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367" r:id="rId2"/>
    <p:sldId id="464" r:id="rId3"/>
    <p:sldId id="465" r:id="rId4"/>
    <p:sldId id="466" r:id="rId5"/>
    <p:sldId id="421" r:id="rId6"/>
    <p:sldId id="422" r:id="rId7"/>
    <p:sldId id="423" r:id="rId8"/>
    <p:sldId id="496" r:id="rId9"/>
    <p:sldId id="425" r:id="rId10"/>
    <p:sldId id="429" r:id="rId11"/>
    <p:sldId id="430" r:id="rId12"/>
    <p:sldId id="497" r:id="rId13"/>
    <p:sldId id="499" r:id="rId14"/>
    <p:sldId id="500" r:id="rId15"/>
    <p:sldId id="498" r:id="rId16"/>
    <p:sldId id="501" r:id="rId17"/>
    <p:sldId id="502" r:id="rId18"/>
    <p:sldId id="503" r:id="rId19"/>
    <p:sldId id="432" r:id="rId20"/>
    <p:sldId id="433" r:id="rId21"/>
    <p:sldId id="53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27" autoAdjust="0"/>
    <p:restoredTop sz="93806"/>
  </p:normalViewPr>
  <p:slideViewPr>
    <p:cSldViewPr snapToGrid="0" snapToObjects="1">
      <p:cViewPr varScale="1">
        <p:scale>
          <a:sx n="82" d="100"/>
          <a:sy n="82" d="100"/>
        </p:scale>
        <p:origin x="186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B99DE-D43D-8F40-BB2B-C87FB37B3B64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FB9FA-6C0A-B04C-8A7E-9DB303EFE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9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06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168F0-1357-084C-8AE3-7898B24C39CD}" type="slidenum">
              <a:rPr lang="en-US">
                <a:solidFill>
                  <a:prstClr val="black"/>
                </a:solidFill>
                <a:latin typeface="Calibri"/>
              </a:rPr>
              <a:pPr/>
              <a:t>15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37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168F0-1357-084C-8AE3-7898B24C39CD}" type="slidenum">
              <a:rPr lang="en-US">
                <a:solidFill>
                  <a:prstClr val="black"/>
                </a:solidFill>
                <a:latin typeface="Calibri"/>
              </a:rPr>
              <a:pPr/>
              <a:t>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39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168F0-1357-084C-8AE3-7898B24C39CD}" type="slidenum">
              <a:rPr lang="en-US">
                <a:solidFill>
                  <a:prstClr val="black"/>
                </a:solidFill>
                <a:latin typeface="Calibri"/>
              </a:rPr>
              <a:pPr/>
              <a:t>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5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168F0-1357-084C-8AE3-7898B24C39CD}" type="slidenum">
              <a:rPr lang="en-US">
                <a:solidFill>
                  <a:prstClr val="black"/>
                </a:solidFill>
                <a:latin typeface="Calibri"/>
              </a:rPr>
              <a:pPr/>
              <a:t>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35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DAFF6-4638-284E-B728-F3EF0CE8A1E0}" type="slidenum">
              <a:rPr lang="en-US">
                <a:solidFill>
                  <a:prstClr val="black"/>
                </a:solidFill>
                <a:latin typeface="Calibri"/>
              </a:rPr>
              <a:pPr/>
              <a:t>20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67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88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9DF98-B060-294C-97E7-0E0F6713F2EC}" type="slidenum">
              <a:rPr lang="en-US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45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7F2386-BC4D-D046-8DF5-D59CC1ADB016}" type="slidenum">
              <a:rPr lang="en-US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41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5E5CB-5F45-D94E-AFB2-F9C286A59B43}" type="slidenum">
              <a:rPr lang="en-US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3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66C9E6-BEBB-FF45-8CC3-D18AED2B0331}" type="slidenum">
              <a:rPr lang="en-US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168F0-1357-084C-8AE3-7898B24C39CD}" type="slidenum">
              <a:rPr lang="en-US">
                <a:solidFill>
                  <a:prstClr val="black"/>
                </a:solidFill>
                <a:latin typeface="Calibri"/>
              </a:rPr>
              <a:pPr/>
              <a:t>12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59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168F0-1357-084C-8AE3-7898B24C39CD}" type="slidenum">
              <a:rPr lang="en-US">
                <a:solidFill>
                  <a:prstClr val="black"/>
                </a:solidFill>
                <a:latin typeface="Calibri"/>
              </a:rPr>
              <a:pPr/>
              <a:t>13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54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168F0-1357-084C-8AE3-7898B24C39CD}" type="slidenum">
              <a:rPr lang="en-US">
                <a:solidFill>
                  <a:prstClr val="black"/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82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5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8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0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2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4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2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1817B-4AAF-0040-9060-2F9962E6E12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Lecture_1_1.ipynb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73263"/>
            <a:ext cx="9144000" cy="2387600"/>
          </a:xfrm>
        </p:spPr>
        <p:txBody>
          <a:bodyPr/>
          <a:lstStyle/>
          <a:p>
            <a:r>
              <a:rPr lang="en-US" dirty="0" smtClean="0"/>
              <a:t>Lectures 15:</a:t>
            </a:r>
            <a:br>
              <a:rPr lang="en-US" dirty="0" smtClean="0"/>
            </a:br>
            <a:r>
              <a:rPr lang="en-US" dirty="0" smtClean="0"/>
              <a:t>Design Theory IV</a:t>
            </a:r>
            <a:endParaRPr lang="en-US" dirty="0"/>
          </a:p>
        </p:txBody>
      </p:sp>
      <p:sp>
        <p:nvSpPr>
          <p:cNvPr id="3" name="Subtitle 7"/>
          <p:cNvSpPr>
            <a:spLocks noGrp="1"/>
          </p:cNvSpPr>
          <p:nvPr/>
        </p:nvSpPr>
        <p:spPr>
          <a:xfrm>
            <a:off x="1524000" y="476988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/>
              <a:t>Ré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E6AF-8C50-BE43-ABE2-E13424232A1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63171" name="Text Box 3"/>
          <p:cNvSpPr txBox="1">
            <a:spLocks noChangeArrowheads="1"/>
          </p:cNvSpPr>
          <p:nvPr/>
        </p:nvSpPr>
        <p:spPr bwMode="auto">
          <a:xfrm>
            <a:off x="8415942" y="4778738"/>
            <a:ext cx="3275256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i="1" dirty="0" smtClean="0">
                <a:solidFill>
                  <a:prstClr val="black"/>
                </a:solidFill>
                <a:latin typeface="+mj-lt"/>
              </a:rPr>
              <a:t>What is </a:t>
            </a:r>
            <a:r>
              <a:rPr lang="en-US" sz="2800" i="1" dirty="0">
                <a:solidFill>
                  <a:prstClr val="black"/>
                </a:solidFill>
                <a:latin typeface="+mj-lt"/>
              </a:rPr>
              <a:t>the key?</a:t>
            </a:r>
          </a:p>
          <a:p>
            <a:pPr eaLnBrk="0" hangingPunct="0"/>
            <a:r>
              <a:rPr lang="en-US" sz="2800" i="1" dirty="0" smtClean="0">
                <a:latin typeface="+mj-lt"/>
              </a:rPr>
              <a:t>{</a:t>
            </a:r>
            <a:r>
              <a:rPr lang="en-US" sz="2800" i="1" dirty="0">
                <a:latin typeface="+mj-lt"/>
              </a:rPr>
              <a:t>SSN, </a:t>
            </a:r>
            <a:r>
              <a:rPr lang="en-US" sz="2800" i="1" dirty="0" err="1">
                <a:latin typeface="+mj-lt"/>
              </a:rPr>
              <a:t>PhoneNumber</a:t>
            </a:r>
            <a:r>
              <a:rPr lang="en-US" sz="2800" i="1" dirty="0">
                <a:latin typeface="+mj-lt"/>
              </a:rPr>
              <a:t>}</a:t>
            </a:r>
          </a:p>
        </p:txBody>
      </p:sp>
      <p:graphicFrame>
        <p:nvGraphicFramePr>
          <p:cNvPr id="2631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144490"/>
              </p:ext>
            </p:extLst>
          </p:nvPr>
        </p:nvGraphicFramePr>
        <p:xfrm>
          <a:off x="838200" y="1806360"/>
          <a:ext cx="7010400" cy="22860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Madison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Madison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63204" name="Rectangle 36"/>
          <p:cNvSpPr>
            <a:spLocks noChangeArrowheads="1"/>
          </p:cNvSpPr>
          <p:nvPr/>
        </p:nvSpPr>
        <p:spPr bwMode="auto">
          <a:xfrm>
            <a:off x="8175995" y="1806360"/>
            <a:ext cx="3833101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{SSN}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Name,City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68664" y="4963403"/>
                <a:ext cx="2749471" cy="58477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⟹</m:t>
                    </m:r>
                    <m:r>
                      <a:rPr lang="en-US" sz="32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3200" b="1" u="sng" dirty="0" smtClean="0">
                    <a:latin typeface="+mj-lt"/>
                  </a:rPr>
                  <a:t>Not</a:t>
                </a:r>
                <a:r>
                  <a:rPr lang="en-US" sz="3200" b="1" dirty="0" smtClean="0">
                    <a:latin typeface="+mj-lt"/>
                  </a:rPr>
                  <a:t> </a:t>
                </a:r>
                <a:r>
                  <a:rPr lang="en-US" sz="3200" dirty="0" smtClean="0">
                    <a:latin typeface="+mj-lt"/>
                  </a:rPr>
                  <a:t>in BCNF</a:t>
                </a:r>
                <a:endParaRPr lang="en-US" sz="3200" b="1" u="sng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664" y="4963403"/>
                <a:ext cx="2749471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49574" y="2399997"/>
            <a:ext cx="28859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This FD is </a:t>
            </a:r>
            <a:r>
              <a:rPr lang="en-US" sz="2800" i="1" dirty="0" smtClean="0">
                <a:latin typeface="+mj-lt"/>
              </a:rPr>
              <a:t>bad </a:t>
            </a:r>
            <a:r>
              <a:rPr lang="en-US" sz="2800" dirty="0" smtClean="0">
                <a:latin typeface="+mj-lt"/>
              </a:rPr>
              <a:t>because it is </a:t>
            </a:r>
            <a:r>
              <a:rPr lang="en-US" sz="2800" b="1" u="sng" dirty="0" smtClean="0">
                <a:latin typeface="+mj-lt"/>
              </a:rPr>
              <a:t>not</a:t>
            </a:r>
            <a:r>
              <a:rPr lang="en-US" sz="2800" dirty="0" smtClean="0">
                <a:latin typeface="+mj-lt"/>
              </a:rPr>
              <a:t> a </a:t>
            </a:r>
            <a:r>
              <a:rPr lang="en-US" sz="2800" dirty="0" err="1" smtClean="0">
                <a:latin typeface="+mj-lt"/>
              </a:rPr>
              <a:t>superkey</a:t>
            </a:r>
            <a:r>
              <a:rPr lang="en-US" sz="2800" dirty="0" smtClean="0">
                <a:latin typeface="+mj-lt"/>
              </a:rPr>
              <a:t>, {SSN} can’t determine {</a:t>
            </a:r>
            <a:r>
              <a:rPr lang="en-US" sz="2800" dirty="0" err="1" smtClean="0">
                <a:latin typeface="+mj-lt"/>
              </a:rPr>
              <a:t>PhoneNumber</a:t>
            </a:r>
            <a:r>
              <a:rPr lang="en-US" sz="2800" dirty="0" smtClean="0">
                <a:latin typeface="+mj-lt"/>
              </a:rPr>
              <a:t>}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938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108D-D6E0-C94F-A0CD-16CB4AE1941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2416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222432"/>
              </p:ext>
            </p:extLst>
          </p:nvPr>
        </p:nvGraphicFramePr>
        <p:xfrm>
          <a:off x="838200" y="1806360"/>
          <a:ext cx="5007853" cy="1554480"/>
        </p:xfrm>
        <a:graphic>
          <a:graphicData uri="http://schemas.openxmlformats.org/drawingml/2006/table">
            <a:tbl>
              <a:tblPr/>
              <a:tblGrid>
                <a:gridCol w="10601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44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32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Madison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41685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824326"/>
              </p:ext>
            </p:extLst>
          </p:nvPr>
        </p:nvGraphicFramePr>
        <p:xfrm>
          <a:off x="838200" y="3746092"/>
          <a:ext cx="3962400" cy="19812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SSN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41706" name="Text Box 42"/>
          <p:cNvSpPr txBox="1">
            <a:spLocks noChangeArrowheads="1"/>
          </p:cNvSpPr>
          <p:nvPr/>
        </p:nvSpPr>
        <p:spPr bwMode="auto">
          <a:xfrm>
            <a:off x="7967423" y="4594890"/>
            <a:ext cx="2939651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+mj-lt"/>
              </a:rPr>
              <a:t>Let’s check anomalies:</a:t>
            </a:r>
          </a:p>
          <a:p>
            <a:pPr lvl="1">
              <a:buFontTx/>
              <a:buChar char="•"/>
            </a:pPr>
            <a:r>
              <a:rPr lang="en-US" sz="2400" dirty="0">
                <a:solidFill>
                  <a:prstClr val="black"/>
                </a:solidFill>
                <a:latin typeface="+mj-lt"/>
              </a:rPr>
              <a:t> Redundancy ?</a:t>
            </a:r>
          </a:p>
          <a:p>
            <a:pPr lvl="1">
              <a:buFontTx/>
              <a:buChar char="•"/>
            </a:pPr>
            <a:r>
              <a:rPr lang="en-US" sz="2400" dirty="0">
                <a:solidFill>
                  <a:prstClr val="black"/>
                </a:solidFill>
                <a:latin typeface="+mj-lt"/>
              </a:rPr>
              <a:t> Update ?</a:t>
            </a:r>
          </a:p>
          <a:p>
            <a:pPr lvl="1">
              <a:buFontTx/>
              <a:buChar char="•"/>
            </a:pPr>
            <a:r>
              <a:rPr lang="en-US" sz="2400" dirty="0">
                <a:solidFill>
                  <a:prstClr val="black"/>
                </a:solidFill>
                <a:latin typeface="+mj-lt"/>
              </a:rPr>
              <a:t> Delete ?</a:t>
            </a: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7520699" y="1806360"/>
            <a:ext cx="3833101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{SSN} 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</a:t>
            </a:r>
            <a:r>
              <a:rPr lang="en-US" sz="2400" dirty="0" err="1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Name,City</a:t>
            </a:r>
            <a:r>
              <a:rPr lang="en-US" sz="2400" dirty="0" smtClean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2400" dirty="0">
              <a:solidFill>
                <a:srgbClr val="C0504D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66368" y="5967531"/>
            <a:ext cx="2459263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Now in BCNF!</a:t>
            </a:r>
            <a:endParaRPr lang="en-US" sz="3200" b="1" u="sng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5304" y="2738960"/>
            <a:ext cx="28859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This FD is now </a:t>
            </a:r>
            <a:r>
              <a:rPr lang="en-US" sz="2800" i="1" dirty="0" smtClean="0">
                <a:latin typeface="+mj-lt"/>
              </a:rPr>
              <a:t>good </a:t>
            </a:r>
            <a:r>
              <a:rPr lang="en-US" sz="2800" dirty="0" smtClean="0">
                <a:latin typeface="+mj-lt"/>
              </a:rPr>
              <a:t>because it is the key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5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706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2D9F-FCD1-EB45-83DA-E89AD2CE9F3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BCNF Decomposition Algorithm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838199" y="1837531"/>
            <a:ext cx="6850627" cy="39703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(R):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+mj-lt"/>
              </a:rPr>
            </a:b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  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Find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X </a:t>
            </a:r>
            <a:r>
              <a:rPr lang="en-US" sz="2800" dirty="0" err="1">
                <a:solidFill>
                  <a:schemeClr val="bg1"/>
                </a:solidFill>
                <a:latin typeface="+mj-lt"/>
              </a:rPr>
              <a:t>s.t.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: X</a:t>
            </a:r>
            <a:r>
              <a:rPr lang="en-US" sz="2800" baseline="30000" dirty="0" smtClean="0">
                <a:solidFill>
                  <a:schemeClr val="bg1"/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≠ X and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X</a:t>
            </a:r>
            <a:r>
              <a:rPr lang="en-US" sz="2800" baseline="30000" dirty="0">
                <a:solidFill>
                  <a:schemeClr val="bg1"/>
                </a:solidFill>
                <a:latin typeface="+mj-lt"/>
              </a:rPr>
              <a:t>+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≠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[all attributes]</a:t>
            </a:r>
            <a:br>
              <a:rPr lang="en-US" sz="2800" dirty="0">
                <a:solidFill>
                  <a:schemeClr val="bg1"/>
                </a:solidFill>
                <a:latin typeface="+mj-lt"/>
              </a:rPr>
            </a:br>
            <a:endParaRPr lang="en-US" sz="2800" dirty="0">
              <a:solidFill>
                <a:schemeClr val="bg1"/>
              </a:solidFill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800" b="1" u="sng" dirty="0">
                <a:solidFill>
                  <a:schemeClr val="bg1"/>
                </a:solidFill>
                <a:latin typeface="+mj-lt"/>
              </a:rPr>
              <a:t>if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(not found) </a:t>
            </a:r>
            <a:r>
              <a:rPr lang="en-US" sz="2800" b="1" u="sng" dirty="0">
                <a:solidFill>
                  <a:schemeClr val="bg1"/>
                </a:solidFill>
                <a:latin typeface="+mj-lt"/>
              </a:rPr>
              <a:t>then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R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b="1" u="sng" dirty="0" smtClean="0">
                <a:solidFill>
                  <a:schemeClr val="bg1"/>
                </a:solidFill>
                <a:latin typeface="+mj-lt"/>
              </a:rPr>
              <a:t>let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Y = X</a:t>
            </a:r>
            <a:r>
              <a:rPr lang="en-US" sz="2800" baseline="30000" dirty="0">
                <a:solidFill>
                  <a:schemeClr val="bg1"/>
                </a:solidFill>
                <a:latin typeface="+mj-lt"/>
              </a:rPr>
              <a:t>+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-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X,  Z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=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(X</a:t>
            </a:r>
            <a:r>
              <a:rPr lang="en-US" sz="2800" baseline="30000" dirty="0" smtClean="0">
                <a:solidFill>
                  <a:schemeClr val="bg1"/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)</a:t>
            </a:r>
            <a:r>
              <a:rPr lang="en-US" sz="2800" baseline="30000" dirty="0" smtClean="0">
                <a:solidFill>
                  <a:schemeClr val="bg1"/>
                </a:solidFill>
                <a:latin typeface="+mj-lt"/>
              </a:rPr>
              <a:t>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decompose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into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R1(X </a:t>
            </a:r>
            <a:r>
              <a:rPr lang="en-US" sz="2800" b="1" dirty="0">
                <a:solidFill>
                  <a:schemeClr val="bg1"/>
                </a:solidFill>
                <a:latin typeface="+mj-lt"/>
                <a:sym typeface="Symbol" charset="2"/>
              </a:rPr>
              <a:t> Y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)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and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R2(X </a:t>
            </a:r>
            <a:r>
              <a:rPr lang="en-US" sz="2800" b="1" dirty="0">
                <a:solidFill>
                  <a:schemeClr val="bg1"/>
                </a:solidFill>
                <a:latin typeface="+mj-lt"/>
                <a:sym typeface="Symbol" charset="2"/>
              </a:rPr>
              <a:t> Z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)</a:t>
            </a:r>
            <a:br>
              <a:rPr lang="en-US" sz="2800" b="1" dirty="0">
                <a:solidFill>
                  <a:schemeClr val="bg1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(R1),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(R2)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8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2D9F-FCD1-EB45-83DA-E89AD2CE9F3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BCNF Decomposition Algorithm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838199" y="1837531"/>
            <a:ext cx="6850627" cy="4401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(R):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+mj-lt"/>
              </a:rPr>
            </a:br>
            <a:r>
              <a:rPr lang="en-US" sz="2800" dirty="0" smtClean="0">
                <a:latin typeface="+mj-lt"/>
              </a:rPr>
              <a:t>   Find </a:t>
            </a:r>
            <a:r>
              <a:rPr lang="en-US" sz="2800" i="1" dirty="0" smtClean="0">
                <a:latin typeface="+mj-lt"/>
              </a:rPr>
              <a:t>a set of attributes</a:t>
            </a:r>
            <a:r>
              <a:rPr lang="en-US" sz="2800" dirty="0" smtClean="0">
                <a:latin typeface="+mj-lt"/>
              </a:rPr>
              <a:t> X </a:t>
            </a:r>
            <a:r>
              <a:rPr lang="en-US" sz="2800" dirty="0" err="1">
                <a:latin typeface="+mj-lt"/>
              </a:rPr>
              <a:t>s.t.</a:t>
            </a:r>
            <a:r>
              <a:rPr lang="en-US" sz="2800" dirty="0">
                <a:latin typeface="+mj-lt"/>
              </a:rPr>
              <a:t>: X</a:t>
            </a:r>
            <a:r>
              <a:rPr lang="en-US" sz="2800" baseline="30000" dirty="0" smtClean="0">
                <a:latin typeface="+mj-lt"/>
              </a:rPr>
              <a:t>+</a:t>
            </a:r>
            <a:r>
              <a:rPr lang="en-US" sz="2800" dirty="0" smtClean="0">
                <a:latin typeface="+mj-lt"/>
              </a:rPr>
              <a:t> ≠ X and </a:t>
            </a:r>
            <a:r>
              <a:rPr lang="en-US" sz="2800" dirty="0">
                <a:latin typeface="+mj-lt"/>
              </a:rPr>
              <a:t>X</a:t>
            </a:r>
            <a:r>
              <a:rPr lang="en-US" sz="2800" baseline="30000" dirty="0">
                <a:latin typeface="+mj-lt"/>
              </a:rPr>
              <a:t>+ </a:t>
            </a:r>
            <a:r>
              <a:rPr lang="en-US" sz="2800" dirty="0" smtClean="0">
                <a:latin typeface="+mj-lt"/>
              </a:rPr>
              <a:t>≠ </a:t>
            </a:r>
            <a:r>
              <a:rPr lang="en-US" sz="2800" dirty="0">
                <a:latin typeface="+mj-lt"/>
              </a:rPr>
              <a:t>[all attributes]</a:t>
            </a:r>
            <a:br>
              <a:rPr lang="en-US" sz="2800" dirty="0">
                <a:latin typeface="+mj-lt"/>
              </a:rPr>
            </a:br>
            <a:endParaRPr lang="en-US" sz="2800" dirty="0"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800" b="1" u="sng" dirty="0">
                <a:solidFill>
                  <a:schemeClr val="bg1"/>
                </a:solidFill>
                <a:latin typeface="+mj-lt"/>
              </a:rPr>
              <a:t>if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(not found) </a:t>
            </a:r>
            <a:r>
              <a:rPr lang="en-US" sz="2800" b="1" u="sng" dirty="0">
                <a:solidFill>
                  <a:schemeClr val="bg1"/>
                </a:solidFill>
                <a:latin typeface="+mj-lt"/>
              </a:rPr>
              <a:t>then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R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b="1" u="sng" dirty="0" smtClean="0">
                <a:solidFill>
                  <a:schemeClr val="bg1"/>
                </a:solidFill>
                <a:latin typeface="+mj-lt"/>
              </a:rPr>
              <a:t>let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Y = X</a:t>
            </a:r>
            <a:r>
              <a:rPr lang="en-US" sz="2800" baseline="30000" dirty="0">
                <a:solidFill>
                  <a:schemeClr val="bg1"/>
                </a:solidFill>
                <a:latin typeface="+mj-lt"/>
              </a:rPr>
              <a:t>+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-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X,  Z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=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(X</a:t>
            </a:r>
            <a:r>
              <a:rPr lang="en-US" sz="2800" baseline="30000" dirty="0" smtClean="0">
                <a:solidFill>
                  <a:schemeClr val="bg1"/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)</a:t>
            </a:r>
            <a:r>
              <a:rPr lang="en-US" sz="2800" baseline="30000" dirty="0" smtClean="0">
                <a:solidFill>
                  <a:schemeClr val="bg1"/>
                </a:solidFill>
                <a:latin typeface="+mj-lt"/>
              </a:rPr>
              <a:t>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decompose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into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R1(X </a:t>
            </a:r>
            <a:r>
              <a:rPr lang="en-US" sz="2800" b="1" dirty="0">
                <a:solidFill>
                  <a:schemeClr val="bg1"/>
                </a:solidFill>
                <a:latin typeface="+mj-lt"/>
                <a:sym typeface="Symbol" charset="2"/>
              </a:rPr>
              <a:t> Y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)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and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R2(X </a:t>
            </a:r>
            <a:r>
              <a:rPr lang="en-US" sz="2800" b="1" dirty="0">
                <a:solidFill>
                  <a:schemeClr val="bg1"/>
                </a:solidFill>
                <a:latin typeface="+mj-lt"/>
                <a:sym typeface="Symbol" charset="2"/>
              </a:rPr>
              <a:t> Z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)</a:t>
            </a:r>
            <a:br>
              <a:rPr lang="en-US" sz="2800" b="1" dirty="0">
                <a:solidFill>
                  <a:schemeClr val="bg1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(R1),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(R2)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32955" y="2369574"/>
            <a:ext cx="3834581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Find a set of attributes X which has non-trivial “bad” FDs, i.e. is not a </a:t>
            </a:r>
            <a:r>
              <a:rPr lang="en-US" sz="2800" dirty="0" err="1" smtClean="0">
                <a:latin typeface="+mj-lt"/>
              </a:rPr>
              <a:t>superkey</a:t>
            </a:r>
            <a:r>
              <a:rPr lang="en-US" sz="2800" dirty="0" smtClean="0">
                <a:latin typeface="+mj-lt"/>
              </a:rPr>
              <a:t>, using closures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054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2D9F-FCD1-EB45-83DA-E89AD2CE9F3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BCNF Decomposition Algorithm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838199" y="1837531"/>
            <a:ext cx="6850627" cy="4401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(R):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/>
            </a:r>
            <a:b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 Find a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set of attributes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s.t.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 X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≠ X and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</a:t>
            </a:r>
            <a:r>
              <a:rPr lang="en-US" sz="2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≠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[all attributes]</a:t>
            </a:r>
            <a:r>
              <a:rPr lang="en-US" sz="2800" dirty="0">
                <a:latin typeface="+mj-lt"/>
              </a:rPr>
              <a:t/>
            </a:r>
            <a:br>
              <a:rPr lang="en-US" sz="2800" dirty="0">
                <a:latin typeface="+mj-lt"/>
              </a:rPr>
            </a:br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   </a:t>
            </a:r>
            <a:r>
              <a:rPr lang="en-US" sz="2800" b="1" u="sng" dirty="0">
                <a:latin typeface="+mj-lt"/>
              </a:rPr>
              <a:t>if</a:t>
            </a:r>
            <a:r>
              <a:rPr lang="en-US" sz="2800" dirty="0">
                <a:latin typeface="+mj-lt"/>
              </a:rPr>
              <a:t> (not found) </a:t>
            </a:r>
            <a:r>
              <a:rPr lang="en-US" sz="2800" b="1" u="sng" dirty="0">
                <a:latin typeface="+mj-lt"/>
              </a:rPr>
              <a:t>then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 smtClean="0">
                <a:latin typeface="+mj-lt"/>
              </a:rPr>
              <a:t>Return</a:t>
            </a:r>
            <a:r>
              <a:rPr lang="en-US" sz="2800" dirty="0" smtClean="0">
                <a:latin typeface="+mj-lt"/>
              </a:rPr>
              <a:t> R</a:t>
            </a:r>
            <a:endParaRPr lang="en-US" sz="2800" dirty="0"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b="1" u="sng" dirty="0" smtClean="0">
                <a:solidFill>
                  <a:schemeClr val="bg1"/>
                </a:solidFill>
                <a:latin typeface="+mj-lt"/>
              </a:rPr>
              <a:t>let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Y = X</a:t>
            </a:r>
            <a:r>
              <a:rPr lang="en-US" sz="2800" baseline="30000" dirty="0">
                <a:solidFill>
                  <a:schemeClr val="bg1"/>
                </a:solidFill>
                <a:latin typeface="+mj-lt"/>
              </a:rPr>
              <a:t>+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-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X,  Z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=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(X</a:t>
            </a:r>
            <a:r>
              <a:rPr lang="en-US" sz="2800" baseline="30000" dirty="0" smtClean="0">
                <a:solidFill>
                  <a:schemeClr val="bg1"/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)</a:t>
            </a:r>
            <a:r>
              <a:rPr lang="en-US" sz="2800" baseline="30000" dirty="0" smtClean="0">
                <a:solidFill>
                  <a:schemeClr val="bg1"/>
                </a:solidFill>
                <a:latin typeface="+mj-lt"/>
              </a:rPr>
              <a:t>C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decompose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into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R1(X </a:t>
            </a:r>
            <a:r>
              <a:rPr lang="en-US" sz="2800" b="1" dirty="0">
                <a:solidFill>
                  <a:schemeClr val="bg1"/>
                </a:solidFill>
                <a:latin typeface="+mj-lt"/>
                <a:sym typeface="Symbol" charset="2"/>
              </a:rPr>
              <a:t> Y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)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and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R2(X </a:t>
            </a:r>
            <a:r>
              <a:rPr lang="en-US" sz="2800" b="1" dirty="0">
                <a:solidFill>
                  <a:schemeClr val="bg1"/>
                </a:solidFill>
                <a:latin typeface="+mj-lt"/>
                <a:sym typeface="Symbol" charset="2"/>
              </a:rPr>
              <a:t> Z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)</a:t>
            </a:r>
            <a:br>
              <a:rPr lang="en-US" sz="2800" b="1" dirty="0">
                <a:solidFill>
                  <a:schemeClr val="bg1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(R1),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(R2)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64909" y="2949677"/>
            <a:ext cx="3834581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If no “bad” FDs found, in BCNF!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617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2D9F-FCD1-EB45-83DA-E89AD2CE9F3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BCNF Decomposition Algorithm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838199" y="1837531"/>
            <a:ext cx="6850627" cy="4401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(R):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/>
            </a:r>
            <a:b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 Find a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set of attributes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s.t.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 X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≠ X and X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≠ [all attributes]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/>
            </a:r>
            <a:b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 </a:t>
            </a:r>
            <a:r>
              <a:rPr lang="en-US" sz="28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if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(not found) </a:t>
            </a:r>
            <a:r>
              <a:rPr lang="en-US" sz="28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then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R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2800" dirty="0">
                <a:solidFill>
                  <a:prstClr val="black"/>
                </a:solidFill>
                <a:latin typeface="+mj-lt"/>
              </a:rPr>
              <a:t>   </a:t>
            </a:r>
            <a:endParaRPr lang="en-US" sz="28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  </a:t>
            </a:r>
            <a:r>
              <a:rPr lang="en-US" sz="2800" b="1" u="sng" dirty="0" smtClean="0">
                <a:solidFill>
                  <a:prstClr val="black"/>
                </a:solidFill>
                <a:latin typeface="+mj-lt"/>
              </a:rPr>
              <a:t>let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Y = X</a:t>
            </a:r>
            <a:r>
              <a:rPr lang="en-US" sz="2800" baseline="30000" dirty="0">
                <a:solidFill>
                  <a:prstClr val="black"/>
                </a:solidFill>
                <a:latin typeface="+mj-lt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 -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X,  Z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(X</a:t>
            </a:r>
            <a:r>
              <a:rPr lang="en-US" sz="2800" baseline="30000" dirty="0" smtClean="0">
                <a:solidFill>
                  <a:prstClr val="black"/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)</a:t>
            </a:r>
            <a:r>
              <a:rPr lang="en-US" sz="2800" baseline="30000" dirty="0" smtClean="0">
                <a:solidFill>
                  <a:prstClr val="black"/>
                </a:solidFill>
                <a:latin typeface="+mj-lt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decompose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into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R1(X </a:t>
            </a:r>
            <a:r>
              <a:rPr lang="en-US" sz="2800" b="1" dirty="0">
                <a:solidFill>
                  <a:schemeClr val="bg1"/>
                </a:solidFill>
                <a:latin typeface="+mj-lt"/>
                <a:sym typeface="Symbol" charset="2"/>
              </a:rPr>
              <a:t> Y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)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and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R2(X </a:t>
            </a:r>
            <a:r>
              <a:rPr lang="en-US" sz="2800" b="1" dirty="0">
                <a:solidFill>
                  <a:schemeClr val="bg1"/>
                </a:solidFill>
                <a:latin typeface="+mj-lt"/>
                <a:sym typeface="Symbol" charset="2"/>
              </a:rPr>
              <a:t> Z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)</a:t>
            </a:r>
            <a:br>
              <a:rPr lang="en-US" sz="2800" b="1" dirty="0">
                <a:solidFill>
                  <a:schemeClr val="bg1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(R1),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(R2)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11612" y="3361025"/>
            <a:ext cx="3470787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Let Y be the attributes that </a:t>
            </a:r>
            <a:r>
              <a:rPr lang="en-US" sz="2400" b="1" i="1" dirty="0" smtClean="0">
                <a:latin typeface="+mj-lt"/>
              </a:rPr>
              <a:t>X functionally determines </a:t>
            </a:r>
            <a:r>
              <a:rPr lang="en-US" sz="2400" dirty="0" smtClean="0">
                <a:latin typeface="+mj-lt"/>
              </a:rPr>
              <a:t>(+ that are not in X)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And let Z be </a:t>
            </a:r>
            <a:r>
              <a:rPr lang="en-US" sz="2400" b="1" dirty="0" smtClean="0">
                <a:latin typeface="+mj-lt"/>
              </a:rPr>
              <a:t>the other attributes that it </a:t>
            </a:r>
            <a:r>
              <a:rPr lang="en-US" sz="2400" b="1" i="1" dirty="0" smtClean="0">
                <a:latin typeface="+mj-lt"/>
              </a:rPr>
              <a:t>doesn’t </a:t>
            </a:r>
            <a:r>
              <a:rPr lang="en-US" sz="2400" dirty="0" smtClean="0">
                <a:latin typeface="+mj-lt"/>
              </a:rPr>
              <a:t>(C: complement)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422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2D9F-FCD1-EB45-83DA-E89AD2CE9F3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BCNF Decomposition Algorithm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838199" y="1837531"/>
            <a:ext cx="6850627" cy="4401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(R):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/>
            </a:r>
            <a:b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 Find a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set of attributes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s.t.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 X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≠ X and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</a:t>
            </a:r>
            <a:r>
              <a:rPr lang="en-US" sz="2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≠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[all attributes]</a:t>
            </a:r>
            <a:b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 </a:t>
            </a:r>
            <a:r>
              <a:rPr lang="en-US" sz="28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if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(not found) </a:t>
            </a:r>
            <a:r>
              <a:rPr lang="en-US" sz="28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then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R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2800" dirty="0">
                <a:solidFill>
                  <a:prstClr val="black"/>
                </a:solidFill>
                <a:latin typeface="+mj-lt"/>
              </a:rPr>
              <a:t>   </a:t>
            </a:r>
            <a:endParaRPr lang="en-US" sz="28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  </a:t>
            </a:r>
            <a:r>
              <a:rPr lang="en-US" sz="28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let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Y = X</a:t>
            </a:r>
            <a:r>
              <a:rPr lang="en-US" sz="2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-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X,  Z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=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(X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)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800" b="1" dirty="0">
                <a:latin typeface="+mj-lt"/>
              </a:rPr>
              <a:t>decompose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R</a:t>
            </a:r>
            <a:r>
              <a:rPr lang="en-US" sz="2800" dirty="0">
                <a:latin typeface="+mj-lt"/>
              </a:rPr>
              <a:t> into </a:t>
            </a:r>
            <a:r>
              <a:rPr lang="en-US" sz="2800" b="1" dirty="0">
                <a:latin typeface="+mj-lt"/>
              </a:rPr>
              <a:t>R</a:t>
            </a:r>
            <a:r>
              <a:rPr lang="en-US" sz="2800" b="1" baseline="-25000" dirty="0">
                <a:latin typeface="+mj-lt"/>
              </a:rPr>
              <a:t>1</a:t>
            </a:r>
            <a:r>
              <a:rPr lang="en-US" sz="2800" b="1" dirty="0">
                <a:latin typeface="+mj-lt"/>
              </a:rPr>
              <a:t>(X </a:t>
            </a:r>
            <a:r>
              <a:rPr lang="en-US" sz="2800" b="1" dirty="0">
                <a:latin typeface="+mj-lt"/>
                <a:sym typeface="Symbol" charset="2"/>
              </a:rPr>
              <a:t> Y</a:t>
            </a:r>
            <a:r>
              <a:rPr lang="en-US" sz="2800" b="1" dirty="0">
                <a:latin typeface="+mj-lt"/>
              </a:rPr>
              <a:t>) </a:t>
            </a:r>
            <a:r>
              <a:rPr lang="en-US" sz="2800" dirty="0">
                <a:latin typeface="+mj-lt"/>
              </a:rPr>
              <a:t>and </a:t>
            </a:r>
            <a:r>
              <a:rPr lang="en-US" sz="2800" b="1" dirty="0">
                <a:latin typeface="+mj-lt"/>
              </a:rPr>
              <a:t>R</a:t>
            </a:r>
            <a:r>
              <a:rPr lang="en-US" sz="2800" b="1" baseline="-25000" dirty="0">
                <a:latin typeface="+mj-lt"/>
              </a:rPr>
              <a:t>2</a:t>
            </a:r>
            <a:r>
              <a:rPr lang="en-US" sz="2800" b="1" dirty="0">
                <a:latin typeface="+mj-lt"/>
              </a:rPr>
              <a:t>(X </a:t>
            </a:r>
            <a:r>
              <a:rPr lang="en-US" sz="2800" b="1" dirty="0">
                <a:latin typeface="+mj-lt"/>
                <a:sym typeface="Symbol" charset="2"/>
              </a:rPr>
              <a:t> Z</a:t>
            </a:r>
            <a:r>
              <a:rPr lang="en-US" sz="2800" b="1" dirty="0">
                <a:latin typeface="+mj-lt"/>
              </a:rPr>
              <a:t>)</a:t>
            </a:r>
            <a:br>
              <a:rPr lang="en-US" sz="2800" b="1" dirty="0"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(R1),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(R2)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Oval 3"/>
          <p:cNvSpPr>
            <a:spLocks noChangeArrowheads="1"/>
          </p:cNvSpPr>
          <p:nvPr/>
        </p:nvSpPr>
        <p:spPr bwMode="auto">
          <a:xfrm>
            <a:off x="8001000" y="3095108"/>
            <a:ext cx="2286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9448800" y="3171308"/>
            <a:ext cx="2286000" cy="2209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9585325" y="4050784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X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0804525" y="4050784"/>
            <a:ext cx="3289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smtClean="0">
                <a:solidFill>
                  <a:prstClr val="black"/>
                </a:solidFill>
                <a:latin typeface="Calibri"/>
              </a:rPr>
              <a:t>Z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8518525" y="4050784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Y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8899525" y="5346184"/>
            <a:ext cx="4557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</a:rPr>
              <a:t>1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10499725" y="5346184"/>
            <a:ext cx="4557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</a:rPr>
              <a:t>2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01780" y="1793054"/>
            <a:ext cx="379525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Split into one relation (table) with X plus the attributes that X determines (Y)…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30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2D9F-FCD1-EB45-83DA-E89AD2CE9F3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BCNF Decomposition Algorithm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838199" y="1837531"/>
            <a:ext cx="6850627" cy="4401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(R):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/>
            </a:r>
            <a:b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 Find a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set of attributes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s.t.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 X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≠ X and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</a:t>
            </a:r>
            <a:r>
              <a:rPr lang="en-US" sz="2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≠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[all attributes]</a:t>
            </a:r>
            <a:b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 </a:t>
            </a:r>
            <a:r>
              <a:rPr lang="en-US" sz="28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if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(not found) </a:t>
            </a:r>
            <a:r>
              <a:rPr lang="en-US" sz="28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then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R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2800" dirty="0">
                <a:solidFill>
                  <a:prstClr val="black"/>
                </a:solidFill>
                <a:latin typeface="+mj-lt"/>
              </a:rPr>
              <a:t>   </a:t>
            </a:r>
            <a:endParaRPr lang="en-US" sz="28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  </a:t>
            </a:r>
            <a:r>
              <a:rPr lang="en-US" sz="28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let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Y = X</a:t>
            </a:r>
            <a:r>
              <a:rPr lang="en-US" sz="2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-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X,  Z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=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(X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)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800" b="1" dirty="0">
                <a:latin typeface="+mj-lt"/>
              </a:rPr>
              <a:t>decompose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R</a:t>
            </a:r>
            <a:r>
              <a:rPr lang="en-US" sz="2800" dirty="0">
                <a:latin typeface="+mj-lt"/>
              </a:rPr>
              <a:t> into </a:t>
            </a:r>
            <a:r>
              <a:rPr lang="en-US" sz="2800" b="1" dirty="0">
                <a:latin typeface="+mj-lt"/>
              </a:rPr>
              <a:t>R</a:t>
            </a:r>
            <a:r>
              <a:rPr lang="en-US" sz="2800" b="1" baseline="-25000" dirty="0">
                <a:latin typeface="+mj-lt"/>
              </a:rPr>
              <a:t>1</a:t>
            </a:r>
            <a:r>
              <a:rPr lang="en-US" sz="2800" b="1" dirty="0">
                <a:latin typeface="+mj-lt"/>
              </a:rPr>
              <a:t>(X </a:t>
            </a:r>
            <a:r>
              <a:rPr lang="en-US" sz="2800" b="1" dirty="0">
                <a:latin typeface="+mj-lt"/>
                <a:sym typeface="Symbol" charset="2"/>
              </a:rPr>
              <a:t> Y</a:t>
            </a:r>
            <a:r>
              <a:rPr lang="en-US" sz="2800" b="1" dirty="0">
                <a:latin typeface="+mj-lt"/>
              </a:rPr>
              <a:t>) </a:t>
            </a:r>
            <a:r>
              <a:rPr lang="en-US" sz="2800" dirty="0">
                <a:latin typeface="+mj-lt"/>
              </a:rPr>
              <a:t>and </a:t>
            </a:r>
            <a:r>
              <a:rPr lang="en-US" sz="2800" b="1" dirty="0">
                <a:latin typeface="+mj-lt"/>
              </a:rPr>
              <a:t>R</a:t>
            </a:r>
            <a:r>
              <a:rPr lang="en-US" sz="2800" b="1" baseline="-25000" dirty="0">
                <a:latin typeface="+mj-lt"/>
              </a:rPr>
              <a:t>2</a:t>
            </a:r>
            <a:r>
              <a:rPr lang="en-US" sz="2800" b="1" dirty="0">
                <a:latin typeface="+mj-lt"/>
              </a:rPr>
              <a:t>(X </a:t>
            </a:r>
            <a:r>
              <a:rPr lang="en-US" sz="2800" b="1" dirty="0">
                <a:latin typeface="+mj-lt"/>
                <a:sym typeface="Symbol" charset="2"/>
              </a:rPr>
              <a:t> Z</a:t>
            </a:r>
            <a:r>
              <a:rPr lang="en-US" sz="2800" b="1" dirty="0">
                <a:latin typeface="+mj-lt"/>
              </a:rPr>
              <a:t>)</a:t>
            </a:r>
            <a:br>
              <a:rPr lang="en-US" sz="2800" b="1" dirty="0"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(R1),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(R2)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9448800" y="3171308"/>
            <a:ext cx="2286000" cy="2209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9585325" y="4050784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X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0804525" y="4050784"/>
            <a:ext cx="3289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smtClean="0">
                <a:solidFill>
                  <a:prstClr val="black"/>
                </a:solidFill>
                <a:latin typeface="Calibri"/>
              </a:rPr>
              <a:t>Z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8518525" y="4050784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Y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8899525" y="5346184"/>
            <a:ext cx="4557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</a:rPr>
              <a:t>1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10499725" y="5346184"/>
            <a:ext cx="4557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</a:rPr>
              <a:t>2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01780" y="1793054"/>
            <a:ext cx="379525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And one relation with X plus the attributes it </a:t>
            </a:r>
            <a:r>
              <a:rPr lang="en-US" sz="2400" i="1" dirty="0" smtClean="0">
                <a:latin typeface="+mj-lt"/>
              </a:rPr>
              <a:t>does not </a:t>
            </a:r>
            <a:r>
              <a:rPr lang="en-US" sz="2400" dirty="0" smtClean="0">
                <a:latin typeface="+mj-lt"/>
              </a:rPr>
              <a:t>determine (Z)</a:t>
            </a:r>
            <a:endParaRPr lang="en-US" sz="2400" b="1" dirty="0">
              <a:latin typeface="+mj-lt"/>
            </a:endParaRPr>
          </a:p>
        </p:txBody>
      </p:sp>
      <p:sp>
        <p:nvSpPr>
          <p:cNvPr id="17" name="Oval 3"/>
          <p:cNvSpPr>
            <a:spLocks noChangeArrowheads="1"/>
          </p:cNvSpPr>
          <p:nvPr/>
        </p:nvSpPr>
        <p:spPr bwMode="auto">
          <a:xfrm>
            <a:off x="8001000" y="3095108"/>
            <a:ext cx="2286000" cy="2209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446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2D9F-FCD1-EB45-83DA-E89AD2CE9F3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BCNF Decomposition Algorithm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838199" y="1837531"/>
            <a:ext cx="6850627" cy="44012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BCNFDecomp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(R):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/>
            </a:r>
            <a:b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 Find a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set of attributes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s.t.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 X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≠ X and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</a:t>
            </a:r>
            <a:r>
              <a:rPr lang="en-US" sz="2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≠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[all attributes]</a:t>
            </a:r>
            <a:b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 </a:t>
            </a:r>
            <a:r>
              <a:rPr lang="en-US" sz="28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if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(not found) </a:t>
            </a:r>
            <a:r>
              <a:rPr lang="en-US" sz="28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then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Return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R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2800" dirty="0">
                <a:solidFill>
                  <a:prstClr val="black"/>
                </a:solidFill>
                <a:latin typeface="+mj-lt"/>
              </a:rPr>
              <a:t>   </a:t>
            </a:r>
            <a:endParaRPr lang="en-US" sz="28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  </a:t>
            </a:r>
            <a:r>
              <a:rPr lang="en-US" sz="28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let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Y = X</a:t>
            </a:r>
            <a:r>
              <a:rPr lang="en-US" sz="2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-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X,  Z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=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(X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+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)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decompose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into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</a:t>
            </a:r>
            <a:r>
              <a:rPr lang="en-US" sz="2800" b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1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(X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Symbol" charset="2"/>
              </a:rPr>
              <a:t> Y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)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and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</a:t>
            </a:r>
            <a:r>
              <a:rPr lang="en-US" sz="2800" b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2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(X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Symbol" charset="2"/>
              </a:rPr>
              <a:t> Z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)</a:t>
            </a:r>
            <a:r>
              <a:rPr lang="en-US" sz="2800" b="1" dirty="0">
                <a:latin typeface="+mj-lt"/>
              </a:rPr>
              <a:t/>
            </a:r>
            <a:br>
              <a:rPr lang="en-US" sz="2800" b="1" dirty="0">
                <a:latin typeface="+mj-lt"/>
              </a:rPr>
            </a:br>
            <a:r>
              <a:rPr lang="en-US" sz="2800" dirty="0">
                <a:solidFill>
                  <a:schemeClr val="bg1"/>
                </a:solidFill>
                <a:latin typeface="+mj-lt"/>
              </a:rPr>
              <a:t>   </a:t>
            </a: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 </a:t>
            </a:r>
            <a:r>
              <a:rPr lang="en-US" sz="2800" b="1" dirty="0" smtClean="0">
                <a:latin typeface="+mj-lt"/>
              </a:rPr>
              <a:t>Return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BCNFDecomp</a:t>
            </a:r>
            <a:r>
              <a:rPr lang="en-US" sz="2800" dirty="0" smtClean="0">
                <a:latin typeface="+mj-lt"/>
              </a:rPr>
              <a:t>(R</a:t>
            </a:r>
            <a:r>
              <a:rPr lang="en-US" sz="2800" baseline="-25000" dirty="0" smtClean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), </a:t>
            </a:r>
            <a:r>
              <a:rPr lang="en-US" sz="2800" dirty="0" err="1" smtClean="0">
                <a:latin typeface="+mj-lt"/>
              </a:rPr>
              <a:t>BCNFDecomp</a:t>
            </a:r>
            <a:r>
              <a:rPr lang="en-US" sz="2800" dirty="0" smtClean="0">
                <a:latin typeface="+mj-lt"/>
              </a:rPr>
              <a:t>(R</a:t>
            </a:r>
            <a:r>
              <a:rPr lang="en-US" sz="2800" baseline="-25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)</a:t>
            </a:r>
            <a:endParaRPr lang="en-US" sz="28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84574" y="5116357"/>
            <a:ext cx="379525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Proceed recursively until no more “bad” FDs!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867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22444" y="2003453"/>
            <a:ext cx="2862098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R(A,B,C,D,E</a:t>
            </a:r>
            <a:r>
              <a:rPr lang="en-US" sz="280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8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8200" y="2003453"/>
            <a:ext cx="5837904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 smtClean="0">
                <a:latin typeface="+mj-lt"/>
              </a:rPr>
              <a:t>BCNFDecomp</a:t>
            </a:r>
            <a:r>
              <a:rPr lang="en-US" sz="2400" dirty="0" smtClean="0">
                <a:latin typeface="+mj-lt"/>
              </a:rPr>
              <a:t>(R):</a:t>
            </a:r>
            <a:r>
              <a:rPr lang="en-US" sz="2400" dirty="0">
                <a:latin typeface="+mj-lt"/>
              </a:rPr>
              <a:t/>
            </a:r>
            <a:br>
              <a:rPr lang="en-US" sz="2400" dirty="0">
                <a:latin typeface="+mj-lt"/>
              </a:rPr>
            </a:br>
            <a:r>
              <a:rPr lang="en-US" sz="2400" dirty="0" smtClean="0">
                <a:latin typeface="+mj-lt"/>
              </a:rPr>
              <a:t>   Find a </a:t>
            </a:r>
            <a:r>
              <a:rPr lang="en-US" sz="2400" i="1" dirty="0" smtClean="0">
                <a:latin typeface="+mj-lt"/>
              </a:rPr>
              <a:t>set of attributes </a:t>
            </a:r>
            <a:r>
              <a:rPr lang="en-US" sz="2400" dirty="0" smtClean="0">
                <a:latin typeface="+mj-lt"/>
              </a:rPr>
              <a:t>X </a:t>
            </a:r>
            <a:r>
              <a:rPr lang="en-US" sz="2400" dirty="0" err="1">
                <a:latin typeface="+mj-lt"/>
              </a:rPr>
              <a:t>s.t.</a:t>
            </a:r>
            <a:r>
              <a:rPr lang="en-US" sz="2400" dirty="0">
                <a:latin typeface="+mj-lt"/>
              </a:rPr>
              <a:t>: X</a:t>
            </a:r>
            <a:r>
              <a:rPr lang="en-US" sz="2400" baseline="30000" dirty="0" smtClean="0">
                <a:latin typeface="+mj-lt"/>
              </a:rPr>
              <a:t>+</a:t>
            </a:r>
            <a:r>
              <a:rPr lang="en-US" sz="2400" dirty="0" smtClean="0">
                <a:latin typeface="+mj-lt"/>
              </a:rPr>
              <a:t> ≠ X and </a:t>
            </a:r>
            <a:r>
              <a:rPr lang="en-US" sz="2400" dirty="0">
                <a:latin typeface="+mj-lt"/>
              </a:rPr>
              <a:t>X</a:t>
            </a:r>
            <a:r>
              <a:rPr lang="en-US" sz="2400" baseline="30000" dirty="0">
                <a:latin typeface="+mj-lt"/>
              </a:rPr>
              <a:t>+ </a:t>
            </a:r>
            <a:r>
              <a:rPr lang="en-US" sz="2400" dirty="0" smtClean="0">
                <a:latin typeface="+mj-lt"/>
              </a:rPr>
              <a:t>≠ </a:t>
            </a:r>
            <a:r>
              <a:rPr lang="en-US" sz="2400" dirty="0">
                <a:latin typeface="+mj-lt"/>
              </a:rPr>
              <a:t>[all attributes]</a:t>
            </a: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   </a:t>
            </a:r>
            <a:r>
              <a:rPr lang="en-US" sz="2400" b="1" u="sng" dirty="0">
                <a:latin typeface="+mj-lt"/>
              </a:rPr>
              <a:t>if</a:t>
            </a:r>
            <a:r>
              <a:rPr lang="en-US" sz="2400" dirty="0">
                <a:latin typeface="+mj-lt"/>
              </a:rPr>
              <a:t> (not found) </a:t>
            </a:r>
            <a:r>
              <a:rPr lang="en-US" sz="2400" b="1" u="sng" dirty="0">
                <a:latin typeface="+mj-lt"/>
              </a:rPr>
              <a:t>then</a:t>
            </a:r>
            <a:r>
              <a:rPr lang="en-US" sz="2400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Return</a:t>
            </a:r>
            <a:r>
              <a:rPr lang="en-US" sz="2400" dirty="0" smtClean="0">
                <a:latin typeface="+mj-lt"/>
              </a:rPr>
              <a:t> R</a:t>
            </a: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   </a:t>
            </a:r>
            <a:endParaRPr lang="en-US" sz="2400" dirty="0" smtClean="0">
              <a:latin typeface="+mj-lt"/>
            </a:endParaRPr>
          </a:p>
          <a:p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</a:t>
            </a:r>
            <a:r>
              <a:rPr lang="en-US" sz="2400" b="1" u="sng" dirty="0" smtClean="0">
                <a:latin typeface="+mj-lt"/>
              </a:rPr>
              <a:t>let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Y = X</a:t>
            </a:r>
            <a:r>
              <a:rPr lang="en-US" sz="2400" baseline="30000" dirty="0">
                <a:latin typeface="+mj-lt"/>
              </a:rPr>
              <a:t>+</a:t>
            </a:r>
            <a:r>
              <a:rPr lang="en-US" sz="2400" dirty="0">
                <a:latin typeface="+mj-lt"/>
              </a:rPr>
              <a:t> - </a:t>
            </a:r>
            <a:r>
              <a:rPr lang="en-US" sz="2400" dirty="0" smtClean="0">
                <a:latin typeface="+mj-lt"/>
              </a:rPr>
              <a:t>X,  Z </a:t>
            </a:r>
            <a:r>
              <a:rPr lang="en-US" sz="2400" dirty="0">
                <a:latin typeface="+mj-lt"/>
              </a:rPr>
              <a:t>= </a:t>
            </a:r>
            <a:r>
              <a:rPr lang="en-US" sz="2400" dirty="0" smtClean="0">
                <a:latin typeface="+mj-lt"/>
              </a:rPr>
              <a:t>(X</a:t>
            </a:r>
            <a:r>
              <a:rPr lang="en-US" sz="2400" baseline="30000" dirty="0" smtClean="0">
                <a:latin typeface="+mj-lt"/>
              </a:rPr>
              <a:t>+</a:t>
            </a:r>
            <a:r>
              <a:rPr lang="en-US" sz="2400" dirty="0" smtClean="0">
                <a:latin typeface="+mj-lt"/>
              </a:rPr>
              <a:t>)</a:t>
            </a:r>
            <a:r>
              <a:rPr lang="en-US" sz="2400" baseline="30000" dirty="0" smtClean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/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   </a:t>
            </a:r>
            <a:r>
              <a:rPr lang="en-US" sz="2400" b="1" dirty="0">
                <a:latin typeface="+mj-lt"/>
              </a:rPr>
              <a:t>decompose</a:t>
            </a:r>
            <a:r>
              <a:rPr lang="en-US" sz="2400" dirty="0">
                <a:latin typeface="+mj-lt"/>
              </a:rPr>
              <a:t> 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 into 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b="1" baseline="-25000" dirty="0">
                <a:latin typeface="+mj-lt"/>
              </a:rPr>
              <a:t>1</a:t>
            </a:r>
            <a:r>
              <a:rPr lang="en-US" sz="2400" b="1" dirty="0">
                <a:latin typeface="+mj-lt"/>
              </a:rPr>
              <a:t>(X </a:t>
            </a:r>
            <a:r>
              <a:rPr lang="en-US" sz="2400" b="1" dirty="0">
                <a:latin typeface="+mj-lt"/>
                <a:sym typeface="Symbol" charset="2"/>
              </a:rPr>
              <a:t> Y</a:t>
            </a:r>
            <a:r>
              <a:rPr lang="en-US" sz="2400" b="1" dirty="0">
                <a:latin typeface="+mj-lt"/>
              </a:rPr>
              <a:t>) </a:t>
            </a:r>
            <a:r>
              <a:rPr lang="en-US" sz="2400" dirty="0">
                <a:latin typeface="+mj-lt"/>
              </a:rPr>
              <a:t>and 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b="1" baseline="-25000" dirty="0">
                <a:latin typeface="+mj-lt"/>
              </a:rPr>
              <a:t>2</a:t>
            </a:r>
            <a:r>
              <a:rPr lang="en-US" sz="2400" b="1" dirty="0">
                <a:latin typeface="+mj-lt"/>
              </a:rPr>
              <a:t>(X </a:t>
            </a:r>
            <a:r>
              <a:rPr lang="en-US" sz="2400" b="1" dirty="0">
                <a:latin typeface="+mj-lt"/>
                <a:sym typeface="Symbol" charset="2"/>
              </a:rPr>
              <a:t> Z</a:t>
            </a:r>
            <a:r>
              <a:rPr lang="en-US" sz="2400" b="1" dirty="0">
                <a:latin typeface="+mj-lt"/>
              </a:rPr>
              <a:t>)</a:t>
            </a:r>
            <a:br>
              <a:rPr lang="en-US" sz="2400" b="1" dirty="0">
                <a:latin typeface="+mj-lt"/>
              </a:rPr>
            </a:br>
            <a:r>
              <a:rPr lang="en-US" sz="2400" dirty="0">
                <a:latin typeface="+mj-lt"/>
              </a:rPr>
              <a:t>   </a:t>
            </a:r>
            <a:endParaRPr lang="en-US" sz="2400" dirty="0" smtClean="0">
              <a:latin typeface="+mj-lt"/>
            </a:endParaRP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</a:t>
            </a:r>
            <a:r>
              <a:rPr lang="en-US" sz="2400" b="1" dirty="0" smtClean="0">
                <a:latin typeface="+mj-lt"/>
              </a:rPr>
              <a:t>Return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BCNFDecomp</a:t>
            </a:r>
            <a:r>
              <a:rPr lang="en-US" sz="2400" dirty="0" smtClean="0">
                <a:latin typeface="+mj-lt"/>
              </a:rPr>
              <a:t>(R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), </a:t>
            </a:r>
            <a:r>
              <a:rPr lang="en-US" sz="2400" dirty="0" err="1" smtClean="0">
                <a:latin typeface="+mj-lt"/>
              </a:rPr>
              <a:t>BCNFDecomp</a:t>
            </a:r>
            <a:r>
              <a:rPr lang="en-US" sz="2400" dirty="0" smtClean="0">
                <a:latin typeface="+mj-lt"/>
              </a:rPr>
              <a:t>(R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422444" y="3115667"/>
            <a:ext cx="2862098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{A} </a:t>
            </a:r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</a:t>
            </a:r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{B,C}</a:t>
            </a:r>
            <a:endParaRPr lang="en-US" sz="28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{C} </a:t>
            </a:r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</a:t>
            </a:r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{D}</a:t>
            </a:r>
            <a:endParaRPr lang="en-US" sz="28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68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of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Boyce-</a:t>
            </a:r>
            <a:r>
              <a:rPr lang="en-US" dirty="0" err="1" smtClean="0">
                <a:latin typeface="+mj-lt"/>
              </a:rPr>
              <a:t>Codd</a:t>
            </a:r>
            <a:r>
              <a:rPr lang="en-US" dirty="0" smtClean="0">
                <a:latin typeface="+mj-lt"/>
              </a:rPr>
              <a:t> Normal Form</a:t>
            </a:r>
            <a:endParaRPr lang="en-US" dirty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ACTIVITY</a:t>
            </a:r>
          </a:p>
          <a:p>
            <a:pPr lvl="1"/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Decompositions &amp; 3NF</a:t>
            </a:r>
          </a:p>
          <a:p>
            <a:pPr lvl="1"/>
            <a:r>
              <a:rPr lang="en-US" dirty="0" smtClean="0">
                <a:latin typeface="+mj-lt"/>
              </a:rPr>
              <a:t>ACTIVITY</a:t>
            </a:r>
            <a:endParaRPr lang="en-US" dirty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MVDs</a:t>
            </a:r>
          </a:p>
          <a:p>
            <a:pPr lvl="1"/>
            <a:r>
              <a:rPr lang="en-US" dirty="0" smtClean="0">
                <a:latin typeface="+mj-lt"/>
              </a:rPr>
              <a:t>ACTIVITY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3D04-EE70-B349-A33E-80782C59E7D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45766" name="Oval 6"/>
          <p:cNvSpPr>
            <a:spLocks noChangeArrowheads="1"/>
          </p:cNvSpPr>
          <p:nvPr/>
        </p:nvSpPr>
        <p:spPr bwMode="auto">
          <a:xfrm>
            <a:off x="2161526" y="1811870"/>
            <a:ext cx="6146732" cy="122047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accent2"/>
                </a:solidFill>
                <a:latin typeface="Calibri"/>
              </a:rPr>
              <a:t>R(A,B,C,D,E)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Calibri"/>
              </a:rPr>
            </a:br>
            <a:r>
              <a:rPr lang="en-US" sz="2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{A}</a:t>
            </a:r>
            <a:r>
              <a:rPr lang="en-US" sz="2800" baseline="30000" dirty="0" smtClean="0">
                <a:solidFill>
                  <a:srgbClr val="C00000"/>
                </a:solidFill>
                <a:latin typeface="Calibri"/>
              </a:rPr>
              <a:t>+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Calibri"/>
              </a:rPr>
              <a:t>= 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{A,B,C,D} </a:t>
            </a:r>
            <a:r>
              <a:rPr lang="en-US" sz="2800" dirty="0">
                <a:solidFill>
                  <a:srgbClr val="C00000"/>
                </a:solidFill>
                <a:latin typeface="Calibri"/>
              </a:rPr>
              <a:t>≠ 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{A,B,C,D,E}</a:t>
            </a:r>
            <a:endParaRPr lang="en-US" sz="28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245768" name="Oval 8"/>
          <p:cNvSpPr>
            <a:spLocks noChangeArrowheads="1"/>
          </p:cNvSpPr>
          <p:nvPr/>
        </p:nvSpPr>
        <p:spPr bwMode="auto">
          <a:xfrm>
            <a:off x="523769" y="3659138"/>
            <a:ext cx="4945734" cy="134165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dirty="0" smtClean="0">
                <a:solidFill>
                  <a:schemeClr val="accent2"/>
                </a:solidFill>
                <a:latin typeface="Calibri"/>
              </a:rPr>
              <a:t>R</a:t>
            </a:r>
            <a:r>
              <a:rPr lang="en-US" sz="2800" baseline="-25000" dirty="0" smtClean="0">
                <a:solidFill>
                  <a:schemeClr val="accent2"/>
                </a:solidFill>
                <a:latin typeface="Calibri"/>
              </a:rPr>
              <a:t>1</a:t>
            </a:r>
            <a:r>
              <a:rPr lang="en-US" sz="2800" dirty="0" smtClean="0">
                <a:solidFill>
                  <a:schemeClr val="accent2"/>
                </a:solidFill>
                <a:latin typeface="Calibri"/>
              </a:rPr>
              <a:t>(A,B,C,D)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Calibri"/>
              </a:rPr>
            </a:br>
            <a:r>
              <a:rPr lang="en-US" sz="2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{C}</a:t>
            </a:r>
            <a:r>
              <a:rPr lang="en-US" sz="2800" baseline="30000" dirty="0" smtClean="0">
                <a:solidFill>
                  <a:srgbClr val="C00000"/>
                </a:solidFill>
                <a:latin typeface="Calibri"/>
              </a:rPr>
              <a:t>+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Calibri"/>
              </a:rPr>
              <a:t>= 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{C,D} </a:t>
            </a:r>
            <a:r>
              <a:rPr lang="en-US" sz="2800" dirty="0">
                <a:solidFill>
                  <a:srgbClr val="C00000"/>
                </a:solidFill>
                <a:latin typeface="Calibri"/>
              </a:rPr>
              <a:t>≠ 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{A,B,C,D}</a:t>
            </a:r>
            <a:endParaRPr lang="en-US" sz="28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245769" name="Oval 9"/>
          <p:cNvSpPr>
            <a:spLocks noChangeArrowheads="1"/>
          </p:cNvSpPr>
          <p:nvPr/>
        </p:nvSpPr>
        <p:spPr bwMode="auto">
          <a:xfrm>
            <a:off x="8456735" y="5607049"/>
            <a:ext cx="1681037" cy="73574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dirty="0" smtClean="0">
                <a:solidFill>
                  <a:schemeClr val="accent2"/>
                </a:solidFill>
                <a:latin typeface="Calibri"/>
              </a:rPr>
              <a:t>R</a:t>
            </a:r>
            <a:r>
              <a:rPr lang="en-US" sz="2800" baseline="-25000" dirty="0" smtClean="0">
                <a:solidFill>
                  <a:schemeClr val="accent2"/>
                </a:solidFill>
                <a:latin typeface="Calibri"/>
              </a:rPr>
              <a:t>2</a:t>
            </a:r>
            <a:r>
              <a:rPr lang="en-US" sz="2800" dirty="0" smtClean="0">
                <a:solidFill>
                  <a:schemeClr val="accent2"/>
                </a:solidFill>
                <a:latin typeface="Calibri"/>
              </a:rPr>
              <a:t>(A,E)</a:t>
            </a:r>
            <a:endParaRPr lang="en-US" sz="2800" dirty="0">
              <a:solidFill>
                <a:schemeClr val="accent2"/>
              </a:solidFill>
              <a:latin typeface="Calibri"/>
            </a:endParaRPr>
          </a:p>
        </p:txBody>
      </p:sp>
      <p:cxnSp>
        <p:nvCxnSpPr>
          <p:cNvPr id="245773" name="AutoShape 13"/>
          <p:cNvCxnSpPr>
            <a:cxnSpLocks noChangeShapeType="1"/>
            <a:stCxn id="245766" idx="4"/>
            <a:endCxn id="245768" idx="0"/>
          </p:cNvCxnSpPr>
          <p:nvPr/>
        </p:nvCxnSpPr>
        <p:spPr bwMode="auto">
          <a:xfrm flipH="1">
            <a:off x="2996636" y="3032344"/>
            <a:ext cx="2238256" cy="62679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5774" name="AutoShape 14"/>
          <p:cNvCxnSpPr>
            <a:cxnSpLocks noChangeShapeType="1"/>
            <a:stCxn id="245766" idx="4"/>
            <a:endCxn id="245769" idx="0"/>
          </p:cNvCxnSpPr>
          <p:nvPr/>
        </p:nvCxnSpPr>
        <p:spPr bwMode="auto">
          <a:xfrm>
            <a:off x="5234892" y="3032344"/>
            <a:ext cx="4062362" cy="257470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5770" name="Oval 10"/>
          <p:cNvSpPr>
            <a:spLocks noChangeArrowheads="1"/>
          </p:cNvSpPr>
          <p:nvPr/>
        </p:nvSpPr>
        <p:spPr bwMode="auto">
          <a:xfrm>
            <a:off x="539808" y="5607049"/>
            <a:ext cx="1765703" cy="73574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dirty="0" smtClean="0">
                <a:solidFill>
                  <a:schemeClr val="accent2"/>
                </a:solidFill>
                <a:latin typeface="Calibri"/>
              </a:rPr>
              <a:t>R</a:t>
            </a:r>
            <a:r>
              <a:rPr lang="en-US" baseline="-25000" dirty="0" smtClean="0">
                <a:solidFill>
                  <a:schemeClr val="accent2"/>
                </a:solidFill>
                <a:latin typeface="Calibri"/>
              </a:rPr>
              <a:t>11</a:t>
            </a:r>
            <a:r>
              <a:rPr lang="en-US" sz="2800" dirty="0" smtClean="0">
                <a:solidFill>
                  <a:schemeClr val="accent2"/>
                </a:solidFill>
                <a:latin typeface="Calibri"/>
              </a:rPr>
              <a:t>(C,D)</a:t>
            </a:r>
            <a:endParaRPr lang="en-US" sz="28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245771" name="Oval 11"/>
          <p:cNvSpPr>
            <a:spLocks noChangeArrowheads="1"/>
          </p:cNvSpPr>
          <p:nvPr/>
        </p:nvSpPr>
        <p:spPr bwMode="auto">
          <a:xfrm>
            <a:off x="3789297" y="5606683"/>
            <a:ext cx="2156478" cy="73574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smtClean="0">
                <a:solidFill>
                  <a:schemeClr val="accent2"/>
                </a:solidFill>
                <a:latin typeface="Calibri"/>
              </a:rPr>
              <a:t>R</a:t>
            </a:r>
            <a:r>
              <a:rPr lang="en-US" baseline="-25000" smtClean="0">
                <a:solidFill>
                  <a:schemeClr val="accent2"/>
                </a:solidFill>
                <a:latin typeface="Calibri"/>
              </a:rPr>
              <a:t>12</a:t>
            </a:r>
            <a:r>
              <a:rPr lang="en-US" sz="2800" smtClean="0">
                <a:solidFill>
                  <a:schemeClr val="accent2"/>
                </a:solidFill>
                <a:latin typeface="Calibri"/>
              </a:rPr>
              <a:t>(C,A,B)</a:t>
            </a:r>
            <a:endParaRPr lang="en-US" sz="2800" dirty="0">
              <a:solidFill>
                <a:schemeClr val="accent2"/>
              </a:solidFill>
              <a:latin typeface="Calibri"/>
            </a:endParaRPr>
          </a:p>
        </p:txBody>
      </p:sp>
      <p:cxnSp>
        <p:nvCxnSpPr>
          <p:cNvPr id="245775" name="AutoShape 15"/>
          <p:cNvCxnSpPr>
            <a:cxnSpLocks noChangeShapeType="1"/>
            <a:stCxn id="245768" idx="4"/>
            <a:endCxn id="245770" idx="0"/>
          </p:cNvCxnSpPr>
          <p:nvPr/>
        </p:nvCxnSpPr>
        <p:spPr bwMode="auto">
          <a:xfrm flipH="1">
            <a:off x="1422660" y="5000794"/>
            <a:ext cx="1573976" cy="6062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5776" name="AutoShape 16"/>
          <p:cNvCxnSpPr>
            <a:cxnSpLocks noChangeShapeType="1"/>
            <a:stCxn id="245768" idx="4"/>
            <a:endCxn id="245771" idx="0"/>
          </p:cNvCxnSpPr>
          <p:nvPr/>
        </p:nvCxnSpPr>
        <p:spPr bwMode="auto">
          <a:xfrm>
            <a:off x="2996636" y="5000794"/>
            <a:ext cx="1870900" cy="605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798960" y="716586"/>
            <a:ext cx="2862098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R(A,B,C,D,E</a:t>
            </a:r>
            <a:r>
              <a:rPr lang="en-US" sz="280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8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798960" y="1523981"/>
            <a:ext cx="2862098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{A} </a:t>
            </a:r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</a:t>
            </a:r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{B,C}</a:t>
            </a:r>
            <a:endParaRPr lang="en-US" sz="28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{C} </a:t>
            </a:r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</a:t>
            </a:r>
            <a:r>
              <a:rPr lang="en-US" sz="28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 {D}</a:t>
            </a:r>
            <a:endParaRPr lang="en-US" sz="28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41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6" grpId="0" animBg="1" autoUpdateAnimBg="0"/>
      <p:bldP spid="245768" grpId="0" animBg="1"/>
      <p:bldP spid="245769" grpId="0" animBg="1"/>
      <p:bldP spid="245770" grpId="0" animBg="1"/>
      <p:bldP spid="24577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file"/>
              </a:rPr>
              <a:t>Activity-6-1.ipynb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Boyce-</a:t>
            </a:r>
            <a:r>
              <a:rPr lang="en-US" dirty="0" err="1" smtClean="0"/>
              <a:t>Codd</a:t>
            </a:r>
            <a:r>
              <a:rPr lang="en-US" dirty="0" smtClean="0"/>
              <a:t> Normal 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661338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Conceptual Design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Boyce-</a:t>
            </a:r>
            <a:r>
              <a:rPr lang="en-US" dirty="0" err="1" smtClean="0">
                <a:latin typeface="+mj-lt"/>
              </a:rPr>
              <a:t>Codd</a:t>
            </a:r>
            <a:r>
              <a:rPr lang="en-US" dirty="0" smtClean="0">
                <a:latin typeface="+mj-lt"/>
              </a:rPr>
              <a:t> Normal Form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The BCNF Decomposition Algorithm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6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825332"/>
            <a:ext cx="8229600" cy="1143000"/>
          </a:xfrm>
        </p:spPr>
        <p:txBody>
          <a:bodyPr/>
          <a:lstStyle/>
          <a:p>
            <a:r>
              <a:rPr lang="en-US" dirty="0" smtClean="0"/>
              <a:t>Conceptual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F394-A5E7-6248-93B9-56A704645CC6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 to Conceptual Design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/>
              <a:t>Now </a:t>
            </a:r>
            <a:r>
              <a:rPr lang="en-US" dirty="0" smtClean="0"/>
              <a:t>that we </a:t>
            </a:r>
            <a:r>
              <a:rPr lang="en-US" dirty="0"/>
              <a:t>know how to find </a:t>
            </a:r>
            <a:r>
              <a:rPr lang="en-US" dirty="0" smtClean="0"/>
              <a:t>FDs</a:t>
            </a:r>
            <a:r>
              <a:rPr lang="en-US" dirty="0"/>
              <a:t>, it’s a </a:t>
            </a:r>
            <a:r>
              <a:rPr lang="en-US" dirty="0" smtClean="0"/>
              <a:t>straight-forward process</a:t>
            </a:r>
            <a:r>
              <a:rPr lang="en-US" dirty="0"/>
              <a:t>:</a:t>
            </a:r>
          </a:p>
          <a:p>
            <a:pPr>
              <a:buFontTx/>
              <a:buNone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Search for “bad” </a:t>
            </a:r>
            <a:r>
              <a:rPr lang="en-US" sz="2800" dirty="0" smtClean="0"/>
              <a:t>FDs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If there are </a:t>
            </a:r>
            <a:r>
              <a:rPr lang="en-US" sz="2800" dirty="0" smtClean="0"/>
              <a:t>any, </a:t>
            </a:r>
            <a:r>
              <a:rPr lang="en-US" sz="2800" dirty="0"/>
              <a:t>then </a:t>
            </a:r>
            <a:r>
              <a:rPr lang="en-US" sz="2800" i="1" dirty="0" smtClean="0"/>
              <a:t>keep decomposing </a:t>
            </a:r>
            <a:r>
              <a:rPr lang="en-US" sz="2800" i="1" dirty="0"/>
              <a:t>the </a:t>
            </a:r>
            <a:r>
              <a:rPr lang="en-US" sz="2800" i="1" dirty="0" smtClean="0"/>
              <a:t>table into sub-tables</a:t>
            </a:r>
            <a:r>
              <a:rPr lang="en-US" sz="2800" dirty="0" smtClean="0"/>
              <a:t> until no more bad FDs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When done, the database schema is </a:t>
            </a:r>
            <a:r>
              <a:rPr lang="en-US" sz="2800" i="1" dirty="0" smtClean="0"/>
              <a:t>normalized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6432786" y="5715298"/>
            <a:ext cx="513647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Recall: there are several normal forms…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406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Boyce-</a:t>
            </a:r>
            <a:r>
              <a:rPr lang="en-US" dirty="0" err="1" smtClean="0"/>
              <a:t>Codd</a:t>
            </a:r>
            <a:r>
              <a:rPr lang="en-US" dirty="0" smtClean="0"/>
              <a:t> Normal Form (BCNF)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idea is that we define “good” and “bad” FDs as follows: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X </a:t>
            </a:r>
            <a:r>
              <a:rPr lang="en-US" sz="2800" dirty="0" smtClean="0">
                <a:sym typeface="Wingdings"/>
              </a:rPr>
              <a:t> A is a “</a:t>
            </a:r>
            <a:r>
              <a:rPr lang="en-US" sz="2800" i="1" dirty="0" smtClean="0">
                <a:sym typeface="Wingdings"/>
              </a:rPr>
              <a:t>good FD”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i="1" dirty="0" smtClean="0">
                <a:sym typeface="Wingdings"/>
              </a:rPr>
              <a:t>if X is a (super)key</a:t>
            </a:r>
          </a:p>
          <a:p>
            <a:pPr lvl="2"/>
            <a:r>
              <a:rPr lang="en-US" dirty="0" smtClean="0">
                <a:sym typeface="Wingdings"/>
              </a:rPr>
              <a:t>In other words, if A is the set of all attributes</a:t>
            </a:r>
          </a:p>
          <a:p>
            <a:pPr marL="457200" lvl="1" indent="0">
              <a:buNone/>
            </a:pPr>
            <a:endParaRPr lang="en-US" sz="2800" dirty="0" smtClean="0">
              <a:sym typeface="Wingdings"/>
            </a:endParaRPr>
          </a:p>
          <a:p>
            <a:pPr lvl="1"/>
            <a:r>
              <a:rPr lang="en-US" sz="2800" dirty="0" smtClean="0">
                <a:sym typeface="Wingdings"/>
              </a:rPr>
              <a:t>X  A is a </a:t>
            </a:r>
            <a:r>
              <a:rPr lang="en-US" sz="2800" i="1" dirty="0" smtClean="0">
                <a:sym typeface="Wingdings"/>
              </a:rPr>
              <a:t>“bad FD”</a:t>
            </a:r>
            <a:r>
              <a:rPr lang="en-US" sz="2800" dirty="0" smtClean="0">
                <a:sym typeface="Wingdings"/>
              </a:rPr>
              <a:t> otherwise</a:t>
            </a:r>
          </a:p>
          <a:p>
            <a:pPr lvl="1"/>
            <a:endParaRPr lang="en-US" sz="2800" dirty="0">
              <a:sym typeface="Wingdings"/>
            </a:endParaRPr>
          </a:p>
          <a:p>
            <a:r>
              <a:rPr lang="en-US" sz="3200" dirty="0" smtClean="0">
                <a:sym typeface="Wingdings"/>
              </a:rPr>
              <a:t>We will try to eliminate the “bad” FDs!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613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Boyce-</a:t>
            </a:r>
            <a:r>
              <a:rPr lang="en-US" dirty="0" err="1" smtClean="0"/>
              <a:t>Codd</a:t>
            </a:r>
            <a:r>
              <a:rPr lang="en-US" dirty="0" smtClean="0"/>
              <a:t> Normal Form (BCNF)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hy does this definition of “good” and “bad” FDs make sense?</a:t>
            </a:r>
          </a:p>
          <a:p>
            <a:endParaRPr lang="en-US" sz="3200" dirty="0"/>
          </a:p>
          <a:p>
            <a:r>
              <a:rPr lang="en-US" dirty="0" smtClean="0"/>
              <a:t>If X is </a:t>
            </a:r>
            <a:r>
              <a:rPr lang="en-US" i="1" dirty="0" smtClean="0"/>
              <a:t>not </a:t>
            </a:r>
            <a:r>
              <a:rPr lang="en-US" dirty="0" smtClean="0"/>
              <a:t>a (super)key, it functionally determines </a:t>
            </a:r>
            <a:r>
              <a:rPr lang="en-US" i="1" dirty="0" smtClean="0"/>
              <a:t>some</a:t>
            </a:r>
            <a:r>
              <a:rPr lang="en-US" dirty="0" smtClean="0"/>
              <a:t> (not all) of the attributes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Recall: this means there is </a:t>
            </a:r>
            <a:r>
              <a:rPr lang="en-US" u="sng" dirty="0" smtClean="0"/>
              <a:t>redundancy</a:t>
            </a:r>
            <a:endParaRPr lang="en-US" dirty="0" smtClean="0"/>
          </a:p>
          <a:p>
            <a:pPr lvl="1"/>
            <a:r>
              <a:rPr lang="en-US" dirty="0" smtClean="0"/>
              <a:t>And redundancy like this can lead to data anomalies!</a:t>
            </a:r>
          </a:p>
          <a:p>
            <a:pPr lvl="1"/>
            <a:r>
              <a:rPr lang="en-US" dirty="0" smtClean="0"/>
              <a:t>E.g., “Position” </a:t>
            </a:r>
            <a:r>
              <a:rPr lang="en-US" dirty="0" smtClean="0">
                <a:sym typeface="Wingdings" panose="05000000000000000000" pitchFamily="2" charset="2"/>
              </a:rPr>
              <a:t> “Phone” (bad)</a:t>
            </a:r>
            <a:endParaRPr lang="en-US" dirty="0"/>
          </a:p>
        </p:txBody>
      </p:sp>
      <p:graphicFrame>
        <p:nvGraphicFramePr>
          <p:cNvPr id="8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650848"/>
              </p:ext>
            </p:extLst>
          </p:nvPr>
        </p:nvGraphicFramePr>
        <p:xfrm>
          <a:off x="6791585" y="4999293"/>
          <a:ext cx="3748352" cy="1676400"/>
        </p:xfrm>
        <a:graphic>
          <a:graphicData uri="http://schemas.openxmlformats.org/drawingml/2006/table">
            <a:tbl>
              <a:tblPr/>
              <a:tblGrid>
                <a:gridCol w="937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7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70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7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0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EmpID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E0045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Clerk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E3542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Salesrep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0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Salesrep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E9999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Lawyer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8646097" y="5620306"/>
            <a:ext cx="1874176" cy="770661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95116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9EF-19FA-2A4A-AA20-DF2C12A960A5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Boyce-</a:t>
            </a:r>
            <a:r>
              <a:rPr lang="en-US" dirty="0" err="1"/>
              <a:t>Codd</a:t>
            </a:r>
            <a:r>
              <a:rPr lang="en-US" dirty="0"/>
              <a:t> Normal Form</a:t>
            </a:r>
          </a:p>
        </p:txBody>
      </p:sp>
      <p:sp>
        <p:nvSpPr>
          <p:cNvPr id="238595" name="Text Box 3"/>
          <p:cNvSpPr txBox="1">
            <a:spLocks noChangeArrowheads="1"/>
          </p:cNvSpPr>
          <p:nvPr/>
        </p:nvSpPr>
        <p:spPr bwMode="auto">
          <a:xfrm>
            <a:off x="838200" y="1715949"/>
            <a:ext cx="97872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BCNF is a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simple condition for removing anomalies from relations:</a:t>
            </a: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3178863" y="5990445"/>
            <a:ext cx="583427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dirty="0">
                <a:solidFill>
                  <a:prstClr val="black"/>
                </a:solidFill>
                <a:latin typeface="+mj-lt"/>
              </a:rPr>
              <a:t>In other words: there are no “bad” </a:t>
            </a:r>
            <a:r>
              <a:rPr lang="en-US" sz="2800" dirty="0" err="1">
                <a:solidFill>
                  <a:prstClr val="black"/>
                </a:solidFill>
                <a:latin typeface="+mj-lt"/>
              </a:rPr>
              <a:t>FDs</a:t>
            </a:r>
            <a:endParaRPr lang="en-US" sz="28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38597" name="Rectangle 5"/>
          <p:cNvSpPr>
            <a:spLocks noChangeArrowheads="1"/>
          </p:cNvSpPr>
          <p:nvPr/>
        </p:nvSpPr>
        <p:spPr bwMode="auto">
          <a:xfrm>
            <a:off x="3187992" y="2537585"/>
            <a:ext cx="5816016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+mj-lt"/>
              </a:rPr>
              <a:t>A relation R is </a:t>
            </a:r>
            <a:r>
              <a:rPr lang="en-US" sz="2800" b="1" u="sng" dirty="0">
                <a:latin typeface="+mj-lt"/>
              </a:rPr>
              <a:t>in BCNF</a:t>
            </a:r>
            <a:r>
              <a:rPr lang="en-US" sz="2800" dirty="0">
                <a:latin typeface="+mj-lt"/>
              </a:rPr>
              <a:t> if: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+mj-lt"/>
              </a:rPr>
              <a:t>i</a:t>
            </a:r>
            <a:r>
              <a:rPr lang="en-US" sz="2800" dirty="0" smtClean="0">
                <a:latin typeface="+mj-lt"/>
              </a:rPr>
              <a:t>f </a:t>
            </a:r>
            <a:r>
              <a:rPr lang="en-US" sz="2800" b="1" dirty="0" smtClean="0">
                <a:latin typeface="+mj-lt"/>
              </a:rPr>
              <a:t>{A</a:t>
            </a:r>
            <a:r>
              <a:rPr lang="en-US" sz="2800" b="1" baseline="-25000" dirty="0" smtClean="0">
                <a:latin typeface="+mj-lt"/>
              </a:rPr>
              <a:t>1</a:t>
            </a:r>
            <a:r>
              <a:rPr lang="en-US" sz="2800" b="1" dirty="0">
                <a:latin typeface="+mj-lt"/>
              </a:rPr>
              <a:t>, ..., </a:t>
            </a:r>
            <a:r>
              <a:rPr lang="en-US" sz="2800" b="1" dirty="0" smtClean="0">
                <a:latin typeface="+mj-lt"/>
              </a:rPr>
              <a:t>A</a:t>
            </a:r>
            <a:r>
              <a:rPr lang="en-US" sz="2800" b="1" baseline="-25000" dirty="0" smtClean="0">
                <a:latin typeface="+mj-lt"/>
              </a:rPr>
              <a:t>n</a:t>
            </a:r>
            <a:r>
              <a:rPr lang="en-US" sz="2800" b="1" dirty="0" smtClean="0">
                <a:latin typeface="+mj-lt"/>
              </a:rPr>
              <a:t>} </a:t>
            </a:r>
            <a:r>
              <a:rPr lang="en-US" sz="2800" b="1" dirty="0" smtClean="0">
                <a:latin typeface="+mj-lt"/>
                <a:sym typeface="Wingdings" charset="2"/>
              </a:rPr>
              <a:t> </a:t>
            </a:r>
            <a:r>
              <a:rPr lang="en-US" sz="2800" b="1" dirty="0">
                <a:latin typeface="+mj-lt"/>
                <a:sym typeface="Wingdings" charset="2"/>
              </a:rPr>
              <a:t>B</a:t>
            </a:r>
            <a:r>
              <a:rPr lang="en-US" sz="2800" dirty="0">
                <a:latin typeface="+mj-lt"/>
                <a:sym typeface="Wingdings" charset="2"/>
              </a:rPr>
              <a:t> is a </a:t>
            </a:r>
            <a:r>
              <a:rPr lang="en-US" sz="2800" i="1" dirty="0">
                <a:latin typeface="+mj-lt"/>
                <a:sym typeface="Wingdings" charset="2"/>
              </a:rPr>
              <a:t>non-trivial</a:t>
            </a:r>
            <a:r>
              <a:rPr lang="en-US" sz="2800" dirty="0">
                <a:latin typeface="+mj-lt"/>
                <a:sym typeface="Wingdings" charset="2"/>
              </a:rPr>
              <a:t> </a:t>
            </a:r>
            <a:r>
              <a:rPr lang="en-US" sz="2800" dirty="0" smtClean="0">
                <a:latin typeface="+mj-lt"/>
                <a:sym typeface="Wingdings" charset="2"/>
              </a:rPr>
              <a:t>FD in R</a:t>
            </a:r>
            <a:endParaRPr lang="en-US" sz="2800" dirty="0">
              <a:latin typeface="+mj-lt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+mj-lt"/>
              </a:rPr>
              <a:t>then </a:t>
            </a:r>
            <a:r>
              <a:rPr lang="en-US" sz="2800" b="1" dirty="0">
                <a:latin typeface="+mj-lt"/>
              </a:rPr>
              <a:t>{A</a:t>
            </a:r>
            <a:r>
              <a:rPr lang="en-US" sz="2800" b="1" baseline="-25000" dirty="0">
                <a:latin typeface="+mj-lt"/>
              </a:rPr>
              <a:t>1</a:t>
            </a:r>
            <a:r>
              <a:rPr lang="en-US" sz="2800" b="1" dirty="0">
                <a:latin typeface="+mj-lt"/>
              </a:rPr>
              <a:t>, ..., A</a:t>
            </a:r>
            <a:r>
              <a:rPr lang="en-US" sz="2800" b="1" baseline="-25000" dirty="0">
                <a:latin typeface="+mj-lt"/>
              </a:rPr>
              <a:t>n</a:t>
            </a:r>
            <a:r>
              <a:rPr lang="en-US" sz="2800" b="1" dirty="0">
                <a:latin typeface="+mj-lt"/>
              </a:rPr>
              <a:t>}  is a </a:t>
            </a:r>
            <a:r>
              <a:rPr lang="en-US" sz="2800" b="1" dirty="0" err="1">
                <a:latin typeface="+mj-lt"/>
              </a:rPr>
              <a:t>superkey</a:t>
            </a:r>
            <a:r>
              <a:rPr lang="en-US" sz="2800" dirty="0">
                <a:latin typeface="+mj-lt"/>
              </a:rPr>
              <a:t> for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8598" name="Rectangle 6"/>
              <p:cNvSpPr>
                <a:spLocks noChangeArrowheads="1"/>
              </p:cNvSpPr>
              <p:nvPr/>
            </p:nvSpPr>
            <p:spPr bwMode="auto">
              <a:xfrm>
                <a:off x="838200" y="4910346"/>
                <a:ext cx="10387908" cy="5232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i="1" dirty="0">
                    <a:solidFill>
                      <a:prstClr val="black"/>
                    </a:solidFill>
                    <a:latin typeface="+mj-lt"/>
                  </a:rPr>
                  <a:t>Equivalently</a:t>
                </a:r>
                <a:r>
                  <a:rPr lang="en-US" sz="2800" dirty="0">
                    <a:solidFill>
                      <a:prstClr val="black"/>
                    </a:solidFill>
                    <a:latin typeface="+mj-lt"/>
                  </a:rPr>
                  <a:t>: </a:t>
                </a:r>
                <a:r>
                  <a:rPr lang="en-US" sz="2800" dirty="0" smtClean="0">
                    <a:solidFill>
                      <a:prstClr val="black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∀</m:t>
                    </m:r>
                  </m:oMath>
                </a14:m>
                <a:r>
                  <a:rPr lang="en-US" sz="2800" dirty="0" smtClean="0">
                    <a:solidFill>
                      <a:prstClr val="black"/>
                    </a:solidFill>
                    <a:latin typeface="+mj-lt"/>
                  </a:rPr>
                  <a:t> sets of attributes X</a:t>
                </a:r>
                <a:r>
                  <a:rPr lang="en-US" sz="2800" dirty="0">
                    <a:solidFill>
                      <a:prstClr val="black"/>
                    </a:solidFill>
                    <a:latin typeface="+mj-lt"/>
                  </a:rPr>
                  <a:t>, either (X</a:t>
                </a:r>
                <a:r>
                  <a:rPr lang="en-US" sz="2800" baseline="30000" dirty="0">
                    <a:solidFill>
                      <a:prstClr val="black"/>
                    </a:solidFill>
                    <a:latin typeface="+mj-lt"/>
                  </a:rPr>
                  <a:t>+</a:t>
                </a:r>
                <a:r>
                  <a:rPr lang="en-US" sz="2800" dirty="0">
                    <a:solidFill>
                      <a:prstClr val="black"/>
                    </a:solidFill>
                    <a:latin typeface="+mj-lt"/>
                  </a:rPr>
                  <a:t> = X) </a:t>
                </a:r>
                <a:r>
                  <a:rPr lang="en-US" sz="2800" dirty="0" smtClean="0">
                    <a:solidFill>
                      <a:prstClr val="black"/>
                    </a:solidFill>
                    <a:latin typeface="+mj-lt"/>
                  </a:rPr>
                  <a:t>or (X</a:t>
                </a:r>
                <a:r>
                  <a:rPr lang="en-US" sz="2800" baseline="30000" dirty="0">
                    <a:solidFill>
                      <a:prstClr val="black"/>
                    </a:solidFill>
                    <a:latin typeface="+mj-lt"/>
                  </a:rPr>
                  <a:t>+</a:t>
                </a:r>
                <a:r>
                  <a:rPr lang="en-US" sz="2800" dirty="0">
                    <a:solidFill>
                      <a:prstClr val="black"/>
                    </a:solidFill>
                    <a:latin typeface="+mj-lt"/>
                  </a:rPr>
                  <a:t> = all attributes)</a:t>
                </a:r>
              </a:p>
            </p:txBody>
          </p:sp>
        </mc:Choice>
        <mc:Fallback xmlns="">
          <p:sp>
            <p:nvSpPr>
              <p:cNvPr id="238598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4910346"/>
                <a:ext cx="10387908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509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6" grpId="0" animBg="1"/>
      <p:bldP spid="23859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716</Words>
  <Application>Microsoft Office PowerPoint</Application>
  <PresentationFormat>Widescreen</PresentationFormat>
  <Paragraphs>240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Menlo</vt:lpstr>
      <vt:lpstr>Symbol</vt:lpstr>
      <vt:lpstr>Times New Roman</vt:lpstr>
      <vt:lpstr>Wingdings</vt:lpstr>
      <vt:lpstr>Office Theme</vt:lpstr>
      <vt:lpstr>Lectures 15: Design Theory IV</vt:lpstr>
      <vt:lpstr>Highlights of this section</vt:lpstr>
      <vt:lpstr>1. Boyce-Codd Normal Form</vt:lpstr>
      <vt:lpstr>What you will learn about in this section</vt:lpstr>
      <vt:lpstr>Conceptual Design</vt:lpstr>
      <vt:lpstr>Back to Conceptual Design</vt:lpstr>
      <vt:lpstr>Boyce-Codd Normal Form (BCNF)</vt:lpstr>
      <vt:lpstr>Boyce-Codd Normal Form (BCNF)</vt:lpstr>
      <vt:lpstr>Boyce-Codd Normal Form</vt:lpstr>
      <vt:lpstr>Example</vt:lpstr>
      <vt:lpstr>Example</vt:lpstr>
      <vt:lpstr>BCNF Decomposition Algorithm</vt:lpstr>
      <vt:lpstr>BCNF Decomposition Algorithm</vt:lpstr>
      <vt:lpstr>BCNF Decomposition Algorithm</vt:lpstr>
      <vt:lpstr>BCNF Decomposition Algorithm</vt:lpstr>
      <vt:lpstr>BCNF Decomposition Algorithm</vt:lpstr>
      <vt:lpstr>BCNF Decomposition Algorithm</vt:lpstr>
      <vt:lpstr>BCNF Decomposition Algorithm</vt:lpstr>
      <vt:lpstr>PowerPoint Presentation</vt:lpstr>
      <vt:lpstr>Example</vt:lpstr>
      <vt:lpstr>Activity-6-1.ipynb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4: The ER Model</dc:title>
  <dc:creator>Alex Ratner</dc:creator>
  <cp:lastModifiedBy>Xiannong Meng</cp:lastModifiedBy>
  <cp:revision>369</cp:revision>
  <dcterms:created xsi:type="dcterms:W3CDTF">2015-09-18T05:48:25Z</dcterms:created>
  <dcterms:modified xsi:type="dcterms:W3CDTF">2018-02-28T14:01:34Z</dcterms:modified>
</cp:coreProperties>
</file>