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23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43986A-967C-4F48-8846-3C756F4FD9D5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CF727F-72A5-4759-A014-68D65DF9F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22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C5E5CB-5F45-D94E-AFB2-F9C286A59B43}" type="slidenum">
              <a:rPr lang="en-US">
                <a:solidFill>
                  <a:prstClr val="black"/>
                </a:solidFill>
                <a:latin typeface="Calibri"/>
              </a:rPr>
              <a:pPr/>
              <a:t>10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72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66C9E6-BEBB-FF45-8CC3-D18AED2B0331}" type="slidenum">
              <a:rPr lang="en-US">
                <a:solidFill>
                  <a:prstClr val="black"/>
                </a:solidFill>
                <a:latin typeface="Calibri"/>
              </a:rPr>
              <a:pPr/>
              <a:t>11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956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075B-3C6E-4469-935D-47C93E13C3D8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2E28-C3E5-4601-880D-CBCAB96DED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075B-3C6E-4469-935D-47C93E13C3D8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2E28-C3E5-4601-880D-CBCAB96DED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075B-3C6E-4469-935D-47C93E13C3D8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2E28-C3E5-4601-880D-CBCAB96DED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075B-3C6E-4469-935D-47C93E13C3D8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2E28-C3E5-4601-880D-CBCAB96DED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075B-3C6E-4469-935D-47C93E13C3D8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2E28-C3E5-4601-880D-CBCAB96DED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075B-3C6E-4469-935D-47C93E13C3D8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2E28-C3E5-4601-880D-CBCAB96DED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075B-3C6E-4469-935D-47C93E13C3D8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2E28-C3E5-4601-880D-CBCAB96DED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075B-3C6E-4469-935D-47C93E13C3D8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2E28-C3E5-4601-880D-CBCAB96DED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075B-3C6E-4469-935D-47C93E13C3D8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2E28-C3E5-4601-880D-CBCAB96DED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075B-3C6E-4469-935D-47C93E13C3D8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2E28-C3E5-4601-880D-CBCAB96DED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075B-3C6E-4469-935D-47C93E13C3D8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2E28-C3E5-4601-880D-CBCAB96DED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8075B-3C6E-4469-935D-47C93E13C3D8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F2E28-C3E5-4601-880D-CBCAB96DED4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Lecture 19a</a:t>
            </a:r>
            <a:br>
              <a:rPr lang="en-US" smtClean="0"/>
            </a:br>
            <a:r>
              <a:rPr lang="en-US" smtClean="0"/>
              <a:t>The </a:t>
            </a:r>
            <a:r>
              <a:rPr lang="en-US" dirty="0" smtClean="0"/>
              <a:t>Chase Test for Lossless Join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E6AF-8C50-BE43-ABE2-E13424232A10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revisit some early examples</a:t>
            </a:r>
            <a:endParaRPr lang="en-US" dirty="0"/>
          </a:p>
        </p:txBody>
      </p:sp>
      <p:graphicFrame>
        <p:nvGraphicFramePr>
          <p:cNvPr id="26317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086387"/>
              </p:ext>
            </p:extLst>
          </p:nvPr>
        </p:nvGraphicFramePr>
        <p:xfrm>
          <a:off x="628650" y="2212020"/>
          <a:ext cx="5257800" cy="1714500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859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430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144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Name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SSN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PhoneNumber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City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Fred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123-45-6789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206-555-1234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Seattle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Fred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123-45-6789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206-555-6543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Seattle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Joe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987-65-4321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908-555-2121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Madison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Joe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987-65-4321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908-555-1234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Madison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63204" name="Rectangle 36"/>
          <p:cNvSpPr>
            <a:spLocks noChangeArrowheads="1"/>
          </p:cNvSpPr>
          <p:nvPr/>
        </p:nvSpPr>
        <p:spPr bwMode="auto">
          <a:xfrm>
            <a:off x="6131997" y="2212020"/>
            <a:ext cx="2398413" cy="3693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{SSN} </a:t>
            </a:r>
            <a:r>
              <a:rPr lang="en-US" dirty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</a:t>
            </a:r>
            <a:r>
              <a:rPr lang="en-US" dirty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 {</a:t>
            </a:r>
            <a:r>
              <a:rPr lang="en-US" dirty="0" err="1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Name,City</a:t>
            </a:r>
            <a:r>
              <a:rPr lang="en-US" dirty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}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226498" y="4579803"/>
                <a:ext cx="2129109" cy="461665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>
                        <a:latin typeface="Cambria Math" charset="0"/>
                        <a:ea typeface="Cambria Math" charset="0"/>
                        <a:cs typeface="Cambria Math" charset="0"/>
                      </a:rPr>
                      <m:t>⟹</m:t>
                    </m:r>
                    <m:r>
                      <a:rPr lang="en-US" sz="240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</m:oMath>
                </a14:m>
                <a:r>
                  <a:rPr lang="en-US" sz="2400" b="1" u="sng" dirty="0">
                    <a:latin typeface="+mj-lt"/>
                  </a:rPr>
                  <a:t>Not</a:t>
                </a:r>
                <a:r>
                  <a:rPr lang="en-US" sz="2400" b="1" dirty="0">
                    <a:latin typeface="+mj-lt"/>
                  </a:rPr>
                  <a:t> </a:t>
                </a:r>
                <a:r>
                  <a:rPr lang="en-US" sz="2400" dirty="0">
                    <a:latin typeface="+mj-lt"/>
                  </a:rPr>
                  <a:t>in BCNF</a:t>
                </a:r>
                <a:endParaRPr lang="en-US" sz="2400" b="1" u="sng" dirty="0">
                  <a:latin typeface="+mj-lt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8664" y="4963403"/>
                <a:ext cx="2749471" cy="5847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6487181" y="2657248"/>
            <a:ext cx="2164456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latin typeface="+mj-lt"/>
              </a:rPr>
              <a:t>This FD is </a:t>
            </a:r>
            <a:r>
              <a:rPr lang="en-US" sz="2100" i="1" dirty="0">
                <a:latin typeface="+mj-lt"/>
              </a:rPr>
              <a:t>bad </a:t>
            </a:r>
            <a:r>
              <a:rPr lang="en-US" sz="2100" dirty="0">
                <a:latin typeface="+mj-lt"/>
              </a:rPr>
              <a:t>because it is </a:t>
            </a:r>
            <a:r>
              <a:rPr lang="en-US" sz="2100" b="1" u="sng" dirty="0">
                <a:latin typeface="+mj-lt"/>
              </a:rPr>
              <a:t>not</a:t>
            </a:r>
            <a:r>
              <a:rPr lang="en-US" sz="2100" dirty="0">
                <a:latin typeface="+mj-lt"/>
              </a:rPr>
              <a:t> a </a:t>
            </a:r>
            <a:r>
              <a:rPr lang="en-US" sz="2100" dirty="0" err="1">
                <a:latin typeface="+mj-lt"/>
              </a:rPr>
              <a:t>superkey</a:t>
            </a:r>
            <a:r>
              <a:rPr lang="en-US" sz="2100" dirty="0">
                <a:latin typeface="+mj-lt"/>
              </a:rPr>
              <a:t>, {SSN} can’t determine {</a:t>
            </a:r>
            <a:r>
              <a:rPr lang="en-US" sz="2100" dirty="0" err="1">
                <a:latin typeface="+mj-lt"/>
              </a:rPr>
              <a:t>PhoneNumber</a:t>
            </a:r>
            <a:r>
              <a:rPr lang="en-US" sz="2100" dirty="0">
                <a:latin typeface="+mj-lt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33279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7108D-D6E0-C94F-A0CD-16CB4AE19413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 is decomposed into R1 and R2</a:t>
            </a:r>
            <a:endParaRPr lang="en-US" dirty="0"/>
          </a:p>
        </p:txBody>
      </p:sp>
      <p:graphicFrame>
        <p:nvGraphicFramePr>
          <p:cNvPr id="241667" name="Group 3"/>
          <p:cNvGraphicFramePr>
            <a:graphicFrameLocks noGrp="1"/>
          </p:cNvGraphicFramePr>
          <p:nvPr>
            <p:extLst/>
          </p:nvPr>
        </p:nvGraphicFramePr>
        <p:xfrm>
          <a:off x="628650" y="2212020"/>
          <a:ext cx="3755890" cy="1165860"/>
        </p:xfrm>
        <a:graphic>
          <a:graphicData uri="http://schemas.openxmlformats.org/drawingml/2006/table">
            <a:tbl>
              <a:tblPr/>
              <a:tblGrid>
                <a:gridCol w="79513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4081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1993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Name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SSN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City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Fred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123-45-6789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Seattle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Joe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987-65-4321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Madison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41685" name="Group 21"/>
          <p:cNvGraphicFramePr>
            <a:graphicFrameLocks noGrp="1"/>
          </p:cNvGraphicFramePr>
          <p:nvPr>
            <p:extLst/>
          </p:nvPr>
        </p:nvGraphicFramePr>
        <p:xfrm>
          <a:off x="628650" y="3666819"/>
          <a:ext cx="2971800" cy="1485900"/>
        </p:xfrm>
        <a:graphic>
          <a:graphicData uri="http://schemas.openxmlformats.org/drawingml/2006/table">
            <a:tbl>
              <a:tblPr/>
              <a:tblGrid>
                <a:gridCol w="14859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859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SSN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sng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PhoneNumber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123-45-6789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206-555-1234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123-45-6789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206-555-6543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987-65-4321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908-555-2121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987-65-4321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908-555-1234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" name="Rectangle 36"/>
          <p:cNvSpPr>
            <a:spLocks noChangeArrowheads="1"/>
          </p:cNvSpPr>
          <p:nvPr/>
        </p:nvSpPr>
        <p:spPr bwMode="auto">
          <a:xfrm>
            <a:off x="5640525" y="2212020"/>
            <a:ext cx="2398413" cy="3693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{SSN} </a:t>
            </a:r>
            <a:r>
              <a:rPr lang="en-US" dirty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  <a:sym typeface="Wingdings" charset="2"/>
              </a:rPr>
              <a:t></a:t>
            </a:r>
            <a:r>
              <a:rPr lang="en-US" dirty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 {</a:t>
            </a:r>
            <a:r>
              <a:rPr lang="en-US" dirty="0" err="1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Name,City</a:t>
            </a:r>
            <a:r>
              <a:rPr lang="en-US" dirty="0">
                <a:solidFill>
                  <a:srgbClr val="C0504D"/>
                </a:solidFill>
                <a:latin typeface="Menlo" charset="0"/>
                <a:ea typeface="Menlo" charset="0"/>
                <a:cs typeface="Menlo" charset="0"/>
              </a:rPr>
              <a:t>}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887194" y="4495704"/>
            <a:ext cx="1905073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Now in BCNF!</a:t>
            </a:r>
            <a:endParaRPr lang="en-US" sz="2400" b="1" u="sng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66478" y="2911470"/>
            <a:ext cx="216445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latin typeface="+mj-lt"/>
              </a:rPr>
              <a:t>This FD is now </a:t>
            </a:r>
            <a:r>
              <a:rPr lang="en-US" sz="2100" i="1" dirty="0">
                <a:latin typeface="+mj-lt"/>
              </a:rPr>
              <a:t>good </a:t>
            </a:r>
            <a:r>
              <a:rPr lang="en-US" sz="2100" dirty="0">
                <a:latin typeface="+mj-lt"/>
              </a:rPr>
              <a:t>because it is the key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87193" y="5372280"/>
            <a:ext cx="2821735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R can be recovered</a:t>
            </a:r>
          </a:p>
          <a:p>
            <a:r>
              <a:rPr lang="en-US" sz="2400" dirty="0" smtClean="0">
                <a:latin typeface="+mj-lt"/>
              </a:rPr>
              <a:t>by joining R1 and R2!</a:t>
            </a:r>
            <a:endParaRPr lang="en-US" sz="2400" b="1" u="sng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34028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Lossless Decomposition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We say if a decomposition is </a:t>
            </a:r>
            <a:r>
              <a:rPr lang="en-US" i="1" dirty="0" smtClean="0"/>
              <a:t>lossless</a:t>
            </a:r>
            <a:r>
              <a:rPr lang="en-US" dirty="0" smtClean="0"/>
              <a:t> if the original relation can be recovered completely by natural joining the decomposed relations.</a:t>
            </a:r>
          </a:p>
          <a:p>
            <a:r>
              <a:rPr lang="en-US" dirty="0" smtClean="0"/>
              <a:t>Three important facts to remember:</a:t>
            </a:r>
          </a:p>
          <a:p>
            <a:pPr lvl="1"/>
            <a:r>
              <a:rPr lang="en-US" dirty="0" smtClean="0"/>
              <a:t>The natural join is associative. That is, the order of the relation join does not mater.</a:t>
            </a:r>
          </a:p>
          <a:p>
            <a:pPr lvl="1"/>
            <a:r>
              <a:rPr lang="en-US" dirty="0" smtClean="0"/>
              <a:t>Any </a:t>
            </a:r>
            <a:r>
              <a:rPr lang="en-US" dirty="0" err="1" smtClean="0"/>
              <a:t>tuple</a:t>
            </a:r>
            <a:r>
              <a:rPr lang="en-US" dirty="0" smtClean="0"/>
              <a:t> </a:t>
            </a:r>
            <a:r>
              <a:rPr lang="en-US" i="1" dirty="0" smtClean="0"/>
              <a:t>t</a:t>
            </a:r>
            <a:r>
              <a:rPr lang="en-US" dirty="0" smtClean="0"/>
              <a:t> in </a:t>
            </a:r>
            <a:r>
              <a:rPr lang="en-US" i="1" dirty="0" smtClean="0"/>
              <a:t>R</a:t>
            </a:r>
            <a:r>
              <a:rPr lang="en-US" dirty="0" smtClean="0"/>
              <a:t> is surely in the joined decomposed relations.</a:t>
            </a:r>
          </a:p>
          <a:p>
            <a:pPr lvl="1"/>
            <a:r>
              <a:rPr lang="en-US" dirty="0" smtClean="0"/>
              <a:t>If we can prove any </a:t>
            </a:r>
            <a:r>
              <a:rPr lang="en-US" dirty="0" err="1" smtClean="0"/>
              <a:t>tuple</a:t>
            </a:r>
            <a:r>
              <a:rPr lang="en-US" dirty="0" smtClean="0"/>
              <a:t> t in joined relation </a:t>
            </a:r>
            <a:r>
              <a:rPr lang="en-US" i="1" dirty="0" smtClean="0"/>
              <a:t>R</a:t>
            </a:r>
            <a:r>
              <a:rPr lang="en-US" i="1" baseline="-25000" dirty="0" smtClean="0"/>
              <a:t>1</a:t>
            </a:r>
            <a:r>
              <a:rPr lang="en-US" i="1" dirty="0" smtClean="0"/>
              <a:t> u R</a:t>
            </a:r>
            <a:r>
              <a:rPr lang="en-US" i="1" baseline="-25000" dirty="0" smtClean="0"/>
              <a:t>2</a:t>
            </a:r>
            <a:r>
              <a:rPr lang="en-US" i="1" dirty="0" smtClean="0"/>
              <a:t> u … u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k</a:t>
            </a:r>
            <a:r>
              <a:rPr lang="en-US" dirty="0" smtClean="0"/>
              <a:t>  is also in </a:t>
            </a:r>
            <a:r>
              <a:rPr lang="en-US" i="1" dirty="0" smtClean="0"/>
              <a:t>R</a:t>
            </a:r>
            <a:r>
              <a:rPr lang="en-US" dirty="0" smtClean="0"/>
              <a:t>, we have a 1-1 mapping between </a:t>
            </a:r>
            <a:r>
              <a:rPr lang="en-US" i="1" dirty="0" smtClean="0"/>
              <a:t>R</a:t>
            </a:r>
            <a:r>
              <a:rPr lang="en-US" dirty="0" smtClean="0"/>
              <a:t> and re-joined relation, thus a </a:t>
            </a:r>
            <a:r>
              <a:rPr lang="en-US" i="1" dirty="0" smtClean="0"/>
              <a:t>lossless</a:t>
            </a:r>
            <a:r>
              <a:rPr lang="en-US" dirty="0" smtClean="0"/>
              <a:t> decomposition.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Chase</a:t>
            </a:r>
            <a:r>
              <a:rPr lang="en-US" dirty="0" smtClean="0"/>
              <a:t>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chase</a:t>
            </a:r>
            <a:r>
              <a:rPr lang="en-US" dirty="0" smtClean="0"/>
              <a:t> test is an organized way to see whether a </a:t>
            </a:r>
            <a:r>
              <a:rPr lang="en-US" dirty="0" err="1" smtClean="0"/>
              <a:t>tuple</a:t>
            </a:r>
            <a:r>
              <a:rPr lang="en-US" dirty="0" smtClean="0"/>
              <a:t> </a:t>
            </a:r>
            <a:r>
              <a:rPr lang="en-US" i="1" dirty="0" smtClean="0"/>
              <a:t>t</a:t>
            </a:r>
            <a:r>
              <a:rPr lang="en-US" dirty="0" smtClean="0"/>
              <a:t> in joined relation </a:t>
            </a:r>
            <a:r>
              <a:rPr lang="en-US" i="1" dirty="0" smtClean="0"/>
              <a:t>R</a:t>
            </a:r>
            <a:r>
              <a:rPr lang="en-US" i="1" baseline="-25000" dirty="0" smtClean="0"/>
              <a:t>1</a:t>
            </a:r>
            <a:r>
              <a:rPr lang="en-US" i="1" dirty="0" smtClean="0"/>
              <a:t> u R</a:t>
            </a:r>
            <a:r>
              <a:rPr lang="en-US" i="1" baseline="-25000" dirty="0" smtClean="0"/>
              <a:t>2</a:t>
            </a:r>
            <a:r>
              <a:rPr lang="en-US" i="1" dirty="0" smtClean="0"/>
              <a:t> u … u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k</a:t>
            </a:r>
            <a:r>
              <a:rPr lang="en-US" dirty="0" smtClean="0"/>
              <a:t> can be proved using FDs also to be a </a:t>
            </a:r>
            <a:r>
              <a:rPr lang="en-US" dirty="0" err="1" smtClean="0"/>
              <a:t>tuple</a:t>
            </a:r>
            <a:r>
              <a:rPr lang="en-US" dirty="0" smtClean="0"/>
              <a:t> in </a:t>
            </a:r>
            <a:r>
              <a:rPr lang="en-US" i="1" dirty="0" smtClean="0"/>
              <a:t>R</a:t>
            </a:r>
            <a:r>
              <a:rPr lang="en-US" dirty="0" smtClean="0"/>
              <a:t>.</a:t>
            </a:r>
          </a:p>
          <a:p>
            <a:r>
              <a:rPr lang="en-US" dirty="0" smtClean="0"/>
              <a:t>We will show through an example how the process works.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</a:t>
            </a:r>
            <a:r>
              <a:rPr lang="en-US" i="1" dirty="0" smtClean="0"/>
              <a:t>R</a:t>
            </a:r>
            <a:r>
              <a:rPr lang="en-US" dirty="0" smtClean="0"/>
              <a:t> has attributes </a:t>
            </a:r>
            <a:r>
              <a:rPr lang="en-US" i="1" dirty="0" smtClean="0"/>
              <a:t>A, B</a:t>
            </a:r>
            <a:r>
              <a:rPr lang="en-US" dirty="0" smtClean="0"/>
              <a:t>, …</a:t>
            </a:r>
          </a:p>
          <a:p>
            <a:r>
              <a:rPr lang="en-US" dirty="0" smtClean="0"/>
              <a:t>We use </a:t>
            </a:r>
            <a:r>
              <a:rPr lang="en-US" i="1" dirty="0" smtClean="0"/>
              <a:t>a, b, </a:t>
            </a:r>
            <a:r>
              <a:rPr lang="en-US" dirty="0" smtClean="0"/>
              <a:t>… for the components of </a:t>
            </a:r>
            <a:r>
              <a:rPr lang="en-US" i="1" dirty="0" smtClean="0"/>
              <a:t>t</a:t>
            </a:r>
            <a:r>
              <a:rPr lang="en-US" dirty="0" smtClean="0"/>
              <a:t>.</a:t>
            </a:r>
          </a:p>
          <a:p>
            <a:r>
              <a:rPr lang="en-US" dirty="0" smtClean="0"/>
              <a:t>For 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i</a:t>
            </a:r>
            <a:r>
              <a:rPr lang="en-US" dirty="0" smtClean="0"/>
              <a:t>, we use the same letter as  in the components that are in </a:t>
            </a:r>
            <a:r>
              <a:rPr lang="en-US" i="1" dirty="0" smtClean="0"/>
              <a:t>S</a:t>
            </a:r>
            <a:r>
              <a:rPr lang="en-US" i="1" baseline="-25000" dirty="0" smtClean="0"/>
              <a:t>i</a:t>
            </a:r>
            <a:r>
              <a:rPr lang="en-US" dirty="0" smtClean="0"/>
              <a:t>, but we subscript the letter with </a:t>
            </a:r>
            <a:r>
              <a:rPr lang="en-US" i="1" dirty="0" err="1" smtClean="0"/>
              <a:t>i</a:t>
            </a:r>
            <a:r>
              <a:rPr lang="en-US" dirty="0" smtClean="0"/>
              <a:t> if the component is not in </a:t>
            </a:r>
            <a:r>
              <a:rPr lang="en-US" i="1" dirty="0" err="1" smtClean="0"/>
              <a:t>i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example in next slide will clarify the notation.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Suppose we have relation </a:t>
            </a:r>
            <a:r>
              <a:rPr lang="en-US" sz="2800" i="1" dirty="0" smtClean="0"/>
              <a:t>R(A,B,C,D)</a:t>
            </a:r>
            <a:r>
              <a:rPr lang="en-US" sz="2800" dirty="0"/>
              <a:t> </a:t>
            </a:r>
            <a:r>
              <a:rPr lang="en-US" sz="2800" dirty="0" smtClean="0"/>
              <a:t>and FD’s </a:t>
            </a:r>
            <a:r>
              <a:rPr lang="en-US" sz="2800" i="1" dirty="0" smtClean="0"/>
              <a:t>A</a:t>
            </a:r>
            <a:r>
              <a:rPr lang="en-US" sz="2800" i="1" dirty="0" smtClean="0">
                <a:sym typeface="Wingdings" panose="05000000000000000000" pitchFamily="2" charset="2"/>
              </a:rPr>
              <a:t>B, BC, CDA</a:t>
            </a:r>
            <a:r>
              <a:rPr lang="en-US" sz="2800" dirty="0" smtClean="0">
                <a:sym typeface="Wingdings" panose="05000000000000000000" pitchFamily="2" charset="2"/>
              </a:rPr>
              <a:t>. Assume </a:t>
            </a:r>
            <a:r>
              <a:rPr lang="en-US" sz="2800" dirty="0" smtClean="0"/>
              <a:t>we </a:t>
            </a:r>
            <a:r>
              <a:rPr lang="en-US" sz="2800" dirty="0" smtClean="0"/>
              <a:t>have decomposed </a:t>
            </a:r>
            <a:r>
              <a:rPr lang="en-US" sz="2800" i="1" dirty="0" smtClean="0"/>
              <a:t>R</a:t>
            </a:r>
            <a:r>
              <a:rPr lang="en-US" sz="2800" dirty="0" smtClean="0"/>
              <a:t> into </a:t>
            </a:r>
            <a:r>
              <a:rPr lang="en-US" sz="2800" dirty="0" smtClean="0"/>
              <a:t>relations with sets of attributes </a:t>
            </a:r>
            <a:r>
              <a:rPr lang="en-US" sz="2800" i="1" dirty="0" smtClean="0"/>
              <a:t>S</a:t>
            </a:r>
            <a:r>
              <a:rPr lang="en-US" sz="2800" i="1" baseline="-25000" dirty="0" smtClean="0"/>
              <a:t>1</a:t>
            </a:r>
            <a:r>
              <a:rPr lang="en-US" sz="2800" i="1" dirty="0" smtClean="0"/>
              <a:t>={A,D}</a:t>
            </a:r>
            <a:r>
              <a:rPr lang="en-US" sz="2800" dirty="0" smtClean="0"/>
              <a:t>, </a:t>
            </a:r>
            <a:r>
              <a:rPr lang="en-US" sz="2800" i="1" dirty="0" smtClean="0"/>
              <a:t>S</a:t>
            </a:r>
            <a:r>
              <a:rPr lang="en-US" sz="2800" i="1" baseline="-25000" dirty="0" smtClean="0"/>
              <a:t>2</a:t>
            </a:r>
            <a:r>
              <a:rPr lang="en-US" sz="2800" i="1" dirty="0" smtClean="0"/>
              <a:t>={A,C}</a:t>
            </a:r>
            <a:r>
              <a:rPr lang="en-US" sz="2800" dirty="0" smtClean="0"/>
              <a:t>, and </a:t>
            </a:r>
            <a:r>
              <a:rPr lang="en-US" sz="2800" i="1" dirty="0" smtClean="0"/>
              <a:t>S</a:t>
            </a:r>
            <a:r>
              <a:rPr lang="en-US" sz="2800" i="1" baseline="-25000" dirty="0" smtClean="0"/>
              <a:t>3</a:t>
            </a:r>
            <a:r>
              <a:rPr lang="en-US" sz="2800" i="1" dirty="0" smtClean="0"/>
              <a:t>={B,C,D}</a:t>
            </a:r>
            <a:r>
              <a:rPr lang="en-US" sz="2800" dirty="0" smtClean="0"/>
              <a:t>. Then the tableau (re-joined) for this decomposition looks as follows.</a:t>
            </a:r>
          </a:p>
          <a:p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33600" y="3886200"/>
          <a:ext cx="41148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700"/>
                <a:gridCol w="1028700"/>
                <a:gridCol w="1028700"/>
                <a:gridCol w="10287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22656" y="5845477"/>
            <a:ext cx="82797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Note: 1. Attribute letters with subscript mean that they are arbitrary values.</a:t>
            </a:r>
          </a:p>
          <a:p>
            <a:r>
              <a:rPr lang="en-US" i="1" dirty="0"/>
              <a:t> </a:t>
            </a:r>
            <a:r>
              <a:rPr lang="en-US" i="1" dirty="0" smtClean="0"/>
              <a:t>           2. Attributes with subscripts are “free” values that eventually will be proved not.</a:t>
            </a:r>
            <a:endParaRPr lang="en-US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Chasing </a:t>
            </a:r>
            <a:r>
              <a:rPr lang="en-US" dirty="0" smtClean="0">
                <a:latin typeface="Consolas" panose="020B0609020204030204" pitchFamily="49" charset="0"/>
              </a:rPr>
              <a:t>0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goal is to prove those rows with subscripted attributes are really in original </a:t>
            </a:r>
            <a:r>
              <a:rPr lang="en-US" i="1" dirty="0" smtClean="0"/>
              <a:t>R</a:t>
            </a:r>
            <a:r>
              <a:rPr lang="en-US" dirty="0" smtClean="0"/>
              <a:t>.</a:t>
            </a:r>
          </a:p>
          <a:p>
            <a:r>
              <a:rPr lang="en-US" dirty="0" smtClean="0"/>
              <a:t>We “chase” the tableau by applying </a:t>
            </a:r>
            <a:r>
              <a:rPr lang="en-US" i="1" dirty="0" smtClean="0"/>
              <a:t>FD</a:t>
            </a:r>
            <a:r>
              <a:rPr lang="en-US" dirty="0" smtClean="0"/>
              <a:t>s repeatedly until the relation becomes </a:t>
            </a:r>
            <a:r>
              <a:rPr lang="en-US" i="1" dirty="0" smtClean="0"/>
              <a:t>R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the next a few slides, we will see how the tableau evolves when </a:t>
            </a:r>
            <a:r>
              <a:rPr lang="en-US" i="1" dirty="0" smtClean="0"/>
              <a:t>FD</a:t>
            </a:r>
            <a:r>
              <a:rPr lang="en-US" dirty="0" smtClean="0"/>
              <a:t>s are applied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Chase </a:t>
            </a:r>
            <a:r>
              <a:rPr lang="en-US" dirty="0" smtClean="0">
                <a:latin typeface="Consolas" panose="020B0609020204030204" pitchFamily="49" charset="0"/>
              </a:rPr>
              <a:t>1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Because the first two rows agree on attribute A, they must also agree on attribute B by the FD {A</a:t>
            </a:r>
            <a:r>
              <a:rPr lang="en-US" dirty="0" smtClean="0">
                <a:sym typeface="Wingdings" pitchFamily="2" charset="2"/>
              </a:rPr>
              <a:t>B}, so the tableau evolves into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057400" y="3429000"/>
          <a:ext cx="41148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700"/>
                <a:gridCol w="1028700"/>
                <a:gridCol w="1028700"/>
                <a:gridCol w="10287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86687" y="5756831"/>
            <a:ext cx="6970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The red colored subscript indicates the change, in this case from b2 to b1.</a:t>
            </a:r>
            <a:endParaRPr lang="en-US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Chase </a:t>
            </a:r>
            <a:r>
              <a:rPr lang="en-US" dirty="0" smtClean="0">
                <a:latin typeface="Consolas" panose="020B0609020204030204" pitchFamily="49" charset="0"/>
              </a:rPr>
              <a:t>2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Because the first two rows now agree on attribute B, they must also agree on attribute C by the FD {B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>
                <a:sym typeface="Wingdings" pitchFamily="2" charset="2"/>
              </a:rPr>
              <a:t>C</a:t>
            </a:r>
            <a:r>
              <a:rPr lang="en-US" dirty="0" smtClean="0">
                <a:sym typeface="Wingdings" pitchFamily="2" charset="2"/>
              </a:rPr>
              <a:t>}, thus c and c1 must be the same. So the tableau evolves into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057400" y="3733800"/>
          <a:ext cx="41148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700"/>
                <a:gridCol w="1028700"/>
                <a:gridCol w="1028700"/>
                <a:gridCol w="10287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19310" y="5956755"/>
            <a:ext cx="6305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The red colored subscript indicates the change, in this case c1 to c.</a:t>
            </a:r>
            <a:endParaRPr lang="en-US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Chase </a:t>
            </a:r>
            <a:r>
              <a:rPr lang="en-US" dirty="0" smtClean="0">
                <a:latin typeface="Consolas" panose="020B0609020204030204" pitchFamily="49" charset="0"/>
              </a:rPr>
              <a:t>3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 dirty="0" smtClean="0"/>
              <a:t>We know {CD</a:t>
            </a:r>
            <a:r>
              <a:rPr lang="en-US" dirty="0" smtClean="0">
                <a:sym typeface="Wingdings" pitchFamily="2" charset="2"/>
              </a:rPr>
              <a:t>A}, checking row 1 and row 3, a and a3 must agree. So the tableau evolves into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057400" y="2590800"/>
          <a:ext cx="41148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700"/>
                <a:gridCol w="1028700"/>
                <a:gridCol w="1028700"/>
                <a:gridCol w="10287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99272" y="4677053"/>
            <a:ext cx="6345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The red colored subscript indicates the change, in this case a3 to a.</a:t>
            </a:r>
            <a:endParaRPr lang="en-US" i="1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5334000"/>
            <a:ext cx="79001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At this point, we see that last row becomes (</a:t>
            </a:r>
            <a:r>
              <a:rPr lang="en-US" sz="2400" b="1" dirty="0" err="1" smtClean="0"/>
              <a:t>a,b,c,d</a:t>
            </a:r>
            <a:r>
              <a:rPr lang="en-US" sz="2400" b="1" dirty="0" smtClean="0"/>
              <a:t>) which is</a:t>
            </a:r>
          </a:p>
          <a:p>
            <a:r>
              <a:rPr lang="en-US" sz="2400" b="1" dirty="0" smtClean="0"/>
              <a:t>the original R. Other rows must agree as well.</a:t>
            </a:r>
            <a:endParaRPr lang="en-US" sz="2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712</Words>
  <Application>Microsoft Office PowerPoint</Application>
  <PresentationFormat>On-screen Show (4:3)</PresentationFormat>
  <Paragraphs>151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Cambria Math</vt:lpstr>
      <vt:lpstr>Consolas</vt:lpstr>
      <vt:lpstr>Menlo</vt:lpstr>
      <vt:lpstr>Times New Roman</vt:lpstr>
      <vt:lpstr>Wingdings</vt:lpstr>
      <vt:lpstr>Office Theme</vt:lpstr>
      <vt:lpstr>Lecture 19a The Chase Test for Lossless Join</vt:lpstr>
      <vt:lpstr>Lossless Decomposition</vt:lpstr>
      <vt:lpstr>Chase Test</vt:lpstr>
      <vt:lpstr>Notations</vt:lpstr>
      <vt:lpstr>Example</vt:lpstr>
      <vt:lpstr>Chasing 0</vt:lpstr>
      <vt:lpstr>Chase 1</vt:lpstr>
      <vt:lpstr>Chase 2</vt:lpstr>
      <vt:lpstr>Chase 3</vt:lpstr>
      <vt:lpstr>Let’s revisit some early examples</vt:lpstr>
      <vt:lpstr>R is decomposed into R1 and R2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Chase Test for Lossless Join</dc:title>
  <dc:creator>Xiannong Meng</dc:creator>
  <cp:lastModifiedBy>Xiannong Meng</cp:lastModifiedBy>
  <cp:revision>8</cp:revision>
  <dcterms:created xsi:type="dcterms:W3CDTF">2018-02-28T01:30:35Z</dcterms:created>
  <dcterms:modified xsi:type="dcterms:W3CDTF">2018-03-01T20:29:38Z</dcterms:modified>
</cp:coreProperties>
</file>