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413" r:id="rId2"/>
    <p:sldId id="417" r:id="rId3"/>
    <p:sldId id="415" r:id="rId4"/>
    <p:sldId id="468" r:id="rId5"/>
    <p:sldId id="471" r:id="rId6"/>
    <p:sldId id="472" r:id="rId7"/>
    <p:sldId id="321" r:id="rId8"/>
    <p:sldId id="418" r:id="rId9"/>
    <p:sldId id="324" r:id="rId10"/>
    <p:sldId id="32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6777F86-1AD3-E745-8504-58BCD5495FDB}">
          <p14:sldIdLst>
            <p14:sldId id="413"/>
            <p14:sldId id="417"/>
            <p14:sldId id="415"/>
            <p14:sldId id="468"/>
            <p14:sldId id="471"/>
            <p14:sldId id="472"/>
            <p14:sldId id="321"/>
            <p14:sldId id="418"/>
            <p14:sldId id="324"/>
            <p14:sldId id="3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C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047"/>
    <p:restoredTop sz="93919"/>
  </p:normalViewPr>
  <p:slideViewPr>
    <p:cSldViewPr snapToGrid="0" snapToObjects="1">
      <p:cViewPr varScale="1">
        <p:scale>
          <a:sx n="82" d="100"/>
          <a:sy n="82" d="100"/>
        </p:scale>
        <p:origin x="184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8A9A7-2F8A-8542-A5B3-1DCBE9DCB46D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1345F-47DA-8D41-A25D-7C1673F27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6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82C9-36C4-4043-8412-E8D68754989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47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84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5508-BB0A-464D-ADEF-3A0075ABE227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1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59A3-DF54-4C46-A244-9A1C3258A5D5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1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3A13-4A4C-C245-A282-B82029FF14A9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1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BABF-E9B9-0B48-88BB-0E26979FE3C3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6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F0DC-4CC6-E74B-ADE9-A3A724E54A70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2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CA4E7-51A4-4043-B144-32E78EB53B2F}" type="datetime1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50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253EF-D8E3-0440-8139-36EEB92428E3}" type="datetime1">
              <a:rPr lang="en-US" smtClean="0"/>
              <a:t>3/2/2018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3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A77A2-9965-7C42-98E1-8D5C145B4EDB}" type="datetime1">
              <a:rPr lang="en-US" smtClean="0"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1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7D39-643B-3A4B-8B1B-C9B22069A6E3}" type="datetime1">
              <a:rPr lang="en-US" smtClean="0"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1225-698E-4144-BE2D-C0FAD87E1DE5}" type="datetime1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4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CE43-A1E8-1340-A845-87D6176A44FB}" type="datetime1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3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80DAD-0F0E-1C48-9551-E0290ADDD356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86543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Lecture </a:t>
            </a:r>
            <a:r>
              <a:rPr lang="en-US" dirty="0" smtClean="0"/>
              <a:t>19b: </a:t>
            </a:r>
            <a:r>
              <a:rPr lang="en-US" dirty="0" smtClean="0"/>
              <a:t>Intro to Transactions &amp; Logging</a:t>
            </a:r>
            <a:endParaRPr lang="en-US" dirty="0"/>
          </a:p>
        </p:txBody>
      </p:sp>
      <p:sp>
        <p:nvSpPr>
          <p:cNvPr id="3" name="Subtitle 7"/>
          <p:cNvSpPr>
            <a:spLocks noGrp="1"/>
          </p:cNvSpPr>
          <p:nvPr>
            <p:ph type="subTitle" idx="1"/>
          </p:nvPr>
        </p:nvSpPr>
        <p:spPr>
          <a:xfrm>
            <a:off x="1524000" y="4820383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Professor Xiannong Meng</a:t>
            </a:r>
          </a:p>
          <a:p>
            <a:r>
              <a:rPr lang="en-US" dirty="0"/>
              <a:t>Spring 2018</a:t>
            </a:r>
          </a:p>
          <a:p>
            <a:r>
              <a:rPr lang="en-US" dirty="0"/>
              <a:t>Lecture and activity contents </a:t>
            </a:r>
            <a:r>
              <a:rPr lang="en-US" dirty="0" smtClean="0"/>
              <a:t>are based </a:t>
            </a:r>
            <a:r>
              <a:rPr lang="en-US" dirty="0"/>
              <a:t>on what Prof Chris </a:t>
            </a:r>
            <a:r>
              <a:rPr lang="en-US" dirty="0" err="1"/>
              <a:t>Ré</a:t>
            </a:r>
            <a:endParaRPr lang="en-US" dirty="0"/>
          </a:p>
          <a:p>
            <a:r>
              <a:rPr lang="en-US" dirty="0"/>
              <a:t>used in his CS 145 in the fall 2016 term </a:t>
            </a:r>
            <a:r>
              <a:rPr lang="en-US" dirty="0" smtClean="0"/>
              <a:t>with permission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29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of Transaction for This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3878"/>
            <a:ext cx="8229600" cy="3219677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Note: </a:t>
            </a:r>
            <a:r>
              <a:rPr lang="en-US" dirty="0" smtClean="0"/>
              <a:t>In this class</a:t>
            </a:r>
            <a:r>
              <a:rPr lang="en-US" i="1" dirty="0" smtClean="0"/>
              <a:t> </a:t>
            </a:r>
            <a:r>
              <a:rPr lang="en-US" dirty="0" smtClean="0"/>
              <a:t>we assume that the DBMS </a:t>
            </a:r>
            <a:r>
              <a:rPr lang="en-US" i="1" dirty="0" smtClean="0"/>
              <a:t>only </a:t>
            </a:r>
            <a:r>
              <a:rPr lang="en-US" dirty="0" smtClean="0"/>
              <a:t>sees </a:t>
            </a:r>
            <a:r>
              <a:rPr lang="en-US" u="sng" dirty="0"/>
              <a:t>reads and writes to </a:t>
            </a:r>
            <a:r>
              <a:rPr lang="en-US" u="sng" dirty="0" smtClean="0"/>
              <a:t>data</a:t>
            </a:r>
            <a:endParaRPr lang="en-US" u="sng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User </a:t>
            </a:r>
            <a:r>
              <a:rPr lang="en-US" dirty="0"/>
              <a:t>may do much </a:t>
            </a:r>
            <a:r>
              <a:rPr lang="en-US" dirty="0" smtClean="0"/>
              <a:t>more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In real systems, databases do have more info...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33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Transactions</a:t>
            </a:r>
            <a:endParaRPr lang="en-US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Properties of Transactions: ACID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Logging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Transactions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5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257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Our model: Three Types of Regions of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7656443" cy="5032375"/>
          </a:xfrm>
        </p:spPr>
        <p:txBody>
          <a:bodyPr>
            <a:normAutofit fontScale="92500" lnSpcReduction="10000"/>
          </a:bodyPr>
          <a:lstStyle/>
          <a:p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Local: </a:t>
            </a:r>
            <a:r>
              <a:rPr lang="en-US" dirty="0" smtClean="0"/>
              <a:t> In our model each process in a DBMS has its own local memory, where it stores values that only it “sees”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Global:  </a:t>
            </a:r>
            <a:r>
              <a:rPr lang="en-US" dirty="0" smtClean="0"/>
              <a:t>Each process can read from / write to shared data in main memory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Disk:  </a:t>
            </a:r>
            <a:r>
              <a:rPr lang="en-US" dirty="0" smtClean="0"/>
              <a:t>Global memory can read from / flush to disk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/>
              <a:t>Log: </a:t>
            </a:r>
            <a:r>
              <a:rPr lang="en-US" i="1" dirty="0" smtClean="0"/>
              <a:t>Assume on stable disk storage- spans both main memory and disk…</a:t>
            </a:r>
            <a:endParaRPr lang="en-US" b="1" i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991122"/>
              </p:ext>
            </p:extLst>
          </p:nvPr>
        </p:nvGraphicFramePr>
        <p:xfrm>
          <a:off x="8587408" y="1027905"/>
          <a:ext cx="3233531" cy="246510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41224"/>
                <a:gridCol w="832104"/>
                <a:gridCol w="1360203"/>
              </a:tblGrid>
              <a:tr h="6271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</a:t>
                      </a:r>
                      <a:endParaRPr lang="en-US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Global</a:t>
                      </a:r>
                      <a:endParaRPr lang="en-US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256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Main</a:t>
                      </a:r>
                      <a:r>
                        <a:rPr lang="en-US" baseline="0" dirty="0" smtClean="0"/>
                        <a:t> Memory (RAM)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544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Disk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726368" y="4982207"/>
            <a:ext cx="3114261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+mj-lt"/>
              </a:rPr>
              <a:t>“Flushing</a:t>
            </a:r>
            <a:r>
              <a:rPr lang="en-US" sz="2400" dirty="0" smtClean="0">
                <a:latin typeface="+mj-lt"/>
              </a:rPr>
              <a:t> to disk” = writing to disk from main memory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55053" y="182137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latin typeface="+mj-lt"/>
              </a:rPr>
              <a:t>1</a:t>
            </a:r>
            <a:endParaRPr lang="en-US" sz="2800" b="1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31493" y="1821376"/>
            <a:ext cx="375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731493" y="2751234"/>
            <a:ext cx="515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+mj-lt"/>
              </a:rPr>
              <a:t>3</a:t>
            </a:r>
            <a:endParaRPr lang="en-US" sz="2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42987" y="3899646"/>
            <a:ext cx="297795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+mj-lt"/>
              </a:rPr>
              <a:t>Log </a:t>
            </a:r>
            <a:r>
              <a:rPr lang="en-US" sz="2400" dirty="0" smtClean="0">
                <a:latin typeface="+mj-lt"/>
              </a:rPr>
              <a:t>is a </a:t>
            </a:r>
            <a:r>
              <a:rPr lang="en-US" sz="2400" i="1" dirty="0" smtClean="0">
                <a:latin typeface="+mj-lt"/>
              </a:rPr>
              <a:t>sequence</a:t>
            </a:r>
            <a:r>
              <a:rPr lang="en-US" sz="2400" dirty="0" smtClean="0">
                <a:latin typeface="+mj-lt"/>
              </a:rPr>
              <a:t> from main memory -&gt; disk</a:t>
            </a:r>
            <a:endParaRPr lang="en-US" sz="2400" dirty="0">
              <a:latin typeface="+mj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1265127" y="1821376"/>
            <a:ext cx="466875" cy="1342917"/>
            <a:chOff x="11265127" y="1821376"/>
            <a:chExt cx="466875" cy="1342917"/>
          </a:xfrm>
        </p:grpSpPr>
        <p:sp>
          <p:nvSpPr>
            <p:cNvPr id="16" name="TextBox 15"/>
            <p:cNvSpPr txBox="1"/>
            <p:nvPr/>
          </p:nvSpPr>
          <p:spPr>
            <a:xfrm>
              <a:off x="11265127" y="1821376"/>
              <a:ext cx="4668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smtClean="0">
                  <a:latin typeface="+mj-lt"/>
                </a:rPr>
                <a:t>4</a:t>
              </a:r>
              <a:endParaRPr lang="en-US" sz="2800" b="1" i="1" dirty="0">
                <a:latin typeface="+mj-lt"/>
              </a:endParaRPr>
            </a:p>
          </p:txBody>
        </p:sp>
        <p:sp>
          <p:nvSpPr>
            <p:cNvPr id="5" name="Down Arrow 4"/>
            <p:cNvSpPr/>
            <p:nvPr/>
          </p:nvSpPr>
          <p:spPr>
            <a:xfrm>
              <a:off x="11306289" y="2338175"/>
              <a:ext cx="298204" cy="826118"/>
            </a:xfrm>
            <a:prstGeom prst="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9150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0" grpId="0"/>
      <p:bldP spid="11" grpId="0"/>
      <p:bldP spid="12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308336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Keep in mind the tradeoffs here as motivation for the mechanisms we introduce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Main memory: fast but limited capacity, volatile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Disk: slow but large capacity, durable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5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37272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High-level: Disk vs. Main Memory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58636" y="5230368"/>
            <a:ext cx="10474727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How do we effectively utilize </a:t>
            </a:r>
            <a:r>
              <a:rPr lang="en-US" sz="2800" b="1" i="1" dirty="0" smtClean="0">
                <a:latin typeface="+mj-lt"/>
              </a:rPr>
              <a:t>both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ensuring certain critical guarantees?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958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03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Transactions: Basic Definition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710163"/>
            <a:ext cx="7020339" cy="23582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3600" dirty="0">
                <a:latin typeface="+mj-lt"/>
              </a:rPr>
              <a:t>A </a:t>
            </a:r>
            <a:r>
              <a:rPr lang="en-US" sz="3600" b="1" u="sng" dirty="0">
                <a:latin typeface="+mj-lt"/>
              </a:rPr>
              <a:t>transaction </a:t>
            </a:r>
            <a:r>
              <a:rPr lang="en-US" sz="3600" b="1" u="sng" dirty="0" smtClean="0">
                <a:latin typeface="+mj-lt"/>
              </a:rPr>
              <a:t>(“TXN”) </a:t>
            </a:r>
            <a:r>
              <a:rPr lang="en-US" sz="3600" dirty="0">
                <a:latin typeface="+mj-lt"/>
              </a:rPr>
              <a:t>is </a:t>
            </a:r>
            <a:r>
              <a:rPr lang="en-US" sz="3600" dirty="0" smtClean="0">
                <a:latin typeface="+mj-lt"/>
              </a:rPr>
              <a:t>a sequence of one or more </a:t>
            </a:r>
            <a:r>
              <a:rPr lang="en-US" sz="3600" b="1" i="1" dirty="0" smtClean="0">
                <a:latin typeface="+mj-lt"/>
              </a:rPr>
              <a:t>operations</a:t>
            </a:r>
            <a:r>
              <a:rPr lang="en-US" sz="3600" dirty="0" smtClean="0">
                <a:latin typeface="+mj-lt"/>
              </a:rPr>
              <a:t> (reads or writes) which reflects </a:t>
            </a:r>
            <a:r>
              <a:rPr lang="en-US" sz="3600" b="1" i="1" dirty="0" smtClean="0">
                <a:latin typeface="+mj-lt"/>
              </a:rPr>
              <a:t>a single real-world transition</a:t>
            </a:r>
            <a:r>
              <a:rPr lang="en-US" sz="3600" dirty="0" smtClean="0">
                <a:latin typeface="+mj-lt"/>
              </a:rPr>
              <a:t>.</a:t>
            </a:r>
            <a:endParaRPr lang="en-US" sz="3600" dirty="0">
              <a:latin typeface="+mj-lt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10622" y="4416642"/>
            <a:ext cx="5570756" cy="193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START TRANSACTION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UPDATE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Product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Price = Price – 1.99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= ‘Gizmo’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COMMIT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15177" y="1710163"/>
            <a:ext cx="3302597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the real world, a TXN either happened completely or not at all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975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Transactions: Basic Definition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199" y="1710163"/>
            <a:ext cx="7086601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dirty="0">
                <a:latin typeface="+mj-lt"/>
              </a:rPr>
              <a:t>A </a:t>
            </a:r>
            <a:r>
              <a:rPr lang="en-US" sz="2800" b="1" u="sng" dirty="0">
                <a:latin typeface="+mj-lt"/>
              </a:rPr>
              <a:t>transaction </a:t>
            </a:r>
            <a:r>
              <a:rPr lang="en-US" sz="2800" b="1" u="sng" dirty="0" smtClean="0">
                <a:latin typeface="+mj-lt"/>
              </a:rPr>
              <a:t>(“TXN”) </a:t>
            </a:r>
            <a:r>
              <a:rPr lang="en-US" sz="2800" dirty="0">
                <a:latin typeface="+mj-lt"/>
              </a:rPr>
              <a:t>is </a:t>
            </a:r>
            <a:r>
              <a:rPr lang="en-US" sz="2800" dirty="0" smtClean="0">
                <a:latin typeface="+mj-lt"/>
              </a:rPr>
              <a:t>a sequence of one or more </a:t>
            </a:r>
            <a:r>
              <a:rPr lang="en-US" sz="2800" b="1" i="1" dirty="0" smtClean="0">
                <a:latin typeface="+mj-lt"/>
              </a:rPr>
              <a:t>operations</a:t>
            </a:r>
            <a:r>
              <a:rPr lang="en-US" sz="2800" dirty="0" smtClean="0">
                <a:latin typeface="+mj-lt"/>
              </a:rPr>
              <a:t> (reads or writes) which reflects </a:t>
            </a:r>
            <a:r>
              <a:rPr lang="en-US" sz="2800" b="1" i="1" dirty="0" smtClean="0">
                <a:latin typeface="+mj-lt"/>
              </a:rPr>
              <a:t>a single real-world transition</a:t>
            </a:r>
            <a:r>
              <a:rPr lang="en-US" sz="2800" dirty="0" smtClean="0">
                <a:latin typeface="+mj-lt"/>
              </a:rPr>
              <a:t>.</a:t>
            </a:r>
            <a:endParaRPr lang="en-US" sz="28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15178" y="1710163"/>
            <a:ext cx="3349632" cy="1200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the real world, a TXN either happened completely or not at all</a:t>
            </a:r>
            <a:endParaRPr lang="en-US" sz="2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3460140"/>
            <a:ext cx="7666892" cy="324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3200" u="sng" dirty="0" smtClean="0">
                <a:latin typeface="+mj-lt"/>
              </a:rPr>
              <a:t>Examples:</a:t>
            </a:r>
          </a:p>
          <a:p>
            <a:pPr>
              <a:lnSpc>
                <a:spcPct val="80000"/>
              </a:lnSpc>
            </a:pPr>
            <a:endParaRPr lang="en-US" sz="3200" u="sng" dirty="0" smtClean="0">
              <a:latin typeface="+mj-lt"/>
            </a:endParaRP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en-US" sz="3200" dirty="0" smtClean="0">
                <a:latin typeface="+mj-lt"/>
              </a:rPr>
              <a:t>Transfer </a:t>
            </a:r>
            <a:r>
              <a:rPr lang="en-US" sz="3200" dirty="0">
                <a:latin typeface="+mj-lt"/>
              </a:rPr>
              <a:t>money between </a:t>
            </a:r>
            <a:r>
              <a:rPr lang="en-US" sz="3200" dirty="0" smtClean="0">
                <a:latin typeface="+mj-lt"/>
              </a:rPr>
              <a:t>accounts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endParaRPr lang="en-US" sz="3200" dirty="0" smtClean="0">
              <a:latin typeface="+mj-lt"/>
            </a:endParaRP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en-US" sz="3200" dirty="0" smtClean="0">
                <a:latin typeface="+mj-lt"/>
              </a:rPr>
              <a:t>Purchase </a:t>
            </a:r>
            <a:r>
              <a:rPr lang="en-US" sz="3200" dirty="0">
                <a:latin typeface="+mj-lt"/>
              </a:rPr>
              <a:t>a group of </a:t>
            </a:r>
            <a:r>
              <a:rPr lang="en-US" sz="3200" dirty="0" smtClean="0">
                <a:latin typeface="+mj-lt"/>
              </a:rPr>
              <a:t>products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endParaRPr lang="en-US" sz="3200" dirty="0" smtClean="0">
              <a:latin typeface="+mj-lt"/>
            </a:endParaRP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en-US" sz="3200" dirty="0" smtClean="0">
                <a:latin typeface="+mj-lt"/>
              </a:rPr>
              <a:t>Register </a:t>
            </a:r>
            <a:r>
              <a:rPr lang="en-US" sz="3200" dirty="0">
                <a:latin typeface="+mj-lt"/>
              </a:rPr>
              <a:t>for a class (either waitlist or allocated)</a:t>
            </a:r>
          </a:p>
        </p:txBody>
      </p:sp>
    </p:spTree>
    <p:extLst>
      <p:ext uri="{BB962C8B-B14F-4D97-AF65-F5344CB8AC3E}">
        <p14:creationId xmlns:p14="http://schemas.microsoft.com/office/powerpoint/2010/main" val="20636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183D-EB8C-7948-B894-9197A7561CA7}" type="slidenum">
              <a:rPr lang="en-US"/>
              <a:pPr/>
              <a:t>9</a:t>
            </a:fld>
            <a:endParaRPr lang="en-US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Transactions in SQL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“ad-hoc” SQL:</a:t>
            </a:r>
          </a:p>
          <a:p>
            <a:pPr lvl="1"/>
            <a:r>
              <a:rPr lang="en-US" dirty="0"/>
              <a:t>Default: each statement = one transaction</a:t>
            </a:r>
          </a:p>
          <a:p>
            <a:pPr lvl="1"/>
            <a:endParaRPr lang="en-US" dirty="0"/>
          </a:p>
          <a:p>
            <a:r>
              <a:rPr lang="en-US" dirty="0"/>
              <a:t>In a </a:t>
            </a:r>
            <a:r>
              <a:rPr lang="en-US" dirty="0" smtClean="0"/>
              <a:t>program, multiple statements can be grouped together as a transaction: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404850" y="3790302"/>
            <a:ext cx="8174033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START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TRANSACTION</a:t>
            </a: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UPDATE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Bank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amount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amount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–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100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endParaRPr lang="en-US" sz="2400" dirty="0" smtClean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name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‘Bob’</a:t>
            </a:r>
            <a:endParaRPr lang="en-US" sz="2400" dirty="0" smtClean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UPDATE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Bank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amount = amount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+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100 </a:t>
            </a:r>
            <a:endParaRPr lang="en-US" sz="2400" dirty="0" smtClean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name =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‘Joe’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COMMIT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3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7215</TotalTime>
  <Words>391</Words>
  <Application>Microsoft Office PowerPoint</Application>
  <PresentationFormat>Widescreen</PresentationFormat>
  <Paragraphs>80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Menlo</vt:lpstr>
      <vt:lpstr>Office Theme</vt:lpstr>
      <vt:lpstr>Lecture 19b: Intro to Transactions &amp; Logging</vt:lpstr>
      <vt:lpstr>Today’s Lecture</vt:lpstr>
      <vt:lpstr>1. Transactions</vt:lpstr>
      <vt:lpstr>Our model: Three Types of Regions of Memory</vt:lpstr>
      <vt:lpstr>PowerPoint Presentation</vt:lpstr>
      <vt:lpstr>Transactions</vt:lpstr>
      <vt:lpstr>Transactions: Basic Definition</vt:lpstr>
      <vt:lpstr>Transactions: Basic Definition</vt:lpstr>
      <vt:lpstr>Transactions in SQL</vt:lpstr>
      <vt:lpstr>Model of Transaction for This Class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145 Style Guide</dc:title>
  <dc:creator>Alex Ratner</dc:creator>
  <cp:lastModifiedBy>Xiannong Meng</cp:lastModifiedBy>
  <cp:revision>278</cp:revision>
  <cp:lastPrinted>2016-10-16T01:17:37Z</cp:lastPrinted>
  <dcterms:created xsi:type="dcterms:W3CDTF">2015-09-11T05:09:33Z</dcterms:created>
  <dcterms:modified xsi:type="dcterms:W3CDTF">2018-03-02T13:51:51Z</dcterms:modified>
</cp:coreProperties>
</file>