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0"/>
  </p:notesMasterIdLst>
  <p:sldIdLst>
    <p:sldId id="413" r:id="rId2"/>
    <p:sldId id="427" r:id="rId3"/>
    <p:sldId id="428" r:id="rId4"/>
    <p:sldId id="429" r:id="rId5"/>
    <p:sldId id="432" r:id="rId6"/>
    <p:sldId id="434" r:id="rId7"/>
    <p:sldId id="435" r:id="rId8"/>
    <p:sldId id="436" r:id="rId9"/>
    <p:sldId id="437" r:id="rId10"/>
    <p:sldId id="441" r:id="rId11"/>
    <p:sldId id="484" r:id="rId12"/>
    <p:sldId id="438" r:id="rId13"/>
    <p:sldId id="443" r:id="rId14"/>
    <p:sldId id="520" r:id="rId15"/>
    <p:sldId id="442" r:id="rId16"/>
    <p:sldId id="474" r:id="rId17"/>
    <p:sldId id="485" r:id="rId18"/>
    <p:sldId id="486" r:id="rId19"/>
    <p:sldId id="374" r:id="rId20"/>
    <p:sldId id="445" r:id="rId21"/>
    <p:sldId id="447" r:id="rId22"/>
    <p:sldId id="448" r:id="rId23"/>
    <p:sldId id="444" r:id="rId24"/>
    <p:sldId id="379" r:id="rId25"/>
    <p:sldId id="449" r:id="rId26"/>
    <p:sldId id="450" r:id="rId27"/>
    <p:sldId id="451" r:id="rId28"/>
    <p:sldId id="453" r:id="rId2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36777F86-1AD3-E745-8504-58BCD5495FDB}">
          <p14:sldIdLst>
            <p14:sldId id="413"/>
            <p14:sldId id="427"/>
            <p14:sldId id="428"/>
            <p14:sldId id="429"/>
            <p14:sldId id="432"/>
            <p14:sldId id="434"/>
            <p14:sldId id="435"/>
            <p14:sldId id="436"/>
            <p14:sldId id="437"/>
            <p14:sldId id="441"/>
            <p14:sldId id="484"/>
            <p14:sldId id="438"/>
            <p14:sldId id="443"/>
            <p14:sldId id="520"/>
            <p14:sldId id="442"/>
            <p14:sldId id="474"/>
            <p14:sldId id="485"/>
            <p14:sldId id="486"/>
            <p14:sldId id="374"/>
            <p14:sldId id="445"/>
            <p14:sldId id="447"/>
            <p14:sldId id="448"/>
            <p14:sldId id="444"/>
            <p14:sldId id="379"/>
            <p14:sldId id="449"/>
            <p14:sldId id="450"/>
            <p14:sldId id="451"/>
            <p14:sldId id="453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EC6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69012ECD-51FC-41F1-AA8D-1B2483CD663E}" styleName="Light Style 2 - Accent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2047"/>
    <p:restoredTop sz="93919"/>
  </p:normalViewPr>
  <p:slideViewPr>
    <p:cSldViewPr snapToGrid="0" snapToObjects="1">
      <p:cViewPr varScale="1">
        <p:scale>
          <a:sx n="82" d="100"/>
          <a:sy n="82" d="100"/>
        </p:scale>
        <p:origin x="1848" y="8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-4704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DB8A9A7-2F8A-8542-A5B3-1DCBE9DCB46D}" type="datetimeFigureOut">
              <a:rPr lang="en-US" smtClean="0"/>
              <a:t>3/5/2018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421345F-47DA-8D41-A25D-7C1673F272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38625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CA182C9-36C4-4043-8412-E8D68754989F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64471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517131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115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561938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172925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77279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64248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807C9EC-6344-46D0-ADA9-294A7D3D533F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48519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56387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1870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60435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025641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806706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93700" y="692150"/>
            <a:ext cx="6070600" cy="3416300"/>
          </a:xfrm>
          <a:ln cap="flat"/>
        </p:spPr>
      </p:sp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ln/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0183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F75508-BB0A-464D-ADEF-3A0075ABE227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2915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6159A3-DF54-4C46-A244-9A1C3258A5D5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5133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E23A13-4A4C-C245-A282-B82029FF14A9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47167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FDBABF-E9B9-0B48-88BB-0E26979FE3C3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4668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0FF0DC-4CC6-E74B-ADE9-A3A724E54A70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65297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6CA4E7-51A4-4043-B144-32E78EB53B2F}" type="datetime1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58509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A253EF-D8E3-0440-8139-36EEB92428E3}" type="datetime1">
              <a:rPr lang="en-US" smtClean="0"/>
              <a:t>3/5/2018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03368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FA77A2-9965-7C42-98E1-8D5C145B4EDB}" type="datetime1">
              <a:rPr lang="en-US" smtClean="0"/>
              <a:t>3/5/2018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6161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307D39-643B-3A4B-8B1B-C9B22069A6E3}" type="datetime1">
              <a:rPr lang="en-US" smtClean="0"/>
              <a:t>3/5/2018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075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591225-698E-4144-BE2D-C0FAD87E1DE5}" type="datetime1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412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092CE43-A1E8-1340-A845-87D6176A44FB}" type="datetime1">
              <a:rPr lang="en-US" smtClean="0"/>
              <a:t>3/5/2018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29366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80DAD-0F0E-1C48-9551-E0290ADDD356}" type="datetime1">
              <a:rPr lang="en-US" smtClean="0"/>
              <a:t>3/5/2018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0A01959-B587-3B45-A9B3-C17F42F0930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4603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865438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Lecture 21: Intro to Transactions &amp; Logging III</a:t>
            </a:r>
            <a:endParaRPr lang="en-US" dirty="0"/>
          </a:p>
        </p:txBody>
      </p:sp>
      <p:sp>
        <p:nvSpPr>
          <p:cNvPr id="3" name="Subtitle 7"/>
          <p:cNvSpPr>
            <a:spLocks noGrp="1"/>
          </p:cNvSpPr>
          <p:nvPr>
            <p:ph type="subTitle" idx="1"/>
          </p:nvPr>
        </p:nvSpPr>
        <p:spPr>
          <a:xfrm>
            <a:off x="1524000" y="4820383"/>
            <a:ext cx="9144000" cy="1655762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Professor Xiannong Meng</a:t>
            </a:r>
          </a:p>
          <a:p>
            <a:r>
              <a:rPr lang="en-US" dirty="0"/>
              <a:t>Spring 2018</a:t>
            </a:r>
          </a:p>
          <a:p>
            <a:r>
              <a:rPr lang="en-US" dirty="0"/>
              <a:t>Lecture and activity contents </a:t>
            </a:r>
            <a:r>
              <a:rPr lang="en-US" dirty="0" smtClean="0"/>
              <a:t>are based </a:t>
            </a:r>
            <a:r>
              <a:rPr lang="en-US" dirty="0"/>
              <a:t>on what Prof Chris </a:t>
            </a:r>
            <a:r>
              <a:rPr lang="en-US" dirty="0" err="1" smtClean="0"/>
              <a:t>Ré</a:t>
            </a:r>
            <a:r>
              <a:rPr lang="en-US" dirty="0" smtClean="0"/>
              <a:t> of Stanford</a:t>
            </a:r>
            <a:endParaRPr lang="en-US" dirty="0"/>
          </a:p>
          <a:p>
            <a:r>
              <a:rPr lang="en-US" dirty="0"/>
              <a:t>used in his CS 145 in the fall 2016 term </a:t>
            </a:r>
            <a:r>
              <a:rPr lang="en-US" dirty="0" smtClean="0"/>
              <a:t>with permission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2294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Example- consider two TXNs: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934564" y="5386352"/>
            <a:ext cx="6322872" cy="58477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What goes wrong here??</a:t>
            </a:r>
            <a:endParaRPr lang="en-US" sz="3200" b="1" dirty="0">
              <a:latin typeface="+mj-lt"/>
            </a:endParaRP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92696" y="4399722"/>
            <a:ext cx="10419535" cy="1325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3325" y="2697456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3325" y="358535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7906" y="2666677"/>
            <a:ext cx="1636987" cy="58477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smtClean="0">
                <a:latin typeface="+mj-lt"/>
              </a:rPr>
              <a:t>A += 100</a:t>
            </a:r>
            <a:endParaRPr lang="en-US" sz="320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409677" y="2666677"/>
            <a:ext cx="1545616" cy="58477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B</a:t>
            </a:r>
            <a:r>
              <a:rPr lang="en-US" sz="3200" dirty="0" smtClean="0">
                <a:latin typeface="+mj-lt"/>
              </a:rPr>
              <a:t> -= 100</a:t>
            </a:r>
            <a:endParaRPr lang="en-US" sz="32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70916" y="3550699"/>
            <a:ext cx="1737976" cy="58477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A *= 1.06</a:t>
            </a:r>
            <a:endParaRPr lang="en-US" sz="32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03907" y="3557652"/>
            <a:ext cx="1726755" cy="58477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B</a:t>
            </a:r>
            <a:r>
              <a:rPr lang="en-US" sz="3200" dirty="0" smtClean="0">
                <a:latin typeface="+mj-lt"/>
              </a:rPr>
              <a:t> *= 1.06</a:t>
            </a:r>
            <a:endParaRPr lang="en-US" sz="3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955293" y="4442514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smtClean="0">
                <a:latin typeface="+mj-lt"/>
              </a:rPr>
              <a:t>Time</a:t>
            </a:r>
            <a:endParaRPr lang="en-US" sz="2400" i="1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680047"/>
            <a:ext cx="6735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The DBMS can also </a:t>
            </a:r>
            <a:r>
              <a:rPr lang="en-US" sz="3200" b="1" dirty="0" smtClean="0">
                <a:latin typeface="+mj-lt"/>
              </a:rPr>
              <a:t>interleave</a:t>
            </a:r>
            <a:r>
              <a:rPr lang="en-US" sz="3200" dirty="0" smtClean="0">
                <a:latin typeface="+mj-lt"/>
              </a:rPr>
              <a:t> the TXNs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331417839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22570"/>
            <a:ext cx="10515600" cy="1325563"/>
          </a:xfrm>
        </p:spPr>
        <p:txBody>
          <a:bodyPr>
            <a:normAutofit/>
          </a:bodyPr>
          <a:lstStyle/>
          <a:p>
            <a:r>
              <a:rPr lang="en-US" dirty="0" smtClean="0"/>
              <a:t>Recall: Three Types of Regions of Memory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7656443" cy="5032375"/>
          </a:xfrm>
        </p:spPr>
        <p:txBody>
          <a:bodyPr>
            <a:normAutofit fontScale="92500" lnSpcReduction="10000"/>
          </a:bodyPr>
          <a:lstStyle/>
          <a:p>
            <a:endParaRPr lang="en-US" b="1" dirty="0" smtClean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Local: </a:t>
            </a:r>
            <a:r>
              <a:rPr lang="en-US" dirty="0" smtClean="0"/>
              <a:t> In our model each process in a DBMS has its own local memory, where it stores values that only it “sees”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Global:  </a:t>
            </a:r>
            <a:r>
              <a:rPr lang="en-US" dirty="0" smtClean="0"/>
              <a:t>Each process can read from / write to shared data in main memory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dirty="0" smtClean="0"/>
              <a:t>Disk:  </a:t>
            </a:r>
            <a:r>
              <a:rPr lang="en-US" dirty="0" smtClean="0"/>
              <a:t>Global memory can read from / flush to disk</a:t>
            </a:r>
          </a:p>
          <a:p>
            <a:pPr marL="514350" indent="-514350">
              <a:buFont typeface="+mj-lt"/>
              <a:buAutoNum type="arabicPeriod"/>
            </a:pPr>
            <a:endParaRPr lang="en-US" b="1" dirty="0"/>
          </a:p>
          <a:p>
            <a:pPr marL="514350" indent="-514350">
              <a:buFont typeface="+mj-lt"/>
              <a:buAutoNum type="arabicPeriod"/>
            </a:pPr>
            <a:r>
              <a:rPr lang="en-US" b="1" i="1" dirty="0" smtClean="0"/>
              <a:t>Log: </a:t>
            </a:r>
            <a:r>
              <a:rPr lang="en-US" i="1" dirty="0" smtClean="0"/>
              <a:t>Assume on stable disk storage- spans both main memory and disk…</a:t>
            </a:r>
            <a:endParaRPr lang="en-US" b="1" i="1" dirty="0" smtClean="0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/>
          </p:nvPr>
        </p:nvGraphicFramePr>
        <p:xfrm>
          <a:off x="8587408" y="1027905"/>
          <a:ext cx="3233531" cy="2465103"/>
        </p:xfrm>
        <a:graphic>
          <a:graphicData uri="http://schemas.openxmlformats.org/drawingml/2006/table">
            <a:tbl>
              <a:tblPr firstRow="1" firstCol="1" bandRow="1">
                <a:tableStyleId>{2D5ABB26-0587-4C30-8999-92F81FD0307C}</a:tableStyleId>
              </a:tblPr>
              <a:tblGrid>
                <a:gridCol w="1041224"/>
                <a:gridCol w="832104"/>
                <a:gridCol w="1360203"/>
              </a:tblGrid>
              <a:tr h="627159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Local</a:t>
                      </a:r>
                      <a:endParaRPr lang="en-US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Global</a:t>
                      </a:r>
                      <a:endParaRPr lang="en-US" dirty="0"/>
                    </a:p>
                  </a:txBody>
                  <a:tcPr anchor="b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05256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Main</a:t>
                      </a:r>
                      <a:r>
                        <a:rPr lang="en-US" baseline="0" dirty="0" smtClean="0"/>
                        <a:t> Memory (RAM)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23544"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Disk</a:t>
                      </a:r>
                      <a:endParaRPr lang="en-US" dirty="0"/>
                    </a:p>
                  </a:txBody>
                  <a:tcPr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b="1" dirty="0">
                        <a:solidFill>
                          <a:sysClr val="windowText" lastClr="00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726368" y="4982207"/>
            <a:ext cx="3114261" cy="830997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b="1" u="sng" dirty="0" smtClean="0">
                <a:latin typeface="+mj-lt"/>
              </a:rPr>
              <a:t>“Flushing</a:t>
            </a:r>
            <a:r>
              <a:rPr lang="en-US" sz="2400" dirty="0" smtClean="0">
                <a:latin typeface="+mj-lt"/>
              </a:rPr>
              <a:t> to disk” = writing to disk.</a:t>
            </a:r>
            <a:endParaRPr lang="en-US" sz="2400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855053" y="1821376"/>
            <a:ext cx="36740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smtClean="0">
                <a:latin typeface="+mj-lt"/>
              </a:rPr>
              <a:t>1</a:t>
            </a:r>
            <a:endParaRPr lang="en-US" sz="2800" b="1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731493" y="1821376"/>
            <a:ext cx="37569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latin typeface="+mj-lt"/>
              </a:rPr>
              <a:t>2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10731493" y="2751234"/>
            <a:ext cx="51562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smtClean="0">
                <a:latin typeface="+mj-lt"/>
              </a:rPr>
              <a:t>3</a:t>
            </a:r>
            <a:endParaRPr lang="en-US" sz="2800" b="1" dirty="0">
              <a:latin typeface="+mj-lt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8842987" y="3899646"/>
            <a:ext cx="297795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Log </a:t>
            </a:r>
            <a:r>
              <a:rPr lang="en-US" sz="2400" dirty="0" smtClean="0">
                <a:latin typeface="+mj-lt"/>
              </a:rPr>
              <a:t>is a </a:t>
            </a:r>
            <a:r>
              <a:rPr lang="en-US" sz="2400" i="1" dirty="0" smtClean="0">
                <a:latin typeface="+mj-lt"/>
              </a:rPr>
              <a:t>sequence</a:t>
            </a:r>
            <a:r>
              <a:rPr lang="en-US" sz="2400" dirty="0" smtClean="0">
                <a:latin typeface="+mj-lt"/>
              </a:rPr>
              <a:t> from main memory -&gt; disk</a:t>
            </a:r>
            <a:endParaRPr lang="en-US" sz="2400" dirty="0">
              <a:latin typeface="+mj-lt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1265127" y="1821376"/>
            <a:ext cx="466875" cy="1342917"/>
            <a:chOff x="11265127" y="1821376"/>
            <a:chExt cx="466875" cy="1342917"/>
          </a:xfrm>
        </p:grpSpPr>
        <p:sp>
          <p:nvSpPr>
            <p:cNvPr id="16" name="TextBox 15"/>
            <p:cNvSpPr txBox="1"/>
            <p:nvPr/>
          </p:nvSpPr>
          <p:spPr>
            <a:xfrm>
              <a:off x="11265127" y="1821376"/>
              <a:ext cx="466875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i="1" dirty="0" smtClean="0">
                  <a:latin typeface="+mj-lt"/>
                </a:rPr>
                <a:t>4</a:t>
              </a:r>
              <a:endParaRPr lang="en-US" sz="2800" b="1" i="1" dirty="0">
                <a:latin typeface="+mj-lt"/>
              </a:endParaRPr>
            </a:p>
          </p:txBody>
        </p:sp>
        <p:sp>
          <p:nvSpPr>
            <p:cNvPr id="5" name="Down Arrow 4"/>
            <p:cNvSpPr/>
            <p:nvPr/>
          </p:nvSpPr>
          <p:spPr>
            <a:xfrm>
              <a:off x="11306289" y="2338175"/>
              <a:ext cx="298204" cy="826118"/>
            </a:xfrm>
            <a:prstGeom prst="downArrow">
              <a:avLst/>
            </a:prstGeom>
          </p:spPr>
          <p:style>
            <a:lnRef idx="1">
              <a:schemeClr val="accent3"/>
            </a:lnRef>
            <a:fillRef idx="2">
              <a:schemeClr val="accent3"/>
            </a:fillRef>
            <a:effectRef idx="1">
              <a:schemeClr val="accent3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:p14="http://schemas.microsoft.com/office/powerpoint/2010/main" val="65194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9" grpId="0" animBg="1"/>
      <p:bldP spid="10" grpId="0"/>
      <p:bldP spid="11" grpId="0"/>
      <p:bldP spid="12" grpId="0"/>
      <p:bldP spid="4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Interleave TXNs?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8" y="1825624"/>
            <a:ext cx="10515601" cy="4351338"/>
          </a:xfrm>
        </p:spPr>
        <p:txBody>
          <a:bodyPr>
            <a:noAutofit/>
          </a:bodyPr>
          <a:lstStyle/>
          <a:p>
            <a:r>
              <a:rPr lang="en-US" dirty="0" smtClean="0"/>
              <a:t>Interleaving TXNs might lead to anomalous outcomes… why do it?</a:t>
            </a:r>
            <a:endParaRPr lang="en-US" dirty="0"/>
          </a:p>
          <a:p>
            <a:endParaRPr lang="en-US" dirty="0"/>
          </a:p>
          <a:p>
            <a:r>
              <a:rPr lang="en-US" dirty="0" smtClean="0"/>
              <a:t>Several important reasons:</a:t>
            </a:r>
            <a:endParaRPr lang="en-US" sz="2800" dirty="0" smtClean="0"/>
          </a:p>
          <a:p>
            <a:pPr lvl="1"/>
            <a:r>
              <a:rPr lang="en-US" sz="2800" dirty="0" smtClean="0"/>
              <a:t>Individual TXNs might be </a:t>
            </a:r>
            <a:r>
              <a:rPr lang="en-US" sz="2800" i="1" dirty="0" smtClean="0"/>
              <a:t>slow</a:t>
            </a:r>
            <a:r>
              <a:rPr lang="en-US" sz="2800" dirty="0" smtClean="0"/>
              <a:t>- don’t want to block other users during the TXN!</a:t>
            </a:r>
          </a:p>
          <a:p>
            <a:pPr lvl="1"/>
            <a:endParaRPr lang="en-US" sz="2800" dirty="0" smtClean="0"/>
          </a:p>
          <a:p>
            <a:pPr lvl="1"/>
            <a:r>
              <a:rPr lang="en-US" sz="2800" dirty="0" smtClean="0"/>
              <a:t>Disk access may be </a:t>
            </a:r>
            <a:r>
              <a:rPr lang="en-US" sz="2800" i="1" dirty="0" smtClean="0"/>
              <a:t>slow-</a:t>
            </a:r>
            <a:r>
              <a:rPr lang="en-US" sz="2800" dirty="0" smtClean="0"/>
              <a:t> let some TXNs use CPUs while others accessing disk!</a:t>
            </a:r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12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308584" y="5884575"/>
            <a:ext cx="7574831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All concern large differences in </a:t>
            </a:r>
            <a:r>
              <a:rPr lang="en-US" sz="3200" b="1" i="1" dirty="0" smtClean="0">
                <a:latin typeface="+mj-lt"/>
              </a:rPr>
              <a:t>performance</a:t>
            </a:r>
            <a:endParaRPr lang="en-US" sz="32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666800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Interleaving &amp; Isolation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199" y="1825624"/>
            <a:ext cx="8173280" cy="4351338"/>
          </a:xfrm>
        </p:spPr>
        <p:txBody>
          <a:bodyPr>
            <a:noAutofit/>
          </a:bodyPr>
          <a:lstStyle/>
          <a:p>
            <a:r>
              <a:rPr lang="en-US" dirty="0" smtClean="0"/>
              <a:t>The DBMS has </a:t>
            </a:r>
            <a:r>
              <a:rPr lang="en-US" dirty="0"/>
              <a:t>freedom to </a:t>
            </a:r>
            <a:r>
              <a:rPr lang="en-US" dirty="0" smtClean="0"/>
              <a:t>interleave TXNs</a:t>
            </a:r>
          </a:p>
          <a:p>
            <a:endParaRPr lang="en-US" dirty="0"/>
          </a:p>
          <a:p>
            <a:r>
              <a:rPr lang="en-US" dirty="0" smtClean="0"/>
              <a:t>However, it must pick an interleaving or </a:t>
            </a:r>
            <a:r>
              <a:rPr lang="en-US" b="1" dirty="0" smtClean="0"/>
              <a:t>schedule</a:t>
            </a:r>
            <a:r>
              <a:rPr lang="en-US" dirty="0" smtClean="0"/>
              <a:t> such that isolation and consistency are maintained</a:t>
            </a:r>
          </a:p>
          <a:p>
            <a:pPr lvl="1"/>
            <a:endParaRPr lang="en-US" dirty="0"/>
          </a:p>
          <a:p>
            <a:pPr lvl="1"/>
            <a:r>
              <a:rPr lang="en-US" dirty="0" smtClean="0"/>
              <a:t>Must be </a:t>
            </a:r>
            <a:r>
              <a:rPr lang="en-US" i="1" dirty="0" smtClean="0"/>
              <a:t>as if</a:t>
            </a:r>
            <a:r>
              <a:rPr lang="en-US" dirty="0" smtClean="0"/>
              <a:t> the TXNs had executed serially!</a:t>
            </a:r>
            <a:endParaRPr lang="en-US" dirty="0"/>
          </a:p>
          <a:p>
            <a:pPr lvl="1"/>
            <a:endParaRPr lang="en-US" sz="2800" dirty="0" smtClean="0"/>
          </a:p>
          <a:p>
            <a:pPr lvl="1"/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13</a:t>
            </a:fld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128327" y="5547223"/>
            <a:ext cx="7935346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latin typeface="+mj-lt"/>
              </a:rPr>
              <a:t>DBMS must pick a schedule which maintains isolation &amp; consistency</a:t>
            </a:r>
            <a:endParaRPr lang="en-US" sz="2800" b="1" i="1" dirty="0">
              <a:latin typeface="+mj-lt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206935" y="2223025"/>
            <a:ext cx="2583303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“With great power comes great responsibility”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982200" y="4069189"/>
            <a:ext cx="99610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A</a:t>
            </a:r>
            <a:r>
              <a:rPr lang="en-US" sz="3200" b="1" u="sng" dirty="0" smtClean="0">
                <a:latin typeface="+mj-lt"/>
              </a:rPr>
              <a:t>CI</a:t>
            </a:r>
            <a:r>
              <a:rPr lang="en-US" sz="3200" dirty="0" smtClean="0">
                <a:latin typeface="+mj-lt"/>
              </a:rPr>
              <a:t>D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654503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Scheduling examples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661658" y="3353577"/>
            <a:ext cx="3987130" cy="1237595"/>
          </a:xfrm>
          <a:prstGeom prst="rect">
            <a:avLst/>
          </a:prstGeom>
        </p:spPr>
      </p:pic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14</a:t>
            </a:fld>
            <a:endParaRPr lang="en-US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82190"/>
              </p:ext>
            </p:extLst>
          </p:nvPr>
        </p:nvGraphicFramePr>
        <p:xfrm>
          <a:off x="5661658" y="2161100"/>
          <a:ext cx="1853422" cy="81989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926711"/>
                <a:gridCol w="926711"/>
              </a:tblGrid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i="1" dirty="0"/>
                    </a:p>
                  </a:txBody>
                  <a:tcPr/>
                </a:tc>
              </a:tr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$50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838200" y="1459855"/>
            <a:ext cx="58487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Assume we have two bank accounts, A and B,</a:t>
            </a:r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2674375" y="2424866"/>
            <a:ext cx="225811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s</a:t>
            </a:r>
            <a:r>
              <a:rPr lang="en-US" sz="2400" dirty="0" smtClean="0"/>
              <a:t>tarting balance:</a:t>
            </a:r>
            <a:endParaRPr lang="en-US" sz="2400" dirty="0"/>
          </a:p>
        </p:txBody>
      </p:sp>
      <p:sp>
        <p:nvSpPr>
          <p:cNvPr id="9" name="TextBox 8"/>
          <p:cNvSpPr txBox="1"/>
          <p:nvPr/>
        </p:nvSpPr>
        <p:spPr>
          <a:xfrm>
            <a:off x="2674375" y="3741541"/>
            <a:ext cx="270619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p</a:t>
            </a:r>
            <a:r>
              <a:rPr lang="en-US" sz="2400" dirty="0" smtClean="0"/>
              <a:t>ossible operations: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838200" y="5838561"/>
            <a:ext cx="10515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Note</a:t>
            </a:r>
            <a:r>
              <a:rPr lang="en-US" dirty="0" smtClean="0"/>
              <a:t>: </a:t>
            </a:r>
            <a:r>
              <a:rPr lang="en-US" i="1" dirty="0" smtClean="0"/>
              <a:t>DBMS itself can’t prevent from wrong transaction orders by humans. Both  sets of operations above, (T1, T2) or (T2, T1) are valid. DBMS is responsible for consistent result.</a:t>
            </a:r>
            <a:endParaRPr lang="en-US" i="1" dirty="0"/>
          </a:p>
        </p:txBody>
      </p:sp>
    </p:spTree>
    <p:extLst>
      <p:ext uri="{BB962C8B-B14F-4D97-AF65-F5344CB8AC3E}">
        <p14:creationId xmlns:p14="http://schemas.microsoft.com/office/powerpoint/2010/main" val="132200035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779"/>
            <a:ext cx="10515600" cy="1325563"/>
          </a:xfrm>
        </p:spPr>
        <p:txBody>
          <a:bodyPr/>
          <a:lstStyle/>
          <a:p>
            <a:r>
              <a:rPr lang="en-US" dirty="0" smtClean="0"/>
              <a:t>Scheduling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15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838200" y="1983086"/>
            <a:ext cx="6410739" cy="1413919"/>
            <a:chOff x="543325" y="2666677"/>
            <a:chExt cx="10367750" cy="1745405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192697" y="4399722"/>
              <a:ext cx="9718378" cy="123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43325" y="2697456"/>
              <a:ext cx="481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8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8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3325" y="3585352"/>
              <a:ext cx="479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8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55754" y="2666678"/>
              <a:ext cx="2053741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A += 100</a:t>
              </a:r>
              <a:endParaRPr lang="en-US" sz="240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10082" y="2666677"/>
              <a:ext cx="1944858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-= 100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01858" y="3550698"/>
              <a:ext cx="2175586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 *= 1.06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522448" y="3554575"/>
              <a:ext cx="2162625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*= 1.06</a:t>
              </a:r>
              <a:endParaRPr lang="en-US" sz="2400" dirty="0">
                <a:latin typeface="+mj-lt"/>
              </a:endParaRPr>
            </a:p>
          </p:txBody>
        </p:sp>
      </p:grpSp>
      <p:grpSp>
        <p:nvGrpSpPr>
          <p:cNvPr id="19" name="Group 18"/>
          <p:cNvGrpSpPr/>
          <p:nvPr/>
        </p:nvGrpSpPr>
        <p:grpSpPr>
          <a:xfrm>
            <a:off x="838200" y="4441766"/>
            <a:ext cx="6410739" cy="1426800"/>
            <a:chOff x="543325" y="2650776"/>
            <a:chExt cx="10367750" cy="1761306"/>
          </a:xfrm>
        </p:grpSpPr>
        <p:cxnSp>
          <p:nvCxnSpPr>
            <p:cNvPr id="20" name="Straight Arrow Connector 19"/>
            <p:cNvCxnSpPr/>
            <p:nvPr/>
          </p:nvCxnSpPr>
          <p:spPr>
            <a:xfrm>
              <a:off x="1192697" y="4399722"/>
              <a:ext cx="9718378" cy="123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1" name="TextBox 20"/>
            <p:cNvSpPr txBox="1"/>
            <p:nvPr/>
          </p:nvSpPr>
          <p:spPr>
            <a:xfrm>
              <a:off x="543325" y="2697456"/>
              <a:ext cx="481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8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8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543325" y="3585352"/>
              <a:ext cx="479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8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23" name="TextBox 22"/>
            <p:cNvSpPr txBox="1"/>
            <p:nvPr/>
          </p:nvSpPr>
          <p:spPr>
            <a:xfrm>
              <a:off x="1755754" y="2666678"/>
              <a:ext cx="2053741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 += 100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6201858" y="2650776"/>
              <a:ext cx="1944858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-= 100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3894717" y="3533200"/>
              <a:ext cx="2175586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 *= 1.06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6" name="TextBox 25"/>
            <p:cNvSpPr txBox="1"/>
            <p:nvPr/>
          </p:nvSpPr>
          <p:spPr>
            <a:xfrm>
              <a:off x="8377444" y="3562011"/>
              <a:ext cx="2162625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*= 1.06</a:t>
              </a:r>
              <a:endParaRPr lang="en-US" sz="2400" dirty="0">
                <a:latin typeface="+mj-lt"/>
              </a:endParaRPr>
            </a:p>
          </p:txBody>
        </p:sp>
      </p:grp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555313"/>
              </p:ext>
            </p:extLst>
          </p:nvPr>
        </p:nvGraphicFramePr>
        <p:xfrm>
          <a:off x="8079147" y="644053"/>
          <a:ext cx="1853422" cy="81989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926711"/>
                <a:gridCol w="926711"/>
              </a:tblGrid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i="1" dirty="0"/>
                    </a:p>
                  </a:txBody>
                  <a:tcPr/>
                </a:tc>
              </a:tr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$50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0090408"/>
              </p:ext>
            </p:extLst>
          </p:nvPr>
        </p:nvGraphicFramePr>
        <p:xfrm>
          <a:off x="8079147" y="2651550"/>
          <a:ext cx="1853422" cy="81989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26711"/>
                <a:gridCol w="926711"/>
              </a:tblGrid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$159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2" name="Table 4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0200545"/>
              </p:ext>
            </p:extLst>
          </p:nvPr>
        </p:nvGraphicFramePr>
        <p:xfrm>
          <a:off x="8061966" y="5128832"/>
          <a:ext cx="1853422" cy="81989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26711"/>
                <a:gridCol w="926711"/>
              </a:tblGrid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$159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6836849" y="607513"/>
            <a:ext cx="1166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latin typeface="+mj-lt"/>
              </a:rPr>
              <a:t>Starting Balance</a:t>
            </a:r>
            <a:endParaRPr lang="en-US" sz="2400" i="1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512312" y="3854483"/>
            <a:ext cx="1011306" cy="83099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smtClean="0">
                <a:latin typeface="+mj-lt"/>
              </a:rPr>
              <a:t>Same result!</a:t>
            </a:r>
            <a:endParaRPr lang="en-US" sz="2400" dirty="0">
              <a:latin typeface="+mj-lt"/>
            </a:endParaRPr>
          </a:p>
        </p:txBody>
      </p:sp>
      <p:sp>
        <p:nvSpPr>
          <p:cNvPr id="39" name="TextBox 38"/>
          <p:cNvSpPr txBox="1"/>
          <p:nvPr/>
        </p:nvSpPr>
        <p:spPr>
          <a:xfrm>
            <a:off x="838200" y="1316653"/>
            <a:ext cx="2741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+mj-lt"/>
              </a:rPr>
              <a:t>Serial schedule </a:t>
            </a:r>
            <a:r>
              <a:rPr lang="en-US" sz="2400" b="1" u="sng" dirty="0" smtClean="0">
                <a:latin typeface="+mj-lt"/>
              </a:rPr>
              <a:t>T</a:t>
            </a:r>
            <a:r>
              <a:rPr lang="en-US" sz="2400" b="1" u="sng" baseline="-25000" dirty="0" smtClean="0">
                <a:latin typeface="+mj-lt"/>
              </a:rPr>
              <a:t>1</a:t>
            </a:r>
            <a:r>
              <a:rPr lang="en-US" sz="2400" b="1" u="sng" dirty="0">
                <a:latin typeface="+mj-lt"/>
                <a:sym typeface="Wingdings"/>
              </a:rPr>
              <a:t>,</a:t>
            </a:r>
            <a:r>
              <a:rPr lang="en-US" sz="2400" b="1" u="sng" dirty="0" smtClean="0">
                <a:latin typeface="+mj-lt"/>
                <a:sym typeface="Wingdings"/>
              </a:rPr>
              <a:t>T</a:t>
            </a:r>
            <a:r>
              <a:rPr lang="en-US" sz="2400" b="1" u="sng" baseline="-25000" dirty="0" smtClean="0">
                <a:latin typeface="+mj-lt"/>
                <a:sym typeface="Wingdings"/>
              </a:rPr>
              <a:t>2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38200" y="3764487"/>
            <a:ext cx="3157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Interleaved </a:t>
            </a:r>
            <a:r>
              <a:rPr lang="en-US" sz="2400" u="sng" dirty="0" smtClean="0">
                <a:latin typeface="+mj-lt"/>
              </a:rPr>
              <a:t>schedule S</a:t>
            </a:r>
            <a:r>
              <a:rPr lang="en-US" sz="2400" u="sng" baseline="-25000" dirty="0" smtClean="0">
                <a:latin typeface="+mj-lt"/>
              </a:rPr>
              <a:t>1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83410964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779"/>
            <a:ext cx="10515600" cy="1325563"/>
          </a:xfrm>
        </p:spPr>
        <p:txBody>
          <a:bodyPr/>
          <a:lstStyle/>
          <a:p>
            <a:r>
              <a:rPr lang="en-US" dirty="0" smtClean="0"/>
              <a:t>Scheduling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16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838200" y="1983086"/>
            <a:ext cx="6410739" cy="1413919"/>
            <a:chOff x="543325" y="2666677"/>
            <a:chExt cx="10367750" cy="1745405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192697" y="4399722"/>
              <a:ext cx="9718378" cy="123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43325" y="2697456"/>
              <a:ext cx="481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8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8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3325" y="3585352"/>
              <a:ext cx="479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8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55754" y="2666678"/>
              <a:ext cx="2053741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A += 100</a:t>
              </a:r>
              <a:endParaRPr lang="en-US" sz="240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10082" y="2666677"/>
              <a:ext cx="1944858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-= 100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201858" y="3550698"/>
              <a:ext cx="2175586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 *= 1.06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522448" y="3554575"/>
              <a:ext cx="2162625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*= 1.06</a:t>
              </a:r>
              <a:endParaRPr lang="en-US" sz="2400" dirty="0">
                <a:latin typeface="+mj-lt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38200" y="4448206"/>
            <a:ext cx="6410739" cy="1413919"/>
            <a:chOff x="543325" y="2666677"/>
            <a:chExt cx="10367750" cy="1745405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192697" y="4399722"/>
              <a:ext cx="9718378" cy="123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43325" y="2697456"/>
              <a:ext cx="481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8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8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43325" y="3585352"/>
              <a:ext cx="479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8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55754" y="2666678"/>
              <a:ext cx="2053741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A += 100</a:t>
              </a:r>
              <a:endParaRPr lang="en-US" sz="2400">
                <a:latin typeface="+mj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631331" y="2666677"/>
              <a:ext cx="1944858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-= 100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010082" y="3585352"/>
              <a:ext cx="2175586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 *= 1.06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330672" y="3589229"/>
              <a:ext cx="2162625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*= 1.06</a:t>
              </a:r>
              <a:endParaRPr lang="en-US" sz="2400" dirty="0">
                <a:latin typeface="+mj-lt"/>
              </a:endParaRPr>
            </a:p>
          </p:txBody>
        </p:sp>
      </p:grp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555313"/>
              </p:ext>
            </p:extLst>
          </p:nvPr>
        </p:nvGraphicFramePr>
        <p:xfrm>
          <a:off x="8079147" y="644053"/>
          <a:ext cx="1853422" cy="81989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926711"/>
                <a:gridCol w="926711"/>
              </a:tblGrid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i="1" dirty="0"/>
                    </a:p>
                  </a:txBody>
                  <a:tcPr/>
                </a:tc>
              </a:tr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$50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77173782"/>
              </p:ext>
            </p:extLst>
          </p:nvPr>
        </p:nvGraphicFramePr>
        <p:xfrm>
          <a:off x="8079147" y="2651550"/>
          <a:ext cx="1853422" cy="81989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26711"/>
                <a:gridCol w="926711"/>
              </a:tblGrid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$159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$106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757778"/>
              </p:ext>
            </p:extLst>
          </p:nvPr>
        </p:nvGraphicFramePr>
        <p:xfrm>
          <a:off x="8061966" y="5122391"/>
          <a:ext cx="1853422" cy="81989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26711"/>
                <a:gridCol w="926711"/>
              </a:tblGrid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$159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$112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6836849" y="607513"/>
            <a:ext cx="1166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latin typeface="+mj-lt"/>
              </a:rPr>
              <a:t>Starting Balance</a:t>
            </a:r>
            <a:endParaRPr lang="en-US" sz="2400" i="1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366007" y="3521701"/>
            <a:ext cx="1519013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Different result than serial T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>
                <a:latin typeface="+mj-lt"/>
                <a:sym typeface="Wingdings"/>
              </a:rPr>
              <a:t>,</a:t>
            </a:r>
            <a:r>
              <a:rPr lang="en-US" sz="2400" dirty="0" smtClean="0">
                <a:latin typeface="+mj-lt"/>
                <a:sym typeface="Wingdings"/>
              </a:rPr>
              <a:t>T</a:t>
            </a:r>
            <a:r>
              <a:rPr lang="en-US" sz="2400" baseline="-25000" dirty="0" smtClean="0">
                <a:latin typeface="+mj-lt"/>
                <a:sym typeface="Wingdings"/>
              </a:rPr>
              <a:t>2</a:t>
            </a:r>
            <a:r>
              <a:rPr lang="en-US" sz="2400" dirty="0" smtClean="0">
                <a:latin typeface="+mj-lt"/>
              </a:rPr>
              <a:t>!</a:t>
            </a:r>
            <a:endParaRPr lang="en-US" sz="2400" dirty="0">
              <a:latin typeface="+mj-lt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8922044" y="5414534"/>
            <a:ext cx="766777" cy="597702"/>
          </a:xfrm>
          <a:prstGeom prst="ellipse">
            <a:avLst/>
          </a:prstGeom>
          <a:solidFill>
            <a:srgbClr val="FF0000">
              <a:alpha val="15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38200" y="1316653"/>
            <a:ext cx="2741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+mj-lt"/>
              </a:rPr>
              <a:t>Serial schedule </a:t>
            </a:r>
            <a:r>
              <a:rPr lang="en-US" sz="2400" b="1" u="sng" dirty="0" smtClean="0">
                <a:latin typeface="+mj-lt"/>
              </a:rPr>
              <a:t>T</a:t>
            </a:r>
            <a:r>
              <a:rPr lang="en-US" sz="2400" b="1" u="sng" baseline="-25000" dirty="0" smtClean="0">
                <a:latin typeface="+mj-lt"/>
              </a:rPr>
              <a:t>1</a:t>
            </a:r>
            <a:r>
              <a:rPr lang="en-US" sz="2400" b="1" u="sng" dirty="0">
                <a:latin typeface="+mj-lt"/>
                <a:sym typeface="Wingdings"/>
              </a:rPr>
              <a:t>,</a:t>
            </a:r>
            <a:r>
              <a:rPr lang="en-US" sz="2400" b="1" u="sng" dirty="0" smtClean="0">
                <a:latin typeface="+mj-lt"/>
                <a:sym typeface="Wingdings"/>
              </a:rPr>
              <a:t>T</a:t>
            </a:r>
            <a:r>
              <a:rPr lang="en-US" sz="2400" b="1" u="sng" baseline="-25000" dirty="0" smtClean="0">
                <a:latin typeface="+mj-lt"/>
                <a:sym typeface="Wingdings"/>
              </a:rPr>
              <a:t>2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38200" y="3764487"/>
            <a:ext cx="3157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Interleaved </a:t>
            </a:r>
            <a:r>
              <a:rPr lang="en-US" sz="2400" u="sng" dirty="0" smtClean="0">
                <a:latin typeface="+mj-lt"/>
              </a:rPr>
              <a:t>schedule S</a:t>
            </a:r>
            <a:r>
              <a:rPr lang="en-US" sz="2400" u="sng" baseline="-25000" dirty="0" smtClean="0">
                <a:latin typeface="+mj-lt"/>
              </a:rPr>
              <a:t>2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208956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779"/>
            <a:ext cx="10515600" cy="1325563"/>
          </a:xfrm>
        </p:spPr>
        <p:txBody>
          <a:bodyPr/>
          <a:lstStyle/>
          <a:p>
            <a:r>
              <a:rPr lang="en-US" dirty="0" smtClean="0"/>
              <a:t>Scheduling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17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838200" y="1983086"/>
            <a:ext cx="6410739" cy="1413919"/>
            <a:chOff x="543325" y="2666677"/>
            <a:chExt cx="10367750" cy="1745405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192697" y="4399722"/>
              <a:ext cx="9718378" cy="123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43325" y="2697456"/>
              <a:ext cx="481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8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8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3325" y="3585352"/>
              <a:ext cx="479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8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6330672" y="2666678"/>
              <a:ext cx="2053741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A += 100</a:t>
              </a:r>
              <a:endParaRPr lang="en-US" sz="240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585000" y="2666677"/>
              <a:ext cx="1944858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-= 100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633909" y="3555519"/>
              <a:ext cx="2175586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 *= 1.06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3954499" y="3559397"/>
              <a:ext cx="2162625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*= 1.06</a:t>
              </a:r>
              <a:endParaRPr lang="en-US" sz="2400" dirty="0">
                <a:latin typeface="+mj-lt"/>
              </a:endParaRPr>
            </a:p>
          </p:txBody>
        </p:sp>
      </p:grpSp>
      <p:grpSp>
        <p:nvGrpSpPr>
          <p:cNvPr id="28" name="Group 27"/>
          <p:cNvGrpSpPr/>
          <p:nvPr/>
        </p:nvGrpSpPr>
        <p:grpSpPr>
          <a:xfrm>
            <a:off x="838200" y="4448206"/>
            <a:ext cx="6410739" cy="1413919"/>
            <a:chOff x="543325" y="2666677"/>
            <a:chExt cx="10367750" cy="1745405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192697" y="4399722"/>
              <a:ext cx="9718378" cy="123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43325" y="2697456"/>
              <a:ext cx="481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8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8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43325" y="3585352"/>
              <a:ext cx="479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8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55754" y="2666678"/>
              <a:ext cx="2053741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A += 100</a:t>
              </a:r>
              <a:endParaRPr lang="en-US" sz="2400">
                <a:latin typeface="+mj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631331" y="2666677"/>
              <a:ext cx="1944858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-= 100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010082" y="3585352"/>
              <a:ext cx="2175586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 *= 1.06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330672" y="3589229"/>
              <a:ext cx="2162625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*= 1.06</a:t>
              </a:r>
              <a:endParaRPr lang="en-US" sz="2400" dirty="0">
                <a:latin typeface="+mj-lt"/>
              </a:endParaRPr>
            </a:p>
          </p:txBody>
        </p:sp>
      </p:grpSp>
      <p:graphicFrame>
        <p:nvGraphicFramePr>
          <p:cNvPr id="37" name="Table 3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1555313"/>
              </p:ext>
            </p:extLst>
          </p:nvPr>
        </p:nvGraphicFramePr>
        <p:xfrm>
          <a:off x="8079147" y="644053"/>
          <a:ext cx="1853422" cy="819890"/>
        </p:xfrm>
        <a:graphic>
          <a:graphicData uri="http://schemas.openxmlformats.org/drawingml/2006/table">
            <a:tbl>
              <a:tblPr firstRow="1" bandRow="1">
                <a:tableStyleId>{F2DE63D5-997A-4646-A377-4702673A728D}</a:tableStyleId>
              </a:tblPr>
              <a:tblGrid>
                <a:gridCol w="926711"/>
                <a:gridCol w="926711"/>
              </a:tblGrid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i="1" dirty="0"/>
                    </a:p>
                  </a:txBody>
                  <a:tcPr/>
                </a:tc>
              </a:tr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$50</a:t>
                      </a:r>
                      <a:endParaRPr lang="en-US" i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$200</a:t>
                      </a:r>
                      <a:endParaRPr lang="en-US" i="1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38" name="Table 3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99041908"/>
              </p:ext>
            </p:extLst>
          </p:nvPr>
        </p:nvGraphicFramePr>
        <p:xfrm>
          <a:off x="8079147" y="2651550"/>
          <a:ext cx="1853422" cy="81989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26711"/>
                <a:gridCol w="926711"/>
              </a:tblGrid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$153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$112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43" name="Table 4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12231198"/>
              </p:ext>
            </p:extLst>
          </p:nvPr>
        </p:nvGraphicFramePr>
        <p:xfrm>
          <a:off x="8061966" y="5122391"/>
          <a:ext cx="1853422" cy="819890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926711"/>
                <a:gridCol w="926711"/>
              </a:tblGrid>
              <a:tr h="409945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409945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$159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tx1"/>
                          </a:solidFill>
                        </a:rPr>
                        <a:t>$112</a:t>
                      </a:r>
                      <a:endParaRPr lang="en-US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4" name="TextBox 43"/>
          <p:cNvSpPr txBox="1"/>
          <p:nvPr/>
        </p:nvSpPr>
        <p:spPr>
          <a:xfrm>
            <a:off x="6836849" y="607513"/>
            <a:ext cx="116619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smtClean="0">
                <a:latin typeface="+mj-lt"/>
              </a:rPr>
              <a:t>Starting Balance</a:t>
            </a:r>
            <a:endParaRPr lang="en-US" sz="2400" i="1">
              <a:latin typeface="+mj-lt"/>
            </a:endParaRPr>
          </a:p>
        </p:txBody>
      </p:sp>
      <p:sp>
        <p:nvSpPr>
          <p:cNvPr id="47" name="TextBox 46"/>
          <p:cNvSpPr txBox="1"/>
          <p:nvPr/>
        </p:nvSpPr>
        <p:spPr>
          <a:xfrm>
            <a:off x="10379070" y="3275805"/>
            <a:ext cx="1519013" cy="1569660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Different result than serial T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>
                <a:latin typeface="+mj-lt"/>
                <a:sym typeface="Wingdings"/>
              </a:rPr>
              <a:t>,</a:t>
            </a:r>
            <a:r>
              <a:rPr lang="en-US" sz="2400" dirty="0" smtClean="0">
                <a:latin typeface="+mj-lt"/>
                <a:sym typeface="Wingdings"/>
              </a:rPr>
              <a:t>T</a:t>
            </a:r>
            <a:r>
              <a:rPr lang="en-US" sz="2400" baseline="-25000" dirty="0" smtClean="0">
                <a:latin typeface="+mj-lt"/>
                <a:sym typeface="Wingdings"/>
              </a:rPr>
              <a:t>1</a:t>
            </a:r>
            <a:r>
              <a:rPr lang="en-US" sz="2400" dirty="0" smtClean="0">
                <a:latin typeface="+mj-lt"/>
                <a:sym typeface="Wingdings"/>
              </a:rPr>
              <a:t> ALSO</a:t>
            </a:r>
            <a:r>
              <a:rPr lang="en-US" sz="2400" dirty="0" smtClean="0">
                <a:latin typeface="+mj-lt"/>
              </a:rPr>
              <a:t>!</a:t>
            </a:r>
            <a:endParaRPr lang="en-US" sz="2400" dirty="0">
              <a:latin typeface="+mj-lt"/>
            </a:endParaRPr>
          </a:p>
        </p:txBody>
      </p:sp>
      <p:sp>
        <p:nvSpPr>
          <p:cNvPr id="48" name="Oval 47"/>
          <p:cNvSpPr/>
          <p:nvPr/>
        </p:nvSpPr>
        <p:spPr>
          <a:xfrm>
            <a:off x="8019562" y="5404332"/>
            <a:ext cx="766777" cy="597702"/>
          </a:xfrm>
          <a:prstGeom prst="ellipse">
            <a:avLst/>
          </a:prstGeom>
          <a:solidFill>
            <a:srgbClr val="FF0000">
              <a:alpha val="15000"/>
            </a:srgbClr>
          </a:solidFill>
          <a:ln w="444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9" name="TextBox 38"/>
          <p:cNvSpPr txBox="1"/>
          <p:nvPr/>
        </p:nvSpPr>
        <p:spPr>
          <a:xfrm>
            <a:off x="838200" y="1316653"/>
            <a:ext cx="274145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+mj-lt"/>
              </a:rPr>
              <a:t>Serial schedule </a:t>
            </a:r>
            <a:r>
              <a:rPr lang="en-US" sz="2400" b="1" u="sng" dirty="0" smtClean="0">
                <a:latin typeface="+mj-lt"/>
              </a:rPr>
              <a:t>T</a:t>
            </a:r>
            <a:r>
              <a:rPr lang="en-US" sz="2400" b="1" u="sng" baseline="-25000" dirty="0" smtClean="0">
                <a:latin typeface="+mj-lt"/>
              </a:rPr>
              <a:t>2</a:t>
            </a:r>
            <a:r>
              <a:rPr lang="en-US" sz="2400" b="1" u="sng" dirty="0" smtClean="0">
                <a:latin typeface="+mj-lt"/>
                <a:sym typeface="Wingdings"/>
              </a:rPr>
              <a:t>,T</a:t>
            </a:r>
            <a:r>
              <a:rPr lang="en-US" sz="2400" b="1" u="sng" baseline="-25000" dirty="0" smtClean="0">
                <a:latin typeface="+mj-lt"/>
                <a:sym typeface="Wingdings"/>
              </a:rPr>
              <a:t>1</a:t>
            </a:r>
            <a:r>
              <a:rPr lang="en-US" sz="2400" b="1" i="1" u="sng" dirty="0" smtClean="0">
                <a:latin typeface="+mj-lt"/>
              </a:rPr>
              <a:t>:</a:t>
            </a:r>
          </a:p>
        </p:txBody>
      </p:sp>
      <p:sp>
        <p:nvSpPr>
          <p:cNvPr id="40" name="TextBox 39"/>
          <p:cNvSpPr txBox="1"/>
          <p:nvPr/>
        </p:nvSpPr>
        <p:spPr>
          <a:xfrm>
            <a:off x="838200" y="3764487"/>
            <a:ext cx="3157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Interleaved </a:t>
            </a:r>
            <a:r>
              <a:rPr lang="en-US" sz="2400" u="sng" dirty="0" smtClean="0">
                <a:latin typeface="+mj-lt"/>
              </a:rPr>
              <a:t>schedule S</a:t>
            </a:r>
            <a:r>
              <a:rPr lang="en-US" sz="2400" u="sng" baseline="-25000" dirty="0" smtClean="0">
                <a:latin typeface="+mj-lt"/>
              </a:rPr>
              <a:t>3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14347503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779"/>
            <a:ext cx="10515600" cy="1325563"/>
          </a:xfrm>
        </p:spPr>
        <p:txBody>
          <a:bodyPr/>
          <a:lstStyle/>
          <a:p>
            <a:r>
              <a:rPr lang="en-US" dirty="0" smtClean="0"/>
              <a:t>Scheduling examples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18</a:t>
            </a:fld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2536371" y="2492355"/>
            <a:ext cx="6410739" cy="1413919"/>
            <a:chOff x="543325" y="2666677"/>
            <a:chExt cx="10367750" cy="1745405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192697" y="4399722"/>
              <a:ext cx="9718378" cy="123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43325" y="2697456"/>
              <a:ext cx="481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8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8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43325" y="3585352"/>
              <a:ext cx="479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8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55754" y="2666678"/>
              <a:ext cx="2053741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A += 100</a:t>
              </a:r>
              <a:endParaRPr lang="en-US" sz="2400">
                <a:latin typeface="+mj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631331" y="2666677"/>
              <a:ext cx="1944858" cy="56990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-= 100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010082" y="3585352"/>
              <a:ext cx="2175586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A *= 1.06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330672" y="3589229"/>
              <a:ext cx="2162625" cy="56990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B</a:t>
              </a:r>
              <a:r>
                <a:rPr lang="en-US" sz="2400" dirty="0" smtClean="0">
                  <a:latin typeface="+mj-lt"/>
                </a:rPr>
                <a:t> *= 1.06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2771976" y="4626661"/>
            <a:ext cx="6648047" cy="1569660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latin typeface="+mj-lt"/>
              </a:rPr>
              <a:t>This schedule is different than </a:t>
            </a:r>
            <a:r>
              <a:rPr lang="en-US" sz="3200" b="1" i="1" dirty="0" smtClean="0">
                <a:latin typeface="+mj-lt"/>
              </a:rPr>
              <a:t>any serial order!</a:t>
            </a:r>
            <a:r>
              <a:rPr lang="en-US" sz="3200" dirty="0" smtClean="0">
                <a:latin typeface="+mj-lt"/>
              </a:rPr>
              <a:t>  We say that </a:t>
            </a:r>
            <a:r>
              <a:rPr lang="en-US" sz="3200" b="1" dirty="0" smtClean="0">
                <a:latin typeface="+mj-lt"/>
              </a:rPr>
              <a:t>this schedule</a:t>
            </a:r>
            <a:r>
              <a:rPr lang="en-US" sz="3200" dirty="0" smtClean="0">
                <a:latin typeface="+mj-lt"/>
              </a:rPr>
              <a:t> is </a:t>
            </a:r>
            <a:r>
              <a:rPr lang="en-US" sz="3200" b="1" u="sng" dirty="0" smtClean="0">
                <a:latin typeface="+mj-lt"/>
              </a:rPr>
              <a:t>not serializable</a:t>
            </a:r>
            <a:endParaRPr lang="en-US" sz="3200" dirty="0">
              <a:latin typeface="+mj-lt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2536371" y="1808636"/>
            <a:ext cx="315785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i="1" u="sng" dirty="0" smtClean="0">
                <a:latin typeface="+mj-lt"/>
              </a:rPr>
              <a:t>Interleaved </a:t>
            </a:r>
            <a:r>
              <a:rPr lang="en-US" sz="2400" u="sng" dirty="0" smtClean="0">
                <a:latin typeface="+mj-lt"/>
              </a:rPr>
              <a:t>schedule S</a:t>
            </a:r>
            <a:r>
              <a:rPr lang="en-US" sz="2400" u="sng" baseline="-25000" dirty="0" smtClean="0">
                <a:latin typeface="+mj-lt"/>
              </a:rPr>
              <a:t>3</a:t>
            </a:r>
            <a:r>
              <a:rPr lang="en-US" sz="2400" u="sng" dirty="0" smtClean="0">
                <a:latin typeface="+mj-lt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7819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/>
              <a:t>Scheduling</a:t>
            </a:r>
            <a:r>
              <a:rPr lang="en-US" dirty="0" smtClean="0"/>
              <a:t> Definitions</a:t>
            </a:r>
            <a:endParaRPr lang="en-US" dirty="0"/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838200" y="1676400"/>
            <a:ext cx="10515600" cy="4800600"/>
          </a:xfrm>
          <a:noFill/>
          <a:ln/>
        </p:spPr>
        <p:txBody>
          <a:bodyPr>
            <a:normAutofit/>
          </a:bodyPr>
          <a:lstStyle/>
          <a:p>
            <a:r>
              <a:rPr lang="en-US" dirty="0" smtClean="0"/>
              <a:t>A </a:t>
            </a:r>
            <a:r>
              <a:rPr lang="en-US" b="1" u="sng" dirty="0"/>
              <a:t>s</a:t>
            </a:r>
            <a:r>
              <a:rPr lang="en-US" b="1" u="sng" dirty="0" smtClean="0"/>
              <a:t>erial schedule</a:t>
            </a:r>
            <a:r>
              <a:rPr lang="en-US" dirty="0"/>
              <a:t> </a:t>
            </a:r>
            <a:r>
              <a:rPr lang="en-US" dirty="0" smtClean="0"/>
              <a:t>is one that </a:t>
            </a:r>
            <a:r>
              <a:rPr lang="en-US" dirty="0"/>
              <a:t>does not interleave the actions of different </a:t>
            </a:r>
            <a:r>
              <a:rPr lang="en-US" dirty="0" smtClean="0"/>
              <a:t>transactions</a:t>
            </a:r>
            <a:endParaRPr lang="en-US" dirty="0"/>
          </a:p>
          <a:p>
            <a:endParaRPr lang="en-US" i="1" u="sng" dirty="0" smtClean="0">
              <a:solidFill>
                <a:schemeClr val="accent2"/>
              </a:solidFill>
            </a:endParaRPr>
          </a:p>
          <a:p>
            <a:r>
              <a:rPr lang="en-US" dirty="0" smtClean="0"/>
              <a:t>Schedules A and B are </a:t>
            </a:r>
            <a:r>
              <a:rPr lang="en-US" b="1" u="sng" dirty="0"/>
              <a:t>e</a:t>
            </a:r>
            <a:r>
              <a:rPr lang="en-US" b="1" u="sng" dirty="0" smtClean="0"/>
              <a:t>quivalent schedules</a:t>
            </a:r>
            <a:r>
              <a:rPr lang="en-US" dirty="0" smtClean="0"/>
              <a:t> if,</a:t>
            </a:r>
            <a:r>
              <a:rPr lang="en-US" i="1" dirty="0" smtClean="0"/>
              <a:t> </a:t>
            </a:r>
            <a:r>
              <a:rPr lang="en-US" b="1" i="1" dirty="0"/>
              <a:t>f</a:t>
            </a:r>
            <a:r>
              <a:rPr lang="en-US" b="1" i="1" dirty="0" smtClean="0"/>
              <a:t>or </a:t>
            </a:r>
            <a:r>
              <a:rPr lang="en-US" b="1" i="1" dirty="0"/>
              <a:t>any database state</a:t>
            </a:r>
            <a:r>
              <a:rPr lang="en-US" dirty="0"/>
              <a:t>, the effect </a:t>
            </a:r>
            <a:r>
              <a:rPr lang="en-US" dirty="0" smtClean="0"/>
              <a:t>on DB of </a:t>
            </a:r>
            <a:r>
              <a:rPr lang="en-US" dirty="0"/>
              <a:t>executing </a:t>
            </a:r>
            <a:r>
              <a:rPr lang="en-US" dirty="0" smtClean="0"/>
              <a:t>A </a:t>
            </a:r>
            <a:r>
              <a:rPr lang="en-US" b="1" dirty="0"/>
              <a:t>is identical to </a:t>
            </a:r>
            <a:r>
              <a:rPr lang="en-US" dirty="0"/>
              <a:t>the effect of executing </a:t>
            </a:r>
            <a:r>
              <a:rPr lang="en-US" dirty="0" smtClean="0"/>
              <a:t>B</a:t>
            </a:r>
            <a:endParaRPr lang="en-US" dirty="0"/>
          </a:p>
          <a:p>
            <a:endParaRPr lang="en-US" i="1" u="sng" dirty="0" smtClean="0">
              <a:solidFill>
                <a:schemeClr val="accent2"/>
              </a:solidFill>
            </a:endParaRPr>
          </a:p>
          <a:p>
            <a:r>
              <a:rPr lang="en-US" i="1" dirty="0" smtClean="0"/>
              <a:t>A </a:t>
            </a:r>
            <a:r>
              <a:rPr lang="en-US" b="1" u="sng" dirty="0"/>
              <a:t>s</a:t>
            </a:r>
            <a:r>
              <a:rPr lang="en-US" b="1" u="sng" dirty="0" smtClean="0"/>
              <a:t>erializable schedule</a:t>
            </a:r>
            <a:r>
              <a:rPr lang="en-US" dirty="0" smtClean="0"/>
              <a:t> is </a:t>
            </a:r>
            <a:r>
              <a:rPr lang="en-US" dirty="0"/>
              <a:t>a</a:t>
            </a:r>
            <a:r>
              <a:rPr lang="en-US" dirty="0" smtClean="0"/>
              <a:t> </a:t>
            </a:r>
            <a:r>
              <a:rPr lang="en-US" dirty="0"/>
              <a:t>schedule that is equivalent to </a:t>
            </a:r>
            <a:r>
              <a:rPr lang="en-US" b="1" i="1" dirty="0"/>
              <a:t>some</a:t>
            </a:r>
            <a:r>
              <a:rPr lang="en-US" dirty="0"/>
              <a:t> serial execution of the transactions.</a:t>
            </a:r>
          </a:p>
          <a:p>
            <a:pPr>
              <a:buFont typeface="Wingdings" charset="2"/>
              <a:buNone/>
            </a:pPr>
            <a:endParaRPr 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7073349" y="5438941"/>
            <a:ext cx="4280451" cy="95410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The word “</a:t>
            </a:r>
            <a:r>
              <a:rPr lang="en-US" sz="2800" b="1" dirty="0">
                <a:latin typeface="+mj-lt"/>
              </a:rPr>
              <a:t>some” </a:t>
            </a:r>
            <a:r>
              <a:rPr lang="en-US" sz="2800" dirty="0">
                <a:latin typeface="+mj-lt"/>
              </a:rPr>
              <a:t>makes this </a:t>
            </a:r>
            <a:r>
              <a:rPr lang="en-US" sz="2800" dirty="0" smtClean="0">
                <a:latin typeface="+mj-lt"/>
              </a:rPr>
              <a:t>definition </a:t>
            </a:r>
            <a:r>
              <a:rPr lang="en-US" sz="2800" dirty="0">
                <a:latin typeface="+mj-lt"/>
              </a:rPr>
              <a:t>powerful &amp;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dirty="0">
                <a:latin typeface="+mj-lt"/>
              </a:rPr>
              <a:t>tricky!</a:t>
            </a:r>
          </a:p>
        </p:txBody>
      </p:sp>
    </p:spTree>
    <p:extLst>
      <p:ext uri="{BB962C8B-B14F-4D97-AF65-F5344CB8AC3E}">
        <p14:creationId xmlns:p14="http://schemas.microsoft.com/office/powerpoint/2010/main" val="310156129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3" grpId="0" build="p" animBg="1"/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Today’s Lecture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endParaRPr lang="en-US" dirty="0" smtClean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Concurrency, scheduling &amp; anomalies</a:t>
            </a:r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Font typeface="+mj-lt"/>
              <a:buAutoNum type="arabicPeriod"/>
            </a:pPr>
            <a:r>
              <a:rPr lang="en-US" dirty="0" smtClean="0">
                <a:latin typeface="+mj-lt"/>
              </a:rPr>
              <a:t>Locking: 2PL, conflict </a:t>
            </a:r>
            <a:r>
              <a:rPr lang="en-US" dirty="0" err="1" smtClean="0">
                <a:latin typeface="+mj-lt"/>
              </a:rPr>
              <a:t>serializability</a:t>
            </a:r>
            <a:r>
              <a:rPr lang="en-US" dirty="0" smtClean="0">
                <a:latin typeface="+mj-lt"/>
              </a:rPr>
              <a:t>, deadlock detection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6993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779"/>
            <a:ext cx="10515600" cy="1325563"/>
          </a:xfrm>
        </p:spPr>
        <p:txBody>
          <a:bodyPr/>
          <a:lstStyle/>
          <a:p>
            <a:r>
              <a:rPr lang="en-US" dirty="0" smtClean="0"/>
              <a:t>Serializable?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20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301131" y="2988132"/>
            <a:ext cx="7159843" cy="1707737"/>
            <a:chOff x="543325" y="2639978"/>
            <a:chExt cx="10367750" cy="1772104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192697" y="4399722"/>
              <a:ext cx="9718378" cy="123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43325" y="2697456"/>
              <a:ext cx="694507" cy="542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8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8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3325" y="3585352"/>
              <a:ext cx="694507" cy="542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8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55754" y="2639978"/>
              <a:ext cx="2110448" cy="542941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latin typeface="+mj-lt"/>
                </a:rPr>
                <a:t>A += 100</a:t>
              </a:r>
              <a:endParaRPr lang="en-US" sz="280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6286442" y="2650774"/>
              <a:ext cx="1996710" cy="542941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j-lt"/>
                </a:rPr>
                <a:t>B</a:t>
              </a:r>
              <a:r>
                <a:rPr lang="en-US" sz="2800" dirty="0" smtClean="0">
                  <a:latin typeface="+mj-lt"/>
                </a:rPr>
                <a:t> -= 100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01974" y="3550697"/>
              <a:ext cx="2238116" cy="542941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j-lt"/>
                </a:rPr>
                <a:t>A *= 1.06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8481159" y="3557633"/>
              <a:ext cx="2224189" cy="542941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j-lt"/>
                </a:rPr>
                <a:t>B</a:t>
              </a:r>
              <a:r>
                <a:rPr lang="en-US" sz="2800" dirty="0" smtClean="0">
                  <a:latin typeface="+mj-lt"/>
                </a:rPr>
                <a:t> *= 1.06</a:t>
              </a:r>
              <a:endParaRPr lang="en-US" sz="2800" dirty="0">
                <a:latin typeface="+mj-lt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8404227" y="4906677"/>
            <a:ext cx="3368673" cy="1200329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Same as a serial schedule </a:t>
            </a:r>
            <a:r>
              <a:rPr lang="en-US" sz="2400" b="1" i="1" dirty="0" smtClean="0">
                <a:latin typeface="+mj-lt"/>
              </a:rPr>
              <a:t>for all possible values of A, B = </a:t>
            </a:r>
            <a:r>
              <a:rPr lang="en-US" sz="2400" b="1" u="sng" dirty="0" smtClean="0">
                <a:latin typeface="+mj-lt"/>
              </a:rPr>
              <a:t>serializable</a:t>
            </a:r>
            <a:endParaRPr lang="en-US" sz="2400" u="sng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09586" y="1196509"/>
            <a:ext cx="2260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+mj-lt"/>
              </a:rPr>
              <a:t>Serial </a:t>
            </a:r>
            <a:r>
              <a:rPr lang="en-US" sz="2400" u="sng" smtClean="0">
                <a:latin typeface="+mj-lt"/>
              </a:rPr>
              <a:t>schedules:</a:t>
            </a:r>
            <a:endParaRPr lang="en-US" sz="2400" u="sng" dirty="0" smtClean="0">
              <a:latin typeface="+mj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21307784"/>
              </p:ext>
            </p:extLst>
          </p:nvPr>
        </p:nvGraphicFramePr>
        <p:xfrm>
          <a:off x="7809586" y="1764477"/>
          <a:ext cx="3963314" cy="1112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581"/>
                <a:gridCol w="1499933"/>
                <a:gridCol w="1590800"/>
              </a:tblGrid>
              <a:tr h="0"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3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0" dirty="0" smtClean="0">
                          <a:sym typeface="Wingdings"/>
                        </a:rPr>
                        <a:t>,</a:t>
                      </a:r>
                      <a:r>
                        <a:rPr lang="en-US" dirty="0" smtClean="0">
                          <a:sym typeface="Wingdings"/>
                        </a:rPr>
                        <a:t>T</a:t>
                      </a:r>
                      <a:r>
                        <a:rPr lang="en-US" baseline="-25000" dirty="0" smtClean="0">
                          <a:sym typeface="Wingdings"/>
                        </a:rPr>
                        <a:t>2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1.06*(A+100)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1.06*(B-100)</a:t>
                      </a:r>
                      <a:endParaRPr lang="en-US" dirty="0"/>
                    </a:p>
                  </a:txBody>
                  <a:tcPr/>
                </a:tc>
              </a:tr>
              <a:tr h="373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>
                          <a:sym typeface="Wingdings"/>
                        </a:rPr>
                        <a:t>,</a:t>
                      </a:r>
                      <a:r>
                        <a:rPr lang="en-US" dirty="0" smtClean="0">
                          <a:sym typeface="Wingdings"/>
                        </a:rPr>
                        <a:t>T</a:t>
                      </a:r>
                      <a:r>
                        <a:rPr lang="en-US" baseline="-25000" dirty="0" smtClean="0">
                          <a:sym typeface="Wingdings"/>
                        </a:rPr>
                        <a:t>1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1.06*A + 100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1.06*B - 100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80996630"/>
              </p:ext>
            </p:extLst>
          </p:nvPr>
        </p:nvGraphicFramePr>
        <p:xfrm>
          <a:off x="8682167" y="3566742"/>
          <a:ext cx="3090733" cy="7391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9933"/>
                <a:gridCol w="15908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3389">
                <a:tc>
                  <a:txBody>
                    <a:bodyPr/>
                    <a:lstStyle/>
                    <a:p>
                      <a:r>
                        <a:rPr lang="en-US" dirty="0" smtClean="0"/>
                        <a:t>1.06*(A+100)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1.06*(B-100)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7" name="Rounded Rectangle 16"/>
          <p:cNvSpPr/>
          <p:nvPr/>
        </p:nvSpPr>
        <p:spPr>
          <a:xfrm>
            <a:off x="7700729" y="2108711"/>
            <a:ext cx="4174435" cy="424070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6000"/>
            </a:schemeClr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5" name="Rounded Rectangle 44"/>
          <p:cNvSpPr/>
          <p:nvPr/>
        </p:nvSpPr>
        <p:spPr>
          <a:xfrm>
            <a:off x="8584096" y="3899168"/>
            <a:ext cx="3267860" cy="424070"/>
          </a:xfrm>
          <a:prstGeom prst="roundRect">
            <a:avLst/>
          </a:prstGeom>
          <a:solidFill>
            <a:schemeClr val="accent6">
              <a:lumMod val="20000"/>
              <a:lumOff val="80000"/>
              <a:alpha val="56000"/>
            </a:schemeClr>
          </a:solidFill>
          <a:ln w="254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115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779"/>
            <a:ext cx="10515600" cy="1325563"/>
          </a:xfrm>
        </p:spPr>
        <p:txBody>
          <a:bodyPr/>
          <a:lstStyle/>
          <a:p>
            <a:r>
              <a:rPr lang="en-US" dirty="0" smtClean="0"/>
              <a:t>Serializable?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21</a:t>
            </a:fld>
            <a:endParaRPr lang="en-US" dirty="0"/>
          </a:p>
        </p:txBody>
      </p:sp>
      <p:grpSp>
        <p:nvGrpSpPr>
          <p:cNvPr id="18" name="Group 17"/>
          <p:cNvGrpSpPr/>
          <p:nvPr/>
        </p:nvGrpSpPr>
        <p:grpSpPr>
          <a:xfrm>
            <a:off x="301131" y="2988132"/>
            <a:ext cx="7159843" cy="1707737"/>
            <a:chOff x="543325" y="2639978"/>
            <a:chExt cx="10367750" cy="1772104"/>
          </a:xfrm>
        </p:grpSpPr>
        <p:cxnSp>
          <p:nvCxnSpPr>
            <p:cNvPr id="10" name="Straight Arrow Connector 9"/>
            <p:cNvCxnSpPr/>
            <p:nvPr/>
          </p:nvCxnSpPr>
          <p:spPr>
            <a:xfrm>
              <a:off x="1192697" y="4399722"/>
              <a:ext cx="9718378" cy="123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11" name="TextBox 10"/>
            <p:cNvSpPr txBox="1"/>
            <p:nvPr/>
          </p:nvSpPr>
          <p:spPr>
            <a:xfrm>
              <a:off x="543325" y="2697456"/>
              <a:ext cx="694507" cy="542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8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8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43325" y="3585352"/>
              <a:ext cx="694507" cy="54294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8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1755754" y="2639978"/>
              <a:ext cx="2110448" cy="542941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latin typeface="+mj-lt"/>
                </a:rPr>
                <a:t>A += 100</a:t>
              </a:r>
              <a:endParaRPr lang="en-US" sz="2800">
                <a:latin typeface="+mj-lt"/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8704809" y="2639978"/>
              <a:ext cx="1996710" cy="542941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j-lt"/>
                </a:rPr>
                <a:t>B</a:t>
              </a:r>
              <a:r>
                <a:rPr lang="en-US" sz="2800" dirty="0" smtClean="0">
                  <a:latin typeface="+mj-lt"/>
                </a:rPr>
                <a:t> -= 100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4001974" y="3550697"/>
              <a:ext cx="2238116" cy="542941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j-lt"/>
                </a:rPr>
                <a:t>A *= 1.06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6423050" y="3550697"/>
              <a:ext cx="2224189" cy="542941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j-lt"/>
                </a:rPr>
                <a:t>B</a:t>
              </a:r>
              <a:r>
                <a:rPr lang="en-US" sz="2800" dirty="0" smtClean="0">
                  <a:latin typeface="+mj-lt"/>
                </a:rPr>
                <a:t> *= 1.06</a:t>
              </a:r>
              <a:endParaRPr lang="en-US" sz="2800" dirty="0">
                <a:latin typeface="+mj-lt"/>
              </a:endParaRPr>
            </a:p>
          </p:txBody>
        </p:sp>
      </p:grpSp>
      <p:sp>
        <p:nvSpPr>
          <p:cNvPr id="47" name="TextBox 46"/>
          <p:cNvSpPr txBox="1"/>
          <p:nvPr/>
        </p:nvSpPr>
        <p:spPr>
          <a:xfrm>
            <a:off x="8404227" y="4906677"/>
            <a:ext cx="3368673" cy="1200329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Not </a:t>
            </a:r>
            <a:r>
              <a:rPr lang="en-US" sz="2400" i="1" dirty="0" smtClean="0">
                <a:latin typeface="+mj-lt"/>
              </a:rPr>
              <a:t>equivalent</a:t>
            </a:r>
            <a:r>
              <a:rPr lang="en-US" sz="2400" dirty="0" smtClean="0">
                <a:latin typeface="+mj-lt"/>
              </a:rPr>
              <a:t> to any serializable schedule</a:t>
            </a:r>
            <a:r>
              <a:rPr lang="en-US" sz="2400" b="1" i="1" dirty="0" smtClean="0">
                <a:latin typeface="+mj-lt"/>
              </a:rPr>
              <a:t> = not </a:t>
            </a:r>
            <a:r>
              <a:rPr lang="en-US" sz="2400" b="1" u="sng" dirty="0" smtClean="0">
                <a:latin typeface="+mj-lt"/>
              </a:rPr>
              <a:t>serializable</a:t>
            </a:r>
            <a:endParaRPr lang="en-US" sz="2400" u="sng" dirty="0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809586" y="1196509"/>
            <a:ext cx="226055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u="sng" dirty="0" smtClean="0">
                <a:latin typeface="+mj-lt"/>
              </a:rPr>
              <a:t>Serial </a:t>
            </a:r>
            <a:r>
              <a:rPr lang="en-US" sz="2400" u="sng" smtClean="0">
                <a:latin typeface="+mj-lt"/>
              </a:rPr>
              <a:t>schedules:</a:t>
            </a:r>
            <a:endParaRPr lang="en-US" sz="2400" u="sng" dirty="0" smtClean="0">
              <a:latin typeface="+mj-lt"/>
            </a:endParaRPr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883499"/>
              </p:ext>
            </p:extLst>
          </p:nvPr>
        </p:nvGraphicFramePr>
        <p:xfrm>
          <a:off x="7809586" y="1764477"/>
          <a:ext cx="3963314" cy="111253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872581"/>
                <a:gridCol w="1499933"/>
                <a:gridCol w="1590800"/>
              </a:tblGrid>
              <a:tr h="0">
                <a:tc>
                  <a:txBody>
                    <a:bodyPr/>
                    <a:lstStyle/>
                    <a:p>
                      <a:endParaRPr lang="en-US" baseline="-250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3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1</a:t>
                      </a:r>
                      <a:r>
                        <a:rPr lang="en-US" baseline="0" dirty="0" smtClean="0">
                          <a:sym typeface="Wingdings"/>
                        </a:rPr>
                        <a:t>,</a:t>
                      </a:r>
                      <a:r>
                        <a:rPr lang="en-US" dirty="0" smtClean="0">
                          <a:sym typeface="Wingdings"/>
                        </a:rPr>
                        <a:t>T</a:t>
                      </a:r>
                      <a:r>
                        <a:rPr lang="en-US" baseline="-25000" dirty="0" smtClean="0">
                          <a:sym typeface="Wingdings"/>
                        </a:rPr>
                        <a:t>2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1.06*(A+100)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1.06*(B-100)</a:t>
                      </a:r>
                      <a:endParaRPr lang="en-US" dirty="0"/>
                    </a:p>
                  </a:txBody>
                  <a:tcPr/>
                </a:tc>
              </a:tr>
              <a:tr h="373389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</a:t>
                      </a:r>
                      <a:r>
                        <a:rPr lang="en-US" baseline="-25000" dirty="0" smtClean="0"/>
                        <a:t>2</a:t>
                      </a:r>
                      <a:r>
                        <a:rPr lang="en-US" baseline="0" dirty="0" smtClean="0">
                          <a:sym typeface="Wingdings"/>
                        </a:rPr>
                        <a:t>,</a:t>
                      </a:r>
                      <a:r>
                        <a:rPr lang="en-US" dirty="0" smtClean="0">
                          <a:sym typeface="Wingdings"/>
                        </a:rPr>
                        <a:t>T</a:t>
                      </a:r>
                      <a:r>
                        <a:rPr lang="en-US" baseline="-25000" dirty="0" smtClean="0">
                          <a:sym typeface="Wingdings"/>
                        </a:rPr>
                        <a:t>1</a:t>
                      </a:r>
                      <a:endParaRPr lang="en-US" baseline="-250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1.06*A + 100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1.06*B - 100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9" name="Table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41035802"/>
              </p:ext>
            </p:extLst>
          </p:nvPr>
        </p:nvGraphicFramePr>
        <p:xfrm>
          <a:off x="8682167" y="3566742"/>
          <a:ext cx="3090733" cy="739149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99933"/>
                <a:gridCol w="1590800"/>
              </a:tblGrid>
              <a:tr h="0">
                <a:tc>
                  <a:txBody>
                    <a:bodyPr/>
                    <a:lstStyle/>
                    <a:p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</a:tr>
              <a:tr h="373389">
                <a:tc>
                  <a:txBody>
                    <a:bodyPr/>
                    <a:lstStyle/>
                    <a:p>
                      <a:r>
                        <a:rPr lang="en-US" dirty="0" smtClean="0"/>
                        <a:t>1.06*(A+100)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1.06*B - 100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7654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else can go wrong with interleaving?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3200" dirty="0" smtClean="0"/>
          </a:p>
          <a:p>
            <a:r>
              <a:rPr lang="en-US" sz="3200" dirty="0" smtClean="0"/>
              <a:t>Various anomalies which break isolation / </a:t>
            </a:r>
            <a:r>
              <a:rPr lang="en-US" sz="3200" dirty="0" err="1" smtClean="0"/>
              <a:t>serializability</a:t>
            </a:r>
            <a:endParaRPr lang="en-US" sz="3200" dirty="0" smtClean="0"/>
          </a:p>
          <a:p>
            <a:pPr lvl="1"/>
            <a:endParaRPr lang="en-US" sz="3200" dirty="0" smtClean="0"/>
          </a:p>
          <a:p>
            <a:pPr lvl="1"/>
            <a:r>
              <a:rPr lang="en-US" sz="3200" dirty="0" smtClean="0"/>
              <a:t>Often </a:t>
            </a:r>
            <a:r>
              <a:rPr lang="en-US" sz="3200" dirty="0"/>
              <a:t>referred to by name…</a:t>
            </a:r>
          </a:p>
          <a:p>
            <a:pPr marL="457200" lvl="1" indent="0">
              <a:buNone/>
            </a:pPr>
            <a:endParaRPr lang="en-US" sz="3200" dirty="0" smtClean="0"/>
          </a:p>
          <a:p>
            <a:r>
              <a:rPr lang="en-US" sz="3200" dirty="0" smtClean="0"/>
              <a:t>Occur because of / with certain “conflicts” between interleaved TXNs</a:t>
            </a:r>
          </a:p>
          <a:p>
            <a:endParaRPr lang="en-US" sz="3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92708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101779"/>
            <a:ext cx="10515600" cy="1325563"/>
          </a:xfrm>
        </p:spPr>
        <p:txBody>
          <a:bodyPr/>
          <a:lstStyle/>
          <a:p>
            <a:r>
              <a:rPr lang="en-US" dirty="0" smtClean="0"/>
              <a:t>The DBMS’s view of the schedule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23</a:t>
            </a:fld>
            <a:endParaRPr lang="en-US" dirty="0"/>
          </a:p>
        </p:txBody>
      </p:sp>
      <p:grpSp>
        <p:nvGrpSpPr>
          <p:cNvPr id="28" name="Group 27"/>
          <p:cNvGrpSpPr/>
          <p:nvPr/>
        </p:nvGrpSpPr>
        <p:grpSpPr>
          <a:xfrm>
            <a:off x="838200" y="1529121"/>
            <a:ext cx="4727713" cy="1379065"/>
            <a:chOff x="543325" y="2666677"/>
            <a:chExt cx="10367750" cy="1745405"/>
          </a:xfrm>
        </p:grpSpPr>
        <p:cxnSp>
          <p:nvCxnSpPr>
            <p:cNvPr id="29" name="Straight Arrow Connector 28"/>
            <p:cNvCxnSpPr/>
            <p:nvPr/>
          </p:nvCxnSpPr>
          <p:spPr>
            <a:xfrm>
              <a:off x="1192697" y="4399722"/>
              <a:ext cx="9718378" cy="12360"/>
            </a:xfrm>
            <a:prstGeom prst="straightConnector1">
              <a:avLst/>
            </a:prstGeom>
            <a:ln w="38100">
              <a:solidFill>
                <a:schemeClr val="tx1">
                  <a:lumMod val="50000"/>
                  <a:lumOff val="50000"/>
                </a:schemeClr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0" name="TextBox 29"/>
            <p:cNvSpPr txBox="1"/>
            <p:nvPr/>
          </p:nvSpPr>
          <p:spPr>
            <a:xfrm>
              <a:off x="543325" y="2697456"/>
              <a:ext cx="481222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C00000"/>
                  </a:solidFill>
                  <a:latin typeface="+mj-lt"/>
                </a:rPr>
                <a:t>T</a:t>
              </a:r>
              <a:r>
                <a:rPr lang="en-US" sz="2800" b="1" baseline="-25000" dirty="0" smtClean="0">
                  <a:solidFill>
                    <a:srgbClr val="C00000"/>
                  </a:solidFill>
                  <a:latin typeface="+mj-lt"/>
                </a:rPr>
                <a:t>1</a:t>
              </a:r>
              <a:endParaRPr lang="en-US" sz="2800" b="1" baseline="-25000" dirty="0">
                <a:solidFill>
                  <a:srgbClr val="C00000"/>
                </a:solidFill>
                <a:latin typeface="+mj-lt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>
              <a:off x="543325" y="3585352"/>
              <a:ext cx="47961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b="1" dirty="0" smtClean="0">
                  <a:solidFill>
                    <a:srgbClr val="0070C0"/>
                  </a:solidFill>
                  <a:latin typeface="+mj-lt"/>
                </a:rPr>
                <a:t>T</a:t>
              </a:r>
              <a:r>
                <a:rPr lang="en-US" sz="2800" b="1" baseline="-25000" dirty="0">
                  <a:solidFill>
                    <a:srgbClr val="0070C0"/>
                  </a:solidFill>
                  <a:latin typeface="+mj-lt"/>
                </a:rPr>
                <a:t>2</a:t>
              </a:r>
            </a:p>
          </p:txBody>
        </p:sp>
        <p:sp>
          <p:nvSpPr>
            <p:cNvPr id="32" name="TextBox 31"/>
            <p:cNvSpPr txBox="1"/>
            <p:nvPr/>
          </p:nvSpPr>
          <p:spPr>
            <a:xfrm>
              <a:off x="1755754" y="2666678"/>
              <a:ext cx="2197792" cy="467443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mtClean="0">
                  <a:latin typeface="+mj-lt"/>
                </a:rPr>
                <a:t>A += 100</a:t>
              </a:r>
              <a:endParaRPr lang="en-US">
                <a:latin typeface="+mj-lt"/>
              </a:endParaRPr>
            </a:p>
          </p:txBody>
        </p:sp>
        <p:sp>
          <p:nvSpPr>
            <p:cNvPr id="33" name="TextBox 32"/>
            <p:cNvSpPr txBox="1"/>
            <p:nvPr/>
          </p:nvSpPr>
          <p:spPr>
            <a:xfrm>
              <a:off x="8631332" y="2666677"/>
              <a:ext cx="2085301" cy="467443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j-lt"/>
                </a:rPr>
                <a:t>B</a:t>
              </a:r>
              <a:r>
                <a:rPr lang="en-US" dirty="0" smtClean="0">
                  <a:latin typeface="+mj-lt"/>
                </a:rPr>
                <a:t> -= 100</a:t>
              </a:r>
              <a:endParaRPr lang="en-US" dirty="0">
                <a:latin typeface="+mj-lt"/>
              </a:endParaRPr>
            </a:p>
          </p:txBody>
        </p:sp>
        <p:sp>
          <p:nvSpPr>
            <p:cNvPr id="34" name="TextBox 33"/>
            <p:cNvSpPr txBox="1"/>
            <p:nvPr/>
          </p:nvSpPr>
          <p:spPr>
            <a:xfrm>
              <a:off x="4010083" y="3585352"/>
              <a:ext cx="2320831" cy="467443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latin typeface="+mj-lt"/>
                </a:rPr>
                <a:t>A *= 1.06</a:t>
              </a:r>
              <a:endParaRPr lang="en-US" dirty="0">
                <a:latin typeface="+mj-lt"/>
              </a:endParaRPr>
            </a:p>
          </p:txBody>
        </p:sp>
        <p:sp>
          <p:nvSpPr>
            <p:cNvPr id="35" name="TextBox 34"/>
            <p:cNvSpPr txBox="1"/>
            <p:nvPr/>
          </p:nvSpPr>
          <p:spPr>
            <a:xfrm>
              <a:off x="6330672" y="3589229"/>
              <a:ext cx="2306769" cy="467443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dirty="0">
                  <a:latin typeface="+mj-lt"/>
                </a:rPr>
                <a:t>B</a:t>
              </a:r>
              <a:r>
                <a:rPr lang="en-US" dirty="0" smtClean="0">
                  <a:latin typeface="+mj-lt"/>
                </a:rPr>
                <a:t> *= 1.06</a:t>
              </a:r>
              <a:endParaRPr lang="en-US" dirty="0">
                <a:latin typeface="+mj-lt"/>
              </a:endParaRPr>
            </a:p>
          </p:txBody>
        </p:sp>
      </p:grpSp>
      <p:cxnSp>
        <p:nvCxnSpPr>
          <p:cNvPr id="40" name="Straight Arrow Connector 39"/>
          <p:cNvCxnSpPr/>
          <p:nvPr/>
        </p:nvCxnSpPr>
        <p:spPr>
          <a:xfrm>
            <a:off x="1467074" y="5793391"/>
            <a:ext cx="8133396" cy="14681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xtBox 40"/>
          <p:cNvSpPr txBox="1"/>
          <p:nvPr/>
        </p:nvSpPr>
        <p:spPr>
          <a:xfrm>
            <a:off x="874643" y="4202857"/>
            <a:ext cx="402739" cy="621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45" name="TextBox 44"/>
          <p:cNvSpPr txBox="1"/>
          <p:nvPr/>
        </p:nvSpPr>
        <p:spPr>
          <a:xfrm>
            <a:off x="874643" y="5016222"/>
            <a:ext cx="401397" cy="62145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46" name="TextBox 45"/>
          <p:cNvSpPr txBox="1"/>
          <p:nvPr/>
        </p:nvSpPr>
        <p:spPr>
          <a:xfrm>
            <a:off x="1467074" y="4251972"/>
            <a:ext cx="792205" cy="52322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R(A)</a:t>
            </a:r>
            <a:endParaRPr lang="en-US" sz="2800" dirty="0">
              <a:latin typeface="+mj-lt"/>
            </a:endParaRPr>
          </a:p>
        </p:txBody>
      </p:sp>
      <p:sp>
        <p:nvSpPr>
          <p:cNvPr id="50" name="TextBox 49"/>
          <p:cNvSpPr txBox="1"/>
          <p:nvPr/>
        </p:nvSpPr>
        <p:spPr>
          <a:xfrm>
            <a:off x="3366210" y="5020827"/>
            <a:ext cx="792205" cy="52322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smtClean="0">
                <a:latin typeface="+mj-lt"/>
              </a:rPr>
              <a:t>R(A)</a:t>
            </a:r>
            <a:endParaRPr lang="en-US" sz="2800" dirty="0">
              <a:latin typeface="+mj-lt"/>
            </a:endParaRPr>
          </a:p>
        </p:txBody>
      </p:sp>
      <p:sp>
        <p:nvSpPr>
          <p:cNvPr id="52" name="TextBox 51"/>
          <p:cNvSpPr txBox="1"/>
          <p:nvPr/>
        </p:nvSpPr>
        <p:spPr>
          <a:xfrm>
            <a:off x="2448971" y="4253623"/>
            <a:ext cx="917239" cy="52322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W(A)</a:t>
            </a:r>
            <a:endParaRPr lang="en-US" sz="2800" dirty="0">
              <a:latin typeface="+mj-lt"/>
            </a:endParaRPr>
          </a:p>
        </p:txBody>
      </p:sp>
      <p:sp>
        <p:nvSpPr>
          <p:cNvPr id="53" name="TextBox 52"/>
          <p:cNvSpPr txBox="1"/>
          <p:nvPr/>
        </p:nvSpPr>
        <p:spPr>
          <a:xfrm>
            <a:off x="4287570" y="5020827"/>
            <a:ext cx="917239" cy="52322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+mj-lt"/>
              </a:rPr>
              <a:t>W</a:t>
            </a:r>
            <a:r>
              <a:rPr lang="en-US" sz="2800" dirty="0" smtClean="0">
                <a:latin typeface="+mj-lt"/>
              </a:rPr>
              <a:t>(A)</a:t>
            </a:r>
            <a:endParaRPr lang="en-US" sz="2800" dirty="0">
              <a:latin typeface="+mj-lt"/>
            </a:endParaRPr>
          </a:p>
        </p:txBody>
      </p:sp>
      <p:sp>
        <p:nvSpPr>
          <p:cNvPr id="54" name="TextBox 53"/>
          <p:cNvSpPr txBox="1"/>
          <p:nvPr/>
        </p:nvSpPr>
        <p:spPr>
          <a:xfrm>
            <a:off x="5333964" y="5016222"/>
            <a:ext cx="782587" cy="52322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R(B)</a:t>
            </a:r>
            <a:endParaRPr lang="en-US" sz="2800" dirty="0">
              <a:latin typeface="+mj-lt"/>
            </a:endParaRPr>
          </a:p>
        </p:txBody>
      </p:sp>
      <p:sp>
        <p:nvSpPr>
          <p:cNvPr id="55" name="TextBox 54"/>
          <p:cNvSpPr txBox="1"/>
          <p:nvPr/>
        </p:nvSpPr>
        <p:spPr>
          <a:xfrm>
            <a:off x="6255324" y="5016222"/>
            <a:ext cx="917239" cy="523220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+mj-lt"/>
              </a:rPr>
              <a:t>W(B)</a:t>
            </a:r>
            <a:endParaRPr lang="en-US" sz="2800" dirty="0">
              <a:latin typeface="+mj-lt"/>
            </a:endParaRPr>
          </a:p>
        </p:txBody>
      </p:sp>
      <p:sp>
        <p:nvSpPr>
          <p:cNvPr id="56" name="TextBox 55"/>
          <p:cNvSpPr txBox="1"/>
          <p:nvPr/>
        </p:nvSpPr>
        <p:spPr>
          <a:xfrm>
            <a:off x="7285382" y="4250321"/>
            <a:ext cx="782587" cy="52322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R(B)</a:t>
            </a:r>
            <a:endParaRPr lang="en-US" sz="2800" dirty="0">
              <a:latin typeface="+mj-lt"/>
            </a:endParaRPr>
          </a:p>
        </p:txBody>
      </p:sp>
      <p:sp>
        <p:nvSpPr>
          <p:cNvPr id="57" name="TextBox 56"/>
          <p:cNvSpPr txBox="1"/>
          <p:nvPr/>
        </p:nvSpPr>
        <p:spPr>
          <a:xfrm>
            <a:off x="8267279" y="4251972"/>
            <a:ext cx="907621" cy="52322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W(B)</a:t>
            </a:r>
            <a:endParaRPr lang="en-US" sz="2800" dirty="0">
              <a:latin typeface="+mj-lt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39231" y="956642"/>
            <a:ext cx="5916094" cy="2226365"/>
          </a:xfrm>
          <a:prstGeom prst="rect">
            <a:avLst/>
          </a:pr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8043498" y="1432072"/>
            <a:ext cx="3419060" cy="2308324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Each action in the TXNs </a:t>
            </a:r>
            <a:r>
              <a:rPr lang="en-US" sz="2400" i="1" dirty="0" smtClean="0">
                <a:latin typeface="+mj-lt"/>
              </a:rPr>
              <a:t>reads a value from global memory</a:t>
            </a:r>
            <a:r>
              <a:rPr lang="en-US" sz="2400" dirty="0" smtClean="0">
                <a:latin typeface="+mj-lt"/>
              </a:rPr>
              <a:t> and then </a:t>
            </a:r>
            <a:r>
              <a:rPr lang="en-US" sz="2400" i="1" dirty="0" smtClean="0">
                <a:latin typeface="+mj-lt"/>
              </a:rPr>
              <a:t>writes one back to it</a:t>
            </a:r>
          </a:p>
          <a:p>
            <a:endParaRPr lang="en-US" sz="2400" i="1" dirty="0">
              <a:latin typeface="+mj-lt"/>
            </a:endParaRPr>
          </a:p>
          <a:p>
            <a:r>
              <a:rPr lang="en-US" sz="2400" dirty="0" smtClean="0">
                <a:latin typeface="+mj-lt"/>
              </a:rPr>
              <a:t>Scheduling order matters!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0880356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Conflict 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2743199"/>
            <a:ext cx="7105183" cy="2464265"/>
          </a:xfrm>
        </p:spPr>
        <p:txBody>
          <a:bodyPr>
            <a:normAutofit/>
          </a:bodyPr>
          <a:lstStyle/>
          <a:p>
            <a:pPr lvl="1"/>
            <a:endParaRPr lang="en-US" dirty="0" smtClean="0"/>
          </a:p>
          <a:p>
            <a:r>
              <a:rPr lang="en-US" dirty="0" smtClean="0"/>
              <a:t>Thus, there are three types of conflicts:</a:t>
            </a:r>
          </a:p>
          <a:p>
            <a:pPr lvl="1"/>
            <a:r>
              <a:rPr lang="en-US" dirty="0" smtClean="0"/>
              <a:t>Read-Write </a:t>
            </a:r>
            <a:r>
              <a:rPr lang="en-US" dirty="0"/>
              <a:t>conflicts (RW</a:t>
            </a:r>
            <a:r>
              <a:rPr lang="en-US" dirty="0" smtClean="0"/>
              <a:t>)</a:t>
            </a:r>
          </a:p>
          <a:p>
            <a:pPr lvl="1"/>
            <a:r>
              <a:rPr lang="en-US" dirty="0"/>
              <a:t>Write-Read conflicts (WR) </a:t>
            </a:r>
            <a:endParaRPr lang="en-US" dirty="0" smtClean="0"/>
          </a:p>
          <a:p>
            <a:pPr lvl="1"/>
            <a:r>
              <a:rPr lang="en-US" dirty="0"/>
              <a:t>Write-Write conflicts (WW</a:t>
            </a:r>
            <a:r>
              <a:rPr lang="en-US" dirty="0" smtClean="0"/>
              <a:t>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8434668" y="3282834"/>
            <a:ext cx="2919132" cy="461665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i="1" dirty="0">
                <a:latin typeface="+mj-lt"/>
              </a:rPr>
              <a:t>Why no “RR Conflict”?</a:t>
            </a:r>
          </a:p>
        </p:txBody>
      </p:sp>
      <p:sp>
        <p:nvSpPr>
          <p:cNvPr id="10" name="Rectangle 9"/>
          <p:cNvSpPr/>
          <p:nvPr/>
        </p:nvSpPr>
        <p:spPr>
          <a:xfrm>
            <a:off x="962083" y="1686034"/>
            <a:ext cx="10391717" cy="954107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800" dirty="0">
                <a:latin typeface="+mj-lt"/>
              </a:rPr>
              <a:t>Two actions </a:t>
            </a:r>
            <a:r>
              <a:rPr lang="en-US" sz="2800" b="1" u="sng" dirty="0">
                <a:latin typeface="+mj-lt"/>
              </a:rPr>
              <a:t>conflict</a:t>
            </a:r>
            <a:r>
              <a:rPr lang="en-US" sz="2800" dirty="0">
                <a:latin typeface="+mj-lt"/>
              </a:rPr>
              <a:t> if they are part of different TXNs, involve the same variable, and at least one of them is a write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962083" y="5011521"/>
            <a:ext cx="10391717" cy="954107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 smtClean="0">
                <a:latin typeface="+mj-lt"/>
              </a:rPr>
              <a:t>Interleaving anomalies occur with / because of these conflicts between TXNs</a:t>
            </a:r>
            <a:r>
              <a:rPr lang="en-US" sz="2800" dirty="0" smtClean="0">
                <a:latin typeface="+mj-lt"/>
              </a:rPr>
              <a:t> </a:t>
            </a:r>
            <a:r>
              <a:rPr lang="en-US" sz="2800" i="1" dirty="0" smtClean="0">
                <a:latin typeface="+mj-lt"/>
              </a:rPr>
              <a:t>(but these conflicts can occur without causing anomalies!)</a:t>
            </a:r>
            <a:endParaRPr lang="en-US" sz="2800" i="1" dirty="0">
              <a:latin typeface="+mj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978452" y="6202964"/>
            <a:ext cx="3375348" cy="461665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2400" b="1" i="1" dirty="0" smtClean="0">
                <a:latin typeface="+mj-lt"/>
              </a:rPr>
              <a:t>See </a:t>
            </a:r>
            <a:r>
              <a:rPr lang="en-US" sz="2400" b="1" i="1" smtClean="0">
                <a:latin typeface="+mj-lt"/>
              </a:rPr>
              <a:t>next section for more!</a:t>
            </a:r>
            <a:endParaRPr lang="en-US" sz="24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94562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0" grpId="0" animBg="1"/>
      <p:bldP spid="11" grpId="0" animBg="1"/>
      <p:bldP spid="1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4655" y="5933614"/>
            <a:ext cx="6122702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i="1" smtClean="0">
                <a:latin typeface="+mj-lt"/>
              </a:rPr>
              <a:t>Occurring </a:t>
            </a:r>
            <a:r>
              <a:rPr lang="en-US" sz="2800" i="1" dirty="0" smtClean="0">
                <a:latin typeface="+mj-lt"/>
              </a:rPr>
              <a:t>with </a:t>
            </a:r>
            <a:r>
              <a:rPr lang="en-US" sz="2800" i="1" smtClean="0">
                <a:latin typeface="+mj-lt"/>
              </a:rPr>
              <a:t>/ because of a </a:t>
            </a:r>
            <a:r>
              <a:rPr lang="en-US" sz="2800" b="1" i="1" dirty="0" smtClean="0">
                <a:latin typeface="+mj-lt"/>
              </a:rPr>
              <a:t>RW conflict</a:t>
            </a:r>
            <a:endParaRPr lang="en-US" sz="2800" b="1" i="1" dirty="0"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38200" y="36146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Classic Anomalies with Interleaved Execution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785738"/>
            <a:ext cx="3706271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+mj-lt"/>
              </a:rPr>
              <a:t>“Unrepeatable read”:</a:t>
            </a:r>
            <a:endParaRPr lang="en-US" sz="3200" b="1" dirty="0">
              <a:latin typeface="+mj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86648" y="5222672"/>
            <a:ext cx="5201449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8200" y="3582236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443788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68787" y="3582236"/>
            <a:ext cx="792205" cy="52322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R(A)</a:t>
            </a:r>
            <a:endParaRPr lang="en-US" sz="2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73390" y="3582236"/>
            <a:ext cx="792205" cy="52322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R(A)</a:t>
            </a:r>
            <a:endParaRPr lang="en-US" sz="28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21526" y="2672946"/>
            <a:ext cx="4032274" cy="267765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u="sng" dirty="0">
                <a:latin typeface="+mj-lt"/>
              </a:rPr>
              <a:t>reads</a:t>
            </a:r>
            <a:r>
              <a:rPr lang="en-US" sz="2400" b="1" dirty="0">
                <a:latin typeface="+mj-lt"/>
              </a:rPr>
              <a:t> </a:t>
            </a:r>
            <a:r>
              <a:rPr lang="en-US" sz="2400" dirty="0">
                <a:latin typeface="+mj-lt"/>
              </a:rPr>
              <a:t>some </a:t>
            </a:r>
            <a:r>
              <a:rPr lang="en-US" sz="2400" dirty="0" smtClean="0">
                <a:latin typeface="+mj-lt"/>
              </a:rPr>
              <a:t>data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from A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u="sng" dirty="0" smtClean="0">
                <a:latin typeface="+mj-lt"/>
              </a:rPr>
              <a:t>writes</a:t>
            </a:r>
            <a:r>
              <a:rPr lang="en-US" sz="2400" dirty="0" smtClean="0">
                <a:latin typeface="+mj-lt"/>
              </a:rPr>
              <a:t> to A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Then, </a:t>
            </a:r>
            <a:r>
              <a:rPr lang="en-US" sz="2400" dirty="0">
                <a:latin typeface="+mj-lt"/>
              </a:rPr>
              <a:t>T</a:t>
            </a:r>
            <a:r>
              <a:rPr lang="en-US" sz="2400" baseline="-25000" dirty="0">
                <a:latin typeface="+mj-lt"/>
              </a:rPr>
              <a:t>1</a:t>
            </a:r>
            <a:r>
              <a:rPr lang="en-US" sz="2400" dirty="0">
                <a:latin typeface="+mj-lt"/>
              </a:rPr>
              <a:t> reads </a:t>
            </a:r>
            <a:r>
              <a:rPr lang="en-US" sz="2400" dirty="0" smtClean="0">
                <a:latin typeface="+mj-lt"/>
              </a:rPr>
              <a:t>from A again </a:t>
            </a:r>
            <a:r>
              <a:rPr lang="en-US" sz="2400" i="1" dirty="0" smtClean="0">
                <a:latin typeface="+mj-lt"/>
              </a:rPr>
              <a:t>and now gets </a:t>
            </a:r>
            <a:r>
              <a:rPr lang="en-US" sz="2400" i="1" dirty="0">
                <a:latin typeface="+mj-lt"/>
              </a:rPr>
              <a:t>a different / inconsistent value</a:t>
            </a:r>
          </a:p>
        </p:txBody>
      </p:sp>
      <p:grpSp>
        <p:nvGrpSpPr>
          <p:cNvPr id="27" name="Group 26"/>
          <p:cNvGrpSpPr/>
          <p:nvPr/>
        </p:nvGrpSpPr>
        <p:grpSpPr>
          <a:xfrm>
            <a:off x="2692474" y="4437882"/>
            <a:ext cx="2549434" cy="528557"/>
            <a:chOff x="2692474" y="4437882"/>
            <a:chExt cx="2549434" cy="528557"/>
          </a:xfrm>
        </p:grpSpPr>
        <p:sp>
          <p:nvSpPr>
            <p:cNvPr id="19" name="TextBox 18"/>
            <p:cNvSpPr txBox="1"/>
            <p:nvPr/>
          </p:nvSpPr>
          <p:spPr>
            <a:xfrm>
              <a:off x="2692474" y="4443219"/>
              <a:ext cx="792205" cy="52322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latin typeface="+mj-lt"/>
                </a:rPr>
                <a:t>R(A)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16161" y="4442140"/>
              <a:ext cx="917239" cy="52322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j-lt"/>
                </a:rPr>
                <a:t>W</a:t>
              </a:r>
              <a:r>
                <a:rPr lang="en-US" sz="2800" dirty="0" smtClean="0">
                  <a:latin typeface="+mj-lt"/>
                </a:rPr>
                <a:t>(A)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64882" y="4437882"/>
              <a:ext cx="377026" cy="52322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j-lt"/>
                </a:rPr>
                <a:t>C</a:t>
              </a:r>
              <a:endParaRPr lang="en-US" sz="2800" dirty="0">
                <a:latin typeface="+mj-lt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38200" y="2672946"/>
            <a:ext cx="1323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+mj-lt"/>
              </a:rPr>
              <a:t>Example:</a:t>
            </a:r>
            <a:endParaRPr lang="en-US" sz="2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89170415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10" grpId="0" uiExpand="1" build="p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3032153" y="5933614"/>
            <a:ext cx="6127704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i="1" smtClean="0">
                <a:latin typeface="+mj-lt"/>
              </a:rPr>
              <a:t>Occurring with / because of </a:t>
            </a:r>
            <a:r>
              <a:rPr lang="en-US" sz="2800" i="1" dirty="0" smtClean="0">
                <a:latin typeface="+mj-lt"/>
              </a:rPr>
              <a:t>a </a:t>
            </a:r>
            <a:r>
              <a:rPr lang="en-US" sz="2800" b="1" i="1" dirty="0" smtClean="0">
                <a:latin typeface="+mj-lt"/>
              </a:rPr>
              <a:t>WR conflict</a:t>
            </a:r>
            <a:endParaRPr lang="en-US" sz="2800" b="1" i="1" dirty="0">
              <a:latin typeface="+mj-lt"/>
            </a:endParaRPr>
          </a:p>
        </p:txBody>
      </p:sp>
      <p:sp>
        <p:nvSpPr>
          <p:cNvPr id="11" name="Title 1"/>
          <p:cNvSpPr txBox="1">
            <a:spLocks/>
          </p:cNvSpPr>
          <p:nvPr/>
        </p:nvSpPr>
        <p:spPr>
          <a:xfrm>
            <a:off x="838200" y="36146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Classic Anomalies with Interleaved Execution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785738"/>
            <a:ext cx="7060523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+mj-lt"/>
              </a:rPr>
              <a:t>“Dirty read” / Reading uncommitted data:</a:t>
            </a:r>
            <a:endParaRPr lang="en-US" sz="3200" b="1" dirty="0">
              <a:latin typeface="+mj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86648" y="5222672"/>
            <a:ext cx="5201449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8200" y="3582236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443788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40811" y="3582236"/>
            <a:ext cx="917239" cy="52322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W</a:t>
            </a:r>
            <a:r>
              <a:rPr lang="en-US" sz="2800" dirty="0" smtClean="0">
                <a:latin typeface="+mj-lt"/>
              </a:rPr>
              <a:t>(A)</a:t>
            </a:r>
            <a:endParaRPr lang="en-US" sz="2800" dirty="0">
              <a:latin typeface="+mj-lt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5465645" y="3588095"/>
            <a:ext cx="386644" cy="52322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 smtClean="0">
                <a:latin typeface="+mj-lt"/>
              </a:rPr>
              <a:t>A</a:t>
            </a:r>
            <a:endParaRPr lang="en-US" sz="28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21526" y="2672946"/>
            <a:ext cx="4032274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u="sng" dirty="0" smtClean="0">
                <a:latin typeface="+mj-lt"/>
              </a:rPr>
              <a:t>writes</a:t>
            </a:r>
            <a:r>
              <a:rPr lang="en-US" sz="2400" dirty="0" smtClean="0">
                <a:latin typeface="+mj-lt"/>
              </a:rPr>
              <a:t> some data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to A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u="sng" dirty="0" smtClean="0">
                <a:latin typeface="+mj-lt"/>
              </a:rPr>
              <a:t>reads</a:t>
            </a:r>
            <a:r>
              <a:rPr lang="en-US" sz="2400" dirty="0" smtClean="0">
                <a:latin typeface="+mj-lt"/>
              </a:rPr>
              <a:t> from A, then writes back to A &amp; commits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then aborts- </a:t>
            </a:r>
            <a:r>
              <a:rPr lang="en-US" sz="2400" i="1" dirty="0" smtClean="0">
                <a:latin typeface="+mj-lt"/>
              </a:rPr>
              <a:t>now T</a:t>
            </a:r>
            <a:r>
              <a:rPr lang="en-US" sz="2400" i="1" baseline="-25000" dirty="0" smtClean="0">
                <a:latin typeface="+mj-lt"/>
              </a:rPr>
              <a:t>2</a:t>
            </a:r>
            <a:r>
              <a:rPr lang="en-US" sz="2400" i="1" dirty="0" smtClean="0">
                <a:latin typeface="+mj-lt"/>
              </a:rPr>
              <a:t>’s result is based on an obsolete / inconsistent </a:t>
            </a:r>
            <a:r>
              <a:rPr lang="en-US" sz="2400" i="1" dirty="0">
                <a:latin typeface="+mj-lt"/>
              </a:rPr>
              <a:t>value</a:t>
            </a:r>
          </a:p>
        </p:txBody>
      </p:sp>
      <p:grpSp>
        <p:nvGrpSpPr>
          <p:cNvPr id="3" name="Group 2"/>
          <p:cNvGrpSpPr/>
          <p:nvPr/>
        </p:nvGrpSpPr>
        <p:grpSpPr>
          <a:xfrm>
            <a:off x="2763331" y="4437882"/>
            <a:ext cx="2497032" cy="523220"/>
            <a:chOff x="2763331" y="4437882"/>
            <a:chExt cx="2497032" cy="523220"/>
          </a:xfrm>
        </p:grpSpPr>
        <p:sp>
          <p:nvSpPr>
            <p:cNvPr id="19" name="TextBox 18"/>
            <p:cNvSpPr txBox="1"/>
            <p:nvPr/>
          </p:nvSpPr>
          <p:spPr>
            <a:xfrm>
              <a:off x="2763331" y="4437882"/>
              <a:ext cx="792205" cy="52322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smtClean="0">
                  <a:latin typeface="+mj-lt"/>
                </a:rPr>
                <a:t>R(A)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3760817" y="4437882"/>
              <a:ext cx="917239" cy="52322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j-lt"/>
                </a:rPr>
                <a:t>W</a:t>
              </a:r>
              <a:r>
                <a:rPr lang="en-US" sz="2800" dirty="0" smtClean="0">
                  <a:latin typeface="+mj-lt"/>
                </a:rPr>
                <a:t>(A)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883337" y="4437882"/>
              <a:ext cx="377026" cy="52322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j-lt"/>
                </a:rPr>
                <a:t>C</a:t>
              </a:r>
              <a:endParaRPr lang="en-US" sz="2800" dirty="0">
                <a:latin typeface="+mj-lt"/>
              </a:endParaRPr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38200" y="2672946"/>
            <a:ext cx="1323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+mj-lt"/>
              </a:rPr>
              <a:t>Example:</a:t>
            </a:r>
            <a:endParaRPr lang="en-US" sz="240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276600445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7" grpId="0" animBg="1"/>
      <p:bldP spid="18" grpId="0" animBg="1"/>
      <p:bldP spid="10" grpId="0" uiExpand="1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838200" y="36146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Classic Anomalies with Interleaved Execution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785738"/>
            <a:ext cx="7783156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+mj-lt"/>
              </a:rPr>
              <a:t>“Inconsistent read” / Reading partial commits:</a:t>
            </a:r>
            <a:endParaRPr lang="en-US" sz="3200" b="1" dirty="0">
              <a:latin typeface="+mj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397833" y="5211506"/>
            <a:ext cx="6538003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8200" y="3582236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443788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75489" y="3526846"/>
            <a:ext cx="811441" cy="46166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dirty="0">
                <a:latin typeface="+mj-lt"/>
              </a:rPr>
              <a:t>W</a:t>
            </a:r>
            <a:r>
              <a:rPr lang="en-US" sz="2400" dirty="0" smtClean="0">
                <a:latin typeface="+mj-lt"/>
              </a:rPr>
              <a:t>(A)</a:t>
            </a:r>
            <a:endParaRPr lang="en-US" sz="24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8223778" y="2469221"/>
            <a:ext cx="3804166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u="sng" dirty="0" smtClean="0">
                <a:latin typeface="+mj-lt"/>
              </a:rPr>
              <a:t>writes</a:t>
            </a:r>
            <a:r>
              <a:rPr lang="en-US" sz="2400" dirty="0" smtClean="0">
                <a:latin typeface="+mj-lt"/>
              </a:rPr>
              <a:t> some data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to A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u="sng" dirty="0" smtClean="0">
                <a:latin typeface="+mj-lt"/>
              </a:rPr>
              <a:t>reads</a:t>
            </a:r>
            <a:r>
              <a:rPr lang="en-US" sz="2400" dirty="0" smtClean="0">
                <a:latin typeface="+mj-lt"/>
              </a:rPr>
              <a:t> from A </a:t>
            </a:r>
            <a:r>
              <a:rPr lang="en-US" sz="2400" i="1" dirty="0" smtClean="0">
                <a:latin typeface="+mj-lt"/>
              </a:rPr>
              <a:t>and B</a:t>
            </a:r>
            <a:r>
              <a:rPr lang="en-US" sz="2400" dirty="0" smtClean="0">
                <a:latin typeface="+mj-lt"/>
              </a:rPr>
              <a:t>, and then writes some value which depends on A &amp; B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</a:t>
            </a:r>
            <a:r>
              <a:rPr lang="en-US" sz="2400" baseline="-25000" dirty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then writes to B- </a:t>
            </a:r>
            <a:r>
              <a:rPr lang="en-US" sz="2400" i="1" dirty="0" smtClean="0">
                <a:latin typeface="+mj-lt"/>
              </a:rPr>
              <a:t>now T</a:t>
            </a:r>
            <a:r>
              <a:rPr lang="en-US" sz="2400" i="1" baseline="-25000" dirty="0">
                <a:latin typeface="+mj-lt"/>
              </a:rPr>
              <a:t>2</a:t>
            </a:r>
            <a:r>
              <a:rPr lang="en-US" sz="2400" i="1" dirty="0" smtClean="0">
                <a:latin typeface="+mj-lt"/>
              </a:rPr>
              <a:t>’s result is based on an incomplete commit</a:t>
            </a:r>
            <a:endParaRPr lang="en-US" sz="2400" i="1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8200" y="2672946"/>
            <a:ext cx="1323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+mj-lt"/>
              </a:rPr>
              <a:t>Example:</a:t>
            </a:r>
            <a:endParaRPr lang="en-US" sz="2400">
              <a:latin typeface="+mj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6304264" y="3526846"/>
            <a:ext cx="1293015" cy="461666"/>
            <a:chOff x="5181455" y="3526845"/>
            <a:chExt cx="1293015" cy="461666"/>
          </a:xfrm>
        </p:grpSpPr>
        <p:sp>
          <p:nvSpPr>
            <p:cNvPr id="18" name="TextBox 17"/>
            <p:cNvSpPr txBox="1"/>
            <p:nvPr/>
          </p:nvSpPr>
          <p:spPr>
            <a:xfrm>
              <a:off x="5181455" y="3526846"/>
              <a:ext cx="803425" cy="461665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W(B)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124694" y="3526845"/>
              <a:ext cx="349776" cy="461665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>
                  <a:latin typeface="+mj-lt"/>
                </a:rPr>
                <a:t>C</a:t>
              </a: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598115" y="4393320"/>
            <a:ext cx="3526579" cy="461665"/>
            <a:chOff x="2486930" y="4404486"/>
            <a:chExt cx="3526579" cy="461665"/>
          </a:xfrm>
        </p:grpSpPr>
        <p:sp>
          <p:nvSpPr>
            <p:cNvPr id="19" name="TextBox 18"/>
            <p:cNvSpPr txBox="1"/>
            <p:nvPr/>
          </p:nvSpPr>
          <p:spPr>
            <a:xfrm>
              <a:off x="2486930" y="4404486"/>
              <a:ext cx="704039" cy="461665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smtClean="0">
                  <a:latin typeface="+mj-lt"/>
                </a:rPr>
                <a:t>R(A)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5663733" y="4404486"/>
              <a:ext cx="349776" cy="461665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C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306044" y="4404486"/>
              <a:ext cx="696024" cy="461665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R(B)</a:t>
              </a:r>
              <a:endParaRPr lang="en-US" sz="2400" dirty="0">
                <a:latin typeface="+mj-lt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4117143" y="4404486"/>
              <a:ext cx="1449436" cy="461665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latin typeface="+mj-lt"/>
                </a:rPr>
                <a:t>W(C=A*B)</a:t>
              </a:r>
              <a:endParaRPr lang="en-US" sz="2400" dirty="0"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026089" y="6065406"/>
            <a:ext cx="6139822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+mj-lt"/>
              </a:rPr>
              <a:t>Again, </a:t>
            </a:r>
            <a:r>
              <a:rPr lang="en-US" sz="2800" i="1" dirty="0">
                <a:latin typeface="+mj-lt"/>
              </a:rPr>
              <a:t>o</a:t>
            </a:r>
            <a:r>
              <a:rPr lang="en-US" sz="2800" i="1" dirty="0" smtClean="0">
                <a:latin typeface="+mj-lt"/>
              </a:rPr>
              <a:t>ccurring because of a </a:t>
            </a:r>
            <a:r>
              <a:rPr lang="en-US" sz="2800" b="1" i="1" dirty="0" smtClean="0">
                <a:latin typeface="+mj-lt"/>
              </a:rPr>
              <a:t>WR conflict</a:t>
            </a:r>
            <a:endParaRPr lang="en-US" sz="28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197216399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 uiExpand="1" build="p"/>
      <p:bldP spid="22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1"/>
          <p:cNvSpPr txBox="1">
            <a:spLocks/>
          </p:cNvSpPr>
          <p:nvPr/>
        </p:nvSpPr>
        <p:spPr>
          <a:xfrm>
            <a:off x="838200" y="361467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smtClean="0"/>
              <a:t>Classic Anomalies with Interleaved Execution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838200" y="1785738"/>
            <a:ext cx="3577839" cy="58477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3200" b="1" dirty="0" smtClean="0">
                <a:latin typeface="+mj-lt"/>
              </a:rPr>
              <a:t>Partially-lost update:</a:t>
            </a:r>
            <a:endParaRPr lang="en-US" sz="3200" b="1" dirty="0">
              <a:latin typeface="+mj-lt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1286648" y="5222672"/>
            <a:ext cx="5201449" cy="0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8200" y="3582236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838200" y="443788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658663" y="3582236"/>
            <a:ext cx="917239" cy="523220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800" dirty="0">
                <a:latin typeface="+mj-lt"/>
              </a:rPr>
              <a:t>W</a:t>
            </a:r>
            <a:r>
              <a:rPr lang="en-US" sz="2800" dirty="0" smtClean="0">
                <a:latin typeface="+mj-lt"/>
              </a:rPr>
              <a:t>(A)</a:t>
            </a:r>
            <a:endParaRPr lang="en-US" sz="2800" dirty="0">
              <a:latin typeface="+mj-lt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321526" y="2672946"/>
            <a:ext cx="44199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i="1" u="sng" dirty="0" smtClean="0">
                <a:latin typeface="+mj-lt"/>
              </a:rPr>
              <a:t>blind </a:t>
            </a:r>
            <a:r>
              <a:rPr lang="en-US" sz="2400" u="sng" dirty="0" smtClean="0">
                <a:latin typeface="+mj-lt"/>
              </a:rPr>
              <a:t>writes</a:t>
            </a:r>
            <a:r>
              <a:rPr lang="en-US" sz="2400" dirty="0" smtClean="0">
                <a:latin typeface="+mj-lt"/>
              </a:rPr>
              <a:t> some data</a:t>
            </a:r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to A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 </a:t>
            </a:r>
            <a:r>
              <a:rPr lang="en-US" sz="2400" i="1" u="sng" dirty="0" smtClean="0">
                <a:latin typeface="+mj-lt"/>
              </a:rPr>
              <a:t>blind </a:t>
            </a:r>
            <a:r>
              <a:rPr lang="en-US" sz="2400" u="sng" dirty="0" smtClean="0">
                <a:latin typeface="+mj-lt"/>
              </a:rPr>
              <a:t>writes</a:t>
            </a:r>
            <a:r>
              <a:rPr lang="en-US" sz="2400" dirty="0" smtClean="0">
                <a:latin typeface="+mj-lt"/>
              </a:rPr>
              <a:t> to A </a:t>
            </a:r>
            <a:r>
              <a:rPr lang="en-US" sz="2400" i="1" dirty="0" smtClean="0">
                <a:latin typeface="+mj-lt"/>
              </a:rPr>
              <a:t>and B</a:t>
            </a:r>
          </a:p>
          <a:p>
            <a:pPr marL="342900" indent="-342900">
              <a:buFont typeface="+mj-lt"/>
              <a:buAutoNum type="arabicPeriod"/>
            </a:pPr>
            <a:endParaRPr lang="en-US" sz="2400" dirty="0" smtClean="0">
              <a:latin typeface="+mj-lt"/>
            </a:endParaRPr>
          </a:p>
          <a:p>
            <a:pPr marL="342900" indent="-342900">
              <a:buFont typeface="+mj-lt"/>
              <a:buAutoNum type="arabicPeriod"/>
            </a:pPr>
            <a:r>
              <a:rPr lang="en-US" sz="2400" dirty="0" smtClean="0">
                <a:latin typeface="+mj-lt"/>
              </a:rPr>
              <a:t>T</a:t>
            </a:r>
            <a:r>
              <a:rPr lang="en-US" sz="2400" baseline="-25000" dirty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 then </a:t>
            </a:r>
            <a:r>
              <a:rPr lang="en-US" sz="2400" i="1" u="sng" dirty="0">
                <a:latin typeface="+mj-lt"/>
              </a:rPr>
              <a:t>blind </a:t>
            </a:r>
            <a:r>
              <a:rPr lang="en-US" sz="2400" u="sng" dirty="0">
                <a:latin typeface="+mj-lt"/>
              </a:rPr>
              <a:t>writes</a:t>
            </a:r>
            <a:r>
              <a:rPr lang="en-US" sz="2400" dirty="0" smtClean="0">
                <a:latin typeface="+mj-lt"/>
              </a:rPr>
              <a:t> to B; now we have T</a:t>
            </a:r>
            <a:r>
              <a:rPr lang="en-US" sz="2400" baseline="-25000" dirty="0" smtClean="0">
                <a:latin typeface="+mj-lt"/>
              </a:rPr>
              <a:t>2</a:t>
            </a:r>
            <a:r>
              <a:rPr lang="en-US" sz="2400" dirty="0" smtClean="0">
                <a:latin typeface="+mj-lt"/>
              </a:rPr>
              <a:t>’s value for B and T</a:t>
            </a:r>
            <a:r>
              <a:rPr lang="en-US" sz="2400" baseline="-25000" dirty="0" smtClean="0">
                <a:latin typeface="+mj-lt"/>
              </a:rPr>
              <a:t>1</a:t>
            </a:r>
            <a:r>
              <a:rPr lang="en-US" sz="2400" dirty="0" smtClean="0">
                <a:latin typeface="+mj-lt"/>
              </a:rPr>
              <a:t>’s value for A-</a:t>
            </a:r>
            <a:r>
              <a:rPr lang="en-US" sz="2400" i="1" dirty="0" smtClean="0">
                <a:latin typeface="+mj-lt"/>
              </a:rPr>
              <a:t> </a:t>
            </a:r>
            <a:r>
              <a:rPr lang="en-US" sz="2400" b="1" i="1" dirty="0" smtClean="0">
                <a:latin typeface="+mj-lt"/>
              </a:rPr>
              <a:t>not equivalent to any serial schedule!</a:t>
            </a:r>
            <a:endParaRPr lang="en-US" sz="2400" b="1" i="1" dirty="0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8200" y="2672946"/>
            <a:ext cx="13236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smtClean="0">
                <a:latin typeface="+mj-lt"/>
              </a:rPr>
              <a:t>Example:</a:t>
            </a:r>
            <a:endParaRPr lang="en-US" sz="2400">
              <a:latin typeface="+mj-lt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5260608" y="3582236"/>
            <a:ext cx="1405353" cy="523220"/>
            <a:chOff x="5260608" y="3582236"/>
            <a:chExt cx="1405353" cy="523220"/>
          </a:xfrm>
        </p:grpSpPr>
        <p:sp>
          <p:nvSpPr>
            <p:cNvPr id="18" name="TextBox 17"/>
            <p:cNvSpPr txBox="1"/>
            <p:nvPr/>
          </p:nvSpPr>
          <p:spPr>
            <a:xfrm>
              <a:off x="5260608" y="3582236"/>
              <a:ext cx="907621" cy="52322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j-lt"/>
                </a:rPr>
                <a:t>W(B)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6288935" y="3582236"/>
              <a:ext cx="377026" cy="523220"/>
            </a:xfrm>
            <a:prstGeom prst="rect">
              <a:avLst/>
            </a:prstGeom>
            <a:solidFill>
              <a:srgbClr val="C00000">
                <a:alpha val="20000"/>
              </a:srgbClr>
            </a:solidFill>
            <a:ln>
              <a:solidFill>
                <a:srgbClr val="C0000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>
                  <a:latin typeface="+mj-lt"/>
                </a:rPr>
                <a:t>C</a:t>
              </a:r>
              <a:endParaRPr lang="en-US" sz="2800" dirty="0">
                <a:latin typeface="+mj-lt"/>
              </a:endParaRPr>
            </a:p>
          </p:txBody>
        </p:sp>
      </p:grpSp>
      <p:grpSp>
        <p:nvGrpSpPr>
          <p:cNvPr id="3" name="Group 2"/>
          <p:cNvGrpSpPr/>
          <p:nvPr/>
        </p:nvGrpSpPr>
        <p:grpSpPr>
          <a:xfrm>
            <a:off x="2696607" y="4437882"/>
            <a:ext cx="2443296" cy="528009"/>
            <a:chOff x="2696607" y="4437882"/>
            <a:chExt cx="2443296" cy="528009"/>
          </a:xfrm>
        </p:grpSpPr>
        <p:sp>
          <p:nvSpPr>
            <p:cNvPr id="19" name="TextBox 18"/>
            <p:cNvSpPr txBox="1"/>
            <p:nvPr/>
          </p:nvSpPr>
          <p:spPr>
            <a:xfrm>
              <a:off x="2696607" y="4437882"/>
              <a:ext cx="917239" cy="52322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j-lt"/>
                </a:rPr>
                <a:t>W</a:t>
              </a:r>
              <a:r>
                <a:rPr lang="en-US" sz="2800" dirty="0" smtClean="0">
                  <a:latin typeface="+mj-lt"/>
                </a:rPr>
                <a:t>(A)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25" name="TextBox 24"/>
            <p:cNvSpPr txBox="1"/>
            <p:nvPr/>
          </p:nvSpPr>
          <p:spPr>
            <a:xfrm>
              <a:off x="4762877" y="4437882"/>
              <a:ext cx="377026" cy="52322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 smtClean="0">
                  <a:latin typeface="+mj-lt"/>
                </a:rPr>
                <a:t>C</a:t>
              </a:r>
              <a:endParaRPr lang="en-US" sz="2800" dirty="0">
                <a:latin typeface="+mj-lt"/>
              </a:endParaRP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3734551" y="4442671"/>
              <a:ext cx="907621" cy="523220"/>
            </a:xfrm>
            <a:prstGeom prst="rect">
              <a:avLst/>
            </a:prstGeom>
            <a:solidFill>
              <a:srgbClr val="0070C0">
                <a:alpha val="20000"/>
              </a:srgbClr>
            </a:solidFill>
            <a:ln>
              <a:solidFill>
                <a:srgbClr val="0070C0"/>
              </a:solidFill>
            </a:ln>
          </p:spPr>
          <p:txBody>
            <a:bodyPr wrap="none" rtlCol="0">
              <a:spAutoFit/>
            </a:bodyPr>
            <a:lstStyle/>
            <a:p>
              <a:r>
                <a:rPr lang="en-US" sz="2800" dirty="0">
                  <a:latin typeface="+mj-lt"/>
                </a:rPr>
                <a:t>W</a:t>
              </a:r>
              <a:r>
                <a:rPr lang="en-US" sz="2800" dirty="0" smtClean="0">
                  <a:latin typeface="+mj-lt"/>
                </a:rPr>
                <a:t>(B)</a:t>
              </a:r>
              <a:endParaRPr lang="en-US" sz="2800" dirty="0">
                <a:latin typeface="+mj-lt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3437259" y="6016932"/>
            <a:ext cx="5317481" cy="52322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pPr algn="ctr"/>
            <a:r>
              <a:rPr lang="en-US" sz="2800" i="1" dirty="0" smtClean="0">
                <a:latin typeface="+mj-lt"/>
              </a:rPr>
              <a:t>Occurring because of a </a:t>
            </a:r>
            <a:r>
              <a:rPr lang="en-US" sz="2800" b="1" i="1" dirty="0" smtClean="0">
                <a:latin typeface="+mj-lt"/>
              </a:rPr>
              <a:t>WW conflict</a:t>
            </a:r>
            <a:endParaRPr lang="en-US" sz="2800" b="1" i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985667082"/>
      </p:ext>
    </p:extLst>
  </p:cSld>
  <p:clrMapOvr>
    <a:masterClrMapping/>
  </p:clrMapOvr>
  <p:transition spd="slow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0" grpId="0" uiExpand="1" build="p"/>
      <p:bldP spid="2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1. Concurrency, Scheduling &amp; Anomalies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A01959-B587-3B45-A9B3-C17F42F0930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4922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3626828"/>
            <a:ext cx="8610600" cy="882869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you will learn about in this section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175783"/>
          </a:xfrm>
        </p:spPr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Interleaving &amp; scheduling</a:t>
            </a: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r>
              <a:rPr lang="en-US" dirty="0" smtClean="0">
                <a:latin typeface="+mj-lt"/>
              </a:rPr>
              <a:t>Conflict &amp; anomaly types</a:t>
            </a:r>
            <a:endParaRPr lang="en-US" dirty="0">
              <a:latin typeface="+mj-lt"/>
            </a:endParaRPr>
          </a:p>
          <a:p>
            <a:pPr marL="514350" indent="-514350">
              <a:buAutoNum type="arabicPeriod"/>
            </a:pPr>
            <a:endParaRPr lang="en-US" dirty="0">
              <a:latin typeface="+mj-lt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F92A6B5-0D7C-48A8-B49A-953CF10F77E3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397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Concurrency: Isolation &amp; Consistency</a:t>
            </a:r>
            <a:endParaRPr lang="en-US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838200" y="1825625"/>
            <a:ext cx="8999483" cy="4351338"/>
          </a:xfrm>
        </p:spPr>
        <p:txBody>
          <a:bodyPr/>
          <a:lstStyle/>
          <a:p>
            <a:r>
              <a:rPr lang="en-US" dirty="0" smtClean="0"/>
              <a:t>The DBMS must handle concurrency such that…</a:t>
            </a:r>
          </a:p>
          <a:p>
            <a:pPr marL="971550" lvl="1" indent="-514350">
              <a:buFont typeface="+mj-lt"/>
              <a:buAutoNum type="arabicPeriod"/>
            </a:pPr>
            <a:endParaRPr lang="en-US" dirty="0"/>
          </a:p>
          <a:p>
            <a:pPr marL="971550" lvl="1" indent="-514350">
              <a:buFont typeface="+mj-lt"/>
              <a:buAutoNum type="arabicPeriod"/>
            </a:pPr>
            <a:r>
              <a:rPr lang="en-US" sz="2800" b="1" u="sng" dirty="0" smtClean="0"/>
              <a:t>I</a:t>
            </a:r>
            <a:r>
              <a:rPr lang="en-US" sz="2800" b="1" dirty="0" smtClean="0"/>
              <a:t>solation</a:t>
            </a:r>
            <a:r>
              <a:rPr lang="en-US" sz="2800" dirty="0" smtClean="0"/>
              <a:t> is maintained: Users must be able to execute each TXN </a:t>
            </a:r>
            <a:r>
              <a:rPr lang="en-US" sz="2800" b="1" dirty="0" smtClean="0"/>
              <a:t>as if they were the only user</a:t>
            </a:r>
          </a:p>
          <a:p>
            <a:pPr lvl="2"/>
            <a:r>
              <a:rPr lang="en-US" sz="2400" dirty="0" smtClean="0"/>
              <a:t>DBMS handles the details of </a:t>
            </a:r>
            <a:r>
              <a:rPr lang="en-US" sz="2400" i="1" dirty="0" smtClean="0"/>
              <a:t>interleaving</a:t>
            </a:r>
            <a:r>
              <a:rPr lang="en-US" sz="2400" dirty="0" smtClean="0"/>
              <a:t> various TXNs</a:t>
            </a:r>
          </a:p>
          <a:p>
            <a:pPr lvl="2"/>
            <a:endParaRPr lang="en-US" dirty="0"/>
          </a:p>
          <a:p>
            <a:pPr marL="914400" lvl="1" indent="-457200">
              <a:buFont typeface="+mj-lt"/>
              <a:buAutoNum type="arabicPeriod"/>
            </a:pPr>
            <a:endParaRPr lang="en-US" sz="2800" b="1" u="sng" dirty="0" smtClean="0"/>
          </a:p>
          <a:p>
            <a:pPr marL="914400" lvl="1" indent="-457200">
              <a:buFont typeface="+mj-lt"/>
              <a:buAutoNum type="arabicPeriod"/>
            </a:pPr>
            <a:r>
              <a:rPr lang="en-US" sz="2800" b="1" u="sng" dirty="0" smtClean="0"/>
              <a:t>C</a:t>
            </a:r>
            <a:r>
              <a:rPr lang="en-US" sz="2800" b="1" dirty="0" smtClean="0"/>
              <a:t>onsistency</a:t>
            </a:r>
            <a:r>
              <a:rPr lang="en-US" sz="2800" dirty="0" smtClean="0"/>
              <a:t> is maintained: TXNs must leave the DB in a </a:t>
            </a:r>
            <a:r>
              <a:rPr lang="en-US" sz="2800" b="1" dirty="0" smtClean="0"/>
              <a:t>consistent state</a:t>
            </a:r>
          </a:p>
          <a:p>
            <a:pPr lvl="2"/>
            <a:r>
              <a:rPr lang="en-US" sz="2400" dirty="0" smtClean="0"/>
              <a:t>DBMS handles the details of enforcing integrity constraints</a:t>
            </a:r>
            <a:endParaRPr lang="en-US" sz="2400" dirty="0"/>
          </a:p>
        </p:txBody>
      </p:sp>
      <p:sp>
        <p:nvSpPr>
          <p:cNvPr id="3" name="TextBox 2"/>
          <p:cNvSpPr txBox="1"/>
          <p:nvPr/>
        </p:nvSpPr>
        <p:spPr>
          <a:xfrm>
            <a:off x="10357693" y="2617076"/>
            <a:ext cx="99610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AC</a:t>
            </a:r>
            <a:r>
              <a:rPr lang="en-US" sz="3200" b="1" u="sng" dirty="0" smtClean="0">
                <a:latin typeface="+mj-lt"/>
              </a:rPr>
              <a:t>I</a:t>
            </a:r>
            <a:r>
              <a:rPr lang="en-US" sz="3200" dirty="0" smtClean="0">
                <a:latin typeface="+mj-lt"/>
              </a:rPr>
              <a:t>D</a:t>
            </a:r>
            <a:endParaRPr lang="en-US" sz="32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0357693" y="4593020"/>
            <a:ext cx="996107" cy="58477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A</a:t>
            </a:r>
            <a:r>
              <a:rPr lang="en-US" sz="3200" b="1" u="sng" dirty="0" smtClean="0">
                <a:latin typeface="+mj-lt"/>
              </a:rPr>
              <a:t>C</a:t>
            </a:r>
            <a:r>
              <a:rPr lang="en-US" sz="3200" dirty="0" smtClean="0">
                <a:latin typeface="+mj-lt"/>
              </a:rPr>
              <a:t>ID</a:t>
            </a:r>
            <a:endParaRPr lang="en-US" sz="32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463329700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Example- consider two TXNs:</a:t>
            </a:r>
            <a:endParaRPr lang="en-US" dirty="0"/>
          </a:p>
        </p:txBody>
      </p:sp>
      <p:sp>
        <p:nvSpPr>
          <p:cNvPr id="12" name="Rectangle 3"/>
          <p:cNvSpPr>
            <a:spLocks noChangeArrowheads="1"/>
          </p:cNvSpPr>
          <p:nvPr/>
        </p:nvSpPr>
        <p:spPr bwMode="auto">
          <a:xfrm>
            <a:off x="543325" y="1690688"/>
            <a:ext cx="4641014" cy="341632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T1: START TRANSACTION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UPDATE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Accounts</a:t>
            </a:r>
            <a:br>
              <a:rPr lang="en-US" sz="2400" dirty="0" smtClean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Amt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Amt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+ 100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Name = ‘A’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UPDATE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Accounts</a:t>
            </a:r>
            <a:br>
              <a:rPr lang="en-US" sz="2400" dirty="0" smtClean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Amt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Amt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- 100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WHERE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Name = ‘B’</a:t>
            </a:r>
          </a:p>
          <a:p>
            <a:pPr eaLnBrk="0" hangingPunct="0"/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COMMIT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13" name="Rectangle 3"/>
          <p:cNvSpPr>
            <a:spLocks noChangeArrowheads="1"/>
          </p:cNvSpPr>
          <p:nvPr/>
        </p:nvSpPr>
        <p:spPr bwMode="auto">
          <a:xfrm>
            <a:off x="6785269" y="2614018"/>
            <a:ext cx="4826962" cy="1569660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>
                <a:lumMod val="50000"/>
                <a:lumOff val="50000"/>
              </a:schemeClr>
            </a:solidFill>
            <a:miter lim="800000"/>
            <a:headEnd/>
            <a:tailEnd/>
          </a:ln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none">
            <a:prstTxWarp prst="textNoShape">
              <a:avLst/>
            </a:prstTxWarp>
            <a:spAutoFit/>
          </a:bodyPr>
          <a:lstStyle/>
          <a:p>
            <a:pPr eaLnBrk="0" hangingPunct="0"/>
            <a:r>
              <a:rPr lang="en-US" sz="2400" smtClean="0">
                <a:latin typeface="Menlo" charset="0"/>
                <a:ea typeface="Menlo" charset="0"/>
                <a:cs typeface="Menlo" charset="0"/>
              </a:rPr>
              <a:t>T2: 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START TRANSACTION</a:t>
            </a:r>
          </a:p>
          <a:p>
            <a:pPr eaLnBrk="0" hangingPunct="0"/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	UPDATE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Accounts</a:t>
            </a:r>
            <a:br>
              <a:rPr lang="en-US" sz="2400" dirty="0" smtClean="0">
                <a:latin typeface="Menlo" charset="0"/>
                <a:ea typeface="Menlo" charset="0"/>
                <a:cs typeface="Menlo" charset="0"/>
              </a:rPr>
            </a:b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	</a:t>
            </a:r>
            <a:r>
              <a:rPr lang="en-US" sz="2400" dirty="0" smtClean="0">
                <a:solidFill>
                  <a:schemeClr val="accent2"/>
                </a:solidFill>
                <a:latin typeface="Menlo" charset="0"/>
                <a:ea typeface="Menlo" charset="0"/>
                <a:cs typeface="Menlo" charset="0"/>
              </a:rPr>
              <a:t>SET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Amt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= </a:t>
            </a:r>
            <a:r>
              <a:rPr lang="en-US" sz="2400" dirty="0" err="1" smtClean="0">
                <a:latin typeface="Menlo" charset="0"/>
                <a:ea typeface="Menlo" charset="0"/>
                <a:cs typeface="Menlo" charset="0"/>
              </a:rPr>
              <a:t>Amt</a:t>
            </a:r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 * 1.06</a:t>
            </a:r>
          </a:p>
          <a:p>
            <a:pPr eaLnBrk="0" hangingPunct="0"/>
            <a:r>
              <a:rPr lang="en-US" sz="2400" dirty="0" smtClean="0">
                <a:latin typeface="Menlo" charset="0"/>
                <a:ea typeface="Menlo" charset="0"/>
                <a:cs typeface="Menlo" charset="0"/>
              </a:rPr>
              <a:t>COMMIT</a:t>
            </a:r>
            <a:endParaRPr lang="en-US" sz="2400" dirty="0">
              <a:latin typeface="Menlo" charset="0"/>
              <a:ea typeface="Menlo" charset="0"/>
              <a:cs typeface="Menlo" charset="0"/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543325" y="5304155"/>
            <a:ext cx="4641014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T1 transfers $100 from B’s account to A’s account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785269" y="5303550"/>
            <a:ext cx="482696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T2 credits both accounts with a 6% interest payment</a:t>
            </a:r>
          </a:p>
        </p:txBody>
      </p:sp>
    </p:spTree>
    <p:extLst>
      <p:ext uri="{BB962C8B-B14F-4D97-AF65-F5344CB8AC3E}">
        <p14:creationId xmlns:p14="http://schemas.microsoft.com/office/powerpoint/2010/main" val="1035846411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Example- consider two TXNs: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1755755" y="4933719"/>
            <a:ext cx="4033337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T1 transfers $100 from B’s account to A’s account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639828" y="4933719"/>
            <a:ext cx="4315465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T2 credits both accounts with a 6% interest payment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92696" y="4399722"/>
            <a:ext cx="10419535" cy="1325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3325" y="2697456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3325" y="358535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755755" y="2666678"/>
            <a:ext cx="1636987" cy="58477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smtClean="0">
                <a:latin typeface="+mj-lt"/>
              </a:rPr>
              <a:t>A += 100</a:t>
            </a:r>
            <a:endParaRPr lang="en-US" sz="320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4243477" y="2666677"/>
            <a:ext cx="1545616" cy="58477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B</a:t>
            </a:r>
            <a:r>
              <a:rPr lang="en-US" sz="3200" dirty="0" smtClean="0">
                <a:latin typeface="+mj-lt"/>
              </a:rPr>
              <a:t> -= 100</a:t>
            </a:r>
            <a:endParaRPr lang="en-US" sz="32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639828" y="3500631"/>
            <a:ext cx="1737976" cy="58477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A *= 1.06</a:t>
            </a:r>
            <a:endParaRPr lang="en-US" sz="32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9228538" y="3504506"/>
            <a:ext cx="1726755" cy="58477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B</a:t>
            </a:r>
            <a:r>
              <a:rPr lang="en-US" sz="3200" dirty="0" smtClean="0">
                <a:latin typeface="+mj-lt"/>
              </a:rPr>
              <a:t> *= 1.06</a:t>
            </a:r>
            <a:endParaRPr lang="en-US" sz="3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955293" y="4442514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smtClean="0">
                <a:latin typeface="+mj-lt"/>
              </a:rPr>
              <a:t>Time</a:t>
            </a:r>
            <a:endParaRPr lang="en-US" sz="2400" i="1">
              <a:latin typeface="+mj-lt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38200" y="1680047"/>
            <a:ext cx="10060318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We can look at the TXNs in a timeline view- serial execution: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8917661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10" grpId="0" animBg="1"/>
      <p:bldP spid="19" grpId="0" animBg="1"/>
      <p:bldP spid="20" grpId="0" animBg="1"/>
      <p:bldP spid="21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Example- consider two TXNs:</a:t>
            </a:r>
            <a:endParaRPr lang="en-US" dirty="0"/>
          </a:p>
        </p:txBody>
      </p:sp>
      <p:sp>
        <p:nvSpPr>
          <p:cNvPr id="2" name="Rectangle 1"/>
          <p:cNvSpPr/>
          <p:nvPr/>
        </p:nvSpPr>
        <p:spPr>
          <a:xfrm>
            <a:off x="6893675" y="4935336"/>
            <a:ext cx="4061618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T1 transfers $100 from B’s account to A’s account</a:t>
            </a:r>
          </a:p>
        </p:txBody>
      </p:sp>
      <p:sp>
        <p:nvSpPr>
          <p:cNvPr id="15" name="Rectangle 14"/>
          <p:cNvSpPr/>
          <p:nvPr/>
        </p:nvSpPr>
        <p:spPr>
          <a:xfrm>
            <a:off x="1670916" y="4935336"/>
            <a:ext cx="4348742" cy="830997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T2 credits both accounts with a 6% interest payment</a:t>
            </a:r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92696" y="4399722"/>
            <a:ext cx="10419535" cy="1325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3325" y="2697456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3325" y="358535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93675" y="2697457"/>
            <a:ext cx="1636987" cy="58477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smtClean="0">
                <a:latin typeface="+mj-lt"/>
              </a:rPr>
              <a:t>A += 100</a:t>
            </a:r>
            <a:endParaRPr lang="en-US" sz="320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409677" y="2666678"/>
            <a:ext cx="1545616" cy="58477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B</a:t>
            </a:r>
            <a:r>
              <a:rPr lang="en-US" sz="3200" dirty="0" smtClean="0">
                <a:latin typeface="+mj-lt"/>
              </a:rPr>
              <a:t> -= 100</a:t>
            </a:r>
            <a:endParaRPr lang="en-US" sz="32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70916" y="3550699"/>
            <a:ext cx="1737976" cy="58477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A *= 1.06</a:t>
            </a:r>
            <a:endParaRPr lang="en-US" sz="32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4287906" y="3554574"/>
            <a:ext cx="1726755" cy="58477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B</a:t>
            </a:r>
            <a:r>
              <a:rPr lang="en-US" sz="3200" dirty="0" smtClean="0">
                <a:latin typeface="+mj-lt"/>
              </a:rPr>
              <a:t> *= 1.06</a:t>
            </a:r>
            <a:endParaRPr lang="en-US" sz="3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955293" y="4442514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smtClean="0">
                <a:latin typeface="+mj-lt"/>
              </a:rPr>
              <a:t>Time</a:t>
            </a:r>
            <a:endParaRPr lang="en-US" sz="2400" i="1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680047"/>
            <a:ext cx="8834021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smtClean="0">
                <a:latin typeface="+mj-lt"/>
              </a:rPr>
              <a:t>The TXNs could occur in either order… DBMS allows!</a:t>
            </a:r>
            <a:endParaRPr lang="en-US" sz="3200" b="1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688528122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15" grpId="0" animBg="1"/>
      <p:bldP spid="10" grpId="0" animBg="1"/>
      <p:bldP spid="19" grpId="0" animBg="1"/>
      <p:bldP spid="20" grpId="0" animBg="1"/>
      <p:bldP spid="21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>
          <a:noFill/>
          <a:ln/>
        </p:spPr>
        <p:txBody>
          <a:bodyPr/>
          <a:lstStyle/>
          <a:p>
            <a:r>
              <a:rPr lang="en-US" dirty="0" smtClean="0"/>
              <a:t>Example- consider two TXNs:</a:t>
            </a:r>
            <a:endParaRPr lang="en-US" dirty="0"/>
          </a:p>
        </p:txBody>
      </p:sp>
      <p:cxnSp>
        <p:nvCxnSpPr>
          <p:cNvPr id="4" name="Straight Arrow Connector 3"/>
          <p:cNvCxnSpPr/>
          <p:nvPr/>
        </p:nvCxnSpPr>
        <p:spPr>
          <a:xfrm>
            <a:off x="1192696" y="4399722"/>
            <a:ext cx="10419535" cy="13252"/>
          </a:xfrm>
          <a:prstGeom prst="straightConnector1">
            <a:avLst/>
          </a:prstGeom>
          <a:ln w="38100">
            <a:solidFill>
              <a:schemeClr val="tx1">
                <a:lumMod val="50000"/>
                <a:lumOff val="50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543325" y="2697456"/>
            <a:ext cx="48122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  <a:latin typeface="+mj-lt"/>
              </a:rPr>
              <a:t>T</a:t>
            </a:r>
            <a:r>
              <a:rPr lang="en-US" sz="2800" b="1" baseline="-25000" dirty="0" smtClean="0">
                <a:solidFill>
                  <a:srgbClr val="C00000"/>
                </a:solidFill>
                <a:latin typeface="+mj-lt"/>
              </a:rPr>
              <a:t>1</a:t>
            </a:r>
            <a:endParaRPr lang="en-US" sz="2800" b="1" baseline="-25000" dirty="0">
              <a:solidFill>
                <a:srgbClr val="C00000"/>
              </a:solidFill>
              <a:latin typeface="+mj-lt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543325" y="3585352"/>
            <a:ext cx="47961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 smtClean="0">
                <a:solidFill>
                  <a:srgbClr val="0070C0"/>
                </a:solidFill>
                <a:latin typeface="+mj-lt"/>
              </a:rPr>
              <a:t>T</a:t>
            </a:r>
            <a:r>
              <a:rPr lang="en-US" sz="2800" b="1" baseline="-25000" dirty="0">
                <a:solidFill>
                  <a:srgbClr val="0070C0"/>
                </a:solidFill>
                <a:latin typeface="+mj-lt"/>
              </a:rPr>
              <a:t>2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287906" y="2666677"/>
            <a:ext cx="1636987" cy="58477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smtClean="0">
                <a:latin typeface="+mj-lt"/>
              </a:rPr>
              <a:t>A += 100</a:t>
            </a:r>
            <a:endParaRPr lang="en-US" sz="3200">
              <a:latin typeface="+mj-lt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9409677" y="2666677"/>
            <a:ext cx="1545616" cy="584775"/>
          </a:xfrm>
          <a:prstGeom prst="rect">
            <a:avLst/>
          </a:prstGeom>
          <a:solidFill>
            <a:srgbClr val="C00000">
              <a:alpha val="20000"/>
            </a:srgbClr>
          </a:solidFill>
          <a:ln>
            <a:solidFill>
              <a:srgbClr val="C0000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B</a:t>
            </a:r>
            <a:r>
              <a:rPr lang="en-US" sz="3200" dirty="0" smtClean="0">
                <a:latin typeface="+mj-lt"/>
              </a:rPr>
              <a:t> -= 100</a:t>
            </a:r>
            <a:endParaRPr lang="en-US" sz="3200" dirty="0">
              <a:latin typeface="+mj-lt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1670916" y="3550699"/>
            <a:ext cx="1737976" cy="58477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A *= 1.06</a:t>
            </a:r>
            <a:endParaRPr lang="en-US" sz="3200" dirty="0">
              <a:latin typeface="+mj-lt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03907" y="3557652"/>
            <a:ext cx="1726755" cy="584775"/>
          </a:xfrm>
          <a:prstGeom prst="rect">
            <a:avLst/>
          </a:prstGeom>
          <a:solidFill>
            <a:srgbClr val="0070C0">
              <a:alpha val="20000"/>
            </a:srgbClr>
          </a:solidFill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+mj-lt"/>
              </a:rPr>
              <a:t>B</a:t>
            </a:r>
            <a:r>
              <a:rPr lang="en-US" sz="3200" dirty="0" smtClean="0">
                <a:latin typeface="+mj-lt"/>
              </a:rPr>
              <a:t> *= 1.06</a:t>
            </a:r>
            <a:endParaRPr lang="en-US" sz="3200" dirty="0">
              <a:latin typeface="+mj-lt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0955293" y="4442514"/>
            <a:ext cx="7970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i="1" smtClean="0">
                <a:latin typeface="+mj-lt"/>
              </a:rPr>
              <a:t>Time</a:t>
            </a:r>
            <a:endParaRPr lang="en-US" sz="2400" i="1">
              <a:latin typeface="+mj-lt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680047"/>
            <a:ext cx="6735113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 smtClean="0">
                <a:latin typeface="+mj-lt"/>
              </a:rPr>
              <a:t>The DBMS can also </a:t>
            </a:r>
            <a:r>
              <a:rPr lang="en-US" sz="3200" b="1" dirty="0" smtClean="0">
                <a:latin typeface="+mj-lt"/>
              </a:rPr>
              <a:t>interleave</a:t>
            </a:r>
            <a:r>
              <a:rPr lang="en-US" sz="3200" dirty="0" smtClean="0">
                <a:latin typeface="+mj-lt"/>
              </a:rPr>
              <a:t> the TXNs</a:t>
            </a:r>
            <a:endParaRPr lang="en-US" sz="3200" b="1" dirty="0">
              <a:latin typeface="+mj-lt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1670915" y="4978214"/>
            <a:ext cx="4253977" cy="1200329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 smtClean="0">
                <a:latin typeface="+mj-lt"/>
              </a:rPr>
              <a:t>T2 credits A’s account with 6% interest payment, then T1 </a:t>
            </a:r>
            <a:r>
              <a:rPr lang="en-US" sz="2400" dirty="0">
                <a:latin typeface="+mj-lt"/>
              </a:rPr>
              <a:t>transfers $100 </a:t>
            </a:r>
            <a:r>
              <a:rPr lang="en-US" sz="2400" dirty="0" smtClean="0">
                <a:latin typeface="+mj-lt"/>
              </a:rPr>
              <a:t>to </a:t>
            </a:r>
            <a:r>
              <a:rPr lang="en-US" sz="2400" dirty="0">
                <a:latin typeface="+mj-lt"/>
              </a:rPr>
              <a:t>A’s </a:t>
            </a:r>
            <a:r>
              <a:rPr lang="en-US" sz="2400" dirty="0" smtClean="0">
                <a:latin typeface="+mj-lt"/>
              </a:rPr>
              <a:t>account…</a:t>
            </a:r>
            <a:endParaRPr lang="en-US" sz="2400" dirty="0">
              <a:latin typeface="+mj-lt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6803907" y="4978214"/>
            <a:ext cx="4151386" cy="1569660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outerShdw blurRad="50800" dist="12700" dir="2700000" algn="tl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r>
              <a:rPr lang="en-US" sz="2400" dirty="0">
                <a:latin typeface="+mj-lt"/>
              </a:rPr>
              <a:t>T2 credits </a:t>
            </a:r>
            <a:r>
              <a:rPr lang="en-US" sz="2400" dirty="0" smtClean="0">
                <a:latin typeface="+mj-lt"/>
              </a:rPr>
              <a:t>B’s account </a:t>
            </a:r>
            <a:r>
              <a:rPr lang="en-US" sz="2400" dirty="0">
                <a:latin typeface="+mj-lt"/>
              </a:rPr>
              <a:t>with a 6% interest </a:t>
            </a:r>
            <a:r>
              <a:rPr lang="en-US" sz="2400" dirty="0" smtClean="0">
                <a:latin typeface="+mj-lt"/>
              </a:rPr>
              <a:t>payment, then T1 transfers $100 from B’s account…</a:t>
            </a:r>
            <a:endParaRPr lang="en-US" sz="2400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1506946077"/>
      </p:ext>
    </p:extLst>
  </p:cSld>
  <p:clrMapOvr>
    <a:masterClrMapping/>
  </p:clrMapOvr>
  <p:transition>
    <p:cut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9" grpId="0" animBg="1"/>
      <p:bldP spid="20" grpId="0" animBg="1"/>
      <p:bldP spid="21" grpId="0" animBg="1"/>
      <p:bldP spid="17" grpId="0" animBg="1"/>
      <p:bldP spid="18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7377</TotalTime>
  <Words>1533</Words>
  <Application>Microsoft Office PowerPoint</Application>
  <PresentationFormat>Widescreen</PresentationFormat>
  <Paragraphs>394</Paragraphs>
  <Slides>28</Slides>
  <Notes>14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28</vt:i4>
      </vt:variant>
    </vt:vector>
  </HeadingPairs>
  <TitlesOfParts>
    <vt:vector size="34" baseType="lpstr">
      <vt:lpstr>Arial</vt:lpstr>
      <vt:lpstr>Calibri</vt:lpstr>
      <vt:lpstr>Calibri Light</vt:lpstr>
      <vt:lpstr>Menlo</vt:lpstr>
      <vt:lpstr>Wingdings</vt:lpstr>
      <vt:lpstr>Office Theme</vt:lpstr>
      <vt:lpstr>Lecture 21: Intro to Transactions &amp; Logging III</vt:lpstr>
      <vt:lpstr>Today’s Lecture</vt:lpstr>
      <vt:lpstr>1. Concurrency, Scheduling &amp; Anomalies</vt:lpstr>
      <vt:lpstr>What you will learn about in this section</vt:lpstr>
      <vt:lpstr>Concurrency: Isolation &amp; Consistency</vt:lpstr>
      <vt:lpstr>Example- consider two TXNs:</vt:lpstr>
      <vt:lpstr>Example- consider two TXNs:</vt:lpstr>
      <vt:lpstr>Example- consider two TXNs:</vt:lpstr>
      <vt:lpstr>Example- consider two TXNs:</vt:lpstr>
      <vt:lpstr>Example- consider two TXNs:</vt:lpstr>
      <vt:lpstr>Recall: Three Types of Regions of Memory</vt:lpstr>
      <vt:lpstr>Why Interleave TXNs?</vt:lpstr>
      <vt:lpstr>Interleaving &amp; Isolation</vt:lpstr>
      <vt:lpstr>Scheduling examples</vt:lpstr>
      <vt:lpstr>Scheduling examples</vt:lpstr>
      <vt:lpstr>Scheduling examples</vt:lpstr>
      <vt:lpstr>Scheduling examples</vt:lpstr>
      <vt:lpstr>Scheduling examples</vt:lpstr>
      <vt:lpstr>Scheduling Definitions</vt:lpstr>
      <vt:lpstr>Serializable?</vt:lpstr>
      <vt:lpstr>Serializable?</vt:lpstr>
      <vt:lpstr>What else can go wrong with interleaving?</vt:lpstr>
      <vt:lpstr>The DBMS’s view of the schedule</vt:lpstr>
      <vt:lpstr>Conflict Types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CS 145 Style Guide</dc:title>
  <dc:creator>Alex Ratner</dc:creator>
  <cp:lastModifiedBy>Xiannong Meng</cp:lastModifiedBy>
  <cp:revision>289</cp:revision>
  <cp:lastPrinted>2016-10-16T01:17:37Z</cp:lastPrinted>
  <dcterms:created xsi:type="dcterms:W3CDTF">2015-09-11T05:09:33Z</dcterms:created>
  <dcterms:modified xsi:type="dcterms:W3CDTF">2018-03-05T19:44:22Z</dcterms:modified>
</cp:coreProperties>
</file>