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413" r:id="rId2"/>
    <p:sldId id="427" r:id="rId3"/>
    <p:sldId id="428" r:id="rId4"/>
    <p:sldId id="429" r:id="rId5"/>
    <p:sldId id="432" r:id="rId6"/>
    <p:sldId id="434" r:id="rId7"/>
    <p:sldId id="435" r:id="rId8"/>
    <p:sldId id="436" r:id="rId9"/>
    <p:sldId id="437" r:id="rId10"/>
    <p:sldId id="441" r:id="rId11"/>
    <p:sldId id="484" r:id="rId12"/>
    <p:sldId id="438" r:id="rId13"/>
    <p:sldId id="443" r:id="rId14"/>
    <p:sldId id="520" r:id="rId15"/>
    <p:sldId id="442" r:id="rId16"/>
    <p:sldId id="474" r:id="rId17"/>
    <p:sldId id="485" r:id="rId18"/>
    <p:sldId id="486" r:id="rId19"/>
    <p:sldId id="374" r:id="rId20"/>
    <p:sldId id="445" r:id="rId21"/>
    <p:sldId id="447" r:id="rId22"/>
    <p:sldId id="448" r:id="rId23"/>
    <p:sldId id="444" r:id="rId24"/>
    <p:sldId id="379" r:id="rId25"/>
    <p:sldId id="449" r:id="rId26"/>
    <p:sldId id="450" r:id="rId27"/>
    <p:sldId id="451" r:id="rId28"/>
    <p:sldId id="453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6777F86-1AD3-E745-8504-58BCD5495FDB}">
          <p14:sldIdLst>
            <p14:sldId id="413"/>
            <p14:sldId id="427"/>
            <p14:sldId id="428"/>
            <p14:sldId id="429"/>
            <p14:sldId id="432"/>
            <p14:sldId id="434"/>
            <p14:sldId id="435"/>
            <p14:sldId id="436"/>
            <p14:sldId id="437"/>
            <p14:sldId id="441"/>
            <p14:sldId id="484"/>
            <p14:sldId id="438"/>
            <p14:sldId id="443"/>
            <p14:sldId id="520"/>
            <p14:sldId id="442"/>
            <p14:sldId id="474"/>
            <p14:sldId id="485"/>
            <p14:sldId id="486"/>
            <p14:sldId id="374"/>
            <p14:sldId id="445"/>
            <p14:sldId id="447"/>
            <p14:sldId id="448"/>
            <p14:sldId id="444"/>
            <p14:sldId id="379"/>
            <p14:sldId id="449"/>
            <p14:sldId id="450"/>
            <p14:sldId id="451"/>
            <p14:sldId id="45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C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2047"/>
    <p:restoredTop sz="93919"/>
  </p:normalViewPr>
  <p:slideViewPr>
    <p:cSldViewPr snapToGrid="0" snapToObjects="1">
      <p:cViewPr varScale="1">
        <p:scale>
          <a:sx n="82" d="100"/>
          <a:sy n="82" d="100"/>
        </p:scale>
        <p:origin x="184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7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8A9A7-2F8A-8542-A5B3-1DCBE9DCB46D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1345F-47DA-8D41-A25D-7C1673F27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6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82C9-36C4-4043-8412-E8D68754989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471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713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115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619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292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72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42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5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3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870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043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2564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0670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8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5508-BB0A-464D-ADEF-3A0075ABE227}" type="datetime1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1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59A3-DF54-4C46-A244-9A1C3258A5D5}" type="datetime1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13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3A13-4A4C-C245-A282-B82029FF14A9}" type="datetime1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1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DBABF-E9B9-0B48-88BB-0E26979FE3C3}" type="datetime1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668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F0DC-4CC6-E74B-ADE9-A3A724E54A70}" type="datetime1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29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CA4E7-51A4-4043-B144-32E78EB53B2F}" type="datetime1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50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253EF-D8E3-0440-8139-36EEB92428E3}" type="datetime1">
              <a:rPr lang="en-US" smtClean="0"/>
              <a:t>3/5/2018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336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A77A2-9965-7C42-98E1-8D5C145B4EDB}" type="datetime1">
              <a:rPr lang="en-US" smtClean="0"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1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7D39-643B-3A4B-8B1B-C9B22069A6E3}" type="datetime1">
              <a:rPr lang="en-US" smtClean="0"/>
              <a:t>3/5/2018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5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91225-698E-4144-BE2D-C0FAD87E1DE5}" type="datetime1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41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CE43-A1E8-1340-A845-87D6176A44FB}" type="datetime1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36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80DAD-0F0E-1C48-9551-E0290ADDD356}" type="datetime1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86543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Lecture 21: Intro to Transactions &amp; Logging III</a:t>
            </a:r>
            <a:endParaRPr lang="en-US" dirty="0"/>
          </a:p>
        </p:txBody>
      </p:sp>
      <p:sp>
        <p:nvSpPr>
          <p:cNvPr id="3" name="Subtitle 7"/>
          <p:cNvSpPr>
            <a:spLocks noGrp="1"/>
          </p:cNvSpPr>
          <p:nvPr>
            <p:ph type="subTitle" idx="1"/>
          </p:nvPr>
        </p:nvSpPr>
        <p:spPr>
          <a:xfrm>
            <a:off x="1524000" y="4820383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Professor Xiannong Meng</a:t>
            </a:r>
          </a:p>
          <a:p>
            <a:r>
              <a:rPr lang="en-US" dirty="0"/>
              <a:t>Spring 2018</a:t>
            </a:r>
          </a:p>
          <a:p>
            <a:r>
              <a:rPr lang="en-US" dirty="0"/>
              <a:t>Lecture and activity contents </a:t>
            </a:r>
            <a:r>
              <a:rPr lang="en-US" dirty="0" smtClean="0"/>
              <a:t>are based </a:t>
            </a:r>
            <a:r>
              <a:rPr lang="en-US" dirty="0"/>
              <a:t>on what Prof Chris </a:t>
            </a:r>
            <a:r>
              <a:rPr lang="en-US" dirty="0" err="1" smtClean="0"/>
              <a:t>Ré</a:t>
            </a:r>
            <a:r>
              <a:rPr lang="en-US" dirty="0" smtClean="0"/>
              <a:t> of Stanford</a:t>
            </a:r>
            <a:endParaRPr lang="en-US" dirty="0"/>
          </a:p>
          <a:p>
            <a:r>
              <a:rPr lang="en-US" dirty="0"/>
              <a:t>used in his CS 145 in the fall 2016 term </a:t>
            </a:r>
            <a:r>
              <a:rPr lang="en-US" dirty="0" smtClean="0"/>
              <a:t>with permission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29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Example- consider two TXNs: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934564" y="5386352"/>
            <a:ext cx="6322872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+mj-lt"/>
              </a:rPr>
              <a:t>What goes wrong here??</a:t>
            </a:r>
            <a:endParaRPr lang="en-US" sz="3200" b="1" dirty="0">
              <a:latin typeface="+mj-lt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192696" y="4399722"/>
            <a:ext cx="10419535" cy="13252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3325" y="2697456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+mj-lt"/>
              </a:rPr>
              <a:t>T</a:t>
            </a:r>
            <a:r>
              <a:rPr lang="en-US" sz="2800" b="1" baseline="-25000" dirty="0" smtClean="0">
                <a:solidFill>
                  <a:srgbClr val="C00000"/>
                </a:solidFill>
                <a:latin typeface="+mj-lt"/>
              </a:rPr>
              <a:t>1</a:t>
            </a:r>
            <a:endParaRPr lang="en-US" sz="28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3325" y="3585352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0070C0"/>
                </a:solidFill>
                <a:latin typeface="+mj-lt"/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87906" y="2666677"/>
            <a:ext cx="1636987" cy="584775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smtClean="0">
                <a:latin typeface="+mj-lt"/>
              </a:rPr>
              <a:t>A += 100</a:t>
            </a:r>
            <a:endParaRPr lang="en-US" sz="320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409677" y="2666677"/>
            <a:ext cx="1545616" cy="584775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B</a:t>
            </a:r>
            <a:r>
              <a:rPr lang="en-US" sz="3200" dirty="0" smtClean="0">
                <a:latin typeface="+mj-lt"/>
              </a:rPr>
              <a:t> -= 100</a:t>
            </a:r>
            <a:endParaRPr lang="en-US" sz="32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70916" y="3550699"/>
            <a:ext cx="1737976" cy="584775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j-lt"/>
              </a:rPr>
              <a:t>A *= 1.06</a:t>
            </a:r>
            <a:endParaRPr lang="en-US" sz="3200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03907" y="3557652"/>
            <a:ext cx="1726755" cy="584775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B</a:t>
            </a:r>
            <a:r>
              <a:rPr lang="en-US" sz="3200" dirty="0" smtClean="0">
                <a:latin typeface="+mj-lt"/>
              </a:rPr>
              <a:t> *= 1.06</a:t>
            </a:r>
            <a:endParaRPr lang="en-US" sz="32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955293" y="4442514"/>
            <a:ext cx="797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smtClean="0">
                <a:latin typeface="+mj-lt"/>
              </a:rPr>
              <a:t>Time</a:t>
            </a:r>
            <a:endParaRPr lang="en-US" sz="2400" i="1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680047"/>
            <a:ext cx="67351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j-lt"/>
              </a:rPr>
              <a:t>The DBMS can also </a:t>
            </a:r>
            <a:r>
              <a:rPr lang="en-US" sz="3200" b="1" dirty="0" smtClean="0">
                <a:latin typeface="+mj-lt"/>
              </a:rPr>
              <a:t>interleave</a:t>
            </a:r>
            <a:r>
              <a:rPr lang="en-US" sz="3200" dirty="0" smtClean="0">
                <a:latin typeface="+mj-lt"/>
              </a:rPr>
              <a:t> the TXNs</a:t>
            </a:r>
            <a:endParaRPr lang="en-US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31417839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22570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Recall: Three Types of Regions of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7656443" cy="5032375"/>
          </a:xfrm>
        </p:spPr>
        <p:txBody>
          <a:bodyPr>
            <a:normAutofit fontScale="92500" lnSpcReduction="10000"/>
          </a:bodyPr>
          <a:lstStyle/>
          <a:p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Local: </a:t>
            </a:r>
            <a:r>
              <a:rPr lang="en-US" dirty="0" smtClean="0"/>
              <a:t> In our model each process in a DBMS has its own local memory, where it stores values that only it “sees”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Global:  </a:t>
            </a:r>
            <a:r>
              <a:rPr lang="en-US" dirty="0" smtClean="0"/>
              <a:t>Each process can read from / write to shared data in main memory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Disk:  </a:t>
            </a:r>
            <a:r>
              <a:rPr lang="en-US" dirty="0" smtClean="0"/>
              <a:t>Global memory can read from / flush to disk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/>
              <a:t>Log: </a:t>
            </a:r>
            <a:r>
              <a:rPr lang="en-US" i="1" dirty="0" smtClean="0"/>
              <a:t>Assume on stable disk storage- spans both main memory and disk…</a:t>
            </a:r>
            <a:endParaRPr lang="en-US" b="1" i="1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8587408" y="1027905"/>
          <a:ext cx="3233531" cy="246510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41224"/>
                <a:gridCol w="832104"/>
                <a:gridCol w="1360203"/>
              </a:tblGrid>
              <a:tr h="6271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Local</a:t>
                      </a:r>
                      <a:endParaRPr lang="en-US" dirty="0"/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Global</a:t>
                      </a:r>
                      <a:endParaRPr lang="en-US" dirty="0"/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5256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Main</a:t>
                      </a:r>
                      <a:r>
                        <a:rPr lang="en-US" baseline="0" dirty="0" smtClean="0"/>
                        <a:t> Memory (RAM)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3544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Disk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726368" y="4982207"/>
            <a:ext cx="3114261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+mj-lt"/>
              </a:rPr>
              <a:t>“Flushing</a:t>
            </a:r>
            <a:r>
              <a:rPr lang="en-US" sz="2400" dirty="0" smtClean="0">
                <a:latin typeface="+mj-lt"/>
              </a:rPr>
              <a:t> to disk” = writing to disk.</a:t>
            </a:r>
            <a:endParaRPr lang="en-US" sz="24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55053" y="182137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latin typeface="+mj-lt"/>
              </a:rPr>
              <a:t>1</a:t>
            </a:r>
            <a:endParaRPr lang="en-US" sz="2800" b="1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31493" y="1821376"/>
            <a:ext cx="375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j-lt"/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731493" y="2751234"/>
            <a:ext cx="515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+mj-lt"/>
              </a:rPr>
              <a:t>3</a:t>
            </a:r>
            <a:endParaRPr lang="en-US" sz="2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42987" y="3899646"/>
            <a:ext cx="2977952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+mj-lt"/>
              </a:rPr>
              <a:t>Log </a:t>
            </a:r>
            <a:r>
              <a:rPr lang="en-US" sz="2400" dirty="0" smtClean="0">
                <a:latin typeface="+mj-lt"/>
              </a:rPr>
              <a:t>is a </a:t>
            </a:r>
            <a:r>
              <a:rPr lang="en-US" sz="2400" i="1" dirty="0" smtClean="0">
                <a:latin typeface="+mj-lt"/>
              </a:rPr>
              <a:t>sequence</a:t>
            </a:r>
            <a:r>
              <a:rPr lang="en-US" sz="2400" dirty="0" smtClean="0">
                <a:latin typeface="+mj-lt"/>
              </a:rPr>
              <a:t> from main memory -&gt; disk</a:t>
            </a:r>
            <a:endParaRPr lang="en-US" sz="2400" dirty="0">
              <a:latin typeface="+mj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1265127" y="1821376"/>
            <a:ext cx="466875" cy="1342917"/>
            <a:chOff x="11265127" y="1821376"/>
            <a:chExt cx="466875" cy="1342917"/>
          </a:xfrm>
        </p:grpSpPr>
        <p:sp>
          <p:nvSpPr>
            <p:cNvPr id="16" name="TextBox 15"/>
            <p:cNvSpPr txBox="1"/>
            <p:nvPr/>
          </p:nvSpPr>
          <p:spPr>
            <a:xfrm>
              <a:off x="11265127" y="1821376"/>
              <a:ext cx="4668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 smtClean="0">
                  <a:latin typeface="+mj-lt"/>
                </a:rPr>
                <a:t>4</a:t>
              </a:r>
              <a:endParaRPr lang="en-US" sz="2800" b="1" i="1" dirty="0">
                <a:latin typeface="+mj-lt"/>
              </a:endParaRPr>
            </a:p>
          </p:txBody>
        </p:sp>
        <p:sp>
          <p:nvSpPr>
            <p:cNvPr id="5" name="Down Arrow 4"/>
            <p:cNvSpPr/>
            <p:nvPr/>
          </p:nvSpPr>
          <p:spPr>
            <a:xfrm>
              <a:off x="11306289" y="2338175"/>
              <a:ext cx="298204" cy="826118"/>
            </a:xfrm>
            <a:prstGeom prst="down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519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10" grpId="0"/>
      <p:bldP spid="11" grpId="0"/>
      <p:bldP spid="12" grpId="0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Interleave TXNs?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1825624"/>
            <a:ext cx="10515601" cy="4351338"/>
          </a:xfrm>
        </p:spPr>
        <p:txBody>
          <a:bodyPr>
            <a:noAutofit/>
          </a:bodyPr>
          <a:lstStyle/>
          <a:p>
            <a:r>
              <a:rPr lang="en-US" dirty="0" smtClean="0"/>
              <a:t>Interleaving TXNs might lead to anomalous outcomes… why do it?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Several important reasons:</a:t>
            </a:r>
            <a:endParaRPr lang="en-US" sz="2800" dirty="0" smtClean="0"/>
          </a:p>
          <a:p>
            <a:pPr lvl="1"/>
            <a:r>
              <a:rPr lang="en-US" sz="2800" dirty="0" smtClean="0"/>
              <a:t>Individual TXNs might be </a:t>
            </a:r>
            <a:r>
              <a:rPr lang="en-US" sz="2800" i="1" dirty="0" smtClean="0"/>
              <a:t>slow</a:t>
            </a:r>
            <a:r>
              <a:rPr lang="en-US" sz="2800" dirty="0" smtClean="0"/>
              <a:t>- don’t want to block other users during the TXN!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Disk access may be </a:t>
            </a:r>
            <a:r>
              <a:rPr lang="en-US" sz="2800" i="1" dirty="0" smtClean="0"/>
              <a:t>slow-</a:t>
            </a:r>
            <a:r>
              <a:rPr lang="en-US" sz="2800" dirty="0" smtClean="0"/>
              <a:t> let some TXNs use CPUs while others accessing disk!</a:t>
            </a:r>
          </a:p>
          <a:p>
            <a:pPr lvl="1"/>
            <a:endParaRPr lang="en-US" sz="2800" dirty="0" smtClean="0"/>
          </a:p>
          <a:p>
            <a:pPr lvl="1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12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08584" y="5884575"/>
            <a:ext cx="7574831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j-lt"/>
              </a:rPr>
              <a:t>All concern large differences in </a:t>
            </a:r>
            <a:r>
              <a:rPr lang="en-US" sz="3200" b="1" i="1" dirty="0" smtClean="0">
                <a:latin typeface="+mj-lt"/>
              </a:rPr>
              <a:t>performance</a:t>
            </a:r>
            <a:endParaRPr lang="en-US" sz="32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6668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Interleaving &amp; Isolation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8173280" cy="4351338"/>
          </a:xfrm>
        </p:spPr>
        <p:txBody>
          <a:bodyPr>
            <a:noAutofit/>
          </a:bodyPr>
          <a:lstStyle/>
          <a:p>
            <a:r>
              <a:rPr lang="en-US" dirty="0" smtClean="0"/>
              <a:t>The DBMS has </a:t>
            </a:r>
            <a:r>
              <a:rPr lang="en-US" dirty="0"/>
              <a:t>freedom to </a:t>
            </a:r>
            <a:r>
              <a:rPr lang="en-US" dirty="0" smtClean="0"/>
              <a:t>interleave TXNs</a:t>
            </a:r>
          </a:p>
          <a:p>
            <a:endParaRPr lang="en-US" dirty="0"/>
          </a:p>
          <a:p>
            <a:r>
              <a:rPr lang="en-US" dirty="0" smtClean="0"/>
              <a:t>However, it must pick an interleaving or </a:t>
            </a:r>
            <a:r>
              <a:rPr lang="en-US" b="1" dirty="0" smtClean="0"/>
              <a:t>schedule</a:t>
            </a:r>
            <a:r>
              <a:rPr lang="en-US" dirty="0" smtClean="0"/>
              <a:t> such that isolation and consistency are maintained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Must be </a:t>
            </a:r>
            <a:r>
              <a:rPr lang="en-US" i="1" dirty="0" smtClean="0"/>
              <a:t>as if</a:t>
            </a:r>
            <a:r>
              <a:rPr lang="en-US" dirty="0" smtClean="0"/>
              <a:t> the TXNs had executed serially!</a:t>
            </a:r>
            <a:endParaRPr lang="en-US" dirty="0"/>
          </a:p>
          <a:p>
            <a:pPr lvl="1"/>
            <a:endParaRPr lang="en-US" sz="2800" dirty="0" smtClean="0"/>
          </a:p>
          <a:p>
            <a:pPr lvl="1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13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28327" y="5547223"/>
            <a:ext cx="7935346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DBMS must pick a schedule which maintains isolation &amp; consistency</a:t>
            </a:r>
            <a:endParaRPr lang="en-US" sz="2800" b="1" i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06935" y="2223025"/>
            <a:ext cx="2583303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“With great power comes great responsibility”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982200" y="4069189"/>
            <a:ext cx="996107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j-lt"/>
              </a:rPr>
              <a:t>A</a:t>
            </a:r>
            <a:r>
              <a:rPr lang="en-US" sz="3200" b="1" u="sng" dirty="0" smtClean="0">
                <a:latin typeface="+mj-lt"/>
              </a:rPr>
              <a:t>CI</a:t>
            </a:r>
            <a:r>
              <a:rPr lang="en-US" sz="3200" dirty="0" smtClean="0">
                <a:latin typeface="+mj-lt"/>
              </a:rPr>
              <a:t>D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5450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examples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61658" y="3353577"/>
            <a:ext cx="3987130" cy="123759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882190"/>
              </p:ext>
            </p:extLst>
          </p:nvPr>
        </p:nvGraphicFramePr>
        <p:xfrm>
          <a:off x="5661658" y="2161100"/>
          <a:ext cx="1853422" cy="81989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926711"/>
                <a:gridCol w="926711"/>
              </a:tblGrid>
              <a:tr h="409945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i="1" dirty="0"/>
                    </a:p>
                  </a:txBody>
                  <a:tcPr/>
                </a:tc>
              </a:tr>
              <a:tr h="409945">
                <a:tc>
                  <a:txBody>
                    <a:bodyPr/>
                    <a:lstStyle/>
                    <a:p>
                      <a:r>
                        <a:rPr lang="en-US" dirty="0" smtClean="0"/>
                        <a:t>$50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$200</a:t>
                      </a:r>
                      <a:endParaRPr lang="en-US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8200" y="1459855"/>
            <a:ext cx="5848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Assume we have two bank accounts, A and B,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74375" y="2424866"/>
            <a:ext cx="2258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</a:t>
            </a:r>
            <a:r>
              <a:rPr lang="en-US" sz="2400" dirty="0" smtClean="0"/>
              <a:t>tarting balance: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674375" y="3741541"/>
            <a:ext cx="27061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</a:t>
            </a:r>
            <a:r>
              <a:rPr lang="en-US" sz="2400" dirty="0" smtClean="0"/>
              <a:t>ossible operations: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5838561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Note</a:t>
            </a:r>
            <a:r>
              <a:rPr lang="en-US" dirty="0" smtClean="0"/>
              <a:t>: </a:t>
            </a:r>
            <a:r>
              <a:rPr lang="en-US" i="1" dirty="0" smtClean="0"/>
              <a:t>DBMS itself can’t prevent from wrong transaction orders by humans. Both  sets of operations above, (T1, T2) or (T2, T1) are valid. DBMS is responsible for consistent result.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22000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1779"/>
            <a:ext cx="10515600" cy="1325563"/>
          </a:xfrm>
        </p:spPr>
        <p:txBody>
          <a:bodyPr/>
          <a:lstStyle/>
          <a:p>
            <a:r>
              <a:rPr lang="en-US" dirty="0" smtClean="0"/>
              <a:t>Scheduling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15</a:t>
            </a:fld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838200" y="1983086"/>
            <a:ext cx="6410739" cy="1413919"/>
            <a:chOff x="543325" y="2666677"/>
            <a:chExt cx="10367750" cy="1745405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1192697" y="4399722"/>
              <a:ext cx="9718378" cy="1236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43325" y="2697456"/>
              <a:ext cx="4812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C00000"/>
                  </a:solidFill>
                  <a:latin typeface="+mj-lt"/>
                </a:rPr>
                <a:t>T</a:t>
              </a:r>
              <a:r>
                <a:rPr lang="en-US" sz="2800" b="1" baseline="-25000" dirty="0" smtClean="0">
                  <a:solidFill>
                    <a:srgbClr val="C00000"/>
                  </a:solidFill>
                  <a:latin typeface="+mj-lt"/>
                </a:rPr>
                <a:t>1</a:t>
              </a:r>
              <a:endParaRPr lang="en-US" sz="2800" b="1" baseline="-25000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43325" y="3585352"/>
              <a:ext cx="4796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70C0"/>
                  </a:solidFill>
                  <a:latin typeface="+mj-lt"/>
                </a:rPr>
                <a:t>T</a:t>
              </a:r>
              <a:r>
                <a:rPr lang="en-US" sz="2800" b="1" baseline="-25000" dirty="0">
                  <a:solidFill>
                    <a:srgbClr val="0070C0"/>
                  </a:solidFill>
                  <a:latin typeface="+mj-lt"/>
                </a:rPr>
                <a:t>2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755754" y="2666678"/>
              <a:ext cx="2053741" cy="569900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+mj-lt"/>
                </a:rPr>
                <a:t>A += 100</a:t>
              </a:r>
              <a:endParaRPr lang="en-US" sz="2400"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10082" y="2666677"/>
              <a:ext cx="1944858" cy="569900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B</a:t>
              </a:r>
              <a:r>
                <a:rPr lang="en-US" sz="2400" dirty="0" smtClean="0">
                  <a:latin typeface="+mj-lt"/>
                </a:rPr>
                <a:t> -= 100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201858" y="3550698"/>
              <a:ext cx="2175586" cy="56990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A *= 1.06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522448" y="3554575"/>
              <a:ext cx="2162625" cy="56990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B</a:t>
              </a:r>
              <a:r>
                <a:rPr lang="en-US" sz="2400" dirty="0" smtClean="0">
                  <a:latin typeface="+mj-lt"/>
                </a:rPr>
                <a:t> *= 1.06</a:t>
              </a:r>
              <a:endParaRPr lang="en-US" sz="2400" dirty="0">
                <a:latin typeface="+mj-lt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838200" y="4441766"/>
            <a:ext cx="6410739" cy="1426800"/>
            <a:chOff x="543325" y="2650776"/>
            <a:chExt cx="10367750" cy="1761306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1192697" y="4399722"/>
              <a:ext cx="9718378" cy="1236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543325" y="2697456"/>
              <a:ext cx="4812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C00000"/>
                  </a:solidFill>
                  <a:latin typeface="+mj-lt"/>
                </a:rPr>
                <a:t>T</a:t>
              </a:r>
              <a:r>
                <a:rPr lang="en-US" sz="2800" b="1" baseline="-25000" dirty="0" smtClean="0">
                  <a:solidFill>
                    <a:srgbClr val="C00000"/>
                  </a:solidFill>
                  <a:latin typeface="+mj-lt"/>
                </a:rPr>
                <a:t>1</a:t>
              </a:r>
              <a:endParaRPr lang="en-US" sz="2800" b="1" baseline="-25000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43325" y="3585352"/>
              <a:ext cx="4796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70C0"/>
                  </a:solidFill>
                  <a:latin typeface="+mj-lt"/>
                </a:rPr>
                <a:t>T</a:t>
              </a:r>
              <a:r>
                <a:rPr lang="en-US" sz="2800" b="1" baseline="-25000" dirty="0">
                  <a:solidFill>
                    <a:srgbClr val="0070C0"/>
                  </a:solidFill>
                  <a:latin typeface="+mj-lt"/>
                </a:rPr>
                <a:t>2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755754" y="2666678"/>
              <a:ext cx="2053741" cy="569900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A += 100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01858" y="2650776"/>
              <a:ext cx="1944858" cy="569900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B</a:t>
              </a:r>
              <a:r>
                <a:rPr lang="en-US" sz="2400" dirty="0" smtClean="0">
                  <a:latin typeface="+mj-lt"/>
                </a:rPr>
                <a:t> -= 100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894717" y="3533200"/>
              <a:ext cx="2175586" cy="56990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A *= 1.06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377444" y="3562011"/>
              <a:ext cx="2162625" cy="56990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B</a:t>
              </a:r>
              <a:r>
                <a:rPr lang="en-US" sz="2400" dirty="0" smtClean="0">
                  <a:latin typeface="+mj-lt"/>
                </a:rPr>
                <a:t> *= 1.06</a:t>
              </a:r>
              <a:endParaRPr lang="en-US" sz="2400" dirty="0">
                <a:latin typeface="+mj-lt"/>
              </a:endParaRPr>
            </a:p>
          </p:txBody>
        </p:sp>
      </p:grp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555313"/>
              </p:ext>
            </p:extLst>
          </p:nvPr>
        </p:nvGraphicFramePr>
        <p:xfrm>
          <a:off x="8079147" y="644053"/>
          <a:ext cx="1853422" cy="81989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926711"/>
                <a:gridCol w="926711"/>
              </a:tblGrid>
              <a:tr h="409945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i="1" dirty="0"/>
                    </a:p>
                  </a:txBody>
                  <a:tcPr/>
                </a:tc>
              </a:tr>
              <a:tr h="409945">
                <a:tc>
                  <a:txBody>
                    <a:bodyPr/>
                    <a:lstStyle/>
                    <a:p>
                      <a:r>
                        <a:rPr lang="en-US" dirty="0" smtClean="0"/>
                        <a:t>$50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$200</a:t>
                      </a:r>
                      <a:endParaRPr lang="en-US" i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090408"/>
              </p:ext>
            </p:extLst>
          </p:nvPr>
        </p:nvGraphicFramePr>
        <p:xfrm>
          <a:off x="8079147" y="2651550"/>
          <a:ext cx="1853422" cy="81989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926711"/>
                <a:gridCol w="926711"/>
              </a:tblGrid>
              <a:tr h="409945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409945">
                <a:tc>
                  <a:txBody>
                    <a:bodyPr/>
                    <a:lstStyle/>
                    <a:p>
                      <a:r>
                        <a:rPr lang="en-US" dirty="0" smtClean="0"/>
                        <a:t>$159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200545"/>
              </p:ext>
            </p:extLst>
          </p:nvPr>
        </p:nvGraphicFramePr>
        <p:xfrm>
          <a:off x="8061966" y="5128832"/>
          <a:ext cx="1853422" cy="81989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926711"/>
                <a:gridCol w="926711"/>
              </a:tblGrid>
              <a:tr h="409945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409945">
                <a:tc>
                  <a:txBody>
                    <a:bodyPr/>
                    <a:lstStyle/>
                    <a:p>
                      <a:r>
                        <a:rPr lang="en-US" dirty="0" smtClean="0"/>
                        <a:t>$159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6836849" y="607513"/>
            <a:ext cx="1166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smtClean="0">
                <a:latin typeface="+mj-lt"/>
              </a:rPr>
              <a:t>Starting Balance</a:t>
            </a:r>
            <a:endParaRPr lang="en-US" sz="2400" i="1"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512312" y="3854483"/>
            <a:ext cx="1011306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+mj-lt"/>
              </a:rPr>
              <a:t>Same result!</a:t>
            </a:r>
            <a:endParaRPr lang="en-US" sz="2400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38200" y="1316653"/>
            <a:ext cx="2741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latin typeface="+mj-lt"/>
              </a:rPr>
              <a:t>Serial schedule </a:t>
            </a:r>
            <a:r>
              <a:rPr lang="en-US" sz="2400" b="1" u="sng" dirty="0" smtClean="0">
                <a:latin typeface="+mj-lt"/>
              </a:rPr>
              <a:t>T</a:t>
            </a:r>
            <a:r>
              <a:rPr lang="en-US" sz="2400" b="1" u="sng" baseline="-25000" dirty="0" smtClean="0">
                <a:latin typeface="+mj-lt"/>
              </a:rPr>
              <a:t>1</a:t>
            </a:r>
            <a:r>
              <a:rPr lang="en-US" sz="2400" b="1" u="sng" dirty="0">
                <a:latin typeface="+mj-lt"/>
                <a:sym typeface="Wingdings"/>
              </a:rPr>
              <a:t>,</a:t>
            </a:r>
            <a:r>
              <a:rPr lang="en-US" sz="2400" b="1" u="sng" dirty="0" smtClean="0">
                <a:latin typeface="+mj-lt"/>
                <a:sym typeface="Wingdings"/>
              </a:rPr>
              <a:t>T</a:t>
            </a:r>
            <a:r>
              <a:rPr lang="en-US" sz="2400" b="1" u="sng" baseline="-25000" dirty="0" smtClean="0">
                <a:latin typeface="+mj-lt"/>
                <a:sym typeface="Wingdings"/>
              </a:rPr>
              <a:t>2</a:t>
            </a:r>
            <a:r>
              <a:rPr lang="en-US" sz="2400" u="sng" dirty="0" smtClean="0">
                <a:latin typeface="+mj-lt"/>
              </a:rPr>
              <a:t>: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38200" y="3764487"/>
            <a:ext cx="31578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>
                <a:latin typeface="+mj-lt"/>
              </a:rPr>
              <a:t>Interleaved </a:t>
            </a:r>
            <a:r>
              <a:rPr lang="en-US" sz="2400" u="sng" dirty="0" smtClean="0">
                <a:latin typeface="+mj-lt"/>
              </a:rPr>
              <a:t>schedule S</a:t>
            </a:r>
            <a:r>
              <a:rPr lang="en-US" sz="2400" u="sng" baseline="-25000" dirty="0" smtClean="0">
                <a:latin typeface="+mj-lt"/>
              </a:rPr>
              <a:t>1</a:t>
            </a:r>
            <a:r>
              <a:rPr lang="en-US" sz="2400" u="sng" dirty="0" smtClean="0">
                <a:latin typeface="+mj-lt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83410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1779"/>
            <a:ext cx="10515600" cy="1325563"/>
          </a:xfrm>
        </p:spPr>
        <p:txBody>
          <a:bodyPr/>
          <a:lstStyle/>
          <a:p>
            <a:r>
              <a:rPr lang="en-US" dirty="0" smtClean="0"/>
              <a:t>Scheduling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16</a:t>
            </a:fld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838200" y="1983086"/>
            <a:ext cx="6410739" cy="1413919"/>
            <a:chOff x="543325" y="2666677"/>
            <a:chExt cx="10367750" cy="1745405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1192697" y="4399722"/>
              <a:ext cx="9718378" cy="1236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43325" y="2697456"/>
              <a:ext cx="4812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C00000"/>
                  </a:solidFill>
                  <a:latin typeface="+mj-lt"/>
                </a:rPr>
                <a:t>T</a:t>
              </a:r>
              <a:r>
                <a:rPr lang="en-US" sz="2800" b="1" baseline="-25000" dirty="0" smtClean="0">
                  <a:solidFill>
                    <a:srgbClr val="C00000"/>
                  </a:solidFill>
                  <a:latin typeface="+mj-lt"/>
                </a:rPr>
                <a:t>1</a:t>
              </a:r>
              <a:endParaRPr lang="en-US" sz="2800" b="1" baseline="-25000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43325" y="3585352"/>
              <a:ext cx="4796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70C0"/>
                  </a:solidFill>
                  <a:latin typeface="+mj-lt"/>
                </a:rPr>
                <a:t>T</a:t>
              </a:r>
              <a:r>
                <a:rPr lang="en-US" sz="2800" b="1" baseline="-25000" dirty="0">
                  <a:solidFill>
                    <a:srgbClr val="0070C0"/>
                  </a:solidFill>
                  <a:latin typeface="+mj-lt"/>
                </a:rPr>
                <a:t>2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755754" y="2666678"/>
              <a:ext cx="2053741" cy="569900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+mj-lt"/>
                </a:rPr>
                <a:t>A += 100</a:t>
              </a:r>
              <a:endParaRPr lang="en-US" sz="2400"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10082" y="2666677"/>
              <a:ext cx="1944858" cy="569900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B</a:t>
              </a:r>
              <a:r>
                <a:rPr lang="en-US" sz="2400" dirty="0" smtClean="0">
                  <a:latin typeface="+mj-lt"/>
                </a:rPr>
                <a:t> -= 100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201858" y="3550698"/>
              <a:ext cx="2175586" cy="56990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A *= 1.06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522448" y="3554575"/>
              <a:ext cx="2162625" cy="56990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B</a:t>
              </a:r>
              <a:r>
                <a:rPr lang="en-US" sz="2400" dirty="0" smtClean="0">
                  <a:latin typeface="+mj-lt"/>
                </a:rPr>
                <a:t> *= 1.06</a:t>
              </a:r>
              <a:endParaRPr lang="en-US" sz="2400" dirty="0">
                <a:latin typeface="+mj-lt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838200" y="4448206"/>
            <a:ext cx="6410739" cy="1413919"/>
            <a:chOff x="543325" y="2666677"/>
            <a:chExt cx="10367750" cy="1745405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1192697" y="4399722"/>
              <a:ext cx="9718378" cy="1236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543325" y="2697456"/>
              <a:ext cx="4812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C00000"/>
                  </a:solidFill>
                  <a:latin typeface="+mj-lt"/>
                </a:rPr>
                <a:t>T</a:t>
              </a:r>
              <a:r>
                <a:rPr lang="en-US" sz="2800" b="1" baseline="-25000" dirty="0" smtClean="0">
                  <a:solidFill>
                    <a:srgbClr val="C00000"/>
                  </a:solidFill>
                  <a:latin typeface="+mj-lt"/>
                </a:rPr>
                <a:t>1</a:t>
              </a:r>
              <a:endParaRPr lang="en-US" sz="2800" b="1" baseline="-25000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43325" y="3585352"/>
              <a:ext cx="4796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70C0"/>
                  </a:solidFill>
                  <a:latin typeface="+mj-lt"/>
                </a:rPr>
                <a:t>T</a:t>
              </a:r>
              <a:r>
                <a:rPr lang="en-US" sz="2800" b="1" baseline="-25000" dirty="0">
                  <a:solidFill>
                    <a:srgbClr val="0070C0"/>
                  </a:solidFill>
                  <a:latin typeface="+mj-lt"/>
                </a:rPr>
                <a:t>2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755754" y="2666678"/>
              <a:ext cx="2053741" cy="569900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+mj-lt"/>
                </a:rPr>
                <a:t>A += 100</a:t>
              </a:r>
              <a:endParaRPr lang="en-US" sz="2400">
                <a:latin typeface="+mj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631331" y="2666677"/>
              <a:ext cx="1944858" cy="569900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B</a:t>
              </a:r>
              <a:r>
                <a:rPr lang="en-US" sz="2400" dirty="0" smtClean="0">
                  <a:latin typeface="+mj-lt"/>
                </a:rPr>
                <a:t> -= 100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010082" y="3585352"/>
              <a:ext cx="2175586" cy="56990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A *= 1.06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330672" y="3589229"/>
              <a:ext cx="2162625" cy="56990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B</a:t>
              </a:r>
              <a:r>
                <a:rPr lang="en-US" sz="2400" dirty="0" smtClean="0">
                  <a:latin typeface="+mj-lt"/>
                </a:rPr>
                <a:t> *= 1.06</a:t>
              </a:r>
              <a:endParaRPr lang="en-US" sz="2400" dirty="0">
                <a:latin typeface="+mj-lt"/>
              </a:endParaRPr>
            </a:p>
          </p:txBody>
        </p:sp>
      </p:grp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555313"/>
              </p:ext>
            </p:extLst>
          </p:nvPr>
        </p:nvGraphicFramePr>
        <p:xfrm>
          <a:off x="8079147" y="644053"/>
          <a:ext cx="1853422" cy="81989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926711"/>
                <a:gridCol w="926711"/>
              </a:tblGrid>
              <a:tr h="409945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i="1" dirty="0"/>
                    </a:p>
                  </a:txBody>
                  <a:tcPr/>
                </a:tc>
              </a:tr>
              <a:tr h="409945">
                <a:tc>
                  <a:txBody>
                    <a:bodyPr/>
                    <a:lstStyle/>
                    <a:p>
                      <a:r>
                        <a:rPr lang="en-US" dirty="0" smtClean="0"/>
                        <a:t>$50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$200</a:t>
                      </a:r>
                      <a:endParaRPr lang="en-US" i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173782"/>
              </p:ext>
            </p:extLst>
          </p:nvPr>
        </p:nvGraphicFramePr>
        <p:xfrm>
          <a:off x="8079147" y="2651550"/>
          <a:ext cx="1853422" cy="81989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926711"/>
                <a:gridCol w="926711"/>
              </a:tblGrid>
              <a:tr h="409945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409945">
                <a:tc>
                  <a:txBody>
                    <a:bodyPr/>
                    <a:lstStyle/>
                    <a:p>
                      <a:r>
                        <a:rPr lang="en-US" dirty="0" smtClean="0"/>
                        <a:t>$159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57778"/>
              </p:ext>
            </p:extLst>
          </p:nvPr>
        </p:nvGraphicFramePr>
        <p:xfrm>
          <a:off x="8061966" y="5122391"/>
          <a:ext cx="1853422" cy="81989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926711"/>
                <a:gridCol w="926711"/>
              </a:tblGrid>
              <a:tr h="409945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409945">
                <a:tc>
                  <a:txBody>
                    <a:bodyPr/>
                    <a:lstStyle/>
                    <a:p>
                      <a:r>
                        <a:rPr lang="en-US" dirty="0" smtClean="0"/>
                        <a:t>$159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$112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6836849" y="607513"/>
            <a:ext cx="1166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smtClean="0">
                <a:latin typeface="+mj-lt"/>
              </a:rPr>
              <a:t>Starting Balance</a:t>
            </a:r>
            <a:endParaRPr lang="en-US" sz="2400" i="1"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366007" y="3521701"/>
            <a:ext cx="1519013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Different result than serial T</a:t>
            </a:r>
            <a:r>
              <a:rPr lang="en-US" sz="2400" baseline="-25000" dirty="0" smtClean="0">
                <a:latin typeface="+mj-lt"/>
              </a:rPr>
              <a:t>1</a:t>
            </a:r>
            <a:r>
              <a:rPr lang="en-US" sz="2400" dirty="0">
                <a:latin typeface="+mj-lt"/>
                <a:sym typeface="Wingdings"/>
              </a:rPr>
              <a:t>,</a:t>
            </a:r>
            <a:r>
              <a:rPr lang="en-US" sz="2400" dirty="0" smtClean="0">
                <a:latin typeface="+mj-lt"/>
                <a:sym typeface="Wingdings"/>
              </a:rPr>
              <a:t>T</a:t>
            </a:r>
            <a:r>
              <a:rPr lang="en-US" sz="2400" baseline="-25000" dirty="0" smtClean="0">
                <a:latin typeface="+mj-lt"/>
                <a:sym typeface="Wingdings"/>
              </a:rPr>
              <a:t>2</a:t>
            </a:r>
            <a:r>
              <a:rPr lang="en-US" sz="2400" dirty="0" smtClean="0">
                <a:latin typeface="+mj-lt"/>
              </a:rPr>
              <a:t>!</a:t>
            </a:r>
            <a:endParaRPr lang="en-US" sz="2400" dirty="0">
              <a:latin typeface="+mj-lt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8922044" y="5414534"/>
            <a:ext cx="766777" cy="597702"/>
          </a:xfrm>
          <a:prstGeom prst="ellipse">
            <a:avLst/>
          </a:prstGeom>
          <a:solidFill>
            <a:srgbClr val="FF0000">
              <a:alpha val="15000"/>
            </a:srgbClr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838200" y="1316653"/>
            <a:ext cx="2741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latin typeface="+mj-lt"/>
              </a:rPr>
              <a:t>Serial schedule </a:t>
            </a:r>
            <a:r>
              <a:rPr lang="en-US" sz="2400" b="1" u="sng" dirty="0" smtClean="0">
                <a:latin typeface="+mj-lt"/>
              </a:rPr>
              <a:t>T</a:t>
            </a:r>
            <a:r>
              <a:rPr lang="en-US" sz="2400" b="1" u="sng" baseline="-25000" dirty="0" smtClean="0">
                <a:latin typeface="+mj-lt"/>
              </a:rPr>
              <a:t>1</a:t>
            </a:r>
            <a:r>
              <a:rPr lang="en-US" sz="2400" b="1" u="sng" dirty="0">
                <a:latin typeface="+mj-lt"/>
                <a:sym typeface="Wingdings"/>
              </a:rPr>
              <a:t>,</a:t>
            </a:r>
            <a:r>
              <a:rPr lang="en-US" sz="2400" b="1" u="sng" dirty="0" smtClean="0">
                <a:latin typeface="+mj-lt"/>
                <a:sym typeface="Wingdings"/>
              </a:rPr>
              <a:t>T</a:t>
            </a:r>
            <a:r>
              <a:rPr lang="en-US" sz="2400" b="1" u="sng" baseline="-25000" dirty="0" smtClean="0">
                <a:latin typeface="+mj-lt"/>
                <a:sym typeface="Wingdings"/>
              </a:rPr>
              <a:t>2</a:t>
            </a:r>
            <a:r>
              <a:rPr lang="en-US" sz="2400" u="sng" dirty="0" smtClean="0">
                <a:latin typeface="+mj-lt"/>
              </a:rPr>
              <a:t>: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38200" y="3764487"/>
            <a:ext cx="31578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>
                <a:latin typeface="+mj-lt"/>
              </a:rPr>
              <a:t>Interleaved </a:t>
            </a:r>
            <a:r>
              <a:rPr lang="en-US" sz="2400" u="sng" dirty="0" smtClean="0">
                <a:latin typeface="+mj-lt"/>
              </a:rPr>
              <a:t>schedule S</a:t>
            </a:r>
            <a:r>
              <a:rPr lang="en-US" sz="2400" u="sng" baseline="-25000" dirty="0" smtClean="0">
                <a:latin typeface="+mj-lt"/>
              </a:rPr>
              <a:t>2</a:t>
            </a:r>
            <a:r>
              <a:rPr lang="en-US" sz="2400" u="sng" dirty="0" smtClean="0">
                <a:latin typeface="+mj-lt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20895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1779"/>
            <a:ext cx="10515600" cy="1325563"/>
          </a:xfrm>
        </p:spPr>
        <p:txBody>
          <a:bodyPr/>
          <a:lstStyle/>
          <a:p>
            <a:r>
              <a:rPr lang="en-US" dirty="0" smtClean="0"/>
              <a:t>Scheduling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17</a:t>
            </a:fld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838200" y="1983086"/>
            <a:ext cx="6410739" cy="1413919"/>
            <a:chOff x="543325" y="2666677"/>
            <a:chExt cx="10367750" cy="1745405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1192697" y="4399722"/>
              <a:ext cx="9718378" cy="1236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43325" y="2697456"/>
              <a:ext cx="4812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C00000"/>
                  </a:solidFill>
                  <a:latin typeface="+mj-lt"/>
                </a:rPr>
                <a:t>T</a:t>
              </a:r>
              <a:r>
                <a:rPr lang="en-US" sz="2800" b="1" baseline="-25000" dirty="0" smtClean="0">
                  <a:solidFill>
                    <a:srgbClr val="C00000"/>
                  </a:solidFill>
                  <a:latin typeface="+mj-lt"/>
                </a:rPr>
                <a:t>1</a:t>
              </a:r>
              <a:endParaRPr lang="en-US" sz="2800" b="1" baseline="-25000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43325" y="3585352"/>
              <a:ext cx="4796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70C0"/>
                  </a:solidFill>
                  <a:latin typeface="+mj-lt"/>
                </a:rPr>
                <a:t>T</a:t>
              </a:r>
              <a:r>
                <a:rPr lang="en-US" sz="2800" b="1" baseline="-25000" dirty="0">
                  <a:solidFill>
                    <a:srgbClr val="0070C0"/>
                  </a:solidFill>
                  <a:latin typeface="+mj-lt"/>
                </a:rPr>
                <a:t>2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30672" y="2666678"/>
              <a:ext cx="2053741" cy="569900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+mj-lt"/>
                </a:rPr>
                <a:t>A += 100</a:t>
              </a:r>
              <a:endParaRPr lang="en-US" sz="2400"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585000" y="2666677"/>
              <a:ext cx="1944858" cy="569900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B</a:t>
              </a:r>
              <a:r>
                <a:rPr lang="en-US" sz="2400" dirty="0" smtClean="0">
                  <a:latin typeface="+mj-lt"/>
                </a:rPr>
                <a:t> -= 100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633909" y="3555519"/>
              <a:ext cx="2175586" cy="56990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A *= 1.06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54499" y="3559397"/>
              <a:ext cx="2162625" cy="56990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B</a:t>
              </a:r>
              <a:r>
                <a:rPr lang="en-US" sz="2400" dirty="0" smtClean="0">
                  <a:latin typeface="+mj-lt"/>
                </a:rPr>
                <a:t> *= 1.06</a:t>
              </a:r>
              <a:endParaRPr lang="en-US" sz="2400" dirty="0">
                <a:latin typeface="+mj-lt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838200" y="4448206"/>
            <a:ext cx="6410739" cy="1413919"/>
            <a:chOff x="543325" y="2666677"/>
            <a:chExt cx="10367750" cy="1745405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1192697" y="4399722"/>
              <a:ext cx="9718378" cy="1236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543325" y="2697456"/>
              <a:ext cx="4812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C00000"/>
                  </a:solidFill>
                  <a:latin typeface="+mj-lt"/>
                </a:rPr>
                <a:t>T</a:t>
              </a:r>
              <a:r>
                <a:rPr lang="en-US" sz="2800" b="1" baseline="-25000" dirty="0" smtClean="0">
                  <a:solidFill>
                    <a:srgbClr val="C00000"/>
                  </a:solidFill>
                  <a:latin typeface="+mj-lt"/>
                </a:rPr>
                <a:t>1</a:t>
              </a:r>
              <a:endParaRPr lang="en-US" sz="2800" b="1" baseline="-25000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43325" y="3585352"/>
              <a:ext cx="4796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70C0"/>
                  </a:solidFill>
                  <a:latin typeface="+mj-lt"/>
                </a:rPr>
                <a:t>T</a:t>
              </a:r>
              <a:r>
                <a:rPr lang="en-US" sz="2800" b="1" baseline="-25000" dirty="0">
                  <a:solidFill>
                    <a:srgbClr val="0070C0"/>
                  </a:solidFill>
                  <a:latin typeface="+mj-lt"/>
                </a:rPr>
                <a:t>2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755754" y="2666678"/>
              <a:ext cx="2053741" cy="569900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+mj-lt"/>
                </a:rPr>
                <a:t>A += 100</a:t>
              </a:r>
              <a:endParaRPr lang="en-US" sz="2400">
                <a:latin typeface="+mj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631331" y="2666677"/>
              <a:ext cx="1944858" cy="569900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B</a:t>
              </a:r>
              <a:r>
                <a:rPr lang="en-US" sz="2400" dirty="0" smtClean="0">
                  <a:latin typeface="+mj-lt"/>
                </a:rPr>
                <a:t> -= 100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010082" y="3585352"/>
              <a:ext cx="2175586" cy="56990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A *= 1.06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330672" y="3589229"/>
              <a:ext cx="2162625" cy="56990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B</a:t>
              </a:r>
              <a:r>
                <a:rPr lang="en-US" sz="2400" dirty="0" smtClean="0">
                  <a:latin typeface="+mj-lt"/>
                </a:rPr>
                <a:t> *= 1.06</a:t>
              </a:r>
              <a:endParaRPr lang="en-US" sz="2400" dirty="0">
                <a:latin typeface="+mj-lt"/>
              </a:endParaRPr>
            </a:p>
          </p:txBody>
        </p:sp>
      </p:grp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555313"/>
              </p:ext>
            </p:extLst>
          </p:nvPr>
        </p:nvGraphicFramePr>
        <p:xfrm>
          <a:off x="8079147" y="644053"/>
          <a:ext cx="1853422" cy="81989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926711"/>
                <a:gridCol w="926711"/>
              </a:tblGrid>
              <a:tr h="409945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i="1" dirty="0"/>
                    </a:p>
                  </a:txBody>
                  <a:tcPr/>
                </a:tc>
              </a:tr>
              <a:tr h="409945">
                <a:tc>
                  <a:txBody>
                    <a:bodyPr/>
                    <a:lstStyle/>
                    <a:p>
                      <a:r>
                        <a:rPr lang="en-US" dirty="0" smtClean="0"/>
                        <a:t>$50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$200</a:t>
                      </a:r>
                      <a:endParaRPr lang="en-US" i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041908"/>
              </p:ext>
            </p:extLst>
          </p:nvPr>
        </p:nvGraphicFramePr>
        <p:xfrm>
          <a:off x="8079147" y="2651550"/>
          <a:ext cx="1853422" cy="81989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926711"/>
                <a:gridCol w="926711"/>
              </a:tblGrid>
              <a:tr h="409945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409945">
                <a:tc>
                  <a:txBody>
                    <a:bodyPr/>
                    <a:lstStyle/>
                    <a:p>
                      <a:r>
                        <a:rPr lang="en-US" dirty="0" smtClean="0"/>
                        <a:t>$153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231198"/>
              </p:ext>
            </p:extLst>
          </p:nvPr>
        </p:nvGraphicFramePr>
        <p:xfrm>
          <a:off x="8061966" y="5122391"/>
          <a:ext cx="1853422" cy="81989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926711"/>
                <a:gridCol w="926711"/>
              </a:tblGrid>
              <a:tr h="409945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409945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$159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$112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6836849" y="607513"/>
            <a:ext cx="1166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smtClean="0">
                <a:latin typeface="+mj-lt"/>
              </a:rPr>
              <a:t>Starting Balance</a:t>
            </a:r>
            <a:endParaRPr lang="en-US" sz="2400" i="1"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379070" y="3275805"/>
            <a:ext cx="1519013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Different result than serial T</a:t>
            </a:r>
            <a:r>
              <a:rPr lang="en-US" sz="2400" baseline="-25000" dirty="0" smtClean="0">
                <a:latin typeface="+mj-lt"/>
              </a:rPr>
              <a:t>2</a:t>
            </a:r>
            <a:r>
              <a:rPr lang="en-US" sz="2400" dirty="0">
                <a:latin typeface="+mj-lt"/>
                <a:sym typeface="Wingdings"/>
              </a:rPr>
              <a:t>,</a:t>
            </a:r>
            <a:r>
              <a:rPr lang="en-US" sz="2400" dirty="0" smtClean="0">
                <a:latin typeface="+mj-lt"/>
                <a:sym typeface="Wingdings"/>
              </a:rPr>
              <a:t>T</a:t>
            </a:r>
            <a:r>
              <a:rPr lang="en-US" sz="2400" baseline="-25000" dirty="0" smtClean="0">
                <a:latin typeface="+mj-lt"/>
                <a:sym typeface="Wingdings"/>
              </a:rPr>
              <a:t>1</a:t>
            </a:r>
            <a:r>
              <a:rPr lang="en-US" sz="2400" dirty="0" smtClean="0">
                <a:latin typeface="+mj-lt"/>
                <a:sym typeface="Wingdings"/>
              </a:rPr>
              <a:t> ALSO</a:t>
            </a:r>
            <a:r>
              <a:rPr lang="en-US" sz="2400" dirty="0" smtClean="0">
                <a:latin typeface="+mj-lt"/>
              </a:rPr>
              <a:t>!</a:t>
            </a:r>
            <a:endParaRPr lang="en-US" sz="2400" dirty="0">
              <a:latin typeface="+mj-lt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8019562" y="5404332"/>
            <a:ext cx="766777" cy="597702"/>
          </a:xfrm>
          <a:prstGeom prst="ellipse">
            <a:avLst/>
          </a:prstGeom>
          <a:solidFill>
            <a:srgbClr val="FF0000">
              <a:alpha val="15000"/>
            </a:srgbClr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838200" y="1316653"/>
            <a:ext cx="2741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latin typeface="+mj-lt"/>
              </a:rPr>
              <a:t>Serial schedule </a:t>
            </a:r>
            <a:r>
              <a:rPr lang="en-US" sz="2400" b="1" u="sng" dirty="0" smtClean="0">
                <a:latin typeface="+mj-lt"/>
              </a:rPr>
              <a:t>T</a:t>
            </a:r>
            <a:r>
              <a:rPr lang="en-US" sz="2400" b="1" u="sng" baseline="-25000" dirty="0" smtClean="0">
                <a:latin typeface="+mj-lt"/>
              </a:rPr>
              <a:t>2</a:t>
            </a:r>
            <a:r>
              <a:rPr lang="en-US" sz="2400" b="1" u="sng" dirty="0" smtClean="0">
                <a:latin typeface="+mj-lt"/>
                <a:sym typeface="Wingdings"/>
              </a:rPr>
              <a:t>,T</a:t>
            </a:r>
            <a:r>
              <a:rPr lang="en-US" sz="2400" b="1" u="sng" baseline="-25000" dirty="0" smtClean="0">
                <a:latin typeface="+mj-lt"/>
                <a:sym typeface="Wingdings"/>
              </a:rPr>
              <a:t>1</a:t>
            </a:r>
            <a:r>
              <a:rPr lang="en-US" sz="2400" b="1" i="1" u="sng" dirty="0" smtClean="0">
                <a:latin typeface="+mj-lt"/>
              </a:rPr>
              <a:t>: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38200" y="3764487"/>
            <a:ext cx="31578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>
                <a:latin typeface="+mj-lt"/>
              </a:rPr>
              <a:t>Interleaved </a:t>
            </a:r>
            <a:r>
              <a:rPr lang="en-US" sz="2400" u="sng" dirty="0" smtClean="0">
                <a:latin typeface="+mj-lt"/>
              </a:rPr>
              <a:t>schedule S</a:t>
            </a:r>
            <a:r>
              <a:rPr lang="en-US" sz="2400" u="sng" baseline="-25000" dirty="0" smtClean="0">
                <a:latin typeface="+mj-lt"/>
              </a:rPr>
              <a:t>3</a:t>
            </a:r>
            <a:r>
              <a:rPr lang="en-US" sz="2400" u="sng" dirty="0" smtClean="0">
                <a:latin typeface="+mj-lt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43475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1779"/>
            <a:ext cx="10515600" cy="1325563"/>
          </a:xfrm>
        </p:spPr>
        <p:txBody>
          <a:bodyPr/>
          <a:lstStyle/>
          <a:p>
            <a:r>
              <a:rPr lang="en-US" dirty="0" smtClean="0"/>
              <a:t>Scheduling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18</a:t>
            </a:fld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2536371" y="2492355"/>
            <a:ext cx="6410739" cy="1413919"/>
            <a:chOff x="543325" y="2666677"/>
            <a:chExt cx="10367750" cy="1745405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1192697" y="4399722"/>
              <a:ext cx="9718378" cy="1236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543325" y="2697456"/>
              <a:ext cx="4812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C00000"/>
                  </a:solidFill>
                  <a:latin typeface="+mj-lt"/>
                </a:rPr>
                <a:t>T</a:t>
              </a:r>
              <a:r>
                <a:rPr lang="en-US" sz="2800" b="1" baseline="-25000" dirty="0" smtClean="0">
                  <a:solidFill>
                    <a:srgbClr val="C00000"/>
                  </a:solidFill>
                  <a:latin typeface="+mj-lt"/>
                </a:rPr>
                <a:t>1</a:t>
              </a:r>
              <a:endParaRPr lang="en-US" sz="2800" b="1" baseline="-25000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43325" y="3585352"/>
              <a:ext cx="4796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70C0"/>
                  </a:solidFill>
                  <a:latin typeface="+mj-lt"/>
                </a:rPr>
                <a:t>T</a:t>
              </a:r>
              <a:r>
                <a:rPr lang="en-US" sz="2800" b="1" baseline="-25000" dirty="0">
                  <a:solidFill>
                    <a:srgbClr val="0070C0"/>
                  </a:solidFill>
                  <a:latin typeface="+mj-lt"/>
                </a:rPr>
                <a:t>2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755754" y="2666678"/>
              <a:ext cx="2053741" cy="569900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+mj-lt"/>
                </a:rPr>
                <a:t>A += 100</a:t>
              </a:r>
              <a:endParaRPr lang="en-US" sz="2400">
                <a:latin typeface="+mj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631331" y="2666677"/>
              <a:ext cx="1944858" cy="569900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B</a:t>
              </a:r>
              <a:r>
                <a:rPr lang="en-US" sz="2400" dirty="0" smtClean="0">
                  <a:latin typeface="+mj-lt"/>
                </a:rPr>
                <a:t> -= 100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010082" y="3585352"/>
              <a:ext cx="2175586" cy="56990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A *= 1.06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330672" y="3589229"/>
              <a:ext cx="2162625" cy="56990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B</a:t>
              </a:r>
              <a:r>
                <a:rPr lang="en-US" sz="2400" dirty="0" smtClean="0">
                  <a:latin typeface="+mj-lt"/>
                </a:rPr>
                <a:t> *= 1.06</a:t>
              </a:r>
              <a:endParaRPr lang="en-US" sz="2400" dirty="0">
                <a:latin typeface="+mj-lt"/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2771976" y="4626661"/>
            <a:ext cx="6648047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+mj-lt"/>
              </a:rPr>
              <a:t>This schedule is different than </a:t>
            </a:r>
            <a:r>
              <a:rPr lang="en-US" sz="3200" b="1" i="1" dirty="0" smtClean="0">
                <a:latin typeface="+mj-lt"/>
              </a:rPr>
              <a:t>any serial order!</a:t>
            </a:r>
            <a:r>
              <a:rPr lang="en-US" sz="3200" dirty="0" smtClean="0">
                <a:latin typeface="+mj-lt"/>
              </a:rPr>
              <a:t>  We say that </a:t>
            </a:r>
            <a:r>
              <a:rPr lang="en-US" sz="3200" b="1" dirty="0" smtClean="0">
                <a:latin typeface="+mj-lt"/>
              </a:rPr>
              <a:t>this schedule</a:t>
            </a:r>
            <a:r>
              <a:rPr lang="en-US" sz="3200" dirty="0" smtClean="0">
                <a:latin typeface="+mj-lt"/>
              </a:rPr>
              <a:t> is </a:t>
            </a:r>
            <a:r>
              <a:rPr lang="en-US" sz="3200" b="1" u="sng" dirty="0" smtClean="0">
                <a:latin typeface="+mj-lt"/>
              </a:rPr>
              <a:t>not serializable</a:t>
            </a:r>
            <a:endParaRPr lang="en-US" sz="3200" dirty="0"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36371" y="1808636"/>
            <a:ext cx="31578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>
                <a:latin typeface="+mj-lt"/>
              </a:rPr>
              <a:t>Interleaved </a:t>
            </a:r>
            <a:r>
              <a:rPr lang="en-US" sz="2400" u="sng" dirty="0" smtClean="0">
                <a:latin typeface="+mj-lt"/>
              </a:rPr>
              <a:t>schedule S</a:t>
            </a:r>
            <a:r>
              <a:rPr lang="en-US" sz="2400" u="sng" baseline="-25000" dirty="0" smtClean="0">
                <a:latin typeface="+mj-lt"/>
              </a:rPr>
              <a:t>3</a:t>
            </a:r>
            <a:r>
              <a:rPr lang="en-US" sz="2400" u="sng" dirty="0" smtClean="0">
                <a:latin typeface="+mj-lt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778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Scheduling</a:t>
            </a:r>
            <a:r>
              <a:rPr lang="en-US" dirty="0" smtClean="0"/>
              <a:t> Definitions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10515600" cy="4800600"/>
          </a:xfrm>
          <a:noFill/>
          <a:ln/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u="sng" dirty="0"/>
              <a:t>s</a:t>
            </a:r>
            <a:r>
              <a:rPr lang="en-US" b="1" u="sng" dirty="0" smtClean="0"/>
              <a:t>erial schedule</a:t>
            </a:r>
            <a:r>
              <a:rPr lang="en-US" dirty="0"/>
              <a:t> </a:t>
            </a:r>
            <a:r>
              <a:rPr lang="en-US" dirty="0" smtClean="0"/>
              <a:t>is one that </a:t>
            </a:r>
            <a:r>
              <a:rPr lang="en-US" dirty="0"/>
              <a:t>does not interleave the actions of different </a:t>
            </a:r>
            <a:r>
              <a:rPr lang="en-US" dirty="0" smtClean="0"/>
              <a:t>transactions</a:t>
            </a:r>
            <a:endParaRPr lang="en-US" dirty="0"/>
          </a:p>
          <a:p>
            <a:endParaRPr lang="en-US" i="1" u="sng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Schedules A and B are </a:t>
            </a:r>
            <a:r>
              <a:rPr lang="en-US" b="1" u="sng" dirty="0"/>
              <a:t>e</a:t>
            </a:r>
            <a:r>
              <a:rPr lang="en-US" b="1" u="sng" dirty="0" smtClean="0"/>
              <a:t>quivalent schedules</a:t>
            </a:r>
            <a:r>
              <a:rPr lang="en-US" dirty="0" smtClean="0"/>
              <a:t> if,</a:t>
            </a:r>
            <a:r>
              <a:rPr lang="en-US" i="1" dirty="0" smtClean="0"/>
              <a:t> </a:t>
            </a:r>
            <a:r>
              <a:rPr lang="en-US" b="1" i="1" dirty="0"/>
              <a:t>f</a:t>
            </a:r>
            <a:r>
              <a:rPr lang="en-US" b="1" i="1" dirty="0" smtClean="0"/>
              <a:t>or </a:t>
            </a:r>
            <a:r>
              <a:rPr lang="en-US" b="1" i="1" dirty="0"/>
              <a:t>any database state</a:t>
            </a:r>
            <a:r>
              <a:rPr lang="en-US" dirty="0"/>
              <a:t>, the effect </a:t>
            </a:r>
            <a:r>
              <a:rPr lang="en-US" dirty="0" smtClean="0"/>
              <a:t>on DB of </a:t>
            </a:r>
            <a:r>
              <a:rPr lang="en-US" dirty="0"/>
              <a:t>executing </a:t>
            </a:r>
            <a:r>
              <a:rPr lang="en-US" dirty="0" smtClean="0"/>
              <a:t>A </a:t>
            </a:r>
            <a:r>
              <a:rPr lang="en-US" b="1" dirty="0"/>
              <a:t>is identical to </a:t>
            </a:r>
            <a:r>
              <a:rPr lang="en-US" dirty="0"/>
              <a:t>the effect of executing </a:t>
            </a:r>
            <a:r>
              <a:rPr lang="en-US" dirty="0" smtClean="0"/>
              <a:t>B</a:t>
            </a:r>
            <a:endParaRPr lang="en-US" dirty="0"/>
          </a:p>
          <a:p>
            <a:endParaRPr lang="en-US" i="1" u="sng" dirty="0" smtClean="0">
              <a:solidFill>
                <a:schemeClr val="accent2"/>
              </a:solidFill>
            </a:endParaRPr>
          </a:p>
          <a:p>
            <a:r>
              <a:rPr lang="en-US" i="1" dirty="0" smtClean="0"/>
              <a:t>A </a:t>
            </a:r>
            <a:r>
              <a:rPr lang="en-US" b="1" u="sng" dirty="0"/>
              <a:t>s</a:t>
            </a:r>
            <a:r>
              <a:rPr lang="en-US" b="1" u="sng" dirty="0" smtClean="0"/>
              <a:t>erializable schedule</a:t>
            </a:r>
            <a:r>
              <a:rPr lang="en-US" dirty="0" smtClean="0"/>
              <a:t> is </a:t>
            </a: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schedule that is equivalent to </a:t>
            </a:r>
            <a:r>
              <a:rPr lang="en-US" b="1" i="1" dirty="0"/>
              <a:t>some</a:t>
            </a:r>
            <a:r>
              <a:rPr lang="en-US" dirty="0"/>
              <a:t> serial execution of the transactions.</a:t>
            </a:r>
          </a:p>
          <a:p>
            <a:pPr>
              <a:buFont typeface="Wingdings" charset="2"/>
              <a:buNone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073349" y="5438941"/>
            <a:ext cx="4280451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The word “</a:t>
            </a:r>
            <a:r>
              <a:rPr lang="en-US" sz="2800" b="1" dirty="0">
                <a:latin typeface="+mj-lt"/>
              </a:rPr>
              <a:t>some” </a:t>
            </a:r>
            <a:r>
              <a:rPr lang="en-US" sz="2800" dirty="0">
                <a:latin typeface="+mj-lt"/>
              </a:rPr>
              <a:t>makes this </a:t>
            </a:r>
            <a:r>
              <a:rPr lang="en-US" sz="2800" dirty="0" smtClean="0">
                <a:latin typeface="+mj-lt"/>
              </a:rPr>
              <a:t>definition </a:t>
            </a:r>
            <a:r>
              <a:rPr lang="en-US" sz="2800" dirty="0">
                <a:latin typeface="+mj-lt"/>
              </a:rPr>
              <a:t>powerful &amp;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>
                <a:latin typeface="+mj-lt"/>
              </a:rPr>
              <a:t>tricky!</a:t>
            </a:r>
          </a:p>
        </p:txBody>
      </p:sp>
    </p:spTree>
    <p:extLst>
      <p:ext uri="{BB962C8B-B14F-4D97-AF65-F5344CB8AC3E}">
        <p14:creationId xmlns:p14="http://schemas.microsoft.com/office/powerpoint/2010/main" val="3101561297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Concurrency, scheduling &amp; anomalies</a:t>
            </a:r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Locking: 2PL, conflict </a:t>
            </a:r>
            <a:r>
              <a:rPr lang="en-US" dirty="0" err="1" smtClean="0">
                <a:latin typeface="+mj-lt"/>
              </a:rPr>
              <a:t>serializability</a:t>
            </a:r>
            <a:r>
              <a:rPr lang="en-US" dirty="0" smtClean="0">
                <a:latin typeface="+mj-lt"/>
              </a:rPr>
              <a:t>, deadlock detection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9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1779"/>
            <a:ext cx="10515600" cy="1325563"/>
          </a:xfrm>
        </p:spPr>
        <p:txBody>
          <a:bodyPr/>
          <a:lstStyle/>
          <a:p>
            <a:r>
              <a:rPr lang="en-US" dirty="0" smtClean="0"/>
              <a:t>Serializable?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20</a:t>
            </a:fld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301131" y="2988132"/>
            <a:ext cx="7159843" cy="1707737"/>
            <a:chOff x="543325" y="2639978"/>
            <a:chExt cx="10367750" cy="1772104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1192697" y="4399722"/>
              <a:ext cx="9718378" cy="1236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43325" y="2697456"/>
              <a:ext cx="694507" cy="5429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C00000"/>
                  </a:solidFill>
                  <a:latin typeface="+mj-lt"/>
                </a:rPr>
                <a:t>T</a:t>
              </a:r>
              <a:r>
                <a:rPr lang="en-US" sz="2800" b="1" baseline="-25000" dirty="0" smtClean="0">
                  <a:solidFill>
                    <a:srgbClr val="C00000"/>
                  </a:solidFill>
                  <a:latin typeface="+mj-lt"/>
                </a:rPr>
                <a:t>1</a:t>
              </a:r>
              <a:endParaRPr lang="en-US" sz="2800" b="1" baseline="-25000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43325" y="3585352"/>
              <a:ext cx="694507" cy="5429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70C0"/>
                  </a:solidFill>
                  <a:latin typeface="+mj-lt"/>
                </a:rPr>
                <a:t>T</a:t>
              </a:r>
              <a:r>
                <a:rPr lang="en-US" sz="2800" b="1" baseline="-25000" dirty="0">
                  <a:solidFill>
                    <a:srgbClr val="0070C0"/>
                  </a:solidFill>
                  <a:latin typeface="+mj-lt"/>
                </a:rPr>
                <a:t>2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755754" y="2639978"/>
              <a:ext cx="2110448" cy="542941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800" smtClean="0">
                  <a:latin typeface="+mj-lt"/>
                </a:rPr>
                <a:t>A += 100</a:t>
              </a:r>
              <a:endParaRPr lang="en-US" sz="2800"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286442" y="2650774"/>
              <a:ext cx="1996710" cy="542941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+mj-lt"/>
                </a:rPr>
                <a:t>B</a:t>
              </a:r>
              <a:r>
                <a:rPr lang="en-US" sz="2800" dirty="0" smtClean="0">
                  <a:latin typeface="+mj-lt"/>
                </a:rPr>
                <a:t> -= 100</a:t>
              </a:r>
              <a:endParaRPr lang="en-US" sz="2800" dirty="0"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001974" y="3550697"/>
              <a:ext cx="2238116" cy="542941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j-lt"/>
                </a:rPr>
                <a:t>A *= 1.06</a:t>
              </a:r>
              <a:endParaRPr lang="en-US" sz="2800" dirty="0"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481159" y="3557633"/>
              <a:ext cx="2224189" cy="542941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+mj-lt"/>
                </a:rPr>
                <a:t>B</a:t>
              </a:r>
              <a:r>
                <a:rPr lang="en-US" sz="2800" dirty="0" smtClean="0">
                  <a:latin typeface="+mj-lt"/>
                </a:rPr>
                <a:t> *= 1.06</a:t>
              </a:r>
              <a:endParaRPr lang="en-US" sz="2800" dirty="0">
                <a:latin typeface="+mj-lt"/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8404227" y="4906677"/>
            <a:ext cx="3368673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Same as a serial schedule </a:t>
            </a:r>
            <a:r>
              <a:rPr lang="en-US" sz="2400" b="1" i="1" dirty="0" smtClean="0">
                <a:latin typeface="+mj-lt"/>
              </a:rPr>
              <a:t>for all possible values of A, B = </a:t>
            </a:r>
            <a:r>
              <a:rPr lang="en-US" sz="2400" b="1" u="sng" dirty="0" smtClean="0">
                <a:latin typeface="+mj-lt"/>
              </a:rPr>
              <a:t>serializable</a:t>
            </a:r>
            <a:endParaRPr lang="en-US" sz="2400" u="sng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09586" y="1196509"/>
            <a:ext cx="2260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latin typeface="+mj-lt"/>
              </a:rPr>
              <a:t>Serial </a:t>
            </a:r>
            <a:r>
              <a:rPr lang="en-US" sz="2400" u="sng" smtClean="0">
                <a:latin typeface="+mj-lt"/>
              </a:rPr>
              <a:t>schedules:</a:t>
            </a:r>
            <a:endParaRPr lang="en-US" sz="2400" u="sng" dirty="0" smtClean="0">
              <a:latin typeface="+mj-lt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307784"/>
              </p:ext>
            </p:extLst>
          </p:nvPr>
        </p:nvGraphicFramePr>
        <p:xfrm>
          <a:off x="7809586" y="1764477"/>
          <a:ext cx="3963314" cy="11125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2581"/>
                <a:gridCol w="1499933"/>
                <a:gridCol w="1590800"/>
              </a:tblGrid>
              <a:tr h="0">
                <a:tc>
                  <a:txBody>
                    <a:bodyPr/>
                    <a:lstStyle/>
                    <a:p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33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0" dirty="0" smtClean="0">
                          <a:sym typeface="Wingdings"/>
                        </a:rPr>
                        <a:t>,</a:t>
                      </a:r>
                      <a:r>
                        <a:rPr lang="en-US" dirty="0" smtClean="0">
                          <a:sym typeface="Wingdings"/>
                        </a:rPr>
                        <a:t>T</a:t>
                      </a:r>
                      <a:r>
                        <a:rPr lang="en-US" baseline="-25000" dirty="0" smtClean="0">
                          <a:sym typeface="Wingdings"/>
                        </a:rPr>
                        <a:t>2</a:t>
                      </a:r>
                      <a:endParaRPr lang="en-US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1.06*(A+100)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1.06*(B-100)</a:t>
                      </a:r>
                      <a:endParaRPr lang="en-US" dirty="0"/>
                    </a:p>
                  </a:txBody>
                  <a:tcPr/>
                </a:tc>
              </a:tr>
              <a:tr h="3733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>
                          <a:sym typeface="Wingdings"/>
                        </a:rPr>
                        <a:t>,</a:t>
                      </a:r>
                      <a:r>
                        <a:rPr lang="en-US" dirty="0" smtClean="0">
                          <a:sym typeface="Wingdings"/>
                        </a:rPr>
                        <a:t>T</a:t>
                      </a:r>
                      <a:r>
                        <a:rPr lang="en-US" baseline="-25000" dirty="0" smtClean="0">
                          <a:sym typeface="Wingdings"/>
                        </a:rPr>
                        <a:t>1</a:t>
                      </a:r>
                      <a:endParaRPr lang="en-US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1.06*A + 100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1.06*B - 100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996630"/>
              </p:ext>
            </p:extLst>
          </p:nvPr>
        </p:nvGraphicFramePr>
        <p:xfrm>
          <a:off x="8682167" y="3566742"/>
          <a:ext cx="3090733" cy="7391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9933"/>
                <a:gridCol w="15908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3389">
                <a:tc>
                  <a:txBody>
                    <a:bodyPr/>
                    <a:lstStyle/>
                    <a:p>
                      <a:r>
                        <a:rPr lang="en-US" dirty="0" smtClean="0"/>
                        <a:t>1.06*(A+100)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1.06*(B-100)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Rounded Rectangle 16"/>
          <p:cNvSpPr/>
          <p:nvPr/>
        </p:nvSpPr>
        <p:spPr>
          <a:xfrm>
            <a:off x="7700729" y="2108711"/>
            <a:ext cx="4174435" cy="424070"/>
          </a:xfrm>
          <a:prstGeom prst="roundRect">
            <a:avLst/>
          </a:prstGeom>
          <a:solidFill>
            <a:schemeClr val="accent6">
              <a:lumMod val="20000"/>
              <a:lumOff val="80000"/>
              <a:alpha val="56000"/>
            </a:schemeClr>
          </a:solidFill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8584096" y="3899168"/>
            <a:ext cx="3267860" cy="424070"/>
          </a:xfrm>
          <a:prstGeom prst="roundRect">
            <a:avLst/>
          </a:prstGeom>
          <a:solidFill>
            <a:schemeClr val="accent6">
              <a:lumMod val="20000"/>
              <a:lumOff val="80000"/>
              <a:alpha val="56000"/>
            </a:schemeClr>
          </a:solidFill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11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1779"/>
            <a:ext cx="10515600" cy="1325563"/>
          </a:xfrm>
        </p:spPr>
        <p:txBody>
          <a:bodyPr/>
          <a:lstStyle/>
          <a:p>
            <a:r>
              <a:rPr lang="en-US" dirty="0" smtClean="0"/>
              <a:t>Serializable?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21</a:t>
            </a:fld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301131" y="2988132"/>
            <a:ext cx="7159843" cy="1707737"/>
            <a:chOff x="543325" y="2639978"/>
            <a:chExt cx="10367750" cy="1772104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1192697" y="4399722"/>
              <a:ext cx="9718378" cy="1236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43325" y="2697456"/>
              <a:ext cx="694507" cy="5429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C00000"/>
                  </a:solidFill>
                  <a:latin typeface="+mj-lt"/>
                </a:rPr>
                <a:t>T</a:t>
              </a:r>
              <a:r>
                <a:rPr lang="en-US" sz="2800" b="1" baseline="-25000" dirty="0" smtClean="0">
                  <a:solidFill>
                    <a:srgbClr val="C00000"/>
                  </a:solidFill>
                  <a:latin typeface="+mj-lt"/>
                </a:rPr>
                <a:t>1</a:t>
              </a:r>
              <a:endParaRPr lang="en-US" sz="2800" b="1" baseline="-25000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43325" y="3585352"/>
              <a:ext cx="694507" cy="5429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70C0"/>
                  </a:solidFill>
                  <a:latin typeface="+mj-lt"/>
                </a:rPr>
                <a:t>T</a:t>
              </a:r>
              <a:r>
                <a:rPr lang="en-US" sz="2800" b="1" baseline="-25000" dirty="0">
                  <a:solidFill>
                    <a:srgbClr val="0070C0"/>
                  </a:solidFill>
                  <a:latin typeface="+mj-lt"/>
                </a:rPr>
                <a:t>2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755754" y="2639978"/>
              <a:ext cx="2110448" cy="542941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800" smtClean="0">
                  <a:latin typeface="+mj-lt"/>
                </a:rPr>
                <a:t>A += 100</a:t>
              </a:r>
              <a:endParaRPr lang="en-US" sz="2800"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704809" y="2639978"/>
              <a:ext cx="1996710" cy="542941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+mj-lt"/>
                </a:rPr>
                <a:t>B</a:t>
              </a:r>
              <a:r>
                <a:rPr lang="en-US" sz="2800" dirty="0" smtClean="0">
                  <a:latin typeface="+mj-lt"/>
                </a:rPr>
                <a:t> -= 100</a:t>
              </a:r>
              <a:endParaRPr lang="en-US" sz="2800" dirty="0"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001974" y="3550697"/>
              <a:ext cx="2238116" cy="542941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j-lt"/>
                </a:rPr>
                <a:t>A *= 1.06</a:t>
              </a:r>
              <a:endParaRPr lang="en-US" sz="2800" dirty="0"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423050" y="3550697"/>
              <a:ext cx="2224189" cy="542941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+mj-lt"/>
                </a:rPr>
                <a:t>B</a:t>
              </a:r>
              <a:r>
                <a:rPr lang="en-US" sz="2800" dirty="0" smtClean="0">
                  <a:latin typeface="+mj-lt"/>
                </a:rPr>
                <a:t> *= 1.06</a:t>
              </a:r>
              <a:endParaRPr lang="en-US" sz="2800" dirty="0">
                <a:latin typeface="+mj-lt"/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8404227" y="4906677"/>
            <a:ext cx="3368673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 </a:t>
            </a:r>
            <a:r>
              <a:rPr lang="en-US" sz="2400" i="1" dirty="0" smtClean="0">
                <a:latin typeface="+mj-lt"/>
              </a:rPr>
              <a:t>equivalent</a:t>
            </a:r>
            <a:r>
              <a:rPr lang="en-US" sz="2400" dirty="0" smtClean="0">
                <a:latin typeface="+mj-lt"/>
              </a:rPr>
              <a:t> to any serializable schedule</a:t>
            </a:r>
            <a:r>
              <a:rPr lang="en-US" sz="2400" b="1" i="1" dirty="0" smtClean="0">
                <a:latin typeface="+mj-lt"/>
              </a:rPr>
              <a:t> = not </a:t>
            </a:r>
            <a:r>
              <a:rPr lang="en-US" sz="2400" b="1" u="sng" dirty="0" smtClean="0">
                <a:latin typeface="+mj-lt"/>
              </a:rPr>
              <a:t>serializable</a:t>
            </a:r>
            <a:endParaRPr lang="en-US" sz="2400" u="sng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09586" y="1196509"/>
            <a:ext cx="2260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latin typeface="+mj-lt"/>
              </a:rPr>
              <a:t>Serial </a:t>
            </a:r>
            <a:r>
              <a:rPr lang="en-US" sz="2400" u="sng" smtClean="0">
                <a:latin typeface="+mj-lt"/>
              </a:rPr>
              <a:t>schedules:</a:t>
            </a:r>
            <a:endParaRPr lang="en-US" sz="2400" u="sng" dirty="0" smtClean="0">
              <a:latin typeface="+mj-lt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83499"/>
              </p:ext>
            </p:extLst>
          </p:nvPr>
        </p:nvGraphicFramePr>
        <p:xfrm>
          <a:off x="7809586" y="1764477"/>
          <a:ext cx="3963314" cy="11125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2581"/>
                <a:gridCol w="1499933"/>
                <a:gridCol w="1590800"/>
              </a:tblGrid>
              <a:tr h="0">
                <a:tc>
                  <a:txBody>
                    <a:bodyPr/>
                    <a:lstStyle/>
                    <a:p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33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0" dirty="0" smtClean="0">
                          <a:sym typeface="Wingdings"/>
                        </a:rPr>
                        <a:t>,</a:t>
                      </a:r>
                      <a:r>
                        <a:rPr lang="en-US" dirty="0" smtClean="0">
                          <a:sym typeface="Wingdings"/>
                        </a:rPr>
                        <a:t>T</a:t>
                      </a:r>
                      <a:r>
                        <a:rPr lang="en-US" baseline="-25000" dirty="0" smtClean="0">
                          <a:sym typeface="Wingdings"/>
                        </a:rPr>
                        <a:t>2</a:t>
                      </a:r>
                      <a:endParaRPr lang="en-US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1.06*(A+100)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1.06*(B-100)</a:t>
                      </a:r>
                      <a:endParaRPr lang="en-US" dirty="0"/>
                    </a:p>
                  </a:txBody>
                  <a:tcPr/>
                </a:tc>
              </a:tr>
              <a:tr h="3733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>
                          <a:sym typeface="Wingdings"/>
                        </a:rPr>
                        <a:t>,</a:t>
                      </a:r>
                      <a:r>
                        <a:rPr lang="en-US" dirty="0" smtClean="0">
                          <a:sym typeface="Wingdings"/>
                        </a:rPr>
                        <a:t>T</a:t>
                      </a:r>
                      <a:r>
                        <a:rPr lang="en-US" baseline="-25000" dirty="0" smtClean="0">
                          <a:sym typeface="Wingdings"/>
                        </a:rPr>
                        <a:t>1</a:t>
                      </a:r>
                      <a:endParaRPr lang="en-US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1.06*A + 100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1.06*B - 100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035802"/>
              </p:ext>
            </p:extLst>
          </p:nvPr>
        </p:nvGraphicFramePr>
        <p:xfrm>
          <a:off x="8682167" y="3566742"/>
          <a:ext cx="3090733" cy="7391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9933"/>
                <a:gridCol w="15908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3389">
                <a:tc>
                  <a:txBody>
                    <a:bodyPr/>
                    <a:lstStyle/>
                    <a:p>
                      <a:r>
                        <a:rPr lang="en-US" dirty="0" smtClean="0"/>
                        <a:t>1.06*(A+100)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1.06*B - 100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765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 can go wrong with interleaving?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Various anomalies which break isolation / </a:t>
            </a:r>
            <a:r>
              <a:rPr lang="en-US" sz="3200" dirty="0" err="1" smtClean="0"/>
              <a:t>serializability</a:t>
            </a:r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Often </a:t>
            </a:r>
            <a:r>
              <a:rPr lang="en-US" sz="3200" dirty="0"/>
              <a:t>referred to by name…</a:t>
            </a:r>
          </a:p>
          <a:p>
            <a:pPr marL="457200" lvl="1" indent="0">
              <a:buNone/>
            </a:pPr>
            <a:endParaRPr lang="en-US" sz="3200" dirty="0" smtClean="0"/>
          </a:p>
          <a:p>
            <a:r>
              <a:rPr lang="en-US" sz="3200" dirty="0" smtClean="0"/>
              <a:t>Occur because of / with certain “conflicts” between interleaved TXNs</a:t>
            </a:r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70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1779"/>
            <a:ext cx="10515600" cy="1325563"/>
          </a:xfrm>
        </p:spPr>
        <p:txBody>
          <a:bodyPr/>
          <a:lstStyle/>
          <a:p>
            <a:r>
              <a:rPr lang="en-US" dirty="0" smtClean="0"/>
              <a:t>The DBMS’s view of the schedule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23</a:t>
            </a:fld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838200" y="1529121"/>
            <a:ext cx="4727713" cy="1379065"/>
            <a:chOff x="543325" y="2666677"/>
            <a:chExt cx="10367750" cy="1745405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1192697" y="4399722"/>
              <a:ext cx="9718378" cy="1236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543325" y="2697456"/>
              <a:ext cx="4812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C00000"/>
                  </a:solidFill>
                  <a:latin typeface="+mj-lt"/>
                </a:rPr>
                <a:t>T</a:t>
              </a:r>
              <a:r>
                <a:rPr lang="en-US" sz="2800" b="1" baseline="-25000" dirty="0" smtClean="0">
                  <a:solidFill>
                    <a:srgbClr val="C00000"/>
                  </a:solidFill>
                  <a:latin typeface="+mj-lt"/>
                </a:rPr>
                <a:t>1</a:t>
              </a:r>
              <a:endParaRPr lang="en-US" sz="2800" b="1" baseline="-25000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43325" y="3585352"/>
              <a:ext cx="4796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70C0"/>
                  </a:solidFill>
                  <a:latin typeface="+mj-lt"/>
                </a:rPr>
                <a:t>T</a:t>
              </a:r>
              <a:r>
                <a:rPr lang="en-US" sz="2800" b="1" baseline="-25000" dirty="0">
                  <a:solidFill>
                    <a:srgbClr val="0070C0"/>
                  </a:solidFill>
                  <a:latin typeface="+mj-lt"/>
                </a:rPr>
                <a:t>2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755754" y="2666678"/>
              <a:ext cx="2197792" cy="467443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mtClean="0">
                  <a:latin typeface="+mj-lt"/>
                </a:rPr>
                <a:t>A += 100</a:t>
              </a:r>
              <a:endParaRPr lang="en-US">
                <a:latin typeface="+mj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631332" y="2666677"/>
              <a:ext cx="2085301" cy="467443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j-lt"/>
                </a:rPr>
                <a:t>B</a:t>
              </a:r>
              <a:r>
                <a:rPr lang="en-US" dirty="0" smtClean="0">
                  <a:latin typeface="+mj-lt"/>
                </a:rPr>
                <a:t> -= 100</a:t>
              </a:r>
              <a:endParaRPr lang="en-US" dirty="0">
                <a:latin typeface="+mj-lt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010083" y="3585352"/>
              <a:ext cx="2320831" cy="467443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j-lt"/>
                </a:rPr>
                <a:t>A *= 1.06</a:t>
              </a:r>
              <a:endParaRPr lang="en-US" dirty="0">
                <a:latin typeface="+mj-lt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330672" y="3589229"/>
              <a:ext cx="2306769" cy="467443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j-lt"/>
                </a:rPr>
                <a:t>B</a:t>
              </a:r>
              <a:r>
                <a:rPr lang="en-US" dirty="0" smtClean="0">
                  <a:latin typeface="+mj-lt"/>
                </a:rPr>
                <a:t> *= 1.06</a:t>
              </a:r>
              <a:endParaRPr lang="en-US" dirty="0">
                <a:latin typeface="+mj-lt"/>
              </a:endParaRPr>
            </a:p>
          </p:txBody>
        </p:sp>
      </p:grpSp>
      <p:cxnSp>
        <p:nvCxnSpPr>
          <p:cNvPr id="40" name="Straight Arrow Connector 39"/>
          <p:cNvCxnSpPr/>
          <p:nvPr/>
        </p:nvCxnSpPr>
        <p:spPr>
          <a:xfrm>
            <a:off x="1467074" y="5793391"/>
            <a:ext cx="8133396" cy="14681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74643" y="4202857"/>
            <a:ext cx="402739" cy="6214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+mj-lt"/>
              </a:rPr>
              <a:t>T</a:t>
            </a:r>
            <a:r>
              <a:rPr lang="en-US" sz="2800" b="1" baseline="-25000" dirty="0" smtClean="0">
                <a:solidFill>
                  <a:srgbClr val="C00000"/>
                </a:solidFill>
                <a:latin typeface="+mj-lt"/>
              </a:rPr>
              <a:t>1</a:t>
            </a:r>
            <a:endParaRPr lang="en-US" sz="28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74643" y="5016222"/>
            <a:ext cx="401397" cy="6214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0070C0"/>
                </a:solidFill>
                <a:latin typeface="+mj-lt"/>
              </a:rPr>
              <a:t>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467074" y="4251972"/>
            <a:ext cx="792205" cy="523220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+mj-lt"/>
              </a:rPr>
              <a:t>R(A)</a:t>
            </a:r>
            <a:endParaRPr lang="en-US" sz="2800" dirty="0">
              <a:latin typeface="+mj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366210" y="5020827"/>
            <a:ext cx="792205" cy="523220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+mj-lt"/>
              </a:rPr>
              <a:t>R(A)</a:t>
            </a:r>
            <a:endParaRPr lang="en-US" sz="2800" dirty="0">
              <a:latin typeface="+mj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448971" y="4253623"/>
            <a:ext cx="917239" cy="523220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W(A)</a:t>
            </a:r>
            <a:endParaRPr lang="en-US" sz="2800" dirty="0">
              <a:latin typeface="+mj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87570" y="5020827"/>
            <a:ext cx="917239" cy="523220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W</a:t>
            </a:r>
            <a:r>
              <a:rPr lang="en-US" sz="2800" dirty="0" smtClean="0">
                <a:latin typeface="+mj-lt"/>
              </a:rPr>
              <a:t>(A)</a:t>
            </a:r>
            <a:endParaRPr lang="en-US" sz="2800" dirty="0">
              <a:latin typeface="+mj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333964" y="5016222"/>
            <a:ext cx="782587" cy="523220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R(B)</a:t>
            </a:r>
            <a:endParaRPr lang="en-US" sz="2800" dirty="0">
              <a:latin typeface="+mj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255324" y="5016222"/>
            <a:ext cx="917239" cy="523220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W(B)</a:t>
            </a:r>
            <a:endParaRPr lang="en-US" sz="2800" dirty="0">
              <a:latin typeface="+mj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285382" y="4250321"/>
            <a:ext cx="782587" cy="523220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R(B)</a:t>
            </a:r>
            <a:endParaRPr lang="en-US" sz="2800" dirty="0">
              <a:latin typeface="+mj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267279" y="4251972"/>
            <a:ext cx="907621" cy="523220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W(B)</a:t>
            </a:r>
            <a:endParaRPr lang="en-US" sz="28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9231" y="956642"/>
            <a:ext cx="5916094" cy="222636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043498" y="1432072"/>
            <a:ext cx="3419060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Each action in the TXNs </a:t>
            </a:r>
            <a:r>
              <a:rPr lang="en-US" sz="2400" i="1" dirty="0" smtClean="0">
                <a:latin typeface="+mj-lt"/>
              </a:rPr>
              <a:t>reads a value from global memory</a:t>
            </a:r>
            <a:r>
              <a:rPr lang="en-US" sz="2400" dirty="0" smtClean="0">
                <a:latin typeface="+mj-lt"/>
              </a:rPr>
              <a:t> and then </a:t>
            </a:r>
            <a:r>
              <a:rPr lang="en-US" sz="2400" i="1" dirty="0" smtClean="0">
                <a:latin typeface="+mj-lt"/>
              </a:rPr>
              <a:t>writes one back to it</a:t>
            </a:r>
          </a:p>
          <a:p>
            <a:endParaRPr lang="en-US" sz="2400" i="1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Scheduling order matters!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8803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43199"/>
            <a:ext cx="7105183" cy="2464265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r>
              <a:rPr lang="en-US" dirty="0" smtClean="0"/>
              <a:t>Thus, there are three types of conflicts:</a:t>
            </a:r>
          </a:p>
          <a:p>
            <a:pPr lvl="1"/>
            <a:r>
              <a:rPr lang="en-US" dirty="0" smtClean="0"/>
              <a:t>Read-Write </a:t>
            </a:r>
            <a:r>
              <a:rPr lang="en-US" dirty="0"/>
              <a:t>conflicts (RW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Write-Read conflicts (WR) </a:t>
            </a:r>
            <a:endParaRPr lang="en-US" dirty="0" smtClean="0"/>
          </a:p>
          <a:p>
            <a:pPr lvl="1"/>
            <a:r>
              <a:rPr lang="en-US" dirty="0"/>
              <a:t>Write-Write conflicts (WW</a:t>
            </a:r>
            <a:r>
              <a:rPr lang="en-US" dirty="0" smtClean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34668" y="3282834"/>
            <a:ext cx="2919132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+mj-lt"/>
              </a:rPr>
              <a:t>Why no “RR Conflict”?</a:t>
            </a:r>
          </a:p>
        </p:txBody>
      </p:sp>
      <p:sp>
        <p:nvSpPr>
          <p:cNvPr id="10" name="Rectangle 9"/>
          <p:cNvSpPr/>
          <p:nvPr/>
        </p:nvSpPr>
        <p:spPr>
          <a:xfrm>
            <a:off x="962083" y="1686034"/>
            <a:ext cx="10391717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Two actions </a:t>
            </a:r>
            <a:r>
              <a:rPr lang="en-US" sz="2800" b="1" u="sng" dirty="0">
                <a:latin typeface="+mj-lt"/>
              </a:rPr>
              <a:t>conflict</a:t>
            </a:r>
            <a:r>
              <a:rPr lang="en-US" sz="2800" dirty="0">
                <a:latin typeface="+mj-lt"/>
              </a:rPr>
              <a:t> if they are part of different TXNs, involve the same variable, and at least one of them is a write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62083" y="5011521"/>
            <a:ext cx="10391717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+mj-lt"/>
              </a:rPr>
              <a:t>Interleaving anomalies occur with / because of these conflicts between TXNs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i="1" dirty="0" smtClean="0">
                <a:latin typeface="+mj-lt"/>
              </a:rPr>
              <a:t>(but these conflicts can occur without causing anomalies!)</a:t>
            </a:r>
            <a:endParaRPr lang="en-US" sz="2800" i="1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78452" y="6202964"/>
            <a:ext cx="3375348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See </a:t>
            </a:r>
            <a:r>
              <a:rPr lang="en-US" sz="2400" b="1" i="1" smtClean="0">
                <a:latin typeface="+mj-lt"/>
              </a:rPr>
              <a:t>next section for more!</a:t>
            </a:r>
            <a:endParaRPr lang="en-US" sz="24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9456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34655" y="5933614"/>
            <a:ext cx="6122702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2800" i="1" smtClean="0">
                <a:latin typeface="+mj-lt"/>
              </a:rPr>
              <a:t>Occurring </a:t>
            </a:r>
            <a:r>
              <a:rPr lang="en-US" sz="2800" i="1" dirty="0" smtClean="0">
                <a:latin typeface="+mj-lt"/>
              </a:rPr>
              <a:t>with </a:t>
            </a:r>
            <a:r>
              <a:rPr lang="en-US" sz="2800" i="1" smtClean="0">
                <a:latin typeface="+mj-lt"/>
              </a:rPr>
              <a:t>/ because of a </a:t>
            </a:r>
            <a:r>
              <a:rPr lang="en-US" sz="2800" b="1" i="1" dirty="0" smtClean="0">
                <a:latin typeface="+mj-lt"/>
              </a:rPr>
              <a:t>RW conflict</a:t>
            </a:r>
            <a:endParaRPr lang="en-US" sz="2800" b="1" i="1" dirty="0">
              <a:latin typeface="+mj-l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38200" y="3614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Classic Anomalies with Interleaved Execution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785738"/>
            <a:ext cx="37062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+mj-lt"/>
              </a:rPr>
              <a:t>“Unrepeatable read”:</a:t>
            </a:r>
            <a:endParaRPr lang="en-US" sz="3200" b="1" dirty="0">
              <a:latin typeface="+mj-lt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286648" y="5222672"/>
            <a:ext cx="5201449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38200" y="3582236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+mj-lt"/>
              </a:rPr>
              <a:t>T</a:t>
            </a:r>
            <a:r>
              <a:rPr lang="en-US" sz="2800" b="1" baseline="-25000" dirty="0" smtClean="0">
                <a:solidFill>
                  <a:srgbClr val="C00000"/>
                </a:solidFill>
                <a:latin typeface="+mj-lt"/>
              </a:rPr>
              <a:t>1</a:t>
            </a:r>
            <a:endParaRPr lang="en-US" sz="28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200" y="4437882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0070C0"/>
                </a:solidFill>
                <a:latin typeface="+mj-lt"/>
              </a:rPr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68787" y="3582236"/>
            <a:ext cx="792205" cy="523220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R(A)</a:t>
            </a:r>
            <a:endParaRPr lang="en-US" sz="2800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73390" y="3582236"/>
            <a:ext cx="792205" cy="523220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R(A)</a:t>
            </a:r>
            <a:endParaRPr lang="en-US" sz="2800" dirty="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21526" y="2672946"/>
            <a:ext cx="403227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T</a:t>
            </a:r>
            <a:r>
              <a:rPr lang="en-US" sz="2400" baseline="-25000" dirty="0" smtClean="0">
                <a:latin typeface="+mj-lt"/>
              </a:rPr>
              <a:t>1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u="sng" dirty="0">
                <a:latin typeface="+mj-lt"/>
              </a:rPr>
              <a:t>reads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some </a:t>
            </a:r>
            <a:r>
              <a:rPr lang="en-US" sz="2400" dirty="0" smtClean="0">
                <a:latin typeface="+mj-lt"/>
              </a:rPr>
              <a:t>data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from A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 smtClean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T</a:t>
            </a:r>
            <a:r>
              <a:rPr lang="en-US" sz="2400" baseline="-25000" dirty="0" smtClean="0">
                <a:latin typeface="+mj-lt"/>
              </a:rPr>
              <a:t>2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u="sng" dirty="0" smtClean="0">
                <a:latin typeface="+mj-lt"/>
              </a:rPr>
              <a:t>writes</a:t>
            </a:r>
            <a:r>
              <a:rPr lang="en-US" sz="2400" dirty="0" smtClean="0">
                <a:latin typeface="+mj-lt"/>
              </a:rPr>
              <a:t> to A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 smtClean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Then, </a:t>
            </a:r>
            <a:r>
              <a:rPr lang="en-US" sz="2400" dirty="0">
                <a:latin typeface="+mj-lt"/>
              </a:rPr>
              <a:t>T</a:t>
            </a:r>
            <a:r>
              <a:rPr lang="en-US" sz="2400" baseline="-25000" dirty="0">
                <a:latin typeface="+mj-lt"/>
              </a:rPr>
              <a:t>1</a:t>
            </a:r>
            <a:r>
              <a:rPr lang="en-US" sz="2400" dirty="0">
                <a:latin typeface="+mj-lt"/>
              </a:rPr>
              <a:t> reads </a:t>
            </a:r>
            <a:r>
              <a:rPr lang="en-US" sz="2400" dirty="0" smtClean="0">
                <a:latin typeface="+mj-lt"/>
              </a:rPr>
              <a:t>from A again </a:t>
            </a:r>
            <a:r>
              <a:rPr lang="en-US" sz="2400" i="1" dirty="0" smtClean="0">
                <a:latin typeface="+mj-lt"/>
              </a:rPr>
              <a:t>and now gets </a:t>
            </a:r>
            <a:r>
              <a:rPr lang="en-US" sz="2400" i="1" dirty="0">
                <a:latin typeface="+mj-lt"/>
              </a:rPr>
              <a:t>a different / inconsistent value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2692474" y="4437882"/>
            <a:ext cx="2549434" cy="528557"/>
            <a:chOff x="2692474" y="4437882"/>
            <a:chExt cx="2549434" cy="528557"/>
          </a:xfrm>
        </p:grpSpPr>
        <p:sp>
          <p:nvSpPr>
            <p:cNvPr id="19" name="TextBox 18"/>
            <p:cNvSpPr txBox="1"/>
            <p:nvPr/>
          </p:nvSpPr>
          <p:spPr>
            <a:xfrm>
              <a:off x="2692474" y="4443219"/>
              <a:ext cx="792205" cy="52322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800" smtClean="0">
                  <a:latin typeface="+mj-lt"/>
                </a:rPr>
                <a:t>R(A)</a:t>
              </a:r>
              <a:endParaRPr lang="en-US" sz="2800" dirty="0"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716161" y="4442140"/>
              <a:ext cx="917239" cy="52322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+mj-lt"/>
                </a:rPr>
                <a:t>W</a:t>
              </a:r>
              <a:r>
                <a:rPr lang="en-US" sz="2800" dirty="0" smtClean="0">
                  <a:latin typeface="+mj-lt"/>
                </a:rPr>
                <a:t>(A)</a:t>
              </a:r>
              <a:endParaRPr lang="en-US" sz="2800" dirty="0">
                <a:latin typeface="+mj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864882" y="4437882"/>
              <a:ext cx="377026" cy="52322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j-lt"/>
                </a:rPr>
                <a:t>C</a:t>
              </a:r>
              <a:endParaRPr lang="en-US" sz="2800" dirty="0">
                <a:latin typeface="+mj-lt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838200" y="2672946"/>
            <a:ext cx="13236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+mj-lt"/>
              </a:rPr>
              <a:t>Example:</a:t>
            </a:r>
            <a:endParaRPr lang="en-US" sz="24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9170415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 animBg="1"/>
      <p:bldP spid="18" grpId="0" animBg="1"/>
      <p:bldP spid="10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32153" y="5933614"/>
            <a:ext cx="6127704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2800" i="1" smtClean="0">
                <a:latin typeface="+mj-lt"/>
              </a:rPr>
              <a:t>Occurring with / because of </a:t>
            </a:r>
            <a:r>
              <a:rPr lang="en-US" sz="2800" i="1" dirty="0" smtClean="0">
                <a:latin typeface="+mj-lt"/>
              </a:rPr>
              <a:t>a </a:t>
            </a:r>
            <a:r>
              <a:rPr lang="en-US" sz="2800" b="1" i="1" dirty="0" smtClean="0">
                <a:latin typeface="+mj-lt"/>
              </a:rPr>
              <a:t>WR conflict</a:t>
            </a:r>
            <a:endParaRPr lang="en-US" sz="2800" b="1" i="1" dirty="0">
              <a:latin typeface="+mj-l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38200" y="3614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Classic Anomalies with Interleaved Execution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785738"/>
            <a:ext cx="70605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+mj-lt"/>
              </a:rPr>
              <a:t>“Dirty read” / Reading uncommitted data:</a:t>
            </a:r>
            <a:endParaRPr lang="en-US" sz="3200" b="1" dirty="0">
              <a:latin typeface="+mj-lt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286648" y="5222672"/>
            <a:ext cx="5201449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38200" y="3582236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+mj-lt"/>
              </a:rPr>
              <a:t>T</a:t>
            </a:r>
            <a:r>
              <a:rPr lang="en-US" sz="2800" b="1" baseline="-25000" dirty="0" smtClean="0">
                <a:solidFill>
                  <a:srgbClr val="C00000"/>
                </a:solidFill>
                <a:latin typeface="+mj-lt"/>
              </a:rPr>
              <a:t>1</a:t>
            </a:r>
            <a:endParaRPr lang="en-US" sz="28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200" y="4437882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0070C0"/>
                </a:solidFill>
                <a:latin typeface="+mj-lt"/>
              </a:rPr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40811" y="3582236"/>
            <a:ext cx="917239" cy="523220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+mj-lt"/>
              </a:rPr>
              <a:t>W</a:t>
            </a:r>
            <a:r>
              <a:rPr lang="en-US" sz="2800" dirty="0" smtClean="0">
                <a:latin typeface="+mj-lt"/>
              </a:rPr>
              <a:t>(A)</a:t>
            </a:r>
            <a:endParaRPr lang="en-US" sz="2800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65645" y="3588095"/>
            <a:ext cx="386644" cy="523220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A</a:t>
            </a:r>
            <a:endParaRPr lang="en-US" sz="2800" dirty="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21526" y="2672946"/>
            <a:ext cx="403227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T</a:t>
            </a:r>
            <a:r>
              <a:rPr lang="en-US" sz="2400" baseline="-25000" dirty="0" smtClean="0">
                <a:latin typeface="+mj-lt"/>
              </a:rPr>
              <a:t>1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u="sng" dirty="0" smtClean="0">
                <a:latin typeface="+mj-lt"/>
              </a:rPr>
              <a:t>writes</a:t>
            </a:r>
            <a:r>
              <a:rPr lang="en-US" sz="2400" dirty="0" smtClean="0">
                <a:latin typeface="+mj-lt"/>
              </a:rPr>
              <a:t> some data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to A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 smtClean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T</a:t>
            </a:r>
            <a:r>
              <a:rPr lang="en-US" sz="2400" baseline="-25000" dirty="0" smtClean="0">
                <a:latin typeface="+mj-lt"/>
              </a:rPr>
              <a:t>2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u="sng" dirty="0" smtClean="0">
                <a:latin typeface="+mj-lt"/>
              </a:rPr>
              <a:t>reads</a:t>
            </a:r>
            <a:r>
              <a:rPr lang="en-US" sz="2400" dirty="0" smtClean="0">
                <a:latin typeface="+mj-lt"/>
              </a:rPr>
              <a:t> from A, then writes back to A &amp; commits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 smtClean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T</a:t>
            </a:r>
            <a:r>
              <a:rPr lang="en-US" sz="2400" baseline="-25000" dirty="0" smtClean="0">
                <a:latin typeface="+mj-lt"/>
              </a:rPr>
              <a:t>1</a:t>
            </a:r>
            <a:r>
              <a:rPr lang="en-US" sz="2400" dirty="0" smtClean="0">
                <a:latin typeface="+mj-lt"/>
              </a:rPr>
              <a:t> then aborts- </a:t>
            </a:r>
            <a:r>
              <a:rPr lang="en-US" sz="2400" i="1" dirty="0" smtClean="0">
                <a:latin typeface="+mj-lt"/>
              </a:rPr>
              <a:t>now T</a:t>
            </a:r>
            <a:r>
              <a:rPr lang="en-US" sz="2400" i="1" baseline="-25000" dirty="0" smtClean="0">
                <a:latin typeface="+mj-lt"/>
              </a:rPr>
              <a:t>2</a:t>
            </a:r>
            <a:r>
              <a:rPr lang="en-US" sz="2400" i="1" dirty="0" smtClean="0">
                <a:latin typeface="+mj-lt"/>
              </a:rPr>
              <a:t>’s result is based on an obsolete / inconsistent </a:t>
            </a:r>
            <a:r>
              <a:rPr lang="en-US" sz="2400" i="1" dirty="0">
                <a:latin typeface="+mj-lt"/>
              </a:rPr>
              <a:t>value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763331" y="4437882"/>
            <a:ext cx="2497032" cy="523220"/>
            <a:chOff x="2763331" y="4437882"/>
            <a:chExt cx="2497032" cy="523220"/>
          </a:xfrm>
        </p:grpSpPr>
        <p:sp>
          <p:nvSpPr>
            <p:cNvPr id="19" name="TextBox 18"/>
            <p:cNvSpPr txBox="1"/>
            <p:nvPr/>
          </p:nvSpPr>
          <p:spPr>
            <a:xfrm>
              <a:off x="2763331" y="4437882"/>
              <a:ext cx="792205" cy="52322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800" smtClean="0">
                  <a:latin typeface="+mj-lt"/>
                </a:rPr>
                <a:t>R(A)</a:t>
              </a:r>
              <a:endParaRPr lang="en-US" sz="2800" dirty="0"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760817" y="4437882"/>
              <a:ext cx="917239" cy="52322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+mj-lt"/>
                </a:rPr>
                <a:t>W</a:t>
              </a:r>
              <a:r>
                <a:rPr lang="en-US" sz="2800" dirty="0" smtClean="0">
                  <a:latin typeface="+mj-lt"/>
                </a:rPr>
                <a:t>(A)</a:t>
              </a:r>
              <a:endParaRPr lang="en-US" sz="2800" dirty="0">
                <a:latin typeface="+mj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883337" y="4437882"/>
              <a:ext cx="377026" cy="52322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j-lt"/>
                </a:rPr>
                <a:t>C</a:t>
              </a:r>
              <a:endParaRPr lang="en-US" sz="2800" dirty="0">
                <a:latin typeface="+mj-lt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838200" y="2672946"/>
            <a:ext cx="13236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+mj-lt"/>
              </a:rPr>
              <a:t>Example:</a:t>
            </a:r>
            <a:endParaRPr lang="en-US" sz="24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7660044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 animBg="1"/>
      <p:bldP spid="18" grpId="0" animBg="1"/>
      <p:bldP spid="10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838200" y="3614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Classic Anomalies with Interleaved Execution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785738"/>
            <a:ext cx="77831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+mj-lt"/>
              </a:rPr>
              <a:t>“Inconsistent read” / Reading partial commits:</a:t>
            </a:r>
            <a:endParaRPr lang="en-US" sz="3200" b="1" dirty="0">
              <a:latin typeface="+mj-lt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397833" y="5211506"/>
            <a:ext cx="6538003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38200" y="3582236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+mj-lt"/>
              </a:rPr>
              <a:t>T</a:t>
            </a:r>
            <a:r>
              <a:rPr lang="en-US" sz="2800" b="1" baseline="-25000" dirty="0" smtClean="0">
                <a:solidFill>
                  <a:srgbClr val="C00000"/>
                </a:solidFill>
                <a:latin typeface="+mj-lt"/>
              </a:rPr>
              <a:t>1</a:t>
            </a:r>
            <a:endParaRPr lang="en-US" sz="28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200" y="4437882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0070C0"/>
                </a:solidFill>
                <a:latin typeface="+mj-lt"/>
              </a:rPr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75489" y="3526846"/>
            <a:ext cx="811441" cy="461665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W</a:t>
            </a:r>
            <a:r>
              <a:rPr lang="en-US" sz="2400" dirty="0" smtClean="0">
                <a:latin typeface="+mj-lt"/>
              </a:rPr>
              <a:t>(A)</a:t>
            </a:r>
            <a:endParaRPr lang="en-US" sz="2400" dirty="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223778" y="2469221"/>
            <a:ext cx="380416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T</a:t>
            </a:r>
            <a:r>
              <a:rPr lang="en-US" sz="2400" baseline="-25000" dirty="0" smtClean="0">
                <a:latin typeface="+mj-lt"/>
              </a:rPr>
              <a:t>1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u="sng" dirty="0" smtClean="0">
                <a:latin typeface="+mj-lt"/>
              </a:rPr>
              <a:t>writes</a:t>
            </a:r>
            <a:r>
              <a:rPr lang="en-US" sz="2400" dirty="0" smtClean="0">
                <a:latin typeface="+mj-lt"/>
              </a:rPr>
              <a:t> some data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to A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 smtClean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T</a:t>
            </a:r>
            <a:r>
              <a:rPr lang="en-US" sz="2400" baseline="-25000" dirty="0" smtClean="0">
                <a:latin typeface="+mj-lt"/>
              </a:rPr>
              <a:t>2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u="sng" dirty="0" smtClean="0">
                <a:latin typeface="+mj-lt"/>
              </a:rPr>
              <a:t>reads</a:t>
            </a:r>
            <a:r>
              <a:rPr lang="en-US" sz="2400" dirty="0" smtClean="0">
                <a:latin typeface="+mj-lt"/>
              </a:rPr>
              <a:t> from A </a:t>
            </a:r>
            <a:r>
              <a:rPr lang="en-US" sz="2400" i="1" dirty="0" smtClean="0">
                <a:latin typeface="+mj-lt"/>
              </a:rPr>
              <a:t>and B</a:t>
            </a:r>
            <a:r>
              <a:rPr lang="en-US" sz="2400" dirty="0" smtClean="0">
                <a:latin typeface="+mj-lt"/>
              </a:rPr>
              <a:t>, and then writes some value which depends on A &amp; B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 smtClean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T</a:t>
            </a:r>
            <a:r>
              <a:rPr lang="en-US" sz="2400" baseline="-25000" dirty="0">
                <a:latin typeface="+mj-lt"/>
              </a:rPr>
              <a:t>1</a:t>
            </a:r>
            <a:r>
              <a:rPr lang="en-US" sz="2400" dirty="0" smtClean="0">
                <a:latin typeface="+mj-lt"/>
              </a:rPr>
              <a:t> then writes to B- </a:t>
            </a:r>
            <a:r>
              <a:rPr lang="en-US" sz="2400" i="1" dirty="0" smtClean="0">
                <a:latin typeface="+mj-lt"/>
              </a:rPr>
              <a:t>now T</a:t>
            </a:r>
            <a:r>
              <a:rPr lang="en-US" sz="2400" i="1" baseline="-25000" dirty="0">
                <a:latin typeface="+mj-lt"/>
              </a:rPr>
              <a:t>2</a:t>
            </a:r>
            <a:r>
              <a:rPr lang="en-US" sz="2400" i="1" dirty="0" smtClean="0">
                <a:latin typeface="+mj-lt"/>
              </a:rPr>
              <a:t>’s result is based on an incomplete commit</a:t>
            </a:r>
            <a:endParaRPr lang="en-US" sz="2400" i="1" dirty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8200" y="2672946"/>
            <a:ext cx="13236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+mj-lt"/>
              </a:rPr>
              <a:t>Example:</a:t>
            </a:r>
            <a:endParaRPr lang="en-US" sz="2400">
              <a:latin typeface="+mj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304264" y="3526846"/>
            <a:ext cx="1293015" cy="461666"/>
            <a:chOff x="5181455" y="3526845"/>
            <a:chExt cx="1293015" cy="461666"/>
          </a:xfrm>
        </p:grpSpPr>
        <p:sp>
          <p:nvSpPr>
            <p:cNvPr id="18" name="TextBox 17"/>
            <p:cNvSpPr txBox="1"/>
            <p:nvPr/>
          </p:nvSpPr>
          <p:spPr>
            <a:xfrm>
              <a:off x="5181455" y="3526846"/>
              <a:ext cx="803425" cy="461665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W(B)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124694" y="3526845"/>
              <a:ext cx="349776" cy="461665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C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598115" y="4393320"/>
            <a:ext cx="3526579" cy="461665"/>
            <a:chOff x="2486930" y="4404486"/>
            <a:chExt cx="3526579" cy="461665"/>
          </a:xfrm>
        </p:grpSpPr>
        <p:sp>
          <p:nvSpPr>
            <p:cNvPr id="19" name="TextBox 18"/>
            <p:cNvSpPr txBox="1"/>
            <p:nvPr/>
          </p:nvSpPr>
          <p:spPr>
            <a:xfrm>
              <a:off x="2486930" y="4404486"/>
              <a:ext cx="704039" cy="461665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+mj-lt"/>
                </a:rPr>
                <a:t>R(A)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663733" y="4404486"/>
              <a:ext cx="349776" cy="461665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C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306044" y="4404486"/>
              <a:ext cx="696024" cy="461665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R(B)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117143" y="4404486"/>
              <a:ext cx="1449436" cy="461665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W(C=A*B)</a:t>
              </a:r>
              <a:endParaRPr lang="en-US" sz="2400" dirty="0">
                <a:latin typeface="+mj-lt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3026089" y="6065406"/>
            <a:ext cx="6139822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smtClean="0">
                <a:latin typeface="+mj-lt"/>
              </a:rPr>
              <a:t>Again, </a:t>
            </a:r>
            <a:r>
              <a:rPr lang="en-US" sz="2800" i="1" dirty="0">
                <a:latin typeface="+mj-lt"/>
              </a:rPr>
              <a:t>o</a:t>
            </a:r>
            <a:r>
              <a:rPr lang="en-US" sz="2800" i="1" dirty="0" smtClean="0">
                <a:latin typeface="+mj-lt"/>
              </a:rPr>
              <a:t>ccurring because of a </a:t>
            </a:r>
            <a:r>
              <a:rPr lang="en-US" sz="2800" b="1" i="1" dirty="0" smtClean="0">
                <a:latin typeface="+mj-lt"/>
              </a:rPr>
              <a:t>WR conflict</a:t>
            </a:r>
            <a:endParaRPr lang="en-US" sz="28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721639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0" grpId="0" uiExpand="1" build="p"/>
      <p:bldP spid="2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838200" y="3614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Classic Anomalies with Interleaved Execution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785738"/>
            <a:ext cx="35778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+mj-lt"/>
              </a:rPr>
              <a:t>Partially-lost update:</a:t>
            </a:r>
            <a:endParaRPr lang="en-US" sz="3200" b="1" dirty="0">
              <a:latin typeface="+mj-lt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286648" y="5222672"/>
            <a:ext cx="5201449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38200" y="3582236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+mj-lt"/>
              </a:rPr>
              <a:t>T</a:t>
            </a:r>
            <a:r>
              <a:rPr lang="en-US" sz="2800" b="1" baseline="-25000" dirty="0" smtClean="0">
                <a:solidFill>
                  <a:srgbClr val="C00000"/>
                </a:solidFill>
                <a:latin typeface="+mj-lt"/>
              </a:rPr>
              <a:t>1</a:t>
            </a:r>
            <a:endParaRPr lang="en-US" sz="28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200" y="4437882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0070C0"/>
                </a:solidFill>
                <a:latin typeface="+mj-lt"/>
              </a:rPr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58663" y="3582236"/>
            <a:ext cx="917239" cy="523220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+mj-lt"/>
              </a:rPr>
              <a:t>W</a:t>
            </a:r>
            <a:r>
              <a:rPr lang="en-US" sz="2800" dirty="0" smtClean="0">
                <a:latin typeface="+mj-lt"/>
              </a:rPr>
              <a:t>(A)</a:t>
            </a:r>
            <a:endParaRPr lang="en-US" sz="2800" dirty="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21526" y="2672946"/>
            <a:ext cx="44199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T</a:t>
            </a:r>
            <a:r>
              <a:rPr lang="en-US" sz="2400" baseline="-25000" dirty="0" smtClean="0">
                <a:latin typeface="+mj-lt"/>
              </a:rPr>
              <a:t>1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i="1" u="sng" dirty="0" smtClean="0">
                <a:latin typeface="+mj-lt"/>
              </a:rPr>
              <a:t>blind </a:t>
            </a:r>
            <a:r>
              <a:rPr lang="en-US" sz="2400" u="sng" dirty="0" smtClean="0">
                <a:latin typeface="+mj-lt"/>
              </a:rPr>
              <a:t>writes</a:t>
            </a:r>
            <a:r>
              <a:rPr lang="en-US" sz="2400" dirty="0" smtClean="0">
                <a:latin typeface="+mj-lt"/>
              </a:rPr>
              <a:t> some data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to A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 smtClean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T</a:t>
            </a:r>
            <a:r>
              <a:rPr lang="en-US" sz="2400" baseline="-25000" dirty="0" smtClean="0">
                <a:latin typeface="+mj-lt"/>
              </a:rPr>
              <a:t>2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i="1" u="sng" dirty="0" smtClean="0">
                <a:latin typeface="+mj-lt"/>
              </a:rPr>
              <a:t>blind </a:t>
            </a:r>
            <a:r>
              <a:rPr lang="en-US" sz="2400" u="sng" dirty="0" smtClean="0">
                <a:latin typeface="+mj-lt"/>
              </a:rPr>
              <a:t>writes</a:t>
            </a:r>
            <a:r>
              <a:rPr lang="en-US" sz="2400" dirty="0" smtClean="0">
                <a:latin typeface="+mj-lt"/>
              </a:rPr>
              <a:t> to A </a:t>
            </a:r>
            <a:r>
              <a:rPr lang="en-US" sz="2400" i="1" dirty="0" smtClean="0">
                <a:latin typeface="+mj-lt"/>
              </a:rPr>
              <a:t>and B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 smtClean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T</a:t>
            </a:r>
            <a:r>
              <a:rPr lang="en-US" sz="2400" baseline="-25000" dirty="0">
                <a:latin typeface="+mj-lt"/>
              </a:rPr>
              <a:t>1</a:t>
            </a:r>
            <a:r>
              <a:rPr lang="en-US" sz="2400" dirty="0" smtClean="0">
                <a:latin typeface="+mj-lt"/>
              </a:rPr>
              <a:t> then </a:t>
            </a:r>
            <a:r>
              <a:rPr lang="en-US" sz="2400" i="1" u="sng" dirty="0">
                <a:latin typeface="+mj-lt"/>
              </a:rPr>
              <a:t>blind </a:t>
            </a:r>
            <a:r>
              <a:rPr lang="en-US" sz="2400" u="sng" dirty="0">
                <a:latin typeface="+mj-lt"/>
              </a:rPr>
              <a:t>writes</a:t>
            </a:r>
            <a:r>
              <a:rPr lang="en-US" sz="2400" dirty="0" smtClean="0">
                <a:latin typeface="+mj-lt"/>
              </a:rPr>
              <a:t> to B; now we have T</a:t>
            </a:r>
            <a:r>
              <a:rPr lang="en-US" sz="2400" baseline="-25000" dirty="0" smtClean="0">
                <a:latin typeface="+mj-lt"/>
              </a:rPr>
              <a:t>2</a:t>
            </a:r>
            <a:r>
              <a:rPr lang="en-US" sz="2400" dirty="0" smtClean="0">
                <a:latin typeface="+mj-lt"/>
              </a:rPr>
              <a:t>’s value for B and T</a:t>
            </a:r>
            <a:r>
              <a:rPr lang="en-US" sz="2400" baseline="-25000" dirty="0" smtClean="0">
                <a:latin typeface="+mj-lt"/>
              </a:rPr>
              <a:t>1</a:t>
            </a:r>
            <a:r>
              <a:rPr lang="en-US" sz="2400" dirty="0" smtClean="0">
                <a:latin typeface="+mj-lt"/>
              </a:rPr>
              <a:t>’s value for A-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b="1" i="1" dirty="0" smtClean="0">
                <a:latin typeface="+mj-lt"/>
              </a:rPr>
              <a:t>not equivalent to any serial schedule!</a:t>
            </a:r>
            <a:endParaRPr lang="en-US" sz="2400" b="1" i="1" dirty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8200" y="2672946"/>
            <a:ext cx="13236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+mj-lt"/>
              </a:rPr>
              <a:t>Example:</a:t>
            </a:r>
            <a:endParaRPr lang="en-US" sz="2400">
              <a:latin typeface="+mj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260608" y="3582236"/>
            <a:ext cx="1405353" cy="523220"/>
            <a:chOff x="5260608" y="3582236"/>
            <a:chExt cx="1405353" cy="523220"/>
          </a:xfrm>
        </p:grpSpPr>
        <p:sp>
          <p:nvSpPr>
            <p:cNvPr id="18" name="TextBox 17"/>
            <p:cNvSpPr txBox="1"/>
            <p:nvPr/>
          </p:nvSpPr>
          <p:spPr>
            <a:xfrm>
              <a:off x="5260608" y="3582236"/>
              <a:ext cx="907621" cy="523220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j-lt"/>
                </a:rPr>
                <a:t>W(B)</a:t>
              </a:r>
              <a:endParaRPr lang="en-US" sz="2800" dirty="0"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288935" y="3582236"/>
              <a:ext cx="377026" cy="523220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800">
                  <a:latin typeface="+mj-lt"/>
                </a:rPr>
                <a:t>C</a:t>
              </a:r>
              <a:endParaRPr lang="en-US" sz="2800" dirty="0">
                <a:latin typeface="+mj-lt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696607" y="4437882"/>
            <a:ext cx="2443296" cy="528009"/>
            <a:chOff x="2696607" y="4437882"/>
            <a:chExt cx="2443296" cy="528009"/>
          </a:xfrm>
        </p:grpSpPr>
        <p:sp>
          <p:nvSpPr>
            <p:cNvPr id="19" name="TextBox 18"/>
            <p:cNvSpPr txBox="1"/>
            <p:nvPr/>
          </p:nvSpPr>
          <p:spPr>
            <a:xfrm>
              <a:off x="2696607" y="4437882"/>
              <a:ext cx="917239" cy="52322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+mj-lt"/>
                </a:rPr>
                <a:t>W</a:t>
              </a:r>
              <a:r>
                <a:rPr lang="en-US" sz="2800" dirty="0" smtClean="0">
                  <a:latin typeface="+mj-lt"/>
                </a:rPr>
                <a:t>(A)</a:t>
              </a:r>
              <a:endParaRPr lang="en-US" sz="2800" dirty="0">
                <a:latin typeface="+mj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762877" y="4437882"/>
              <a:ext cx="377026" cy="52322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j-lt"/>
                </a:rPr>
                <a:t>C</a:t>
              </a:r>
              <a:endParaRPr lang="en-US" sz="2800" dirty="0"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734551" y="4442671"/>
              <a:ext cx="907621" cy="52322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+mj-lt"/>
                </a:rPr>
                <a:t>W</a:t>
              </a:r>
              <a:r>
                <a:rPr lang="en-US" sz="2800" dirty="0" smtClean="0">
                  <a:latin typeface="+mj-lt"/>
                </a:rPr>
                <a:t>(B)</a:t>
              </a:r>
              <a:endParaRPr lang="en-US" sz="2800" dirty="0">
                <a:latin typeface="+mj-lt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3437259" y="6016932"/>
            <a:ext cx="5317481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smtClean="0">
                <a:latin typeface="+mj-lt"/>
              </a:rPr>
              <a:t>Occurring because of a </a:t>
            </a:r>
            <a:r>
              <a:rPr lang="en-US" sz="2800" b="1" i="1" dirty="0" smtClean="0">
                <a:latin typeface="+mj-lt"/>
              </a:rPr>
              <a:t>WW conflict</a:t>
            </a:r>
            <a:endParaRPr lang="en-US" sz="28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8566708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0" grpId="0" uiExpand="1" build="p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Concurrency, Scheduling &amp; Anomalies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2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626828"/>
            <a:ext cx="8610600" cy="88286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will learn about in this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7578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Interleaving &amp; scheduling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Conflict &amp; anomaly types</a:t>
            </a: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3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Concurrency: Isolation &amp; Consistency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5625"/>
            <a:ext cx="8999483" cy="4351338"/>
          </a:xfrm>
        </p:spPr>
        <p:txBody>
          <a:bodyPr/>
          <a:lstStyle/>
          <a:p>
            <a:r>
              <a:rPr lang="en-US" dirty="0" smtClean="0"/>
              <a:t>The DBMS must handle concurrency such that…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sz="2800" b="1" u="sng" dirty="0" smtClean="0"/>
              <a:t>I</a:t>
            </a:r>
            <a:r>
              <a:rPr lang="en-US" sz="2800" b="1" dirty="0" smtClean="0"/>
              <a:t>solation</a:t>
            </a:r>
            <a:r>
              <a:rPr lang="en-US" sz="2800" dirty="0" smtClean="0"/>
              <a:t> is maintained: Users must be able to execute each TXN </a:t>
            </a:r>
            <a:r>
              <a:rPr lang="en-US" sz="2800" b="1" dirty="0" smtClean="0"/>
              <a:t>as if they were the only user</a:t>
            </a:r>
          </a:p>
          <a:p>
            <a:pPr lvl="2"/>
            <a:r>
              <a:rPr lang="en-US" sz="2400" dirty="0" smtClean="0"/>
              <a:t>DBMS handles the details of </a:t>
            </a:r>
            <a:r>
              <a:rPr lang="en-US" sz="2400" i="1" dirty="0" smtClean="0"/>
              <a:t>interleaving</a:t>
            </a:r>
            <a:r>
              <a:rPr lang="en-US" sz="2400" dirty="0" smtClean="0"/>
              <a:t> various TXNs</a:t>
            </a:r>
          </a:p>
          <a:p>
            <a:pPr lvl="2"/>
            <a:endParaRPr lang="en-US" dirty="0"/>
          </a:p>
          <a:p>
            <a:pPr marL="914400" lvl="1" indent="-457200">
              <a:buFont typeface="+mj-lt"/>
              <a:buAutoNum type="arabicPeriod"/>
            </a:pPr>
            <a:endParaRPr lang="en-US" sz="2800" b="1" u="sng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800" b="1" u="sng" dirty="0" smtClean="0"/>
              <a:t>C</a:t>
            </a:r>
            <a:r>
              <a:rPr lang="en-US" sz="2800" b="1" dirty="0" smtClean="0"/>
              <a:t>onsistency</a:t>
            </a:r>
            <a:r>
              <a:rPr lang="en-US" sz="2800" dirty="0" smtClean="0"/>
              <a:t> is maintained: TXNs must leave the DB in a </a:t>
            </a:r>
            <a:r>
              <a:rPr lang="en-US" sz="2800" b="1" dirty="0" smtClean="0"/>
              <a:t>consistent state</a:t>
            </a:r>
          </a:p>
          <a:p>
            <a:pPr lvl="2"/>
            <a:r>
              <a:rPr lang="en-US" sz="2400" dirty="0" smtClean="0"/>
              <a:t>DBMS handles the details of enforcing integrity constraints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357693" y="2617076"/>
            <a:ext cx="996107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j-lt"/>
              </a:rPr>
              <a:t>AC</a:t>
            </a:r>
            <a:r>
              <a:rPr lang="en-US" sz="3200" b="1" u="sng" dirty="0" smtClean="0">
                <a:latin typeface="+mj-lt"/>
              </a:rPr>
              <a:t>I</a:t>
            </a:r>
            <a:r>
              <a:rPr lang="en-US" sz="3200" dirty="0" smtClean="0">
                <a:latin typeface="+mj-lt"/>
              </a:rPr>
              <a:t>D</a:t>
            </a:r>
            <a:endParaRPr lang="en-US" sz="32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357693" y="4593020"/>
            <a:ext cx="996107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j-lt"/>
              </a:rPr>
              <a:t>A</a:t>
            </a:r>
            <a:r>
              <a:rPr lang="en-US" sz="3200" b="1" u="sng" dirty="0" smtClean="0">
                <a:latin typeface="+mj-lt"/>
              </a:rPr>
              <a:t>C</a:t>
            </a:r>
            <a:r>
              <a:rPr lang="en-US" sz="3200" dirty="0" smtClean="0">
                <a:latin typeface="+mj-lt"/>
              </a:rPr>
              <a:t>ID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63329700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Example- consider two TXNs:</a:t>
            </a:r>
            <a:endParaRPr lang="en-US" dirty="0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43325" y="1690688"/>
            <a:ext cx="4641014" cy="3416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T1: START TRANSACTION</a:t>
            </a:r>
          </a:p>
          <a:p>
            <a:pPr eaLnBrk="0" hangingPunct="0"/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UPDATE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Accounts</a:t>
            </a:r>
            <a:br>
              <a:rPr lang="en-US" sz="2400" dirty="0" smtClean="0">
                <a:latin typeface="Menlo" charset="0"/>
                <a:ea typeface="Menlo" charset="0"/>
                <a:cs typeface="Menlo" charset="0"/>
              </a:rPr>
            </a:b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SET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Amt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=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Amt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+ 100</a:t>
            </a:r>
          </a:p>
          <a:p>
            <a:pPr eaLnBrk="0" hangingPunct="0"/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WHERE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Name = ‘A’</a:t>
            </a:r>
          </a:p>
          <a:p>
            <a:pPr eaLnBrk="0" hangingPunct="0"/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</a:t>
            </a:r>
          </a:p>
          <a:p>
            <a:pPr eaLnBrk="0" hangingPunct="0"/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UPDATE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Accounts</a:t>
            </a:r>
            <a:br>
              <a:rPr lang="en-US" sz="2400" dirty="0" smtClean="0">
                <a:latin typeface="Menlo" charset="0"/>
                <a:ea typeface="Menlo" charset="0"/>
                <a:cs typeface="Menlo" charset="0"/>
              </a:rPr>
            </a:b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SET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Amt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=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Amt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- 100</a:t>
            </a:r>
          </a:p>
          <a:p>
            <a:pPr eaLnBrk="0" hangingPunct="0"/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WHERE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Name = ‘B’</a:t>
            </a:r>
          </a:p>
          <a:p>
            <a:pPr eaLnBrk="0" hangingPunct="0"/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COMMIT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6785269" y="2614018"/>
            <a:ext cx="4826962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smtClean="0">
                <a:latin typeface="Menlo" charset="0"/>
                <a:ea typeface="Menlo" charset="0"/>
                <a:cs typeface="Menlo" charset="0"/>
              </a:rPr>
              <a:t>T2: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START TRANSACTION</a:t>
            </a:r>
          </a:p>
          <a:p>
            <a:pPr eaLnBrk="0" hangingPunct="0"/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UPDATE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Accounts</a:t>
            </a:r>
            <a:br>
              <a:rPr lang="en-US" sz="2400" dirty="0" smtClean="0">
                <a:latin typeface="Menlo" charset="0"/>
                <a:ea typeface="Menlo" charset="0"/>
                <a:cs typeface="Menlo" charset="0"/>
              </a:rPr>
            </a:b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SET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Amt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=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Amt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* 1.06</a:t>
            </a:r>
          </a:p>
          <a:p>
            <a:pPr eaLnBrk="0" hangingPunct="0"/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COMMIT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3325" y="5304155"/>
            <a:ext cx="4641014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T1 transfers $100 from B’s account to A’s account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785269" y="5303550"/>
            <a:ext cx="4826962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T2 credits both accounts with a 6% interest payment</a:t>
            </a:r>
          </a:p>
        </p:txBody>
      </p:sp>
    </p:spTree>
    <p:extLst>
      <p:ext uri="{BB962C8B-B14F-4D97-AF65-F5344CB8AC3E}">
        <p14:creationId xmlns:p14="http://schemas.microsoft.com/office/powerpoint/2010/main" val="1035846411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Example- consider two TXNs: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755755" y="4933719"/>
            <a:ext cx="4033337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T1 transfers $100 from B’s account to A’s account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639828" y="4933719"/>
            <a:ext cx="4315465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T2 credits both accounts with a 6% interest payment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192696" y="4399722"/>
            <a:ext cx="10419535" cy="13252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3325" y="2697456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+mj-lt"/>
              </a:rPr>
              <a:t>T</a:t>
            </a:r>
            <a:r>
              <a:rPr lang="en-US" sz="2800" b="1" baseline="-25000" dirty="0" smtClean="0">
                <a:solidFill>
                  <a:srgbClr val="C00000"/>
                </a:solidFill>
                <a:latin typeface="+mj-lt"/>
              </a:rPr>
              <a:t>1</a:t>
            </a:r>
            <a:endParaRPr lang="en-US" sz="28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3325" y="3585352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0070C0"/>
                </a:solidFill>
                <a:latin typeface="+mj-lt"/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55755" y="2666678"/>
            <a:ext cx="1636987" cy="584775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smtClean="0">
                <a:latin typeface="+mj-lt"/>
              </a:rPr>
              <a:t>A += 100</a:t>
            </a:r>
            <a:endParaRPr lang="en-US" sz="320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43477" y="2666677"/>
            <a:ext cx="1545616" cy="584775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B</a:t>
            </a:r>
            <a:r>
              <a:rPr lang="en-US" sz="3200" dirty="0" smtClean="0">
                <a:latin typeface="+mj-lt"/>
              </a:rPr>
              <a:t> -= 100</a:t>
            </a:r>
            <a:endParaRPr lang="en-US" sz="32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39828" y="3500631"/>
            <a:ext cx="1737976" cy="584775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j-lt"/>
              </a:rPr>
              <a:t>A *= 1.06</a:t>
            </a:r>
            <a:endParaRPr lang="en-US" sz="3200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228538" y="3504506"/>
            <a:ext cx="1726755" cy="584775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B</a:t>
            </a:r>
            <a:r>
              <a:rPr lang="en-US" sz="3200" dirty="0" smtClean="0">
                <a:latin typeface="+mj-lt"/>
              </a:rPr>
              <a:t> *= 1.06</a:t>
            </a:r>
            <a:endParaRPr lang="en-US" sz="32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955293" y="4442514"/>
            <a:ext cx="797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smtClean="0">
                <a:latin typeface="+mj-lt"/>
              </a:rPr>
              <a:t>Time</a:t>
            </a:r>
            <a:endParaRPr lang="en-US" sz="2400" i="1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8200" y="1680047"/>
            <a:ext cx="100603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j-lt"/>
              </a:rPr>
              <a:t>We can look at the TXNs in a timeline view- serial execution:</a:t>
            </a:r>
            <a:endParaRPr lang="en-US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9176617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  <p:bldP spid="10" grpId="0" animBg="1"/>
      <p:bldP spid="19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Example- consider two TXNs: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893675" y="4935336"/>
            <a:ext cx="4061618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T1 transfers $100 from B’s account to A’s account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670916" y="4935336"/>
            <a:ext cx="4348742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T2 credits both accounts with a 6% interest payment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192696" y="4399722"/>
            <a:ext cx="10419535" cy="13252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3325" y="2697456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+mj-lt"/>
              </a:rPr>
              <a:t>T</a:t>
            </a:r>
            <a:r>
              <a:rPr lang="en-US" sz="2800" b="1" baseline="-25000" dirty="0" smtClean="0">
                <a:solidFill>
                  <a:srgbClr val="C00000"/>
                </a:solidFill>
                <a:latin typeface="+mj-lt"/>
              </a:rPr>
              <a:t>1</a:t>
            </a:r>
            <a:endParaRPr lang="en-US" sz="28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3325" y="3585352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0070C0"/>
                </a:solidFill>
                <a:latin typeface="+mj-lt"/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93675" y="2697457"/>
            <a:ext cx="1636987" cy="584775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smtClean="0">
                <a:latin typeface="+mj-lt"/>
              </a:rPr>
              <a:t>A += 100</a:t>
            </a:r>
            <a:endParaRPr lang="en-US" sz="320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409677" y="2666678"/>
            <a:ext cx="1545616" cy="584775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B</a:t>
            </a:r>
            <a:r>
              <a:rPr lang="en-US" sz="3200" dirty="0" smtClean="0">
                <a:latin typeface="+mj-lt"/>
              </a:rPr>
              <a:t> -= 100</a:t>
            </a:r>
            <a:endParaRPr lang="en-US" sz="32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70916" y="3550699"/>
            <a:ext cx="1737976" cy="584775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j-lt"/>
              </a:rPr>
              <a:t>A *= 1.06</a:t>
            </a:r>
            <a:endParaRPr lang="en-US" sz="3200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87906" y="3554574"/>
            <a:ext cx="1726755" cy="584775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B</a:t>
            </a:r>
            <a:r>
              <a:rPr lang="en-US" sz="3200" dirty="0" smtClean="0">
                <a:latin typeface="+mj-lt"/>
              </a:rPr>
              <a:t> *= 1.06</a:t>
            </a:r>
            <a:endParaRPr lang="en-US" sz="32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955293" y="4442514"/>
            <a:ext cx="797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smtClean="0">
                <a:latin typeface="+mj-lt"/>
              </a:rPr>
              <a:t>Time</a:t>
            </a:r>
            <a:endParaRPr lang="en-US" sz="2400" i="1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680047"/>
            <a:ext cx="88340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>
                <a:latin typeface="+mj-lt"/>
              </a:rPr>
              <a:t>The TXNs could occur in either order… DBMS allows!</a:t>
            </a:r>
            <a:endParaRPr lang="en-US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88528122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  <p:bldP spid="10" grpId="0" animBg="1"/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Example- consider two TXNs: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192696" y="4399722"/>
            <a:ext cx="10419535" cy="13252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3325" y="2697456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+mj-lt"/>
              </a:rPr>
              <a:t>T</a:t>
            </a:r>
            <a:r>
              <a:rPr lang="en-US" sz="2800" b="1" baseline="-25000" dirty="0" smtClean="0">
                <a:solidFill>
                  <a:srgbClr val="C00000"/>
                </a:solidFill>
                <a:latin typeface="+mj-lt"/>
              </a:rPr>
              <a:t>1</a:t>
            </a:r>
            <a:endParaRPr lang="en-US" sz="28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3325" y="3585352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0070C0"/>
                </a:solidFill>
                <a:latin typeface="+mj-lt"/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87906" y="2666677"/>
            <a:ext cx="1636987" cy="584775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smtClean="0">
                <a:latin typeface="+mj-lt"/>
              </a:rPr>
              <a:t>A += 100</a:t>
            </a:r>
            <a:endParaRPr lang="en-US" sz="320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409677" y="2666677"/>
            <a:ext cx="1545616" cy="584775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B</a:t>
            </a:r>
            <a:r>
              <a:rPr lang="en-US" sz="3200" dirty="0" smtClean="0">
                <a:latin typeface="+mj-lt"/>
              </a:rPr>
              <a:t> -= 100</a:t>
            </a:r>
            <a:endParaRPr lang="en-US" sz="32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70916" y="3550699"/>
            <a:ext cx="1737976" cy="584775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j-lt"/>
              </a:rPr>
              <a:t>A *= 1.06</a:t>
            </a:r>
            <a:endParaRPr lang="en-US" sz="3200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03907" y="3557652"/>
            <a:ext cx="1726755" cy="584775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B</a:t>
            </a:r>
            <a:r>
              <a:rPr lang="en-US" sz="3200" dirty="0" smtClean="0">
                <a:latin typeface="+mj-lt"/>
              </a:rPr>
              <a:t> *= 1.06</a:t>
            </a:r>
            <a:endParaRPr lang="en-US" sz="32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955293" y="4442514"/>
            <a:ext cx="797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smtClean="0">
                <a:latin typeface="+mj-lt"/>
              </a:rPr>
              <a:t>Time</a:t>
            </a:r>
            <a:endParaRPr lang="en-US" sz="2400" i="1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680047"/>
            <a:ext cx="67351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j-lt"/>
              </a:rPr>
              <a:t>The DBMS can also </a:t>
            </a:r>
            <a:r>
              <a:rPr lang="en-US" sz="3200" b="1" dirty="0" smtClean="0">
                <a:latin typeface="+mj-lt"/>
              </a:rPr>
              <a:t>interleave</a:t>
            </a:r>
            <a:r>
              <a:rPr lang="en-US" sz="3200" dirty="0" smtClean="0">
                <a:latin typeface="+mj-lt"/>
              </a:rPr>
              <a:t> the TXNs</a:t>
            </a:r>
            <a:endParaRPr lang="en-US" sz="3200" b="1" dirty="0"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670915" y="4978214"/>
            <a:ext cx="4253977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+mj-lt"/>
              </a:rPr>
              <a:t>T2 credits A’s account with 6% interest payment, then T1 </a:t>
            </a:r>
            <a:r>
              <a:rPr lang="en-US" sz="2400" dirty="0">
                <a:latin typeface="+mj-lt"/>
              </a:rPr>
              <a:t>transfers $100 </a:t>
            </a:r>
            <a:r>
              <a:rPr lang="en-US" sz="2400" dirty="0" smtClean="0">
                <a:latin typeface="+mj-lt"/>
              </a:rPr>
              <a:t>to </a:t>
            </a:r>
            <a:r>
              <a:rPr lang="en-US" sz="2400" dirty="0">
                <a:latin typeface="+mj-lt"/>
              </a:rPr>
              <a:t>A’s </a:t>
            </a:r>
            <a:r>
              <a:rPr lang="en-US" sz="2400" dirty="0" smtClean="0">
                <a:latin typeface="+mj-lt"/>
              </a:rPr>
              <a:t>account…</a:t>
            </a:r>
            <a:endParaRPr lang="en-US" sz="2400" dirty="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03907" y="4978214"/>
            <a:ext cx="4151386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T2 credits </a:t>
            </a:r>
            <a:r>
              <a:rPr lang="en-US" sz="2400" dirty="0" smtClean="0">
                <a:latin typeface="+mj-lt"/>
              </a:rPr>
              <a:t>B’s account </a:t>
            </a:r>
            <a:r>
              <a:rPr lang="en-US" sz="2400" dirty="0">
                <a:latin typeface="+mj-lt"/>
              </a:rPr>
              <a:t>with a 6% interest </a:t>
            </a:r>
            <a:r>
              <a:rPr lang="en-US" sz="2400" dirty="0" smtClean="0">
                <a:latin typeface="+mj-lt"/>
              </a:rPr>
              <a:t>payment, then T1 transfers $100 from B’s account…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06946077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9" grpId="0" animBg="1"/>
      <p:bldP spid="20" grpId="0" animBg="1"/>
      <p:bldP spid="21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7377</TotalTime>
  <Words>1533</Words>
  <Application>Microsoft Office PowerPoint</Application>
  <PresentationFormat>Widescreen</PresentationFormat>
  <Paragraphs>394</Paragraphs>
  <Slides>28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Menlo</vt:lpstr>
      <vt:lpstr>Wingdings</vt:lpstr>
      <vt:lpstr>Office Theme</vt:lpstr>
      <vt:lpstr>Lecture 21: Intro to Transactions &amp; Logging III</vt:lpstr>
      <vt:lpstr>Today’s Lecture</vt:lpstr>
      <vt:lpstr>1. Concurrency, Scheduling &amp; Anomalies</vt:lpstr>
      <vt:lpstr>What you will learn about in this section</vt:lpstr>
      <vt:lpstr>Concurrency: Isolation &amp; Consistency</vt:lpstr>
      <vt:lpstr>Example- consider two TXNs:</vt:lpstr>
      <vt:lpstr>Example- consider two TXNs:</vt:lpstr>
      <vt:lpstr>Example- consider two TXNs:</vt:lpstr>
      <vt:lpstr>Example- consider two TXNs:</vt:lpstr>
      <vt:lpstr>Example- consider two TXNs:</vt:lpstr>
      <vt:lpstr>Recall: Three Types of Regions of Memory</vt:lpstr>
      <vt:lpstr>Why Interleave TXNs?</vt:lpstr>
      <vt:lpstr>Interleaving &amp; Isolation</vt:lpstr>
      <vt:lpstr>Scheduling examples</vt:lpstr>
      <vt:lpstr>Scheduling examples</vt:lpstr>
      <vt:lpstr>Scheduling examples</vt:lpstr>
      <vt:lpstr>Scheduling examples</vt:lpstr>
      <vt:lpstr>Scheduling examples</vt:lpstr>
      <vt:lpstr>Scheduling Definitions</vt:lpstr>
      <vt:lpstr>Serializable?</vt:lpstr>
      <vt:lpstr>Serializable?</vt:lpstr>
      <vt:lpstr>What else can go wrong with interleaving?</vt:lpstr>
      <vt:lpstr>The DBMS’s view of the schedule</vt:lpstr>
      <vt:lpstr>Conflict Types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145 Style Guide</dc:title>
  <dc:creator>Alex Ratner</dc:creator>
  <cp:lastModifiedBy>Xiannong Meng</cp:lastModifiedBy>
  <cp:revision>289</cp:revision>
  <cp:lastPrinted>2016-10-16T01:17:37Z</cp:lastPrinted>
  <dcterms:created xsi:type="dcterms:W3CDTF">2015-09-11T05:09:33Z</dcterms:created>
  <dcterms:modified xsi:type="dcterms:W3CDTF">2018-03-05T19:44:22Z</dcterms:modified>
</cp:coreProperties>
</file>