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5"/>
  </p:notesMasterIdLst>
  <p:sldIdLst>
    <p:sldId id="413" r:id="rId2"/>
    <p:sldId id="487" r:id="rId3"/>
    <p:sldId id="488" r:id="rId4"/>
    <p:sldId id="489" r:id="rId5"/>
    <p:sldId id="492" r:id="rId6"/>
    <p:sldId id="493" r:id="rId7"/>
    <p:sldId id="494" r:id="rId8"/>
    <p:sldId id="495" r:id="rId9"/>
    <p:sldId id="496" r:id="rId10"/>
    <p:sldId id="497" r:id="rId11"/>
    <p:sldId id="498" r:id="rId12"/>
    <p:sldId id="499" r:id="rId13"/>
    <p:sldId id="500" r:id="rId14"/>
    <p:sldId id="501" r:id="rId15"/>
    <p:sldId id="502" r:id="rId16"/>
    <p:sldId id="503" r:id="rId17"/>
    <p:sldId id="504" r:id="rId18"/>
    <p:sldId id="505" r:id="rId19"/>
    <p:sldId id="506" r:id="rId20"/>
    <p:sldId id="507" r:id="rId21"/>
    <p:sldId id="508" r:id="rId22"/>
    <p:sldId id="510" r:id="rId23"/>
    <p:sldId id="511" r:id="rId24"/>
    <p:sldId id="521" r:id="rId25"/>
    <p:sldId id="512" r:id="rId26"/>
    <p:sldId id="513" r:id="rId27"/>
    <p:sldId id="514" r:id="rId28"/>
    <p:sldId id="515" r:id="rId29"/>
    <p:sldId id="516" r:id="rId30"/>
    <p:sldId id="517" r:id="rId31"/>
    <p:sldId id="518" r:id="rId32"/>
    <p:sldId id="520" r:id="rId33"/>
    <p:sldId id="519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6777F86-1AD3-E745-8504-58BCD5495FDB}">
          <p14:sldIdLst>
            <p14:sldId id="413"/>
            <p14:sldId id="487"/>
            <p14:sldId id="488"/>
            <p14:sldId id="489"/>
            <p14:sldId id="492"/>
            <p14:sldId id="493"/>
            <p14:sldId id="494"/>
            <p14:sldId id="495"/>
            <p14:sldId id="496"/>
            <p14:sldId id="497"/>
            <p14:sldId id="498"/>
            <p14:sldId id="499"/>
            <p14:sldId id="500"/>
            <p14:sldId id="501"/>
            <p14:sldId id="502"/>
            <p14:sldId id="503"/>
            <p14:sldId id="504"/>
            <p14:sldId id="505"/>
            <p14:sldId id="506"/>
            <p14:sldId id="507"/>
            <p14:sldId id="508"/>
            <p14:sldId id="510"/>
            <p14:sldId id="511"/>
            <p14:sldId id="521"/>
            <p14:sldId id="512"/>
            <p14:sldId id="513"/>
            <p14:sldId id="514"/>
            <p14:sldId id="515"/>
            <p14:sldId id="516"/>
            <p14:sldId id="517"/>
            <p14:sldId id="518"/>
            <p14:sldId id="520"/>
            <p14:sldId id="5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EC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47"/>
    <p:restoredTop sz="93919"/>
  </p:normalViewPr>
  <p:slideViewPr>
    <p:cSldViewPr snapToGrid="0" snapToObjects="1">
      <p:cViewPr varScale="1">
        <p:scale>
          <a:sx n="82" d="100"/>
          <a:sy n="82" d="100"/>
        </p:scale>
        <p:origin x="184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B8A9A7-2F8A-8542-A5B3-1DCBE9DCB46D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1345F-47DA-8D41-A25D-7C1673F27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86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182C9-36C4-4043-8412-E8D68754989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4471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A4AE58-52BE-A945-B375-FFE6610ACD02}" type="slidenum">
              <a:rPr lang="en-US"/>
              <a:pPr/>
              <a:t>27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0353" rIns="90353"/>
          <a:lstStyle/>
          <a:p>
            <a:pPr defTabSz="89730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1881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A4AE58-52BE-A945-B375-FFE6610ACD02}" type="slidenum">
              <a:rPr lang="en-US"/>
              <a:pPr/>
              <a:t>28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0353" rIns="90353"/>
          <a:lstStyle/>
          <a:p>
            <a:pPr defTabSz="89730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8194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elioxman.blogspot.com</a:t>
            </a:r>
            <a:r>
              <a:rPr lang="en-US" dirty="0" smtClean="0"/>
              <a:t>/2013/02/</a:t>
            </a:r>
            <a:r>
              <a:rPr lang="en-US" dirty="0" err="1" smtClean="0"/>
              <a:t>postgres-deadlock.html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9D1CC-2DD0-9340-8C33-E66EE752760E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7328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B062BF-8938-6540-89F8-D1AD1892A69D}" type="slidenum">
              <a:rPr lang="en-US"/>
              <a:pPr/>
              <a:t>30</a:t>
            </a:fld>
            <a:endParaRPr 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0353" rIns="90353"/>
          <a:lstStyle/>
          <a:p>
            <a:pPr defTabSz="89730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9123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6C3445-4911-6741-B235-1793BEBFC7C1}" type="slidenum">
              <a:rPr lang="en-US"/>
              <a:pPr/>
              <a:t>31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0353" rIns="90353"/>
          <a:lstStyle/>
          <a:p>
            <a:pPr defTabSz="89730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4900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6C3445-4911-6741-B235-1793BEBFC7C1}" type="slidenum">
              <a:rPr lang="en-US"/>
              <a:pPr/>
              <a:t>32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0353" rIns="90353"/>
          <a:lstStyle/>
          <a:p>
            <a:pPr defTabSz="89730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287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7C9EC-6344-46D0-ADA9-294A7D3D533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193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05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765DF5-22DB-424C-88C6-5DE7B0A5BAAF}" type="slidenum">
              <a:rPr lang="en-US"/>
              <a:pPr/>
              <a:t>9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0353" rIns="90353"/>
          <a:lstStyle/>
          <a:p>
            <a:pPr defTabSz="89730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4256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72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7C84C5-F5FD-3544-8E8D-7E5A1F599A31}" type="slidenum">
              <a:rPr lang="en-US"/>
              <a:pPr/>
              <a:t>22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0353" rIns="90353"/>
          <a:lstStyle/>
          <a:p>
            <a:pPr defTabSz="89730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7443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1598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A4AE58-52BE-A945-B375-FFE6610ACD02}" type="slidenum">
              <a:rPr lang="en-US"/>
              <a:pPr/>
              <a:t>25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0353" rIns="90353"/>
          <a:lstStyle/>
          <a:p>
            <a:pPr defTabSz="89730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3094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A4AE58-52BE-A945-B375-FFE6610ACD02}" type="slidenum">
              <a:rPr lang="en-US"/>
              <a:pPr/>
              <a:t>26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0353" rIns="90353"/>
          <a:lstStyle/>
          <a:p>
            <a:pPr defTabSz="89730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91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5508-BB0A-464D-ADEF-3A0075ABE227}" type="datetime1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91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159A3-DF54-4C46-A244-9A1C3258A5D5}" type="datetime1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513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3A13-4A4C-C245-A282-B82029FF14A9}" type="datetime1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71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DBABF-E9B9-0B48-88BB-0E26979FE3C3}" type="datetime1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668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F0DC-4CC6-E74B-ADE9-A3A724E54A70}" type="datetime1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529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CA4E7-51A4-4043-B144-32E78EB53B2F}" type="datetime1">
              <a:rPr lang="en-US" smtClean="0"/>
              <a:t>3/7/2018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850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253EF-D8E3-0440-8139-36EEB92428E3}" type="datetime1">
              <a:rPr lang="en-US" smtClean="0"/>
              <a:t>3/7/2018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336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A77A2-9965-7C42-98E1-8D5C145B4EDB}" type="datetime1">
              <a:rPr lang="en-US" smtClean="0"/>
              <a:t>3/7/2018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16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07D39-643B-3A4B-8B1B-C9B22069A6E3}" type="datetime1">
              <a:rPr lang="en-US" smtClean="0"/>
              <a:t>3/7/2018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75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91225-698E-4144-BE2D-C0FAD87E1DE5}" type="datetime1">
              <a:rPr lang="en-US" smtClean="0"/>
              <a:t>3/7/2018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041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2CE43-A1E8-1340-A845-87D6176A44FB}" type="datetime1">
              <a:rPr lang="en-US" smtClean="0"/>
              <a:t>3/7/2018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936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80DAD-0F0E-1C48-9551-E0290ADDD356}" type="datetime1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60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286543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Lecture 22: Intro to Transactions &amp; Logging IV</a:t>
            </a:r>
            <a:endParaRPr lang="en-US" dirty="0"/>
          </a:p>
        </p:txBody>
      </p:sp>
      <p:sp>
        <p:nvSpPr>
          <p:cNvPr id="3" name="Subtitle 7"/>
          <p:cNvSpPr>
            <a:spLocks noGrp="1"/>
          </p:cNvSpPr>
          <p:nvPr>
            <p:ph type="subTitle" idx="1"/>
          </p:nvPr>
        </p:nvSpPr>
        <p:spPr>
          <a:xfrm>
            <a:off x="1524000" y="4820383"/>
            <a:ext cx="9144000" cy="165576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Professor Xiannong Meng</a:t>
            </a:r>
          </a:p>
          <a:p>
            <a:r>
              <a:rPr lang="en-US" dirty="0"/>
              <a:t>Spring 2018</a:t>
            </a:r>
          </a:p>
          <a:p>
            <a:r>
              <a:rPr lang="en-US" dirty="0"/>
              <a:t>Lecture and activity contents </a:t>
            </a:r>
            <a:r>
              <a:rPr lang="en-US" dirty="0" smtClean="0"/>
              <a:t>are based </a:t>
            </a:r>
            <a:r>
              <a:rPr lang="en-US" dirty="0"/>
              <a:t>on what Prof Chris </a:t>
            </a:r>
            <a:r>
              <a:rPr lang="en-US" dirty="0" err="1" smtClean="0"/>
              <a:t>Ré</a:t>
            </a:r>
            <a:r>
              <a:rPr lang="en-US" dirty="0" smtClean="0"/>
              <a:t> of Stanford</a:t>
            </a:r>
            <a:endParaRPr lang="en-US" dirty="0"/>
          </a:p>
          <a:p>
            <a:r>
              <a:rPr lang="en-US" dirty="0"/>
              <a:t>used in his CS 145 in the fall 2016 term </a:t>
            </a:r>
            <a:r>
              <a:rPr lang="en-US" dirty="0" smtClean="0"/>
              <a:t>with permission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29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Recall: “Good” vs. “bad” schedules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10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42725" y="5671295"/>
            <a:ext cx="8485508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+mj-lt"/>
              </a:rPr>
              <a:t>Conflict </a:t>
            </a:r>
            <a:r>
              <a:rPr lang="en-US" sz="2800" dirty="0" err="1" smtClean="0">
                <a:latin typeface="+mj-lt"/>
              </a:rPr>
              <a:t>serializability</a:t>
            </a:r>
            <a:r>
              <a:rPr lang="en-US" sz="2800" dirty="0" smtClean="0">
                <a:latin typeface="+mj-lt"/>
              </a:rPr>
              <a:t> also provides us with an operative notion of “good” vs. “bad” schedules!</a:t>
            </a:r>
            <a:endParaRPr lang="en-US" sz="2800" b="1" i="1" dirty="0"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05725" y="1690688"/>
            <a:ext cx="20986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>
                <a:latin typeface="+mj-lt"/>
              </a:rPr>
              <a:t>Serial Schedule</a:t>
            </a:r>
            <a:r>
              <a:rPr lang="en-US" sz="2400" u="sng" dirty="0" smtClean="0">
                <a:latin typeface="+mj-lt"/>
              </a:rPr>
              <a:t>: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512690" y="2299162"/>
            <a:ext cx="4861978" cy="976527"/>
            <a:chOff x="542809" y="2322356"/>
            <a:chExt cx="6561865" cy="965384"/>
          </a:xfrm>
        </p:grpSpPr>
        <p:cxnSp>
          <p:nvCxnSpPr>
            <p:cNvPr id="18" name="Straight Arrow Connector 17"/>
            <p:cNvCxnSpPr/>
            <p:nvPr/>
          </p:nvCxnSpPr>
          <p:spPr>
            <a:xfrm>
              <a:off x="1095463" y="3277727"/>
              <a:ext cx="6009211" cy="10013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542809" y="2322356"/>
              <a:ext cx="506683" cy="3651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+mj-lt"/>
                </a:rPr>
                <a:t>T</a:t>
              </a:r>
              <a:r>
                <a:rPr lang="en-US" b="1" baseline="-25000" dirty="0" smtClean="0">
                  <a:solidFill>
                    <a:srgbClr val="C00000"/>
                  </a:solidFill>
                  <a:latin typeface="+mj-lt"/>
                </a:rPr>
                <a:t>1</a:t>
              </a:r>
              <a:endParaRPr lang="en-US" b="1" baseline="-25000" dirty="0">
                <a:solidFill>
                  <a:srgbClr val="C00000"/>
                </a:solidFill>
                <a:latin typeface="+mj-lt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42809" y="2769531"/>
              <a:ext cx="506683" cy="3651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70C0"/>
                  </a:solidFill>
                  <a:latin typeface="+mj-lt"/>
                </a:rPr>
                <a:t>T</a:t>
              </a:r>
              <a:r>
                <a:rPr lang="en-US" b="1" baseline="-25000" dirty="0" smtClean="0">
                  <a:solidFill>
                    <a:srgbClr val="0070C0"/>
                  </a:solidFill>
                  <a:latin typeface="+mj-lt"/>
                </a:rPr>
                <a:t>2</a:t>
              </a:r>
              <a:endParaRPr lang="en-US" b="1" baseline="-25000" dirty="0">
                <a:solidFill>
                  <a:srgbClr val="0070C0"/>
                </a:solidFill>
                <a:latin typeface="+mj-lt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095463" y="2375357"/>
              <a:ext cx="617475" cy="273838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smtClean="0">
                  <a:latin typeface="+mj-lt"/>
                </a:rPr>
                <a:t>R(A)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604287" y="2375357"/>
              <a:ext cx="641564" cy="273838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smtClean="0">
                  <a:latin typeface="+mj-lt"/>
                </a:rPr>
                <a:t>R(B)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804881" y="2375357"/>
              <a:ext cx="710613" cy="273838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latin typeface="+mj-lt"/>
                </a:rPr>
                <a:t>W</a:t>
              </a:r>
              <a:r>
                <a:rPr lang="en-US" sz="1200" dirty="0" smtClean="0">
                  <a:latin typeface="+mj-lt"/>
                </a:rPr>
                <a:t>(A)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355327" y="2375357"/>
              <a:ext cx="710613" cy="273838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+mj-lt"/>
                </a:rPr>
                <a:t>W(B)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109083" y="2860811"/>
              <a:ext cx="620621" cy="273838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smtClean="0">
                  <a:latin typeface="+mj-lt"/>
                </a:rPr>
                <a:t>R(A)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617906" y="2860811"/>
              <a:ext cx="607630" cy="273838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smtClean="0">
                  <a:latin typeface="+mj-lt"/>
                </a:rPr>
                <a:t>R(B)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818498" y="2860811"/>
              <a:ext cx="710613" cy="273838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latin typeface="+mj-lt"/>
                </a:rPr>
                <a:t>W</a:t>
              </a:r>
              <a:r>
                <a:rPr lang="en-US" sz="1200" dirty="0" smtClean="0">
                  <a:latin typeface="+mj-lt"/>
                </a:rPr>
                <a:t>(A)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320895" y="2860811"/>
              <a:ext cx="710613" cy="273838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+mj-lt"/>
                </a:rPr>
                <a:t>W(B)</a:t>
              </a:r>
              <a:endParaRPr lang="en-US" sz="1200" dirty="0">
                <a:latin typeface="+mj-lt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6736209" y="2299162"/>
            <a:ext cx="4861978" cy="976527"/>
            <a:chOff x="542809" y="2322356"/>
            <a:chExt cx="6561865" cy="965384"/>
          </a:xfrm>
        </p:grpSpPr>
        <p:cxnSp>
          <p:nvCxnSpPr>
            <p:cNvPr id="46" name="Straight Arrow Connector 45"/>
            <p:cNvCxnSpPr/>
            <p:nvPr/>
          </p:nvCxnSpPr>
          <p:spPr>
            <a:xfrm>
              <a:off x="1095463" y="3277727"/>
              <a:ext cx="6009211" cy="10013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542809" y="2322356"/>
              <a:ext cx="506683" cy="3651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+mj-lt"/>
                </a:rPr>
                <a:t>T</a:t>
              </a:r>
              <a:r>
                <a:rPr lang="en-US" b="1" baseline="-25000" dirty="0" smtClean="0">
                  <a:solidFill>
                    <a:srgbClr val="C00000"/>
                  </a:solidFill>
                  <a:latin typeface="+mj-lt"/>
                </a:rPr>
                <a:t>1</a:t>
              </a:r>
              <a:endParaRPr lang="en-US" b="1" baseline="-25000" dirty="0">
                <a:solidFill>
                  <a:srgbClr val="C00000"/>
                </a:solidFill>
                <a:latin typeface="+mj-lt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42809" y="2769531"/>
              <a:ext cx="506683" cy="3651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70C0"/>
                  </a:solidFill>
                  <a:latin typeface="+mj-lt"/>
                </a:rPr>
                <a:t>T</a:t>
              </a:r>
              <a:r>
                <a:rPr lang="en-US" b="1" baseline="-25000" dirty="0" smtClean="0">
                  <a:solidFill>
                    <a:srgbClr val="0070C0"/>
                  </a:solidFill>
                  <a:latin typeface="+mj-lt"/>
                </a:rPr>
                <a:t>2</a:t>
              </a:r>
              <a:endParaRPr lang="en-US" b="1" baseline="-25000" dirty="0">
                <a:solidFill>
                  <a:srgbClr val="0070C0"/>
                </a:solidFill>
                <a:latin typeface="+mj-lt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095463" y="2375357"/>
              <a:ext cx="617475" cy="273838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smtClean="0">
                  <a:latin typeface="+mj-lt"/>
                </a:rPr>
                <a:t>R(A)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067457" y="2375357"/>
              <a:ext cx="641564" cy="273838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smtClean="0">
                  <a:latin typeface="+mj-lt"/>
                </a:rPr>
                <a:t>R(B)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804881" y="2375357"/>
              <a:ext cx="710613" cy="273838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latin typeface="+mj-lt"/>
                </a:rPr>
                <a:t>W</a:t>
              </a:r>
              <a:r>
                <a:rPr lang="en-US" sz="1200" dirty="0" smtClean="0">
                  <a:latin typeface="+mj-lt"/>
                </a:rPr>
                <a:t>(A)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818497" y="2375357"/>
              <a:ext cx="710613" cy="273838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+mj-lt"/>
                </a:rPr>
                <a:t>W(B)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645912" y="2860811"/>
              <a:ext cx="620621" cy="273838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smtClean="0">
                  <a:latin typeface="+mj-lt"/>
                </a:rPr>
                <a:t>R(A)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617906" y="2860811"/>
              <a:ext cx="607630" cy="273838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smtClean="0">
                  <a:latin typeface="+mj-lt"/>
                </a:rPr>
                <a:t>R(B)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355327" y="2860811"/>
              <a:ext cx="710613" cy="273838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latin typeface="+mj-lt"/>
                </a:rPr>
                <a:t>W</a:t>
              </a:r>
              <a:r>
                <a:rPr lang="en-US" sz="1200" dirty="0" smtClean="0">
                  <a:latin typeface="+mj-lt"/>
                </a:rPr>
                <a:t>(A)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320895" y="2860811"/>
              <a:ext cx="710613" cy="273838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+mj-lt"/>
                </a:rPr>
                <a:t>W(B)</a:t>
              </a:r>
              <a:endParaRPr lang="en-US" sz="1200" dirty="0">
                <a:latin typeface="+mj-lt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6736209" y="4091868"/>
            <a:ext cx="4861978" cy="976527"/>
            <a:chOff x="542809" y="2322356"/>
            <a:chExt cx="6561865" cy="965384"/>
          </a:xfrm>
        </p:grpSpPr>
        <p:cxnSp>
          <p:nvCxnSpPr>
            <p:cNvPr id="58" name="Straight Arrow Connector 57"/>
            <p:cNvCxnSpPr/>
            <p:nvPr/>
          </p:nvCxnSpPr>
          <p:spPr>
            <a:xfrm>
              <a:off x="1095463" y="3277727"/>
              <a:ext cx="6009211" cy="10013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542809" y="2322356"/>
              <a:ext cx="506683" cy="3651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+mj-lt"/>
                </a:rPr>
                <a:t>T</a:t>
              </a:r>
              <a:r>
                <a:rPr lang="en-US" b="1" baseline="-25000" dirty="0" smtClean="0">
                  <a:solidFill>
                    <a:srgbClr val="C00000"/>
                  </a:solidFill>
                  <a:latin typeface="+mj-lt"/>
                </a:rPr>
                <a:t>1</a:t>
              </a:r>
              <a:endParaRPr lang="en-US" b="1" baseline="-25000" dirty="0">
                <a:solidFill>
                  <a:srgbClr val="C00000"/>
                </a:solidFill>
                <a:latin typeface="+mj-lt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42809" y="2769531"/>
              <a:ext cx="506683" cy="3651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70C0"/>
                  </a:solidFill>
                  <a:latin typeface="+mj-lt"/>
                </a:rPr>
                <a:t>T</a:t>
              </a:r>
              <a:r>
                <a:rPr lang="en-US" b="1" baseline="-25000" dirty="0" smtClean="0">
                  <a:solidFill>
                    <a:srgbClr val="0070C0"/>
                  </a:solidFill>
                  <a:latin typeface="+mj-lt"/>
                </a:rPr>
                <a:t>2</a:t>
              </a:r>
              <a:endParaRPr lang="en-US" b="1" baseline="-25000" dirty="0">
                <a:solidFill>
                  <a:srgbClr val="0070C0"/>
                </a:solidFill>
                <a:latin typeface="+mj-lt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095463" y="2375357"/>
              <a:ext cx="617475" cy="273838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smtClean="0">
                  <a:latin typeface="+mj-lt"/>
                </a:rPr>
                <a:t>R(A)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617905" y="2375357"/>
              <a:ext cx="641564" cy="273838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smtClean="0">
                  <a:latin typeface="+mj-lt"/>
                </a:rPr>
                <a:t>R(B)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804881" y="2375357"/>
              <a:ext cx="710613" cy="273838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latin typeface="+mj-lt"/>
                </a:rPr>
                <a:t>W</a:t>
              </a:r>
              <a:r>
                <a:rPr lang="en-US" sz="1200" dirty="0" smtClean="0">
                  <a:latin typeface="+mj-lt"/>
                </a:rPr>
                <a:t>(A)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368946" y="2375357"/>
              <a:ext cx="710613" cy="273838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+mj-lt"/>
                </a:rPr>
                <a:t>W(B)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645912" y="2860811"/>
              <a:ext cx="620621" cy="273838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smtClean="0">
                  <a:latin typeface="+mj-lt"/>
                </a:rPr>
                <a:t>R(A)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154735" y="2860811"/>
              <a:ext cx="607630" cy="273838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smtClean="0">
                  <a:latin typeface="+mj-lt"/>
                </a:rPr>
                <a:t>R(B)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3355327" y="2860811"/>
              <a:ext cx="710613" cy="273838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latin typeface="+mj-lt"/>
                </a:rPr>
                <a:t>W</a:t>
              </a:r>
              <a:r>
                <a:rPr lang="en-US" sz="1200" dirty="0" smtClean="0">
                  <a:latin typeface="+mj-lt"/>
                </a:rPr>
                <a:t>(A)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857724" y="2860811"/>
              <a:ext cx="710613" cy="273838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+mj-lt"/>
                </a:rPr>
                <a:t>W(B)</a:t>
              </a:r>
              <a:endParaRPr lang="en-US" sz="1200" dirty="0">
                <a:latin typeface="+mj-lt"/>
              </a:endParaRPr>
            </a:p>
          </p:txBody>
        </p:sp>
      </p:grpSp>
      <p:sp>
        <p:nvSpPr>
          <p:cNvPr id="11" name="Right Arrow 10"/>
          <p:cNvSpPr/>
          <p:nvPr/>
        </p:nvSpPr>
        <p:spPr>
          <a:xfrm>
            <a:off x="5812971" y="2629774"/>
            <a:ext cx="718458" cy="214058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ight Arrow 68"/>
          <p:cNvSpPr/>
          <p:nvPr/>
        </p:nvSpPr>
        <p:spPr>
          <a:xfrm rot="2307267">
            <a:off x="5736769" y="3535713"/>
            <a:ext cx="718458" cy="214058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748124" y="366452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+mj-lt"/>
              </a:rPr>
              <a:t>X</a:t>
            </a:r>
            <a:endParaRPr lang="en-US" sz="3200" b="1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885270" y="1690688"/>
            <a:ext cx="29145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>
                <a:latin typeface="+mj-lt"/>
              </a:rPr>
              <a:t>Interleaved Schedules</a:t>
            </a:r>
            <a:r>
              <a:rPr lang="en-US" sz="2400" u="sng" dirty="0" smtClean="0">
                <a:latin typeface="+mj-lt"/>
              </a:rPr>
              <a:t>: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551422" y="3863574"/>
            <a:ext cx="4933440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 that in the “bad</a:t>
            </a:r>
            <a:r>
              <a:rPr lang="en-US" sz="2400" smtClean="0">
                <a:latin typeface="+mj-lt"/>
              </a:rPr>
              <a:t>” schedule, the </a:t>
            </a:r>
            <a:r>
              <a:rPr lang="en-US" sz="2400" b="1" i="1" dirty="0" smtClean="0">
                <a:latin typeface="+mj-lt"/>
              </a:rPr>
              <a:t>order of conflicting actions is different than the above (or any) serial schedule!</a:t>
            </a:r>
            <a:endParaRPr lang="en-US" sz="2400" b="1" i="1" dirty="0">
              <a:latin typeface="+mj-lt"/>
            </a:endParaRPr>
          </a:p>
        </p:txBody>
      </p:sp>
      <p:cxnSp>
        <p:nvCxnSpPr>
          <p:cNvPr id="72" name="Straight Arrow Connector 71"/>
          <p:cNvCxnSpPr>
            <a:stCxn id="66" idx="0"/>
            <a:endCxn id="64" idx="2"/>
          </p:cNvCxnSpPr>
          <p:nvPr/>
        </p:nvCxnSpPr>
        <p:spPr>
          <a:xfrm flipV="1">
            <a:off x="9637556" y="4422480"/>
            <a:ext cx="1678760" cy="214058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52" idx="2"/>
            <a:endCxn id="54" idx="0"/>
          </p:cNvCxnSpPr>
          <p:nvPr/>
        </p:nvCxnSpPr>
        <p:spPr>
          <a:xfrm>
            <a:off x="10167520" y="2629774"/>
            <a:ext cx="554164" cy="214058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28" idx="2"/>
            <a:endCxn id="30" idx="0"/>
          </p:cNvCxnSpPr>
          <p:nvPr/>
        </p:nvCxnSpPr>
        <p:spPr>
          <a:xfrm>
            <a:off x="2859873" y="2629774"/>
            <a:ext cx="1638292" cy="214058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2523223" y="2187018"/>
            <a:ext cx="669104" cy="584450"/>
          </a:xfrm>
          <a:prstGeom prst="ellipse">
            <a:avLst/>
          </a:prstGeom>
          <a:solidFill>
            <a:srgbClr val="FF00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9823141" y="2187018"/>
            <a:ext cx="669104" cy="584450"/>
          </a:xfrm>
          <a:prstGeom prst="ellipse">
            <a:avLst/>
          </a:prstGeom>
          <a:solidFill>
            <a:srgbClr val="FF00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10971937" y="3991755"/>
            <a:ext cx="669104" cy="584450"/>
          </a:xfrm>
          <a:prstGeom prst="ellipse">
            <a:avLst/>
          </a:prstGeom>
          <a:solidFill>
            <a:srgbClr val="FF00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4148505" y="2687553"/>
            <a:ext cx="669104" cy="584450"/>
          </a:xfrm>
          <a:prstGeom prst="ellipse">
            <a:avLst/>
          </a:prstGeom>
          <a:solidFill>
            <a:srgbClr val="0070C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10381259" y="2686418"/>
            <a:ext cx="669104" cy="584450"/>
          </a:xfrm>
          <a:prstGeom prst="ellipse">
            <a:avLst/>
          </a:prstGeom>
          <a:solidFill>
            <a:srgbClr val="0070C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9300812" y="4450275"/>
            <a:ext cx="669104" cy="584450"/>
          </a:xfrm>
          <a:prstGeom prst="ellipse">
            <a:avLst/>
          </a:prstGeom>
          <a:solidFill>
            <a:srgbClr val="0070C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887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Note: Conflicts vs. Anomalies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Conflicts</a:t>
            </a:r>
            <a:r>
              <a:rPr lang="en-US" dirty="0" smtClean="0"/>
              <a:t> are things we talk about to help us characterize different schedules</a:t>
            </a:r>
          </a:p>
          <a:p>
            <a:pPr lvl="1"/>
            <a:r>
              <a:rPr lang="en-US" dirty="0" smtClean="0"/>
              <a:t>Present in both “good” and “bad” schedules</a:t>
            </a:r>
          </a:p>
          <a:p>
            <a:endParaRPr lang="en-US" dirty="0"/>
          </a:p>
          <a:p>
            <a:r>
              <a:rPr lang="en-US" b="1" dirty="0" smtClean="0"/>
              <a:t>Anomalies</a:t>
            </a:r>
            <a:r>
              <a:rPr lang="en-US" dirty="0" smtClean="0"/>
              <a:t> are instances where isolation and/or consistency is broken because of a “bad” schedule</a:t>
            </a:r>
            <a:endParaRPr lang="en-US" dirty="0"/>
          </a:p>
          <a:p>
            <a:pPr lvl="1"/>
            <a:r>
              <a:rPr lang="en-US" dirty="0" smtClean="0"/>
              <a:t>We often characterize different anomaly types by what types of conflicts predicated them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7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Conflict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687740"/>
          </a:xfrm>
        </p:spPr>
        <p:txBody>
          <a:bodyPr>
            <a:normAutofit/>
          </a:bodyPr>
          <a:lstStyle/>
          <a:p>
            <a:r>
              <a:rPr lang="en-US" dirty="0" smtClean="0"/>
              <a:t>Let’s now consider looking at conflicts </a:t>
            </a:r>
            <a:r>
              <a:rPr lang="en-US" b="1" dirty="0" smtClean="0"/>
              <a:t>at the TXN level</a:t>
            </a:r>
          </a:p>
          <a:p>
            <a:endParaRPr lang="en-US" b="1" dirty="0"/>
          </a:p>
          <a:p>
            <a:r>
              <a:rPr lang="en-US" dirty="0" smtClean="0"/>
              <a:t>Consider a graph where the </a:t>
            </a:r>
            <a:r>
              <a:rPr lang="en-US" b="1" dirty="0" smtClean="0"/>
              <a:t>nodes are TXNs</a:t>
            </a:r>
            <a:r>
              <a:rPr lang="en-US" dirty="0" smtClean="0"/>
              <a:t>, and there is an edge from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i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err="1" smtClean="0">
                <a:sym typeface="Wingdings"/>
              </a:rPr>
              <a:t>T</a:t>
            </a:r>
            <a:r>
              <a:rPr lang="en-US" baseline="-25000" dirty="0" err="1" smtClean="0">
                <a:sym typeface="Wingdings"/>
              </a:rPr>
              <a:t>j</a:t>
            </a:r>
            <a:r>
              <a:rPr lang="en-US" dirty="0" smtClean="0">
                <a:sym typeface="Wingdings"/>
              </a:rPr>
              <a:t> </a:t>
            </a:r>
            <a:r>
              <a:rPr lang="en-US" b="1" dirty="0" smtClean="0">
                <a:sym typeface="Wingdings"/>
              </a:rPr>
              <a:t>if any actions in </a:t>
            </a:r>
            <a:r>
              <a:rPr lang="en-US" b="1" dirty="0" err="1" smtClean="0">
                <a:sym typeface="Wingdings"/>
              </a:rPr>
              <a:t>T</a:t>
            </a:r>
            <a:r>
              <a:rPr lang="en-US" b="1" baseline="-25000" dirty="0" err="1" smtClean="0">
                <a:sym typeface="Wingdings"/>
              </a:rPr>
              <a:t>i</a:t>
            </a:r>
            <a:r>
              <a:rPr lang="en-US" b="1" dirty="0" smtClean="0">
                <a:sym typeface="Wingdings"/>
              </a:rPr>
              <a:t> </a:t>
            </a:r>
            <a:r>
              <a:rPr lang="en-US" b="1" u="sng" dirty="0" smtClean="0">
                <a:sym typeface="Wingdings"/>
              </a:rPr>
              <a:t>precede and conflict with</a:t>
            </a:r>
            <a:r>
              <a:rPr lang="en-US" b="1" dirty="0" smtClean="0">
                <a:sym typeface="Wingdings"/>
              </a:rPr>
              <a:t> </a:t>
            </a:r>
            <a:r>
              <a:rPr lang="en-US" b="1" dirty="0" smtClean="0">
                <a:sym typeface="Wingdings"/>
              </a:rPr>
              <a:t>some actions </a:t>
            </a:r>
            <a:r>
              <a:rPr lang="en-US" b="1" dirty="0" smtClean="0">
                <a:sym typeface="Wingdings"/>
              </a:rPr>
              <a:t>in </a:t>
            </a:r>
            <a:r>
              <a:rPr lang="en-US" b="1" dirty="0" err="1" smtClean="0">
                <a:sym typeface="Wingdings"/>
              </a:rPr>
              <a:t>T</a:t>
            </a:r>
            <a:r>
              <a:rPr lang="en-US" b="1" baseline="-25000" dirty="0" err="1" smtClean="0">
                <a:sym typeface="Wingdings"/>
              </a:rPr>
              <a:t>j</a:t>
            </a:r>
            <a:endParaRPr lang="en-US" baseline="-25000" dirty="0"/>
          </a:p>
        </p:txBody>
      </p:sp>
      <p:grpSp>
        <p:nvGrpSpPr>
          <p:cNvPr id="159" name="Group 158"/>
          <p:cNvGrpSpPr/>
          <p:nvPr/>
        </p:nvGrpSpPr>
        <p:grpSpPr>
          <a:xfrm>
            <a:off x="7742944" y="5183156"/>
            <a:ext cx="632697" cy="632697"/>
            <a:chOff x="7435034" y="4492691"/>
            <a:chExt cx="632697" cy="632697"/>
          </a:xfrm>
        </p:grpSpPr>
        <p:sp>
          <p:nvSpPr>
            <p:cNvPr id="156" name="Oval 155"/>
            <p:cNvSpPr/>
            <p:nvPr/>
          </p:nvSpPr>
          <p:spPr>
            <a:xfrm>
              <a:off x="7435034" y="4492691"/>
              <a:ext cx="632697" cy="632697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7582333" y="4615043"/>
              <a:ext cx="3754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+mj-lt"/>
                </a:rPr>
                <a:t>T</a:t>
              </a:r>
              <a:r>
                <a:rPr lang="en-US" b="1" baseline="-25000" dirty="0" smtClean="0">
                  <a:solidFill>
                    <a:srgbClr val="C00000"/>
                  </a:solidFill>
                  <a:latin typeface="+mj-lt"/>
                </a:rPr>
                <a:t>1</a:t>
              </a:r>
              <a:endParaRPr lang="en-US" b="1" baseline="-25000" dirty="0">
                <a:solidFill>
                  <a:srgbClr val="C00000"/>
                </a:solidFill>
                <a:latin typeface="+mj-lt"/>
              </a:endParaRPr>
            </a:p>
          </p:txBody>
        </p:sp>
      </p:grpSp>
      <p:grpSp>
        <p:nvGrpSpPr>
          <p:cNvPr id="160" name="Group 159"/>
          <p:cNvGrpSpPr/>
          <p:nvPr/>
        </p:nvGrpSpPr>
        <p:grpSpPr>
          <a:xfrm>
            <a:off x="9270791" y="5193886"/>
            <a:ext cx="632697" cy="632697"/>
            <a:chOff x="8962881" y="4512752"/>
            <a:chExt cx="632697" cy="632697"/>
          </a:xfrm>
        </p:grpSpPr>
        <p:sp>
          <p:nvSpPr>
            <p:cNvPr id="157" name="Oval 156"/>
            <p:cNvSpPr/>
            <p:nvPr/>
          </p:nvSpPr>
          <p:spPr>
            <a:xfrm>
              <a:off x="8962881" y="4512752"/>
              <a:ext cx="632697" cy="632697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9105830" y="4624373"/>
              <a:ext cx="3754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70C0"/>
                  </a:solidFill>
                  <a:latin typeface="+mj-lt"/>
                </a:rPr>
                <a:t>T</a:t>
              </a:r>
              <a:r>
                <a:rPr lang="en-US" b="1" baseline="-25000" dirty="0" smtClean="0">
                  <a:solidFill>
                    <a:srgbClr val="0070C0"/>
                  </a:solidFill>
                  <a:latin typeface="+mj-lt"/>
                </a:rPr>
                <a:t>2</a:t>
              </a:r>
              <a:endParaRPr lang="en-US" b="1" baseline="-25000" dirty="0">
                <a:solidFill>
                  <a:srgbClr val="0070C0"/>
                </a:solidFill>
                <a:latin typeface="+mj-lt"/>
              </a:endParaRPr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1296462" y="4974896"/>
            <a:ext cx="4861978" cy="976527"/>
            <a:chOff x="988552" y="4284431"/>
            <a:chExt cx="4861978" cy="976527"/>
          </a:xfrm>
        </p:grpSpPr>
        <p:cxnSp>
          <p:nvCxnSpPr>
            <p:cNvPr id="16" name="Straight Arrow Connector 15"/>
            <p:cNvCxnSpPr>
              <a:stCxn id="45" idx="2"/>
              <a:endCxn id="47" idx="1"/>
            </p:cNvCxnSpPr>
            <p:nvPr/>
          </p:nvCxnSpPr>
          <p:spPr>
            <a:xfrm>
              <a:off x="2186940" y="4615043"/>
              <a:ext cx="359895" cy="352558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43" idx="2"/>
              <a:endCxn id="49" idx="1"/>
            </p:cNvCxnSpPr>
            <p:nvPr/>
          </p:nvCxnSpPr>
          <p:spPr>
            <a:xfrm>
              <a:off x="1626796" y="4615043"/>
              <a:ext cx="1445676" cy="352558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45" idx="2"/>
              <a:endCxn id="49" idx="1"/>
            </p:cNvCxnSpPr>
            <p:nvPr/>
          </p:nvCxnSpPr>
          <p:spPr>
            <a:xfrm>
              <a:off x="2186940" y="4615043"/>
              <a:ext cx="885532" cy="352558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>
              <a:off x="1398038" y="5250829"/>
              <a:ext cx="4452492" cy="10129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988552" y="4284431"/>
              <a:ext cx="3754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+mj-lt"/>
                </a:rPr>
                <a:t>T</a:t>
              </a:r>
              <a:r>
                <a:rPr lang="en-US" b="1" baseline="-25000" dirty="0" smtClean="0">
                  <a:solidFill>
                    <a:srgbClr val="C00000"/>
                  </a:solidFill>
                  <a:latin typeface="+mj-lt"/>
                </a:rPr>
                <a:t>1</a:t>
              </a:r>
              <a:endParaRPr lang="en-US" b="1" baseline="-25000" dirty="0">
                <a:solidFill>
                  <a:srgbClr val="C00000"/>
                </a:solidFill>
                <a:latin typeface="+mj-lt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988552" y="4736768"/>
              <a:ext cx="3754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70C0"/>
                  </a:solidFill>
                  <a:latin typeface="+mj-lt"/>
                </a:rPr>
                <a:t>T</a:t>
              </a:r>
              <a:r>
                <a:rPr lang="en-US" b="1" baseline="-25000" dirty="0" smtClean="0">
                  <a:solidFill>
                    <a:srgbClr val="0070C0"/>
                  </a:solidFill>
                  <a:latin typeface="+mj-lt"/>
                </a:rPr>
                <a:t>2</a:t>
              </a:r>
              <a:endParaRPr lang="en-US" b="1" baseline="-25000" dirty="0">
                <a:solidFill>
                  <a:srgbClr val="0070C0"/>
                </a:solidFill>
                <a:latin typeface="+mj-lt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398038" y="4338044"/>
              <a:ext cx="457515" cy="276999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smtClean="0">
                  <a:latin typeface="+mj-lt"/>
                </a:rPr>
                <a:t>R(A)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600121" y="4338044"/>
              <a:ext cx="475363" cy="276999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smtClean="0">
                  <a:latin typeface="+mj-lt"/>
                </a:rPr>
                <a:t>R(B)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923677" y="4338044"/>
              <a:ext cx="526525" cy="276999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latin typeface="+mj-lt"/>
                </a:rPr>
                <a:t>W</a:t>
              </a:r>
              <a:r>
                <a:rPr lang="en-US" sz="1200" dirty="0" smtClean="0">
                  <a:latin typeface="+mj-lt"/>
                </a:rPr>
                <a:t>(A)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156600" y="4338044"/>
              <a:ext cx="526525" cy="276999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+mj-lt"/>
                </a:rPr>
                <a:t>W(B)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546835" y="4829101"/>
              <a:ext cx="459846" cy="276999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smtClean="0">
                  <a:latin typeface="+mj-lt"/>
                </a:rPr>
                <a:t>R(A)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748917" y="4829101"/>
              <a:ext cx="450220" cy="276999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smtClean="0">
                  <a:latin typeface="+mj-lt"/>
                </a:rPr>
                <a:t>R(B)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072472" y="4829101"/>
              <a:ext cx="526525" cy="276999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latin typeface="+mj-lt"/>
                </a:rPr>
                <a:t>W</a:t>
              </a:r>
              <a:r>
                <a:rPr lang="en-US" sz="1200" dirty="0" smtClean="0">
                  <a:latin typeface="+mj-lt"/>
                </a:rPr>
                <a:t>(A)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269793" y="4829101"/>
              <a:ext cx="526525" cy="276999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+mj-lt"/>
                </a:rPr>
                <a:t>W(B)</a:t>
              </a:r>
              <a:endParaRPr lang="en-US" sz="1200" dirty="0">
                <a:latin typeface="+mj-lt"/>
              </a:endParaRPr>
            </a:p>
          </p:txBody>
        </p:sp>
        <p:cxnSp>
          <p:nvCxnSpPr>
            <p:cNvPr id="144" name="Straight Arrow Connector 143"/>
            <p:cNvCxnSpPr>
              <a:stCxn id="44" idx="2"/>
              <a:endCxn id="50" idx="1"/>
            </p:cNvCxnSpPr>
            <p:nvPr/>
          </p:nvCxnSpPr>
          <p:spPr>
            <a:xfrm>
              <a:off x="3837803" y="4615043"/>
              <a:ext cx="1431990" cy="352558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Arrow Connector 146"/>
            <p:cNvCxnSpPr>
              <a:stCxn id="46" idx="2"/>
              <a:endCxn id="48" idx="1"/>
            </p:cNvCxnSpPr>
            <p:nvPr/>
          </p:nvCxnSpPr>
          <p:spPr>
            <a:xfrm>
              <a:off x="4419863" y="4615043"/>
              <a:ext cx="329054" cy="352558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Arrow Connector 149"/>
            <p:cNvCxnSpPr>
              <a:stCxn id="46" idx="2"/>
              <a:endCxn id="50" idx="1"/>
            </p:cNvCxnSpPr>
            <p:nvPr/>
          </p:nvCxnSpPr>
          <p:spPr>
            <a:xfrm>
              <a:off x="4419863" y="4615043"/>
              <a:ext cx="849930" cy="352558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3" name="Right Arrow 152"/>
          <p:cNvSpPr/>
          <p:nvPr/>
        </p:nvSpPr>
        <p:spPr>
          <a:xfrm>
            <a:off x="6488817" y="5236258"/>
            <a:ext cx="678024" cy="491057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2" name="Straight Arrow Connector 161"/>
          <p:cNvCxnSpPr>
            <a:stCxn id="156" idx="6"/>
            <a:endCxn id="157" idx="2"/>
          </p:cNvCxnSpPr>
          <p:nvPr/>
        </p:nvCxnSpPr>
        <p:spPr>
          <a:xfrm>
            <a:off x="8375641" y="5499505"/>
            <a:ext cx="895150" cy="10730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992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13</a:t>
            </a:fld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05725" y="2097854"/>
            <a:ext cx="20986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>
                <a:latin typeface="+mj-lt"/>
              </a:rPr>
              <a:t>Serial Schedule</a:t>
            </a:r>
            <a:r>
              <a:rPr lang="en-US" sz="2400" u="sng" dirty="0" smtClean="0">
                <a:latin typeface="+mj-lt"/>
              </a:rPr>
              <a:t>: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512690" y="2706328"/>
            <a:ext cx="4861978" cy="976527"/>
            <a:chOff x="542809" y="2322356"/>
            <a:chExt cx="6561865" cy="965384"/>
          </a:xfrm>
        </p:grpSpPr>
        <p:cxnSp>
          <p:nvCxnSpPr>
            <p:cNvPr id="18" name="Straight Arrow Connector 17"/>
            <p:cNvCxnSpPr/>
            <p:nvPr/>
          </p:nvCxnSpPr>
          <p:spPr>
            <a:xfrm>
              <a:off x="1095463" y="3277727"/>
              <a:ext cx="6009211" cy="10013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542809" y="2322356"/>
              <a:ext cx="506683" cy="3651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+mj-lt"/>
                </a:rPr>
                <a:t>T</a:t>
              </a:r>
              <a:r>
                <a:rPr lang="en-US" b="1" baseline="-25000" dirty="0" smtClean="0">
                  <a:solidFill>
                    <a:srgbClr val="C00000"/>
                  </a:solidFill>
                  <a:latin typeface="+mj-lt"/>
                </a:rPr>
                <a:t>1</a:t>
              </a:r>
              <a:endParaRPr lang="en-US" b="1" baseline="-25000" dirty="0">
                <a:solidFill>
                  <a:srgbClr val="C00000"/>
                </a:solidFill>
                <a:latin typeface="+mj-lt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42809" y="2769531"/>
              <a:ext cx="506683" cy="3651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70C0"/>
                  </a:solidFill>
                  <a:latin typeface="+mj-lt"/>
                </a:rPr>
                <a:t>T</a:t>
              </a:r>
              <a:r>
                <a:rPr lang="en-US" b="1" baseline="-25000" dirty="0" smtClean="0">
                  <a:solidFill>
                    <a:srgbClr val="0070C0"/>
                  </a:solidFill>
                  <a:latin typeface="+mj-lt"/>
                </a:rPr>
                <a:t>2</a:t>
              </a:r>
              <a:endParaRPr lang="en-US" b="1" baseline="-25000" dirty="0">
                <a:solidFill>
                  <a:srgbClr val="0070C0"/>
                </a:solidFill>
                <a:latin typeface="+mj-lt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095463" y="2375357"/>
              <a:ext cx="617475" cy="273838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smtClean="0">
                  <a:latin typeface="+mj-lt"/>
                </a:rPr>
                <a:t>R(A)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604287" y="2375357"/>
              <a:ext cx="641564" cy="273838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smtClean="0">
                  <a:latin typeface="+mj-lt"/>
                </a:rPr>
                <a:t>R(B)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804881" y="2375357"/>
              <a:ext cx="710613" cy="273838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latin typeface="+mj-lt"/>
                </a:rPr>
                <a:t>W</a:t>
              </a:r>
              <a:r>
                <a:rPr lang="en-US" sz="1200" dirty="0" smtClean="0">
                  <a:latin typeface="+mj-lt"/>
                </a:rPr>
                <a:t>(A)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355327" y="2375357"/>
              <a:ext cx="710613" cy="273838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+mj-lt"/>
                </a:rPr>
                <a:t>W(B)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109083" y="2860811"/>
              <a:ext cx="620621" cy="273838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smtClean="0">
                  <a:latin typeface="+mj-lt"/>
                </a:rPr>
                <a:t>R(A)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617906" y="2860811"/>
              <a:ext cx="607630" cy="273838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smtClean="0">
                  <a:latin typeface="+mj-lt"/>
                </a:rPr>
                <a:t>R(B)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818498" y="2860811"/>
              <a:ext cx="710613" cy="273838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latin typeface="+mj-lt"/>
                </a:rPr>
                <a:t>W</a:t>
              </a:r>
              <a:r>
                <a:rPr lang="en-US" sz="1200" dirty="0" smtClean="0">
                  <a:latin typeface="+mj-lt"/>
                </a:rPr>
                <a:t>(A)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320895" y="2860811"/>
              <a:ext cx="710613" cy="273838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+mj-lt"/>
                </a:rPr>
                <a:t>W(B)</a:t>
              </a:r>
              <a:endParaRPr lang="en-US" sz="1200" dirty="0">
                <a:latin typeface="+mj-lt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6736209" y="2706328"/>
            <a:ext cx="4861978" cy="976527"/>
            <a:chOff x="542809" y="2322356"/>
            <a:chExt cx="6561865" cy="965384"/>
          </a:xfrm>
        </p:grpSpPr>
        <p:cxnSp>
          <p:nvCxnSpPr>
            <p:cNvPr id="46" name="Straight Arrow Connector 45"/>
            <p:cNvCxnSpPr/>
            <p:nvPr/>
          </p:nvCxnSpPr>
          <p:spPr>
            <a:xfrm>
              <a:off x="1095463" y="3277727"/>
              <a:ext cx="6009211" cy="10013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542809" y="2322356"/>
              <a:ext cx="506683" cy="3651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+mj-lt"/>
                </a:rPr>
                <a:t>T</a:t>
              </a:r>
              <a:r>
                <a:rPr lang="en-US" b="1" baseline="-25000" dirty="0" smtClean="0">
                  <a:solidFill>
                    <a:srgbClr val="C00000"/>
                  </a:solidFill>
                  <a:latin typeface="+mj-lt"/>
                </a:rPr>
                <a:t>1</a:t>
              </a:r>
              <a:endParaRPr lang="en-US" b="1" baseline="-25000" dirty="0">
                <a:solidFill>
                  <a:srgbClr val="C00000"/>
                </a:solidFill>
                <a:latin typeface="+mj-lt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42809" y="2769531"/>
              <a:ext cx="506683" cy="3651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70C0"/>
                  </a:solidFill>
                  <a:latin typeface="+mj-lt"/>
                </a:rPr>
                <a:t>T</a:t>
              </a:r>
              <a:r>
                <a:rPr lang="en-US" b="1" baseline="-25000" dirty="0" smtClean="0">
                  <a:solidFill>
                    <a:srgbClr val="0070C0"/>
                  </a:solidFill>
                  <a:latin typeface="+mj-lt"/>
                </a:rPr>
                <a:t>2</a:t>
              </a:r>
              <a:endParaRPr lang="en-US" b="1" baseline="-25000" dirty="0">
                <a:solidFill>
                  <a:srgbClr val="0070C0"/>
                </a:solidFill>
                <a:latin typeface="+mj-lt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095463" y="2375357"/>
              <a:ext cx="617475" cy="273838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smtClean="0">
                  <a:latin typeface="+mj-lt"/>
                </a:rPr>
                <a:t>R(A)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067457" y="2375357"/>
              <a:ext cx="641564" cy="273838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smtClean="0">
                  <a:latin typeface="+mj-lt"/>
                </a:rPr>
                <a:t>R(B)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804881" y="2375357"/>
              <a:ext cx="710613" cy="273838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latin typeface="+mj-lt"/>
                </a:rPr>
                <a:t>W</a:t>
              </a:r>
              <a:r>
                <a:rPr lang="en-US" sz="1200" dirty="0" smtClean="0">
                  <a:latin typeface="+mj-lt"/>
                </a:rPr>
                <a:t>(A)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818497" y="2375357"/>
              <a:ext cx="710613" cy="273838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+mj-lt"/>
                </a:rPr>
                <a:t>W(B)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645912" y="2860811"/>
              <a:ext cx="620621" cy="273838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smtClean="0">
                  <a:latin typeface="+mj-lt"/>
                </a:rPr>
                <a:t>R(A)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617906" y="2860811"/>
              <a:ext cx="607630" cy="273838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smtClean="0">
                  <a:latin typeface="+mj-lt"/>
                </a:rPr>
                <a:t>R(B)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355327" y="2860811"/>
              <a:ext cx="710613" cy="273838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latin typeface="+mj-lt"/>
                </a:rPr>
                <a:t>W</a:t>
              </a:r>
              <a:r>
                <a:rPr lang="en-US" sz="1200" dirty="0" smtClean="0">
                  <a:latin typeface="+mj-lt"/>
                </a:rPr>
                <a:t>(A)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320895" y="2860811"/>
              <a:ext cx="710613" cy="273838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+mj-lt"/>
                </a:rPr>
                <a:t>W(B)</a:t>
              </a:r>
              <a:endParaRPr lang="en-US" sz="1200" dirty="0">
                <a:latin typeface="+mj-lt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6736209" y="4499034"/>
            <a:ext cx="4861978" cy="976527"/>
            <a:chOff x="542809" y="2322356"/>
            <a:chExt cx="6561865" cy="965384"/>
          </a:xfrm>
        </p:grpSpPr>
        <p:cxnSp>
          <p:nvCxnSpPr>
            <p:cNvPr id="58" name="Straight Arrow Connector 57"/>
            <p:cNvCxnSpPr/>
            <p:nvPr/>
          </p:nvCxnSpPr>
          <p:spPr>
            <a:xfrm>
              <a:off x="1095463" y="3277727"/>
              <a:ext cx="6009211" cy="10013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542809" y="2322356"/>
              <a:ext cx="506683" cy="3651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+mj-lt"/>
                </a:rPr>
                <a:t>T</a:t>
              </a:r>
              <a:r>
                <a:rPr lang="en-US" b="1" baseline="-25000" dirty="0" smtClean="0">
                  <a:solidFill>
                    <a:srgbClr val="C00000"/>
                  </a:solidFill>
                  <a:latin typeface="+mj-lt"/>
                </a:rPr>
                <a:t>1</a:t>
              </a:r>
              <a:endParaRPr lang="en-US" b="1" baseline="-25000" dirty="0">
                <a:solidFill>
                  <a:srgbClr val="C00000"/>
                </a:solidFill>
                <a:latin typeface="+mj-lt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42809" y="2769531"/>
              <a:ext cx="506683" cy="3651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70C0"/>
                  </a:solidFill>
                  <a:latin typeface="+mj-lt"/>
                </a:rPr>
                <a:t>T</a:t>
              </a:r>
              <a:r>
                <a:rPr lang="en-US" b="1" baseline="-25000" dirty="0" smtClean="0">
                  <a:solidFill>
                    <a:srgbClr val="0070C0"/>
                  </a:solidFill>
                  <a:latin typeface="+mj-lt"/>
                </a:rPr>
                <a:t>2</a:t>
              </a:r>
              <a:endParaRPr lang="en-US" b="1" baseline="-25000" dirty="0">
                <a:solidFill>
                  <a:srgbClr val="0070C0"/>
                </a:solidFill>
                <a:latin typeface="+mj-lt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095463" y="2375357"/>
              <a:ext cx="617475" cy="273838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smtClean="0">
                  <a:latin typeface="+mj-lt"/>
                </a:rPr>
                <a:t>R(A)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617905" y="2375357"/>
              <a:ext cx="641564" cy="273838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smtClean="0">
                  <a:latin typeface="+mj-lt"/>
                </a:rPr>
                <a:t>R(B)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804881" y="2375357"/>
              <a:ext cx="710613" cy="273838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latin typeface="+mj-lt"/>
                </a:rPr>
                <a:t>W</a:t>
              </a:r>
              <a:r>
                <a:rPr lang="en-US" sz="1200" dirty="0" smtClean="0">
                  <a:latin typeface="+mj-lt"/>
                </a:rPr>
                <a:t>(A)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368946" y="2375357"/>
              <a:ext cx="710613" cy="273838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+mj-lt"/>
                </a:rPr>
                <a:t>W(B)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645912" y="2860811"/>
              <a:ext cx="620621" cy="273838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smtClean="0">
                  <a:latin typeface="+mj-lt"/>
                </a:rPr>
                <a:t>R(A)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154735" y="2860811"/>
              <a:ext cx="607630" cy="273838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smtClean="0">
                  <a:latin typeface="+mj-lt"/>
                </a:rPr>
                <a:t>R(B)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3355327" y="2860811"/>
              <a:ext cx="710613" cy="273838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latin typeface="+mj-lt"/>
                </a:rPr>
                <a:t>W</a:t>
              </a:r>
              <a:r>
                <a:rPr lang="en-US" sz="1200" dirty="0" smtClean="0">
                  <a:latin typeface="+mj-lt"/>
                </a:rPr>
                <a:t>(A)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857724" y="2860811"/>
              <a:ext cx="710613" cy="273838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+mj-lt"/>
                </a:rPr>
                <a:t>W(B)</a:t>
              </a:r>
              <a:endParaRPr lang="en-US" sz="1200" dirty="0">
                <a:latin typeface="+mj-lt"/>
              </a:endParaRPr>
            </a:p>
          </p:txBody>
        </p:sp>
      </p:grpSp>
      <p:sp>
        <p:nvSpPr>
          <p:cNvPr id="11" name="Right Arrow 10"/>
          <p:cNvSpPr/>
          <p:nvPr/>
        </p:nvSpPr>
        <p:spPr>
          <a:xfrm>
            <a:off x="5812971" y="3036940"/>
            <a:ext cx="718458" cy="214058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ight Arrow 68"/>
          <p:cNvSpPr/>
          <p:nvPr/>
        </p:nvSpPr>
        <p:spPr>
          <a:xfrm rot="2307267">
            <a:off x="5736769" y="3942879"/>
            <a:ext cx="718458" cy="214058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748124" y="4071686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+mj-lt"/>
              </a:rPr>
              <a:t>X</a:t>
            </a:r>
            <a:endParaRPr lang="en-US" sz="3200" b="1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885270" y="2097854"/>
            <a:ext cx="29145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>
                <a:latin typeface="+mj-lt"/>
              </a:rPr>
              <a:t>Interleaved Schedules</a:t>
            </a:r>
            <a:r>
              <a:rPr lang="en-US" sz="2400" u="sng" dirty="0" smtClean="0">
                <a:latin typeface="+mj-lt"/>
              </a:rPr>
              <a:t>:</a:t>
            </a:r>
          </a:p>
        </p:txBody>
      </p:sp>
      <p:cxnSp>
        <p:nvCxnSpPr>
          <p:cNvPr id="72" name="Straight Arrow Connector 71"/>
          <p:cNvCxnSpPr>
            <a:stCxn id="21" idx="2"/>
            <a:endCxn id="31" idx="1"/>
          </p:cNvCxnSpPr>
          <p:nvPr/>
        </p:nvCxnSpPr>
        <p:spPr>
          <a:xfrm>
            <a:off x="1150934" y="3036940"/>
            <a:ext cx="2529804" cy="352558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itle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What can we say about “good” vs. “bad” conflict graphs?</a:t>
            </a:r>
            <a:endParaRPr lang="en-US" dirty="0"/>
          </a:p>
        </p:txBody>
      </p:sp>
      <p:cxnSp>
        <p:nvCxnSpPr>
          <p:cNvPr id="74" name="Straight Arrow Connector 73"/>
          <p:cNvCxnSpPr>
            <a:stCxn id="27" idx="2"/>
            <a:endCxn id="29" idx="1"/>
          </p:cNvCxnSpPr>
          <p:nvPr/>
        </p:nvCxnSpPr>
        <p:spPr>
          <a:xfrm>
            <a:off x="1711078" y="3036940"/>
            <a:ext cx="1444023" cy="352558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27" idx="2"/>
            <a:endCxn id="31" idx="1"/>
          </p:cNvCxnSpPr>
          <p:nvPr/>
        </p:nvCxnSpPr>
        <p:spPr>
          <a:xfrm>
            <a:off x="1711078" y="3036940"/>
            <a:ext cx="1969660" cy="352558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22" idx="2"/>
            <a:endCxn id="32" idx="1"/>
          </p:cNvCxnSpPr>
          <p:nvPr/>
        </p:nvCxnSpPr>
        <p:spPr>
          <a:xfrm>
            <a:off x="2277813" y="3036940"/>
            <a:ext cx="2516118" cy="352558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28" idx="2"/>
            <a:endCxn id="30" idx="1"/>
          </p:cNvCxnSpPr>
          <p:nvPr/>
        </p:nvCxnSpPr>
        <p:spPr>
          <a:xfrm>
            <a:off x="2859873" y="3036940"/>
            <a:ext cx="1413182" cy="352558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28" idx="2"/>
            <a:endCxn id="32" idx="1"/>
          </p:cNvCxnSpPr>
          <p:nvPr/>
        </p:nvCxnSpPr>
        <p:spPr>
          <a:xfrm>
            <a:off x="2859873" y="3036940"/>
            <a:ext cx="1934058" cy="352558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49" idx="2"/>
            <a:endCxn id="55" idx="1"/>
          </p:cNvCxnSpPr>
          <p:nvPr/>
        </p:nvCxnSpPr>
        <p:spPr>
          <a:xfrm>
            <a:off x="7374453" y="3036940"/>
            <a:ext cx="1445676" cy="352558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51" idx="2"/>
            <a:endCxn id="53" idx="1"/>
          </p:cNvCxnSpPr>
          <p:nvPr/>
        </p:nvCxnSpPr>
        <p:spPr>
          <a:xfrm>
            <a:off x="7934597" y="3036940"/>
            <a:ext cx="359895" cy="352558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51" idx="2"/>
            <a:endCxn id="55" idx="1"/>
          </p:cNvCxnSpPr>
          <p:nvPr/>
        </p:nvCxnSpPr>
        <p:spPr>
          <a:xfrm>
            <a:off x="7934597" y="3036940"/>
            <a:ext cx="885532" cy="352558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50" idx="2"/>
            <a:endCxn id="56" idx="1"/>
          </p:cNvCxnSpPr>
          <p:nvPr/>
        </p:nvCxnSpPr>
        <p:spPr>
          <a:xfrm>
            <a:off x="9585460" y="3036940"/>
            <a:ext cx="1431990" cy="352558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52" idx="2"/>
            <a:endCxn id="54" idx="1"/>
          </p:cNvCxnSpPr>
          <p:nvPr/>
        </p:nvCxnSpPr>
        <p:spPr>
          <a:xfrm>
            <a:off x="10167520" y="3036940"/>
            <a:ext cx="329054" cy="352558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52" idx="2"/>
            <a:endCxn id="56" idx="1"/>
          </p:cNvCxnSpPr>
          <p:nvPr/>
        </p:nvCxnSpPr>
        <p:spPr>
          <a:xfrm>
            <a:off x="10167520" y="3036940"/>
            <a:ext cx="849930" cy="352558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61" idx="2"/>
            <a:endCxn id="67" idx="1"/>
          </p:cNvCxnSpPr>
          <p:nvPr/>
        </p:nvCxnSpPr>
        <p:spPr>
          <a:xfrm>
            <a:off x="7374453" y="4829646"/>
            <a:ext cx="1445676" cy="352558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>
            <a:stCxn id="63" idx="2"/>
            <a:endCxn id="65" idx="1"/>
          </p:cNvCxnSpPr>
          <p:nvPr/>
        </p:nvCxnSpPr>
        <p:spPr>
          <a:xfrm>
            <a:off x="7934597" y="4829646"/>
            <a:ext cx="359895" cy="352558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63" idx="2"/>
            <a:endCxn id="67" idx="1"/>
          </p:cNvCxnSpPr>
          <p:nvPr/>
        </p:nvCxnSpPr>
        <p:spPr>
          <a:xfrm>
            <a:off x="7934597" y="4829646"/>
            <a:ext cx="885532" cy="352558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66" idx="3"/>
            <a:endCxn id="64" idx="2"/>
          </p:cNvCxnSpPr>
          <p:nvPr/>
        </p:nvCxnSpPr>
        <p:spPr>
          <a:xfrm flipV="1">
            <a:off x="9862666" y="4829646"/>
            <a:ext cx="1453650" cy="352558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68" idx="3"/>
            <a:endCxn id="62" idx="2"/>
          </p:cNvCxnSpPr>
          <p:nvPr/>
        </p:nvCxnSpPr>
        <p:spPr>
          <a:xfrm flipV="1">
            <a:off x="10459847" y="4829646"/>
            <a:ext cx="274409" cy="352558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stCxn id="68" idx="3"/>
            <a:endCxn id="64" idx="2"/>
          </p:cNvCxnSpPr>
          <p:nvPr/>
        </p:nvCxnSpPr>
        <p:spPr>
          <a:xfrm flipV="1">
            <a:off x="10459847" y="4829646"/>
            <a:ext cx="856469" cy="352558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ectangle 117"/>
          <p:cNvSpPr/>
          <p:nvPr/>
        </p:nvSpPr>
        <p:spPr>
          <a:xfrm>
            <a:off x="2196055" y="4513538"/>
            <a:ext cx="3026406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+mj-lt"/>
              </a:rPr>
              <a:t>A </a:t>
            </a:r>
            <a:r>
              <a:rPr lang="en-US" sz="2800" smtClean="0">
                <a:latin typeface="+mj-lt"/>
              </a:rPr>
              <a:t>bit complicated…</a:t>
            </a:r>
            <a:endParaRPr 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30071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14</a:t>
            </a:fld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05725" y="2097854"/>
            <a:ext cx="20986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>
                <a:latin typeface="+mj-lt"/>
              </a:rPr>
              <a:t>Serial Schedule</a:t>
            </a:r>
            <a:r>
              <a:rPr lang="en-US" sz="2400" u="sng" dirty="0" smtClean="0">
                <a:latin typeface="+mj-lt"/>
              </a:rPr>
              <a:t>: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5812971" y="3036940"/>
            <a:ext cx="718458" cy="214058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ight Arrow 68"/>
          <p:cNvSpPr/>
          <p:nvPr/>
        </p:nvSpPr>
        <p:spPr>
          <a:xfrm rot="2307267">
            <a:off x="5736769" y="3942879"/>
            <a:ext cx="718458" cy="214058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748124" y="4071686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+mj-lt"/>
              </a:rPr>
              <a:t>X</a:t>
            </a:r>
            <a:endParaRPr lang="en-US" sz="3200" b="1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885270" y="2097854"/>
            <a:ext cx="29145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>
                <a:latin typeface="+mj-lt"/>
              </a:rPr>
              <a:t>Interleaved Schedules</a:t>
            </a:r>
            <a:r>
              <a:rPr lang="en-US" sz="2400" u="sng" dirty="0" smtClean="0">
                <a:latin typeface="+mj-lt"/>
              </a:rPr>
              <a:t>:</a:t>
            </a:r>
          </a:p>
        </p:txBody>
      </p:sp>
      <p:sp>
        <p:nvSpPr>
          <p:cNvPr id="73" name="Title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What can we say about “good” vs. “bad” conflict graphs?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662764" y="2833780"/>
            <a:ext cx="3869962" cy="1152505"/>
            <a:chOff x="1566079" y="3036940"/>
            <a:chExt cx="2160544" cy="643427"/>
          </a:xfrm>
        </p:grpSpPr>
        <p:grpSp>
          <p:nvGrpSpPr>
            <p:cNvPr id="71" name="Group 70"/>
            <p:cNvGrpSpPr/>
            <p:nvPr/>
          </p:nvGrpSpPr>
          <p:grpSpPr>
            <a:xfrm>
              <a:off x="1566079" y="3036940"/>
              <a:ext cx="632697" cy="632697"/>
              <a:chOff x="7435034" y="4492691"/>
              <a:chExt cx="632697" cy="632697"/>
            </a:xfrm>
          </p:grpSpPr>
          <p:sp>
            <p:nvSpPr>
              <p:cNvPr id="76" name="Oval 75"/>
              <p:cNvSpPr/>
              <p:nvPr/>
            </p:nvSpPr>
            <p:spPr>
              <a:xfrm>
                <a:off x="7435034" y="4492691"/>
                <a:ext cx="632697" cy="632697"/>
              </a:xfrm>
              <a:prstGeom prst="ellips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3600"/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7582333" y="4615043"/>
                <a:ext cx="314301" cy="3608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C00000"/>
                    </a:solidFill>
                    <a:latin typeface="+mj-lt"/>
                  </a:rPr>
                  <a:t>T</a:t>
                </a:r>
                <a:r>
                  <a:rPr lang="en-US" sz="3600" b="1" baseline="-25000" dirty="0" smtClean="0">
                    <a:solidFill>
                      <a:srgbClr val="C00000"/>
                    </a:solidFill>
                    <a:latin typeface="+mj-lt"/>
                  </a:rPr>
                  <a:t>1</a:t>
                </a:r>
                <a:endParaRPr lang="en-US" sz="3600" b="1" baseline="-25000" dirty="0">
                  <a:solidFill>
                    <a:srgbClr val="C00000"/>
                  </a:solidFill>
                  <a:latin typeface="+mj-lt"/>
                </a:endParaRPr>
              </a:p>
            </p:txBody>
          </p:sp>
        </p:grpSp>
        <p:grpSp>
          <p:nvGrpSpPr>
            <p:cNvPr id="78" name="Group 77"/>
            <p:cNvGrpSpPr/>
            <p:nvPr/>
          </p:nvGrpSpPr>
          <p:grpSpPr>
            <a:xfrm>
              <a:off x="3093926" y="3047670"/>
              <a:ext cx="632697" cy="632697"/>
              <a:chOff x="8962881" y="4512752"/>
              <a:chExt cx="632697" cy="632697"/>
            </a:xfrm>
          </p:grpSpPr>
          <p:sp>
            <p:nvSpPr>
              <p:cNvPr id="79" name="Oval 78"/>
              <p:cNvSpPr/>
              <p:nvPr/>
            </p:nvSpPr>
            <p:spPr>
              <a:xfrm>
                <a:off x="8962881" y="4512752"/>
                <a:ext cx="632697" cy="632697"/>
              </a:xfrm>
              <a:prstGeom prst="ellips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3600"/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9105830" y="4624373"/>
                <a:ext cx="314301" cy="3608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0070C0"/>
                    </a:solidFill>
                    <a:latin typeface="+mj-lt"/>
                  </a:rPr>
                  <a:t>T</a:t>
                </a:r>
                <a:r>
                  <a:rPr lang="en-US" sz="3600" b="1" baseline="-25000" dirty="0" smtClean="0">
                    <a:solidFill>
                      <a:srgbClr val="0070C0"/>
                    </a:solidFill>
                    <a:latin typeface="+mj-lt"/>
                  </a:rPr>
                  <a:t>2</a:t>
                </a:r>
                <a:endParaRPr lang="en-US" sz="3600" b="1" baseline="-25000" dirty="0">
                  <a:solidFill>
                    <a:srgbClr val="0070C0"/>
                  </a:solidFill>
                  <a:latin typeface="+mj-lt"/>
                </a:endParaRPr>
              </a:p>
            </p:txBody>
          </p:sp>
        </p:grpSp>
        <p:cxnSp>
          <p:nvCxnSpPr>
            <p:cNvPr id="81" name="Straight Arrow Connector 80"/>
            <p:cNvCxnSpPr/>
            <p:nvPr/>
          </p:nvCxnSpPr>
          <p:spPr>
            <a:xfrm>
              <a:off x="2198776" y="3353289"/>
              <a:ext cx="895150" cy="10730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Group 109"/>
          <p:cNvGrpSpPr/>
          <p:nvPr/>
        </p:nvGrpSpPr>
        <p:grpSpPr>
          <a:xfrm>
            <a:off x="7141189" y="2678631"/>
            <a:ext cx="3869962" cy="1152505"/>
            <a:chOff x="1566079" y="3036940"/>
            <a:chExt cx="2160544" cy="643427"/>
          </a:xfrm>
        </p:grpSpPr>
        <p:grpSp>
          <p:nvGrpSpPr>
            <p:cNvPr id="112" name="Group 111"/>
            <p:cNvGrpSpPr/>
            <p:nvPr/>
          </p:nvGrpSpPr>
          <p:grpSpPr>
            <a:xfrm>
              <a:off x="1566079" y="3036940"/>
              <a:ext cx="632697" cy="632697"/>
              <a:chOff x="7435034" y="4492691"/>
              <a:chExt cx="632697" cy="632697"/>
            </a:xfrm>
          </p:grpSpPr>
          <p:sp>
            <p:nvSpPr>
              <p:cNvPr id="118" name="Oval 117"/>
              <p:cNvSpPr/>
              <p:nvPr/>
            </p:nvSpPr>
            <p:spPr>
              <a:xfrm>
                <a:off x="7435034" y="4492691"/>
                <a:ext cx="632697" cy="632697"/>
              </a:xfrm>
              <a:prstGeom prst="ellips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3600"/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7582333" y="4615043"/>
                <a:ext cx="314301" cy="3608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C00000"/>
                    </a:solidFill>
                    <a:latin typeface="+mj-lt"/>
                  </a:rPr>
                  <a:t>T</a:t>
                </a:r>
                <a:r>
                  <a:rPr lang="en-US" sz="3600" b="1" baseline="-25000" dirty="0" smtClean="0">
                    <a:solidFill>
                      <a:srgbClr val="C00000"/>
                    </a:solidFill>
                    <a:latin typeface="+mj-lt"/>
                  </a:rPr>
                  <a:t>1</a:t>
                </a:r>
                <a:endParaRPr lang="en-US" sz="3600" b="1" baseline="-25000" dirty="0">
                  <a:solidFill>
                    <a:srgbClr val="C00000"/>
                  </a:solidFill>
                  <a:latin typeface="+mj-lt"/>
                </a:endParaRP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3093926" y="3047670"/>
              <a:ext cx="632697" cy="632697"/>
              <a:chOff x="8962881" y="4512752"/>
              <a:chExt cx="632697" cy="632697"/>
            </a:xfrm>
          </p:grpSpPr>
          <p:sp>
            <p:nvSpPr>
              <p:cNvPr id="116" name="Oval 115"/>
              <p:cNvSpPr/>
              <p:nvPr/>
            </p:nvSpPr>
            <p:spPr>
              <a:xfrm>
                <a:off x="8962881" y="4512752"/>
                <a:ext cx="632697" cy="632697"/>
              </a:xfrm>
              <a:prstGeom prst="ellips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3600"/>
              </a:p>
            </p:txBody>
          </p:sp>
          <p:sp>
            <p:nvSpPr>
              <p:cNvPr id="117" name="TextBox 116"/>
              <p:cNvSpPr txBox="1"/>
              <p:nvPr/>
            </p:nvSpPr>
            <p:spPr>
              <a:xfrm>
                <a:off x="9105830" y="4624373"/>
                <a:ext cx="314301" cy="3608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0070C0"/>
                    </a:solidFill>
                    <a:latin typeface="+mj-lt"/>
                  </a:rPr>
                  <a:t>T</a:t>
                </a:r>
                <a:r>
                  <a:rPr lang="en-US" sz="3600" b="1" baseline="-25000" dirty="0" smtClean="0">
                    <a:solidFill>
                      <a:srgbClr val="0070C0"/>
                    </a:solidFill>
                    <a:latin typeface="+mj-lt"/>
                  </a:rPr>
                  <a:t>2</a:t>
                </a:r>
                <a:endParaRPr lang="en-US" sz="3600" b="1" baseline="-25000" dirty="0">
                  <a:solidFill>
                    <a:srgbClr val="0070C0"/>
                  </a:solidFill>
                  <a:latin typeface="+mj-lt"/>
                </a:endParaRPr>
              </a:p>
            </p:txBody>
          </p:sp>
        </p:grpSp>
        <p:cxnSp>
          <p:nvCxnSpPr>
            <p:cNvPr id="114" name="Straight Arrow Connector 113"/>
            <p:cNvCxnSpPr/>
            <p:nvPr/>
          </p:nvCxnSpPr>
          <p:spPr>
            <a:xfrm>
              <a:off x="2198776" y="3353289"/>
              <a:ext cx="895150" cy="10730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Group 119"/>
          <p:cNvGrpSpPr/>
          <p:nvPr/>
        </p:nvGrpSpPr>
        <p:grpSpPr>
          <a:xfrm>
            <a:off x="7141190" y="4178064"/>
            <a:ext cx="3869962" cy="1152505"/>
            <a:chOff x="1566079" y="3036940"/>
            <a:chExt cx="2160544" cy="643427"/>
          </a:xfrm>
        </p:grpSpPr>
        <p:grpSp>
          <p:nvGrpSpPr>
            <p:cNvPr id="121" name="Group 120"/>
            <p:cNvGrpSpPr/>
            <p:nvPr/>
          </p:nvGrpSpPr>
          <p:grpSpPr>
            <a:xfrm>
              <a:off x="1566079" y="3036940"/>
              <a:ext cx="632697" cy="632697"/>
              <a:chOff x="7435034" y="4492691"/>
              <a:chExt cx="632697" cy="632697"/>
            </a:xfrm>
          </p:grpSpPr>
          <p:sp>
            <p:nvSpPr>
              <p:cNvPr id="126" name="Oval 125"/>
              <p:cNvSpPr/>
              <p:nvPr/>
            </p:nvSpPr>
            <p:spPr>
              <a:xfrm>
                <a:off x="7435034" y="4492691"/>
                <a:ext cx="632697" cy="632697"/>
              </a:xfrm>
              <a:prstGeom prst="ellips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3600"/>
              </a:p>
            </p:txBody>
          </p:sp>
          <p:sp>
            <p:nvSpPr>
              <p:cNvPr id="127" name="TextBox 126"/>
              <p:cNvSpPr txBox="1"/>
              <p:nvPr/>
            </p:nvSpPr>
            <p:spPr>
              <a:xfrm>
                <a:off x="7582333" y="4615043"/>
                <a:ext cx="314301" cy="3608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C00000"/>
                    </a:solidFill>
                    <a:latin typeface="+mj-lt"/>
                  </a:rPr>
                  <a:t>T</a:t>
                </a:r>
                <a:r>
                  <a:rPr lang="en-US" sz="3600" b="1" baseline="-25000" dirty="0" smtClean="0">
                    <a:solidFill>
                      <a:srgbClr val="C00000"/>
                    </a:solidFill>
                    <a:latin typeface="+mj-lt"/>
                  </a:rPr>
                  <a:t>1</a:t>
                </a:r>
                <a:endParaRPr lang="en-US" sz="3600" b="1" baseline="-25000" dirty="0">
                  <a:solidFill>
                    <a:srgbClr val="C00000"/>
                  </a:solidFill>
                  <a:latin typeface="+mj-lt"/>
                </a:endParaRPr>
              </a:p>
            </p:txBody>
          </p:sp>
        </p:grpSp>
        <p:grpSp>
          <p:nvGrpSpPr>
            <p:cNvPr id="122" name="Group 121"/>
            <p:cNvGrpSpPr/>
            <p:nvPr/>
          </p:nvGrpSpPr>
          <p:grpSpPr>
            <a:xfrm>
              <a:off x="3093926" y="3047670"/>
              <a:ext cx="632697" cy="632697"/>
              <a:chOff x="8962881" y="4512752"/>
              <a:chExt cx="632697" cy="632697"/>
            </a:xfrm>
          </p:grpSpPr>
          <p:sp>
            <p:nvSpPr>
              <p:cNvPr id="124" name="Oval 123"/>
              <p:cNvSpPr/>
              <p:nvPr/>
            </p:nvSpPr>
            <p:spPr>
              <a:xfrm>
                <a:off x="8962881" y="4512752"/>
                <a:ext cx="632697" cy="632697"/>
              </a:xfrm>
              <a:prstGeom prst="ellips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3600"/>
              </a:p>
            </p:txBody>
          </p:sp>
          <p:sp>
            <p:nvSpPr>
              <p:cNvPr id="125" name="TextBox 124"/>
              <p:cNvSpPr txBox="1"/>
              <p:nvPr/>
            </p:nvSpPr>
            <p:spPr>
              <a:xfrm>
                <a:off x="9105830" y="4624373"/>
                <a:ext cx="314301" cy="3608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0070C0"/>
                    </a:solidFill>
                    <a:latin typeface="+mj-lt"/>
                  </a:rPr>
                  <a:t>T</a:t>
                </a:r>
                <a:r>
                  <a:rPr lang="en-US" sz="3600" b="1" baseline="-25000" dirty="0" smtClean="0">
                    <a:solidFill>
                      <a:srgbClr val="0070C0"/>
                    </a:solidFill>
                    <a:latin typeface="+mj-lt"/>
                  </a:rPr>
                  <a:t>2</a:t>
                </a:r>
                <a:endParaRPr lang="en-US" sz="3600" b="1" baseline="-25000" dirty="0">
                  <a:solidFill>
                    <a:srgbClr val="0070C0"/>
                  </a:solidFill>
                  <a:latin typeface="+mj-lt"/>
                </a:endParaRPr>
              </a:p>
            </p:txBody>
          </p:sp>
        </p:grpSp>
        <p:cxnSp>
          <p:nvCxnSpPr>
            <p:cNvPr id="123" name="Straight Arrow Connector 122"/>
            <p:cNvCxnSpPr>
              <a:stCxn id="126" idx="7"/>
              <a:endCxn id="124" idx="1"/>
            </p:cNvCxnSpPr>
            <p:nvPr/>
          </p:nvCxnSpPr>
          <p:spPr>
            <a:xfrm>
              <a:off x="2106120" y="3129596"/>
              <a:ext cx="1080462" cy="10730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Arrow Connector 127"/>
            <p:cNvCxnSpPr>
              <a:stCxn id="124" idx="3"/>
              <a:endCxn id="126" idx="5"/>
            </p:cNvCxnSpPr>
            <p:nvPr/>
          </p:nvCxnSpPr>
          <p:spPr>
            <a:xfrm flipH="1" flipV="1">
              <a:off x="2106119" y="3576981"/>
              <a:ext cx="1080464" cy="10730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9" name="Rectangle 128"/>
          <p:cNvSpPr/>
          <p:nvPr/>
        </p:nvSpPr>
        <p:spPr>
          <a:xfrm>
            <a:off x="2431394" y="5677497"/>
            <a:ext cx="7329208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2800" u="sng" dirty="0" smtClean="0">
                <a:latin typeface="+mj-lt"/>
              </a:rPr>
              <a:t>Theorem</a:t>
            </a:r>
            <a:r>
              <a:rPr lang="en-US" sz="2800" dirty="0">
                <a:latin typeface="+mj-lt"/>
              </a:rPr>
              <a:t>: Schedule is </a:t>
            </a:r>
            <a:r>
              <a:rPr lang="en-US" sz="2800" b="1" dirty="0">
                <a:latin typeface="+mj-lt"/>
              </a:rPr>
              <a:t>conflict serializable</a:t>
            </a:r>
            <a:r>
              <a:rPr lang="en-US" sz="28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dirty="0">
                <a:latin typeface="+mj-lt"/>
              </a:rPr>
              <a:t>if and only if its </a:t>
            </a:r>
            <a:r>
              <a:rPr lang="en-US" sz="2800" dirty="0" smtClean="0">
                <a:latin typeface="+mj-lt"/>
              </a:rPr>
              <a:t>conflict graph </a:t>
            </a:r>
            <a:r>
              <a:rPr lang="en-US" sz="2800" dirty="0">
                <a:latin typeface="+mj-lt"/>
              </a:rPr>
              <a:t>is </a:t>
            </a:r>
            <a:r>
              <a:rPr lang="en-US" sz="2800" b="1" u="sng" dirty="0">
                <a:latin typeface="+mj-lt"/>
              </a:rPr>
              <a:t>acyclic</a:t>
            </a:r>
          </a:p>
        </p:txBody>
      </p:sp>
      <p:sp>
        <p:nvSpPr>
          <p:cNvPr id="130" name="Rectangle 129"/>
          <p:cNvSpPr/>
          <p:nvPr/>
        </p:nvSpPr>
        <p:spPr>
          <a:xfrm>
            <a:off x="3793532" y="4525347"/>
            <a:ext cx="1320674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2800" smtClean="0">
                <a:latin typeface="+mj-lt"/>
              </a:rPr>
              <a:t>Simple!</a:t>
            </a:r>
            <a:endParaRPr 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62469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 animBg="1"/>
      <p:bldP spid="13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1427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Let’s unpack this notion of acyclic conflict graphs…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8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DAGs &amp; Topological Orderings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b="1" dirty="0" smtClean="0"/>
              <a:t>topological ordering </a:t>
            </a:r>
            <a:r>
              <a:rPr lang="en-US" dirty="0" smtClean="0"/>
              <a:t>of a directed graph is a linear ordering of its vertices that respects all the directed edges</a:t>
            </a:r>
          </a:p>
          <a:p>
            <a:endParaRPr lang="en-US" dirty="0" smtClean="0"/>
          </a:p>
          <a:p>
            <a:r>
              <a:rPr lang="en-US" dirty="0" smtClean="0"/>
              <a:t>A directed </a:t>
            </a:r>
            <a:r>
              <a:rPr lang="en-US" b="1" u="sng" dirty="0" smtClean="0"/>
              <a:t>acyclic</a:t>
            </a:r>
            <a:r>
              <a:rPr lang="en-US" dirty="0" smtClean="0"/>
              <a:t> graph (DAG) always has one or more </a:t>
            </a:r>
            <a:r>
              <a:rPr lang="en-US" b="1" dirty="0" smtClean="0"/>
              <a:t>topological orderings</a:t>
            </a:r>
          </a:p>
          <a:p>
            <a:pPr lvl="1"/>
            <a:r>
              <a:rPr lang="en-US" dirty="0" smtClean="0"/>
              <a:t>(And there exists a topological ordering </a:t>
            </a:r>
            <a:r>
              <a:rPr lang="en-US" i="1" dirty="0" smtClean="0"/>
              <a:t>if and only if </a:t>
            </a:r>
            <a:r>
              <a:rPr lang="en-US" dirty="0" smtClean="0"/>
              <a:t>there are no directed cycles)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40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DAGs &amp; Topological Orderings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Ex: What is one possible topological ordering here?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520933" y="3508310"/>
            <a:ext cx="578498" cy="5784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1</a:t>
            </a: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332697" y="5038531"/>
            <a:ext cx="578498" cy="5784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3</a:t>
            </a: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942435" y="5029200"/>
            <a:ext cx="578498" cy="5784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" name="Oval 9"/>
          <p:cNvSpPr/>
          <p:nvPr/>
        </p:nvSpPr>
        <p:spPr>
          <a:xfrm>
            <a:off x="4010083" y="2929812"/>
            <a:ext cx="578498" cy="5784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cxnSp>
        <p:nvCxnSpPr>
          <p:cNvPr id="12" name="Straight Arrow Connector 11"/>
          <p:cNvCxnSpPr>
            <a:stCxn id="10" idx="2"/>
            <a:endCxn id="7" idx="6"/>
          </p:cNvCxnSpPr>
          <p:nvPr/>
        </p:nvCxnSpPr>
        <p:spPr>
          <a:xfrm flipH="1">
            <a:off x="2099431" y="3219061"/>
            <a:ext cx="1910652" cy="578498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4"/>
            <a:endCxn id="9" idx="7"/>
          </p:cNvCxnSpPr>
          <p:nvPr/>
        </p:nvCxnSpPr>
        <p:spPr>
          <a:xfrm flipH="1">
            <a:off x="1436214" y="4086808"/>
            <a:ext cx="373968" cy="1027111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7" idx="4"/>
            <a:endCxn id="8" idx="1"/>
          </p:cNvCxnSpPr>
          <p:nvPr/>
        </p:nvCxnSpPr>
        <p:spPr>
          <a:xfrm>
            <a:off x="1810182" y="4086808"/>
            <a:ext cx="607234" cy="1036442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400277" y="3335894"/>
            <a:ext cx="3563378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Ex: 0, 1, 2</a:t>
            </a:r>
            <a:r>
              <a:rPr lang="en-US" sz="2400" smtClean="0">
                <a:latin typeface="+mj-lt"/>
              </a:rPr>
              <a:t>, 3  (or: 0, 1, 3, 2)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65871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DAGs &amp; Topological Orderings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Ex: What is one possible topological ordering here?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520933" y="3508310"/>
            <a:ext cx="578498" cy="5784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1</a:t>
            </a: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332697" y="5038531"/>
            <a:ext cx="578498" cy="5784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3</a:t>
            </a: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942435" y="5029200"/>
            <a:ext cx="578498" cy="5784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" name="Oval 9"/>
          <p:cNvSpPr/>
          <p:nvPr/>
        </p:nvSpPr>
        <p:spPr>
          <a:xfrm>
            <a:off x="4010083" y="2929812"/>
            <a:ext cx="578498" cy="5784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cxnSp>
        <p:nvCxnSpPr>
          <p:cNvPr id="12" name="Straight Arrow Connector 11"/>
          <p:cNvCxnSpPr>
            <a:stCxn id="10" idx="2"/>
            <a:endCxn id="7" idx="6"/>
          </p:cNvCxnSpPr>
          <p:nvPr/>
        </p:nvCxnSpPr>
        <p:spPr>
          <a:xfrm flipH="1">
            <a:off x="2099431" y="3219061"/>
            <a:ext cx="1910652" cy="578498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4"/>
            <a:endCxn id="9" idx="7"/>
          </p:cNvCxnSpPr>
          <p:nvPr/>
        </p:nvCxnSpPr>
        <p:spPr>
          <a:xfrm flipH="1">
            <a:off x="1436214" y="4086808"/>
            <a:ext cx="373968" cy="1027111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8" idx="2"/>
          </p:cNvCxnSpPr>
          <p:nvPr/>
        </p:nvCxnSpPr>
        <p:spPr>
          <a:xfrm flipV="1">
            <a:off x="1520933" y="5327780"/>
            <a:ext cx="811764" cy="50995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782831" y="4086808"/>
            <a:ext cx="2626338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There </a:t>
            </a:r>
            <a:r>
              <a:rPr lang="en-US" sz="3200" smtClean="0">
                <a:latin typeface="+mj-lt"/>
              </a:rPr>
              <a:t>is none!</a:t>
            </a:r>
            <a:endParaRPr lang="en-US" sz="3200" dirty="0" smtClean="0">
              <a:latin typeface="+mj-lt"/>
            </a:endParaRPr>
          </a:p>
        </p:txBody>
      </p:sp>
      <p:cxnSp>
        <p:nvCxnSpPr>
          <p:cNvPr id="17" name="Straight Arrow Connector 16"/>
          <p:cNvCxnSpPr>
            <a:stCxn id="8" idx="0"/>
            <a:endCxn id="7" idx="5"/>
          </p:cNvCxnSpPr>
          <p:nvPr/>
        </p:nvCxnSpPr>
        <p:spPr>
          <a:xfrm flipH="1" flipV="1">
            <a:off x="2014712" y="4002089"/>
            <a:ext cx="607234" cy="1036442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1967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 to </a:t>
            </a:r>
            <a:r>
              <a:rPr lang="en-US" dirty="0" smtClean="0"/>
              <a:t>conflict </a:t>
            </a:r>
            <a:r>
              <a:rPr lang="en-US" dirty="0" err="1" smtClean="0"/>
              <a:t>serializability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conflict graph, a topological ordering of nodes corresponds to </a:t>
            </a:r>
            <a:r>
              <a:rPr lang="en-US" b="1" dirty="0" smtClean="0"/>
              <a:t>a serial ordering of TXNs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Thus an </a:t>
            </a:r>
            <a:r>
              <a:rPr lang="en-US" b="1" u="sng" dirty="0" smtClean="0"/>
              <a:t>acyclic</a:t>
            </a:r>
            <a:r>
              <a:rPr lang="en-US" dirty="0"/>
              <a:t> </a:t>
            </a:r>
            <a:r>
              <a:rPr lang="en-US" dirty="0" smtClean="0"/>
              <a:t>conflict graph </a:t>
            </a:r>
            <a:r>
              <a:rPr lang="en-US" dirty="0" smtClean="0">
                <a:sym typeface="Wingdings"/>
              </a:rPr>
              <a:t> conflict serializable!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31396" y="4987032"/>
            <a:ext cx="7329208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2800" u="sng" dirty="0" smtClean="0">
                <a:latin typeface="+mj-lt"/>
              </a:rPr>
              <a:t>Theorem</a:t>
            </a:r>
            <a:r>
              <a:rPr lang="en-US" sz="2800" dirty="0">
                <a:latin typeface="+mj-lt"/>
              </a:rPr>
              <a:t>: Schedule is </a:t>
            </a:r>
            <a:r>
              <a:rPr lang="en-US" sz="2800" b="1" dirty="0">
                <a:latin typeface="+mj-lt"/>
              </a:rPr>
              <a:t>conflict serializable</a:t>
            </a:r>
            <a:r>
              <a:rPr lang="en-US" sz="28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dirty="0">
                <a:latin typeface="+mj-lt"/>
              </a:rPr>
              <a:t>if and only if its </a:t>
            </a:r>
            <a:r>
              <a:rPr lang="en-US" sz="2800" dirty="0" smtClean="0">
                <a:latin typeface="+mj-lt"/>
              </a:rPr>
              <a:t>conflict graph </a:t>
            </a:r>
            <a:r>
              <a:rPr lang="en-US" sz="2800" dirty="0">
                <a:latin typeface="+mj-lt"/>
              </a:rPr>
              <a:t>is </a:t>
            </a:r>
            <a:r>
              <a:rPr lang="en-US" sz="2800" b="1" u="sng" dirty="0">
                <a:latin typeface="+mj-lt"/>
              </a:rPr>
              <a:t>acyclic</a:t>
            </a:r>
          </a:p>
        </p:txBody>
      </p:sp>
    </p:spTree>
    <p:extLst>
      <p:ext uri="{BB962C8B-B14F-4D97-AF65-F5344CB8AC3E}">
        <p14:creationId xmlns:p14="http://schemas.microsoft.com/office/powerpoint/2010/main" val="600507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dirty="0" smtClean="0"/>
              <a:t>. Conflict Serializability, Locking &amp; Deadlock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11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Strict Two-Phase Locking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consider </a:t>
            </a:r>
            <a:r>
              <a:rPr lang="en-US" b="1" dirty="0" smtClean="0"/>
              <a:t>locking</a:t>
            </a:r>
            <a:r>
              <a:rPr lang="en-US" dirty="0" smtClean="0"/>
              <a:t>- specifically, </a:t>
            </a:r>
            <a:r>
              <a:rPr lang="en-US" i="1" dirty="0" smtClean="0"/>
              <a:t>strict two-phase locking</a:t>
            </a:r>
            <a:r>
              <a:rPr lang="en-US" dirty="0" smtClean="0"/>
              <a:t>- as a way to deal with concurrency, because is </a:t>
            </a:r>
            <a:r>
              <a:rPr lang="en-US" b="1" dirty="0" smtClean="0"/>
              <a:t>guarantees conflict </a:t>
            </a:r>
            <a:r>
              <a:rPr lang="en-US" b="1" dirty="0" err="1" smtClean="0"/>
              <a:t>serializability</a:t>
            </a:r>
            <a:r>
              <a:rPr lang="en-US" b="1" dirty="0" smtClean="0"/>
              <a:t> (if it completes- see upcoming…)</a:t>
            </a:r>
          </a:p>
          <a:p>
            <a:endParaRPr lang="en-US" b="1" dirty="0"/>
          </a:p>
          <a:p>
            <a:r>
              <a:rPr lang="en-US" dirty="0" smtClean="0"/>
              <a:t>Also (</a:t>
            </a:r>
            <a:r>
              <a:rPr lang="en-US" i="1" dirty="0" smtClean="0"/>
              <a:t>conceptually</a:t>
            </a:r>
            <a:r>
              <a:rPr lang="en-US" dirty="0" smtClean="0"/>
              <a:t>) straightforward to implement, and transparent to the user!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86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864385" y="396766"/>
            <a:ext cx="9857561" cy="11049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Strict Two-phase Locking (Strict 2PL) Protocol: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4385" y="1635672"/>
            <a:ext cx="8336259" cy="4841327"/>
          </a:xfrm>
          <a:noFill/>
          <a:ln/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600" b="1" dirty="0" smtClean="0"/>
              <a:t>TXNs obtain:</a:t>
            </a:r>
            <a:endParaRPr lang="en-US" sz="3500" b="1" dirty="0">
              <a:latin typeface="+mj-lt"/>
            </a:endParaRPr>
          </a:p>
          <a:p>
            <a:endParaRPr lang="en-US" dirty="0" smtClean="0"/>
          </a:p>
          <a:p>
            <a:r>
              <a:rPr lang="en-US" dirty="0"/>
              <a:t>A</a:t>
            </a:r>
            <a:r>
              <a:rPr lang="en-US" dirty="0" smtClean="0"/>
              <a:t>n </a:t>
            </a:r>
            <a:r>
              <a:rPr lang="en-US" b="1" dirty="0"/>
              <a:t>X (</a:t>
            </a:r>
            <a:r>
              <a:rPr lang="en-US" b="1" i="1" dirty="0"/>
              <a:t>exclusive</a:t>
            </a:r>
            <a:r>
              <a:rPr lang="en-US" b="1" dirty="0"/>
              <a:t>) lock </a:t>
            </a:r>
            <a:r>
              <a:rPr lang="en-US" dirty="0"/>
              <a:t>on object before </a:t>
            </a:r>
            <a:r>
              <a:rPr lang="en-US" b="1" dirty="0"/>
              <a:t>writing</a:t>
            </a:r>
            <a:r>
              <a:rPr lang="en-US" dirty="0"/>
              <a:t>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a TXN </a:t>
            </a:r>
            <a:r>
              <a:rPr lang="en-US" dirty="0" smtClean="0"/>
              <a:t>holds an X lock, </a:t>
            </a:r>
            <a:r>
              <a:rPr lang="en-US" dirty="0"/>
              <a:t>no other TXN can get </a:t>
            </a:r>
            <a:r>
              <a:rPr lang="en-US" dirty="0" smtClean="0"/>
              <a:t>a</a:t>
            </a:r>
            <a:r>
              <a:rPr lang="en-US" i="1" dirty="0" smtClean="0"/>
              <a:t> </a:t>
            </a:r>
            <a:r>
              <a:rPr lang="en-US" dirty="0" smtClean="0"/>
              <a:t>lock </a:t>
            </a:r>
            <a:r>
              <a:rPr lang="en-US" dirty="0"/>
              <a:t>(S or X) on that object.</a:t>
            </a:r>
          </a:p>
          <a:p>
            <a:endParaRPr lang="en-US" dirty="0" smtClean="0"/>
          </a:p>
          <a:p>
            <a:r>
              <a:rPr lang="en-US" dirty="0"/>
              <a:t>A</a:t>
            </a:r>
            <a:r>
              <a:rPr lang="en-US" dirty="0" smtClean="0"/>
              <a:t>n </a:t>
            </a:r>
            <a:r>
              <a:rPr lang="en-US" b="1" dirty="0"/>
              <a:t>S (</a:t>
            </a:r>
            <a:r>
              <a:rPr lang="en-US" b="1" i="1" dirty="0"/>
              <a:t>shared</a:t>
            </a:r>
            <a:r>
              <a:rPr lang="en-US" b="1" dirty="0"/>
              <a:t>) lock </a:t>
            </a:r>
            <a:r>
              <a:rPr lang="en-US" dirty="0"/>
              <a:t>on object before </a:t>
            </a:r>
            <a:r>
              <a:rPr lang="en-US" b="1" dirty="0" smtClean="0"/>
              <a:t>reading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a TXN </a:t>
            </a:r>
            <a:r>
              <a:rPr lang="en-US" dirty="0" smtClean="0"/>
              <a:t>holds an S lock , </a:t>
            </a:r>
            <a:r>
              <a:rPr lang="en-US" dirty="0"/>
              <a:t>no other TXN can get </a:t>
            </a:r>
            <a:r>
              <a:rPr lang="en-US" i="1" u="sng" dirty="0"/>
              <a:t>an X lock</a:t>
            </a:r>
            <a:r>
              <a:rPr lang="en-US" i="1" dirty="0"/>
              <a:t> </a:t>
            </a:r>
            <a:r>
              <a:rPr lang="en-US" dirty="0"/>
              <a:t>on that object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All </a:t>
            </a:r>
            <a:r>
              <a:rPr lang="en-US" dirty="0">
                <a:solidFill>
                  <a:srgbClr val="FF0000"/>
                </a:solidFill>
              </a:rPr>
              <a:t>locks held by a </a:t>
            </a:r>
            <a:r>
              <a:rPr lang="en-US" dirty="0" smtClean="0">
                <a:solidFill>
                  <a:srgbClr val="FF0000"/>
                </a:solidFill>
              </a:rPr>
              <a:t>TXN are </a:t>
            </a:r>
            <a:r>
              <a:rPr lang="en-US" dirty="0">
                <a:solidFill>
                  <a:srgbClr val="FF0000"/>
                </a:solidFill>
              </a:rPr>
              <a:t>released when </a:t>
            </a:r>
            <a:r>
              <a:rPr lang="en-US" dirty="0" smtClean="0">
                <a:solidFill>
                  <a:srgbClr val="FF0000"/>
                </a:solidFill>
              </a:rPr>
              <a:t>TXN completes.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94065" y="21279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200643" y="3662712"/>
            <a:ext cx="2879835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Note: Terminology here- “exclusive”, “shared”- meant to be intuitive- no tricks!</a:t>
            </a:r>
            <a:endParaRPr lang="en-US" sz="24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63150" y="1246789"/>
            <a:ext cx="2879835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Two types of lock- </a:t>
            </a:r>
            <a:r>
              <a:rPr lang="en-US" sz="2400" dirty="0" smtClean="0">
                <a:latin typeface="+mj-lt"/>
              </a:rPr>
              <a:t>“</a:t>
            </a:r>
            <a:r>
              <a:rPr lang="en-US" sz="2400" b="1" dirty="0" smtClean="0">
                <a:latin typeface="+mj-lt"/>
              </a:rPr>
              <a:t>exclusive</a:t>
            </a:r>
            <a:r>
              <a:rPr lang="en-US" sz="2400" dirty="0" smtClean="0">
                <a:latin typeface="+mj-lt"/>
              </a:rPr>
              <a:t>” and “</a:t>
            </a:r>
            <a:r>
              <a:rPr lang="en-US" sz="2400" b="1" dirty="0" smtClean="0">
                <a:latin typeface="+mj-lt"/>
              </a:rPr>
              <a:t>shared</a:t>
            </a:r>
            <a:r>
              <a:rPr lang="en-US" sz="2400" dirty="0" smtClean="0">
                <a:latin typeface="+mj-lt"/>
              </a:rPr>
              <a:t>” are used.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41284323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nimBg="1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vert="horz" lIns="90488" tIns="44450" rIns="90488" bIns="44450" rtlCol="0" anchor="ctr">
            <a:normAutofit/>
          </a:bodyPr>
          <a:lstStyle/>
          <a:p>
            <a:r>
              <a:rPr lang="en-US" dirty="0" smtClean="0"/>
              <a:t>Strict </a:t>
            </a:r>
            <a:r>
              <a:rPr lang="en-US" dirty="0"/>
              <a:t>2PL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98388"/>
            <a:ext cx="7258878" cy="844935"/>
          </a:xfr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lIns="90488" tIns="44450" rIns="90488" bIns="44450" rtlCol="0">
            <a:noAutofit/>
          </a:bodyPr>
          <a:lstStyle/>
          <a:p>
            <a:pPr marL="0" indent="0">
              <a:buNone/>
            </a:pPr>
            <a:r>
              <a:rPr lang="en-US" u="sng" dirty="0" smtClean="0">
                <a:latin typeface="+mj-lt"/>
              </a:rPr>
              <a:t>Theorem:</a:t>
            </a:r>
            <a:r>
              <a:rPr lang="en-US" dirty="0" smtClean="0">
                <a:latin typeface="+mj-lt"/>
              </a:rPr>
              <a:t> Strict </a:t>
            </a:r>
            <a:r>
              <a:rPr lang="en-US" dirty="0">
                <a:latin typeface="+mj-lt"/>
              </a:rPr>
              <a:t>2PL allows only schedules whose </a:t>
            </a:r>
            <a:r>
              <a:rPr lang="en-US" dirty="0" smtClean="0">
                <a:latin typeface="+mj-lt"/>
              </a:rPr>
              <a:t>dependency graph </a:t>
            </a:r>
            <a:r>
              <a:rPr lang="en-US" dirty="0">
                <a:latin typeface="+mj-lt"/>
              </a:rPr>
              <a:t>is acyclic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072641" y="5000688"/>
                <a:ext cx="8229600" cy="107721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dirty="0">
                    <a:latin typeface="+mj-lt"/>
                  </a:rPr>
                  <a:t>Therefore, Strict 2PL only allows </a:t>
                </a:r>
                <a:r>
                  <a:rPr lang="en-US" sz="3200" dirty="0" smtClean="0">
                    <a:latin typeface="+mj-lt"/>
                  </a:rPr>
                  <a:t>conflict serializable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charset="0"/>
                        <a:ea typeface="Cambria Math" charset="0"/>
                        <a:cs typeface="Cambria Math" charset="0"/>
                      </a:rPr>
                      <m:t>⇒</m:t>
                    </m:r>
                  </m:oMath>
                </a14:m>
                <a:r>
                  <a:rPr lang="en-US" sz="3200" dirty="0"/>
                  <a:t> </a:t>
                </a:r>
                <a:r>
                  <a:rPr lang="en-US" sz="3200" dirty="0" smtClean="0">
                    <a:latin typeface="+mj-lt"/>
                  </a:rPr>
                  <a:t>serializable schedules</a:t>
                </a:r>
                <a:endParaRPr lang="en-US" sz="3200" dirty="0">
                  <a:latin typeface="+mj-lt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2641" y="5000688"/>
                <a:ext cx="8229600" cy="107721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838200" y="3121841"/>
            <a:ext cx="9372601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Proof Intuition: </a:t>
            </a:r>
            <a:r>
              <a:rPr lang="en-US" sz="2400" dirty="0" smtClean="0"/>
              <a:t>In </a:t>
            </a:r>
            <a:r>
              <a:rPr lang="en-US" sz="2400" dirty="0"/>
              <a:t>strict 2PL, </a:t>
            </a:r>
            <a:r>
              <a:rPr lang="en-US" sz="2400" dirty="0" smtClean="0"/>
              <a:t>if there is an edge </a:t>
            </a:r>
            <a:r>
              <a:rPr lang="en-US" sz="2400" dirty="0"/>
              <a:t>T</a:t>
            </a:r>
            <a:r>
              <a:rPr lang="en-US" sz="2400" baseline="-25000" dirty="0"/>
              <a:t>i</a:t>
            </a:r>
            <a:r>
              <a:rPr lang="en-US" sz="2400" dirty="0"/>
              <a:t> </a:t>
            </a:r>
            <a:r>
              <a:rPr lang="en-US" sz="2400" dirty="0">
                <a:sym typeface="Wingdings"/>
              </a:rPr>
              <a:t></a:t>
            </a:r>
            <a:r>
              <a:rPr lang="en-US" sz="2400" dirty="0"/>
              <a:t> </a:t>
            </a:r>
            <a:r>
              <a:rPr lang="en-US" sz="2400" dirty="0" err="1"/>
              <a:t>T</a:t>
            </a:r>
            <a:r>
              <a:rPr lang="en-US" sz="2400" baseline="-25000" dirty="0" err="1"/>
              <a:t>j</a:t>
            </a:r>
            <a:r>
              <a:rPr lang="en-US" sz="2400" dirty="0"/>
              <a:t> </a:t>
            </a:r>
            <a:r>
              <a:rPr lang="en-US" sz="2400" dirty="0" smtClean="0"/>
              <a:t>(i.e</a:t>
            </a:r>
            <a:r>
              <a:rPr lang="en-US" sz="2400" dirty="0"/>
              <a:t>. </a:t>
            </a:r>
            <a:r>
              <a:rPr lang="en-US" sz="2400" dirty="0" err="1"/>
              <a:t>T</a:t>
            </a:r>
            <a:r>
              <a:rPr lang="en-US" sz="2400" baseline="-25000" dirty="0" err="1"/>
              <a:t>i</a:t>
            </a:r>
            <a:r>
              <a:rPr lang="en-US" sz="2400" baseline="-25000" dirty="0"/>
              <a:t> </a:t>
            </a:r>
            <a:r>
              <a:rPr lang="en-US" sz="2400" dirty="0" smtClean="0"/>
              <a:t>and </a:t>
            </a:r>
            <a:r>
              <a:rPr lang="en-US" sz="2400" dirty="0" err="1" smtClean="0"/>
              <a:t>T</a:t>
            </a:r>
            <a:r>
              <a:rPr lang="en-US" sz="2400" baseline="-25000" dirty="0" err="1" smtClean="0"/>
              <a:t>j</a:t>
            </a:r>
            <a:r>
              <a:rPr lang="en-US" sz="2400" dirty="0" smtClean="0"/>
              <a:t> conflict) then </a:t>
            </a:r>
            <a:r>
              <a:rPr lang="en-US" sz="2400" dirty="0" err="1"/>
              <a:t>T</a:t>
            </a:r>
            <a:r>
              <a:rPr lang="en-US" sz="2400" baseline="-25000" dirty="0" err="1"/>
              <a:t>j</a:t>
            </a:r>
            <a:r>
              <a:rPr lang="en-US" sz="2400" dirty="0"/>
              <a:t> needs to wait until T</a:t>
            </a:r>
            <a:r>
              <a:rPr lang="en-US" sz="2400" baseline="-25000" dirty="0"/>
              <a:t>i</a:t>
            </a:r>
            <a:r>
              <a:rPr lang="en-US" sz="2400" dirty="0"/>
              <a:t> is finished – so </a:t>
            </a:r>
            <a:r>
              <a:rPr lang="en-US" sz="2400" i="1" dirty="0" smtClean="0"/>
              <a:t>cannot </a:t>
            </a:r>
            <a:r>
              <a:rPr lang="en-US" sz="2400" dirty="0" smtClean="0"/>
              <a:t>have an </a:t>
            </a:r>
            <a:r>
              <a:rPr lang="en-US" sz="2400" dirty="0"/>
              <a:t>edge </a:t>
            </a:r>
            <a:r>
              <a:rPr lang="en-US" sz="2400" dirty="0" err="1" smtClean="0"/>
              <a:t>T</a:t>
            </a:r>
            <a:r>
              <a:rPr lang="en-US" sz="2400" baseline="-25000" dirty="0" err="1" smtClean="0"/>
              <a:t>j</a:t>
            </a:r>
            <a:r>
              <a:rPr lang="en-US" sz="2400" dirty="0" smtClean="0"/>
              <a:t> </a:t>
            </a:r>
            <a:r>
              <a:rPr lang="en-US" sz="2400" dirty="0">
                <a:sym typeface="Wingdings"/>
              </a:rPr>
              <a:t></a:t>
            </a:r>
            <a:r>
              <a:rPr lang="en-US" sz="2400" dirty="0"/>
              <a:t> </a:t>
            </a:r>
            <a:r>
              <a:rPr lang="en-US" sz="2400" dirty="0" err="1" smtClean="0"/>
              <a:t>T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 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38333311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nimBg="1"/>
      <p:bldP spid="2" grpId="0" animBg="1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Strict </a:t>
            </a:r>
            <a:r>
              <a:rPr lang="en-US" dirty="0"/>
              <a:t>2</a:t>
            </a:r>
            <a:r>
              <a:rPr lang="en-US" dirty="0" smtClean="0"/>
              <a:t>PL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schedule follows strict 2PL</a:t>
            </a:r>
            <a:r>
              <a:rPr lang="en-US" dirty="0"/>
              <a:t> </a:t>
            </a:r>
            <a:r>
              <a:rPr lang="en-US" dirty="0" smtClean="0"/>
              <a:t>and locking, it is conflict serializable…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…and thus serializable</a:t>
            </a:r>
          </a:p>
          <a:p>
            <a:pPr lvl="1"/>
            <a:r>
              <a:rPr lang="en-US" dirty="0" smtClean="0"/>
              <a:t>…and thus maintains isolation &amp; consistency!</a:t>
            </a:r>
          </a:p>
          <a:p>
            <a:endParaRPr lang="en-US" dirty="0" smtClean="0"/>
          </a:p>
          <a:p>
            <a:r>
              <a:rPr lang="en-US" dirty="0" smtClean="0"/>
              <a:t>Not all serializable schedules are allowed by strict 2PL. </a:t>
            </a:r>
          </a:p>
          <a:p>
            <a:endParaRPr lang="en-US" dirty="0"/>
          </a:p>
          <a:p>
            <a:r>
              <a:rPr lang="en-US" dirty="0" smtClean="0"/>
              <a:t>So let’s use strict 2PL, what could go wrong?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835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864385" y="396766"/>
            <a:ext cx="9857561" cy="11049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dirty="0" smtClean="0"/>
              <a:t>Two-phase </a:t>
            </a:r>
            <a:r>
              <a:rPr lang="en-US" dirty="0"/>
              <a:t>Locking </a:t>
            </a:r>
            <a:r>
              <a:rPr lang="en-US" dirty="0" smtClean="0"/>
              <a:t>(2PL</a:t>
            </a:r>
            <a:r>
              <a:rPr lang="en-US" dirty="0"/>
              <a:t>) Protocol</a:t>
            </a:r>
            <a:r>
              <a:rPr lang="en-US" dirty="0" smtClean="0"/>
              <a:t>:</a:t>
            </a:r>
            <a:r>
              <a:rPr lang="en-US" sz="4000" i="1" dirty="0" smtClean="0"/>
              <a:t/>
            </a:r>
            <a:br>
              <a:rPr lang="en-US" sz="4000" i="1" dirty="0" smtClean="0"/>
            </a:br>
            <a:r>
              <a:rPr lang="en-US" sz="4000" i="1" dirty="0" smtClean="0"/>
              <a:t>A variation of Strict 2PL</a:t>
            </a:r>
            <a:endParaRPr lang="en-US" i="1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4385" y="1635672"/>
            <a:ext cx="8336259" cy="4624451"/>
          </a:xfrm>
          <a:noFill/>
          <a:ln/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600" b="1" dirty="0" smtClean="0"/>
              <a:t>TXNs obtain</a:t>
            </a:r>
            <a:r>
              <a:rPr lang="en-US" sz="3600" b="1" dirty="0" smtClean="0"/>
              <a:t>:</a:t>
            </a:r>
            <a:endParaRPr lang="en-US" sz="3500" b="1" dirty="0" smtClean="0">
              <a:latin typeface="+mj-lt"/>
            </a:endParaRPr>
          </a:p>
          <a:p>
            <a:endParaRPr lang="en-US" dirty="0" smtClean="0"/>
          </a:p>
          <a:p>
            <a:r>
              <a:rPr lang="en-US" dirty="0" smtClean="0"/>
              <a:t>An </a:t>
            </a:r>
            <a:r>
              <a:rPr lang="en-US" b="1" dirty="0"/>
              <a:t>X (</a:t>
            </a:r>
            <a:r>
              <a:rPr lang="en-US" b="1" i="1" dirty="0"/>
              <a:t>exclusive</a:t>
            </a:r>
            <a:r>
              <a:rPr lang="en-US" b="1" dirty="0"/>
              <a:t>) lock </a:t>
            </a:r>
            <a:r>
              <a:rPr lang="en-US" dirty="0"/>
              <a:t>on object before </a:t>
            </a:r>
            <a:r>
              <a:rPr lang="en-US" b="1" dirty="0"/>
              <a:t>writing</a:t>
            </a:r>
            <a:r>
              <a:rPr lang="en-US" dirty="0"/>
              <a:t>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a TXN </a:t>
            </a:r>
            <a:r>
              <a:rPr lang="en-US" dirty="0" smtClean="0"/>
              <a:t>holds an X lock, </a:t>
            </a:r>
            <a:r>
              <a:rPr lang="en-US" dirty="0"/>
              <a:t>no other TXN can get </a:t>
            </a:r>
            <a:r>
              <a:rPr lang="en-US" dirty="0" smtClean="0"/>
              <a:t>a</a:t>
            </a:r>
            <a:r>
              <a:rPr lang="en-US" i="1" dirty="0" smtClean="0"/>
              <a:t> </a:t>
            </a:r>
            <a:r>
              <a:rPr lang="en-US" dirty="0" smtClean="0"/>
              <a:t>lock </a:t>
            </a:r>
            <a:r>
              <a:rPr lang="en-US" dirty="0"/>
              <a:t>(S or X) on that object.</a:t>
            </a:r>
          </a:p>
          <a:p>
            <a:endParaRPr lang="en-US" dirty="0" smtClean="0"/>
          </a:p>
          <a:p>
            <a:r>
              <a:rPr lang="en-US" dirty="0"/>
              <a:t>A</a:t>
            </a:r>
            <a:r>
              <a:rPr lang="en-US" dirty="0" smtClean="0"/>
              <a:t>n </a:t>
            </a:r>
            <a:r>
              <a:rPr lang="en-US" b="1" dirty="0"/>
              <a:t>S (</a:t>
            </a:r>
            <a:r>
              <a:rPr lang="en-US" b="1" i="1" dirty="0"/>
              <a:t>shared</a:t>
            </a:r>
            <a:r>
              <a:rPr lang="en-US" b="1" dirty="0"/>
              <a:t>) lock </a:t>
            </a:r>
            <a:r>
              <a:rPr lang="en-US" dirty="0"/>
              <a:t>on object before </a:t>
            </a:r>
            <a:r>
              <a:rPr lang="en-US" b="1" dirty="0" smtClean="0"/>
              <a:t>reading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a TXN </a:t>
            </a:r>
            <a:r>
              <a:rPr lang="en-US" dirty="0" smtClean="0"/>
              <a:t>holds an S lock , </a:t>
            </a:r>
            <a:r>
              <a:rPr lang="en-US" dirty="0"/>
              <a:t>no other TXN can get </a:t>
            </a:r>
            <a:r>
              <a:rPr lang="en-US" i="1" u="sng" dirty="0"/>
              <a:t>an X lock</a:t>
            </a:r>
            <a:r>
              <a:rPr lang="en-US" i="1" dirty="0"/>
              <a:t> </a:t>
            </a:r>
            <a:r>
              <a:rPr lang="en-US" dirty="0"/>
              <a:t>on that object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TXNs cannot request any locks once it releases any locks 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94065" y="21279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200643" y="3662712"/>
            <a:ext cx="2879835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Note: </a:t>
            </a:r>
            <a:r>
              <a:rPr lang="en-US" sz="2400" dirty="0" smtClean="0">
                <a:latin typeface="+mj-lt"/>
              </a:rPr>
              <a:t>2PL says TXNs can release some locks before commit.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00684977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nimBg="1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vert="horz" lIns="90488" tIns="44450" rIns="90488" bIns="44450" rtlCol="0" anchor="ctr">
            <a:normAutofit/>
          </a:bodyPr>
          <a:lstStyle/>
          <a:p>
            <a:r>
              <a:rPr lang="en-US" dirty="0"/>
              <a:t>Deadlock </a:t>
            </a:r>
            <a:r>
              <a:rPr lang="en-US" dirty="0" smtClean="0"/>
              <a:t>Detection: Example</a:t>
            </a:r>
            <a:endParaRPr lang="en-US" dirty="0"/>
          </a:p>
        </p:txBody>
      </p:sp>
      <p:sp>
        <p:nvSpPr>
          <p:cNvPr id="26639" name="Oval 15"/>
          <p:cNvSpPr>
            <a:spLocks noChangeArrowheads="1"/>
          </p:cNvSpPr>
          <p:nvPr/>
        </p:nvSpPr>
        <p:spPr bwMode="auto">
          <a:xfrm>
            <a:off x="8996571" y="2471325"/>
            <a:ext cx="673100" cy="673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0" name="Oval 16"/>
          <p:cNvSpPr>
            <a:spLocks noChangeArrowheads="1"/>
          </p:cNvSpPr>
          <p:nvPr/>
        </p:nvSpPr>
        <p:spPr bwMode="auto">
          <a:xfrm>
            <a:off x="11130171" y="2471325"/>
            <a:ext cx="673100" cy="673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483696" y="5085423"/>
            <a:ext cx="4691523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First, T</a:t>
            </a:r>
            <a:r>
              <a:rPr lang="en-US" sz="2800" baseline="-25000" dirty="0">
                <a:latin typeface="+mj-lt"/>
              </a:rPr>
              <a:t>1</a:t>
            </a:r>
            <a:r>
              <a:rPr lang="en-US" sz="2800" dirty="0" smtClean="0">
                <a:latin typeface="+mj-lt"/>
              </a:rPr>
              <a:t> requests a shared lock on A to read from it</a:t>
            </a:r>
            <a:endParaRPr lang="en-US" sz="2800" b="1" dirty="0">
              <a:latin typeface="+mj-lt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1081864" y="3865517"/>
            <a:ext cx="7935790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02246" y="2543071"/>
            <a:ext cx="479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+mj-lt"/>
              </a:rPr>
              <a:t>T</a:t>
            </a:r>
            <a:r>
              <a:rPr lang="en-US" sz="2800" b="1" baseline="-25000" dirty="0" smtClean="0">
                <a:solidFill>
                  <a:srgbClr val="C00000"/>
                </a:solidFill>
                <a:latin typeface="+mj-lt"/>
              </a:rPr>
              <a:t>1</a:t>
            </a:r>
            <a:endParaRPr lang="en-US" sz="28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02246" y="3143081"/>
            <a:ext cx="479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+mj-lt"/>
              </a:rPr>
              <a:t>T</a:t>
            </a:r>
            <a:r>
              <a:rPr lang="en-US" sz="2800" b="1" baseline="-25000" dirty="0">
                <a:solidFill>
                  <a:srgbClr val="0070C0"/>
                </a:solidFill>
                <a:latin typeface="+mj-lt"/>
              </a:rPr>
              <a:t>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221678" y="2611535"/>
            <a:ext cx="679994" cy="461665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i="1" dirty="0">
                <a:latin typeface="+mj-lt"/>
              </a:rPr>
              <a:t>S</a:t>
            </a:r>
            <a:r>
              <a:rPr lang="en-US" sz="2400" b="1" i="1" dirty="0" smtClean="0">
                <a:latin typeface="+mj-lt"/>
              </a:rPr>
              <a:t>(A)</a:t>
            </a:r>
            <a:endParaRPr lang="en-US" sz="2400" b="1" i="1" dirty="0">
              <a:latin typeface="+mj-l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020381" y="2611535"/>
            <a:ext cx="704039" cy="461665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R</a:t>
            </a:r>
            <a:r>
              <a:rPr lang="en-US" sz="2400" dirty="0" smtClean="0">
                <a:latin typeface="+mj-lt"/>
              </a:rPr>
              <a:t>(A)</a:t>
            </a:r>
            <a:endParaRPr lang="en-US" sz="2400" dirty="0">
              <a:latin typeface="+mj-lt"/>
            </a:endParaRPr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8982269" y="1776194"/>
            <a:ext cx="2371531" cy="431847"/>
          </a:xfrm>
          <a:prstGeom prst="rect">
            <a:avLst/>
          </a:prstGeom>
          <a:noFill/>
          <a:ln/>
        </p:spPr>
        <p:txBody>
          <a:bodyPr vert="horz" lIns="90488" tIns="44450" rIns="90488" bIns="4445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mtClean="0">
                <a:latin typeface="+mj-lt"/>
              </a:rPr>
              <a:t>Waits-for graph:</a:t>
            </a:r>
            <a:endParaRPr lang="en-US" dirty="0" smtClean="0">
              <a:latin typeface="+mj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9129645" y="2537460"/>
            <a:ext cx="479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+mj-lt"/>
              </a:rPr>
              <a:t>T</a:t>
            </a:r>
            <a:r>
              <a:rPr lang="en-US" sz="2800" b="1" baseline="-25000" dirty="0" smtClean="0">
                <a:solidFill>
                  <a:srgbClr val="C00000"/>
                </a:solidFill>
                <a:latin typeface="+mj-lt"/>
              </a:rPr>
              <a:t>1</a:t>
            </a:r>
            <a:endParaRPr lang="en-US" sz="28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1255949" y="2524696"/>
            <a:ext cx="479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+mj-lt"/>
              </a:rPr>
              <a:t>T</a:t>
            </a:r>
            <a:r>
              <a:rPr lang="en-US" sz="2800" b="1" baseline="-25000" dirty="0">
                <a:solidFill>
                  <a:srgbClr val="0070C0"/>
                </a:solidFill>
                <a:latin typeface="+mj-lt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00387855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vert="horz" lIns="90488" tIns="44450" rIns="90488" bIns="44450" rtlCol="0" anchor="ctr">
            <a:normAutofit/>
          </a:bodyPr>
          <a:lstStyle/>
          <a:p>
            <a:r>
              <a:rPr lang="en-US" dirty="0"/>
              <a:t>Deadlock </a:t>
            </a:r>
            <a:r>
              <a:rPr lang="en-US" dirty="0" smtClean="0"/>
              <a:t>Detection: Example</a:t>
            </a:r>
            <a:endParaRPr lang="en-US" dirty="0"/>
          </a:p>
        </p:txBody>
      </p:sp>
      <p:sp>
        <p:nvSpPr>
          <p:cNvPr id="26639" name="Oval 15"/>
          <p:cNvSpPr>
            <a:spLocks noChangeArrowheads="1"/>
          </p:cNvSpPr>
          <p:nvPr/>
        </p:nvSpPr>
        <p:spPr bwMode="auto">
          <a:xfrm>
            <a:off x="8996571" y="2471325"/>
            <a:ext cx="673100" cy="673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0" name="Oval 16"/>
          <p:cNvSpPr>
            <a:spLocks noChangeArrowheads="1"/>
          </p:cNvSpPr>
          <p:nvPr/>
        </p:nvSpPr>
        <p:spPr bwMode="auto">
          <a:xfrm>
            <a:off x="11130171" y="2471325"/>
            <a:ext cx="673100" cy="673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483696" y="5085423"/>
            <a:ext cx="4691523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Next, T</a:t>
            </a:r>
            <a:r>
              <a:rPr lang="en-US" sz="2800" baseline="-25000" dirty="0">
                <a:latin typeface="+mj-lt"/>
              </a:rPr>
              <a:t>2</a:t>
            </a:r>
            <a:r>
              <a:rPr lang="en-US" sz="2800" dirty="0" smtClean="0">
                <a:latin typeface="+mj-lt"/>
              </a:rPr>
              <a:t> requests a shared lock on B to read from it</a:t>
            </a:r>
            <a:endParaRPr lang="en-US" sz="2800" b="1" dirty="0">
              <a:latin typeface="+mj-lt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1081864" y="3865517"/>
            <a:ext cx="7935790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02246" y="2543071"/>
            <a:ext cx="479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+mj-lt"/>
              </a:rPr>
              <a:t>T</a:t>
            </a:r>
            <a:r>
              <a:rPr lang="en-US" sz="2800" b="1" baseline="-25000" dirty="0" smtClean="0">
                <a:solidFill>
                  <a:srgbClr val="C00000"/>
                </a:solidFill>
                <a:latin typeface="+mj-lt"/>
              </a:rPr>
              <a:t>1</a:t>
            </a:r>
            <a:endParaRPr lang="en-US" sz="28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02246" y="3143081"/>
            <a:ext cx="479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+mj-lt"/>
              </a:rPr>
              <a:t>T</a:t>
            </a:r>
            <a:r>
              <a:rPr lang="en-US" sz="2800" b="1" baseline="-25000" dirty="0">
                <a:solidFill>
                  <a:srgbClr val="0070C0"/>
                </a:solidFill>
                <a:latin typeface="+mj-lt"/>
              </a:rPr>
              <a:t>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768056" y="3203169"/>
            <a:ext cx="670376" cy="461665"/>
          </a:xfrm>
          <a:prstGeom prst="rect">
            <a:avLst/>
          </a:prstGeom>
          <a:solidFill>
            <a:srgbClr val="0070C0">
              <a:alpha val="20000"/>
            </a:srgbClr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i="1" dirty="0">
                <a:latin typeface="+mj-lt"/>
              </a:rPr>
              <a:t>S</a:t>
            </a:r>
            <a:r>
              <a:rPr lang="en-US" sz="2400" b="1" i="1" dirty="0" smtClean="0">
                <a:latin typeface="+mj-lt"/>
              </a:rPr>
              <a:t>(B)</a:t>
            </a:r>
            <a:endParaRPr lang="en-US" sz="2400" b="1" i="1" dirty="0"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574965" y="3203169"/>
            <a:ext cx="696024" cy="461665"/>
          </a:xfrm>
          <a:prstGeom prst="rect">
            <a:avLst/>
          </a:prstGeom>
          <a:solidFill>
            <a:srgbClr val="0070C0">
              <a:alpha val="20000"/>
            </a:srgbClr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R</a:t>
            </a:r>
            <a:r>
              <a:rPr lang="en-US" sz="2400" dirty="0" smtClean="0">
                <a:latin typeface="+mj-lt"/>
              </a:rPr>
              <a:t>(B)</a:t>
            </a:r>
            <a:endParaRPr lang="en-US" sz="2400" dirty="0"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221678" y="2611535"/>
            <a:ext cx="679994" cy="461665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i="1" dirty="0">
                <a:latin typeface="+mj-lt"/>
              </a:rPr>
              <a:t>S</a:t>
            </a:r>
            <a:r>
              <a:rPr lang="en-US" sz="2400" b="1" i="1" dirty="0" smtClean="0">
                <a:latin typeface="+mj-lt"/>
              </a:rPr>
              <a:t>(A)</a:t>
            </a:r>
            <a:endParaRPr lang="en-US" sz="2400" b="1" i="1" dirty="0">
              <a:latin typeface="+mj-l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020381" y="2611535"/>
            <a:ext cx="704039" cy="461665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R</a:t>
            </a:r>
            <a:r>
              <a:rPr lang="en-US" sz="2400" dirty="0" smtClean="0">
                <a:latin typeface="+mj-lt"/>
              </a:rPr>
              <a:t>(A)</a:t>
            </a:r>
            <a:endParaRPr lang="en-US" sz="2400" dirty="0">
              <a:latin typeface="+mj-lt"/>
            </a:endParaRPr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8982269" y="1776194"/>
            <a:ext cx="2371531" cy="431847"/>
          </a:xfrm>
          <a:prstGeom prst="rect">
            <a:avLst/>
          </a:prstGeom>
          <a:noFill/>
          <a:ln/>
        </p:spPr>
        <p:txBody>
          <a:bodyPr vert="horz" lIns="90488" tIns="44450" rIns="90488" bIns="4445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mtClean="0">
                <a:latin typeface="+mj-lt"/>
              </a:rPr>
              <a:t>Waits-for graph:</a:t>
            </a:r>
            <a:endParaRPr lang="en-US" dirty="0" smtClean="0">
              <a:latin typeface="+mj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9129645" y="2537460"/>
            <a:ext cx="479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+mj-lt"/>
              </a:rPr>
              <a:t>T</a:t>
            </a:r>
            <a:r>
              <a:rPr lang="en-US" sz="2800" b="1" baseline="-25000" dirty="0" smtClean="0">
                <a:solidFill>
                  <a:srgbClr val="C00000"/>
                </a:solidFill>
                <a:latin typeface="+mj-lt"/>
              </a:rPr>
              <a:t>1</a:t>
            </a:r>
            <a:endParaRPr lang="en-US" sz="28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1255949" y="2524696"/>
            <a:ext cx="479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+mj-lt"/>
              </a:rPr>
              <a:t>T</a:t>
            </a:r>
            <a:r>
              <a:rPr lang="en-US" sz="2800" b="1" baseline="-25000" dirty="0">
                <a:solidFill>
                  <a:srgbClr val="0070C0"/>
                </a:solidFill>
                <a:latin typeface="+mj-lt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91478998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vert="horz" lIns="90488" tIns="44450" rIns="90488" bIns="44450" rtlCol="0" anchor="ctr">
            <a:normAutofit/>
          </a:bodyPr>
          <a:lstStyle/>
          <a:p>
            <a:r>
              <a:rPr lang="en-US" dirty="0"/>
              <a:t>Deadlock </a:t>
            </a:r>
            <a:r>
              <a:rPr lang="en-US" dirty="0" smtClean="0"/>
              <a:t>Detection: Example</a:t>
            </a:r>
            <a:endParaRPr lang="en-US" dirty="0"/>
          </a:p>
        </p:txBody>
      </p:sp>
      <p:sp>
        <p:nvSpPr>
          <p:cNvPr id="26639" name="Oval 15"/>
          <p:cNvSpPr>
            <a:spLocks noChangeArrowheads="1"/>
          </p:cNvSpPr>
          <p:nvPr/>
        </p:nvSpPr>
        <p:spPr bwMode="auto">
          <a:xfrm>
            <a:off x="8996571" y="2471325"/>
            <a:ext cx="673100" cy="673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0" name="Oval 16"/>
          <p:cNvSpPr>
            <a:spLocks noChangeArrowheads="1"/>
          </p:cNvSpPr>
          <p:nvPr/>
        </p:nvSpPr>
        <p:spPr bwMode="auto">
          <a:xfrm>
            <a:off x="11130171" y="2471325"/>
            <a:ext cx="673100" cy="673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483696" y="5085423"/>
            <a:ext cx="4691523" cy="13849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T</a:t>
            </a:r>
            <a:r>
              <a:rPr lang="en-US" sz="2800" baseline="-25000" dirty="0" smtClean="0">
                <a:latin typeface="+mj-lt"/>
              </a:rPr>
              <a:t>2</a:t>
            </a:r>
            <a:r>
              <a:rPr lang="en-US" sz="2800" dirty="0" smtClean="0">
                <a:latin typeface="+mj-lt"/>
              </a:rPr>
              <a:t> then requests an exclusive lock on A to write to it- </a:t>
            </a:r>
            <a:r>
              <a:rPr lang="en-US" sz="2800" b="1" dirty="0" smtClean="0">
                <a:latin typeface="+mj-lt"/>
              </a:rPr>
              <a:t>now T</a:t>
            </a:r>
            <a:r>
              <a:rPr lang="en-US" sz="2800" b="1" baseline="-25000" dirty="0">
                <a:latin typeface="+mj-lt"/>
              </a:rPr>
              <a:t>2</a:t>
            </a:r>
            <a:r>
              <a:rPr lang="en-US" sz="2800" b="1" dirty="0" smtClean="0">
                <a:latin typeface="+mj-lt"/>
              </a:rPr>
              <a:t> is waiting on T</a:t>
            </a:r>
            <a:r>
              <a:rPr lang="en-US" sz="2800" b="1" baseline="-25000" dirty="0" smtClean="0">
                <a:latin typeface="+mj-lt"/>
              </a:rPr>
              <a:t>1</a:t>
            </a:r>
            <a:r>
              <a:rPr lang="en-US" sz="2800" b="1" dirty="0" smtClean="0">
                <a:latin typeface="+mj-lt"/>
              </a:rPr>
              <a:t>…</a:t>
            </a:r>
            <a:endParaRPr lang="en-US" sz="2800" b="1" dirty="0">
              <a:latin typeface="+mj-lt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1081864" y="3865517"/>
            <a:ext cx="7935790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02246" y="2543071"/>
            <a:ext cx="479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+mj-lt"/>
              </a:rPr>
              <a:t>T</a:t>
            </a:r>
            <a:r>
              <a:rPr lang="en-US" sz="2800" b="1" baseline="-25000" dirty="0" smtClean="0">
                <a:solidFill>
                  <a:srgbClr val="C00000"/>
                </a:solidFill>
                <a:latin typeface="+mj-lt"/>
              </a:rPr>
              <a:t>1</a:t>
            </a:r>
            <a:endParaRPr lang="en-US" sz="28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02246" y="3143081"/>
            <a:ext cx="479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+mj-lt"/>
              </a:rPr>
              <a:t>T</a:t>
            </a:r>
            <a:r>
              <a:rPr lang="en-US" sz="2800" b="1" baseline="-25000" dirty="0">
                <a:solidFill>
                  <a:srgbClr val="0070C0"/>
                </a:solidFill>
                <a:latin typeface="+mj-lt"/>
              </a:rPr>
              <a:t>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407522" y="3203169"/>
            <a:ext cx="694421" cy="461665"/>
          </a:xfrm>
          <a:prstGeom prst="rect">
            <a:avLst/>
          </a:prstGeom>
          <a:solidFill>
            <a:srgbClr val="0070C0">
              <a:alpha val="20000"/>
            </a:srgbClr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X(A)</a:t>
            </a:r>
            <a:endParaRPr lang="en-US" sz="2400" b="1" i="1" dirty="0"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768056" y="3203169"/>
            <a:ext cx="670376" cy="461665"/>
          </a:xfrm>
          <a:prstGeom prst="rect">
            <a:avLst/>
          </a:prstGeom>
          <a:solidFill>
            <a:srgbClr val="0070C0">
              <a:alpha val="20000"/>
            </a:srgbClr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i="1" dirty="0">
                <a:latin typeface="+mj-lt"/>
              </a:rPr>
              <a:t>S</a:t>
            </a:r>
            <a:r>
              <a:rPr lang="en-US" sz="2400" b="1" i="1" dirty="0" smtClean="0">
                <a:latin typeface="+mj-lt"/>
              </a:rPr>
              <a:t>(B)</a:t>
            </a:r>
            <a:endParaRPr lang="en-US" sz="2400" b="1" i="1" dirty="0"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574965" y="3203169"/>
            <a:ext cx="696024" cy="461665"/>
          </a:xfrm>
          <a:prstGeom prst="rect">
            <a:avLst/>
          </a:prstGeom>
          <a:solidFill>
            <a:srgbClr val="0070C0">
              <a:alpha val="20000"/>
            </a:srgbClr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R</a:t>
            </a:r>
            <a:r>
              <a:rPr lang="en-US" sz="2400" dirty="0" smtClean="0">
                <a:latin typeface="+mj-lt"/>
              </a:rPr>
              <a:t>(B)</a:t>
            </a:r>
            <a:endParaRPr lang="en-US" sz="2400" dirty="0"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221678" y="2611535"/>
            <a:ext cx="679994" cy="461665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i="1" dirty="0">
                <a:latin typeface="+mj-lt"/>
              </a:rPr>
              <a:t>S</a:t>
            </a:r>
            <a:r>
              <a:rPr lang="en-US" sz="2400" b="1" i="1" dirty="0" smtClean="0">
                <a:latin typeface="+mj-lt"/>
              </a:rPr>
              <a:t>(A)</a:t>
            </a:r>
            <a:endParaRPr lang="en-US" sz="2400" b="1" i="1" dirty="0">
              <a:latin typeface="+mj-l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020381" y="2611535"/>
            <a:ext cx="704039" cy="461665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R</a:t>
            </a:r>
            <a:r>
              <a:rPr lang="en-US" sz="2400" dirty="0" smtClean="0">
                <a:latin typeface="+mj-lt"/>
              </a:rPr>
              <a:t>(A)</a:t>
            </a:r>
            <a:endParaRPr lang="en-US" sz="2400" dirty="0">
              <a:latin typeface="+mj-lt"/>
            </a:endParaRPr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8982269" y="1776194"/>
            <a:ext cx="2371531" cy="431847"/>
          </a:xfrm>
          <a:prstGeom prst="rect">
            <a:avLst/>
          </a:prstGeom>
          <a:noFill/>
          <a:ln/>
        </p:spPr>
        <p:txBody>
          <a:bodyPr vert="horz" lIns="90488" tIns="44450" rIns="90488" bIns="4445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mtClean="0">
                <a:latin typeface="+mj-lt"/>
              </a:rPr>
              <a:t>Waits-for graph:</a:t>
            </a:r>
            <a:endParaRPr lang="en-US" dirty="0" smtClean="0">
              <a:latin typeface="+mj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9129645" y="2537460"/>
            <a:ext cx="479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+mj-lt"/>
              </a:rPr>
              <a:t>T</a:t>
            </a:r>
            <a:r>
              <a:rPr lang="en-US" sz="2800" b="1" baseline="-25000" dirty="0" smtClean="0">
                <a:solidFill>
                  <a:srgbClr val="C00000"/>
                </a:solidFill>
                <a:latin typeface="+mj-lt"/>
              </a:rPr>
              <a:t>1</a:t>
            </a:r>
            <a:endParaRPr lang="en-US" sz="28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1255949" y="2524696"/>
            <a:ext cx="479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+mj-lt"/>
              </a:rPr>
              <a:t>T</a:t>
            </a:r>
            <a:r>
              <a:rPr lang="en-US" sz="2800" b="1" baseline="-25000" dirty="0">
                <a:solidFill>
                  <a:srgbClr val="0070C0"/>
                </a:solidFill>
                <a:latin typeface="+mj-lt"/>
              </a:rPr>
              <a:t>2</a:t>
            </a:r>
          </a:p>
        </p:txBody>
      </p:sp>
      <p:sp>
        <p:nvSpPr>
          <p:cNvPr id="53" name="Line 23"/>
          <p:cNvSpPr>
            <a:spLocks noChangeShapeType="1"/>
          </p:cNvSpPr>
          <p:nvPr/>
        </p:nvSpPr>
        <p:spPr bwMode="auto">
          <a:xfrm flipH="1" flipV="1">
            <a:off x="9563189" y="3080699"/>
            <a:ext cx="169276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5238476" y="3203168"/>
            <a:ext cx="811441" cy="461665"/>
          </a:xfrm>
          <a:prstGeom prst="rect">
            <a:avLst/>
          </a:prstGeom>
          <a:solidFill>
            <a:srgbClr val="0070C0">
              <a:alpha val="20000"/>
            </a:srgbClr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W(A)</a:t>
            </a:r>
            <a:endParaRPr lang="en-US" sz="2400" dirty="0"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153809" y="3073200"/>
            <a:ext cx="1086124" cy="694467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smtClean="0">
                <a:solidFill>
                  <a:schemeClr val="tx1"/>
                </a:solidFill>
                <a:latin typeface="+mj-lt"/>
              </a:rPr>
              <a:t>Waiting…</a:t>
            </a:r>
            <a:endParaRPr lang="en-US" b="1" i="1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179209" y="3080699"/>
            <a:ext cx="0" cy="686968"/>
          </a:xfrm>
          <a:prstGeom prst="line">
            <a:avLst/>
          </a:prstGeom>
          <a:ln w="317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049446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vert="horz" lIns="90488" tIns="44450" rIns="90488" bIns="44450" rtlCol="0" anchor="ctr">
            <a:normAutofit/>
          </a:bodyPr>
          <a:lstStyle/>
          <a:p>
            <a:r>
              <a:rPr lang="en-US" dirty="0"/>
              <a:t>Deadlock </a:t>
            </a:r>
            <a:r>
              <a:rPr lang="en-US" dirty="0" smtClean="0"/>
              <a:t>Detection: Example</a:t>
            </a:r>
            <a:endParaRPr lang="en-US" dirty="0"/>
          </a:p>
        </p:txBody>
      </p:sp>
      <p:sp>
        <p:nvSpPr>
          <p:cNvPr id="26639" name="Oval 15"/>
          <p:cNvSpPr>
            <a:spLocks noChangeArrowheads="1"/>
          </p:cNvSpPr>
          <p:nvPr/>
        </p:nvSpPr>
        <p:spPr bwMode="auto">
          <a:xfrm>
            <a:off x="8996571" y="2471325"/>
            <a:ext cx="673100" cy="673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0" name="Oval 16"/>
          <p:cNvSpPr>
            <a:spLocks noChangeArrowheads="1"/>
          </p:cNvSpPr>
          <p:nvPr/>
        </p:nvSpPr>
        <p:spPr bwMode="auto">
          <a:xfrm>
            <a:off x="11130171" y="2471325"/>
            <a:ext cx="673100" cy="673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7" name="Line 23"/>
          <p:cNvSpPr>
            <a:spLocks noChangeShapeType="1"/>
          </p:cNvSpPr>
          <p:nvPr/>
        </p:nvSpPr>
        <p:spPr bwMode="auto">
          <a:xfrm>
            <a:off x="9682371" y="2776125"/>
            <a:ext cx="144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483696" y="5085423"/>
            <a:ext cx="4691523" cy="13849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Finally, T</a:t>
            </a:r>
            <a:r>
              <a:rPr lang="en-US" sz="2800" baseline="-25000" dirty="0">
                <a:latin typeface="+mj-lt"/>
              </a:rPr>
              <a:t>1</a:t>
            </a:r>
            <a:r>
              <a:rPr lang="en-US" sz="2800" dirty="0" smtClean="0">
                <a:latin typeface="+mj-lt"/>
              </a:rPr>
              <a:t> requests an exclusive lock on B to write to it- </a:t>
            </a:r>
            <a:r>
              <a:rPr lang="en-US" sz="2800" b="1" dirty="0" smtClean="0">
                <a:latin typeface="+mj-lt"/>
              </a:rPr>
              <a:t>now T</a:t>
            </a:r>
            <a:r>
              <a:rPr lang="en-US" sz="2800" b="1" baseline="-25000" dirty="0">
                <a:latin typeface="+mj-lt"/>
              </a:rPr>
              <a:t>1</a:t>
            </a:r>
            <a:r>
              <a:rPr lang="en-US" sz="2800" b="1" dirty="0" smtClean="0">
                <a:latin typeface="+mj-lt"/>
              </a:rPr>
              <a:t> is waiting on T</a:t>
            </a:r>
            <a:r>
              <a:rPr lang="en-US" sz="2800" b="1" baseline="-25000" dirty="0">
                <a:latin typeface="+mj-lt"/>
              </a:rPr>
              <a:t>2</a:t>
            </a:r>
            <a:r>
              <a:rPr lang="en-US" sz="2800" b="1" dirty="0" smtClean="0">
                <a:latin typeface="+mj-lt"/>
              </a:rPr>
              <a:t>… DEADLOCK!</a:t>
            </a:r>
            <a:endParaRPr lang="en-US" sz="2800" b="1" dirty="0">
              <a:latin typeface="+mj-lt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1081864" y="3865517"/>
            <a:ext cx="6937671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02246" y="2543071"/>
            <a:ext cx="479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+mj-lt"/>
              </a:rPr>
              <a:t>T</a:t>
            </a:r>
            <a:r>
              <a:rPr lang="en-US" sz="2800" b="1" baseline="-25000" dirty="0" smtClean="0">
                <a:solidFill>
                  <a:srgbClr val="C00000"/>
                </a:solidFill>
                <a:latin typeface="+mj-lt"/>
              </a:rPr>
              <a:t>1</a:t>
            </a:r>
            <a:endParaRPr lang="en-US" sz="28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02246" y="3143081"/>
            <a:ext cx="479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+mj-lt"/>
              </a:rPr>
              <a:t>T</a:t>
            </a:r>
            <a:r>
              <a:rPr lang="en-US" sz="2800" b="1" baseline="-25000" dirty="0">
                <a:solidFill>
                  <a:srgbClr val="0070C0"/>
                </a:solidFill>
                <a:latin typeface="+mj-lt"/>
              </a:rPr>
              <a:t>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204128" y="2610544"/>
            <a:ext cx="686406" cy="461665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X(B)</a:t>
            </a:r>
            <a:endParaRPr lang="en-US" sz="2400" b="1" i="1" dirty="0"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407522" y="3203169"/>
            <a:ext cx="694421" cy="461665"/>
          </a:xfrm>
          <a:prstGeom prst="rect">
            <a:avLst/>
          </a:prstGeom>
          <a:solidFill>
            <a:srgbClr val="0070C0">
              <a:alpha val="20000"/>
            </a:srgbClr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X(A)</a:t>
            </a:r>
            <a:endParaRPr lang="en-US" sz="2400" b="1" i="1" dirty="0"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768056" y="3203169"/>
            <a:ext cx="670376" cy="461665"/>
          </a:xfrm>
          <a:prstGeom prst="rect">
            <a:avLst/>
          </a:prstGeom>
          <a:solidFill>
            <a:srgbClr val="0070C0">
              <a:alpha val="20000"/>
            </a:srgbClr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i="1" dirty="0">
                <a:latin typeface="+mj-lt"/>
              </a:rPr>
              <a:t>S</a:t>
            </a:r>
            <a:r>
              <a:rPr lang="en-US" sz="2400" b="1" i="1" dirty="0" smtClean="0">
                <a:latin typeface="+mj-lt"/>
              </a:rPr>
              <a:t>(B)</a:t>
            </a:r>
            <a:endParaRPr lang="en-US" sz="2400" b="1" i="1" dirty="0"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574965" y="3203169"/>
            <a:ext cx="696024" cy="461665"/>
          </a:xfrm>
          <a:prstGeom prst="rect">
            <a:avLst/>
          </a:prstGeom>
          <a:solidFill>
            <a:srgbClr val="0070C0">
              <a:alpha val="20000"/>
            </a:srgbClr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R</a:t>
            </a:r>
            <a:r>
              <a:rPr lang="en-US" sz="2400" dirty="0" smtClean="0">
                <a:latin typeface="+mj-lt"/>
              </a:rPr>
              <a:t>(B)</a:t>
            </a:r>
            <a:endParaRPr lang="en-US" sz="2400" dirty="0"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221678" y="2611535"/>
            <a:ext cx="679994" cy="461665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i="1" dirty="0">
                <a:latin typeface="+mj-lt"/>
              </a:rPr>
              <a:t>S</a:t>
            </a:r>
            <a:r>
              <a:rPr lang="en-US" sz="2400" b="1" i="1" dirty="0" smtClean="0">
                <a:latin typeface="+mj-lt"/>
              </a:rPr>
              <a:t>(A)</a:t>
            </a:r>
            <a:endParaRPr lang="en-US" sz="2400" b="1" i="1" dirty="0">
              <a:latin typeface="+mj-l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020381" y="2611535"/>
            <a:ext cx="704039" cy="461665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R</a:t>
            </a:r>
            <a:r>
              <a:rPr lang="en-US" sz="2400" dirty="0" smtClean="0">
                <a:latin typeface="+mj-lt"/>
              </a:rPr>
              <a:t>(A)</a:t>
            </a:r>
            <a:endParaRPr lang="en-US" sz="2400" dirty="0">
              <a:latin typeface="+mj-lt"/>
            </a:endParaRPr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8982269" y="1776194"/>
            <a:ext cx="2371531" cy="431847"/>
          </a:xfrm>
          <a:prstGeom prst="rect">
            <a:avLst/>
          </a:prstGeom>
          <a:noFill/>
          <a:ln/>
        </p:spPr>
        <p:txBody>
          <a:bodyPr vert="horz" lIns="90488" tIns="44450" rIns="90488" bIns="4445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mtClean="0">
                <a:latin typeface="+mj-lt"/>
              </a:rPr>
              <a:t>Waits-for graph:</a:t>
            </a:r>
            <a:endParaRPr lang="en-US" dirty="0" smtClean="0">
              <a:latin typeface="+mj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9129645" y="2537460"/>
            <a:ext cx="479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+mj-lt"/>
              </a:rPr>
              <a:t>T</a:t>
            </a:r>
            <a:r>
              <a:rPr lang="en-US" sz="2800" b="1" baseline="-25000" dirty="0" smtClean="0">
                <a:solidFill>
                  <a:srgbClr val="C00000"/>
                </a:solidFill>
                <a:latin typeface="+mj-lt"/>
              </a:rPr>
              <a:t>1</a:t>
            </a:r>
            <a:endParaRPr lang="en-US" sz="28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1255949" y="2524696"/>
            <a:ext cx="479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+mj-lt"/>
              </a:rPr>
              <a:t>T</a:t>
            </a:r>
            <a:r>
              <a:rPr lang="en-US" sz="2800" b="1" baseline="-25000" dirty="0">
                <a:solidFill>
                  <a:srgbClr val="0070C0"/>
                </a:solidFill>
                <a:latin typeface="+mj-lt"/>
              </a:rPr>
              <a:t>2</a:t>
            </a:r>
          </a:p>
        </p:txBody>
      </p:sp>
      <p:sp>
        <p:nvSpPr>
          <p:cNvPr id="53" name="Line 23"/>
          <p:cNvSpPr>
            <a:spLocks noChangeShapeType="1"/>
          </p:cNvSpPr>
          <p:nvPr/>
        </p:nvSpPr>
        <p:spPr bwMode="auto">
          <a:xfrm flipH="1" flipV="1">
            <a:off x="9563189" y="3080699"/>
            <a:ext cx="169276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5238476" y="3203168"/>
            <a:ext cx="811441" cy="461665"/>
          </a:xfrm>
          <a:prstGeom prst="rect">
            <a:avLst/>
          </a:prstGeom>
          <a:solidFill>
            <a:srgbClr val="0070C0">
              <a:alpha val="20000"/>
            </a:srgbClr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W(A)</a:t>
            </a:r>
            <a:endParaRPr lang="en-US" sz="2400" dirty="0"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030187" y="2619034"/>
            <a:ext cx="803425" cy="461665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W(B)</a:t>
            </a:r>
            <a:endParaRPr lang="en-US" sz="2400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422773" y="3709701"/>
            <a:ext cx="1966996" cy="99074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Cycle = DEADLOCK</a:t>
            </a:r>
            <a:endParaRPr lang="en-US" sz="2800" b="1" dirty="0">
              <a:latin typeface="+mj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153809" y="3073200"/>
            <a:ext cx="1086124" cy="694467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smtClean="0">
                <a:solidFill>
                  <a:schemeClr val="tx1"/>
                </a:solidFill>
                <a:latin typeface="+mj-lt"/>
              </a:rPr>
              <a:t>Waiting…</a:t>
            </a:r>
            <a:endParaRPr lang="en-US" b="1" i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933411" y="2494142"/>
            <a:ext cx="1086124" cy="694467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smtClean="0">
                <a:solidFill>
                  <a:schemeClr val="tx1"/>
                </a:solidFill>
                <a:latin typeface="+mj-lt"/>
              </a:rPr>
              <a:t>Waiting…</a:t>
            </a:r>
            <a:endParaRPr lang="en-US" b="1" i="1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5179209" y="3080699"/>
            <a:ext cx="0" cy="686968"/>
          </a:xfrm>
          <a:prstGeom prst="line">
            <a:avLst/>
          </a:prstGeom>
          <a:ln w="317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6968530" y="2502609"/>
            <a:ext cx="0" cy="686968"/>
          </a:xfrm>
          <a:prstGeom prst="line">
            <a:avLst/>
          </a:prstGeom>
          <a:ln w="317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42155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65111" y="1255332"/>
            <a:ext cx="8360293" cy="1754327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Courier"/>
              </a:rPr>
              <a:t>ERROR:  deadlock detected</a:t>
            </a:r>
          </a:p>
          <a:p>
            <a:r>
              <a:rPr lang="en-US" dirty="0">
                <a:solidFill>
                  <a:srgbClr val="008000"/>
                </a:solidFill>
                <a:latin typeface="Courier"/>
              </a:rPr>
              <a:t>DETAIL:  Process 321 waits for </a:t>
            </a:r>
            <a:r>
              <a:rPr lang="en-US" dirty="0" err="1">
                <a:solidFill>
                  <a:srgbClr val="008000"/>
                </a:solidFill>
                <a:latin typeface="Courier"/>
              </a:rPr>
              <a:t>ExclusiveLock</a:t>
            </a:r>
            <a:r>
              <a:rPr lang="en-US" dirty="0">
                <a:solidFill>
                  <a:srgbClr val="008000"/>
                </a:solidFill>
                <a:latin typeface="Courier"/>
              </a:rPr>
              <a:t> on tuple of relation 20 of database 12002; blocked by process 4924.</a:t>
            </a:r>
          </a:p>
          <a:p>
            <a:r>
              <a:rPr lang="en-US" dirty="0">
                <a:solidFill>
                  <a:srgbClr val="008000"/>
                </a:solidFill>
                <a:latin typeface="Courier"/>
              </a:rPr>
              <a:t>Process 404 waits for </a:t>
            </a:r>
            <a:r>
              <a:rPr lang="en-US" dirty="0" err="1">
                <a:solidFill>
                  <a:srgbClr val="008000"/>
                </a:solidFill>
                <a:latin typeface="Courier"/>
              </a:rPr>
              <a:t>ShareLock</a:t>
            </a:r>
            <a:r>
              <a:rPr lang="en-US" dirty="0">
                <a:solidFill>
                  <a:srgbClr val="008000"/>
                </a:solidFill>
                <a:latin typeface="Courier"/>
              </a:rPr>
              <a:t> on transaction 689; blocked by process 552.</a:t>
            </a:r>
          </a:p>
          <a:p>
            <a:r>
              <a:rPr lang="en-US" dirty="0">
                <a:solidFill>
                  <a:srgbClr val="008000"/>
                </a:solidFill>
                <a:latin typeface="Courier"/>
              </a:rPr>
              <a:t>HINT:  See server log for query details.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0641" y="3315623"/>
            <a:ext cx="5614099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problem?</a:t>
            </a:r>
            <a:br>
              <a:rPr lang="en-US" dirty="0" smtClean="0"/>
            </a:br>
            <a:r>
              <a:rPr lang="en-US" dirty="0" smtClean="0"/>
              <a:t>Deadlock!??!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5373" t="24518" r="41488" b="41564"/>
          <a:stretch/>
        </p:blipFill>
        <p:spPr>
          <a:xfrm>
            <a:off x="665111" y="415743"/>
            <a:ext cx="8360293" cy="533625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6745441" y="3474976"/>
            <a:ext cx="4897193" cy="1174440"/>
            <a:chOff x="8218096" y="3755906"/>
            <a:chExt cx="2806700" cy="673100"/>
          </a:xfrm>
        </p:grpSpPr>
        <p:sp>
          <p:nvSpPr>
            <p:cNvPr id="24" name="Oval 15"/>
            <p:cNvSpPr>
              <a:spLocks noChangeArrowheads="1"/>
            </p:cNvSpPr>
            <p:nvPr/>
          </p:nvSpPr>
          <p:spPr bwMode="auto">
            <a:xfrm>
              <a:off x="8218096" y="3755906"/>
              <a:ext cx="673100" cy="673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4800"/>
            </a:p>
          </p:txBody>
        </p:sp>
        <p:sp>
          <p:nvSpPr>
            <p:cNvPr id="25" name="Oval 16"/>
            <p:cNvSpPr>
              <a:spLocks noChangeArrowheads="1"/>
            </p:cNvSpPr>
            <p:nvPr/>
          </p:nvSpPr>
          <p:spPr bwMode="auto">
            <a:xfrm>
              <a:off x="10351696" y="3755906"/>
              <a:ext cx="673100" cy="673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4800"/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>
              <a:off x="8903896" y="4060706"/>
              <a:ext cx="14478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480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351170" y="3822041"/>
              <a:ext cx="396152" cy="4762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b="1" dirty="0" smtClean="0">
                  <a:solidFill>
                    <a:srgbClr val="C00000"/>
                  </a:solidFill>
                  <a:latin typeface="+mj-lt"/>
                </a:rPr>
                <a:t>T</a:t>
              </a:r>
              <a:r>
                <a:rPr lang="en-US" sz="4800" b="1" baseline="-25000" dirty="0" smtClean="0">
                  <a:solidFill>
                    <a:srgbClr val="C00000"/>
                  </a:solidFill>
                  <a:latin typeface="+mj-lt"/>
                </a:rPr>
                <a:t>1</a:t>
              </a:r>
              <a:endParaRPr lang="en-US" sz="4800" b="1" baseline="-25000" dirty="0">
                <a:solidFill>
                  <a:srgbClr val="C00000"/>
                </a:solidFill>
                <a:latin typeface="+mj-lt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0477474" y="3809277"/>
              <a:ext cx="396152" cy="4762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b="1" dirty="0" smtClean="0">
                  <a:solidFill>
                    <a:srgbClr val="0070C0"/>
                  </a:solidFill>
                  <a:latin typeface="+mj-lt"/>
                </a:rPr>
                <a:t>T</a:t>
              </a:r>
              <a:r>
                <a:rPr lang="en-US" sz="4800" b="1" baseline="-25000" dirty="0">
                  <a:solidFill>
                    <a:srgbClr val="0070C0"/>
                  </a:solidFill>
                  <a:latin typeface="+mj-lt"/>
                </a:rPr>
                <a:t>2</a:t>
              </a:r>
            </a:p>
          </p:txBody>
        </p:sp>
        <p:sp>
          <p:nvSpPr>
            <p:cNvPr id="29" name="Line 23"/>
            <p:cNvSpPr>
              <a:spLocks noChangeShapeType="1"/>
            </p:cNvSpPr>
            <p:nvPr/>
          </p:nvSpPr>
          <p:spPr bwMode="auto">
            <a:xfrm flipH="1" flipV="1">
              <a:off x="8784714" y="4365280"/>
              <a:ext cx="16927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4800"/>
            </a:p>
          </p:txBody>
        </p:sp>
      </p:grpSp>
    </p:spTree>
    <p:extLst>
      <p:ext uri="{BB962C8B-B14F-4D97-AF65-F5344CB8AC3E}">
        <p14:creationId xmlns:p14="http://schemas.microsoft.com/office/powerpoint/2010/main" val="1401281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will learn about in this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17578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latin typeface="+mj-lt"/>
              </a:rPr>
              <a:t>RECAP: Concurrency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Font typeface="Arial"/>
              <a:buAutoNum type="arabicPeriod"/>
            </a:pPr>
            <a:r>
              <a:rPr lang="en-US" dirty="0" smtClean="0">
                <a:latin typeface="+mj-lt"/>
              </a:rPr>
              <a:t>Conflict Serializability</a:t>
            </a:r>
          </a:p>
          <a:p>
            <a:pPr marL="514350" indent="-514350">
              <a:buFont typeface="Arial"/>
              <a:buAutoNum type="arabicPeriod"/>
            </a:pPr>
            <a:endParaRPr lang="en-US" dirty="0">
              <a:latin typeface="+mj-lt"/>
            </a:endParaRPr>
          </a:p>
          <a:p>
            <a:pPr marL="514350" indent="-514350">
              <a:buFont typeface="Arial"/>
              <a:buAutoNum type="arabicPeriod"/>
            </a:pPr>
            <a:r>
              <a:rPr lang="en-US" dirty="0" smtClean="0">
                <a:latin typeface="+mj-lt"/>
              </a:rPr>
              <a:t>DAGs &amp; Topological Orderings</a:t>
            </a:r>
            <a:endParaRPr lang="en-US" dirty="0">
              <a:latin typeface="+mj-lt"/>
            </a:endParaRPr>
          </a:p>
          <a:p>
            <a:pPr marL="514350" indent="-514350">
              <a:buAutoNum type="arabicPeriod"/>
            </a:pPr>
            <a:endParaRPr lang="en-US" dirty="0" smtClean="0">
              <a:latin typeface="+mj-lt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+mj-lt"/>
              </a:rPr>
              <a:t>Strict 2PL</a:t>
            </a:r>
          </a:p>
          <a:p>
            <a:pPr marL="514350" indent="-514350">
              <a:buAutoNum type="arabicPeriod"/>
            </a:pPr>
            <a:endParaRPr lang="en-US" dirty="0">
              <a:latin typeface="+mj-lt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+mj-lt"/>
              </a:rPr>
              <a:t>Deadlocks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A6B5-0D7C-48A8-B49A-953CF10F77E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43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vert="horz" lIns="90488" tIns="44450" rIns="90488" bIns="44450" rtlCol="0" anchor="ctr">
            <a:normAutofit/>
          </a:bodyPr>
          <a:lstStyle/>
          <a:p>
            <a:r>
              <a:rPr lang="en-US" dirty="0"/>
              <a:t>Deadlocks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vert="horz" lIns="90488" tIns="44450" rIns="90488" bIns="44450" rtlCol="0">
            <a:normAutofit/>
          </a:bodyPr>
          <a:lstStyle/>
          <a:p>
            <a:endParaRPr lang="en-US" b="1" dirty="0" smtClean="0"/>
          </a:p>
          <a:p>
            <a:r>
              <a:rPr lang="en-US" b="1" dirty="0" smtClean="0"/>
              <a:t>Deadlock</a:t>
            </a:r>
            <a:r>
              <a:rPr lang="en-US" dirty="0"/>
              <a:t>: Cycle of transactions waiting for locks to be released by each other.</a:t>
            </a:r>
          </a:p>
          <a:p>
            <a:endParaRPr lang="en-US" dirty="0" smtClean="0"/>
          </a:p>
          <a:p>
            <a:r>
              <a:rPr lang="en-US" dirty="0" smtClean="0"/>
              <a:t>Two </a:t>
            </a:r>
            <a:r>
              <a:rPr lang="en-US" dirty="0"/>
              <a:t>ways of dealing with deadlocks:</a:t>
            </a:r>
          </a:p>
          <a:p>
            <a:pPr lvl="1">
              <a:buSzPct val="75000"/>
            </a:pPr>
            <a:endParaRPr lang="en-US" sz="2800" dirty="0" smtClean="0"/>
          </a:p>
          <a:p>
            <a:pPr marL="971550" lvl="1" indent="-514350">
              <a:buSzPct val="75000"/>
              <a:buFont typeface="+mj-lt"/>
              <a:buAutoNum type="arabicPeriod"/>
            </a:pPr>
            <a:r>
              <a:rPr lang="en-US" sz="2800" dirty="0" smtClean="0"/>
              <a:t>Deadlock </a:t>
            </a:r>
            <a:r>
              <a:rPr lang="en-US" sz="2800" dirty="0"/>
              <a:t>prevention</a:t>
            </a:r>
          </a:p>
          <a:p>
            <a:pPr marL="971550" lvl="1" indent="-514350">
              <a:buSzPct val="75000"/>
              <a:buFont typeface="+mj-lt"/>
              <a:buAutoNum type="arabicPeriod"/>
            </a:pPr>
            <a:endParaRPr lang="en-US" sz="2800" dirty="0" smtClean="0"/>
          </a:p>
          <a:p>
            <a:pPr marL="971550" lvl="1" indent="-514350">
              <a:buSzPct val="75000"/>
              <a:buFont typeface="+mj-lt"/>
              <a:buAutoNum type="arabicPeriod"/>
            </a:pPr>
            <a:r>
              <a:rPr lang="en-US" sz="2800" dirty="0" smtClean="0"/>
              <a:t>Deadlock </a:t>
            </a:r>
            <a:r>
              <a:rPr lang="en-US" sz="2800" dirty="0"/>
              <a:t>detection</a:t>
            </a:r>
          </a:p>
          <a:p>
            <a:pPr>
              <a:buFont typeface="Wingdings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82178380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vert="horz" lIns="90488" tIns="44450" rIns="90488" bIns="44450" rtlCol="0" anchor="ctr">
            <a:normAutofit/>
          </a:bodyPr>
          <a:lstStyle/>
          <a:p>
            <a:r>
              <a:rPr lang="en-US" dirty="0"/>
              <a:t>Deadlock </a:t>
            </a:r>
            <a:r>
              <a:rPr lang="en-US" dirty="0" smtClean="0"/>
              <a:t>Prevention</a:t>
            </a: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vert="horz" lIns="90488" tIns="44450" rIns="90488" bIns="44450" rtlCol="0">
            <a:normAutofit/>
          </a:bodyPr>
          <a:lstStyle/>
          <a:p>
            <a:r>
              <a:rPr lang="en-US" dirty="0" smtClean="0"/>
              <a:t>There are a number of possible mechanisms to prevent deadlocks</a:t>
            </a:r>
            <a:endParaRPr lang="en-US" dirty="0"/>
          </a:p>
          <a:p>
            <a:pPr lvl="1">
              <a:buSzPct val="75000"/>
            </a:pPr>
            <a:endParaRPr lang="en-US" dirty="0" smtClean="0"/>
          </a:p>
          <a:p>
            <a:pPr lvl="1">
              <a:buSzPct val="75000"/>
            </a:pPr>
            <a:r>
              <a:rPr lang="en-US" dirty="0" smtClean="0"/>
              <a:t>Do not allow “hold-and-wait”, the transaction holding a lock while requesting another must release the lock it is holding.</a:t>
            </a:r>
            <a:endParaRPr lang="en-US" dirty="0"/>
          </a:p>
          <a:p>
            <a:pPr lvl="1">
              <a:buSzPct val="75000"/>
            </a:pPr>
            <a:endParaRPr lang="en-US" dirty="0" smtClean="0"/>
          </a:p>
          <a:p>
            <a:pPr lvl="1">
              <a:buSzPct val="75000"/>
            </a:pPr>
            <a:r>
              <a:rPr lang="en-US" dirty="0" smtClean="0"/>
              <a:t>Set priorities among transactions so that the transaction with higher priority can take the lock away from the ones with lower priority.</a:t>
            </a:r>
            <a:endParaRPr lang="en-US" i="1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9082360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uiExpand="1" build="p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vert="horz" lIns="90488" tIns="44450" rIns="90488" bIns="44450" rtlCol="0" anchor="ctr">
            <a:normAutofit/>
          </a:bodyPr>
          <a:lstStyle/>
          <a:p>
            <a:r>
              <a:rPr lang="en-US"/>
              <a:t>Deadlock Detection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vert="horz" lIns="90488" tIns="44450" rIns="90488" bIns="44450" rtlCol="0">
            <a:normAutofit/>
          </a:bodyPr>
          <a:lstStyle/>
          <a:p>
            <a:r>
              <a:rPr lang="en-US" dirty="0"/>
              <a:t>Create </a:t>
            </a:r>
            <a:r>
              <a:rPr lang="en-US" dirty="0" smtClean="0"/>
              <a:t>the </a:t>
            </a:r>
            <a:r>
              <a:rPr lang="en-US" b="1" dirty="0"/>
              <a:t>waits-for graph</a:t>
            </a:r>
            <a:r>
              <a:rPr lang="en-US" dirty="0"/>
              <a:t>:</a:t>
            </a:r>
          </a:p>
          <a:p>
            <a:pPr lvl="1">
              <a:buSzPct val="75000"/>
            </a:pPr>
            <a:endParaRPr lang="en-US" dirty="0" smtClean="0"/>
          </a:p>
          <a:p>
            <a:pPr lvl="1">
              <a:buSzPct val="75000"/>
            </a:pPr>
            <a:r>
              <a:rPr lang="en-US" dirty="0" smtClean="0"/>
              <a:t>Nodes </a:t>
            </a:r>
            <a:r>
              <a:rPr lang="en-US" dirty="0"/>
              <a:t>are transactions</a:t>
            </a:r>
          </a:p>
          <a:p>
            <a:pPr lvl="1">
              <a:buSzPct val="75000"/>
            </a:pPr>
            <a:endParaRPr lang="en-US" dirty="0" smtClean="0"/>
          </a:p>
          <a:p>
            <a:pPr lvl="1">
              <a:buSzPct val="75000"/>
            </a:pPr>
            <a:r>
              <a:rPr lang="en-US" dirty="0" smtClean="0"/>
              <a:t>There </a:t>
            </a:r>
            <a:r>
              <a:rPr lang="en-US" dirty="0"/>
              <a:t>is an edge from </a:t>
            </a:r>
            <a:r>
              <a:rPr lang="en-US" dirty="0" err="1"/>
              <a:t>T</a:t>
            </a:r>
            <a:r>
              <a:rPr lang="en-US" baseline="-25000" dirty="0" err="1"/>
              <a:t>i</a:t>
            </a:r>
            <a:r>
              <a:rPr lang="en-US" dirty="0"/>
              <a:t>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</a:t>
            </a:r>
            <a:r>
              <a:rPr lang="en-US" dirty="0" err="1"/>
              <a:t>T</a:t>
            </a:r>
            <a:r>
              <a:rPr lang="en-US" baseline="-25000" dirty="0" err="1"/>
              <a:t>j</a:t>
            </a:r>
            <a:r>
              <a:rPr lang="en-US" dirty="0"/>
              <a:t> if T</a:t>
            </a:r>
            <a:r>
              <a:rPr lang="en-US" baseline="-25000" dirty="0"/>
              <a:t>i</a:t>
            </a:r>
            <a:r>
              <a:rPr lang="en-US" dirty="0"/>
              <a:t> is </a:t>
            </a:r>
            <a:r>
              <a:rPr lang="en-US" i="1" dirty="0"/>
              <a:t>waiting for </a:t>
            </a:r>
            <a:r>
              <a:rPr lang="en-US" i="1" dirty="0" err="1"/>
              <a:t>T</a:t>
            </a:r>
            <a:r>
              <a:rPr lang="en-US" i="1" baseline="-25000" dirty="0" err="1"/>
              <a:t>j</a:t>
            </a:r>
            <a:r>
              <a:rPr lang="en-US" i="1" dirty="0"/>
              <a:t> to release a lock</a:t>
            </a:r>
            <a:endParaRPr lang="en-US" i="1" dirty="0" smtClean="0"/>
          </a:p>
          <a:p>
            <a:endParaRPr lang="en-US" dirty="0" smtClean="0"/>
          </a:p>
          <a:p>
            <a:r>
              <a:rPr lang="en-US" dirty="0" smtClean="0"/>
              <a:t>Periodically </a:t>
            </a:r>
            <a:r>
              <a:rPr lang="en-US" dirty="0"/>
              <a:t>check for </a:t>
            </a:r>
            <a:r>
              <a:rPr lang="en-US" dirty="0" smtClean="0"/>
              <a:t>(</a:t>
            </a:r>
            <a:r>
              <a:rPr lang="en-US" b="1" i="1" dirty="0" smtClean="0"/>
              <a:t>and break</a:t>
            </a:r>
            <a:r>
              <a:rPr lang="en-US" dirty="0" smtClean="0"/>
              <a:t>) cycles </a:t>
            </a:r>
            <a:r>
              <a:rPr lang="en-US" dirty="0"/>
              <a:t>in the waits-for graph</a:t>
            </a:r>
          </a:p>
        </p:txBody>
      </p:sp>
    </p:spTree>
    <p:extLst>
      <p:ext uri="{BB962C8B-B14F-4D97-AF65-F5344CB8AC3E}">
        <p14:creationId xmlns:p14="http://schemas.microsoft.com/office/powerpoint/2010/main" val="3522765469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Concurrency achieved by </a:t>
            </a:r>
            <a:r>
              <a:rPr lang="en-US" b="1" dirty="0" smtClean="0"/>
              <a:t>interleaving TXNs </a:t>
            </a:r>
            <a:r>
              <a:rPr lang="en-US" dirty="0" smtClean="0"/>
              <a:t>such that </a:t>
            </a:r>
            <a:r>
              <a:rPr lang="en-US" b="1" dirty="0" smtClean="0"/>
              <a:t>isolation </a:t>
            </a:r>
            <a:r>
              <a:rPr lang="en-US" dirty="0" smtClean="0"/>
              <a:t>&amp;</a:t>
            </a:r>
            <a:r>
              <a:rPr lang="en-US" b="1" dirty="0" smtClean="0"/>
              <a:t> consistency </a:t>
            </a:r>
            <a:r>
              <a:rPr lang="en-US" dirty="0" smtClean="0"/>
              <a:t>are maintained</a:t>
            </a:r>
          </a:p>
          <a:p>
            <a:pPr lvl="1"/>
            <a:r>
              <a:rPr lang="en-US" dirty="0" smtClean="0"/>
              <a:t>We formalized a notion of </a:t>
            </a:r>
            <a:r>
              <a:rPr lang="en-US" b="1" u="sng" dirty="0" err="1" smtClean="0"/>
              <a:t>serializability</a:t>
            </a:r>
            <a:r>
              <a:rPr lang="en-US" dirty="0" smtClean="0"/>
              <a:t> that captured such a “good” interleaving schedule</a:t>
            </a:r>
          </a:p>
          <a:p>
            <a:endParaRPr lang="en-US" dirty="0"/>
          </a:p>
          <a:p>
            <a:r>
              <a:rPr lang="en-US" dirty="0" smtClean="0"/>
              <a:t>We defined </a:t>
            </a:r>
            <a:r>
              <a:rPr lang="en-US" b="1" u="sng" dirty="0" smtClean="0"/>
              <a:t>conflict </a:t>
            </a:r>
            <a:r>
              <a:rPr lang="en-US" b="1" u="sng" dirty="0" err="1" smtClean="0"/>
              <a:t>serializability</a:t>
            </a:r>
            <a:r>
              <a:rPr lang="en-US" dirty="0" smtClean="0"/>
              <a:t>, which implies </a:t>
            </a:r>
            <a:r>
              <a:rPr lang="en-US" dirty="0" err="1" smtClean="0"/>
              <a:t>serializability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b="1" dirty="0" smtClean="0"/>
              <a:t>Locking </a:t>
            </a:r>
            <a:r>
              <a:rPr lang="en-US" dirty="0" smtClean="0"/>
              <a:t>allows only conflict serializable schedules</a:t>
            </a:r>
          </a:p>
          <a:p>
            <a:pPr lvl="1"/>
            <a:r>
              <a:rPr lang="en-US" dirty="0" smtClean="0"/>
              <a:t>If the schedule completes… (it may deadlock!)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76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Recall: Concurrency as Interleaving TXNs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24426" y="1825624"/>
            <a:ext cx="4381435" cy="3806825"/>
          </a:xfrm>
        </p:spPr>
        <p:txBody>
          <a:bodyPr>
            <a:noAutofit/>
          </a:bodyPr>
          <a:lstStyle/>
          <a:p>
            <a:r>
              <a:rPr lang="en-US" dirty="0" smtClean="0"/>
              <a:t>For our purposes, having TXNs occur concurrently means </a:t>
            </a:r>
            <a:r>
              <a:rPr lang="en-US" b="1" dirty="0" smtClean="0"/>
              <a:t>interleaving their component actions (R/W)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4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826076" y="4239066"/>
            <a:ext cx="3527724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We call the particular order of interleaving </a:t>
            </a:r>
            <a:r>
              <a:rPr lang="en-US" sz="2800" smtClean="0">
                <a:latin typeface="+mj-lt"/>
              </a:rPr>
              <a:t>a </a:t>
            </a:r>
            <a:r>
              <a:rPr lang="en-US" sz="2800" b="1" u="sng" smtClean="0">
                <a:latin typeface="+mj-lt"/>
              </a:rPr>
              <a:t>schedule</a:t>
            </a:r>
            <a:endParaRPr lang="en-US" sz="2800" b="1" i="1" dirty="0">
              <a:latin typeface="+mj-lt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095464" y="3454313"/>
            <a:ext cx="6009210" cy="10013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05725" y="2286922"/>
            <a:ext cx="297556" cy="423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+mj-lt"/>
              </a:rPr>
              <a:t>T</a:t>
            </a:r>
            <a:r>
              <a:rPr lang="en-US" sz="2800" b="1" baseline="-25000" dirty="0" smtClean="0">
                <a:solidFill>
                  <a:srgbClr val="C00000"/>
                </a:solidFill>
                <a:latin typeface="+mj-lt"/>
              </a:rPr>
              <a:t>1</a:t>
            </a:r>
            <a:endParaRPr lang="en-US" sz="28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5725" y="2837070"/>
            <a:ext cx="296564" cy="423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+mj-lt"/>
              </a:rPr>
              <a:t>T</a:t>
            </a:r>
            <a:r>
              <a:rPr lang="en-US" sz="2800" b="1" baseline="-25000" dirty="0" smtClean="0">
                <a:solidFill>
                  <a:srgbClr val="0070C0"/>
                </a:solidFill>
                <a:latin typeface="+mj-lt"/>
              </a:rPr>
              <a:t>2</a:t>
            </a:r>
            <a:endParaRPr lang="en-US" sz="2800" b="1" baseline="-250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95464" y="2375357"/>
            <a:ext cx="620622" cy="400110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smtClean="0">
                <a:latin typeface="+mj-lt"/>
              </a:rPr>
              <a:t>R(A)</a:t>
            </a:r>
            <a:endParaRPr lang="en-US" sz="2000" dirty="0"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604289" y="2375357"/>
            <a:ext cx="614194" cy="400110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smtClean="0">
                <a:latin typeface="+mj-lt"/>
              </a:rPr>
              <a:t>R(B)</a:t>
            </a:r>
            <a:endParaRPr lang="en-US" sz="2000" dirty="0"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804881" y="2375357"/>
            <a:ext cx="710613" cy="400110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j-lt"/>
              </a:rPr>
              <a:t>W</a:t>
            </a:r>
            <a:r>
              <a:rPr lang="en-US" sz="2000" dirty="0" smtClean="0">
                <a:latin typeface="+mj-lt"/>
              </a:rPr>
              <a:t>(A)</a:t>
            </a:r>
            <a:endParaRPr lang="en-US" sz="2000" dirty="0"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307278" y="2375357"/>
            <a:ext cx="710613" cy="400110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W(B)</a:t>
            </a:r>
            <a:endParaRPr lang="en-US" sz="2000" dirty="0"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05725" y="1690688"/>
            <a:ext cx="20986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>
                <a:latin typeface="+mj-lt"/>
              </a:rPr>
              <a:t>Serial Schedule</a:t>
            </a:r>
            <a:r>
              <a:rPr lang="en-US" sz="2400" u="sng" dirty="0" smtClean="0">
                <a:latin typeface="+mj-lt"/>
              </a:rPr>
              <a:t>: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109081" y="2860811"/>
            <a:ext cx="620622" cy="400110"/>
          </a:xfrm>
          <a:prstGeom prst="rect">
            <a:avLst/>
          </a:prstGeom>
          <a:solidFill>
            <a:srgbClr val="0070C0">
              <a:alpha val="20000"/>
            </a:srgb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smtClean="0">
                <a:latin typeface="+mj-lt"/>
              </a:rPr>
              <a:t>R(A)</a:t>
            </a:r>
            <a:endParaRPr lang="en-US" sz="2000" dirty="0">
              <a:latin typeface="+mj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617906" y="2860811"/>
            <a:ext cx="614194" cy="400110"/>
          </a:xfrm>
          <a:prstGeom prst="rect">
            <a:avLst/>
          </a:prstGeom>
          <a:solidFill>
            <a:srgbClr val="0070C0">
              <a:alpha val="20000"/>
            </a:srgb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smtClean="0">
                <a:latin typeface="+mj-lt"/>
              </a:rPr>
              <a:t>R(B)</a:t>
            </a:r>
            <a:endParaRPr lang="en-US" sz="2000" dirty="0"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18498" y="2860811"/>
            <a:ext cx="710613" cy="400110"/>
          </a:xfrm>
          <a:prstGeom prst="rect">
            <a:avLst/>
          </a:prstGeom>
          <a:solidFill>
            <a:srgbClr val="0070C0">
              <a:alpha val="20000"/>
            </a:srgb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j-lt"/>
              </a:rPr>
              <a:t>W</a:t>
            </a:r>
            <a:r>
              <a:rPr lang="en-US" sz="2000" dirty="0" smtClean="0">
                <a:latin typeface="+mj-lt"/>
              </a:rPr>
              <a:t>(A)</a:t>
            </a:r>
            <a:endParaRPr lang="en-US" sz="2000" dirty="0">
              <a:latin typeface="+mj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320895" y="2860811"/>
            <a:ext cx="710613" cy="400110"/>
          </a:xfrm>
          <a:prstGeom prst="rect">
            <a:avLst/>
          </a:prstGeom>
          <a:solidFill>
            <a:srgbClr val="0070C0">
              <a:alpha val="20000"/>
            </a:srgb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W(B)</a:t>
            </a:r>
            <a:endParaRPr lang="en-US" sz="2000" dirty="0">
              <a:latin typeface="+mj-lt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1095464" y="6098955"/>
            <a:ext cx="6009210" cy="10013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05725" y="4931564"/>
            <a:ext cx="297556" cy="423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+mj-lt"/>
              </a:rPr>
              <a:t>T</a:t>
            </a:r>
            <a:r>
              <a:rPr lang="en-US" sz="2800" b="1" baseline="-25000" dirty="0" smtClean="0">
                <a:solidFill>
                  <a:srgbClr val="C00000"/>
                </a:solidFill>
                <a:latin typeface="+mj-lt"/>
              </a:rPr>
              <a:t>1</a:t>
            </a:r>
            <a:endParaRPr lang="en-US" sz="28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05725" y="5481712"/>
            <a:ext cx="296564" cy="423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+mj-lt"/>
              </a:rPr>
              <a:t>T</a:t>
            </a:r>
            <a:r>
              <a:rPr lang="en-US" sz="2800" b="1" baseline="-25000" dirty="0">
                <a:solidFill>
                  <a:srgbClr val="0070C0"/>
                </a:solidFill>
                <a:latin typeface="+mj-lt"/>
              </a:rPr>
              <a:t>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095464" y="5019999"/>
            <a:ext cx="620622" cy="400110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smtClean="0">
                <a:latin typeface="+mj-lt"/>
              </a:rPr>
              <a:t>R(A)</a:t>
            </a:r>
            <a:endParaRPr lang="en-US" sz="2000" dirty="0"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109081" y="5019999"/>
            <a:ext cx="614194" cy="400110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smtClean="0">
                <a:latin typeface="+mj-lt"/>
              </a:rPr>
              <a:t>R(B)</a:t>
            </a:r>
            <a:endParaRPr lang="en-US" sz="2000" dirty="0"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804881" y="5019999"/>
            <a:ext cx="710613" cy="400110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j-lt"/>
              </a:rPr>
              <a:t>W</a:t>
            </a:r>
            <a:r>
              <a:rPr lang="en-US" sz="2000" dirty="0" smtClean="0">
                <a:latin typeface="+mj-lt"/>
              </a:rPr>
              <a:t>(A)</a:t>
            </a:r>
            <a:endParaRPr lang="en-US" sz="2000" dirty="0"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812070" y="5019999"/>
            <a:ext cx="710613" cy="400110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W(B)</a:t>
            </a:r>
            <a:endParaRPr lang="en-US" sz="2000" dirty="0"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05725" y="4335330"/>
            <a:ext cx="27958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>
                <a:latin typeface="+mj-lt"/>
              </a:rPr>
              <a:t>Interleaved Schedule</a:t>
            </a:r>
            <a:r>
              <a:rPr lang="en-US" sz="2400" u="sng" dirty="0" smtClean="0">
                <a:latin typeface="+mj-lt"/>
              </a:rPr>
              <a:t>: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604289" y="5505453"/>
            <a:ext cx="620622" cy="400110"/>
          </a:xfrm>
          <a:prstGeom prst="rect">
            <a:avLst/>
          </a:prstGeom>
          <a:solidFill>
            <a:srgbClr val="0070C0">
              <a:alpha val="20000"/>
            </a:srgb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smtClean="0">
                <a:latin typeface="+mj-lt"/>
              </a:rPr>
              <a:t>R(A)</a:t>
            </a:r>
            <a:endParaRPr lang="en-US" sz="2000" dirty="0">
              <a:latin typeface="+mj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617906" y="5505453"/>
            <a:ext cx="614194" cy="400110"/>
          </a:xfrm>
          <a:prstGeom prst="rect">
            <a:avLst/>
          </a:prstGeom>
          <a:solidFill>
            <a:srgbClr val="0070C0">
              <a:alpha val="20000"/>
            </a:srgb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smtClean="0">
                <a:latin typeface="+mj-lt"/>
              </a:rPr>
              <a:t>R(B)</a:t>
            </a:r>
            <a:endParaRPr lang="en-US" sz="2000" dirty="0">
              <a:latin typeface="+mj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313706" y="5505453"/>
            <a:ext cx="710613" cy="400110"/>
          </a:xfrm>
          <a:prstGeom prst="rect">
            <a:avLst/>
          </a:prstGeom>
          <a:solidFill>
            <a:srgbClr val="0070C0">
              <a:alpha val="20000"/>
            </a:srgb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j-lt"/>
              </a:rPr>
              <a:t>W</a:t>
            </a:r>
            <a:r>
              <a:rPr lang="en-US" sz="2000" dirty="0" smtClean="0">
                <a:latin typeface="+mj-lt"/>
              </a:rPr>
              <a:t>(A)</a:t>
            </a:r>
            <a:endParaRPr lang="en-US" sz="2000" dirty="0">
              <a:latin typeface="+mj-l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320895" y="5505453"/>
            <a:ext cx="710613" cy="400110"/>
          </a:xfrm>
          <a:prstGeom prst="rect">
            <a:avLst/>
          </a:prstGeom>
          <a:solidFill>
            <a:srgbClr val="0070C0">
              <a:alpha val="20000"/>
            </a:srgb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W(B)</a:t>
            </a:r>
            <a:endParaRPr lang="en-US" sz="2000" dirty="0">
              <a:latin typeface="+mj-lt"/>
            </a:endParaRPr>
          </a:p>
        </p:txBody>
      </p:sp>
      <p:sp>
        <p:nvSpPr>
          <p:cNvPr id="57" name="Down Arrow 56"/>
          <p:cNvSpPr/>
          <p:nvPr/>
        </p:nvSpPr>
        <p:spPr>
          <a:xfrm>
            <a:off x="3825551" y="3657718"/>
            <a:ext cx="597159" cy="699678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Recall: “Good” vs. “bad” schedules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22517" y="5742027"/>
            <a:ext cx="11146962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j-lt"/>
              </a:rPr>
              <a:t>We want to develop ways of discerning “good” vs. “bad” schedules</a:t>
            </a:r>
            <a:endParaRPr lang="en-US" sz="3200" b="1" i="1" dirty="0"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05725" y="1690688"/>
            <a:ext cx="20986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>
                <a:latin typeface="+mj-lt"/>
              </a:rPr>
              <a:t>Serial Schedule</a:t>
            </a:r>
            <a:r>
              <a:rPr lang="en-US" sz="2400" u="sng" dirty="0" smtClean="0">
                <a:latin typeface="+mj-lt"/>
              </a:rPr>
              <a:t>: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512690" y="2299162"/>
            <a:ext cx="4861978" cy="976527"/>
            <a:chOff x="542809" y="2322356"/>
            <a:chExt cx="6561865" cy="965384"/>
          </a:xfrm>
        </p:grpSpPr>
        <p:cxnSp>
          <p:nvCxnSpPr>
            <p:cNvPr id="18" name="Straight Arrow Connector 17"/>
            <p:cNvCxnSpPr/>
            <p:nvPr/>
          </p:nvCxnSpPr>
          <p:spPr>
            <a:xfrm>
              <a:off x="1095463" y="3277727"/>
              <a:ext cx="6009211" cy="10013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542809" y="2322356"/>
              <a:ext cx="506683" cy="3651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+mj-lt"/>
                </a:rPr>
                <a:t>T</a:t>
              </a:r>
              <a:r>
                <a:rPr lang="en-US" b="1" baseline="-25000" dirty="0" smtClean="0">
                  <a:solidFill>
                    <a:srgbClr val="C00000"/>
                  </a:solidFill>
                  <a:latin typeface="+mj-lt"/>
                </a:rPr>
                <a:t>1</a:t>
              </a:r>
              <a:endParaRPr lang="en-US" b="1" baseline="-25000" dirty="0">
                <a:solidFill>
                  <a:srgbClr val="C00000"/>
                </a:solidFill>
                <a:latin typeface="+mj-lt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42809" y="2769531"/>
              <a:ext cx="506683" cy="3651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70C0"/>
                  </a:solidFill>
                  <a:latin typeface="+mj-lt"/>
                </a:rPr>
                <a:t>T</a:t>
              </a:r>
              <a:r>
                <a:rPr lang="en-US" b="1" baseline="-25000" dirty="0" smtClean="0">
                  <a:solidFill>
                    <a:srgbClr val="0070C0"/>
                  </a:solidFill>
                  <a:latin typeface="+mj-lt"/>
                </a:rPr>
                <a:t>2</a:t>
              </a:r>
              <a:endParaRPr lang="en-US" b="1" baseline="-25000" dirty="0">
                <a:solidFill>
                  <a:srgbClr val="0070C0"/>
                </a:solidFill>
                <a:latin typeface="+mj-lt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095463" y="2375357"/>
              <a:ext cx="617475" cy="273838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smtClean="0">
                  <a:latin typeface="+mj-lt"/>
                </a:rPr>
                <a:t>R(A)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604287" y="2375357"/>
              <a:ext cx="641564" cy="273838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smtClean="0">
                  <a:latin typeface="+mj-lt"/>
                </a:rPr>
                <a:t>R(B)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804881" y="2375357"/>
              <a:ext cx="710613" cy="273838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latin typeface="+mj-lt"/>
                </a:rPr>
                <a:t>W</a:t>
              </a:r>
              <a:r>
                <a:rPr lang="en-US" sz="1200" dirty="0" smtClean="0">
                  <a:latin typeface="+mj-lt"/>
                </a:rPr>
                <a:t>(A)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355327" y="2375357"/>
              <a:ext cx="710613" cy="273838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+mj-lt"/>
                </a:rPr>
                <a:t>W(B)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109083" y="2860811"/>
              <a:ext cx="620621" cy="273838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smtClean="0">
                  <a:latin typeface="+mj-lt"/>
                </a:rPr>
                <a:t>R(A)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617906" y="2860811"/>
              <a:ext cx="607630" cy="273838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smtClean="0">
                  <a:latin typeface="+mj-lt"/>
                </a:rPr>
                <a:t>R(B)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818498" y="2860811"/>
              <a:ext cx="710613" cy="273838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latin typeface="+mj-lt"/>
                </a:rPr>
                <a:t>W</a:t>
              </a:r>
              <a:r>
                <a:rPr lang="en-US" sz="1200" dirty="0" smtClean="0">
                  <a:latin typeface="+mj-lt"/>
                </a:rPr>
                <a:t>(A)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320895" y="2860811"/>
              <a:ext cx="710613" cy="273838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+mj-lt"/>
                </a:rPr>
                <a:t>W(B)</a:t>
              </a:r>
              <a:endParaRPr lang="en-US" sz="1200" dirty="0">
                <a:latin typeface="+mj-lt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6736209" y="2299162"/>
            <a:ext cx="4861978" cy="976527"/>
            <a:chOff x="542809" y="2322356"/>
            <a:chExt cx="6561865" cy="965384"/>
          </a:xfrm>
        </p:grpSpPr>
        <p:cxnSp>
          <p:nvCxnSpPr>
            <p:cNvPr id="46" name="Straight Arrow Connector 45"/>
            <p:cNvCxnSpPr/>
            <p:nvPr/>
          </p:nvCxnSpPr>
          <p:spPr>
            <a:xfrm>
              <a:off x="1095463" y="3277727"/>
              <a:ext cx="6009211" cy="10013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542809" y="2322356"/>
              <a:ext cx="506683" cy="3651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+mj-lt"/>
                </a:rPr>
                <a:t>T</a:t>
              </a:r>
              <a:r>
                <a:rPr lang="en-US" b="1" baseline="-25000" dirty="0" smtClean="0">
                  <a:solidFill>
                    <a:srgbClr val="C00000"/>
                  </a:solidFill>
                  <a:latin typeface="+mj-lt"/>
                </a:rPr>
                <a:t>1</a:t>
              </a:r>
              <a:endParaRPr lang="en-US" b="1" baseline="-25000" dirty="0">
                <a:solidFill>
                  <a:srgbClr val="C00000"/>
                </a:solidFill>
                <a:latin typeface="+mj-lt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42809" y="2769531"/>
              <a:ext cx="506683" cy="3651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70C0"/>
                  </a:solidFill>
                  <a:latin typeface="+mj-lt"/>
                </a:rPr>
                <a:t>T</a:t>
              </a:r>
              <a:r>
                <a:rPr lang="en-US" b="1" baseline="-25000" dirty="0" smtClean="0">
                  <a:solidFill>
                    <a:srgbClr val="0070C0"/>
                  </a:solidFill>
                  <a:latin typeface="+mj-lt"/>
                </a:rPr>
                <a:t>2</a:t>
              </a:r>
              <a:endParaRPr lang="en-US" b="1" baseline="-25000" dirty="0">
                <a:solidFill>
                  <a:srgbClr val="0070C0"/>
                </a:solidFill>
                <a:latin typeface="+mj-lt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095463" y="2375357"/>
              <a:ext cx="617475" cy="273838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smtClean="0">
                  <a:latin typeface="+mj-lt"/>
                </a:rPr>
                <a:t>R(A)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067457" y="2375357"/>
              <a:ext cx="641564" cy="273838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smtClean="0">
                  <a:latin typeface="+mj-lt"/>
                </a:rPr>
                <a:t>R(B)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804881" y="2375357"/>
              <a:ext cx="710613" cy="273838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latin typeface="+mj-lt"/>
                </a:rPr>
                <a:t>W</a:t>
              </a:r>
              <a:r>
                <a:rPr lang="en-US" sz="1200" dirty="0" smtClean="0">
                  <a:latin typeface="+mj-lt"/>
                </a:rPr>
                <a:t>(A)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818497" y="2375357"/>
              <a:ext cx="710613" cy="273838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+mj-lt"/>
                </a:rPr>
                <a:t>W(B)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645912" y="2860811"/>
              <a:ext cx="620621" cy="273838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smtClean="0">
                  <a:latin typeface="+mj-lt"/>
                </a:rPr>
                <a:t>R(A)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617906" y="2860811"/>
              <a:ext cx="607630" cy="273838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smtClean="0">
                  <a:latin typeface="+mj-lt"/>
                </a:rPr>
                <a:t>R(B)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355327" y="2860811"/>
              <a:ext cx="710613" cy="273838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latin typeface="+mj-lt"/>
                </a:rPr>
                <a:t>W</a:t>
              </a:r>
              <a:r>
                <a:rPr lang="en-US" sz="1200" dirty="0" smtClean="0">
                  <a:latin typeface="+mj-lt"/>
                </a:rPr>
                <a:t>(A)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320895" y="2860811"/>
              <a:ext cx="710613" cy="273838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+mj-lt"/>
                </a:rPr>
                <a:t>W(B)</a:t>
              </a:r>
              <a:endParaRPr lang="en-US" sz="1200" dirty="0">
                <a:latin typeface="+mj-lt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6736209" y="4091868"/>
            <a:ext cx="4861978" cy="976527"/>
            <a:chOff x="542809" y="2322356"/>
            <a:chExt cx="6561865" cy="965384"/>
          </a:xfrm>
        </p:grpSpPr>
        <p:cxnSp>
          <p:nvCxnSpPr>
            <p:cNvPr id="58" name="Straight Arrow Connector 57"/>
            <p:cNvCxnSpPr/>
            <p:nvPr/>
          </p:nvCxnSpPr>
          <p:spPr>
            <a:xfrm>
              <a:off x="1095463" y="3277727"/>
              <a:ext cx="6009211" cy="10013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542809" y="2322356"/>
              <a:ext cx="506683" cy="3651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+mj-lt"/>
                </a:rPr>
                <a:t>T</a:t>
              </a:r>
              <a:r>
                <a:rPr lang="en-US" b="1" baseline="-25000" dirty="0" smtClean="0">
                  <a:solidFill>
                    <a:srgbClr val="C00000"/>
                  </a:solidFill>
                  <a:latin typeface="+mj-lt"/>
                </a:rPr>
                <a:t>1</a:t>
              </a:r>
              <a:endParaRPr lang="en-US" b="1" baseline="-25000" dirty="0">
                <a:solidFill>
                  <a:srgbClr val="C00000"/>
                </a:solidFill>
                <a:latin typeface="+mj-lt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42809" y="2769531"/>
              <a:ext cx="506683" cy="3651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70C0"/>
                  </a:solidFill>
                  <a:latin typeface="+mj-lt"/>
                </a:rPr>
                <a:t>T</a:t>
              </a:r>
              <a:r>
                <a:rPr lang="en-US" b="1" baseline="-25000" dirty="0" smtClean="0">
                  <a:solidFill>
                    <a:srgbClr val="0070C0"/>
                  </a:solidFill>
                  <a:latin typeface="+mj-lt"/>
                </a:rPr>
                <a:t>2</a:t>
              </a:r>
              <a:endParaRPr lang="en-US" b="1" baseline="-25000" dirty="0">
                <a:solidFill>
                  <a:srgbClr val="0070C0"/>
                </a:solidFill>
                <a:latin typeface="+mj-lt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095463" y="2375357"/>
              <a:ext cx="617475" cy="273838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smtClean="0">
                  <a:latin typeface="+mj-lt"/>
                </a:rPr>
                <a:t>R(A)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617905" y="2375357"/>
              <a:ext cx="641564" cy="273838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smtClean="0">
                  <a:latin typeface="+mj-lt"/>
                </a:rPr>
                <a:t>R(B)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804881" y="2375357"/>
              <a:ext cx="710613" cy="273838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latin typeface="+mj-lt"/>
                </a:rPr>
                <a:t>W</a:t>
              </a:r>
              <a:r>
                <a:rPr lang="en-US" sz="1200" dirty="0" smtClean="0">
                  <a:latin typeface="+mj-lt"/>
                </a:rPr>
                <a:t>(A)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368946" y="2375357"/>
              <a:ext cx="710613" cy="273838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+mj-lt"/>
                </a:rPr>
                <a:t>W(B)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645912" y="2860811"/>
              <a:ext cx="620621" cy="273838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smtClean="0">
                  <a:latin typeface="+mj-lt"/>
                </a:rPr>
                <a:t>R(A)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154735" y="2860811"/>
              <a:ext cx="607630" cy="273838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smtClean="0">
                  <a:latin typeface="+mj-lt"/>
                </a:rPr>
                <a:t>R(B)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3355327" y="2860811"/>
              <a:ext cx="710613" cy="273838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latin typeface="+mj-lt"/>
                </a:rPr>
                <a:t>W</a:t>
              </a:r>
              <a:r>
                <a:rPr lang="en-US" sz="1200" dirty="0" smtClean="0">
                  <a:latin typeface="+mj-lt"/>
                </a:rPr>
                <a:t>(A)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857724" y="2860811"/>
              <a:ext cx="710613" cy="273838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+mj-lt"/>
                </a:rPr>
                <a:t>W(B)</a:t>
              </a:r>
              <a:endParaRPr lang="en-US" sz="1200" dirty="0">
                <a:latin typeface="+mj-lt"/>
              </a:endParaRPr>
            </a:p>
          </p:txBody>
        </p:sp>
      </p:grpSp>
      <p:sp>
        <p:nvSpPr>
          <p:cNvPr id="11" name="Right Arrow 10"/>
          <p:cNvSpPr/>
          <p:nvPr/>
        </p:nvSpPr>
        <p:spPr>
          <a:xfrm>
            <a:off x="5812971" y="2629774"/>
            <a:ext cx="718458" cy="214058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ight Arrow 68"/>
          <p:cNvSpPr/>
          <p:nvPr/>
        </p:nvSpPr>
        <p:spPr>
          <a:xfrm rot="2307267">
            <a:off x="5736769" y="3535713"/>
            <a:ext cx="718458" cy="214058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748124" y="366452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+mj-lt"/>
              </a:rPr>
              <a:t>X</a:t>
            </a:r>
            <a:endParaRPr lang="en-US" sz="3200" b="1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885270" y="1690688"/>
            <a:ext cx="29145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>
                <a:latin typeface="+mj-lt"/>
              </a:rPr>
              <a:t>Interleaved Schedules</a:t>
            </a:r>
            <a:r>
              <a:rPr lang="en-US" sz="2400" u="sng" dirty="0" smtClean="0">
                <a:latin typeface="+mj-lt"/>
              </a:rPr>
              <a:t>: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3762678" y="3956907"/>
            <a:ext cx="1124219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j-lt"/>
              </a:rPr>
              <a:t>Why?</a:t>
            </a:r>
            <a:endParaRPr lang="en-US" sz="3200" b="1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5786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Ways of Defining “Good” vs. “Bad” Schedules</a:t>
            </a: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90688"/>
            <a:ext cx="10515600" cy="4786311"/>
          </a:xfrm>
          <a:noFill/>
          <a:ln/>
        </p:spPr>
        <p:txBody>
          <a:bodyPr>
            <a:normAutofit/>
          </a:bodyPr>
          <a:lstStyle/>
          <a:p>
            <a:r>
              <a:rPr lang="en-US" dirty="0" smtClean="0"/>
              <a:t>Recall from last time: we call a schedule </a:t>
            </a:r>
            <a:r>
              <a:rPr lang="en-US" b="1" i="1" dirty="0" smtClean="0"/>
              <a:t>serializable</a:t>
            </a:r>
            <a:r>
              <a:rPr lang="en-US" dirty="0" smtClean="0"/>
              <a:t> if it is equivalent to </a:t>
            </a:r>
            <a:r>
              <a:rPr lang="en-US" i="1" dirty="0" smtClean="0"/>
              <a:t>some</a:t>
            </a:r>
            <a:r>
              <a:rPr lang="en-US" dirty="0" smtClean="0"/>
              <a:t> serial schedule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sz="2800" dirty="0" smtClean="0"/>
              <a:t>We used this as a notion of a “good” interleaved schedule, since </a:t>
            </a:r>
            <a:r>
              <a:rPr lang="en-US" sz="2800" b="1" dirty="0" smtClean="0"/>
              <a:t>a serializable schedule will maintain isolation &amp; consistency</a:t>
            </a:r>
            <a:endParaRPr lang="en-US" sz="2800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Now, we’ll define a stricter, but very useful variant:</a:t>
            </a:r>
          </a:p>
          <a:p>
            <a:pPr lvl="1"/>
            <a:endParaRPr lang="en-US" dirty="0"/>
          </a:p>
          <a:p>
            <a:pPr lvl="1"/>
            <a:r>
              <a:rPr lang="en-US" sz="2800" b="1" i="1" u="sng" dirty="0" smtClean="0"/>
              <a:t>Conflict </a:t>
            </a:r>
            <a:r>
              <a:rPr lang="en-US" sz="2800" b="1" i="1" u="sng" dirty="0" err="1" smtClean="0"/>
              <a:t>serializability</a:t>
            </a:r>
            <a:endParaRPr lang="en-US" sz="2800" b="1" i="1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754610" y="5218150"/>
            <a:ext cx="2782901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We’ll need to define </a:t>
            </a:r>
            <a:r>
              <a:rPr lang="en-US" sz="2400" b="1" i="1" dirty="0" smtClean="0">
                <a:latin typeface="+mj-lt"/>
              </a:rPr>
              <a:t>conflicts</a:t>
            </a:r>
            <a:r>
              <a:rPr lang="en-US" sz="2400" dirty="0" smtClean="0">
                <a:latin typeface="+mj-lt"/>
              </a:rPr>
              <a:t> first..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89650554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Conflicts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62083" y="1686034"/>
            <a:ext cx="10391717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2800" dirty="0">
                <a:latin typeface="+mj-lt"/>
              </a:rPr>
              <a:t>Two actions </a:t>
            </a:r>
            <a:r>
              <a:rPr lang="en-US" sz="2800" b="1" u="sng" dirty="0">
                <a:latin typeface="+mj-lt"/>
              </a:rPr>
              <a:t>conflict</a:t>
            </a:r>
            <a:r>
              <a:rPr lang="en-US" sz="2800" dirty="0">
                <a:latin typeface="+mj-lt"/>
              </a:rPr>
              <a:t> if they are part of different TXNs, involve the same variable, and at least one of them is a write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594770" y="3606618"/>
            <a:ext cx="7989502" cy="1646518"/>
            <a:chOff x="2201260" y="3886535"/>
            <a:chExt cx="6507961" cy="1026204"/>
          </a:xfrm>
        </p:grpSpPr>
        <p:cxnSp>
          <p:nvCxnSpPr>
            <p:cNvPr id="12" name="Straight Arrow Connector 11"/>
            <p:cNvCxnSpPr/>
            <p:nvPr/>
          </p:nvCxnSpPr>
          <p:spPr>
            <a:xfrm>
              <a:off x="2700011" y="4902726"/>
              <a:ext cx="6009210" cy="10013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2201260" y="3886535"/>
              <a:ext cx="356730" cy="2877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C00000"/>
                  </a:solidFill>
                  <a:latin typeface="+mj-lt"/>
                </a:rPr>
                <a:t>T</a:t>
              </a:r>
              <a:r>
                <a:rPr lang="en-US" sz="2400" b="1" baseline="-25000" dirty="0" smtClean="0">
                  <a:solidFill>
                    <a:srgbClr val="C00000"/>
                  </a:solidFill>
                  <a:latin typeface="+mj-lt"/>
                </a:rPr>
                <a:t>1</a:t>
              </a:r>
              <a:endParaRPr lang="en-US" sz="2400" b="1" baseline="-25000" dirty="0">
                <a:solidFill>
                  <a:srgbClr val="C00000"/>
                </a:solidFill>
                <a:latin typeface="+mj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201260" y="4436683"/>
              <a:ext cx="356730" cy="2877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0070C0"/>
                  </a:solidFill>
                  <a:latin typeface="+mj-lt"/>
                </a:rPr>
                <a:t>T</a:t>
              </a:r>
              <a:r>
                <a:rPr lang="en-US" sz="2400" b="1" baseline="-25000" dirty="0">
                  <a:solidFill>
                    <a:srgbClr val="0070C0"/>
                  </a:solidFill>
                  <a:latin typeface="+mj-lt"/>
                </a:rPr>
                <a:t>2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690999" y="3974970"/>
              <a:ext cx="620622" cy="287736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smtClean="0">
                  <a:latin typeface="+mj-lt"/>
                </a:rPr>
                <a:t>R(A)</a:t>
              </a:r>
              <a:endParaRPr lang="en-US" sz="2400" dirty="0">
                <a:latin typeface="+mj-lt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704616" y="3974970"/>
              <a:ext cx="614194" cy="287736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smtClean="0">
                  <a:latin typeface="+mj-lt"/>
                </a:rPr>
                <a:t>R(B)</a:t>
              </a:r>
              <a:endParaRPr lang="en-US" sz="2400" dirty="0">
                <a:latin typeface="+mj-lt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400416" y="3974970"/>
              <a:ext cx="710613" cy="287736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W</a:t>
              </a:r>
              <a:r>
                <a:rPr lang="en-US" sz="2400" dirty="0" smtClean="0">
                  <a:latin typeface="+mj-lt"/>
                </a:rPr>
                <a:t>(A)</a:t>
              </a:r>
              <a:endParaRPr lang="en-US" sz="2400" dirty="0">
                <a:latin typeface="+mj-l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407605" y="3974970"/>
              <a:ext cx="710613" cy="287736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W(B)</a:t>
              </a:r>
              <a:endParaRPr lang="en-US" sz="2400" dirty="0">
                <a:latin typeface="+mj-lt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199824" y="4460424"/>
              <a:ext cx="620622" cy="287736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smtClean="0">
                  <a:latin typeface="+mj-lt"/>
                </a:rPr>
                <a:t>R(A)</a:t>
              </a:r>
              <a:endParaRPr lang="en-US" sz="2400" dirty="0">
                <a:latin typeface="+mj-lt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213441" y="4460424"/>
              <a:ext cx="614194" cy="287736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smtClean="0">
                  <a:latin typeface="+mj-lt"/>
                </a:rPr>
                <a:t>R(B)</a:t>
              </a:r>
              <a:endParaRPr lang="en-US" sz="2400" dirty="0">
                <a:latin typeface="+mj-lt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909241" y="4460424"/>
              <a:ext cx="710613" cy="287736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W</a:t>
              </a:r>
              <a:r>
                <a:rPr lang="en-US" sz="2400" dirty="0" smtClean="0">
                  <a:latin typeface="+mj-lt"/>
                </a:rPr>
                <a:t>(A)</a:t>
              </a:r>
              <a:endParaRPr lang="en-US" sz="2400" dirty="0">
                <a:latin typeface="+mj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916430" y="4460424"/>
              <a:ext cx="710613" cy="287736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W(B)</a:t>
              </a:r>
              <a:endParaRPr lang="en-US" sz="2400" dirty="0">
                <a:latin typeface="+mj-lt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2076494" y="4484208"/>
            <a:ext cx="17107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  <a:latin typeface="+mj-lt"/>
              </a:rPr>
              <a:t>W-R Conflict</a:t>
            </a:r>
            <a:endParaRPr lang="en-US" sz="240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881136" y="3855344"/>
            <a:ext cx="18181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W-W Conflict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29" name="Straight Arrow Connector 28"/>
          <p:cNvCxnSpPr>
            <a:stCxn id="17" idx="2"/>
            <a:endCxn id="19" idx="1"/>
          </p:cNvCxnSpPr>
          <p:nvPr/>
        </p:nvCxnSpPr>
        <p:spPr>
          <a:xfrm>
            <a:off x="3503107" y="4210175"/>
            <a:ext cx="545201" cy="548066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8" idx="2"/>
            <a:endCxn id="22" idx="1"/>
          </p:cNvCxnSpPr>
          <p:nvPr/>
        </p:nvCxnSpPr>
        <p:spPr>
          <a:xfrm>
            <a:off x="7194884" y="4210175"/>
            <a:ext cx="1416118" cy="548066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824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Conflicts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62083" y="1686034"/>
            <a:ext cx="10391717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2800" dirty="0">
                <a:latin typeface="+mj-lt"/>
              </a:rPr>
              <a:t>Two actions </a:t>
            </a:r>
            <a:r>
              <a:rPr lang="en-US" sz="2800" b="1" u="sng" dirty="0">
                <a:latin typeface="+mj-lt"/>
              </a:rPr>
              <a:t>conflict</a:t>
            </a:r>
            <a:r>
              <a:rPr lang="en-US" sz="2800" dirty="0">
                <a:latin typeface="+mj-lt"/>
              </a:rPr>
              <a:t> if they are part of different TXNs, involve the same variable, and at least one of them is a write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594770" y="3606618"/>
            <a:ext cx="7989502" cy="1646518"/>
            <a:chOff x="2201260" y="3886535"/>
            <a:chExt cx="6507961" cy="1026204"/>
          </a:xfrm>
        </p:grpSpPr>
        <p:cxnSp>
          <p:nvCxnSpPr>
            <p:cNvPr id="12" name="Straight Arrow Connector 11"/>
            <p:cNvCxnSpPr/>
            <p:nvPr/>
          </p:nvCxnSpPr>
          <p:spPr>
            <a:xfrm>
              <a:off x="2700011" y="4902726"/>
              <a:ext cx="6009210" cy="10013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2201260" y="3886535"/>
              <a:ext cx="356730" cy="2877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C00000"/>
                  </a:solidFill>
                  <a:latin typeface="+mj-lt"/>
                </a:rPr>
                <a:t>T</a:t>
              </a:r>
              <a:r>
                <a:rPr lang="en-US" sz="2400" b="1" baseline="-25000" dirty="0" smtClean="0">
                  <a:solidFill>
                    <a:srgbClr val="C00000"/>
                  </a:solidFill>
                  <a:latin typeface="+mj-lt"/>
                </a:rPr>
                <a:t>1</a:t>
              </a:r>
              <a:endParaRPr lang="en-US" sz="2400" b="1" baseline="-25000" dirty="0">
                <a:solidFill>
                  <a:srgbClr val="C00000"/>
                </a:solidFill>
                <a:latin typeface="+mj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201260" y="4436683"/>
              <a:ext cx="356730" cy="2877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0070C0"/>
                  </a:solidFill>
                  <a:latin typeface="+mj-lt"/>
                </a:rPr>
                <a:t>T</a:t>
              </a:r>
              <a:r>
                <a:rPr lang="en-US" sz="2400" b="1" baseline="-25000" dirty="0">
                  <a:solidFill>
                    <a:srgbClr val="0070C0"/>
                  </a:solidFill>
                  <a:latin typeface="+mj-lt"/>
                </a:rPr>
                <a:t>2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690999" y="3974970"/>
              <a:ext cx="620622" cy="287736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smtClean="0">
                  <a:latin typeface="+mj-lt"/>
                </a:rPr>
                <a:t>R(A)</a:t>
              </a:r>
              <a:endParaRPr lang="en-US" sz="2400" dirty="0">
                <a:latin typeface="+mj-lt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704616" y="3974970"/>
              <a:ext cx="614194" cy="287736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smtClean="0">
                  <a:latin typeface="+mj-lt"/>
                </a:rPr>
                <a:t>R(B)</a:t>
              </a:r>
              <a:endParaRPr lang="en-US" sz="2400" dirty="0">
                <a:latin typeface="+mj-lt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400416" y="3974970"/>
              <a:ext cx="710613" cy="287736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W</a:t>
              </a:r>
              <a:r>
                <a:rPr lang="en-US" sz="2400" dirty="0" smtClean="0">
                  <a:latin typeface="+mj-lt"/>
                </a:rPr>
                <a:t>(A)</a:t>
              </a:r>
              <a:endParaRPr lang="en-US" sz="2400" dirty="0">
                <a:latin typeface="+mj-l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407605" y="3974970"/>
              <a:ext cx="710613" cy="287736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W(B)</a:t>
              </a:r>
              <a:endParaRPr lang="en-US" sz="2400" dirty="0">
                <a:latin typeface="+mj-lt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199824" y="4460424"/>
              <a:ext cx="620622" cy="287736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smtClean="0">
                  <a:latin typeface="+mj-lt"/>
                </a:rPr>
                <a:t>R(A)</a:t>
              </a:r>
              <a:endParaRPr lang="en-US" sz="2400" dirty="0">
                <a:latin typeface="+mj-lt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213441" y="4460424"/>
              <a:ext cx="614194" cy="287736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smtClean="0">
                  <a:latin typeface="+mj-lt"/>
                </a:rPr>
                <a:t>R(B)</a:t>
              </a:r>
              <a:endParaRPr lang="en-US" sz="2400" dirty="0">
                <a:latin typeface="+mj-lt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909241" y="4460424"/>
              <a:ext cx="710613" cy="287736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W</a:t>
              </a:r>
              <a:r>
                <a:rPr lang="en-US" sz="2400" dirty="0" smtClean="0">
                  <a:latin typeface="+mj-lt"/>
                </a:rPr>
                <a:t>(A)</a:t>
              </a:r>
              <a:endParaRPr lang="en-US" sz="2400" dirty="0">
                <a:latin typeface="+mj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916430" y="4460424"/>
              <a:ext cx="710613" cy="287736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W(B)</a:t>
              </a:r>
              <a:endParaRPr lang="en-US" sz="2400" dirty="0">
                <a:latin typeface="+mj-lt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1813740" y="5638317"/>
            <a:ext cx="1931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All “conflicts”!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29" name="Straight Arrow Connector 28"/>
          <p:cNvCxnSpPr>
            <a:stCxn id="17" idx="2"/>
            <a:endCxn id="19" idx="1"/>
          </p:cNvCxnSpPr>
          <p:nvPr/>
        </p:nvCxnSpPr>
        <p:spPr>
          <a:xfrm>
            <a:off x="3503107" y="4210175"/>
            <a:ext cx="545201" cy="548066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5" idx="2"/>
            <a:endCxn id="21" idx="1"/>
          </p:cNvCxnSpPr>
          <p:nvPr/>
        </p:nvCxnSpPr>
        <p:spPr>
          <a:xfrm>
            <a:off x="2576952" y="4210175"/>
            <a:ext cx="2342272" cy="548066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7" idx="2"/>
            <a:endCxn id="21" idx="1"/>
          </p:cNvCxnSpPr>
          <p:nvPr/>
        </p:nvCxnSpPr>
        <p:spPr>
          <a:xfrm>
            <a:off x="3503107" y="4210175"/>
            <a:ext cx="1416117" cy="548066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6" idx="2"/>
            <a:endCxn id="22" idx="1"/>
          </p:cNvCxnSpPr>
          <p:nvPr/>
        </p:nvCxnSpPr>
        <p:spPr>
          <a:xfrm>
            <a:off x="6272675" y="4210175"/>
            <a:ext cx="2338327" cy="548066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8" idx="2"/>
            <a:endCxn id="20" idx="1"/>
          </p:cNvCxnSpPr>
          <p:nvPr/>
        </p:nvCxnSpPr>
        <p:spPr>
          <a:xfrm>
            <a:off x="7194884" y="4210175"/>
            <a:ext cx="553093" cy="548066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8" idx="2"/>
            <a:endCxn id="22" idx="1"/>
          </p:cNvCxnSpPr>
          <p:nvPr/>
        </p:nvCxnSpPr>
        <p:spPr>
          <a:xfrm>
            <a:off x="7194884" y="4210175"/>
            <a:ext cx="1416118" cy="548066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432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vert="horz" lIns="90488" tIns="44450" rIns="90488" bIns="44450" rtlCol="0" anchor="ctr">
            <a:normAutofit/>
          </a:bodyPr>
          <a:lstStyle/>
          <a:p>
            <a:r>
              <a:rPr lang="en-US" dirty="0"/>
              <a:t>Conflict </a:t>
            </a:r>
            <a:r>
              <a:rPr lang="en-US" dirty="0" smtClean="0"/>
              <a:t>Serializability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90688"/>
            <a:ext cx="10629122" cy="4525963"/>
          </a:xfrm>
          <a:noFill/>
          <a:ln/>
        </p:spPr>
        <p:txBody>
          <a:bodyPr vert="horz" lIns="90488" tIns="44450" rIns="90488" bIns="44450" rtlCol="0">
            <a:normAutofit/>
          </a:bodyPr>
          <a:lstStyle/>
          <a:p>
            <a:r>
              <a:rPr lang="en-US" dirty="0"/>
              <a:t>Two schedules are </a:t>
            </a:r>
            <a:r>
              <a:rPr lang="en-US" b="1" dirty="0"/>
              <a:t>conflict equivalent </a:t>
            </a:r>
            <a:r>
              <a:rPr lang="en-US" dirty="0"/>
              <a:t>if:</a:t>
            </a:r>
          </a:p>
          <a:p>
            <a:pPr lvl="1">
              <a:buSzPct val="75000"/>
            </a:pPr>
            <a:endParaRPr lang="en-US" dirty="0" smtClean="0"/>
          </a:p>
          <a:p>
            <a:pPr lvl="1">
              <a:buSzPct val="75000"/>
            </a:pPr>
            <a:r>
              <a:rPr lang="en-US" dirty="0" smtClean="0"/>
              <a:t>They involve </a:t>
            </a:r>
            <a:r>
              <a:rPr lang="en-US" i="1" dirty="0"/>
              <a:t>the same actions of the same </a:t>
            </a:r>
            <a:r>
              <a:rPr lang="en-US" i="1" dirty="0" smtClean="0"/>
              <a:t>TXNs</a:t>
            </a:r>
            <a:endParaRPr lang="en-US" i="1" dirty="0"/>
          </a:p>
          <a:p>
            <a:pPr lvl="1">
              <a:buSzPct val="75000"/>
            </a:pPr>
            <a:endParaRPr lang="en-US" dirty="0" smtClean="0"/>
          </a:p>
          <a:p>
            <a:pPr lvl="1">
              <a:buSzPct val="75000"/>
            </a:pPr>
            <a:r>
              <a:rPr lang="en-US" dirty="0" smtClean="0"/>
              <a:t>Every </a:t>
            </a:r>
            <a:r>
              <a:rPr lang="en-US" i="1" dirty="0"/>
              <a:t>pair of conflicting actions</a:t>
            </a:r>
            <a:r>
              <a:rPr lang="en-US" dirty="0"/>
              <a:t> </a:t>
            </a:r>
            <a:r>
              <a:rPr lang="en-US" dirty="0" smtClean="0"/>
              <a:t>of two TXNs are </a:t>
            </a:r>
            <a:r>
              <a:rPr lang="en-US" i="1" dirty="0" smtClean="0"/>
              <a:t>ordered in the same way</a:t>
            </a:r>
            <a:endParaRPr lang="en-US" i="1" dirty="0"/>
          </a:p>
          <a:p>
            <a:endParaRPr lang="en-US" dirty="0" smtClean="0"/>
          </a:p>
          <a:p>
            <a:r>
              <a:rPr lang="en-US" dirty="0" smtClean="0"/>
              <a:t>Schedule </a:t>
            </a:r>
            <a:r>
              <a:rPr lang="en-US" dirty="0"/>
              <a:t>S is </a:t>
            </a:r>
            <a:r>
              <a:rPr lang="en-US" b="1" dirty="0"/>
              <a:t>conflict serializable </a:t>
            </a:r>
            <a:r>
              <a:rPr lang="en-US" dirty="0"/>
              <a:t>if S is </a:t>
            </a:r>
            <a:r>
              <a:rPr lang="en-US" i="1" dirty="0"/>
              <a:t>conflict equivalent</a:t>
            </a:r>
            <a:r>
              <a:rPr lang="en-US" dirty="0"/>
              <a:t> to some serial schedule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246129" y="5584860"/>
                <a:ext cx="9813264" cy="954107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800" b="1" dirty="0" smtClean="0">
                    <a:latin typeface="+mj-lt"/>
                  </a:rPr>
                  <a:t>Conflict serializable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⇒</m:t>
                    </m:r>
                  </m:oMath>
                </a14:m>
                <a:r>
                  <a:rPr lang="en-US" sz="2800" b="1" dirty="0" smtClean="0">
                    <a:latin typeface="+mj-lt"/>
                  </a:rPr>
                  <a:t> serializable</a:t>
                </a:r>
              </a:p>
              <a:p>
                <a:pPr algn="ctr"/>
                <a:r>
                  <a:rPr lang="en-US" sz="2800" dirty="0">
                    <a:latin typeface="+mj-lt"/>
                  </a:rPr>
                  <a:t>S</a:t>
                </a:r>
                <a:r>
                  <a:rPr lang="en-US" sz="2800" dirty="0" smtClean="0">
                    <a:latin typeface="+mj-lt"/>
                  </a:rPr>
                  <a:t>o if we have conflict serializable, we have consistency &amp; isolation! </a:t>
                </a:r>
                <a:endParaRPr lang="en-US" sz="2800" dirty="0">
                  <a:latin typeface="+mj-lt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6129" y="5584860"/>
                <a:ext cx="9813264" cy="9541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2618207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7474</TotalTime>
  <Words>1785</Words>
  <Application>Microsoft Office PowerPoint</Application>
  <PresentationFormat>Widescreen</PresentationFormat>
  <Paragraphs>407</Paragraphs>
  <Slides>33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</vt:lpstr>
      <vt:lpstr>Calibri</vt:lpstr>
      <vt:lpstr>Calibri Light</vt:lpstr>
      <vt:lpstr>Cambria Math</vt:lpstr>
      <vt:lpstr>Courier</vt:lpstr>
      <vt:lpstr>Wingdings</vt:lpstr>
      <vt:lpstr>Office Theme</vt:lpstr>
      <vt:lpstr>Lecture 22: Intro to Transactions &amp; Logging IV</vt:lpstr>
      <vt:lpstr>2. Conflict Serializability, Locking &amp; Deadlock</vt:lpstr>
      <vt:lpstr>What you will learn about in this section</vt:lpstr>
      <vt:lpstr>Recall: Concurrency as Interleaving TXNs</vt:lpstr>
      <vt:lpstr>Recall: “Good” vs. “bad” schedules</vt:lpstr>
      <vt:lpstr>Ways of Defining “Good” vs. “Bad” Schedules</vt:lpstr>
      <vt:lpstr>Conflicts</vt:lpstr>
      <vt:lpstr>Conflicts</vt:lpstr>
      <vt:lpstr>Conflict Serializability</vt:lpstr>
      <vt:lpstr>Recall: “Good” vs. “bad” schedules</vt:lpstr>
      <vt:lpstr>Note: Conflicts vs. Anomalies</vt:lpstr>
      <vt:lpstr>The Conflict Graph</vt:lpstr>
      <vt:lpstr>PowerPoint Presentation</vt:lpstr>
      <vt:lpstr>PowerPoint Presentation</vt:lpstr>
      <vt:lpstr>Let’s unpack this notion of acyclic conflict graphs…</vt:lpstr>
      <vt:lpstr>DAGs &amp; Topological Orderings</vt:lpstr>
      <vt:lpstr>DAGs &amp; Topological Orderings</vt:lpstr>
      <vt:lpstr>DAGs &amp; Topological Orderings</vt:lpstr>
      <vt:lpstr>Relation to conflict serializability</vt:lpstr>
      <vt:lpstr>Strict Two-Phase Locking</vt:lpstr>
      <vt:lpstr>Strict Two-phase Locking (Strict 2PL) Protocol:</vt:lpstr>
      <vt:lpstr>Strict 2PL</vt:lpstr>
      <vt:lpstr>Strict 2PL</vt:lpstr>
      <vt:lpstr>Two-phase Locking (2PL) Protocol: A variation of Strict 2PL</vt:lpstr>
      <vt:lpstr>Deadlock Detection: Example</vt:lpstr>
      <vt:lpstr>Deadlock Detection: Example</vt:lpstr>
      <vt:lpstr>Deadlock Detection: Example</vt:lpstr>
      <vt:lpstr>Deadlock Detection: Example</vt:lpstr>
      <vt:lpstr>The problem? Deadlock!??!</vt:lpstr>
      <vt:lpstr>Deadlocks</vt:lpstr>
      <vt:lpstr>Deadlock Prevention</vt:lpstr>
      <vt:lpstr>Deadlock Detection</vt:lpstr>
      <vt:lpstr>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145 Style Guide</dc:title>
  <dc:creator>Alex Ratner</dc:creator>
  <cp:lastModifiedBy>Xiannong Meng</cp:lastModifiedBy>
  <cp:revision>293</cp:revision>
  <cp:lastPrinted>2016-10-16T01:17:37Z</cp:lastPrinted>
  <dcterms:created xsi:type="dcterms:W3CDTF">2015-09-11T05:09:33Z</dcterms:created>
  <dcterms:modified xsi:type="dcterms:W3CDTF">2018-03-07T14:39:38Z</dcterms:modified>
</cp:coreProperties>
</file>