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413" r:id="rId2"/>
    <p:sldId id="487" r:id="rId3"/>
    <p:sldId id="488" r:id="rId4"/>
    <p:sldId id="489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2" r:id="rId16"/>
    <p:sldId id="503" r:id="rId17"/>
    <p:sldId id="504" r:id="rId18"/>
    <p:sldId id="505" r:id="rId19"/>
    <p:sldId id="506" r:id="rId20"/>
    <p:sldId id="507" r:id="rId21"/>
    <p:sldId id="508" r:id="rId22"/>
    <p:sldId id="510" r:id="rId23"/>
    <p:sldId id="511" r:id="rId24"/>
    <p:sldId id="521" r:id="rId25"/>
    <p:sldId id="512" r:id="rId26"/>
    <p:sldId id="513" r:id="rId27"/>
    <p:sldId id="514" r:id="rId28"/>
    <p:sldId id="515" r:id="rId29"/>
    <p:sldId id="516" r:id="rId30"/>
    <p:sldId id="517" r:id="rId31"/>
    <p:sldId id="518" r:id="rId32"/>
    <p:sldId id="520" r:id="rId33"/>
    <p:sldId id="51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413"/>
            <p14:sldId id="487"/>
            <p14:sldId id="488"/>
            <p14:sldId id="489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10"/>
            <p14:sldId id="511"/>
            <p14:sldId id="521"/>
            <p14:sldId id="512"/>
            <p14:sldId id="513"/>
            <p14:sldId id="514"/>
            <p14:sldId id="515"/>
            <p14:sldId id="516"/>
            <p14:sldId id="517"/>
            <p14:sldId id="518"/>
            <p14:sldId id="520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7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8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82C9-36C4-4043-8412-E8D6875498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7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8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28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19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elioxman.blogspot.com</a:t>
            </a:r>
            <a:r>
              <a:rPr lang="en-US" dirty="0" smtClean="0"/>
              <a:t>/2013/02/</a:t>
            </a:r>
            <a:r>
              <a:rPr lang="en-US" dirty="0" err="1" smtClean="0"/>
              <a:t>postgres-deadlock.html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9D1CC-2DD0-9340-8C33-E66EE752760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32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062BF-8938-6540-89F8-D1AD1892A69D}" type="slidenum">
              <a:rPr lang="en-US"/>
              <a:pPr/>
              <a:t>30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12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C3445-4911-6741-B235-1793BEBFC7C1}" type="slidenum">
              <a:rPr lang="en-US"/>
              <a:pPr/>
              <a:t>31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90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C3445-4911-6741-B235-1793BEBFC7C1}" type="slidenum">
              <a:rPr lang="en-US"/>
              <a:pPr/>
              <a:t>32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8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5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65DF5-22DB-424C-88C6-5DE7B0A5BAAF}" type="slidenum">
              <a:rPr lang="en-US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2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7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C84C5-F5FD-3544-8E8D-7E5A1F599A31}" type="slidenum">
              <a:rPr lang="en-US"/>
              <a:pPr/>
              <a:t>22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4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59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09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1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654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22: Intro to Transactions &amp; Logging IV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>
            <p:ph type="subTitle" idx="1"/>
          </p:nvPr>
        </p:nvSpPr>
        <p:spPr>
          <a:xfrm>
            <a:off x="1524000" y="482038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“Good” vs. “bad” schedules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42725" y="5671295"/>
            <a:ext cx="848550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Conflict </a:t>
            </a:r>
            <a:r>
              <a:rPr lang="en-US" sz="2800" dirty="0" err="1" smtClean="0">
                <a:latin typeface="+mj-lt"/>
              </a:rPr>
              <a:t>serializability</a:t>
            </a:r>
            <a:r>
              <a:rPr lang="en-US" sz="2800" dirty="0" smtClean="0">
                <a:latin typeface="+mj-lt"/>
              </a:rPr>
              <a:t> also provides us with an operative notion of “good” vs. “bad” schedules!</a:t>
            </a:r>
            <a:endParaRPr lang="en-US" sz="2800" b="1" i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5725" y="169068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Serial Schedule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690" y="2299162"/>
            <a:ext cx="4861978" cy="976527"/>
            <a:chOff x="542809" y="2322356"/>
            <a:chExt cx="6561865" cy="96538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428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532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09083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8498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36209" y="2299162"/>
            <a:ext cx="4861978" cy="976527"/>
            <a:chOff x="542809" y="2322356"/>
            <a:chExt cx="6561865" cy="96538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45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849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209" y="4091868"/>
            <a:ext cx="4861978" cy="976527"/>
            <a:chOff x="542809" y="2322356"/>
            <a:chExt cx="6561865" cy="965384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17905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68946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4735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57724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12971" y="2629774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535713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36645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+mj-lt"/>
              </a:rPr>
              <a:t>X</a:t>
            </a:r>
            <a:endParaRPr lang="en-US" sz="32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85270" y="1690688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Schedules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1422" y="3863574"/>
            <a:ext cx="493344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the “bad</a:t>
            </a:r>
            <a:r>
              <a:rPr lang="en-US" sz="2400" smtClean="0">
                <a:latin typeface="+mj-lt"/>
              </a:rPr>
              <a:t>” schedule, the </a:t>
            </a:r>
            <a:r>
              <a:rPr lang="en-US" sz="2400" b="1" i="1" dirty="0" smtClean="0">
                <a:latin typeface="+mj-lt"/>
              </a:rPr>
              <a:t>order of conflicting actions is different than the above (or any) serial schedule!</a:t>
            </a:r>
            <a:endParaRPr lang="en-US" sz="2400" b="1" i="1" dirty="0">
              <a:latin typeface="+mj-lt"/>
            </a:endParaRPr>
          </a:p>
        </p:txBody>
      </p:sp>
      <p:cxnSp>
        <p:nvCxnSpPr>
          <p:cNvPr id="72" name="Straight Arrow Connector 71"/>
          <p:cNvCxnSpPr>
            <a:stCxn id="66" idx="0"/>
            <a:endCxn id="64" idx="2"/>
          </p:cNvCxnSpPr>
          <p:nvPr/>
        </p:nvCxnSpPr>
        <p:spPr>
          <a:xfrm flipV="1">
            <a:off x="9637556" y="4422480"/>
            <a:ext cx="1678760" cy="2140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2" idx="2"/>
            <a:endCxn id="54" idx="0"/>
          </p:cNvCxnSpPr>
          <p:nvPr/>
        </p:nvCxnSpPr>
        <p:spPr>
          <a:xfrm>
            <a:off x="10167520" y="2629774"/>
            <a:ext cx="554164" cy="2140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8" idx="2"/>
            <a:endCxn id="30" idx="0"/>
          </p:cNvCxnSpPr>
          <p:nvPr/>
        </p:nvCxnSpPr>
        <p:spPr>
          <a:xfrm>
            <a:off x="2859873" y="2629774"/>
            <a:ext cx="1638292" cy="2140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523223" y="2187018"/>
            <a:ext cx="669104" cy="58445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823141" y="2187018"/>
            <a:ext cx="669104" cy="58445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971937" y="3991755"/>
            <a:ext cx="669104" cy="58445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148505" y="2687553"/>
            <a:ext cx="669104" cy="584450"/>
          </a:xfrm>
          <a:prstGeom prst="ellipse">
            <a:avLst/>
          </a:pr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0381259" y="2686418"/>
            <a:ext cx="669104" cy="584450"/>
          </a:xfrm>
          <a:prstGeom prst="ellipse">
            <a:avLst/>
          </a:pr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300812" y="4450275"/>
            <a:ext cx="669104" cy="584450"/>
          </a:xfrm>
          <a:prstGeom prst="ellipse">
            <a:avLst/>
          </a:pr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Conflicts vs. Anomalies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Conflicts</a:t>
            </a:r>
            <a:r>
              <a:rPr lang="en-US" dirty="0" smtClean="0"/>
              <a:t> are things we talk about to help us characterize different schedules</a:t>
            </a:r>
          </a:p>
          <a:p>
            <a:pPr lvl="1"/>
            <a:r>
              <a:rPr lang="en-US" dirty="0" smtClean="0"/>
              <a:t>Present in both “good” and “bad” schedules</a:t>
            </a:r>
          </a:p>
          <a:p>
            <a:endParaRPr lang="en-US" dirty="0"/>
          </a:p>
          <a:p>
            <a:r>
              <a:rPr lang="en-US" b="1" dirty="0" smtClean="0"/>
              <a:t>Anomalies</a:t>
            </a:r>
            <a:r>
              <a:rPr lang="en-US" dirty="0" smtClean="0"/>
              <a:t> are instances where isolation and/or consistency is broken because of a “bad” schedule</a:t>
            </a:r>
            <a:endParaRPr lang="en-US" dirty="0"/>
          </a:p>
          <a:p>
            <a:pPr lvl="1"/>
            <a:r>
              <a:rPr lang="en-US" dirty="0" smtClean="0"/>
              <a:t>We often characterize different anomaly types by what types of conflicts predicated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Conflict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7740"/>
          </a:xfrm>
        </p:spPr>
        <p:txBody>
          <a:bodyPr>
            <a:normAutofit/>
          </a:bodyPr>
          <a:lstStyle/>
          <a:p>
            <a:r>
              <a:rPr lang="en-US" dirty="0" smtClean="0"/>
              <a:t>Let’s now consider looking at conflicts </a:t>
            </a:r>
            <a:r>
              <a:rPr lang="en-US" b="1" dirty="0" smtClean="0"/>
              <a:t>at the TXN level</a:t>
            </a:r>
          </a:p>
          <a:p>
            <a:endParaRPr lang="en-US" b="1" dirty="0"/>
          </a:p>
          <a:p>
            <a:r>
              <a:rPr lang="en-US" dirty="0" smtClean="0"/>
              <a:t>Consider a graph where the </a:t>
            </a:r>
            <a:r>
              <a:rPr lang="en-US" b="1" dirty="0" smtClean="0"/>
              <a:t>nodes are TXNs</a:t>
            </a:r>
            <a:r>
              <a:rPr lang="en-US" dirty="0" smtClean="0"/>
              <a:t>, and there is an edge from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if any actions in </a:t>
            </a:r>
            <a:r>
              <a:rPr lang="en-US" b="1" dirty="0" err="1" smtClean="0">
                <a:sym typeface="Wingdings"/>
              </a:rPr>
              <a:t>T</a:t>
            </a:r>
            <a:r>
              <a:rPr lang="en-US" b="1" baseline="-25000" dirty="0" err="1" smtClean="0">
                <a:sym typeface="Wingdings"/>
              </a:rPr>
              <a:t>i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u="sng" dirty="0" smtClean="0">
                <a:sym typeface="Wingdings"/>
              </a:rPr>
              <a:t>precede and conflict with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some actions </a:t>
            </a:r>
            <a:r>
              <a:rPr lang="en-US" b="1" dirty="0" smtClean="0">
                <a:sym typeface="Wingdings"/>
              </a:rPr>
              <a:t>in </a:t>
            </a:r>
            <a:r>
              <a:rPr lang="en-US" b="1" dirty="0" err="1" smtClean="0">
                <a:sym typeface="Wingdings"/>
              </a:rPr>
              <a:t>T</a:t>
            </a:r>
            <a:r>
              <a:rPr lang="en-US" b="1" baseline="-25000" dirty="0" err="1" smtClean="0">
                <a:sym typeface="Wingdings"/>
              </a:rPr>
              <a:t>j</a:t>
            </a:r>
            <a:endParaRPr lang="en-US" baseline="-25000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7742944" y="5183156"/>
            <a:ext cx="632697" cy="632697"/>
            <a:chOff x="7435034" y="4492691"/>
            <a:chExt cx="632697" cy="632697"/>
          </a:xfrm>
        </p:grpSpPr>
        <p:sp>
          <p:nvSpPr>
            <p:cNvPr id="156" name="Oval 155"/>
            <p:cNvSpPr/>
            <p:nvPr/>
          </p:nvSpPr>
          <p:spPr>
            <a:xfrm>
              <a:off x="7435034" y="4492691"/>
              <a:ext cx="632697" cy="63269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582333" y="4615043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9270791" y="5193886"/>
            <a:ext cx="632697" cy="632697"/>
            <a:chOff x="8962881" y="4512752"/>
            <a:chExt cx="632697" cy="632697"/>
          </a:xfrm>
        </p:grpSpPr>
        <p:sp>
          <p:nvSpPr>
            <p:cNvPr id="157" name="Oval 156"/>
            <p:cNvSpPr/>
            <p:nvPr/>
          </p:nvSpPr>
          <p:spPr>
            <a:xfrm>
              <a:off x="8962881" y="4512752"/>
              <a:ext cx="632697" cy="63269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9105830" y="4624373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296462" y="4974896"/>
            <a:ext cx="4861978" cy="976527"/>
            <a:chOff x="988552" y="4284431"/>
            <a:chExt cx="4861978" cy="976527"/>
          </a:xfrm>
        </p:grpSpPr>
        <p:cxnSp>
          <p:nvCxnSpPr>
            <p:cNvPr id="16" name="Straight Arrow Connector 15"/>
            <p:cNvCxnSpPr>
              <a:stCxn id="45" idx="2"/>
              <a:endCxn id="47" idx="1"/>
            </p:cNvCxnSpPr>
            <p:nvPr/>
          </p:nvCxnSpPr>
          <p:spPr>
            <a:xfrm>
              <a:off x="2186940" y="4615043"/>
              <a:ext cx="359895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3" idx="2"/>
              <a:endCxn id="49" idx="1"/>
            </p:cNvCxnSpPr>
            <p:nvPr/>
          </p:nvCxnSpPr>
          <p:spPr>
            <a:xfrm>
              <a:off x="1626796" y="4615043"/>
              <a:ext cx="1445676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5" idx="2"/>
              <a:endCxn id="49" idx="1"/>
            </p:cNvCxnSpPr>
            <p:nvPr/>
          </p:nvCxnSpPr>
          <p:spPr>
            <a:xfrm>
              <a:off x="2186940" y="4615043"/>
              <a:ext cx="885532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398038" y="5250829"/>
              <a:ext cx="4452492" cy="10129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988552" y="4284431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88552" y="473676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98038" y="4338044"/>
              <a:ext cx="457515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00121" y="4338044"/>
              <a:ext cx="475363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23677" y="4338044"/>
              <a:ext cx="526525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56600" y="4338044"/>
              <a:ext cx="526525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46835" y="4829101"/>
              <a:ext cx="459846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48917" y="4829101"/>
              <a:ext cx="450220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72472" y="4829101"/>
              <a:ext cx="526525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69793" y="4829101"/>
              <a:ext cx="526525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cxnSp>
          <p:nvCxnSpPr>
            <p:cNvPr id="144" name="Straight Arrow Connector 143"/>
            <p:cNvCxnSpPr>
              <a:stCxn id="44" idx="2"/>
              <a:endCxn id="50" idx="1"/>
            </p:cNvCxnSpPr>
            <p:nvPr/>
          </p:nvCxnSpPr>
          <p:spPr>
            <a:xfrm>
              <a:off x="3837803" y="4615043"/>
              <a:ext cx="1431990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46" idx="2"/>
              <a:endCxn id="48" idx="1"/>
            </p:cNvCxnSpPr>
            <p:nvPr/>
          </p:nvCxnSpPr>
          <p:spPr>
            <a:xfrm>
              <a:off x="4419863" y="4615043"/>
              <a:ext cx="329054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46" idx="2"/>
              <a:endCxn id="50" idx="1"/>
            </p:cNvCxnSpPr>
            <p:nvPr/>
          </p:nvCxnSpPr>
          <p:spPr>
            <a:xfrm>
              <a:off x="4419863" y="4615043"/>
              <a:ext cx="849930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Right Arrow 152"/>
          <p:cNvSpPr/>
          <p:nvPr/>
        </p:nvSpPr>
        <p:spPr>
          <a:xfrm>
            <a:off x="6488817" y="5236258"/>
            <a:ext cx="678024" cy="49105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Arrow Connector 161"/>
          <p:cNvCxnSpPr>
            <a:stCxn id="156" idx="6"/>
            <a:endCxn id="157" idx="2"/>
          </p:cNvCxnSpPr>
          <p:nvPr/>
        </p:nvCxnSpPr>
        <p:spPr>
          <a:xfrm>
            <a:off x="8375641" y="5499505"/>
            <a:ext cx="895150" cy="1073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9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13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5725" y="2097854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Serial Schedule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690" y="2706328"/>
            <a:ext cx="4861978" cy="976527"/>
            <a:chOff x="542809" y="2322356"/>
            <a:chExt cx="6561865" cy="96538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428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532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09083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8498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36209" y="2706328"/>
            <a:ext cx="4861978" cy="976527"/>
            <a:chOff x="542809" y="2322356"/>
            <a:chExt cx="6561865" cy="96538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45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849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209" y="4499034"/>
            <a:ext cx="4861978" cy="976527"/>
            <a:chOff x="542809" y="2322356"/>
            <a:chExt cx="6561865" cy="965384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17905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68946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4735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57724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12971" y="3036940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942879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40716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+mj-lt"/>
              </a:rPr>
              <a:t>X</a:t>
            </a:r>
            <a:endParaRPr lang="en-US" sz="32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85270" y="2097854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Schedules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cxnSp>
        <p:nvCxnSpPr>
          <p:cNvPr id="72" name="Straight Arrow Connector 71"/>
          <p:cNvCxnSpPr>
            <a:stCxn id="21" idx="2"/>
            <a:endCxn id="31" idx="1"/>
          </p:cNvCxnSpPr>
          <p:nvPr/>
        </p:nvCxnSpPr>
        <p:spPr>
          <a:xfrm>
            <a:off x="1150934" y="3036940"/>
            <a:ext cx="2529804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can we say about “good” vs. “bad” conflict graphs?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27" idx="2"/>
            <a:endCxn id="29" idx="1"/>
          </p:cNvCxnSpPr>
          <p:nvPr/>
        </p:nvCxnSpPr>
        <p:spPr>
          <a:xfrm>
            <a:off x="1711078" y="3036940"/>
            <a:ext cx="1444023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7" idx="2"/>
            <a:endCxn id="31" idx="1"/>
          </p:cNvCxnSpPr>
          <p:nvPr/>
        </p:nvCxnSpPr>
        <p:spPr>
          <a:xfrm>
            <a:off x="1711078" y="3036940"/>
            <a:ext cx="196966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2" idx="2"/>
            <a:endCxn id="32" idx="1"/>
          </p:cNvCxnSpPr>
          <p:nvPr/>
        </p:nvCxnSpPr>
        <p:spPr>
          <a:xfrm>
            <a:off x="2277813" y="3036940"/>
            <a:ext cx="2516118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2"/>
            <a:endCxn id="30" idx="1"/>
          </p:cNvCxnSpPr>
          <p:nvPr/>
        </p:nvCxnSpPr>
        <p:spPr>
          <a:xfrm>
            <a:off x="2859873" y="3036940"/>
            <a:ext cx="1413182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8" idx="2"/>
            <a:endCxn id="32" idx="1"/>
          </p:cNvCxnSpPr>
          <p:nvPr/>
        </p:nvCxnSpPr>
        <p:spPr>
          <a:xfrm>
            <a:off x="2859873" y="3036940"/>
            <a:ext cx="1934058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49" idx="2"/>
            <a:endCxn id="55" idx="1"/>
          </p:cNvCxnSpPr>
          <p:nvPr/>
        </p:nvCxnSpPr>
        <p:spPr>
          <a:xfrm>
            <a:off x="7374453" y="3036940"/>
            <a:ext cx="1445676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51" idx="2"/>
            <a:endCxn id="53" idx="1"/>
          </p:cNvCxnSpPr>
          <p:nvPr/>
        </p:nvCxnSpPr>
        <p:spPr>
          <a:xfrm>
            <a:off x="7934597" y="3036940"/>
            <a:ext cx="359895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1" idx="2"/>
            <a:endCxn id="55" idx="1"/>
          </p:cNvCxnSpPr>
          <p:nvPr/>
        </p:nvCxnSpPr>
        <p:spPr>
          <a:xfrm>
            <a:off x="7934597" y="3036940"/>
            <a:ext cx="885532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0" idx="2"/>
            <a:endCxn id="56" idx="1"/>
          </p:cNvCxnSpPr>
          <p:nvPr/>
        </p:nvCxnSpPr>
        <p:spPr>
          <a:xfrm>
            <a:off x="9585460" y="3036940"/>
            <a:ext cx="143199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2" idx="2"/>
            <a:endCxn id="54" idx="1"/>
          </p:cNvCxnSpPr>
          <p:nvPr/>
        </p:nvCxnSpPr>
        <p:spPr>
          <a:xfrm>
            <a:off x="10167520" y="3036940"/>
            <a:ext cx="329054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2" idx="2"/>
            <a:endCxn id="56" idx="1"/>
          </p:cNvCxnSpPr>
          <p:nvPr/>
        </p:nvCxnSpPr>
        <p:spPr>
          <a:xfrm>
            <a:off x="10167520" y="3036940"/>
            <a:ext cx="84993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1" idx="2"/>
            <a:endCxn id="67" idx="1"/>
          </p:cNvCxnSpPr>
          <p:nvPr/>
        </p:nvCxnSpPr>
        <p:spPr>
          <a:xfrm>
            <a:off x="7374453" y="4829646"/>
            <a:ext cx="1445676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2"/>
            <a:endCxn id="65" idx="1"/>
          </p:cNvCxnSpPr>
          <p:nvPr/>
        </p:nvCxnSpPr>
        <p:spPr>
          <a:xfrm>
            <a:off x="7934597" y="4829646"/>
            <a:ext cx="359895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2"/>
            <a:endCxn id="67" idx="1"/>
          </p:cNvCxnSpPr>
          <p:nvPr/>
        </p:nvCxnSpPr>
        <p:spPr>
          <a:xfrm>
            <a:off x="7934597" y="4829646"/>
            <a:ext cx="885532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66" idx="3"/>
            <a:endCxn id="64" idx="2"/>
          </p:cNvCxnSpPr>
          <p:nvPr/>
        </p:nvCxnSpPr>
        <p:spPr>
          <a:xfrm flipV="1">
            <a:off x="9862666" y="4829646"/>
            <a:ext cx="145365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68" idx="3"/>
            <a:endCxn id="62" idx="2"/>
          </p:cNvCxnSpPr>
          <p:nvPr/>
        </p:nvCxnSpPr>
        <p:spPr>
          <a:xfrm flipV="1">
            <a:off x="10459847" y="4829646"/>
            <a:ext cx="274409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68" idx="3"/>
            <a:endCxn id="64" idx="2"/>
          </p:cNvCxnSpPr>
          <p:nvPr/>
        </p:nvCxnSpPr>
        <p:spPr>
          <a:xfrm flipV="1">
            <a:off x="10459847" y="4829646"/>
            <a:ext cx="856469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2196055" y="4513538"/>
            <a:ext cx="302640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A </a:t>
            </a:r>
            <a:r>
              <a:rPr lang="en-US" sz="2800" smtClean="0">
                <a:latin typeface="+mj-lt"/>
              </a:rPr>
              <a:t>bit complicated…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00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14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5725" y="2097854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Serial Schedule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812971" y="3036940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942879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40716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+mj-lt"/>
              </a:rPr>
              <a:t>X</a:t>
            </a:r>
            <a:endParaRPr lang="en-US" sz="32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85270" y="2097854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Schedules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can we say about “good” vs. “bad” conflict graphs?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62764" y="2833780"/>
            <a:ext cx="3869962" cy="1152505"/>
            <a:chOff x="1566079" y="3036940"/>
            <a:chExt cx="2160544" cy="643427"/>
          </a:xfrm>
        </p:grpSpPr>
        <p:grpSp>
          <p:nvGrpSpPr>
            <p:cNvPr id="71" name="Group 70"/>
            <p:cNvGrpSpPr/>
            <p:nvPr/>
          </p:nvGrpSpPr>
          <p:grpSpPr>
            <a:xfrm>
              <a:off x="1566079" y="3036940"/>
              <a:ext cx="632697" cy="632697"/>
              <a:chOff x="7435034" y="4492691"/>
              <a:chExt cx="632697" cy="632697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435034" y="4492691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582333" y="461504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+mj-lt"/>
                  </a:rPr>
                  <a:t>T</a:t>
                </a:r>
                <a:r>
                  <a:rPr lang="en-US" sz="3600" b="1" baseline="-25000" dirty="0" smtClean="0">
                    <a:solidFill>
                      <a:srgbClr val="C00000"/>
                    </a:solidFill>
                    <a:latin typeface="+mj-lt"/>
                  </a:rPr>
                  <a:t>1</a:t>
                </a:r>
                <a:endParaRPr lang="en-US" sz="3600" b="1" baseline="-25000" dirty="0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093926" y="3047670"/>
              <a:ext cx="632697" cy="632697"/>
              <a:chOff x="8962881" y="4512752"/>
              <a:chExt cx="632697" cy="632697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8962881" y="4512752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9105830" y="462437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en-US" sz="3600" b="1" baseline="-25000" dirty="0" smtClean="0">
                    <a:solidFill>
                      <a:srgbClr val="0070C0"/>
                    </a:solidFill>
                    <a:latin typeface="+mj-lt"/>
                  </a:rPr>
                  <a:t>2</a:t>
                </a:r>
                <a:endParaRPr lang="en-US" sz="3600" b="1" baseline="-25000" dirty="0">
                  <a:solidFill>
                    <a:srgbClr val="0070C0"/>
                  </a:solidFill>
                  <a:latin typeface="+mj-lt"/>
                </a:endParaRP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2198776" y="3353289"/>
              <a:ext cx="895150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7141189" y="2678631"/>
            <a:ext cx="3869962" cy="1152505"/>
            <a:chOff x="1566079" y="3036940"/>
            <a:chExt cx="2160544" cy="643427"/>
          </a:xfrm>
        </p:grpSpPr>
        <p:grpSp>
          <p:nvGrpSpPr>
            <p:cNvPr id="112" name="Group 111"/>
            <p:cNvGrpSpPr/>
            <p:nvPr/>
          </p:nvGrpSpPr>
          <p:grpSpPr>
            <a:xfrm>
              <a:off x="1566079" y="3036940"/>
              <a:ext cx="632697" cy="632697"/>
              <a:chOff x="7435034" y="4492691"/>
              <a:chExt cx="632697" cy="632697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7435034" y="4492691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582333" y="461504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+mj-lt"/>
                  </a:rPr>
                  <a:t>T</a:t>
                </a:r>
                <a:r>
                  <a:rPr lang="en-US" sz="3600" b="1" baseline="-25000" dirty="0" smtClean="0">
                    <a:solidFill>
                      <a:srgbClr val="C00000"/>
                    </a:solidFill>
                    <a:latin typeface="+mj-lt"/>
                  </a:rPr>
                  <a:t>1</a:t>
                </a:r>
                <a:endParaRPr lang="en-US" sz="3600" b="1" baseline="-25000" dirty="0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3093926" y="3047670"/>
              <a:ext cx="632697" cy="632697"/>
              <a:chOff x="8962881" y="4512752"/>
              <a:chExt cx="632697" cy="632697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962881" y="4512752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9105830" y="462437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en-US" sz="3600" b="1" baseline="-25000" dirty="0" smtClean="0">
                    <a:solidFill>
                      <a:srgbClr val="0070C0"/>
                    </a:solidFill>
                    <a:latin typeface="+mj-lt"/>
                  </a:rPr>
                  <a:t>2</a:t>
                </a:r>
                <a:endParaRPr lang="en-US" sz="3600" b="1" baseline="-25000" dirty="0">
                  <a:solidFill>
                    <a:srgbClr val="0070C0"/>
                  </a:solidFill>
                  <a:latin typeface="+mj-lt"/>
                </a:endParaRPr>
              </a:p>
            </p:txBody>
          </p:sp>
        </p:grpSp>
        <p:cxnSp>
          <p:nvCxnSpPr>
            <p:cNvPr id="114" name="Straight Arrow Connector 113"/>
            <p:cNvCxnSpPr/>
            <p:nvPr/>
          </p:nvCxnSpPr>
          <p:spPr>
            <a:xfrm>
              <a:off x="2198776" y="3353289"/>
              <a:ext cx="895150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7141190" y="4178064"/>
            <a:ext cx="3869962" cy="1152505"/>
            <a:chOff x="1566079" y="3036940"/>
            <a:chExt cx="2160544" cy="643427"/>
          </a:xfrm>
        </p:grpSpPr>
        <p:grpSp>
          <p:nvGrpSpPr>
            <p:cNvPr id="121" name="Group 120"/>
            <p:cNvGrpSpPr/>
            <p:nvPr/>
          </p:nvGrpSpPr>
          <p:grpSpPr>
            <a:xfrm>
              <a:off x="1566079" y="3036940"/>
              <a:ext cx="632697" cy="632697"/>
              <a:chOff x="7435034" y="4492691"/>
              <a:chExt cx="632697" cy="632697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7435034" y="4492691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7582333" y="461504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+mj-lt"/>
                  </a:rPr>
                  <a:t>T</a:t>
                </a:r>
                <a:r>
                  <a:rPr lang="en-US" sz="3600" b="1" baseline="-25000" dirty="0" smtClean="0">
                    <a:solidFill>
                      <a:srgbClr val="C00000"/>
                    </a:solidFill>
                    <a:latin typeface="+mj-lt"/>
                  </a:rPr>
                  <a:t>1</a:t>
                </a:r>
                <a:endParaRPr lang="en-US" sz="3600" b="1" baseline="-25000" dirty="0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3093926" y="3047670"/>
              <a:ext cx="632697" cy="632697"/>
              <a:chOff x="8962881" y="4512752"/>
              <a:chExt cx="632697" cy="63269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8962881" y="4512752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9105830" y="462437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en-US" sz="3600" b="1" baseline="-25000" dirty="0" smtClean="0">
                    <a:solidFill>
                      <a:srgbClr val="0070C0"/>
                    </a:solidFill>
                    <a:latin typeface="+mj-lt"/>
                  </a:rPr>
                  <a:t>2</a:t>
                </a:r>
                <a:endParaRPr lang="en-US" sz="3600" b="1" baseline="-25000" dirty="0">
                  <a:solidFill>
                    <a:srgbClr val="0070C0"/>
                  </a:solidFill>
                  <a:latin typeface="+mj-lt"/>
                </a:endParaRPr>
              </a:p>
            </p:txBody>
          </p:sp>
        </p:grpSp>
        <p:cxnSp>
          <p:nvCxnSpPr>
            <p:cNvPr id="123" name="Straight Arrow Connector 122"/>
            <p:cNvCxnSpPr>
              <a:stCxn id="126" idx="7"/>
              <a:endCxn id="124" idx="1"/>
            </p:cNvCxnSpPr>
            <p:nvPr/>
          </p:nvCxnSpPr>
          <p:spPr>
            <a:xfrm>
              <a:off x="2106120" y="3129596"/>
              <a:ext cx="1080462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24" idx="3"/>
              <a:endCxn id="126" idx="5"/>
            </p:cNvCxnSpPr>
            <p:nvPr/>
          </p:nvCxnSpPr>
          <p:spPr>
            <a:xfrm flipH="1" flipV="1">
              <a:off x="2106119" y="3576981"/>
              <a:ext cx="1080464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tangle 128"/>
          <p:cNvSpPr/>
          <p:nvPr/>
        </p:nvSpPr>
        <p:spPr>
          <a:xfrm>
            <a:off x="2431394" y="5677497"/>
            <a:ext cx="732920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u="sng" dirty="0" smtClean="0">
                <a:latin typeface="+mj-lt"/>
              </a:rPr>
              <a:t>Theorem</a:t>
            </a:r>
            <a:r>
              <a:rPr lang="en-US" sz="2800" dirty="0">
                <a:latin typeface="+mj-lt"/>
              </a:rPr>
              <a:t>: Schedule is </a:t>
            </a:r>
            <a:r>
              <a:rPr lang="en-US" sz="2800" b="1" dirty="0">
                <a:latin typeface="+mj-lt"/>
              </a:rPr>
              <a:t>conflict serializable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>
                <a:latin typeface="+mj-lt"/>
              </a:rPr>
              <a:t>if and only if its </a:t>
            </a:r>
            <a:r>
              <a:rPr lang="en-US" sz="2800" dirty="0" smtClean="0">
                <a:latin typeface="+mj-lt"/>
              </a:rPr>
              <a:t>conflict graph </a:t>
            </a:r>
            <a:r>
              <a:rPr lang="en-US" sz="2800" dirty="0">
                <a:latin typeface="+mj-lt"/>
              </a:rPr>
              <a:t>is </a:t>
            </a:r>
            <a:r>
              <a:rPr lang="en-US" sz="2800" b="1" u="sng" dirty="0">
                <a:latin typeface="+mj-lt"/>
              </a:rPr>
              <a:t>acyclic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3793532" y="4525347"/>
            <a:ext cx="132067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smtClean="0">
                <a:latin typeface="+mj-lt"/>
              </a:rPr>
              <a:t>Simple!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2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142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unpack this notion of acyclic conflict graphs…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DAGs &amp; Topological Orderings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topological ordering </a:t>
            </a:r>
            <a:r>
              <a:rPr lang="en-US" dirty="0" smtClean="0"/>
              <a:t>of a directed graph is a linear ordering of its vertices that respects all the directed edges</a:t>
            </a:r>
          </a:p>
          <a:p>
            <a:endParaRPr lang="en-US" dirty="0" smtClean="0"/>
          </a:p>
          <a:p>
            <a:r>
              <a:rPr lang="en-US" dirty="0" smtClean="0"/>
              <a:t>A directed </a:t>
            </a:r>
            <a:r>
              <a:rPr lang="en-US" b="1" u="sng" dirty="0" smtClean="0"/>
              <a:t>acyclic</a:t>
            </a:r>
            <a:r>
              <a:rPr lang="en-US" dirty="0" smtClean="0"/>
              <a:t> graph (DAG) always has one or more </a:t>
            </a:r>
            <a:r>
              <a:rPr lang="en-US" b="1" dirty="0" smtClean="0"/>
              <a:t>topological orderings</a:t>
            </a:r>
          </a:p>
          <a:p>
            <a:pPr lvl="1"/>
            <a:r>
              <a:rPr lang="en-US" dirty="0" smtClean="0"/>
              <a:t>(And there exists a topological ordering </a:t>
            </a:r>
            <a:r>
              <a:rPr lang="en-US" i="1" dirty="0" smtClean="0"/>
              <a:t>if and only if </a:t>
            </a:r>
            <a:r>
              <a:rPr lang="en-US" dirty="0" smtClean="0"/>
              <a:t>there are no directed cycles)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DAGs &amp; Topological Orderings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Ex: What is one possible topological ordering here?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20933" y="350831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32697" y="5038531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2435" y="502920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010083" y="2929812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12" name="Straight Arrow Connector 11"/>
          <p:cNvCxnSpPr>
            <a:stCxn id="10" idx="2"/>
            <a:endCxn id="7" idx="6"/>
          </p:cNvCxnSpPr>
          <p:nvPr/>
        </p:nvCxnSpPr>
        <p:spPr>
          <a:xfrm flipH="1">
            <a:off x="2099431" y="3219061"/>
            <a:ext cx="1910652" cy="57849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9" idx="7"/>
          </p:cNvCxnSpPr>
          <p:nvPr/>
        </p:nvCxnSpPr>
        <p:spPr>
          <a:xfrm flipH="1">
            <a:off x="1436214" y="4086808"/>
            <a:ext cx="373968" cy="102711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8" idx="1"/>
          </p:cNvCxnSpPr>
          <p:nvPr/>
        </p:nvCxnSpPr>
        <p:spPr>
          <a:xfrm>
            <a:off x="1810182" y="4086808"/>
            <a:ext cx="607234" cy="103644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00277" y="3335894"/>
            <a:ext cx="356337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Ex: 0, 1, 2</a:t>
            </a:r>
            <a:r>
              <a:rPr lang="en-US" sz="2400" smtClean="0">
                <a:latin typeface="+mj-lt"/>
              </a:rPr>
              <a:t>, 3  (or: 0, 1, 3, 2)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587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DAGs &amp; Topological Orderings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Ex: What is one possible topological ordering here?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20933" y="350831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32697" y="5038531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2435" y="502920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010083" y="2929812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12" name="Straight Arrow Connector 11"/>
          <p:cNvCxnSpPr>
            <a:stCxn id="10" idx="2"/>
            <a:endCxn id="7" idx="6"/>
          </p:cNvCxnSpPr>
          <p:nvPr/>
        </p:nvCxnSpPr>
        <p:spPr>
          <a:xfrm flipH="1">
            <a:off x="2099431" y="3219061"/>
            <a:ext cx="1910652" cy="57849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9" idx="7"/>
          </p:cNvCxnSpPr>
          <p:nvPr/>
        </p:nvCxnSpPr>
        <p:spPr>
          <a:xfrm flipH="1">
            <a:off x="1436214" y="4086808"/>
            <a:ext cx="373968" cy="102711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2"/>
          </p:cNvCxnSpPr>
          <p:nvPr/>
        </p:nvCxnSpPr>
        <p:spPr>
          <a:xfrm flipV="1">
            <a:off x="1520933" y="5327780"/>
            <a:ext cx="811764" cy="5099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2831" y="4086808"/>
            <a:ext cx="262633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There </a:t>
            </a:r>
            <a:r>
              <a:rPr lang="en-US" sz="3200" smtClean="0">
                <a:latin typeface="+mj-lt"/>
              </a:rPr>
              <a:t>is none!</a:t>
            </a:r>
            <a:endParaRPr lang="en-US" sz="3200" dirty="0" smtClean="0">
              <a:latin typeface="+mj-lt"/>
            </a:endParaRPr>
          </a:p>
        </p:txBody>
      </p:sp>
      <p:cxnSp>
        <p:nvCxnSpPr>
          <p:cNvPr id="17" name="Straight Arrow Connector 16"/>
          <p:cNvCxnSpPr>
            <a:stCxn id="8" idx="0"/>
            <a:endCxn id="7" idx="5"/>
          </p:cNvCxnSpPr>
          <p:nvPr/>
        </p:nvCxnSpPr>
        <p:spPr>
          <a:xfrm flipH="1" flipV="1">
            <a:off x="2014712" y="4002089"/>
            <a:ext cx="607234" cy="103644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9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</a:t>
            </a:r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conflict graph, a topological ordering of nodes corresponds to </a:t>
            </a:r>
            <a:r>
              <a:rPr lang="en-US" b="1" dirty="0" smtClean="0"/>
              <a:t>a serial ordering of TXNs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an </a:t>
            </a:r>
            <a:r>
              <a:rPr lang="en-US" b="1" u="sng" dirty="0" smtClean="0"/>
              <a:t>acyclic</a:t>
            </a:r>
            <a:r>
              <a:rPr lang="en-US" dirty="0"/>
              <a:t> </a:t>
            </a:r>
            <a:r>
              <a:rPr lang="en-US" dirty="0" smtClean="0"/>
              <a:t>conflict graph </a:t>
            </a:r>
            <a:r>
              <a:rPr lang="en-US" dirty="0" smtClean="0">
                <a:sym typeface="Wingdings"/>
              </a:rPr>
              <a:t> conflict serializable!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1396" y="4987032"/>
            <a:ext cx="732920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u="sng" dirty="0" smtClean="0">
                <a:latin typeface="+mj-lt"/>
              </a:rPr>
              <a:t>Theorem</a:t>
            </a:r>
            <a:r>
              <a:rPr lang="en-US" sz="2800" dirty="0">
                <a:latin typeface="+mj-lt"/>
              </a:rPr>
              <a:t>: Schedule is </a:t>
            </a:r>
            <a:r>
              <a:rPr lang="en-US" sz="2800" b="1" dirty="0">
                <a:latin typeface="+mj-lt"/>
              </a:rPr>
              <a:t>conflict serializable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>
                <a:latin typeface="+mj-lt"/>
              </a:rPr>
              <a:t>if and only if its </a:t>
            </a:r>
            <a:r>
              <a:rPr lang="en-US" sz="2800" dirty="0" smtClean="0">
                <a:latin typeface="+mj-lt"/>
              </a:rPr>
              <a:t>conflict graph </a:t>
            </a:r>
            <a:r>
              <a:rPr lang="en-US" sz="2800" dirty="0">
                <a:latin typeface="+mj-lt"/>
              </a:rPr>
              <a:t>is </a:t>
            </a:r>
            <a:r>
              <a:rPr lang="en-US" sz="2800" b="1" u="sng" dirty="0">
                <a:latin typeface="+mj-lt"/>
              </a:rPr>
              <a:t>acyclic</a:t>
            </a:r>
          </a:p>
        </p:txBody>
      </p:sp>
    </p:spTree>
    <p:extLst>
      <p:ext uri="{BB962C8B-B14F-4D97-AF65-F5344CB8AC3E}">
        <p14:creationId xmlns:p14="http://schemas.microsoft.com/office/powerpoint/2010/main" val="6005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Conflict Serializability, Locking &amp; Deadlock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Two-Phase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consider </a:t>
            </a:r>
            <a:r>
              <a:rPr lang="en-US" b="1" dirty="0" smtClean="0"/>
              <a:t>locking</a:t>
            </a:r>
            <a:r>
              <a:rPr lang="en-US" dirty="0" smtClean="0"/>
              <a:t>- specifically, </a:t>
            </a:r>
            <a:r>
              <a:rPr lang="en-US" i="1" dirty="0" smtClean="0"/>
              <a:t>strict two-phase locking</a:t>
            </a:r>
            <a:r>
              <a:rPr lang="en-US" dirty="0" smtClean="0"/>
              <a:t>- as a way to deal with concurrency, because is </a:t>
            </a:r>
            <a:r>
              <a:rPr lang="en-US" b="1" dirty="0" smtClean="0"/>
              <a:t>guarantees conflict </a:t>
            </a:r>
            <a:r>
              <a:rPr lang="en-US" b="1" dirty="0" err="1" smtClean="0"/>
              <a:t>serializability</a:t>
            </a:r>
            <a:r>
              <a:rPr lang="en-US" b="1" dirty="0" smtClean="0"/>
              <a:t> (if it completes- see upcoming…)</a:t>
            </a:r>
          </a:p>
          <a:p>
            <a:endParaRPr lang="en-US" b="1" dirty="0"/>
          </a:p>
          <a:p>
            <a:r>
              <a:rPr lang="en-US" dirty="0" smtClean="0"/>
              <a:t>Also (</a:t>
            </a:r>
            <a:r>
              <a:rPr lang="en-US" i="1" dirty="0" smtClean="0"/>
              <a:t>conceptually</a:t>
            </a:r>
            <a:r>
              <a:rPr lang="en-US" dirty="0" smtClean="0"/>
              <a:t>) straightforward to implement, and transparent to the user!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4385" y="396766"/>
            <a:ext cx="9857561" cy="11049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Strict Two-phase Locking (Strict 2PL) Protocol: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4385" y="1635672"/>
            <a:ext cx="8336259" cy="4841327"/>
          </a:xfrm>
          <a:noFill/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TXNs obtain:</a:t>
            </a:r>
            <a:endParaRPr lang="en-US" sz="3500" b="1" dirty="0">
              <a:latin typeface="+mj-lt"/>
            </a:endParaRP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b="1" dirty="0"/>
              <a:t>X (</a:t>
            </a:r>
            <a:r>
              <a:rPr lang="en-US" b="1" i="1" dirty="0"/>
              <a:t>exclusive</a:t>
            </a:r>
            <a:r>
              <a:rPr lang="en-US" b="1" dirty="0"/>
              <a:t>) lock </a:t>
            </a:r>
            <a:r>
              <a:rPr lang="en-US" dirty="0"/>
              <a:t>on object before </a:t>
            </a:r>
            <a:r>
              <a:rPr lang="en-US" b="1" dirty="0"/>
              <a:t>writing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TXN </a:t>
            </a:r>
            <a:r>
              <a:rPr lang="en-US" dirty="0" smtClean="0"/>
              <a:t>holds an X lock, </a:t>
            </a:r>
            <a:r>
              <a:rPr lang="en-US" dirty="0"/>
              <a:t>no other TXN can get </a:t>
            </a: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lock </a:t>
            </a:r>
            <a:r>
              <a:rPr lang="en-US" dirty="0"/>
              <a:t>(S or X) on that object.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b="1" dirty="0"/>
              <a:t>S (</a:t>
            </a:r>
            <a:r>
              <a:rPr lang="en-US" b="1" i="1" dirty="0"/>
              <a:t>shared</a:t>
            </a:r>
            <a:r>
              <a:rPr lang="en-US" b="1" dirty="0"/>
              <a:t>) lock </a:t>
            </a:r>
            <a:r>
              <a:rPr lang="en-US" dirty="0"/>
              <a:t>on object before </a:t>
            </a:r>
            <a:r>
              <a:rPr lang="en-US" b="1" dirty="0" smtClean="0"/>
              <a:t>reading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TXN </a:t>
            </a:r>
            <a:r>
              <a:rPr lang="en-US" dirty="0" smtClean="0"/>
              <a:t>holds an S lock , </a:t>
            </a:r>
            <a:r>
              <a:rPr lang="en-US" dirty="0"/>
              <a:t>no other TXN can get </a:t>
            </a:r>
            <a:r>
              <a:rPr lang="en-US" i="1" u="sng" dirty="0"/>
              <a:t>an X lock</a:t>
            </a:r>
            <a:r>
              <a:rPr lang="en-US" i="1" dirty="0"/>
              <a:t> </a:t>
            </a:r>
            <a:r>
              <a:rPr lang="en-US" dirty="0"/>
              <a:t>on that object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>
                <a:solidFill>
                  <a:srgbClr val="FF0000"/>
                </a:solidFill>
              </a:rPr>
              <a:t>locks held by a </a:t>
            </a:r>
            <a:r>
              <a:rPr lang="en-US" dirty="0" smtClean="0">
                <a:solidFill>
                  <a:srgbClr val="FF0000"/>
                </a:solidFill>
              </a:rPr>
              <a:t>TXN are </a:t>
            </a:r>
            <a:r>
              <a:rPr lang="en-US" dirty="0">
                <a:solidFill>
                  <a:srgbClr val="FF0000"/>
                </a:solidFill>
              </a:rPr>
              <a:t>released when </a:t>
            </a:r>
            <a:r>
              <a:rPr lang="en-US" dirty="0" smtClean="0">
                <a:solidFill>
                  <a:srgbClr val="FF0000"/>
                </a:solidFill>
              </a:rPr>
              <a:t>TXN completes.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4065" y="21279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00643" y="3662712"/>
            <a:ext cx="28798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Terminology here- “exclusive”, “shared”- meant to be intuitive- no tricks!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63150" y="1246789"/>
            <a:ext cx="287983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 types of lock- </a:t>
            </a:r>
            <a:r>
              <a:rPr lang="en-US" sz="2400" dirty="0" smtClean="0">
                <a:latin typeface="+mj-lt"/>
              </a:rPr>
              <a:t>“</a:t>
            </a:r>
            <a:r>
              <a:rPr lang="en-US" sz="2400" b="1" dirty="0" smtClean="0">
                <a:latin typeface="+mj-lt"/>
              </a:rPr>
              <a:t>exclusive</a:t>
            </a:r>
            <a:r>
              <a:rPr lang="en-US" sz="2400" dirty="0" smtClean="0">
                <a:latin typeface="+mj-lt"/>
              </a:rPr>
              <a:t>” and “</a:t>
            </a:r>
            <a:r>
              <a:rPr lang="en-US" sz="2400" b="1" dirty="0" smtClean="0">
                <a:latin typeface="+mj-lt"/>
              </a:rPr>
              <a:t>shared</a:t>
            </a:r>
            <a:r>
              <a:rPr lang="en-US" sz="2400" dirty="0" smtClean="0">
                <a:latin typeface="+mj-lt"/>
              </a:rPr>
              <a:t>” are used.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128432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 smtClean="0"/>
              <a:t>Strict </a:t>
            </a:r>
            <a:r>
              <a:rPr lang="en-US" dirty="0"/>
              <a:t>2PL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98388"/>
            <a:ext cx="7258878" cy="844935"/>
          </a:xfr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0488" tIns="44450" rIns="90488" bIns="44450" rtlCol="0">
            <a:noAutofit/>
          </a:bodyPr>
          <a:lstStyle/>
          <a:p>
            <a:pPr marL="0" indent="0">
              <a:buNone/>
            </a:pPr>
            <a:r>
              <a:rPr lang="en-US" u="sng" dirty="0" smtClean="0">
                <a:latin typeface="+mj-lt"/>
              </a:rPr>
              <a:t>Theorem:</a:t>
            </a:r>
            <a:r>
              <a:rPr lang="en-US" dirty="0" smtClean="0">
                <a:latin typeface="+mj-lt"/>
              </a:rPr>
              <a:t> Strict </a:t>
            </a:r>
            <a:r>
              <a:rPr lang="en-US" dirty="0">
                <a:latin typeface="+mj-lt"/>
              </a:rPr>
              <a:t>2PL allows only schedules whose </a:t>
            </a:r>
            <a:r>
              <a:rPr lang="en-US" dirty="0" smtClean="0">
                <a:latin typeface="+mj-lt"/>
              </a:rPr>
              <a:t>dependency graph </a:t>
            </a:r>
            <a:r>
              <a:rPr lang="en-US" dirty="0">
                <a:latin typeface="+mj-lt"/>
              </a:rPr>
              <a:t>is acyclic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72641" y="5000688"/>
                <a:ext cx="8229600" cy="107721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Therefore, Strict 2PL only allows </a:t>
                </a:r>
                <a:r>
                  <a:rPr lang="en-US" sz="3200" dirty="0" smtClean="0">
                    <a:latin typeface="+mj-lt"/>
                  </a:rPr>
                  <a:t>conflict serializable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>
                    <a:latin typeface="+mj-lt"/>
                  </a:rPr>
                  <a:t>serializable schedules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1" y="5000688"/>
                <a:ext cx="8229600" cy="10772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3121841"/>
            <a:ext cx="9372601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Proof Intuition: </a:t>
            </a:r>
            <a:r>
              <a:rPr lang="en-US" sz="2400" dirty="0" smtClean="0"/>
              <a:t>In </a:t>
            </a:r>
            <a:r>
              <a:rPr lang="en-US" sz="2400" dirty="0"/>
              <a:t>strict 2PL, </a:t>
            </a:r>
            <a:r>
              <a:rPr lang="en-US" sz="2400" dirty="0" smtClean="0"/>
              <a:t>if there is an edge </a:t>
            </a:r>
            <a:r>
              <a:rPr lang="en-US" sz="2400" dirty="0"/>
              <a:t>T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</a:t>
            </a:r>
            <a:r>
              <a:rPr lang="en-US" sz="2400" dirty="0" smtClean="0"/>
              <a:t>(i.e</a:t>
            </a:r>
            <a:r>
              <a:rPr lang="en-US" sz="2400" dirty="0"/>
              <a:t>.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baseline="-25000" dirty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conflict) then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needs to wait until T</a:t>
            </a:r>
            <a:r>
              <a:rPr lang="en-US" sz="2400" baseline="-25000" dirty="0"/>
              <a:t>i</a:t>
            </a:r>
            <a:r>
              <a:rPr lang="en-US" sz="2400" dirty="0"/>
              <a:t> is finished – so </a:t>
            </a:r>
            <a:r>
              <a:rPr lang="en-US" sz="2400" i="1" dirty="0" smtClean="0"/>
              <a:t>cannot </a:t>
            </a:r>
            <a:r>
              <a:rPr lang="en-US" sz="2400" dirty="0" smtClean="0"/>
              <a:t>have an </a:t>
            </a:r>
            <a:r>
              <a:rPr lang="en-US" sz="2400" dirty="0"/>
              <a:t>edge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83333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  <p:bldP spid="2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</a:t>
            </a:r>
            <a:r>
              <a:rPr lang="en-US" dirty="0"/>
              <a:t>2</a:t>
            </a:r>
            <a:r>
              <a:rPr lang="en-US" dirty="0" smtClean="0"/>
              <a:t>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schedule follows strict 2PL</a:t>
            </a:r>
            <a:r>
              <a:rPr lang="en-US" dirty="0"/>
              <a:t> </a:t>
            </a:r>
            <a:r>
              <a:rPr lang="en-US" dirty="0" smtClean="0"/>
              <a:t>and locking, it is conflict serializable…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…and thus serializable</a:t>
            </a:r>
          </a:p>
          <a:p>
            <a:pPr lvl="1"/>
            <a:r>
              <a:rPr lang="en-US" dirty="0" smtClean="0"/>
              <a:t>…and thus maintains isolation &amp; consistency!</a:t>
            </a:r>
          </a:p>
          <a:p>
            <a:endParaRPr lang="en-US" dirty="0" smtClean="0"/>
          </a:p>
          <a:p>
            <a:r>
              <a:rPr lang="en-US" dirty="0" smtClean="0"/>
              <a:t>Not all serializable schedules are allowed by strict 2PL. </a:t>
            </a:r>
          </a:p>
          <a:p>
            <a:endParaRPr lang="en-US" dirty="0"/>
          </a:p>
          <a:p>
            <a:r>
              <a:rPr lang="en-US" dirty="0" smtClean="0"/>
              <a:t>So let’s use strict 2PL, what could go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4385" y="396766"/>
            <a:ext cx="9857561" cy="11049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Two-phase </a:t>
            </a:r>
            <a:r>
              <a:rPr lang="en-US" dirty="0"/>
              <a:t>Locking </a:t>
            </a:r>
            <a:r>
              <a:rPr lang="en-US" dirty="0" smtClean="0"/>
              <a:t>(2PL</a:t>
            </a:r>
            <a:r>
              <a:rPr lang="en-US" dirty="0"/>
              <a:t>) Protocol</a:t>
            </a:r>
            <a:r>
              <a:rPr lang="en-US" dirty="0" smtClean="0"/>
              <a:t>: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A variation of Strict 2PL</a:t>
            </a:r>
            <a:endParaRPr lang="en-US" i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4385" y="1635672"/>
            <a:ext cx="8336259" cy="4624451"/>
          </a:xfrm>
          <a:noFill/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TXNs obtain</a:t>
            </a:r>
            <a:r>
              <a:rPr lang="en-US" sz="3600" b="1" dirty="0" smtClean="0"/>
              <a:t>:</a:t>
            </a:r>
            <a:endParaRPr lang="en-US" sz="3500" b="1" dirty="0" smtClean="0">
              <a:latin typeface="+mj-lt"/>
            </a:endParaRP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/>
              <a:t>X (</a:t>
            </a:r>
            <a:r>
              <a:rPr lang="en-US" b="1" i="1" dirty="0"/>
              <a:t>exclusive</a:t>
            </a:r>
            <a:r>
              <a:rPr lang="en-US" b="1" dirty="0"/>
              <a:t>) lock </a:t>
            </a:r>
            <a:r>
              <a:rPr lang="en-US" dirty="0"/>
              <a:t>on object before </a:t>
            </a:r>
            <a:r>
              <a:rPr lang="en-US" b="1" dirty="0"/>
              <a:t>writing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TXN </a:t>
            </a:r>
            <a:r>
              <a:rPr lang="en-US" dirty="0" smtClean="0"/>
              <a:t>holds an X lock, </a:t>
            </a:r>
            <a:r>
              <a:rPr lang="en-US" dirty="0"/>
              <a:t>no other TXN can get </a:t>
            </a: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lock </a:t>
            </a:r>
            <a:r>
              <a:rPr lang="en-US" dirty="0"/>
              <a:t>(S or X) on that object.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b="1" dirty="0"/>
              <a:t>S (</a:t>
            </a:r>
            <a:r>
              <a:rPr lang="en-US" b="1" i="1" dirty="0"/>
              <a:t>shared</a:t>
            </a:r>
            <a:r>
              <a:rPr lang="en-US" b="1" dirty="0"/>
              <a:t>) lock </a:t>
            </a:r>
            <a:r>
              <a:rPr lang="en-US" dirty="0"/>
              <a:t>on object before </a:t>
            </a:r>
            <a:r>
              <a:rPr lang="en-US" b="1" dirty="0" smtClean="0"/>
              <a:t>reading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TXN </a:t>
            </a:r>
            <a:r>
              <a:rPr lang="en-US" dirty="0" smtClean="0"/>
              <a:t>holds an S lock , </a:t>
            </a:r>
            <a:r>
              <a:rPr lang="en-US" dirty="0"/>
              <a:t>no other TXN can get </a:t>
            </a:r>
            <a:r>
              <a:rPr lang="en-US" i="1" u="sng" dirty="0"/>
              <a:t>an X lock</a:t>
            </a:r>
            <a:r>
              <a:rPr lang="en-US" i="1" dirty="0"/>
              <a:t> </a:t>
            </a:r>
            <a:r>
              <a:rPr lang="en-US" dirty="0"/>
              <a:t>on that object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TXNs cannot request any locks once it releases any locks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4065" y="21279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00643" y="3662712"/>
            <a:ext cx="287983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</a:t>
            </a:r>
            <a:r>
              <a:rPr lang="en-US" sz="2400" dirty="0" smtClean="0">
                <a:latin typeface="+mj-lt"/>
              </a:rPr>
              <a:t>2PL says TXNs can release some locks before commit.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068497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</a:t>
            </a:r>
            <a:r>
              <a:rPr lang="en-US" dirty="0" smtClean="0"/>
              <a:t>Detection: Example</a:t>
            </a:r>
            <a:endParaRPr lang="en-US" dirty="0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First,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requests a shared lock on A to read from it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793579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(A)</a:t>
            </a:r>
            <a:endParaRPr lang="en-US" sz="2400" b="1" i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(A)</a:t>
            </a:r>
            <a:endParaRPr lang="en-US" sz="2400" dirty="0">
              <a:latin typeface="+mj-lt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>
                <a:latin typeface="+mj-lt"/>
              </a:rPr>
              <a:t>Waits-for graph:</a:t>
            </a:r>
            <a:endParaRPr lang="en-US" dirty="0" smtClean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038785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</a:t>
            </a:r>
            <a:r>
              <a:rPr lang="en-US" dirty="0" smtClean="0"/>
              <a:t>Detection: Example</a:t>
            </a:r>
            <a:endParaRPr lang="en-US" dirty="0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Next,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requests a shared lock on B to read from it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793579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68056" y="3203169"/>
            <a:ext cx="670376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(B)</a:t>
            </a:r>
            <a:endParaRPr lang="en-US" sz="2400" b="1" i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4965" y="3203169"/>
            <a:ext cx="696024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(B)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(A)</a:t>
            </a:r>
            <a:endParaRPr lang="en-US" sz="2400" b="1" i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(A)</a:t>
            </a:r>
            <a:endParaRPr lang="en-US" sz="2400" dirty="0">
              <a:latin typeface="+mj-lt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>
                <a:latin typeface="+mj-lt"/>
              </a:rPr>
              <a:t>Waits-for graph:</a:t>
            </a:r>
            <a:endParaRPr lang="en-US" dirty="0" smtClean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47899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</a:t>
            </a:r>
            <a:r>
              <a:rPr lang="en-US" dirty="0" smtClean="0"/>
              <a:t>Detection: Example</a:t>
            </a:r>
            <a:endParaRPr lang="en-US" dirty="0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then requests an exclusive lock on A to write to it- </a:t>
            </a:r>
            <a:r>
              <a:rPr lang="en-US" sz="2800" b="1" dirty="0" smtClean="0">
                <a:latin typeface="+mj-lt"/>
              </a:rPr>
              <a:t>now T</a:t>
            </a:r>
            <a:r>
              <a:rPr lang="en-US" sz="2800" b="1" baseline="-25000" dirty="0">
                <a:latin typeface="+mj-lt"/>
              </a:rPr>
              <a:t>2</a:t>
            </a:r>
            <a:r>
              <a:rPr lang="en-US" sz="2800" b="1" dirty="0" smtClean="0">
                <a:latin typeface="+mj-lt"/>
              </a:rPr>
              <a:t> is waiting on T</a:t>
            </a:r>
            <a:r>
              <a:rPr lang="en-US" sz="2800" b="1" baseline="-25000" dirty="0" smtClean="0">
                <a:latin typeface="+mj-lt"/>
              </a:rPr>
              <a:t>1</a:t>
            </a:r>
            <a:r>
              <a:rPr lang="en-US" sz="2800" b="1" dirty="0" smtClean="0">
                <a:latin typeface="+mj-lt"/>
              </a:rPr>
              <a:t>…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793579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7522" y="3203169"/>
            <a:ext cx="69442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X(A)</a:t>
            </a:r>
            <a:endParaRPr lang="en-US" sz="2400" b="1" i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8056" y="3203169"/>
            <a:ext cx="670376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(B)</a:t>
            </a:r>
            <a:endParaRPr lang="en-US" sz="2400" b="1" i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4965" y="3203169"/>
            <a:ext cx="696024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(B)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(A)</a:t>
            </a:r>
            <a:endParaRPr lang="en-US" sz="2400" b="1" i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(A)</a:t>
            </a:r>
            <a:endParaRPr lang="en-US" sz="2400" dirty="0">
              <a:latin typeface="+mj-lt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>
                <a:latin typeface="+mj-lt"/>
              </a:rPr>
              <a:t>Waits-for graph:</a:t>
            </a:r>
            <a:endParaRPr lang="en-US" dirty="0" smtClean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 flipH="1" flipV="1">
            <a:off x="9563189" y="3080699"/>
            <a:ext cx="16927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38476" y="3203168"/>
            <a:ext cx="81144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W(A)</a:t>
            </a:r>
            <a:endParaRPr lang="en-US" sz="24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53809" y="3073200"/>
            <a:ext cx="1086124" cy="69446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smtClean="0">
                <a:solidFill>
                  <a:schemeClr val="tx1"/>
                </a:solidFill>
                <a:latin typeface="+mj-lt"/>
              </a:rPr>
              <a:t>Waiting…</a:t>
            </a:r>
            <a:endParaRPr lang="en-US" b="1" i="1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179209" y="3080699"/>
            <a:ext cx="0" cy="6869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4944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</a:t>
            </a:r>
            <a:r>
              <a:rPr lang="en-US" dirty="0" smtClean="0"/>
              <a:t>Detection: Example</a:t>
            </a:r>
            <a:endParaRPr lang="en-US" dirty="0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9682371" y="277612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Finally,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requests an exclusive lock on B to write to it- </a:t>
            </a:r>
            <a:r>
              <a:rPr lang="en-US" sz="2800" b="1" dirty="0" smtClean="0">
                <a:latin typeface="+mj-lt"/>
              </a:rPr>
              <a:t>now T</a:t>
            </a:r>
            <a:r>
              <a:rPr lang="en-US" sz="2800" b="1" baseline="-25000" dirty="0">
                <a:latin typeface="+mj-lt"/>
              </a:rPr>
              <a:t>1</a:t>
            </a:r>
            <a:r>
              <a:rPr lang="en-US" sz="2800" b="1" dirty="0" smtClean="0">
                <a:latin typeface="+mj-lt"/>
              </a:rPr>
              <a:t> is waiting on T</a:t>
            </a:r>
            <a:r>
              <a:rPr lang="en-US" sz="2800" b="1" baseline="-25000" dirty="0">
                <a:latin typeface="+mj-lt"/>
              </a:rPr>
              <a:t>2</a:t>
            </a:r>
            <a:r>
              <a:rPr lang="en-US" sz="2800" b="1" dirty="0" smtClean="0">
                <a:latin typeface="+mj-lt"/>
              </a:rPr>
              <a:t>… DEADLOCK!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6937671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04128" y="2610544"/>
            <a:ext cx="686406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X(B)</a:t>
            </a:r>
            <a:endParaRPr lang="en-US" sz="2400" b="1" i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07522" y="3203169"/>
            <a:ext cx="69442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X(A)</a:t>
            </a:r>
            <a:endParaRPr lang="en-US" sz="2400" b="1" i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8056" y="3203169"/>
            <a:ext cx="670376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(B)</a:t>
            </a:r>
            <a:endParaRPr lang="en-US" sz="2400" b="1" i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4965" y="3203169"/>
            <a:ext cx="696024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(B)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(A)</a:t>
            </a:r>
            <a:endParaRPr lang="en-US" sz="2400" b="1" i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(A)</a:t>
            </a:r>
            <a:endParaRPr lang="en-US" sz="2400" dirty="0">
              <a:latin typeface="+mj-lt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>
                <a:latin typeface="+mj-lt"/>
              </a:rPr>
              <a:t>Waits-for graph:</a:t>
            </a:r>
            <a:endParaRPr lang="en-US" dirty="0" smtClean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 flipH="1" flipV="1">
            <a:off x="9563189" y="3080699"/>
            <a:ext cx="16927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38476" y="3203168"/>
            <a:ext cx="81144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W(A)</a:t>
            </a:r>
            <a:endParaRPr lang="en-US" sz="24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30187" y="2619034"/>
            <a:ext cx="803425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W(B)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22773" y="3709701"/>
            <a:ext cx="1966996" cy="9907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Cycle = DEADLOCK</a:t>
            </a:r>
            <a:endParaRPr lang="en-US" sz="2800" b="1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53809" y="3073200"/>
            <a:ext cx="1086124" cy="69446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smtClean="0">
                <a:solidFill>
                  <a:schemeClr val="tx1"/>
                </a:solidFill>
                <a:latin typeface="+mj-lt"/>
              </a:rPr>
              <a:t>Waiting…</a:t>
            </a:r>
            <a:endParaRPr lang="en-US" b="1" i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33411" y="2494142"/>
            <a:ext cx="1086124" cy="69446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smtClean="0">
                <a:solidFill>
                  <a:schemeClr val="tx1"/>
                </a:solidFill>
                <a:latin typeface="+mj-lt"/>
              </a:rPr>
              <a:t>Waiting…</a:t>
            </a:r>
            <a:endParaRPr lang="en-US" b="1" i="1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179209" y="3080699"/>
            <a:ext cx="0" cy="6869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68530" y="2502609"/>
            <a:ext cx="0" cy="6869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215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5111" y="1255332"/>
            <a:ext cx="8360293" cy="175432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"/>
              </a:rPr>
              <a:t>ERROR:  deadlock detected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</a:rPr>
              <a:t>DETAIL:  Process 321 waits for </a:t>
            </a:r>
            <a:r>
              <a:rPr lang="en-US" dirty="0" err="1">
                <a:solidFill>
                  <a:srgbClr val="008000"/>
                </a:solidFill>
                <a:latin typeface="Courier"/>
              </a:rPr>
              <a:t>ExclusiveLock</a:t>
            </a:r>
            <a:r>
              <a:rPr lang="en-US" dirty="0">
                <a:solidFill>
                  <a:srgbClr val="008000"/>
                </a:solidFill>
                <a:latin typeface="Courier"/>
              </a:rPr>
              <a:t> on tuple of relation 20 of database 12002; blocked by process 4924.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</a:rPr>
              <a:t>Process 404 waits for </a:t>
            </a:r>
            <a:r>
              <a:rPr lang="en-US" dirty="0" err="1">
                <a:solidFill>
                  <a:srgbClr val="008000"/>
                </a:solidFill>
                <a:latin typeface="Courier"/>
              </a:rPr>
              <a:t>ShareLock</a:t>
            </a:r>
            <a:r>
              <a:rPr lang="en-US" dirty="0">
                <a:solidFill>
                  <a:srgbClr val="008000"/>
                </a:solidFill>
                <a:latin typeface="Courier"/>
              </a:rPr>
              <a:t> on transaction 689; blocked by process 552.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</a:rPr>
              <a:t>HINT:  See server log for query details.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641" y="3315623"/>
            <a:ext cx="56140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problem?</a:t>
            </a:r>
            <a:br>
              <a:rPr lang="en-US" dirty="0" smtClean="0"/>
            </a:br>
            <a:r>
              <a:rPr lang="en-US" dirty="0" smtClean="0"/>
              <a:t>Deadlock!??!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373" t="24518" r="41488" b="41564"/>
          <a:stretch/>
        </p:blipFill>
        <p:spPr>
          <a:xfrm>
            <a:off x="665111" y="415743"/>
            <a:ext cx="8360293" cy="53362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745441" y="3474976"/>
            <a:ext cx="4897193" cy="1174440"/>
            <a:chOff x="8218096" y="3755906"/>
            <a:chExt cx="2806700" cy="673100"/>
          </a:xfrm>
        </p:grpSpPr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8218096" y="3755906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10351696" y="3755906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8903896" y="4060706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51170" y="3822041"/>
              <a:ext cx="396152" cy="47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4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4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477474" y="3809277"/>
              <a:ext cx="396152" cy="47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4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H="1" flipV="1">
              <a:off x="8784714" y="4365280"/>
              <a:ext cx="1692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</p:grpSp>
    </p:spTree>
    <p:extLst>
      <p:ext uri="{BB962C8B-B14F-4D97-AF65-F5344CB8AC3E}">
        <p14:creationId xmlns:p14="http://schemas.microsoft.com/office/powerpoint/2010/main" val="140128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RECAP: Concurrency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Conflict Serializability</a:t>
            </a:r>
          </a:p>
          <a:p>
            <a:pPr marL="514350" indent="-514350">
              <a:buFont typeface="Arial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DAGs &amp; Topological Orderings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Strict 2PL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Deadlocks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Deadlock</a:t>
            </a:r>
            <a:r>
              <a:rPr lang="en-US" dirty="0"/>
              <a:t>: Cycle of transactions waiting for locks to be released by each other.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ways of dealing with deadlocks:</a:t>
            </a:r>
          </a:p>
          <a:p>
            <a:pPr lvl="1">
              <a:buSzPct val="75000"/>
            </a:pPr>
            <a:endParaRPr lang="en-US" sz="2800" dirty="0" smtClean="0"/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sz="2800" dirty="0" smtClean="0"/>
              <a:t>Deadlock </a:t>
            </a:r>
            <a:r>
              <a:rPr lang="en-US" sz="2800" dirty="0"/>
              <a:t>prevention</a:t>
            </a:r>
          </a:p>
          <a:p>
            <a:pPr marL="971550" lvl="1" indent="-514350">
              <a:buSzPct val="75000"/>
              <a:buFont typeface="+mj-lt"/>
              <a:buAutoNum type="arabicPeriod"/>
            </a:pPr>
            <a:endParaRPr lang="en-US" sz="2800" dirty="0" smtClean="0"/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sz="2800" dirty="0" smtClean="0"/>
              <a:t>Deadlock </a:t>
            </a:r>
            <a:r>
              <a:rPr lang="en-US" sz="2800" dirty="0"/>
              <a:t>detection</a:t>
            </a:r>
          </a:p>
          <a:p>
            <a:pPr>
              <a:buFont typeface="Wingdings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21783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</a:t>
            </a:r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r>
              <a:rPr lang="en-US" dirty="0" smtClean="0"/>
              <a:t>There are a number of possible mechanisms to prevent deadlocks</a:t>
            </a:r>
            <a:endParaRPr lang="en-US" dirty="0"/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Do not allow “hold-and-wait”, the transaction holding a lock while requesting another must release the lock it is holding.</a:t>
            </a:r>
            <a:endParaRPr lang="en-US" dirty="0"/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Set priorities among transactions so that the transaction with higher priority can take the lock away from the ones with lower priority.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0823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/>
              <a:t>Deadlock Detection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r>
              <a:rPr lang="en-US" dirty="0"/>
              <a:t>Create </a:t>
            </a:r>
            <a:r>
              <a:rPr lang="en-US" dirty="0" smtClean="0"/>
              <a:t>the </a:t>
            </a:r>
            <a:r>
              <a:rPr lang="en-US" b="1" dirty="0"/>
              <a:t>waits-for graph</a:t>
            </a:r>
            <a:r>
              <a:rPr lang="en-US" dirty="0"/>
              <a:t>:</a:t>
            </a:r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Nodes </a:t>
            </a:r>
            <a:r>
              <a:rPr lang="en-US" dirty="0"/>
              <a:t>are transactions</a:t>
            </a:r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There </a:t>
            </a:r>
            <a:r>
              <a:rPr lang="en-US" dirty="0"/>
              <a:t>is an edge from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if T</a:t>
            </a:r>
            <a:r>
              <a:rPr lang="en-US" baseline="-25000" dirty="0"/>
              <a:t>i</a:t>
            </a:r>
            <a:r>
              <a:rPr lang="en-US" dirty="0"/>
              <a:t> is </a:t>
            </a:r>
            <a:r>
              <a:rPr lang="en-US" i="1" dirty="0"/>
              <a:t>waiting for </a:t>
            </a:r>
            <a:r>
              <a:rPr lang="en-US" i="1" dirty="0" err="1"/>
              <a:t>T</a:t>
            </a:r>
            <a:r>
              <a:rPr lang="en-US" i="1" baseline="-25000" dirty="0" err="1"/>
              <a:t>j</a:t>
            </a:r>
            <a:r>
              <a:rPr lang="en-US" i="1" dirty="0"/>
              <a:t> to release a lock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Periodically </a:t>
            </a:r>
            <a:r>
              <a:rPr lang="en-US" dirty="0"/>
              <a:t>check for </a:t>
            </a:r>
            <a:r>
              <a:rPr lang="en-US" dirty="0" smtClean="0"/>
              <a:t>(</a:t>
            </a:r>
            <a:r>
              <a:rPr lang="en-US" b="1" i="1" dirty="0" smtClean="0"/>
              <a:t>and break</a:t>
            </a:r>
            <a:r>
              <a:rPr lang="en-US" dirty="0" smtClean="0"/>
              <a:t>) cycles </a:t>
            </a:r>
            <a:r>
              <a:rPr lang="en-US" dirty="0"/>
              <a:t>in the waits-for graph</a:t>
            </a:r>
          </a:p>
        </p:txBody>
      </p:sp>
    </p:spTree>
    <p:extLst>
      <p:ext uri="{BB962C8B-B14F-4D97-AF65-F5344CB8AC3E}">
        <p14:creationId xmlns:p14="http://schemas.microsoft.com/office/powerpoint/2010/main" val="3522765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Concurrency achieved by </a:t>
            </a:r>
            <a:r>
              <a:rPr lang="en-US" b="1" dirty="0" smtClean="0"/>
              <a:t>interleaving TXNs </a:t>
            </a:r>
            <a:r>
              <a:rPr lang="en-US" dirty="0" smtClean="0"/>
              <a:t>such that </a:t>
            </a:r>
            <a:r>
              <a:rPr lang="en-US" b="1" dirty="0" smtClean="0"/>
              <a:t>isolation </a:t>
            </a:r>
            <a:r>
              <a:rPr lang="en-US" dirty="0" smtClean="0"/>
              <a:t>&amp;</a:t>
            </a:r>
            <a:r>
              <a:rPr lang="en-US" b="1" dirty="0" smtClean="0"/>
              <a:t> consistency </a:t>
            </a:r>
            <a:r>
              <a:rPr lang="en-US" dirty="0" smtClean="0"/>
              <a:t>are maintained</a:t>
            </a:r>
          </a:p>
          <a:p>
            <a:pPr lvl="1"/>
            <a:r>
              <a:rPr lang="en-US" dirty="0" smtClean="0"/>
              <a:t>We formalized a notion of </a:t>
            </a:r>
            <a:r>
              <a:rPr lang="en-US" b="1" u="sng" dirty="0" err="1" smtClean="0"/>
              <a:t>serializability</a:t>
            </a:r>
            <a:r>
              <a:rPr lang="en-US" dirty="0" smtClean="0"/>
              <a:t> that captured such a “good” interleaving schedule</a:t>
            </a:r>
          </a:p>
          <a:p>
            <a:endParaRPr lang="en-US" dirty="0"/>
          </a:p>
          <a:p>
            <a:r>
              <a:rPr lang="en-US" dirty="0" smtClean="0"/>
              <a:t>We defined </a:t>
            </a:r>
            <a:r>
              <a:rPr lang="en-US" b="1" u="sng" dirty="0" smtClean="0"/>
              <a:t>conflict </a:t>
            </a:r>
            <a:r>
              <a:rPr lang="en-US" b="1" u="sng" dirty="0" err="1" smtClean="0"/>
              <a:t>serializability</a:t>
            </a:r>
            <a:r>
              <a:rPr lang="en-US" dirty="0" smtClean="0"/>
              <a:t>, which implies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Locking </a:t>
            </a:r>
            <a:r>
              <a:rPr lang="en-US" dirty="0" smtClean="0"/>
              <a:t>allows only conflict serializable schedules</a:t>
            </a:r>
          </a:p>
          <a:p>
            <a:pPr lvl="1"/>
            <a:r>
              <a:rPr lang="en-US" dirty="0" smtClean="0"/>
              <a:t>If the schedule completes… (it may deadlock!)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Concurrency as Interleaving TXNs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426" y="1825624"/>
            <a:ext cx="4381435" cy="3806825"/>
          </a:xfrm>
        </p:spPr>
        <p:txBody>
          <a:bodyPr>
            <a:noAutofit/>
          </a:bodyPr>
          <a:lstStyle/>
          <a:p>
            <a:r>
              <a:rPr lang="en-US" dirty="0" smtClean="0"/>
              <a:t>For our purposes, having TXNs occur concurrently means </a:t>
            </a:r>
            <a:r>
              <a:rPr lang="en-US" b="1" dirty="0" smtClean="0"/>
              <a:t>interleaving their component actions (R/W)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26076" y="4239066"/>
            <a:ext cx="352772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We call the particular order of interleaving </a:t>
            </a:r>
            <a:r>
              <a:rPr lang="en-US" sz="2800" smtClean="0">
                <a:latin typeface="+mj-lt"/>
              </a:rPr>
              <a:t>a </a:t>
            </a:r>
            <a:r>
              <a:rPr lang="en-US" sz="2800" b="1" u="sng" smtClean="0">
                <a:latin typeface="+mj-lt"/>
              </a:rPr>
              <a:t>schedule</a:t>
            </a:r>
            <a:endParaRPr lang="en-US" sz="2800" b="1" i="1" dirty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95464" y="3454313"/>
            <a:ext cx="6009210" cy="10013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5725" y="2286922"/>
            <a:ext cx="297556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5725" y="2837070"/>
            <a:ext cx="296564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0070C0"/>
                </a:solidFill>
                <a:latin typeface="+mj-lt"/>
              </a:rPr>
              <a:t>2</a:t>
            </a:r>
            <a:endParaRPr lang="en-US" sz="2800" b="1" baseline="-25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5464" y="2375357"/>
            <a:ext cx="620622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04289" y="2375357"/>
            <a:ext cx="614194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4881" y="2375357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</a:t>
            </a:r>
            <a:r>
              <a:rPr lang="en-US" sz="2000" dirty="0" smtClean="0">
                <a:latin typeface="+mj-lt"/>
              </a:rPr>
              <a:t>(A)</a:t>
            </a:r>
            <a:endParaRPr lang="en-US" sz="20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07278" y="2375357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W(B)</a:t>
            </a:r>
            <a:endParaRPr lang="en-US" sz="20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5725" y="169068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Serial Schedule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09081" y="2860811"/>
            <a:ext cx="620622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17906" y="2860811"/>
            <a:ext cx="614194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18498" y="2860811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</a:t>
            </a:r>
            <a:r>
              <a:rPr lang="en-US" sz="2000" dirty="0" smtClean="0">
                <a:latin typeface="+mj-lt"/>
              </a:rPr>
              <a:t>(A)</a:t>
            </a:r>
            <a:endParaRPr lang="en-US" sz="2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0895" y="2860811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W(B)</a:t>
            </a:r>
            <a:endParaRPr lang="en-US" sz="2000" dirty="0">
              <a:latin typeface="+mj-lt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095464" y="6098955"/>
            <a:ext cx="6009210" cy="10013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5725" y="4931564"/>
            <a:ext cx="297556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5725" y="5481712"/>
            <a:ext cx="296564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95464" y="5019999"/>
            <a:ext cx="620622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09081" y="5019999"/>
            <a:ext cx="614194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4881" y="5019999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</a:t>
            </a:r>
            <a:r>
              <a:rPr lang="en-US" sz="2000" dirty="0" smtClean="0">
                <a:latin typeface="+mj-lt"/>
              </a:rPr>
              <a:t>(A)</a:t>
            </a:r>
            <a:endParaRPr lang="en-US" sz="20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12070" y="5019999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W(B)</a:t>
            </a:r>
            <a:endParaRPr lang="en-US" sz="20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5725" y="4335330"/>
            <a:ext cx="2795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Schedule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04289" y="5505453"/>
            <a:ext cx="620622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17906" y="5505453"/>
            <a:ext cx="614194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13706" y="5505453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</a:t>
            </a:r>
            <a:r>
              <a:rPr lang="en-US" sz="2000" dirty="0" smtClean="0">
                <a:latin typeface="+mj-lt"/>
              </a:rPr>
              <a:t>(A)</a:t>
            </a:r>
            <a:endParaRPr lang="en-US" sz="20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20895" y="5505453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W(B)</a:t>
            </a:r>
            <a:endParaRPr lang="en-US" sz="2000" dirty="0">
              <a:latin typeface="+mj-lt"/>
            </a:endParaRPr>
          </a:p>
        </p:txBody>
      </p:sp>
      <p:sp>
        <p:nvSpPr>
          <p:cNvPr id="57" name="Down Arrow 56"/>
          <p:cNvSpPr/>
          <p:nvPr/>
        </p:nvSpPr>
        <p:spPr>
          <a:xfrm>
            <a:off x="3825551" y="3657718"/>
            <a:ext cx="597159" cy="6996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“Good” vs. “bad” schedules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2517" y="5742027"/>
            <a:ext cx="1114696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We want to develop ways of discerning “good” vs. “bad” schedules</a:t>
            </a:r>
            <a:endParaRPr lang="en-US" sz="3200" b="1" i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5725" y="169068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Serial Schedule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690" y="2299162"/>
            <a:ext cx="4861978" cy="976527"/>
            <a:chOff x="542809" y="2322356"/>
            <a:chExt cx="6561865" cy="96538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428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532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09083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8498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36209" y="2299162"/>
            <a:ext cx="4861978" cy="976527"/>
            <a:chOff x="542809" y="2322356"/>
            <a:chExt cx="6561865" cy="96538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45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849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209" y="4091868"/>
            <a:ext cx="4861978" cy="976527"/>
            <a:chOff x="542809" y="2322356"/>
            <a:chExt cx="6561865" cy="965384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+mj-lt"/>
                </a:rPr>
                <a:t>2</a:t>
              </a:r>
              <a:endParaRPr lang="en-US" b="1" baseline="-250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17905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68946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4735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</a:t>
              </a:r>
              <a:r>
                <a:rPr lang="en-US" sz="1200" dirty="0" smtClean="0">
                  <a:latin typeface="+mj-lt"/>
                </a:rPr>
                <a:t>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57724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W(B)</a:t>
              </a:r>
              <a:endParaRPr lang="en-US" sz="1200" dirty="0">
                <a:latin typeface="+mj-lt"/>
              </a:endParaRP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12971" y="2629774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535713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36645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+mj-lt"/>
              </a:rPr>
              <a:t>X</a:t>
            </a:r>
            <a:endParaRPr lang="en-US" sz="32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85270" y="1690688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Schedules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62678" y="3956907"/>
            <a:ext cx="112421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Why?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7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Ways of Defining “Good” vs. “Bad” Schedules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786311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Recall from last time: we call a schedule </a:t>
            </a:r>
            <a:r>
              <a:rPr lang="en-US" b="1" i="1" dirty="0" smtClean="0"/>
              <a:t>serializable</a:t>
            </a:r>
            <a:r>
              <a:rPr lang="en-US" dirty="0" smtClean="0"/>
              <a:t> if it is equivalent to </a:t>
            </a:r>
            <a:r>
              <a:rPr lang="en-US" i="1" dirty="0" smtClean="0"/>
              <a:t>some</a:t>
            </a:r>
            <a:r>
              <a:rPr lang="en-US" dirty="0" smtClean="0"/>
              <a:t> serial schedule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800" dirty="0" smtClean="0"/>
              <a:t>We used this as a notion of a “good” interleaved schedule, since </a:t>
            </a:r>
            <a:r>
              <a:rPr lang="en-US" sz="2800" b="1" dirty="0" smtClean="0"/>
              <a:t>a serializable schedule will maintain isolation &amp; consistency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Now, we’ll define a stricter, but very useful variant:</a:t>
            </a:r>
          </a:p>
          <a:p>
            <a:pPr lvl="1"/>
            <a:endParaRPr lang="en-US" dirty="0"/>
          </a:p>
          <a:p>
            <a:pPr lvl="1"/>
            <a:r>
              <a:rPr lang="en-US" sz="2800" b="1" i="1" u="sng" dirty="0" smtClean="0"/>
              <a:t>Conflict </a:t>
            </a:r>
            <a:r>
              <a:rPr lang="en-US" sz="2800" b="1" i="1" u="sng" dirty="0" err="1" smtClean="0"/>
              <a:t>serializability</a:t>
            </a:r>
            <a:endParaRPr lang="en-US" sz="2800" b="1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4610" y="5218150"/>
            <a:ext cx="278290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We’ll need to define </a:t>
            </a:r>
            <a:r>
              <a:rPr lang="en-US" sz="2400" b="1" i="1" dirty="0" smtClean="0">
                <a:latin typeface="+mj-lt"/>
              </a:rPr>
              <a:t>conflicts</a:t>
            </a:r>
            <a:r>
              <a:rPr lang="en-US" sz="2400" dirty="0" smtClean="0">
                <a:latin typeface="+mj-lt"/>
              </a:rPr>
              <a:t> first..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965055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2083" y="1686034"/>
            <a:ext cx="103917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Two actions </a:t>
            </a:r>
            <a:r>
              <a:rPr lang="en-US" sz="2800" b="1" u="sng" dirty="0">
                <a:latin typeface="+mj-lt"/>
              </a:rPr>
              <a:t>conflict</a:t>
            </a:r>
            <a:r>
              <a:rPr lang="en-US" sz="2800" dirty="0">
                <a:latin typeface="+mj-lt"/>
              </a:rPr>
              <a:t> if they are part of different TXNs, involve the same variable, and at least one of them is a write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94770" y="3606618"/>
            <a:ext cx="7989502" cy="1646518"/>
            <a:chOff x="2201260" y="3886535"/>
            <a:chExt cx="6507961" cy="1026204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700011" y="4902726"/>
              <a:ext cx="6009210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201260" y="3886535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4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01260" y="4436683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4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0999" y="3974970"/>
              <a:ext cx="620622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04616" y="3974970"/>
              <a:ext cx="614194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00416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</a:t>
              </a:r>
              <a:r>
                <a:rPr lang="en-US" sz="2400" dirty="0" smtClean="0">
                  <a:latin typeface="+mj-lt"/>
                </a:rPr>
                <a:t>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07605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W(B)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9824" y="4460424"/>
              <a:ext cx="620622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3441" y="4460424"/>
              <a:ext cx="614194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9241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</a:t>
              </a:r>
              <a:r>
                <a:rPr lang="en-US" sz="2400" dirty="0" smtClean="0">
                  <a:latin typeface="+mj-lt"/>
                </a:rPr>
                <a:t>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16430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W(B)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076494" y="4484208"/>
            <a:ext cx="171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+mj-lt"/>
              </a:rPr>
              <a:t>W-R Conflict</a:t>
            </a:r>
            <a:endParaRPr lang="en-US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1136" y="3855344"/>
            <a:ext cx="1818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W-W Conflict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9" name="Straight Arrow Connector 28"/>
          <p:cNvCxnSpPr>
            <a:stCxn id="17" idx="2"/>
            <a:endCxn id="19" idx="1"/>
          </p:cNvCxnSpPr>
          <p:nvPr/>
        </p:nvCxnSpPr>
        <p:spPr>
          <a:xfrm>
            <a:off x="3503107" y="4210175"/>
            <a:ext cx="545201" cy="54806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  <a:endCxn id="22" idx="1"/>
          </p:cNvCxnSpPr>
          <p:nvPr/>
        </p:nvCxnSpPr>
        <p:spPr>
          <a:xfrm>
            <a:off x="7194884" y="4210175"/>
            <a:ext cx="1416118" cy="54806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2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2083" y="1686034"/>
            <a:ext cx="103917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Two actions </a:t>
            </a:r>
            <a:r>
              <a:rPr lang="en-US" sz="2800" b="1" u="sng" dirty="0">
                <a:latin typeface="+mj-lt"/>
              </a:rPr>
              <a:t>conflict</a:t>
            </a:r>
            <a:r>
              <a:rPr lang="en-US" sz="2800" dirty="0">
                <a:latin typeface="+mj-lt"/>
              </a:rPr>
              <a:t> if they are part of different TXNs, involve the same variable, and at least one of them is a write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94770" y="3606618"/>
            <a:ext cx="7989502" cy="1646518"/>
            <a:chOff x="2201260" y="3886535"/>
            <a:chExt cx="6507961" cy="1026204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700011" y="4902726"/>
              <a:ext cx="6009210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201260" y="3886535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4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01260" y="4436683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4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0999" y="3974970"/>
              <a:ext cx="620622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04616" y="3974970"/>
              <a:ext cx="614194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00416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</a:t>
              </a:r>
              <a:r>
                <a:rPr lang="en-US" sz="2400" dirty="0" smtClean="0">
                  <a:latin typeface="+mj-lt"/>
                </a:rPr>
                <a:t>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07605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W(B)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9824" y="4460424"/>
              <a:ext cx="620622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3441" y="4460424"/>
              <a:ext cx="614194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9241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</a:t>
              </a:r>
              <a:r>
                <a:rPr lang="en-US" sz="2400" dirty="0" smtClean="0">
                  <a:latin typeface="+mj-lt"/>
                </a:rPr>
                <a:t>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16430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W(B)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813740" y="5638317"/>
            <a:ext cx="1931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All “conflicts”!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9" name="Straight Arrow Connector 28"/>
          <p:cNvCxnSpPr>
            <a:stCxn id="17" idx="2"/>
            <a:endCxn id="19" idx="1"/>
          </p:cNvCxnSpPr>
          <p:nvPr/>
        </p:nvCxnSpPr>
        <p:spPr>
          <a:xfrm>
            <a:off x="3503107" y="4210175"/>
            <a:ext cx="545201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21" idx="1"/>
          </p:cNvCxnSpPr>
          <p:nvPr/>
        </p:nvCxnSpPr>
        <p:spPr>
          <a:xfrm>
            <a:off x="2576952" y="4210175"/>
            <a:ext cx="2342272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2"/>
            <a:endCxn id="21" idx="1"/>
          </p:cNvCxnSpPr>
          <p:nvPr/>
        </p:nvCxnSpPr>
        <p:spPr>
          <a:xfrm>
            <a:off x="3503107" y="4210175"/>
            <a:ext cx="1416117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2"/>
            <a:endCxn id="22" idx="1"/>
          </p:cNvCxnSpPr>
          <p:nvPr/>
        </p:nvCxnSpPr>
        <p:spPr>
          <a:xfrm>
            <a:off x="6272675" y="4210175"/>
            <a:ext cx="2338327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2"/>
            <a:endCxn id="20" idx="1"/>
          </p:cNvCxnSpPr>
          <p:nvPr/>
        </p:nvCxnSpPr>
        <p:spPr>
          <a:xfrm>
            <a:off x="7194884" y="4210175"/>
            <a:ext cx="553093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2"/>
            <a:endCxn id="22" idx="1"/>
          </p:cNvCxnSpPr>
          <p:nvPr/>
        </p:nvCxnSpPr>
        <p:spPr>
          <a:xfrm>
            <a:off x="7194884" y="4210175"/>
            <a:ext cx="1416118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Conflict </a:t>
            </a:r>
            <a:r>
              <a:rPr lang="en-US" dirty="0" smtClean="0"/>
              <a:t>Serializability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629122" cy="4525963"/>
          </a:xfrm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r>
              <a:rPr lang="en-US" dirty="0"/>
              <a:t>Two schedules are </a:t>
            </a:r>
            <a:r>
              <a:rPr lang="en-US" b="1" dirty="0"/>
              <a:t>conflict equivalent </a:t>
            </a:r>
            <a:r>
              <a:rPr lang="en-US" dirty="0"/>
              <a:t>if:</a:t>
            </a:r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They involve </a:t>
            </a:r>
            <a:r>
              <a:rPr lang="en-US" i="1" dirty="0"/>
              <a:t>the same actions of the same </a:t>
            </a:r>
            <a:r>
              <a:rPr lang="en-US" i="1" dirty="0" smtClean="0"/>
              <a:t>TXNs</a:t>
            </a:r>
            <a:endParaRPr lang="en-US" i="1" dirty="0"/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Every </a:t>
            </a:r>
            <a:r>
              <a:rPr lang="en-US" i="1" dirty="0"/>
              <a:t>pair of conflicting actions</a:t>
            </a:r>
            <a:r>
              <a:rPr lang="en-US" dirty="0"/>
              <a:t> </a:t>
            </a:r>
            <a:r>
              <a:rPr lang="en-US" dirty="0" smtClean="0"/>
              <a:t>of two TXNs are </a:t>
            </a:r>
            <a:r>
              <a:rPr lang="en-US" i="1" dirty="0" smtClean="0"/>
              <a:t>ordered in the same way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Schedule </a:t>
            </a:r>
            <a:r>
              <a:rPr lang="en-US" dirty="0"/>
              <a:t>S is </a:t>
            </a:r>
            <a:r>
              <a:rPr lang="en-US" b="1" dirty="0"/>
              <a:t>conflict serializable </a:t>
            </a:r>
            <a:r>
              <a:rPr lang="en-US" dirty="0"/>
              <a:t>if S is </a:t>
            </a:r>
            <a:r>
              <a:rPr lang="en-US" i="1" dirty="0"/>
              <a:t>conflict equivalent</a:t>
            </a:r>
            <a:r>
              <a:rPr lang="en-US" dirty="0"/>
              <a:t> to some serial schedule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46129" y="5584860"/>
                <a:ext cx="9813264" cy="95410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+mj-lt"/>
                  </a:rPr>
                  <a:t>Conflict serializable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</m:oMath>
                </a14:m>
                <a:r>
                  <a:rPr lang="en-US" sz="2800" b="1" dirty="0" smtClean="0">
                    <a:latin typeface="+mj-lt"/>
                  </a:rPr>
                  <a:t> serializable</a:t>
                </a:r>
              </a:p>
              <a:p>
                <a:pPr algn="ctr"/>
                <a:r>
                  <a:rPr lang="en-US" sz="2800" dirty="0">
                    <a:latin typeface="+mj-lt"/>
                  </a:rPr>
                  <a:t>S</a:t>
                </a:r>
                <a:r>
                  <a:rPr lang="en-US" sz="2800" dirty="0" smtClean="0">
                    <a:latin typeface="+mj-lt"/>
                  </a:rPr>
                  <a:t>o if we have conflict serializable, we have consistency &amp; isolation! </a:t>
                </a:r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129" y="5584860"/>
                <a:ext cx="9813264" cy="954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6182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7474</TotalTime>
  <Words>1785</Words>
  <Application>Microsoft Office PowerPoint</Application>
  <PresentationFormat>Widescreen</PresentationFormat>
  <Paragraphs>407</Paragraphs>
  <Slides>33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Courier</vt:lpstr>
      <vt:lpstr>Wingdings</vt:lpstr>
      <vt:lpstr>Office Theme</vt:lpstr>
      <vt:lpstr>Lecture 22: Intro to Transactions &amp; Logging IV</vt:lpstr>
      <vt:lpstr>2. Conflict Serializability, Locking &amp; Deadlock</vt:lpstr>
      <vt:lpstr>What you will learn about in this section</vt:lpstr>
      <vt:lpstr>Recall: Concurrency as Interleaving TXNs</vt:lpstr>
      <vt:lpstr>Recall: “Good” vs. “bad” schedules</vt:lpstr>
      <vt:lpstr>Ways of Defining “Good” vs. “Bad” Schedules</vt:lpstr>
      <vt:lpstr>Conflicts</vt:lpstr>
      <vt:lpstr>Conflicts</vt:lpstr>
      <vt:lpstr>Conflict Serializability</vt:lpstr>
      <vt:lpstr>Recall: “Good” vs. “bad” schedules</vt:lpstr>
      <vt:lpstr>Note: Conflicts vs. Anomalies</vt:lpstr>
      <vt:lpstr>The Conflict Graph</vt:lpstr>
      <vt:lpstr>PowerPoint Presentation</vt:lpstr>
      <vt:lpstr>PowerPoint Presentation</vt:lpstr>
      <vt:lpstr>Let’s unpack this notion of acyclic conflict graphs…</vt:lpstr>
      <vt:lpstr>DAGs &amp; Topological Orderings</vt:lpstr>
      <vt:lpstr>DAGs &amp; Topological Orderings</vt:lpstr>
      <vt:lpstr>DAGs &amp; Topological Orderings</vt:lpstr>
      <vt:lpstr>Relation to conflict serializability</vt:lpstr>
      <vt:lpstr>Strict Two-Phase Locking</vt:lpstr>
      <vt:lpstr>Strict Two-phase Locking (Strict 2PL) Protocol:</vt:lpstr>
      <vt:lpstr>Strict 2PL</vt:lpstr>
      <vt:lpstr>Strict 2PL</vt:lpstr>
      <vt:lpstr>Two-phase Locking (2PL) Protocol: A variation of Strict 2PL</vt:lpstr>
      <vt:lpstr>Deadlock Detection: Example</vt:lpstr>
      <vt:lpstr>Deadlock Detection: Example</vt:lpstr>
      <vt:lpstr>Deadlock Detection: Example</vt:lpstr>
      <vt:lpstr>Deadlock Detection: Example</vt:lpstr>
      <vt:lpstr>The problem? Deadlock!??!</vt:lpstr>
      <vt:lpstr>Deadlocks</vt:lpstr>
      <vt:lpstr>Deadlock Prevention</vt:lpstr>
      <vt:lpstr>Deadlock Detection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Xiannong Meng</cp:lastModifiedBy>
  <cp:revision>293</cp:revision>
  <cp:lastPrinted>2016-10-16T01:17:37Z</cp:lastPrinted>
  <dcterms:created xsi:type="dcterms:W3CDTF">2015-09-11T05:09:33Z</dcterms:created>
  <dcterms:modified xsi:type="dcterms:W3CDTF">2018-03-07T14:39:38Z</dcterms:modified>
</cp:coreProperties>
</file>