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sldIdLst>
    <p:sldId id="256" r:id="rId2"/>
    <p:sldId id="296" r:id="rId3"/>
    <p:sldId id="257" r:id="rId4"/>
    <p:sldId id="258" r:id="rId5"/>
    <p:sldId id="293" r:id="rId6"/>
    <p:sldId id="295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97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1" r:id="rId30"/>
    <p:sldId id="282" r:id="rId31"/>
    <p:sldId id="283" r:id="rId32"/>
    <p:sldId id="284" r:id="rId33"/>
    <p:sldId id="285" r:id="rId34"/>
    <p:sldId id="287" r:id="rId35"/>
    <p:sldId id="286" r:id="rId36"/>
    <p:sldId id="288" r:id="rId37"/>
    <p:sldId id="289" r:id="rId38"/>
    <p:sldId id="290" r:id="rId39"/>
    <p:sldId id="291" r:id="rId40"/>
    <p:sldId id="29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3300"/>
    <a:srgbClr val="FF0066"/>
    <a:srgbClr val="99CCFF"/>
    <a:srgbClr val="33CC33"/>
    <a:srgbClr val="33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566" autoAdjust="0"/>
  </p:normalViewPr>
  <p:slideViewPr>
    <p:cSldViewPr>
      <p:cViewPr varScale="1">
        <p:scale>
          <a:sx n="79" d="100"/>
          <a:sy n="79" d="100"/>
        </p:scale>
        <p:origin x="21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99B83F-A65C-461D-B39B-955F6805C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924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9B83F-A65C-461D-B39B-955F6805CEE6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9B83F-A65C-461D-B39B-955F6805CEE6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36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1F22D-8595-464C-9022-AA48549048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44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EA7D7-59D8-4361-98D7-023E9A336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51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3DA4F-1894-4B93-80C3-9C7BEC41FC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62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6C1E3-A092-4013-81C9-3206EDCF4F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93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F994E-1058-4E56-BC70-7C9DA37514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17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E8B23-9A54-446F-BEAF-04DF810CE5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44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434B1-97EE-46C7-AB51-79DBBA789F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17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1DC30-FFC3-4B6C-9FA5-FB08227FCB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174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D7CE6-97F5-48BB-8604-88A67CD8CE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42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C193D-F602-45FB-AEF4-3EDF2F9F3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45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F13FB-FA7B-42E5-AB9B-BCE12E05F1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77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tint val="0"/>
                <a:invGamma/>
              </a:srgbClr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398086-5D96-43E9-8CB6-B48F2A619E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7B47-6F70-4897-B678-68E3C733417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02892"/>
            <a:ext cx="7772400" cy="1143000"/>
          </a:xfrm>
        </p:spPr>
        <p:txBody>
          <a:bodyPr anchor="ctr"/>
          <a:lstStyle/>
          <a:p>
            <a:r>
              <a:rPr lang="en-US" altLang="en-US" sz="4400" dirty="0"/>
              <a:t>Constraints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62528"/>
            <a:ext cx="6400800" cy="1752600"/>
          </a:xfrm>
        </p:spPr>
        <p:txBody>
          <a:bodyPr/>
          <a:lstStyle/>
          <a:p>
            <a:r>
              <a:rPr lang="en-US" altLang="en-US" sz="3200" dirty="0"/>
              <a:t>Foreign Keys</a:t>
            </a:r>
          </a:p>
          <a:p>
            <a:r>
              <a:rPr lang="en-US" altLang="en-US" sz="3200" dirty="0"/>
              <a:t>Local and Global Constraints</a:t>
            </a:r>
          </a:p>
          <a:p>
            <a:r>
              <a:rPr lang="en-US" altLang="en-US" sz="3200" dirty="0"/>
              <a:t>Triggers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4600" y="5943600"/>
            <a:ext cx="52214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/>
              <a:t>Lecture notes by Prof Jeffrey Ullman of Stanford</a:t>
            </a:r>
          </a:p>
          <a:p>
            <a:pPr algn="ctr"/>
            <a:r>
              <a:rPr lang="en-US" sz="2000" i="1" dirty="0" smtClean="0"/>
              <a:t>Revised by Xiannong Meng for use at </a:t>
            </a:r>
            <a:r>
              <a:rPr lang="en-US" sz="2000" i="1" dirty="0" err="1" smtClean="0"/>
              <a:t>Bucknell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7D22-EBEF-4211-ADDF-5BEDC907160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As Schema Element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9154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CREATE TABLE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Sneakers(</a:t>
            </a:r>
            <a:endParaRPr lang="en-US" altLang="en-US" sz="2800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name	CHAR(20) PRIMARY KEY,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err="1">
                <a:latin typeface="Courier New" panose="02070309020205020404" pitchFamily="49" charset="0"/>
              </a:rPr>
              <a:t>manf</a:t>
            </a:r>
            <a:r>
              <a:rPr lang="en-US" altLang="en-US" sz="2800" dirty="0">
                <a:latin typeface="Courier New" panose="02070309020205020404" pitchFamily="49" charset="0"/>
              </a:rPr>
              <a:t>	CHAR(20) );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CREATE TABLE Sells (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store</a:t>
            </a: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    CHAR(20</a:t>
            </a:r>
            <a:r>
              <a:rPr lang="en-US" altLang="en-US" sz="2800" dirty="0">
                <a:latin typeface="Courier New" panose="02070309020205020404" pitchFamily="49" charset="0"/>
              </a:rPr>
              <a:t>),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</a:t>
            </a:r>
            <a:r>
              <a:rPr lang="en-US" altLang="en-US" sz="2800" dirty="0">
                <a:latin typeface="Courier New" panose="02070309020205020404" pitchFamily="49" charset="0"/>
              </a:rPr>
              <a:t>	CHAR(20),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price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    REAL</a:t>
            </a:r>
            <a:r>
              <a:rPr lang="en-US" altLang="en-US" sz="2800" dirty="0"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FOREIGN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KEY(sneaker) </a:t>
            </a:r>
            <a:r>
              <a:rPr lang="en-US" altLang="en-US" sz="2800" dirty="0">
                <a:latin typeface="Courier New" panose="02070309020205020404" pitchFamily="49" charset="0"/>
              </a:rPr>
              <a:t>REFERENCES 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Sneakers(name</a:t>
            </a:r>
            <a:r>
              <a:rPr lang="en-US" altLang="en-US" sz="2800" dirty="0">
                <a:latin typeface="Courier New" panose="02070309020205020404" pitchFamily="49" charset="0"/>
              </a:rPr>
              <a:t>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E804-A09F-4815-936D-91918FB08FC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1143000"/>
          </a:xfrm>
        </p:spPr>
        <p:txBody>
          <a:bodyPr/>
          <a:lstStyle/>
          <a:p>
            <a:r>
              <a:rPr lang="en-US" altLang="en-US"/>
              <a:t>Enforcing Foreign-Key Constraints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/>
              <a:t>If there is a foreign-key constraint from relation </a:t>
            </a:r>
            <a:r>
              <a:rPr lang="en-US" altLang="en-US" i="1"/>
              <a:t>R</a:t>
            </a:r>
            <a:r>
              <a:rPr lang="en-US" altLang="en-US"/>
              <a:t>  to relation </a:t>
            </a:r>
            <a:r>
              <a:rPr lang="en-US" altLang="en-US" i="1"/>
              <a:t>S</a:t>
            </a:r>
            <a:r>
              <a:rPr lang="en-US" altLang="en-US"/>
              <a:t>, two violations are possible: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/>
              <a:t>An insert or update to </a:t>
            </a:r>
            <a:r>
              <a:rPr lang="en-US" altLang="en-US" i="1"/>
              <a:t>R</a:t>
            </a:r>
            <a:r>
              <a:rPr lang="en-US" altLang="en-US"/>
              <a:t>  introduces values not found in </a:t>
            </a:r>
            <a:r>
              <a:rPr lang="en-US" altLang="en-US" i="1"/>
              <a:t>S</a:t>
            </a:r>
            <a:r>
              <a:rPr lang="en-US" altLang="en-US"/>
              <a:t>.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/>
              <a:t>A deletion or update to S causes some tuples of </a:t>
            </a:r>
            <a:r>
              <a:rPr lang="en-US" altLang="en-US" i="1"/>
              <a:t>R</a:t>
            </a:r>
            <a:r>
              <a:rPr lang="en-US" altLang="en-US"/>
              <a:t>  to “dangle.”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1E95-8C2A-4F1F-86B1-B3ECB4F78EE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Actions Taken --- 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923288"/>
            <a:ext cx="8458200" cy="4343400"/>
          </a:xfrm>
        </p:spPr>
        <p:txBody>
          <a:bodyPr/>
          <a:lstStyle/>
          <a:p>
            <a:r>
              <a:rPr lang="en-US" altLang="en-US" dirty="0">
                <a:solidFill>
                  <a:srgbClr val="33CC33"/>
                </a:solidFill>
              </a:rPr>
              <a:t>Example</a:t>
            </a:r>
            <a:r>
              <a:rPr lang="en-US" altLang="en-US" dirty="0"/>
              <a:t>: suppose </a:t>
            </a:r>
            <a:r>
              <a:rPr lang="en-US" altLang="en-US" i="1" dirty="0"/>
              <a:t>R</a:t>
            </a:r>
            <a:r>
              <a:rPr lang="en-US" altLang="en-US" dirty="0"/>
              <a:t> = Sells, </a:t>
            </a:r>
            <a:r>
              <a:rPr lang="en-US" altLang="en-US" i="1" dirty="0"/>
              <a:t>S</a:t>
            </a:r>
            <a:r>
              <a:rPr lang="en-US" altLang="en-US" dirty="0"/>
              <a:t> = </a:t>
            </a:r>
            <a:r>
              <a:rPr lang="en-US" altLang="en-US" dirty="0" smtClean="0"/>
              <a:t>Sneakers.</a:t>
            </a:r>
            <a:endParaRPr lang="en-US" altLang="en-US" dirty="0"/>
          </a:p>
          <a:p>
            <a:r>
              <a:rPr lang="en-US" altLang="en-US" dirty="0"/>
              <a:t>An insert or update to </a:t>
            </a:r>
            <a:r>
              <a:rPr lang="en-US" altLang="en-US" dirty="0">
                <a:solidFill>
                  <a:srgbClr val="CC00CC"/>
                </a:solidFill>
              </a:rPr>
              <a:t>Sells</a:t>
            </a:r>
            <a:r>
              <a:rPr lang="en-US" altLang="en-US" dirty="0"/>
              <a:t> that introduces a nonexistent </a:t>
            </a:r>
            <a:r>
              <a:rPr lang="en-US" altLang="en-US" dirty="0" smtClean="0"/>
              <a:t>sneaker must </a:t>
            </a:r>
            <a:r>
              <a:rPr lang="en-US" altLang="en-US" dirty="0"/>
              <a:t>be rejected.</a:t>
            </a:r>
          </a:p>
          <a:p>
            <a:r>
              <a:rPr lang="en-US" altLang="en-US" dirty="0"/>
              <a:t>A deletion or update to </a:t>
            </a:r>
            <a:r>
              <a:rPr lang="en-US" altLang="en-US" dirty="0" smtClean="0">
                <a:solidFill>
                  <a:srgbClr val="CC00CC"/>
                </a:solidFill>
              </a:rPr>
              <a:t>Sneakers </a:t>
            </a:r>
            <a:r>
              <a:rPr lang="en-US" altLang="en-US" dirty="0" smtClean="0"/>
              <a:t>that </a:t>
            </a:r>
            <a:r>
              <a:rPr lang="en-US" altLang="en-US" dirty="0"/>
              <a:t>removes a </a:t>
            </a:r>
            <a:r>
              <a:rPr lang="en-US" altLang="en-US" dirty="0" smtClean="0"/>
              <a:t>sneaker value </a:t>
            </a:r>
            <a:r>
              <a:rPr lang="en-US" altLang="en-US" dirty="0"/>
              <a:t>found in some tuples of </a:t>
            </a:r>
            <a:r>
              <a:rPr lang="en-US" altLang="en-US" dirty="0">
                <a:solidFill>
                  <a:srgbClr val="CC00CC"/>
                </a:solidFill>
              </a:rPr>
              <a:t>Sells</a:t>
            </a:r>
            <a:r>
              <a:rPr lang="en-US" altLang="en-US" dirty="0"/>
              <a:t> can be handled in three ways (next </a:t>
            </a:r>
            <a:r>
              <a:rPr lang="en-US" altLang="en-US" dirty="0" smtClean="0"/>
              <a:t>slides).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19F9-1B5C-4601-9D0A-E3B27B74964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Actions Taken ---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US" altLang="en-US" i="1" dirty="0">
                <a:solidFill>
                  <a:srgbClr val="33CC33"/>
                </a:solidFill>
              </a:rPr>
              <a:t>Default</a:t>
            </a:r>
            <a:r>
              <a:rPr lang="en-US" altLang="en-US" dirty="0"/>
              <a:t> : Reject the modification.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altLang="en-US" i="1" dirty="0">
                <a:solidFill>
                  <a:srgbClr val="33CC33"/>
                </a:solidFill>
              </a:rPr>
              <a:t>Cascade</a:t>
            </a:r>
            <a:r>
              <a:rPr lang="en-US" altLang="en-US" dirty="0">
                <a:solidFill>
                  <a:srgbClr val="33CC33"/>
                </a:solidFill>
              </a:rPr>
              <a:t> </a:t>
            </a:r>
            <a:r>
              <a:rPr lang="en-US" altLang="en-US" dirty="0"/>
              <a:t>: Make the same changes in Sells.</a:t>
            </a:r>
          </a:p>
          <a:p>
            <a:pPr marL="990600" lvl="1" indent="-533400"/>
            <a:r>
              <a:rPr lang="en-US" altLang="en-US" dirty="0">
                <a:solidFill>
                  <a:srgbClr val="CC3300"/>
                </a:solidFill>
              </a:rPr>
              <a:t>Deleted </a:t>
            </a:r>
            <a:r>
              <a:rPr lang="en-US" altLang="en-US" dirty="0" smtClean="0">
                <a:solidFill>
                  <a:srgbClr val="CC3300"/>
                </a:solidFill>
              </a:rPr>
              <a:t>sneaker</a:t>
            </a:r>
            <a:r>
              <a:rPr lang="en-US" altLang="en-US" dirty="0" smtClean="0"/>
              <a:t>: </a:t>
            </a:r>
            <a:r>
              <a:rPr lang="en-US" altLang="en-US" dirty="0"/>
              <a:t>delete Sells tuple.</a:t>
            </a:r>
          </a:p>
          <a:p>
            <a:pPr marL="990600" lvl="1" indent="-533400"/>
            <a:r>
              <a:rPr lang="en-US" altLang="en-US" dirty="0">
                <a:solidFill>
                  <a:srgbClr val="CC3300"/>
                </a:solidFill>
              </a:rPr>
              <a:t>Updated </a:t>
            </a:r>
            <a:r>
              <a:rPr lang="en-US" altLang="en-US" dirty="0" smtClean="0">
                <a:solidFill>
                  <a:srgbClr val="CC3300"/>
                </a:solidFill>
              </a:rPr>
              <a:t>sneaker</a:t>
            </a:r>
            <a:r>
              <a:rPr lang="en-US" altLang="en-US" dirty="0" smtClean="0"/>
              <a:t>: </a:t>
            </a:r>
            <a:r>
              <a:rPr lang="en-US" altLang="en-US" dirty="0"/>
              <a:t>change value in Sells.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altLang="en-US" i="1" dirty="0">
                <a:solidFill>
                  <a:srgbClr val="33CC33"/>
                </a:solidFill>
              </a:rPr>
              <a:t>Set NULL</a:t>
            </a:r>
            <a:r>
              <a:rPr lang="en-US" altLang="en-US" dirty="0"/>
              <a:t> : </a:t>
            </a:r>
            <a:r>
              <a:rPr lang="en-US" altLang="en-US" dirty="0" smtClean="0"/>
              <a:t>Set the sneaker to </a:t>
            </a:r>
            <a:r>
              <a:rPr lang="en-US" altLang="en-US" dirty="0"/>
              <a:t>NULL.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BE3E-BC55-460B-A4F5-7704AB7FE82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Cascade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Delete the </a:t>
            </a:r>
            <a:r>
              <a:rPr lang="en-US" altLang="en-US" dirty="0" smtClean="0"/>
              <a:t>Nike tuple </a:t>
            </a:r>
            <a:r>
              <a:rPr lang="en-US" altLang="en-US" dirty="0"/>
              <a:t>from </a:t>
            </a:r>
            <a:r>
              <a:rPr lang="en-US" altLang="en-US" dirty="0" smtClean="0"/>
              <a:t>Sneakers:</a:t>
            </a:r>
            <a:endParaRPr lang="en-US" altLang="en-US" dirty="0"/>
          </a:p>
          <a:p>
            <a:pPr lvl="1"/>
            <a:r>
              <a:rPr lang="en-US" altLang="en-US" dirty="0"/>
              <a:t>Then delete all tuples from Sells that have </a:t>
            </a:r>
            <a:r>
              <a:rPr lang="en-US" altLang="en-US" dirty="0" smtClean="0"/>
              <a:t>sneaker= ’Nike’.</a:t>
            </a:r>
            <a:endParaRPr lang="en-US" altLang="en-US" dirty="0"/>
          </a:p>
          <a:p>
            <a:r>
              <a:rPr lang="en-US" altLang="en-US" dirty="0"/>
              <a:t>Update the </a:t>
            </a:r>
            <a:r>
              <a:rPr lang="en-US" altLang="en-US" dirty="0" smtClean="0"/>
              <a:t>Sneaker tuple </a:t>
            </a:r>
            <a:r>
              <a:rPr lang="en-US" altLang="en-US" dirty="0"/>
              <a:t>by changing </a:t>
            </a:r>
            <a:r>
              <a:rPr lang="en-US" altLang="en-US" dirty="0" smtClean="0"/>
              <a:t>‘Nike’ </a:t>
            </a:r>
            <a:r>
              <a:rPr lang="en-US" altLang="en-US" dirty="0"/>
              <a:t>to </a:t>
            </a:r>
            <a:r>
              <a:rPr lang="en-US" altLang="en-US" dirty="0" smtClean="0"/>
              <a:t>’Adidas’ in name (for example),</a:t>
            </a:r>
            <a:endParaRPr lang="en-US" altLang="en-US" dirty="0"/>
          </a:p>
          <a:p>
            <a:pPr lvl="1"/>
            <a:r>
              <a:rPr lang="en-US" altLang="en-US" dirty="0"/>
              <a:t>Then change all Sells tuples with </a:t>
            </a:r>
            <a:r>
              <a:rPr lang="en-US" altLang="en-US" dirty="0" smtClean="0"/>
              <a:t>sneaker= ’Nike’ </a:t>
            </a:r>
            <a:r>
              <a:rPr lang="en-US" altLang="en-US" dirty="0"/>
              <a:t>to </a:t>
            </a:r>
            <a:r>
              <a:rPr lang="en-US" altLang="en-US" dirty="0" smtClean="0"/>
              <a:t>sneaker= ’Adidas’.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74391-3CB6-4CA9-8A8A-821F5934FCD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Set NULL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Delete the </a:t>
            </a:r>
            <a:r>
              <a:rPr lang="en-US" altLang="en-US" dirty="0" smtClean="0"/>
              <a:t>Nike tuple </a:t>
            </a:r>
            <a:r>
              <a:rPr lang="en-US" altLang="en-US" dirty="0"/>
              <a:t>from </a:t>
            </a:r>
            <a:r>
              <a:rPr lang="en-US" altLang="en-US" dirty="0" smtClean="0"/>
              <a:t>Sneakers:</a:t>
            </a:r>
            <a:endParaRPr lang="en-US" altLang="en-US" dirty="0"/>
          </a:p>
          <a:p>
            <a:pPr lvl="1"/>
            <a:r>
              <a:rPr lang="en-US" altLang="en-US" dirty="0"/>
              <a:t>Change all tuples of Sells that have </a:t>
            </a:r>
            <a:r>
              <a:rPr lang="en-US" altLang="en-US" dirty="0" smtClean="0"/>
              <a:t>sneaker= ’Nike’ </a:t>
            </a:r>
            <a:r>
              <a:rPr lang="en-US" altLang="en-US" dirty="0"/>
              <a:t>to have </a:t>
            </a:r>
            <a:r>
              <a:rPr lang="en-US" altLang="en-US" dirty="0" smtClean="0"/>
              <a:t>sneaker= </a:t>
            </a:r>
            <a:r>
              <a:rPr lang="en-US" altLang="en-US" dirty="0"/>
              <a:t>NULL.</a:t>
            </a:r>
          </a:p>
          <a:p>
            <a:r>
              <a:rPr lang="en-US" altLang="en-US" dirty="0"/>
              <a:t>Update the </a:t>
            </a:r>
            <a:r>
              <a:rPr lang="en-US" altLang="en-US" dirty="0" smtClean="0"/>
              <a:t>Nike tuple </a:t>
            </a:r>
            <a:r>
              <a:rPr lang="en-US" altLang="en-US" dirty="0"/>
              <a:t>by changing </a:t>
            </a:r>
            <a:r>
              <a:rPr lang="en-US" altLang="en-US" dirty="0" smtClean="0"/>
              <a:t>‘Nike’ </a:t>
            </a:r>
            <a:r>
              <a:rPr lang="en-US" altLang="en-US" dirty="0"/>
              <a:t>to </a:t>
            </a:r>
            <a:r>
              <a:rPr lang="en-US" altLang="en-US" dirty="0" smtClean="0"/>
              <a:t>‘Adidas’:</a:t>
            </a:r>
            <a:endParaRPr lang="en-US" altLang="en-US" dirty="0"/>
          </a:p>
          <a:p>
            <a:pPr lvl="1"/>
            <a:r>
              <a:rPr lang="en-US" altLang="en-US" dirty="0"/>
              <a:t>Same change as for deletion.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7A7-FCFF-49AF-A94C-E7402ED0E4C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Choosing a Policy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altLang="en-US"/>
              <a:t>When we declare a foreign key, we may choose policies SET NULL or CASCADE independently for deletions and updates.</a:t>
            </a:r>
          </a:p>
          <a:p>
            <a:r>
              <a:rPr lang="en-US" altLang="en-US"/>
              <a:t>Follow the foreign-key declaration by: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ON [UPDATE, DELETE][SET NULL CASCADE]</a:t>
            </a:r>
          </a:p>
          <a:p>
            <a:r>
              <a:rPr lang="en-US" altLang="en-US"/>
              <a:t>Two such clauses may be used.</a:t>
            </a:r>
          </a:p>
          <a:p>
            <a:r>
              <a:rPr lang="en-US" altLang="en-US"/>
              <a:t>Otherwise, the default (reject) is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F981D-7640-4FC7-8FDE-690FC465948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Setting Policy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8486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CREATE TABLE Sells (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store</a:t>
            </a: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	CHAR(20</a:t>
            </a:r>
            <a:r>
              <a:rPr lang="en-US" altLang="en-US" dirty="0">
                <a:latin typeface="Courier New" panose="02070309020205020404" pitchFamily="49" charset="0"/>
              </a:rPr>
              <a:t>),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sneaker</a:t>
            </a:r>
            <a:r>
              <a:rPr lang="en-US" altLang="en-US" dirty="0">
                <a:latin typeface="Courier New" panose="02070309020205020404" pitchFamily="49" charset="0"/>
              </a:rPr>
              <a:t>	CHAR(20),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price	</a:t>
            </a:r>
            <a:r>
              <a:rPr lang="en-US" altLang="en-US" dirty="0" smtClean="0">
                <a:latin typeface="Courier New" panose="02070309020205020404" pitchFamily="49" charset="0"/>
              </a:rPr>
              <a:t>	REAL</a:t>
            </a:r>
            <a:r>
              <a:rPr lang="en-US" altLang="en-US" dirty="0"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FOREIGN </a:t>
            </a:r>
            <a:r>
              <a:rPr lang="en-US" altLang="en-US" dirty="0" smtClean="0">
                <a:latin typeface="Courier New" panose="02070309020205020404" pitchFamily="49" charset="0"/>
              </a:rPr>
              <a:t>KEY(sneaker)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REFERENCES </a:t>
            </a:r>
            <a:r>
              <a:rPr lang="en-US" altLang="en-US" dirty="0" smtClean="0">
                <a:latin typeface="Courier New" panose="02070309020205020404" pitchFamily="49" charset="0"/>
              </a:rPr>
              <a:t>Sneakers(name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ON DELETE SET NULL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ON UPDATE CASCADE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5F50-DA05-4F8F-8301-400046C6BD2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Attribute-Based Checks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Constraints on the value of a particular attribute.</a:t>
            </a:r>
          </a:p>
          <a:p>
            <a:r>
              <a:rPr lang="en-US" altLang="en-US"/>
              <a:t>Add CHECK(&lt;condition&gt;) to the declaration for the attribute.</a:t>
            </a:r>
          </a:p>
          <a:p>
            <a:r>
              <a:rPr lang="en-US" altLang="en-US"/>
              <a:t>The condition may use the name of the attribute, but </a:t>
            </a:r>
            <a:r>
              <a:rPr lang="en-US" altLang="en-US">
                <a:solidFill>
                  <a:srgbClr val="CC3300"/>
                </a:solidFill>
              </a:rPr>
              <a:t>any other relation or attribute name must be in a subquery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47E1-A180-4DBB-A99D-B8C6F1DADBDB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Attribute-Based Check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51932"/>
            <a:ext cx="89916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CREATE TABLE Sells (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store</a:t>
            </a: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	CHAR(20</a:t>
            </a:r>
            <a:r>
              <a:rPr lang="en-US" altLang="en-US" dirty="0">
                <a:latin typeface="Courier New" panose="02070309020205020404" pitchFamily="49" charset="0"/>
              </a:rPr>
              <a:t>),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sneaker</a:t>
            </a:r>
            <a:r>
              <a:rPr lang="en-US" altLang="en-US" dirty="0">
                <a:latin typeface="Courier New" panose="02070309020205020404" pitchFamily="49" charset="0"/>
              </a:rPr>
              <a:t>	CHAR(20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CHECK ( </a:t>
            </a:r>
            <a:r>
              <a:rPr lang="en-US" altLang="en-US" dirty="0" smtClean="0">
                <a:latin typeface="Courier New" panose="02070309020205020404" pitchFamily="49" charset="0"/>
              </a:rPr>
              <a:t>sneaker IN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</a:t>
            </a:r>
            <a:r>
              <a:rPr lang="en-US" altLang="en-US" dirty="0" smtClean="0">
                <a:latin typeface="Courier New" panose="02070309020205020404" pitchFamily="49" charset="0"/>
              </a:rPr>
              <a:t>  (</a:t>
            </a:r>
            <a:r>
              <a:rPr lang="en-US" altLang="en-US" dirty="0">
                <a:latin typeface="Courier New" panose="02070309020205020404" pitchFamily="49" charset="0"/>
              </a:rPr>
              <a:t>SELECT name FROM </a:t>
            </a:r>
            <a:r>
              <a:rPr lang="en-US" altLang="en-US" dirty="0" smtClean="0">
                <a:latin typeface="Courier New" panose="02070309020205020404" pitchFamily="49" charset="0"/>
              </a:rPr>
              <a:t>Sneakers)),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price	REAL CHECK </a:t>
            </a:r>
            <a:r>
              <a:rPr lang="en-US" altLang="en-US" dirty="0" smtClean="0">
                <a:latin typeface="Courier New" panose="02070309020205020404" pitchFamily="49" charset="0"/>
              </a:rPr>
              <a:t>(price </a:t>
            </a:r>
            <a:r>
              <a:rPr lang="en-US" altLang="en-US" dirty="0">
                <a:latin typeface="Courier New" panose="02070309020205020404" pitchFamily="49" charset="0"/>
              </a:rPr>
              <a:t>&lt;= </a:t>
            </a:r>
            <a:r>
              <a:rPr lang="en-US" altLang="en-US" dirty="0" smtClean="0">
                <a:latin typeface="Courier New" panose="02070309020205020404" pitchFamily="49" charset="0"/>
              </a:rPr>
              <a:t>50.00)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4880" y="5868507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/* Subquery is not allowed in sqlite3, one’d have to use some trigger, or a straight list to perform the same. */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actually used foreign keys, constraints, and triggers in our programming.</a:t>
            </a:r>
          </a:p>
          <a:p>
            <a:r>
              <a:rPr lang="en-US" dirty="0" smtClean="0"/>
              <a:t>This set of lectures will discuss the topics in detail.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1E3-A092-4013-81C9-3206EDCF4F6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70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47E1-A180-4DBB-A99D-B8C6F1DADBD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en-US" sz="3600" dirty="0">
                <a:solidFill>
                  <a:srgbClr val="33CC33"/>
                </a:solidFill>
              </a:rPr>
              <a:t>Example</a:t>
            </a:r>
            <a:r>
              <a:rPr lang="en-US" altLang="en-US" sz="3600" dirty="0"/>
              <a:t>: Attribute-Based </a:t>
            </a:r>
            <a:r>
              <a:rPr lang="en-US" altLang="en-US" sz="3600" dirty="0" smtClean="0"/>
              <a:t>Check in SQLite</a:t>
            </a:r>
            <a:endParaRPr lang="en-US" altLang="en-US" sz="36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51932"/>
            <a:ext cx="89916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CREATE TABLE Sells (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store</a:t>
            </a: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	CHAR(20</a:t>
            </a:r>
            <a:r>
              <a:rPr lang="en-US" altLang="en-US" sz="2800" dirty="0">
                <a:latin typeface="Courier New" panose="02070309020205020404" pitchFamily="49" charset="0"/>
              </a:rPr>
              <a:t>),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</a:t>
            </a:r>
            <a:r>
              <a:rPr lang="en-US" altLang="en-US" sz="2800" dirty="0">
                <a:latin typeface="Courier New" panose="02070309020205020404" pitchFamily="49" charset="0"/>
              </a:rPr>
              <a:t>	CHAR(20</a:t>
            </a:r>
            <a:r>
              <a:rPr lang="en-US" altLang="en-US" sz="2800" dirty="0" smtClean="0">
                <a:latin typeface="Courier New" panose="02070309020205020404" pitchFamily="49" charset="0"/>
              </a:rPr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CHECK (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 IN</a:t>
            </a:r>
            <a:endParaRPr lang="en-US" altLang="en-US" sz="2800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  (‘Nike’, ‘Adidas’, ‘</a:t>
            </a:r>
            <a:r>
              <a:rPr lang="en-US" altLang="en-US" sz="2800" dirty="0" err="1" smtClean="0">
                <a:latin typeface="Courier New" panose="02070309020205020404" pitchFamily="49" charset="0"/>
              </a:rPr>
              <a:t>AirJordan</a:t>
            </a:r>
            <a:r>
              <a:rPr lang="en-US" altLang="en-US" sz="2800" dirty="0" smtClean="0">
                <a:latin typeface="Courier New" panose="02070309020205020404" pitchFamily="49" charset="0"/>
              </a:rPr>
              <a:t>’),</a:t>
            </a:r>
            <a:endParaRPr lang="en-US" altLang="en-US" sz="2800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price	REAL CHECK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(price </a:t>
            </a:r>
            <a:r>
              <a:rPr lang="en-US" altLang="en-US" sz="2800" dirty="0">
                <a:latin typeface="Courier New" panose="02070309020205020404" pitchFamily="49" charset="0"/>
              </a:rPr>
              <a:t>&lt;=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50.00)</a:t>
            </a:r>
            <a:endParaRPr lang="en-US" altLang="en-US" sz="2800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4880" y="5868507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/* Example of Check() that works in SQLite, using a list. </a:t>
            </a:r>
            <a:r>
              <a:rPr lang="en-US" sz="2000" i="1" dirty="0" smtClean="0"/>
              <a:t>*/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1548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480D-3949-4DE7-9A60-FD9AE14936D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dirty="0"/>
              <a:t>Timing of Checks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92936"/>
            <a:ext cx="8839200" cy="4419600"/>
          </a:xfrm>
        </p:spPr>
        <p:txBody>
          <a:bodyPr/>
          <a:lstStyle/>
          <a:p>
            <a:r>
              <a:rPr lang="en-US" altLang="en-US" dirty="0"/>
              <a:t>Attribute-based checks are performed only when a value for that attribute is inserted or updated.</a:t>
            </a:r>
          </a:p>
          <a:p>
            <a:pPr lvl="1"/>
            <a:r>
              <a:rPr lang="en-US" altLang="en-US" dirty="0">
                <a:solidFill>
                  <a:srgbClr val="33CC33"/>
                </a:solidFill>
              </a:rPr>
              <a:t>Example</a:t>
            </a:r>
            <a:r>
              <a:rPr lang="en-US" altLang="en-US" dirty="0"/>
              <a:t>: </a:t>
            </a:r>
            <a:r>
              <a:rPr lang="en-US" altLang="en-US" dirty="0">
                <a:latin typeface="Courier New" panose="02070309020205020404" pitchFamily="49" charset="0"/>
              </a:rPr>
              <a:t>CHECK (price &lt;= </a:t>
            </a:r>
            <a:r>
              <a:rPr lang="en-US" altLang="en-US" dirty="0" smtClean="0">
                <a:latin typeface="Courier New" panose="02070309020205020404" pitchFamily="49" charset="0"/>
              </a:rPr>
              <a:t>50.00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  <a:r>
              <a:rPr lang="en-US" altLang="en-US" dirty="0"/>
              <a:t> checks every new price and rejects the modification (for that tuple) if the price is more than $</a:t>
            </a:r>
            <a:r>
              <a:rPr lang="en-US" altLang="en-US" dirty="0" smtClean="0"/>
              <a:t>50.</a:t>
            </a:r>
            <a:endParaRPr lang="en-US" altLang="en-US" dirty="0"/>
          </a:p>
          <a:p>
            <a:pPr lvl="1"/>
            <a:r>
              <a:rPr lang="en-US" altLang="en-US" dirty="0">
                <a:solidFill>
                  <a:srgbClr val="33CC33"/>
                </a:solidFill>
              </a:rPr>
              <a:t>Example</a:t>
            </a:r>
            <a:r>
              <a:rPr lang="en-US" altLang="en-US" dirty="0"/>
              <a:t>: </a:t>
            </a:r>
            <a:r>
              <a:rPr lang="en-US" altLang="en-US" dirty="0">
                <a:latin typeface="Courier New" panose="02070309020205020404" pitchFamily="49" charset="0"/>
              </a:rPr>
              <a:t>CHECK </a:t>
            </a:r>
            <a:r>
              <a:rPr lang="en-US" altLang="en-US" dirty="0" smtClean="0">
                <a:latin typeface="Courier New" panose="02070309020205020404" pitchFamily="49" charset="0"/>
              </a:rPr>
              <a:t>(sneaker IN </a:t>
            </a:r>
            <a:r>
              <a:rPr lang="en-US" altLang="en-US" dirty="0">
                <a:latin typeface="Courier New" panose="02070309020205020404" pitchFamily="49" charset="0"/>
              </a:rPr>
              <a:t>(SELECT name FROM </a:t>
            </a:r>
            <a:r>
              <a:rPr lang="en-US" altLang="en-US" dirty="0" smtClean="0">
                <a:latin typeface="Courier New" panose="02070309020205020404" pitchFamily="49" charset="0"/>
              </a:rPr>
              <a:t>Sneakers))</a:t>
            </a:r>
            <a:r>
              <a:rPr lang="en-US" altLang="en-US" dirty="0" smtClean="0"/>
              <a:t> </a:t>
            </a:r>
            <a:r>
              <a:rPr lang="en-US" altLang="en-US" dirty="0"/>
              <a:t>not checked if a </a:t>
            </a:r>
            <a:r>
              <a:rPr lang="en-US" altLang="en-US" dirty="0" smtClean="0"/>
              <a:t>sneaker is </a:t>
            </a:r>
            <a:r>
              <a:rPr lang="en-US" altLang="en-US" dirty="0"/>
              <a:t>deleted from </a:t>
            </a:r>
            <a:r>
              <a:rPr lang="en-US" altLang="en-US" dirty="0" smtClean="0"/>
              <a:t>Sneakers (unlike </a:t>
            </a:r>
            <a:r>
              <a:rPr lang="en-US" altLang="en-US" dirty="0"/>
              <a:t>foreign-keys).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7792-2FAC-4BE4-987D-D53D7452B0B7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Tuple-Based Checks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/>
              <a:t>CHECK (&lt;condition&gt;) may be added as a relation-schema element.</a:t>
            </a:r>
          </a:p>
          <a:p>
            <a:r>
              <a:rPr lang="en-US" altLang="en-US"/>
              <a:t>The condition may refer to any attribute of the relation.</a:t>
            </a:r>
          </a:p>
          <a:p>
            <a:pPr lvl="1"/>
            <a:r>
              <a:rPr lang="en-US" altLang="en-US"/>
              <a:t>But other attributes or relations require a subquery.</a:t>
            </a:r>
          </a:p>
          <a:p>
            <a:r>
              <a:rPr lang="en-US" altLang="en-US"/>
              <a:t>Checked on insert or update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4EA1-EE4C-43ED-BB62-96809A6A172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Tuple-Based Check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4343400"/>
          </a:xfrm>
        </p:spPr>
        <p:txBody>
          <a:bodyPr/>
          <a:lstStyle/>
          <a:p>
            <a:r>
              <a:rPr lang="en-US" altLang="en-US" sz="2800" dirty="0"/>
              <a:t>Only Joe’s </a:t>
            </a:r>
            <a:r>
              <a:rPr lang="en-US" altLang="en-US" sz="2800" dirty="0" smtClean="0"/>
              <a:t>Store can </a:t>
            </a:r>
            <a:r>
              <a:rPr lang="en-US" altLang="en-US" sz="2800" dirty="0"/>
              <a:t>sell </a:t>
            </a:r>
            <a:r>
              <a:rPr lang="en-US" altLang="en-US" sz="2800" dirty="0" smtClean="0"/>
              <a:t>sneakers for </a:t>
            </a:r>
            <a:r>
              <a:rPr lang="en-US" altLang="en-US" sz="2800" dirty="0"/>
              <a:t>more than $</a:t>
            </a:r>
            <a:r>
              <a:rPr lang="en-US" altLang="en-US" sz="2800" dirty="0" smtClean="0"/>
              <a:t>50:</a:t>
            </a:r>
            <a:endParaRPr lang="en-US" altLang="en-US" sz="2800" dirty="0"/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	</a:t>
            </a:r>
            <a:r>
              <a:rPr lang="en-US" altLang="en-US" sz="2800" dirty="0">
                <a:latin typeface="Courier New" panose="02070309020205020404" pitchFamily="49" charset="0"/>
              </a:rPr>
              <a:t>CREATE TABLE Sells (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store</a:t>
            </a:r>
            <a:r>
              <a:rPr lang="en-US" altLang="en-US" sz="2800" dirty="0">
                <a:latin typeface="Courier New" panose="02070309020205020404" pitchFamily="49" charset="0"/>
              </a:rPr>
              <a:t>		CHAR(20),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</a:t>
            </a:r>
            <a:r>
              <a:rPr lang="en-US" altLang="en-US" sz="2800" dirty="0">
                <a:latin typeface="Courier New" panose="02070309020205020404" pitchFamily="49" charset="0"/>
              </a:rPr>
              <a:t>		CHAR(20),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price	</a:t>
            </a:r>
            <a:r>
              <a:rPr lang="en-US" altLang="en-US" sz="2800" dirty="0">
                <a:latin typeface="Courier New" panose="02070309020205020404" pitchFamily="49" charset="0"/>
              </a:rPr>
              <a:t>	REAL,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CHECK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(store= </a:t>
            </a:r>
            <a:r>
              <a:rPr lang="en-US" altLang="en-US" sz="2800" dirty="0">
                <a:latin typeface="Courier New" panose="02070309020205020404" pitchFamily="49" charset="0"/>
              </a:rPr>
              <a:t>’</a:t>
            </a:r>
            <a:r>
              <a:rPr lang="en-US" altLang="en-US" sz="2800" dirty="0" err="1">
                <a:latin typeface="Courier New" panose="02070309020205020404" pitchFamily="49" charset="0"/>
              </a:rPr>
              <a:t>Joe’’s</a:t>
            </a:r>
            <a:r>
              <a:rPr lang="en-US" altLang="en-US" sz="2800" dirty="0">
                <a:latin typeface="Courier New" panose="02070309020205020404" pitchFamily="49" charset="0"/>
              </a:rPr>
              <a:t>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Store’ </a:t>
            </a:r>
            <a:r>
              <a:rPr lang="en-US" altLang="en-US" sz="2800" dirty="0">
                <a:latin typeface="Courier New" panose="02070309020205020404" pitchFamily="49" charset="0"/>
              </a:rPr>
              <a:t>OR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			price &lt;=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50.00</a:t>
            </a:r>
            <a:r>
              <a:rPr lang="en-US" altLang="en-US" sz="2800" dirty="0">
                <a:latin typeface="Courier New" panose="02070309020205020404" pitchFamily="49" charset="0"/>
              </a:rPr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);</a:t>
            </a:r>
          </a:p>
          <a:p>
            <a:pPr>
              <a:buFont typeface="Monotype Sorts" pitchFamily="2" charset="2"/>
              <a:buNone/>
            </a:pPr>
            <a:endParaRPr lang="en-US" altLang="en-US" sz="28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CCC0-85DC-40DF-ABCD-17424833E11D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Assertions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These are database-schema elements, like relations or views.</a:t>
            </a:r>
          </a:p>
          <a:p>
            <a:r>
              <a:rPr lang="en-US" altLang="en-US"/>
              <a:t>Defined by: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CREATE ASSERTION &lt;name&gt;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	CHECK (&lt;condition&gt;);</a:t>
            </a:r>
          </a:p>
          <a:p>
            <a:r>
              <a:rPr lang="en-US" altLang="en-US"/>
              <a:t>Condition may refer to any relation or attribute in the database schema.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81100" y="6022098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/*SQL92 supports assertion, but not sqlite3. Trigger can accomplish the same.*/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CBD6-55B2-4011-A296-7AC368FF96DC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Assertion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1" y="1752600"/>
            <a:ext cx="8615362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 </a:t>
            </a:r>
            <a:r>
              <a:rPr lang="en-US" altLang="en-US" dirty="0" smtClean="0">
                <a:solidFill>
                  <a:srgbClr val="CC00CC"/>
                </a:solidFill>
              </a:rPr>
              <a:t>Sells(sneaker, store, </a:t>
            </a:r>
            <a:r>
              <a:rPr lang="en-US" altLang="en-US" dirty="0">
                <a:solidFill>
                  <a:srgbClr val="CC00CC"/>
                </a:solidFill>
              </a:rPr>
              <a:t>price)</a:t>
            </a:r>
            <a:r>
              <a:rPr lang="en-US" altLang="en-US" dirty="0"/>
              <a:t>, no </a:t>
            </a:r>
            <a:r>
              <a:rPr lang="en-US" altLang="en-US" dirty="0" smtClean="0"/>
              <a:t>store may </a:t>
            </a:r>
            <a:r>
              <a:rPr lang="en-US" altLang="en-US" dirty="0"/>
              <a:t>charge an average of more than $</a:t>
            </a:r>
            <a:r>
              <a:rPr lang="en-US" altLang="en-US" dirty="0" smtClean="0"/>
              <a:t>50.</a:t>
            </a:r>
            <a:endParaRPr lang="en-US" altLang="en-US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CREATE ASSERTION </a:t>
            </a:r>
            <a:r>
              <a:rPr lang="en-US" altLang="en-US" dirty="0" err="1" smtClean="0"/>
              <a:t>NoRipoffStors</a:t>
            </a:r>
            <a:r>
              <a:rPr lang="en-US" altLang="en-US" dirty="0" smtClean="0"/>
              <a:t> </a:t>
            </a:r>
            <a:r>
              <a:rPr lang="en-US" altLang="en-US" dirty="0"/>
              <a:t>CHECK (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	NOT EXISTS (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		SELECT </a:t>
            </a:r>
            <a:r>
              <a:rPr lang="en-US" altLang="en-US" dirty="0" smtClean="0"/>
              <a:t>store FROM </a:t>
            </a:r>
            <a:r>
              <a:rPr lang="en-US" altLang="en-US" dirty="0"/>
              <a:t>Sells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		GROUP BY </a:t>
            </a:r>
            <a:r>
              <a:rPr lang="en-US" altLang="en-US" dirty="0" smtClean="0"/>
              <a:t>store</a:t>
            </a:r>
            <a:endParaRPr lang="en-US" altLang="en-US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		HAVING </a:t>
            </a:r>
            <a:r>
              <a:rPr lang="en-US" altLang="en-US" dirty="0" smtClean="0"/>
              <a:t>50.00 </a:t>
            </a:r>
            <a:r>
              <a:rPr lang="en-US" altLang="en-US" dirty="0"/>
              <a:t>&lt; AVG(price)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	));</a:t>
            </a:r>
          </a:p>
        </p:txBody>
      </p:sp>
      <p:grpSp>
        <p:nvGrpSpPr>
          <p:cNvPr id="31751" name="Group 7"/>
          <p:cNvGrpSpPr>
            <a:grpSpLocks/>
          </p:cNvGrpSpPr>
          <p:nvPr/>
        </p:nvGrpSpPr>
        <p:grpSpPr bwMode="auto">
          <a:xfrm>
            <a:off x="1371600" y="3581400"/>
            <a:ext cx="7586664" cy="1898650"/>
            <a:chOff x="960" y="2404"/>
            <a:chExt cx="4779" cy="1196"/>
          </a:xfrm>
        </p:grpSpPr>
        <p:sp>
          <p:nvSpPr>
            <p:cNvPr id="31748" name="Rectangle 4"/>
            <p:cNvSpPr>
              <a:spLocks noChangeArrowheads="1"/>
            </p:cNvSpPr>
            <p:nvPr/>
          </p:nvSpPr>
          <p:spPr bwMode="auto">
            <a:xfrm>
              <a:off x="960" y="2544"/>
              <a:ext cx="3216" cy="105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4598" y="2404"/>
              <a:ext cx="1141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 smtClean="0">
                  <a:latin typeface="Tahoma" panose="020B0604030504040204" pitchFamily="34" charset="0"/>
                </a:rPr>
                <a:t>Stores with </a:t>
              </a:r>
              <a:r>
                <a:rPr lang="en-US" altLang="en-US" sz="2000" dirty="0">
                  <a:latin typeface="Tahoma" panose="020B0604030504040204" pitchFamily="34" charset="0"/>
                </a:rPr>
                <a:t>an</a:t>
              </a:r>
            </a:p>
            <a:p>
              <a:r>
                <a:rPr lang="en-US" altLang="en-US" sz="2000" dirty="0">
                  <a:latin typeface="Tahoma" panose="020B0604030504040204" pitchFamily="34" charset="0"/>
                </a:rPr>
                <a:t>average price</a:t>
              </a:r>
            </a:p>
            <a:p>
              <a:r>
                <a:rPr lang="en-US" altLang="en-US" sz="2000" dirty="0">
                  <a:latin typeface="Tahoma" panose="020B0604030504040204" pitchFamily="34" charset="0"/>
                </a:rPr>
                <a:t>above $</a:t>
              </a:r>
              <a:r>
                <a:rPr lang="en-US" altLang="en-US" sz="2000" dirty="0" smtClean="0">
                  <a:latin typeface="Tahoma" panose="020B0604030504040204" pitchFamily="34" charset="0"/>
                </a:rPr>
                <a:t>50</a:t>
              </a:r>
              <a:endParaRPr lang="en-US" altLang="en-US" sz="2000" dirty="0">
                <a:latin typeface="Tahoma" panose="020B0604030504040204" pitchFamily="34" charset="0"/>
              </a:endParaRPr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flipH="1">
              <a:off x="4176" y="2736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BCFB-6D57-418A-8982-27D6FB1B1A96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Assertion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In </a:t>
            </a:r>
            <a:r>
              <a:rPr lang="en-US" altLang="en-US" sz="2800" dirty="0" smtClean="0">
                <a:solidFill>
                  <a:srgbClr val="CC00CC"/>
                </a:solidFill>
              </a:rPr>
              <a:t>Buyers(name</a:t>
            </a:r>
            <a:r>
              <a:rPr lang="en-US" altLang="en-US" sz="2800" dirty="0">
                <a:solidFill>
                  <a:srgbClr val="CC00CC"/>
                </a:solidFill>
              </a:rPr>
              <a:t>, </a:t>
            </a:r>
            <a:r>
              <a:rPr lang="en-US" altLang="en-US" sz="2800" dirty="0" err="1">
                <a:solidFill>
                  <a:srgbClr val="CC00CC"/>
                </a:solidFill>
              </a:rPr>
              <a:t>addr</a:t>
            </a:r>
            <a:r>
              <a:rPr lang="en-US" altLang="en-US" sz="2800" dirty="0">
                <a:solidFill>
                  <a:srgbClr val="CC00CC"/>
                </a:solidFill>
              </a:rPr>
              <a:t>, phone)</a:t>
            </a:r>
            <a:r>
              <a:rPr lang="en-US" altLang="en-US" sz="2800" dirty="0"/>
              <a:t> and </a:t>
            </a:r>
            <a:r>
              <a:rPr lang="en-US" altLang="en-US" sz="2800" dirty="0" smtClean="0">
                <a:solidFill>
                  <a:srgbClr val="CC00CC"/>
                </a:solidFill>
              </a:rPr>
              <a:t>Stores(name</a:t>
            </a:r>
            <a:r>
              <a:rPr lang="en-US" altLang="en-US" sz="2800" dirty="0">
                <a:solidFill>
                  <a:srgbClr val="CC00CC"/>
                </a:solidFill>
              </a:rPr>
              <a:t>, </a:t>
            </a:r>
            <a:r>
              <a:rPr lang="en-US" altLang="en-US" sz="2800" dirty="0" err="1">
                <a:solidFill>
                  <a:srgbClr val="CC00CC"/>
                </a:solidFill>
              </a:rPr>
              <a:t>addr</a:t>
            </a:r>
            <a:r>
              <a:rPr lang="en-US" altLang="en-US" sz="2800" dirty="0">
                <a:solidFill>
                  <a:srgbClr val="CC00CC"/>
                </a:solidFill>
              </a:rPr>
              <a:t>, </a:t>
            </a:r>
            <a:r>
              <a:rPr lang="en-US" altLang="en-US" sz="2800" dirty="0" smtClean="0">
                <a:solidFill>
                  <a:srgbClr val="CC00CC"/>
                </a:solidFill>
              </a:rPr>
              <a:t>owner)</a:t>
            </a:r>
            <a:r>
              <a:rPr lang="en-US" altLang="en-US" sz="2800" dirty="0" smtClean="0"/>
              <a:t>, </a:t>
            </a:r>
            <a:r>
              <a:rPr lang="en-US" altLang="en-US" sz="2800" dirty="0"/>
              <a:t>there cannot be more </a:t>
            </a:r>
            <a:r>
              <a:rPr lang="en-US" altLang="en-US" sz="2800" dirty="0" smtClean="0"/>
              <a:t>stores than buyers.</a:t>
            </a:r>
            <a:endParaRPr lang="en-US" altLang="en-US" sz="2800" dirty="0"/>
          </a:p>
          <a:p>
            <a:pPr>
              <a:buFont typeface="Monotype Sorts" pitchFamily="2" charset="2"/>
              <a:buNone/>
            </a:pPr>
            <a:endParaRPr lang="en-US" altLang="en-US" sz="2800" dirty="0"/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CREATE ASSERTION </a:t>
            </a:r>
            <a:r>
              <a:rPr lang="en-US" altLang="en-US" sz="2800" dirty="0" err="1" smtClean="0">
                <a:latin typeface="Courier New" panose="02070309020205020404" pitchFamily="49" charset="0"/>
              </a:rPr>
              <a:t>FewStore</a:t>
            </a:r>
            <a:r>
              <a:rPr lang="en-US" altLang="en-US" sz="2800" dirty="0" smtClean="0">
                <a:latin typeface="Courier New" panose="02070309020205020404" pitchFamily="49" charset="0"/>
              </a:rPr>
              <a:t> </a:t>
            </a:r>
            <a:r>
              <a:rPr lang="en-US" altLang="en-US" sz="2800" dirty="0">
                <a:latin typeface="Courier New" panose="02070309020205020404" pitchFamily="49" charset="0"/>
              </a:rPr>
              <a:t>CHECK (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(SELECT COUNT(*) FROM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Stores) </a:t>
            </a:r>
            <a:r>
              <a:rPr lang="en-US" altLang="en-US" sz="2800" dirty="0">
                <a:latin typeface="Courier New" panose="02070309020205020404" pitchFamily="49" charset="0"/>
              </a:rPr>
              <a:t>&lt;=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(SELECT COUNT(*) FROM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Buyers)</a:t>
            </a:r>
            <a:endParaRPr lang="en-US" altLang="en-US" sz="2800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41E9-79AC-4AB0-B4DF-67CC2C518FE6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Timing of Assertion Checks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91000"/>
          </a:xfrm>
        </p:spPr>
        <p:txBody>
          <a:bodyPr/>
          <a:lstStyle/>
          <a:p>
            <a:r>
              <a:rPr lang="en-US" altLang="en-US" dirty="0"/>
              <a:t>In principle, we must check every assertion after every modification to any relation of the database.</a:t>
            </a:r>
          </a:p>
          <a:p>
            <a:r>
              <a:rPr lang="en-US" altLang="en-US" dirty="0"/>
              <a:t>A clever system can observe that only certain changes could cause a given assertion to be violated.</a:t>
            </a:r>
          </a:p>
          <a:p>
            <a:pPr lvl="1"/>
            <a:r>
              <a:rPr lang="en-US" altLang="en-US" dirty="0">
                <a:solidFill>
                  <a:srgbClr val="33CC33"/>
                </a:solidFill>
              </a:rPr>
              <a:t>Example</a:t>
            </a:r>
            <a:r>
              <a:rPr lang="en-US" altLang="en-US" dirty="0"/>
              <a:t>: No change to </a:t>
            </a:r>
            <a:r>
              <a:rPr lang="en-US" altLang="en-US" dirty="0" smtClean="0"/>
              <a:t>Sneakers can </a:t>
            </a:r>
            <a:r>
              <a:rPr lang="en-US" altLang="en-US" dirty="0"/>
              <a:t>affect </a:t>
            </a:r>
            <a:r>
              <a:rPr lang="en-US" altLang="en-US" dirty="0" err="1" smtClean="0"/>
              <a:t>FewStore</a:t>
            </a:r>
            <a:r>
              <a:rPr lang="en-US" altLang="en-US" dirty="0" smtClean="0"/>
              <a:t>.  </a:t>
            </a:r>
            <a:r>
              <a:rPr lang="en-US" altLang="en-US" dirty="0"/>
              <a:t>Neither can an insertion to </a:t>
            </a:r>
            <a:r>
              <a:rPr lang="en-US" altLang="en-US" dirty="0" smtClean="0"/>
              <a:t>Buyers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2689F-6D5E-4180-B3E1-865FD71A3D42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Triggers: Motivation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/>
              <a:t>Assertions are powerful, but the DBMS often can’t tell when they need to be checked.</a:t>
            </a:r>
          </a:p>
          <a:p>
            <a:r>
              <a:rPr lang="en-US" altLang="en-US"/>
              <a:t>Attribute- and tuple-based checks are checked at known times, but are not powerful.</a:t>
            </a:r>
          </a:p>
          <a:p>
            <a:r>
              <a:rPr lang="en-US" altLang="en-US"/>
              <a:t>Triggers let the user decide when to check for any condition.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AAA39-D3FE-4015-87C0-1B66A7F4E043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Event-Condition-Action Rules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848600" cy="4343400"/>
          </a:xfrm>
        </p:spPr>
        <p:txBody>
          <a:bodyPr/>
          <a:lstStyle/>
          <a:p>
            <a:r>
              <a:rPr lang="en-US" altLang="en-US"/>
              <a:t>Another name for “trigger” is </a:t>
            </a:r>
            <a:r>
              <a:rPr lang="en-US" altLang="en-US" i="1"/>
              <a:t>ECA rule</a:t>
            </a:r>
            <a:r>
              <a:rPr lang="en-US" altLang="en-US"/>
              <a:t>, or </a:t>
            </a:r>
            <a:r>
              <a:rPr lang="en-US" altLang="en-US" i="1">
                <a:solidFill>
                  <a:srgbClr val="FF0066"/>
                </a:solidFill>
              </a:rPr>
              <a:t>event-condition-action</a:t>
            </a:r>
            <a:r>
              <a:rPr lang="en-US" altLang="en-US"/>
              <a:t>  rule.</a:t>
            </a:r>
          </a:p>
          <a:p>
            <a:r>
              <a:rPr lang="en-US" altLang="en-US" i="1">
                <a:solidFill>
                  <a:srgbClr val="33CC33"/>
                </a:solidFill>
              </a:rPr>
              <a:t>Event</a:t>
            </a:r>
            <a:r>
              <a:rPr lang="en-US" altLang="en-US">
                <a:solidFill>
                  <a:srgbClr val="33CC33"/>
                </a:solidFill>
              </a:rPr>
              <a:t> </a:t>
            </a:r>
            <a:r>
              <a:rPr lang="en-US" altLang="en-US"/>
              <a:t>:  typically a type of database modification, e.g., “insert on Sells.”</a:t>
            </a:r>
          </a:p>
          <a:p>
            <a:r>
              <a:rPr lang="en-US" altLang="en-US" i="1">
                <a:solidFill>
                  <a:srgbClr val="33CC33"/>
                </a:solidFill>
              </a:rPr>
              <a:t>Condition</a:t>
            </a:r>
            <a:r>
              <a:rPr lang="en-US" altLang="en-US"/>
              <a:t> : Any SQL boolean-valued expression.</a:t>
            </a:r>
          </a:p>
          <a:p>
            <a:r>
              <a:rPr lang="en-US" altLang="en-US" i="1">
                <a:solidFill>
                  <a:srgbClr val="33CC33"/>
                </a:solidFill>
              </a:rPr>
              <a:t>Action</a:t>
            </a:r>
            <a:r>
              <a:rPr lang="en-US" altLang="en-US"/>
              <a:t> : Any SQL statements.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D1C7-3E00-4D5F-AB54-76FEB71915D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Constraints and Triggers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343400"/>
          </a:xfrm>
        </p:spPr>
        <p:txBody>
          <a:bodyPr/>
          <a:lstStyle/>
          <a:p>
            <a:r>
              <a:rPr lang="en-US" altLang="en-US"/>
              <a:t>A </a:t>
            </a:r>
            <a:r>
              <a:rPr lang="en-US" altLang="en-US" i="1">
                <a:solidFill>
                  <a:srgbClr val="FF0066"/>
                </a:solidFill>
              </a:rPr>
              <a:t>constraint</a:t>
            </a:r>
            <a:r>
              <a:rPr lang="en-US" altLang="en-US" i="1"/>
              <a:t> </a:t>
            </a:r>
            <a:r>
              <a:rPr lang="en-US" altLang="en-US"/>
              <a:t> is a relationship among data elements that the DBMS is required to enforce.</a:t>
            </a:r>
          </a:p>
          <a:p>
            <a:pPr lvl="1"/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key constraints.</a:t>
            </a:r>
          </a:p>
          <a:p>
            <a:r>
              <a:rPr lang="en-US" altLang="en-US" i="1">
                <a:solidFill>
                  <a:srgbClr val="FF0066"/>
                </a:solidFill>
              </a:rPr>
              <a:t>Triggers</a:t>
            </a:r>
            <a:r>
              <a:rPr lang="en-US" altLang="en-US" i="1"/>
              <a:t> </a:t>
            </a:r>
            <a:r>
              <a:rPr lang="en-US" altLang="en-US"/>
              <a:t> are only executed when a specified condition occurs, e.g., insertion of a tuple.</a:t>
            </a:r>
          </a:p>
          <a:p>
            <a:pPr lvl="1"/>
            <a:r>
              <a:rPr lang="en-US" altLang="en-US"/>
              <a:t>Easier to implement than complex constraints.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3D33-66E4-4F8C-A040-9BFBA41672B5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en-US"/>
              <a:t>Preliminary </a:t>
            </a:r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A Trigger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dirty="0"/>
              <a:t>Instead of using a foreign-key constraint and rejecting insertions into </a:t>
            </a:r>
            <a:r>
              <a:rPr lang="en-US" altLang="en-US" dirty="0" smtClean="0">
                <a:solidFill>
                  <a:srgbClr val="CC00CC"/>
                </a:solidFill>
              </a:rPr>
              <a:t>Sells(store, sneaker, </a:t>
            </a:r>
            <a:r>
              <a:rPr lang="en-US" altLang="en-US" dirty="0">
                <a:solidFill>
                  <a:srgbClr val="CC00CC"/>
                </a:solidFill>
              </a:rPr>
              <a:t>price)</a:t>
            </a:r>
            <a:r>
              <a:rPr lang="en-US" altLang="en-US" dirty="0"/>
              <a:t> with unknown </a:t>
            </a:r>
            <a:r>
              <a:rPr lang="en-US" altLang="en-US" dirty="0" smtClean="0"/>
              <a:t>sneakers, </a:t>
            </a:r>
            <a:r>
              <a:rPr lang="en-US" altLang="en-US" dirty="0"/>
              <a:t>a trigger can add that </a:t>
            </a:r>
            <a:r>
              <a:rPr lang="en-US" altLang="en-US" dirty="0" smtClean="0"/>
              <a:t>sneaker to Sneakers, </a:t>
            </a:r>
            <a:r>
              <a:rPr lang="en-US" altLang="en-US" dirty="0"/>
              <a:t>with a NULL manufacturer.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7715-540C-404E-B571-C3D035646324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Trigger Definition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 dirty="0"/>
              <a:t>CREATE TRIGGER </a:t>
            </a:r>
            <a:r>
              <a:rPr lang="en-US" altLang="en-US" sz="2800" dirty="0" err="1" smtClean="0"/>
              <a:t>SneakerTrig</a:t>
            </a:r>
            <a:endParaRPr lang="en-US" altLang="en-US" sz="2800" dirty="0"/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	AFTER INSERT ON </a:t>
            </a:r>
            <a:r>
              <a:rPr lang="en-US" altLang="en-US" sz="2800" dirty="0" smtClean="0"/>
              <a:t>Sells</a:t>
            </a:r>
            <a:endParaRPr lang="en-US" altLang="en-US" sz="2800" dirty="0"/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	FOR EACH ROW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	WHEN (</a:t>
            </a:r>
            <a:r>
              <a:rPr lang="en-US" altLang="en-US" sz="2800" dirty="0" err="1" smtClean="0"/>
              <a:t>New.sneaker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NOT IN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		(SELECT name FROM </a:t>
            </a:r>
            <a:r>
              <a:rPr lang="en-US" altLang="en-US" sz="2800" dirty="0" smtClean="0"/>
              <a:t>Sneakers))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  BEGIN</a:t>
            </a:r>
            <a:endParaRPr lang="en-US" altLang="en-US" sz="2800" dirty="0"/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	INSERT INTO </a:t>
            </a:r>
            <a:r>
              <a:rPr lang="en-US" altLang="en-US" sz="2800" dirty="0" smtClean="0"/>
              <a:t>Sneakers(name</a:t>
            </a:r>
            <a:r>
              <a:rPr lang="en-US" altLang="en-US" sz="2800" dirty="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		</a:t>
            </a:r>
            <a:r>
              <a:rPr lang="en-US" altLang="en-US" sz="2800" dirty="0" smtClean="0"/>
              <a:t>VALUES(</a:t>
            </a:r>
            <a:r>
              <a:rPr lang="en-US" altLang="en-US" sz="2800" dirty="0" err="1" smtClean="0"/>
              <a:t>New.sneaker</a:t>
            </a:r>
            <a:r>
              <a:rPr lang="en-US" altLang="en-US" sz="2800" dirty="0" smtClean="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   END;   </a:t>
            </a:r>
            <a:r>
              <a:rPr lang="en-US" altLang="en-US" sz="2400" i="1" dirty="0" smtClean="0"/>
              <a:t>/*</a:t>
            </a:r>
            <a:r>
              <a:rPr lang="en-US" altLang="en-US" sz="2400" b="1" i="1" dirty="0" smtClean="0"/>
              <a:t>new</a:t>
            </a:r>
            <a:r>
              <a:rPr lang="en-US" altLang="en-US" sz="2400" i="1" dirty="0" smtClean="0"/>
              <a:t> and </a:t>
            </a:r>
            <a:r>
              <a:rPr lang="en-US" altLang="en-US" sz="2400" b="1" i="1" dirty="0" smtClean="0"/>
              <a:t>old</a:t>
            </a:r>
            <a:r>
              <a:rPr lang="en-US" altLang="en-US" sz="2400" i="1" dirty="0" smtClean="0"/>
              <a:t> references what they are*/</a:t>
            </a:r>
            <a:endParaRPr lang="en-US" altLang="en-US" sz="2800" i="1" dirty="0"/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1066800" y="1987550"/>
            <a:ext cx="6167438" cy="984250"/>
            <a:chOff x="672" y="1252"/>
            <a:chExt cx="3885" cy="620"/>
          </a:xfrm>
        </p:grpSpPr>
        <p:sp>
          <p:nvSpPr>
            <p:cNvPr id="38916" name="Rectangle 4"/>
            <p:cNvSpPr>
              <a:spLocks noChangeArrowheads="1"/>
            </p:cNvSpPr>
            <p:nvPr/>
          </p:nvSpPr>
          <p:spPr bwMode="auto">
            <a:xfrm>
              <a:off x="672" y="1584"/>
              <a:ext cx="2448" cy="28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7" name="Text Box 5"/>
            <p:cNvSpPr txBox="1">
              <a:spLocks noChangeArrowheads="1"/>
            </p:cNvSpPr>
            <p:nvPr/>
          </p:nvSpPr>
          <p:spPr bwMode="auto">
            <a:xfrm>
              <a:off x="3734" y="1252"/>
              <a:ext cx="8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ahoma" panose="020B0604030504040204" pitchFamily="34" charset="0"/>
                </a:rPr>
                <a:t>The event</a:t>
              </a:r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 flipH="1">
              <a:off x="3120" y="1392"/>
              <a:ext cx="57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8" name="Group 16"/>
          <p:cNvGrpSpPr>
            <a:grpSpLocks/>
          </p:cNvGrpSpPr>
          <p:nvPr/>
        </p:nvGrpSpPr>
        <p:grpSpPr bwMode="auto">
          <a:xfrm>
            <a:off x="1066800" y="3447542"/>
            <a:ext cx="8305800" cy="1136650"/>
            <a:chOff x="672" y="2452"/>
            <a:chExt cx="4712" cy="716"/>
          </a:xfrm>
        </p:grpSpPr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672" y="2544"/>
              <a:ext cx="3312" cy="624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000">
                <a:latin typeface="Tahoma" panose="020B0604030504040204" pitchFamily="34" charset="0"/>
              </a:endParaRPr>
            </a:p>
          </p:txBody>
        </p:sp>
        <p:sp>
          <p:nvSpPr>
            <p:cNvPr id="38921" name="Text Box 9"/>
            <p:cNvSpPr txBox="1">
              <a:spLocks noChangeArrowheads="1"/>
            </p:cNvSpPr>
            <p:nvPr/>
          </p:nvSpPr>
          <p:spPr bwMode="auto">
            <a:xfrm>
              <a:off x="4310" y="2452"/>
              <a:ext cx="10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ahoma" panose="020B0604030504040204" pitchFamily="34" charset="0"/>
                </a:rPr>
                <a:t>The condition</a:t>
              </a:r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 flipH="1">
              <a:off x="3984" y="2640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7" name="Group 15"/>
          <p:cNvGrpSpPr>
            <a:grpSpLocks/>
          </p:cNvGrpSpPr>
          <p:nvPr/>
        </p:nvGrpSpPr>
        <p:grpSpPr bwMode="auto">
          <a:xfrm>
            <a:off x="1066800" y="5087112"/>
            <a:ext cx="7075488" cy="990600"/>
            <a:chOff x="672" y="3216"/>
            <a:chExt cx="4361" cy="624"/>
          </a:xfrm>
        </p:grpSpPr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672" y="3216"/>
              <a:ext cx="2976" cy="624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000">
                <a:latin typeface="Tahoma" panose="020B0604030504040204" pitchFamily="34" charset="0"/>
              </a:endParaRPr>
            </a:p>
          </p:txBody>
        </p:sp>
        <p:sp>
          <p:nvSpPr>
            <p:cNvPr id="38925" name="Text Box 13"/>
            <p:cNvSpPr txBox="1">
              <a:spLocks noChangeArrowheads="1"/>
            </p:cNvSpPr>
            <p:nvPr/>
          </p:nvSpPr>
          <p:spPr bwMode="auto">
            <a:xfrm>
              <a:off x="4176" y="3456"/>
              <a:ext cx="85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ahoma" panose="020B0604030504040204" pitchFamily="34" charset="0"/>
                </a:rPr>
                <a:t>The action</a:t>
              </a:r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 flipH="1" flipV="1">
              <a:off x="3648" y="350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08BF-EBAC-4CF1-81F1-BC66EE767488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CC3300"/>
                </a:solidFill>
              </a:rPr>
              <a:t>Options</a:t>
            </a:r>
            <a:r>
              <a:rPr lang="en-US" altLang="en-US"/>
              <a:t>: CREATE TRIGGER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CREATE TRIGGER &lt;name&gt;</a:t>
            </a:r>
          </a:p>
          <a:p>
            <a:r>
              <a:rPr lang="en-US" altLang="en-US"/>
              <a:t>Or: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CREATE OR REPLACE TRIGGER &lt;name&gt;</a:t>
            </a:r>
          </a:p>
          <a:p>
            <a:pPr lvl="1"/>
            <a:r>
              <a:rPr lang="en-US" altLang="en-US"/>
              <a:t>Useful if there is a trigger with that name and you want to modify the trigger.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918-221F-4FB0-94AE-97671E4EB236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CC3300"/>
                </a:solidFill>
              </a:rPr>
              <a:t>Options</a:t>
            </a:r>
            <a:r>
              <a:rPr lang="en-US" altLang="en-US"/>
              <a:t>: The Event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AFTER can be BEFORE.</a:t>
            </a:r>
          </a:p>
          <a:p>
            <a:pPr lvl="1"/>
            <a:r>
              <a:rPr lang="en-US" altLang="en-US"/>
              <a:t>Also, INSTEAD OF, if the relation is a view.</a:t>
            </a:r>
          </a:p>
          <a:p>
            <a:pPr lvl="2"/>
            <a:r>
              <a:rPr lang="en-US" altLang="en-US"/>
              <a:t>A clever way to execute view modifications: have triggers translate them to appropriate modifications on the base tables.</a:t>
            </a:r>
          </a:p>
          <a:p>
            <a:r>
              <a:rPr lang="en-US" altLang="en-US"/>
              <a:t>INSERT can be DELETE or UPDATE.</a:t>
            </a:r>
          </a:p>
          <a:p>
            <a:pPr lvl="1"/>
            <a:r>
              <a:rPr lang="en-US" altLang="en-US"/>
              <a:t>And UPDATE can be UPDATE . . . ON a particular attribute.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C023-7886-4296-AB96-FA354FD19773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altLang="en-US" dirty="0">
                <a:solidFill>
                  <a:srgbClr val="CC3300"/>
                </a:solidFill>
              </a:rPr>
              <a:t>Options</a:t>
            </a:r>
            <a:r>
              <a:rPr lang="en-US" altLang="en-US" dirty="0"/>
              <a:t>: FOR EACH ROW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6764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Triggers are either “row-level” or “statement-level.”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FOR EACH ROW indicates row-level; its absence indicates statement-level.</a:t>
            </a:r>
          </a:p>
          <a:p>
            <a:pPr>
              <a:lnSpc>
                <a:spcPct val="90000"/>
              </a:lnSpc>
            </a:pPr>
            <a:r>
              <a:rPr lang="en-US" altLang="en-US" i="1" dirty="0">
                <a:solidFill>
                  <a:srgbClr val="FF0066"/>
                </a:solidFill>
              </a:rPr>
              <a:t>Row level triggers</a:t>
            </a:r>
            <a:r>
              <a:rPr lang="en-US" altLang="en-US" dirty="0"/>
              <a:t> : execute once for each modified tuple.</a:t>
            </a:r>
          </a:p>
          <a:p>
            <a:pPr>
              <a:lnSpc>
                <a:spcPct val="90000"/>
              </a:lnSpc>
            </a:pPr>
            <a:r>
              <a:rPr lang="en-US" altLang="en-US" i="1" dirty="0">
                <a:solidFill>
                  <a:srgbClr val="FF0066"/>
                </a:solidFill>
              </a:rPr>
              <a:t>Statement-level triggers</a:t>
            </a:r>
            <a:r>
              <a:rPr lang="en-US" altLang="en-US" dirty="0"/>
              <a:t> : execute once for a SQL statement, regardless of how many tuples are modified.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12661" y="6169967"/>
            <a:ext cx="5263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SQLite doesn’t support “statement-level”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6B-AD74-4215-AD77-9CAF50AF1EB6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CC3300"/>
                </a:solidFill>
              </a:rPr>
              <a:t>Options</a:t>
            </a:r>
            <a:r>
              <a:rPr lang="en-US" altLang="en-US"/>
              <a:t>: REFERENCING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INSERT statements imply a new tuple (for row-level) or new table (for statement-level).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 “table” is the set of inserted tuples.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DELETE implies an old tuple or table.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UPDATE implies both.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Refer to these by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[NEW OLD][TUPLE TABLE] AS &lt;name&gt;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12661" y="6169967"/>
            <a:ext cx="4819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SQLite doesn’t support “referencing”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2F47-EBC4-4C9D-9F50-CBCC7BE7E036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CC3300"/>
                </a:solidFill>
              </a:rPr>
              <a:t>Options</a:t>
            </a:r>
            <a:r>
              <a:rPr lang="en-US" altLang="en-US"/>
              <a:t>: The Condition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848600" cy="4419600"/>
          </a:xfrm>
        </p:spPr>
        <p:txBody>
          <a:bodyPr/>
          <a:lstStyle/>
          <a:p>
            <a:r>
              <a:rPr lang="en-US" altLang="en-US"/>
              <a:t>Any boolean-valued condition.</a:t>
            </a:r>
          </a:p>
          <a:p>
            <a:r>
              <a:rPr lang="en-US" altLang="en-US"/>
              <a:t>Evaluated on the database as it would exist before or after the triggering event, depending on whether BEFORE or AFTER is used.</a:t>
            </a:r>
          </a:p>
          <a:p>
            <a:pPr lvl="1"/>
            <a:r>
              <a:rPr lang="en-US" altLang="en-US"/>
              <a:t>But always before the changes take effect.</a:t>
            </a:r>
          </a:p>
          <a:p>
            <a:r>
              <a:rPr lang="en-US" altLang="en-US"/>
              <a:t>Access the new/old tuple/table through the names in the REFERENCING clause.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19AF-9930-4213-BACD-BB72CA71DF8E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CC3300"/>
                </a:solidFill>
              </a:rPr>
              <a:t>Options</a:t>
            </a:r>
            <a:r>
              <a:rPr lang="en-US" altLang="en-US"/>
              <a:t>: The Action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There can be more than one SQL statement in the action.</a:t>
            </a:r>
          </a:p>
          <a:p>
            <a:pPr lvl="1"/>
            <a:r>
              <a:rPr lang="en-US" altLang="en-US"/>
              <a:t>Surround by BEGIN . . . END if there is more than one.</a:t>
            </a:r>
          </a:p>
          <a:p>
            <a:r>
              <a:rPr lang="en-US" altLang="en-US"/>
              <a:t>But queries make no sense in an action, so we are really limited to modifications.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7941-1877-4510-AD1F-C290C02FBC0B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Another </a:t>
            </a:r>
            <a:r>
              <a:rPr lang="en-US" altLang="en-US">
                <a:solidFill>
                  <a:srgbClr val="33CC33"/>
                </a:solidFill>
              </a:rPr>
              <a:t>Example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Using </a:t>
            </a:r>
            <a:r>
              <a:rPr lang="en-US" altLang="en-US" dirty="0" smtClean="0">
                <a:solidFill>
                  <a:srgbClr val="CC00CC"/>
                </a:solidFill>
              </a:rPr>
              <a:t>Sells(store, sneaker, </a:t>
            </a:r>
            <a:r>
              <a:rPr lang="en-US" altLang="en-US" dirty="0">
                <a:solidFill>
                  <a:srgbClr val="CC00CC"/>
                </a:solidFill>
              </a:rPr>
              <a:t>price)</a:t>
            </a:r>
            <a:r>
              <a:rPr lang="en-US" altLang="en-US" dirty="0"/>
              <a:t> and a unary relation </a:t>
            </a:r>
            <a:r>
              <a:rPr lang="en-US" altLang="en-US" dirty="0" err="1" smtClean="0">
                <a:solidFill>
                  <a:srgbClr val="CC00CC"/>
                </a:solidFill>
              </a:rPr>
              <a:t>RipoffStores</a:t>
            </a:r>
            <a:r>
              <a:rPr lang="en-US" altLang="en-US" dirty="0" smtClean="0">
                <a:solidFill>
                  <a:srgbClr val="CC00CC"/>
                </a:solidFill>
              </a:rPr>
              <a:t>(store)</a:t>
            </a:r>
            <a:r>
              <a:rPr lang="en-US" altLang="en-US" dirty="0" smtClean="0"/>
              <a:t>, </a:t>
            </a:r>
            <a:r>
              <a:rPr lang="en-US" altLang="en-US" dirty="0"/>
              <a:t>maintain a list of </a:t>
            </a:r>
            <a:r>
              <a:rPr lang="en-US" altLang="en-US" dirty="0" smtClean="0"/>
              <a:t>stores that </a:t>
            </a:r>
            <a:r>
              <a:rPr lang="en-US" altLang="en-US" dirty="0"/>
              <a:t>raise the price of any </a:t>
            </a:r>
            <a:r>
              <a:rPr lang="en-US" altLang="en-US" dirty="0" smtClean="0"/>
              <a:t>sneaker by </a:t>
            </a:r>
            <a:r>
              <a:rPr lang="en-US" altLang="en-US" dirty="0"/>
              <a:t>more than $</a:t>
            </a:r>
            <a:r>
              <a:rPr lang="en-US" altLang="en-US" dirty="0" smtClean="0"/>
              <a:t>10.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3A22C-6C43-4317-98D2-174AD100D58D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Trigger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/>
              <a:t>CREATE TRIGGER </a:t>
            </a:r>
            <a:r>
              <a:rPr lang="en-US" altLang="en-US" sz="2800" dirty="0" err="1"/>
              <a:t>PriceTrig</a:t>
            </a:r>
            <a:endParaRPr lang="en-US" altLang="en-US" sz="28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/>
              <a:t>	AFTER UPDATE OF price ON Sells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/>
              <a:t>	</a:t>
            </a:r>
            <a:r>
              <a:rPr lang="en-US" altLang="en-US" sz="2800" dirty="0" smtClean="0"/>
              <a:t>FOR </a:t>
            </a:r>
            <a:r>
              <a:rPr lang="en-US" altLang="en-US" sz="2800" dirty="0"/>
              <a:t>EACH ROW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/>
              <a:t>	</a:t>
            </a:r>
            <a:r>
              <a:rPr lang="en-US" altLang="en-US" sz="2800" dirty="0" smtClean="0"/>
              <a:t>WHEN(</a:t>
            </a:r>
            <a:r>
              <a:rPr lang="en-US" altLang="en-US" sz="2800" dirty="0" err="1" smtClean="0"/>
              <a:t>New.price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&gt; </a:t>
            </a:r>
            <a:r>
              <a:rPr lang="en-US" altLang="en-US" sz="2800" dirty="0" err="1" smtClean="0"/>
              <a:t>Old.price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+ </a:t>
            </a:r>
            <a:r>
              <a:rPr lang="en-US" altLang="en-US" sz="2800" dirty="0" smtClean="0"/>
              <a:t>10.00)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  BEGIN</a:t>
            </a:r>
            <a:endParaRPr lang="en-US" altLang="en-US" sz="28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/>
              <a:t>	INSERT INTO </a:t>
            </a:r>
            <a:r>
              <a:rPr lang="en-US" altLang="en-US" sz="2800" dirty="0" err="1" smtClean="0"/>
              <a:t>RipoffStores</a:t>
            </a:r>
            <a:endParaRPr lang="en-US" altLang="en-US" sz="28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/>
              <a:t>		</a:t>
            </a:r>
            <a:r>
              <a:rPr lang="en-US" altLang="en-US" sz="2800" dirty="0" smtClean="0"/>
              <a:t>VALUES(</a:t>
            </a:r>
            <a:r>
              <a:rPr lang="en-US" altLang="en-US" sz="2800" dirty="0" err="1" smtClean="0"/>
              <a:t>New.store</a:t>
            </a:r>
            <a:r>
              <a:rPr lang="en-US" altLang="en-US" sz="2800" dirty="0" smtClean="0"/>
              <a:t>);</a:t>
            </a:r>
            <a:endParaRPr lang="en-US" altLang="en-US" sz="2800" dirty="0"/>
          </a:p>
        </p:txBody>
      </p:sp>
      <p:grpSp>
        <p:nvGrpSpPr>
          <p:cNvPr id="47111" name="Group 7"/>
          <p:cNvGrpSpPr>
            <a:grpSpLocks/>
          </p:cNvGrpSpPr>
          <p:nvPr/>
        </p:nvGrpSpPr>
        <p:grpSpPr bwMode="auto">
          <a:xfrm>
            <a:off x="1066800" y="1225550"/>
            <a:ext cx="7442200" cy="1670050"/>
            <a:chOff x="672" y="772"/>
            <a:chExt cx="4688" cy="1052"/>
          </a:xfrm>
        </p:grpSpPr>
        <p:sp>
          <p:nvSpPr>
            <p:cNvPr id="47108" name="Text Box 4"/>
            <p:cNvSpPr txBox="1">
              <a:spLocks noChangeArrowheads="1"/>
            </p:cNvSpPr>
            <p:nvPr/>
          </p:nvSpPr>
          <p:spPr bwMode="auto">
            <a:xfrm>
              <a:off x="4406" y="772"/>
              <a:ext cx="95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dirty="0">
                  <a:latin typeface="Tahoma" panose="020B0604030504040204" pitchFamily="34" charset="0"/>
                </a:rPr>
                <a:t>The event –</a:t>
              </a:r>
            </a:p>
            <a:p>
              <a:r>
                <a:rPr lang="en-US" altLang="en-US" sz="1800" dirty="0">
                  <a:latin typeface="Tahoma" panose="020B0604030504040204" pitchFamily="34" charset="0"/>
                </a:rPr>
                <a:t>only changes</a:t>
              </a:r>
            </a:p>
            <a:p>
              <a:r>
                <a:rPr lang="en-US" altLang="en-US" sz="1800" dirty="0">
                  <a:latin typeface="Tahoma" panose="020B0604030504040204" pitchFamily="34" charset="0"/>
                </a:rPr>
                <a:t>to prices</a:t>
              </a:r>
            </a:p>
          </p:txBody>
        </p:sp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>
              <a:off x="672" y="1536"/>
              <a:ext cx="3408" cy="28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0" name="Line 6"/>
            <p:cNvSpPr>
              <a:spLocks noChangeShapeType="1"/>
            </p:cNvSpPr>
            <p:nvPr/>
          </p:nvSpPr>
          <p:spPr bwMode="auto">
            <a:xfrm flipH="1">
              <a:off x="4080" y="1104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9" name="Group 15"/>
          <p:cNvGrpSpPr>
            <a:grpSpLocks/>
          </p:cNvGrpSpPr>
          <p:nvPr/>
        </p:nvGrpSpPr>
        <p:grpSpPr bwMode="auto">
          <a:xfrm>
            <a:off x="1109662" y="4167188"/>
            <a:ext cx="8091670" cy="701675"/>
            <a:chOff x="496" y="2634"/>
            <a:chExt cx="4694" cy="442"/>
          </a:xfrm>
        </p:grpSpPr>
        <p:sp>
          <p:nvSpPr>
            <p:cNvPr id="47116" name="Rectangle 12"/>
            <p:cNvSpPr>
              <a:spLocks noChangeArrowheads="1"/>
            </p:cNvSpPr>
            <p:nvPr/>
          </p:nvSpPr>
          <p:spPr bwMode="auto">
            <a:xfrm>
              <a:off x="496" y="2736"/>
              <a:ext cx="2406" cy="24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7" name="Text Box 13"/>
            <p:cNvSpPr txBox="1">
              <a:spLocks noChangeArrowheads="1"/>
            </p:cNvSpPr>
            <p:nvPr/>
          </p:nvSpPr>
          <p:spPr bwMode="auto">
            <a:xfrm>
              <a:off x="3622" y="2634"/>
              <a:ext cx="15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>
                  <a:latin typeface="Tahoma" panose="020B0604030504040204" pitchFamily="34" charset="0"/>
                </a:rPr>
                <a:t>We need to consider</a:t>
              </a:r>
            </a:p>
            <a:p>
              <a:r>
                <a:rPr lang="en-US" altLang="en-US" sz="2000" dirty="0">
                  <a:latin typeface="Tahoma" panose="020B0604030504040204" pitchFamily="34" charset="0"/>
                </a:rPr>
                <a:t>each price change</a:t>
              </a:r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auto">
            <a:xfrm flipH="1">
              <a:off x="2998" y="2793"/>
              <a:ext cx="6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23" name="Group 19"/>
          <p:cNvGrpSpPr>
            <a:grpSpLocks/>
          </p:cNvGrpSpPr>
          <p:nvPr/>
        </p:nvGrpSpPr>
        <p:grpSpPr bwMode="auto">
          <a:xfrm>
            <a:off x="1109662" y="2016125"/>
            <a:ext cx="8059738" cy="1822450"/>
            <a:chOff x="672" y="2164"/>
            <a:chExt cx="5077" cy="1148"/>
          </a:xfrm>
        </p:grpSpPr>
        <p:sp>
          <p:nvSpPr>
            <p:cNvPr id="47120" name="Rectangle 16"/>
            <p:cNvSpPr>
              <a:spLocks noChangeArrowheads="1"/>
            </p:cNvSpPr>
            <p:nvPr/>
          </p:nvSpPr>
          <p:spPr bwMode="auto">
            <a:xfrm>
              <a:off x="672" y="3024"/>
              <a:ext cx="3744" cy="288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1" name="Text Box 17"/>
            <p:cNvSpPr txBox="1">
              <a:spLocks noChangeArrowheads="1"/>
            </p:cNvSpPr>
            <p:nvPr/>
          </p:nvSpPr>
          <p:spPr bwMode="auto">
            <a:xfrm>
              <a:off x="4886" y="2164"/>
              <a:ext cx="863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dirty="0">
                  <a:latin typeface="Tahoma" panose="020B0604030504040204" pitchFamily="34" charset="0"/>
                </a:rPr>
                <a:t>Condition:</a:t>
              </a:r>
            </a:p>
            <a:p>
              <a:r>
                <a:rPr lang="en-US" altLang="en-US" sz="1800" dirty="0">
                  <a:latin typeface="Tahoma" panose="020B0604030504040204" pitchFamily="34" charset="0"/>
                </a:rPr>
                <a:t>a raise in</a:t>
              </a:r>
            </a:p>
            <a:p>
              <a:r>
                <a:rPr lang="en-US" altLang="en-US" sz="1800" dirty="0">
                  <a:latin typeface="Tahoma" panose="020B0604030504040204" pitchFamily="34" charset="0"/>
                </a:rPr>
                <a:t>price &gt; $</a:t>
              </a:r>
              <a:r>
                <a:rPr lang="en-US" altLang="en-US" sz="1800" dirty="0" smtClean="0">
                  <a:latin typeface="Tahoma" panose="020B0604030504040204" pitchFamily="34" charset="0"/>
                </a:rPr>
                <a:t>10</a:t>
              </a:r>
              <a:endParaRPr lang="en-US" altLang="en-US" sz="1800" dirty="0">
                <a:latin typeface="Tahoma" panose="020B0604030504040204" pitchFamily="34" charset="0"/>
              </a:endParaRPr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auto">
            <a:xfrm flipH="1">
              <a:off x="4416" y="2496"/>
              <a:ext cx="43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27" name="Group 23"/>
          <p:cNvGrpSpPr>
            <a:grpSpLocks/>
          </p:cNvGrpSpPr>
          <p:nvPr/>
        </p:nvGrpSpPr>
        <p:grpSpPr bwMode="auto">
          <a:xfrm>
            <a:off x="1675803" y="4791075"/>
            <a:ext cx="7218363" cy="1133475"/>
            <a:chOff x="924" y="3360"/>
            <a:chExt cx="4547" cy="714"/>
          </a:xfrm>
          <a:noFill/>
        </p:grpSpPr>
        <p:sp>
          <p:nvSpPr>
            <p:cNvPr id="47124" name="Rectangle 20"/>
            <p:cNvSpPr>
              <a:spLocks noChangeArrowheads="1"/>
            </p:cNvSpPr>
            <p:nvPr/>
          </p:nvSpPr>
          <p:spPr bwMode="auto">
            <a:xfrm>
              <a:off x="924" y="3360"/>
              <a:ext cx="206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5" name="Text Box 21"/>
            <p:cNvSpPr txBox="1">
              <a:spLocks noChangeArrowheads="1"/>
            </p:cNvSpPr>
            <p:nvPr/>
          </p:nvSpPr>
          <p:spPr bwMode="auto">
            <a:xfrm>
              <a:off x="3613" y="3434"/>
              <a:ext cx="1858" cy="64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>
                  <a:latin typeface="Tahoma" panose="020B0604030504040204" pitchFamily="34" charset="0"/>
                </a:rPr>
                <a:t>When the price change</a:t>
              </a:r>
            </a:p>
            <a:p>
              <a:r>
                <a:rPr lang="en-US" altLang="en-US" sz="2000" dirty="0">
                  <a:latin typeface="Tahoma" panose="020B0604030504040204" pitchFamily="34" charset="0"/>
                </a:rPr>
                <a:t>is great enough, add</a:t>
              </a:r>
            </a:p>
            <a:p>
              <a:r>
                <a:rPr lang="en-US" altLang="en-US" sz="2000" dirty="0">
                  <a:latin typeface="Tahoma" panose="020B0604030504040204" pitchFamily="34" charset="0"/>
                </a:rPr>
                <a:t>the </a:t>
              </a:r>
              <a:r>
                <a:rPr lang="en-US" altLang="en-US" sz="2000" dirty="0" smtClean="0">
                  <a:latin typeface="Tahoma" panose="020B0604030504040204" pitchFamily="34" charset="0"/>
                </a:rPr>
                <a:t>store </a:t>
              </a:r>
              <a:r>
                <a:rPr lang="en-US" altLang="en-US" sz="2000" dirty="0">
                  <a:latin typeface="Tahoma" panose="020B0604030504040204" pitchFamily="34" charset="0"/>
                </a:rPr>
                <a:t>to </a:t>
              </a:r>
              <a:r>
                <a:rPr lang="en-US" altLang="en-US" sz="2000" dirty="0" err="1" smtClean="0">
                  <a:latin typeface="Tahoma" panose="020B0604030504040204" pitchFamily="34" charset="0"/>
                </a:rPr>
                <a:t>RipoffStores</a:t>
              </a:r>
              <a:endParaRPr lang="en-US" altLang="en-US" sz="2000" dirty="0">
                <a:latin typeface="Tahoma" panose="020B0604030504040204" pitchFamily="34" charset="0"/>
              </a:endParaRPr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 flipH="1" flipV="1">
              <a:off x="2988" y="3618"/>
              <a:ext cx="576" cy="48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32D0-BCC9-41D0-B294-065A458E2F7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Kinds of Constraints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924800" cy="4114800"/>
          </a:xfrm>
        </p:spPr>
        <p:txBody>
          <a:bodyPr/>
          <a:lstStyle/>
          <a:p>
            <a:r>
              <a:rPr lang="en-US" altLang="en-US" dirty="0">
                <a:solidFill>
                  <a:srgbClr val="33CC33"/>
                </a:solidFill>
              </a:rPr>
              <a:t>Keys</a:t>
            </a:r>
            <a:r>
              <a:rPr lang="en-US" altLang="en-US" dirty="0"/>
              <a:t>.</a:t>
            </a:r>
          </a:p>
          <a:p>
            <a:r>
              <a:rPr lang="en-US" altLang="en-US" dirty="0">
                <a:solidFill>
                  <a:srgbClr val="33CC33"/>
                </a:solidFill>
              </a:rPr>
              <a:t>Foreign-key</a:t>
            </a:r>
            <a:r>
              <a:rPr lang="en-US" altLang="en-US" dirty="0"/>
              <a:t>, or referential-integrity.</a:t>
            </a:r>
          </a:p>
          <a:p>
            <a:r>
              <a:rPr lang="en-US" altLang="en-US" dirty="0">
                <a:solidFill>
                  <a:srgbClr val="33CC33"/>
                </a:solidFill>
              </a:rPr>
              <a:t>Value-based</a:t>
            </a:r>
            <a:r>
              <a:rPr lang="en-US" altLang="en-US" dirty="0"/>
              <a:t> constraints.</a:t>
            </a:r>
          </a:p>
          <a:p>
            <a:pPr lvl="1"/>
            <a:r>
              <a:rPr lang="en-US" altLang="en-US" dirty="0"/>
              <a:t>Constrain values of a particular attribute.</a:t>
            </a:r>
          </a:p>
          <a:p>
            <a:r>
              <a:rPr lang="en-US" altLang="en-US" dirty="0">
                <a:solidFill>
                  <a:srgbClr val="33CC33"/>
                </a:solidFill>
              </a:rPr>
              <a:t>Tuple-based</a:t>
            </a:r>
            <a:r>
              <a:rPr lang="en-US" altLang="en-US" dirty="0"/>
              <a:t> constraints.</a:t>
            </a:r>
          </a:p>
          <a:p>
            <a:pPr lvl="1"/>
            <a:r>
              <a:rPr lang="en-US" altLang="en-US" dirty="0"/>
              <a:t>Relationship among components.</a:t>
            </a:r>
          </a:p>
          <a:p>
            <a:r>
              <a:rPr lang="en-US" altLang="en-US" dirty="0">
                <a:solidFill>
                  <a:srgbClr val="33CC33"/>
                </a:solidFill>
              </a:rPr>
              <a:t>Assertions</a:t>
            </a:r>
            <a:r>
              <a:rPr lang="en-US" altLang="en-US" dirty="0"/>
              <a:t>: any SQL </a:t>
            </a:r>
            <a:r>
              <a:rPr lang="en-US" altLang="en-US" dirty="0" err="1"/>
              <a:t>boolean</a:t>
            </a:r>
            <a:r>
              <a:rPr lang="en-US" altLang="en-US" dirty="0"/>
              <a:t> expression.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CBD6-55B2-4011-A296-7AC368FF96DC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4362" y="289980"/>
            <a:ext cx="7772400" cy="1143000"/>
          </a:xfrm>
        </p:spPr>
        <p:txBody>
          <a:bodyPr/>
          <a:lstStyle/>
          <a:p>
            <a:r>
              <a:rPr lang="en-US" altLang="en-US" sz="3200" dirty="0">
                <a:solidFill>
                  <a:srgbClr val="33CC33"/>
                </a:solidFill>
              </a:rPr>
              <a:t>Example</a:t>
            </a:r>
            <a:r>
              <a:rPr lang="en-US" altLang="en-US" sz="3200" dirty="0"/>
              <a:t>: </a:t>
            </a:r>
            <a:r>
              <a:rPr lang="en-US" altLang="en-US" sz="3200" dirty="0" smtClean="0"/>
              <a:t>Assertion replaced by Trigger</a:t>
            </a:r>
            <a:endParaRPr lang="en-US" altLang="en-US" sz="36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78559"/>
            <a:ext cx="8615362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In </a:t>
            </a:r>
            <a:r>
              <a:rPr lang="en-US" altLang="en-US" sz="2400" dirty="0" smtClean="0">
                <a:solidFill>
                  <a:srgbClr val="CC00CC"/>
                </a:solidFill>
              </a:rPr>
              <a:t>Sells(sneaker, store, </a:t>
            </a:r>
            <a:r>
              <a:rPr lang="en-US" altLang="en-US" sz="2400" dirty="0">
                <a:solidFill>
                  <a:srgbClr val="CC00CC"/>
                </a:solidFill>
              </a:rPr>
              <a:t>price)</a:t>
            </a:r>
            <a:r>
              <a:rPr lang="en-US" altLang="en-US" sz="2400" dirty="0"/>
              <a:t>, no </a:t>
            </a:r>
            <a:r>
              <a:rPr lang="en-US" altLang="en-US" sz="2400" dirty="0" smtClean="0"/>
              <a:t>store may </a:t>
            </a:r>
            <a:r>
              <a:rPr lang="en-US" altLang="en-US" sz="2400" dirty="0"/>
              <a:t>charge an average of more than $</a:t>
            </a:r>
            <a:r>
              <a:rPr lang="en-US" altLang="en-US" sz="2400" dirty="0" smtClean="0"/>
              <a:t>50</a:t>
            </a:r>
            <a:r>
              <a:rPr lang="en-US" altLang="en-US" sz="2400" dirty="0" smtClean="0"/>
              <a:t>. We used a Assertion earlier in SQL92. In SQLite, we can use a Trigger to do the same.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9224" y="2565496"/>
            <a:ext cx="76826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CREATE </a:t>
            </a:r>
            <a:r>
              <a:rPr lang="en-US" sz="2000" dirty="0" smtClean="0">
                <a:latin typeface="Consolas" panose="020B0609020204030204" pitchFamily="49" charset="0"/>
              </a:rPr>
              <a:t>Trigger </a:t>
            </a:r>
            <a:r>
              <a:rPr lang="en-US" sz="2000" dirty="0" err="1">
                <a:latin typeface="Consolas" panose="020B0609020204030204" pitchFamily="49" charset="0"/>
              </a:rPr>
              <a:t>NoRipoffStores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BEFORE INSERT </a:t>
            </a:r>
            <a:r>
              <a:rPr lang="en-US" sz="2000" dirty="0">
                <a:latin typeface="Consolas" panose="020B0609020204030204" pitchFamily="49" charset="0"/>
              </a:rPr>
              <a:t>on </a:t>
            </a:r>
            <a:r>
              <a:rPr lang="en-US" sz="2000" dirty="0" smtClean="0">
                <a:latin typeface="Consolas" panose="020B0609020204030204" pitchFamily="49" charset="0"/>
              </a:rPr>
              <a:t>Sells</a:t>
            </a:r>
          </a:p>
          <a:p>
            <a:r>
              <a:rPr lang="en-US" sz="2000" dirty="0" smtClean="0">
                <a:latin typeface="Consolas" panose="020B0609020204030204" pitchFamily="49" charset="0"/>
              </a:rPr>
              <a:t>BEGIN   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SELECT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CASE </a:t>
            </a:r>
          </a:p>
          <a:p>
            <a:r>
              <a:rPr lang="en-US" sz="2000" dirty="0" smtClean="0">
                <a:latin typeface="Consolas" panose="020B0609020204030204" pitchFamily="49" charset="0"/>
              </a:rPr>
              <a:t>      WHEN EXISTS(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     </a:t>
            </a:r>
            <a:r>
              <a:rPr lang="en-US" sz="2000" dirty="0">
                <a:latin typeface="Consolas" panose="020B0609020204030204" pitchFamily="49" charset="0"/>
              </a:rPr>
              <a:t>SELECT store FROM </a:t>
            </a:r>
            <a:r>
              <a:rPr lang="en-US" sz="2000" dirty="0" smtClean="0">
                <a:latin typeface="Consolas" panose="020B0609020204030204" pitchFamily="49" charset="0"/>
              </a:rPr>
              <a:t>Sells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     </a:t>
            </a:r>
            <a:r>
              <a:rPr lang="en-US" sz="2000" dirty="0">
                <a:latin typeface="Consolas" panose="020B0609020204030204" pitchFamily="49" charset="0"/>
              </a:rPr>
              <a:t>GROUP BY </a:t>
            </a:r>
            <a:r>
              <a:rPr lang="en-US" sz="2000" dirty="0" smtClean="0">
                <a:latin typeface="Consolas" panose="020B0609020204030204" pitchFamily="49" charset="0"/>
              </a:rPr>
              <a:t>store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     HAVING </a:t>
            </a:r>
            <a:r>
              <a:rPr lang="en-US" sz="2000" dirty="0">
                <a:latin typeface="Consolas" panose="020B0609020204030204" pitchFamily="49" charset="0"/>
              </a:rPr>
              <a:t>50.00 &lt; AVG(price</a:t>
            </a:r>
            <a:r>
              <a:rPr lang="en-US" sz="20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) THEN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RAISE ( </a:t>
            </a:r>
            <a:r>
              <a:rPr lang="en-US" sz="2000" dirty="0">
                <a:latin typeface="Consolas" panose="020B0609020204030204" pitchFamily="49" charset="0"/>
              </a:rPr>
              <a:t>abort, 'Invalid price</a:t>
            </a:r>
            <a:r>
              <a:rPr lang="en-US" sz="2000" dirty="0" smtClean="0">
                <a:latin typeface="Consolas" panose="020B0609020204030204" pitchFamily="49" charset="0"/>
              </a:rPr>
              <a:t>...')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   END; -- select</a:t>
            </a:r>
          </a:p>
          <a:p>
            <a:r>
              <a:rPr lang="en-US" sz="2000" dirty="0" smtClean="0">
                <a:latin typeface="Consolas" panose="020B0609020204030204" pitchFamily="49" charset="0"/>
              </a:rPr>
              <a:t>END; -- begin</a:t>
            </a:r>
            <a:endParaRPr lang="en-US" sz="2000" dirty="0">
              <a:latin typeface="Consolas" panose="020B0609020204030204" pitchFamily="49" charset="0"/>
            </a:endParaRPr>
          </a:p>
        </p:txBody>
      </p:sp>
      <p:grpSp>
        <p:nvGrpSpPr>
          <p:cNvPr id="31751" name="Group 7"/>
          <p:cNvGrpSpPr>
            <a:grpSpLocks/>
          </p:cNvGrpSpPr>
          <p:nvPr/>
        </p:nvGrpSpPr>
        <p:grpSpPr bwMode="auto">
          <a:xfrm>
            <a:off x="2232612" y="3258391"/>
            <a:ext cx="6167438" cy="1846263"/>
            <a:chOff x="3936" y="2764"/>
            <a:chExt cx="3885" cy="1163"/>
          </a:xfrm>
        </p:grpSpPr>
        <p:sp>
          <p:nvSpPr>
            <p:cNvPr id="31748" name="Rectangle 4"/>
            <p:cNvSpPr>
              <a:spLocks noChangeArrowheads="1"/>
            </p:cNvSpPr>
            <p:nvPr/>
          </p:nvSpPr>
          <p:spPr bwMode="auto">
            <a:xfrm>
              <a:off x="3936" y="3327"/>
              <a:ext cx="2304" cy="6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6784" y="2764"/>
              <a:ext cx="1037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i="1" dirty="0" smtClean="0">
                  <a:latin typeface="Tahoma" panose="020B0604030504040204" pitchFamily="34" charset="0"/>
                </a:rPr>
                <a:t>Stores with </a:t>
              </a:r>
              <a:r>
                <a:rPr lang="en-US" altLang="en-US" sz="1800" i="1" dirty="0">
                  <a:latin typeface="Tahoma" panose="020B0604030504040204" pitchFamily="34" charset="0"/>
                </a:rPr>
                <a:t>an</a:t>
              </a:r>
            </a:p>
            <a:p>
              <a:r>
                <a:rPr lang="en-US" altLang="en-US" sz="1800" i="1" dirty="0">
                  <a:latin typeface="Tahoma" panose="020B0604030504040204" pitchFamily="34" charset="0"/>
                </a:rPr>
                <a:t>average price</a:t>
              </a:r>
            </a:p>
            <a:p>
              <a:r>
                <a:rPr lang="en-US" altLang="en-US" sz="1800" i="1" dirty="0">
                  <a:latin typeface="Tahoma" panose="020B0604030504040204" pitchFamily="34" charset="0"/>
                </a:rPr>
                <a:t>above $</a:t>
              </a:r>
              <a:r>
                <a:rPr lang="en-US" altLang="en-US" sz="1800" i="1" dirty="0" smtClean="0">
                  <a:latin typeface="Tahoma" panose="020B0604030504040204" pitchFamily="34" charset="0"/>
                </a:rPr>
                <a:t>50</a:t>
              </a:r>
              <a:endParaRPr lang="en-US" altLang="en-US" sz="1800" i="1" dirty="0">
                <a:latin typeface="Tahoma" panose="020B0604030504040204" pitchFamily="34" charset="0"/>
              </a:endParaRPr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flipH="1">
              <a:off x="6261" y="3063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430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4793-E78E-4FCF-88AE-C034767EAC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en-US">
                <a:solidFill>
                  <a:srgbClr val="CC3300"/>
                </a:solidFill>
              </a:rPr>
              <a:t>Review</a:t>
            </a:r>
            <a:r>
              <a:rPr lang="en-US" altLang="en-US"/>
              <a:t>: Single-Attribute Keys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19600"/>
          </a:xfrm>
        </p:spPr>
        <p:txBody>
          <a:bodyPr/>
          <a:lstStyle/>
          <a:p>
            <a:r>
              <a:rPr lang="en-US" altLang="en-US" dirty="0"/>
              <a:t>Place PRIMARY KEY or UNIQUE after the type in the declaration of the attribute.</a:t>
            </a:r>
          </a:p>
          <a:p>
            <a:r>
              <a:rPr lang="en-US" altLang="en-US" dirty="0">
                <a:solidFill>
                  <a:srgbClr val="33CC33"/>
                </a:solidFill>
              </a:rPr>
              <a:t>Example</a:t>
            </a:r>
            <a:r>
              <a:rPr lang="en-US" altLang="en-US" dirty="0"/>
              <a:t>: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	</a:t>
            </a:r>
            <a:r>
              <a:rPr lang="en-US" altLang="en-US" dirty="0">
                <a:latin typeface="Courier New" panose="02070309020205020404" pitchFamily="49" charset="0"/>
              </a:rPr>
              <a:t>CREATE TABLE </a:t>
            </a:r>
            <a:r>
              <a:rPr lang="en-US" altLang="en-US" dirty="0" smtClean="0">
                <a:latin typeface="Courier New" panose="02070309020205020404" pitchFamily="49" charset="0"/>
              </a:rPr>
              <a:t>Sneakers(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	name	CHAR(20) UNIQUE,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	</a:t>
            </a:r>
            <a:r>
              <a:rPr lang="en-US" altLang="en-US" dirty="0" err="1">
                <a:latin typeface="Courier New" panose="02070309020205020404" pitchFamily="49" charset="0"/>
              </a:rPr>
              <a:t>manf</a:t>
            </a:r>
            <a:r>
              <a:rPr lang="en-US" altLang="en-US" dirty="0">
                <a:latin typeface="Courier New" panose="02070309020205020404" pitchFamily="49" charset="0"/>
              </a:rPr>
              <a:t>	CHAR(20)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77ED-AC9F-4E0F-9813-5142BA4FA6A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CC3300"/>
                </a:solidFill>
              </a:rPr>
              <a:t>Review</a:t>
            </a:r>
            <a:r>
              <a:rPr lang="en-US" altLang="en-US"/>
              <a:t>: Multiattribute Key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r>
              <a:rPr lang="en-US" altLang="en-US" sz="2800" dirty="0"/>
              <a:t>The </a:t>
            </a:r>
            <a:r>
              <a:rPr lang="en-US" altLang="en-US" sz="2800" i="1" dirty="0" smtClean="0"/>
              <a:t>store</a:t>
            </a:r>
            <a:r>
              <a:rPr lang="en-US" altLang="en-US" sz="2800" dirty="0" smtClean="0"/>
              <a:t> and </a:t>
            </a:r>
            <a:r>
              <a:rPr lang="en-US" altLang="en-US" sz="2800" i="1" dirty="0" smtClean="0"/>
              <a:t>sneaker</a:t>
            </a:r>
            <a:r>
              <a:rPr lang="en-US" altLang="en-US" sz="2800" dirty="0" smtClean="0"/>
              <a:t> together </a:t>
            </a:r>
            <a:r>
              <a:rPr lang="en-US" altLang="en-US" sz="2800" dirty="0"/>
              <a:t>are the key for Sells: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		</a:t>
            </a:r>
            <a:r>
              <a:rPr lang="en-US" altLang="en-US" sz="2800" dirty="0">
                <a:latin typeface="Courier New" panose="02070309020205020404" pitchFamily="49" charset="0"/>
              </a:rPr>
              <a:t>CREATE TABLE Sells (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store</a:t>
            </a:r>
            <a:r>
              <a:rPr lang="en-US" altLang="en-US" sz="2800" dirty="0">
                <a:latin typeface="Courier New" panose="02070309020205020404" pitchFamily="49" charset="0"/>
              </a:rPr>
              <a:t>	CHAR(20),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</a:t>
            </a:r>
            <a:r>
              <a:rPr lang="en-US" altLang="en-US" sz="2800" dirty="0">
                <a:latin typeface="Courier New" panose="02070309020205020404" pitchFamily="49" charset="0"/>
              </a:rPr>
              <a:t>	VARCHAR(20),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	price	REAL,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	PRIMARY KEY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(store, sneaker)</a:t>
            </a:r>
            <a:endParaRPr lang="en-US" altLang="en-US" sz="2800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	);</a:t>
            </a:r>
          </a:p>
          <a:p>
            <a:pPr>
              <a:buFont typeface="Monotype Sorts" pitchFamily="2" charset="2"/>
              <a:buNone/>
            </a:pPr>
            <a:endParaRPr lang="en-US" altLang="en-US" sz="28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3B14D-A4E5-43C8-9742-B285671B1D8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Foreign Keys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848600" cy="4114800"/>
          </a:xfrm>
        </p:spPr>
        <p:txBody>
          <a:bodyPr/>
          <a:lstStyle/>
          <a:p>
            <a:r>
              <a:rPr lang="en-US" altLang="en-US" dirty="0"/>
              <a:t>Values appearing in attributes of one relation must appear together in certain attributes of another relation.</a:t>
            </a:r>
          </a:p>
          <a:p>
            <a:r>
              <a:rPr lang="en-US" altLang="en-US" dirty="0">
                <a:solidFill>
                  <a:srgbClr val="33CC33"/>
                </a:solidFill>
              </a:rPr>
              <a:t>Example</a:t>
            </a:r>
            <a:r>
              <a:rPr lang="en-US" altLang="en-US" dirty="0"/>
              <a:t>: in </a:t>
            </a:r>
            <a:r>
              <a:rPr lang="en-US" altLang="en-US" dirty="0" smtClean="0">
                <a:solidFill>
                  <a:srgbClr val="CC00CC"/>
                </a:solidFill>
              </a:rPr>
              <a:t>Sells(store, sneaker, </a:t>
            </a:r>
            <a:r>
              <a:rPr lang="en-US" altLang="en-US" dirty="0">
                <a:solidFill>
                  <a:srgbClr val="CC00CC"/>
                </a:solidFill>
              </a:rPr>
              <a:t>price)</a:t>
            </a:r>
            <a:r>
              <a:rPr lang="en-US" altLang="en-US" dirty="0"/>
              <a:t>, we might expect that a </a:t>
            </a:r>
            <a:r>
              <a:rPr lang="en-US" altLang="en-US" dirty="0" smtClean="0"/>
              <a:t>sneaker value </a:t>
            </a:r>
            <a:r>
              <a:rPr lang="en-US" altLang="en-US" dirty="0"/>
              <a:t>also appears in </a:t>
            </a:r>
            <a:r>
              <a:rPr lang="en-US" altLang="en-US" dirty="0" smtClean="0"/>
              <a:t>Sneaker.name 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293B-04C0-4F5E-853B-84BF860F865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Expressing Foreign Keys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05800" cy="4343400"/>
          </a:xfrm>
        </p:spPr>
        <p:txBody>
          <a:bodyPr/>
          <a:lstStyle/>
          <a:p>
            <a:pPr marL="609600" indent="-609600"/>
            <a:r>
              <a:rPr lang="en-US" altLang="en-US"/>
              <a:t>Use keyword REFERENCES, either: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/>
              <a:t>After an attribute (for one-attribute keys).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/>
              <a:t>As an element of the schema:</a:t>
            </a:r>
          </a:p>
          <a:p>
            <a:pPr marL="609600" indent="-609600">
              <a:buFont typeface="Monotype Sorts" pitchFamily="2" charset="2"/>
              <a:buNone/>
            </a:pPr>
            <a:r>
              <a:rPr lang="en-US" altLang="en-US"/>
              <a:t>	FOREIGN KEY (&lt;list of attributes&gt;)</a:t>
            </a:r>
          </a:p>
          <a:p>
            <a:pPr marL="609600" indent="-609600">
              <a:buFont typeface="Monotype Sorts" pitchFamily="2" charset="2"/>
              <a:buNone/>
            </a:pPr>
            <a:r>
              <a:rPr lang="en-US" altLang="en-US"/>
              <a:t>		REFERENCES &lt;relation&gt; (&lt;attributes&gt;)</a:t>
            </a:r>
          </a:p>
          <a:p>
            <a:pPr marL="609600" indent="-609600"/>
            <a:r>
              <a:rPr lang="en-US" altLang="en-US"/>
              <a:t>Referenced attributes must be declared PRIMARY KEY or UNIQUE.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3DD-913B-495F-BBFE-B0957C5C10E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With Attribute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CREATE TABLE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Sneakers(</a:t>
            </a:r>
            <a:endParaRPr lang="en-US" altLang="en-US" sz="2800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name	CHAR(20) PRIMARY KEY,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err="1">
                <a:latin typeface="Courier New" panose="02070309020205020404" pitchFamily="49" charset="0"/>
              </a:rPr>
              <a:t>manf</a:t>
            </a:r>
            <a:r>
              <a:rPr lang="en-US" altLang="en-US" sz="2800" dirty="0">
                <a:latin typeface="Courier New" panose="02070309020205020404" pitchFamily="49" charset="0"/>
              </a:rPr>
              <a:t>	CHAR(20) 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CREATE TABLE Sells (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store</a:t>
            </a: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 CHAR(20</a:t>
            </a:r>
            <a:r>
              <a:rPr lang="en-US" altLang="en-US" sz="2800" dirty="0">
                <a:latin typeface="Courier New" panose="02070309020205020404" pitchFamily="49" charset="0"/>
              </a:rPr>
              <a:t>),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 CHAR(20</a:t>
            </a:r>
            <a:r>
              <a:rPr lang="en-US" altLang="en-US" sz="2800" dirty="0">
                <a:latin typeface="Courier New" panose="02070309020205020404" pitchFamily="49" charset="0"/>
              </a:rPr>
              <a:t>) </a:t>
            </a:r>
            <a:endParaRPr lang="en-US" altLang="en-US" sz="2800" dirty="0" smtClean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	REFERENCES Sneakers(name</a:t>
            </a:r>
            <a:r>
              <a:rPr lang="en-US" altLang="en-US" sz="2800" dirty="0">
                <a:latin typeface="Courier New" panose="02070309020205020404" pitchFamily="49" charset="0"/>
              </a:rPr>
              <a:t>),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price	REAL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</TotalTime>
  <Words>1640</Words>
  <Application>Microsoft Office PowerPoint</Application>
  <PresentationFormat>On-screen Show (4:3)</PresentationFormat>
  <Paragraphs>312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Consolas</vt:lpstr>
      <vt:lpstr>Courier New</vt:lpstr>
      <vt:lpstr>Monotype Sorts</vt:lpstr>
      <vt:lpstr>Tahoma</vt:lpstr>
      <vt:lpstr>Times New Roman</vt:lpstr>
      <vt:lpstr>Default Design</vt:lpstr>
      <vt:lpstr>Constraints</vt:lpstr>
      <vt:lpstr>Background</vt:lpstr>
      <vt:lpstr>Constraints and Triggers</vt:lpstr>
      <vt:lpstr>Kinds of Constraints</vt:lpstr>
      <vt:lpstr>Review: Single-Attribute Keys</vt:lpstr>
      <vt:lpstr>Review: Multiattribute Key</vt:lpstr>
      <vt:lpstr>Foreign Keys</vt:lpstr>
      <vt:lpstr>Expressing Foreign Keys</vt:lpstr>
      <vt:lpstr>Example: With Attribute</vt:lpstr>
      <vt:lpstr>Example: As Schema Element</vt:lpstr>
      <vt:lpstr>Enforcing Foreign-Key Constraints</vt:lpstr>
      <vt:lpstr>Actions Taken --- (1)</vt:lpstr>
      <vt:lpstr>Actions Taken --- (2)</vt:lpstr>
      <vt:lpstr>Example: Cascade</vt:lpstr>
      <vt:lpstr>Example: Set NULL</vt:lpstr>
      <vt:lpstr>Choosing a Policy</vt:lpstr>
      <vt:lpstr>Example: Setting Policy</vt:lpstr>
      <vt:lpstr>Attribute-Based Checks</vt:lpstr>
      <vt:lpstr>Example: Attribute-Based Check</vt:lpstr>
      <vt:lpstr>Example: Attribute-Based Check in SQLite</vt:lpstr>
      <vt:lpstr>Timing of Checks</vt:lpstr>
      <vt:lpstr>Tuple-Based Checks</vt:lpstr>
      <vt:lpstr>Example: Tuple-Based Check</vt:lpstr>
      <vt:lpstr>Assertions</vt:lpstr>
      <vt:lpstr>Example: Assertion</vt:lpstr>
      <vt:lpstr>Example: Assertion</vt:lpstr>
      <vt:lpstr>Timing of Assertion Checks</vt:lpstr>
      <vt:lpstr>Triggers: Motivation</vt:lpstr>
      <vt:lpstr>Event-Condition-Action Rules</vt:lpstr>
      <vt:lpstr>Preliminary Example: A Trigger</vt:lpstr>
      <vt:lpstr>Example: Trigger Definition</vt:lpstr>
      <vt:lpstr>Options: CREATE TRIGGER</vt:lpstr>
      <vt:lpstr>Options: The Event</vt:lpstr>
      <vt:lpstr>Options: FOR EACH ROW</vt:lpstr>
      <vt:lpstr>Options: REFERENCING</vt:lpstr>
      <vt:lpstr>Options: The Condition</vt:lpstr>
      <vt:lpstr>Options: The Action</vt:lpstr>
      <vt:lpstr>Another Example</vt:lpstr>
      <vt:lpstr>The Trigger</vt:lpstr>
      <vt:lpstr>Example: Assertion replaced by Trigger</vt:lpstr>
    </vt:vector>
  </TitlesOfParts>
  <Company>Stanford University, CS Dept.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CS206 --- Electronic Commerce</dc:title>
  <dc:creator>Jeff Ullman</dc:creator>
  <cp:lastModifiedBy>Xiannong Meng</cp:lastModifiedBy>
  <cp:revision>120</cp:revision>
  <dcterms:created xsi:type="dcterms:W3CDTF">2002-03-23T20:14:09Z</dcterms:created>
  <dcterms:modified xsi:type="dcterms:W3CDTF">2018-03-19T12:54:07Z</dcterms:modified>
</cp:coreProperties>
</file>