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sldIdLst>
    <p:sldId id="256" r:id="rId2"/>
    <p:sldId id="283" r:id="rId3"/>
    <p:sldId id="291" r:id="rId4"/>
    <p:sldId id="284" r:id="rId5"/>
    <p:sldId id="285" r:id="rId6"/>
    <p:sldId id="279" r:id="rId7"/>
    <p:sldId id="280" r:id="rId8"/>
    <p:sldId id="281" r:id="rId9"/>
    <p:sldId id="282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66"/>
    <a:srgbClr val="CC00CC"/>
    <a:srgbClr val="FF0066"/>
    <a:srgbClr val="99CCFF"/>
    <a:srgbClr val="33CC33"/>
    <a:srgbClr val="3366FF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9" d="100"/>
          <a:sy n="79" d="100"/>
        </p:scale>
        <p:origin x="213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29D6F3-D091-4341-8FD0-F8A1DF78B2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29785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101A38-FDF2-483B-ADBF-7FA83DCBD9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4320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D3468-36FB-457E-8FED-6DB00FFFCC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7478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A3AFA5-F027-406E-B881-CA564C7468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6242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69F85-2C54-4720-9C0D-C29926F5F3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4561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786EF-2ACC-48E0-BA26-42681F0A57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4355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6C346D-E9F0-4264-BB38-6121227E54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259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6AA04-EC97-4083-83C0-28E664C69F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009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4D342A-977B-43C6-9060-4478AB53D4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369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FEBEC-14FE-4143-AD45-55CE239E76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17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E0EAE-E94C-43E8-80AD-C4D8BC04F4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1113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CF762-BB91-4D98-B06F-79EE4CDAEB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543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>
                <a:gamma/>
                <a:tint val="0"/>
                <a:invGamma/>
              </a:srgbClr>
            </a:gs>
            <a:gs pos="100000">
              <a:srgbClr val="99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DDFA00B-A37E-4B5F-B4FA-4B9059C18B9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anose="05010101010101010101" pitchFamily="2" charset="2"/>
        <a:buChar char="u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anose="05010101010101010101" pitchFamily="2" charset="2"/>
        <a:buChar char="w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28CE-8560-48C7-8DCD-E2F84CFCC05E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US" altLang="en-US" sz="4400" dirty="0" smtClean="0"/>
              <a:t>Views</a:t>
            </a:r>
            <a:r>
              <a:rPr lang="en-US" altLang="en-US" sz="4400" dirty="0"/>
              <a:t> </a:t>
            </a:r>
            <a:r>
              <a:rPr lang="en-US" altLang="en-US" sz="4400" dirty="0" smtClean="0"/>
              <a:t>and </a:t>
            </a:r>
            <a:r>
              <a:rPr lang="en-US" altLang="en-US" sz="4400" dirty="0"/>
              <a:t>Indexes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altLang="en-US" sz="3200"/>
              <a:t>Controlling Concurrent Behavior</a:t>
            </a:r>
          </a:p>
          <a:p>
            <a:r>
              <a:rPr lang="en-US" altLang="en-US" sz="3200"/>
              <a:t>Virtual and Materialized Views</a:t>
            </a:r>
          </a:p>
          <a:p>
            <a:r>
              <a:rPr lang="en-US" altLang="en-US" sz="3200"/>
              <a:t>Speeding Accesses to Data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61253" y="5894457"/>
            <a:ext cx="52214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 smtClean="0"/>
              <a:t>Lecture notes by Prof Jeffrey Ullman of Stanford</a:t>
            </a:r>
          </a:p>
          <a:p>
            <a:pPr algn="ctr"/>
            <a:r>
              <a:rPr lang="en-US" sz="2000" i="1" dirty="0" smtClean="0"/>
              <a:t>Revised by Xiannong Meng for use at </a:t>
            </a:r>
            <a:r>
              <a:rPr lang="en-US" sz="2000" i="1" dirty="0" err="1" smtClean="0"/>
              <a:t>Bucknell</a:t>
            </a:r>
            <a:endParaRPr lang="en-US" sz="20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6292-4C42-4FCE-9134-97AC34DDB95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Materialized Views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66"/>
                </a:solidFill>
              </a:rPr>
              <a:t>Problem</a:t>
            </a:r>
            <a:r>
              <a:rPr lang="en-US" altLang="en-US"/>
              <a:t>: each time a base table changes, the materialized view may change.</a:t>
            </a:r>
          </a:p>
          <a:p>
            <a:pPr lvl="1"/>
            <a:r>
              <a:rPr lang="en-US" altLang="en-US"/>
              <a:t>Cannot afford to recompute the view with each change.</a:t>
            </a:r>
          </a:p>
          <a:p>
            <a:r>
              <a:rPr lang="en-US" altLang="en-US">
                <a:solidFill>
                  <a:srgbClr val="000066"/>
                </a:solidFill>
              </a:rPr>
              <a:t>Solution</a:t>
            </a:r>
            <a:r>
              <a:rPr lang="en-US" altLang="en-US"/>
              <a:t>: Periodic reconstruction of the materialized view, which is otherwise “out of date.”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904E-693B-46DD-A687-148BBC46171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altLang="en-US">
                <a:solidFill>
                  <a:srgbClr val="33CC33"/>
                </a:solidFill>
              </a:rPr>
              <a:t>Example</a:t>
            </a:r>
            <a:r>
              <a:rPr lang="en-US" altLang="en-US"/>
              <a:t>: Axess/Class Mailing List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class mailing list </a:t>
            </a:r>
            <a:r>
              <a:rPr lang="en-US" altLang="en-US">
                <a:solidFill>
                  <a:srgbClr val="000066"/>
                </a:solidFill>
              </a:rPr>
              <a:t>cs145-aut0708-students</a:t>
            </a:r>
            <a:r>
              <a:rPr lang="en-US" altLang="en-US"/>
              <a:t> is in effect a materialized view of the class enrollment in Axess.</a:t>
            </a:r>
          </a:p>
          <a:p>
            <a:r>
              <a:rPr lang="en-US" altLang="en-US"/>
              <a:t>Actually updated four times/day.</a:t>
            </a:r>
          </a:p>
          <a:p>
            <a:pPr lvl="1"/>
            <a:r>
              <a:rPr lang="en-US" altLang="en-US"/>
              <a:t>You can enroll and miss an email sent out after you enroll.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764E-7EC8-410A-AFD7-08B6D97A896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33CC33"/>
                </a:solidFill>
              </a:rPr>
              <a:t>Example</a:t>
            </a:r>
            <a:r>
              <a:rPr lang="en-US" altLang="en-US"/>
              <a:t>: A Data Warehouse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en-US"/>
              <a:t>Wal-Mart stores every sale at every store in a database.</a:t>
            </a:r>
          </a:p>
          <a:p>
            <a:r>
              <a:rPr lang="en-US" altLang="en-US"/>
              <a:t>Overnight, the sales for the day are used to update a </a:t>
            </a:r>
            <a:r>
              <a:rPr lang="en-US" altLang="en-US" i="1">
                <a:solidFill>
                  <a:srgbClr val="FF0066"/>
                </a:solidFill>
              </a:rPr>
              <a:t>data warehouse</a:t>
            </a:r>
            <a:r>
              <a:rPr lang="en-US" altLang="en-US"/>
              <a:t>  = materialized views of the sales.</a:t>
            </a:r>
          </a:p>
          <a:p>
            <a:r>
              <a:rPr lang="en-US" altLang="en-US"/>
              <a:t>The warehouse is used by analysts to predict trends and move goods to where they are selling best.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02E43-4A2C-4254-B4CA-44484423F27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Indexes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>
                <a:solidFill>
                  <a:srgbClr val="FF0066"/>
                </a:solidFill>
              </a:rPr>
              <a:t>Index </a:t>
            </a:r>
            <a:r>
              <a:rPr lang="en-US" altLang="en-US"/>
              <a:t> = data structure used to speed access to tuples of a relation, given values of one or more attributes.</a:t>
            </a:r>
          </a:p>
          <a:p>
            <a:r>
              <a:rPr lang="en-US" altLang="en-US"/>
              <a:t>Could be a hash table, but in a DBMS it is always a balanced search tree with giant nodes (a full disk page) called a </a:t>
            </a:r>
            <a:r>
              <a:rPr lang="en-US" altLang="en-US" i="1">
                <a:solidFill>
                  <a:srgbClr val="FF0066"/>
                </a:solidFill>
              </a:rPr>
              <a:t>B-tree</a:t>
            </a:r>
            <a:r>
              <a:rPr lang="en-US" altLang="en-US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0788-36D6-430D-BBB2-64827EC1942F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Declaring Indexes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No standard!</a:t>
            </a:r>
          </a:p>
          <a:p>
            <a:r>
              <a:rPr lang="en-US" altLang="en-US" dirty="0">
                <a:solidFill>
                  <a:srgbClr val="000066"/>
                </a:solidFill>
              </a:rPr>
              <a:t>Typical syntax</a:t>
            </a:r>
            <a:r>
              <a:rPr lang="en-US" altLang="en-US" dirty="0"/>
              <a:t>: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CREATE INDEX </a:t>
            </a:r>
            <a:r>
              <a:rPr lang="en-US" altLang="en-US" dirty="0" err="1" smtClean="0">
                <a:latin typeface="Courier New" panose="02070309020205020404" pitchFamily="49" charset="0"/>
              </a:rPr>
              <a:t>SneakerInd</a:t>
            </a:r>
            <a:r>
              <a:rPr lang="en-US" altLang="en-US" dirty="0" smtClean="0">
                <a:latin typeface="Courier New" panose="02070309020205020404" pitchFamily="49" charset="0"/>
              </a:rPr>
              <a:t> ON Sneakers(</a:t>
            </a:r>
            <a:r>
              <a:rPr lang="en-US" altLang="en-US" dirty="0" err="1" smtClean="0">
                <a:latin typeface="Courier New" panose="02070309020205020404" pitchFamily="49" charset="0"/>
              </a:rPr>
              <a:t>manf</a:t>
            </a:r>
            <a:r>
              <a:rPr lang="en-US" altLang="en-US" dirty="0">
                <a:latin typeface="Courier New" panose="02070309020205020404" pitchFamily="49" charset="0"/>
              </a:rPr>
              <a:t>);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CREATE INDEX </a:t>
            </a:r>
            <a:r>
              <a:rPr lang="en-US" altLang="en-US" dirty="0" err="1">
                <a:latin typeface="Courier New" panose="02070309020205020404" pitchFamily="49" charset="0"/>
              </a:rPr>
              <a:t>SellInd</a:t>
            </a:r>
            <a:r>
              <a:rPr lang="en-US" altLang="en-US" dirty="0">
                <a:latin typeface="Courier New" panose="02070309020205020404" pitchFamily="49" charset="0"/>
              </a:rPr>
              <a:t> ON </a:t>
            </a:r>
            <a:r>
              <a:rPr lang="en-US" altLang="en-US" dirty="0" smtClean="0">
                <a:latin typeface="Courier New" panose="02070309020205020404" pitchFamily="49" charset="0"/>
              </a:rPr>
              <a:t>Sells(store, sneaker);</a:t>
            </a:r>
            <a:endParaRPr lang="en-US" altLang="en-US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4ED4-CD2E-4784-8152-DEEEA716E50C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Indexes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Given a value </a:t>
            </a:r>
            <a:r>
              <a:rPr lang="en-US" altLang="en-US" i="1" dirty="0"/>
              <a:t>v</a:t>
            </a:r>
            <a:r>
              <a:rPr lang="en-US" altLang="en-US" dirty="0"/>
              <a:t>, the index takes us to only those </a:t>
            </a:r>
            <a:r>
              <a:rPr lang="en-US" altLang="en-US" dirty="0" err="1"/>
              <a:t>tuples</a:t>
            </a:r>
            <a:r>
              <a:rPr lang="en-US" altLang="en-US" dirty="0"/>
              <a:t> that have </a:t>
            </a:r>
            <a:r>
              <a:rPr lang="en-US" altLang="en-US" i="1" dirty="0"/>
              <a:t>v</a:t>
            </a:r>
            <a:r>
              <a:rPr lang="en-US" altLang="en-US" dirty="0"/>
              <a:t>  in the attribute(s) of the index.</a:t>
            </a:r>
          </a:p>
          <a:p>
            <a:r>
              <a:rPr lang="en-US" altLang="en-US" dirty="0">
                <a:solidFill>
                  <a:srgbClr val="33CC33"/>
                </a:solidFill>
              </a:rPr>
              <a:t>Example</a:t>
            </a:r>
            <a:r>
              <a:rPr lang="en-US" altLang="en-US" dirty="0"/>
              <a:t>: use </a:t>
            </a:r>
            <a:r>
              <a:rPr lang="en-US" altLang="en-US" dirty="0" err="1" smtClean="0"/>
              <a:t>SneakerInd</a:t>
            </a:r>
            <a:r>
              <a:rPr lang="en-US" altLang="en-US" dirty="0" smtClean="0"/>
              <a:t> </a:t>
            </a:r>
            <a:r>
              <a:rPr lang="en-US" altLang="en-US" dirty="0"/>
              <a:t>and </a:t>
            </a:r>
            <a:r>
              <a:rPr lang="en-US" altLang="en-US" dirty="0" err="1"/>
              <a:t>SellInd</a:t>
            </a:r>
            <a:r>
              <a:rPr lang="en-US" altLang="en-US" dirty="0"/>
              <a:t> to find the prices </a:t>
            </a:r>
            <a:r>
              <a:rPr lang="en-US" altLang="en-US" dirty="0" smtClean="0"/>
              <a:t>of sneakers </a:t>
            </a:r>
            <a:r>
              <a:rPr lang="en-US" altLang="en-US" dirty="0"/>
              <a:t>manufactured by </a:t>
            </a:r>
            <a:r>
              <a:rPr lang="en-US" altLang="en-US" dirty="0" smtClean="0"/>
              <a:t>M One’s </a:t>
            </a:r>
            <a:r>
              <a:rPr lang="en-US" altLang="en-US" dirty="0"/>
              <a:t>and sold by </a:t>
            </a:r>
            <a:r>
              <a:rPr lang="en-US" altLang="en-US" dirty="0" smtClean="0"/>
              <a:t>Joe’s.  </a:t>
            </a:r>
            <a:r>
              <a:rPr lang="en-US" altLang="en-US" dirty="0"/>
              <a:t>(next slide)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26B1-4B0D-448F-9C48-5CFC9C0E3737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/>
              <a:t>Using Indexes --- (2)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marL="609600" indent="-609600">
              <a:buFont typeface="Monotype Sorts" panose="05010101010101010101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SELECT price FROM </a:t>
            </a:r>
            <a:r>
              <a:rPr lang="en-US" altLang="en-US" sz="2800" dirty="0" smtClean="0">
                <a:latin typeface="Courier New" panose="02070309020205020404" pitchFamily="49" charset="0"/>
              </a:rPr>
              <a:t>Sneakers, </a:t>
            </a:r>
            <a:r>
              <a:rPr lang="en-US" altLang="en-US" sz="2800" dirty="0">
                <a:latin typeface="Courier New" panose="02070309020205020404" pitchFamily="49" charset="0"/>
              </a:rPr>
              <a:t>Sells</a:t>
            </a:r>
          </a:p>
          <a:p>
            <a:pPr marL="609600" indent="-609600">
              <a:buFont typeface="Monotype Sorts" panose="05010101010101010101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WHERE </a:t>
            </a:r>
            <a:r>
              <a:rPr lang="en-US" altLang="en-US" sz="2800" dirty="0" err="1">
                <a:latin typeface="Courier New" panose="02070309020205020404" pitchFamily="49" charset="0"/>
              </a:rPr>
              <a:t>manf</a:t>
            </a:r>
            <a:r>
              <a:rPr lang="en-US" altLang="en-US" sz="2800" dirty="0">
                <a:latin typeface="Courier New" panose="02070309020205020404" pitchFamily="49" charset="0"/>
              </a:rPr>
              <a:t> = </a:t>
            </a:r>
            <a:r>
              <a:rPr lang="en-US" altLang="en-US" sz="2800" dirty="0" smtClean="0">
                <a:latin typeface="Courier New" panose="02070309020205020404" pitchFamily="49" charset="0"/>
              </a:rPr>
              <a:t>’M One’ </a:t>
            </a:r>
            <a:r>
              <a:rPr lang="en-US" altLang="en-US" sz="2800" dirty="0">
                <a:latin typeface="Courier New" panose="02070309020205020404" pitchFamily="49" charset="0"/>
              </a:rPr>
              <a:t>AND</a:t>
            </a:r>
          </a:p>
          <a:p>
            <a:pPr marL="609600" indent="-609600">
              <a:buFont typeface="Monotype Sorts" panose="05010101010101010101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</a:t>
            </a:r>
            <a:r>
              <a:rPr lang="en-US" altLang="en-US" sz="2800" dirty="0" smtClean="0">
                <a:latin typeface="Courier New" panose="02070309020205020404" pitchFamily="49" charset="0"/>
              </a:rPr>
              <a:t>Sneakers.name </a:t>
            </a:r>
            <a:r>
              <a:rPr lang="en-US" altLang="en-US" sz="2800" dirty="0">
                <a:latin typeface="Courier New" panose="02070309020205020404" pitchFamily="49" charset="0"/>
              </a:rPr>
              <a:t>= </a:t>
            </a:r>
            <a:r>
              <a:rPr lang="en-US" altLang="en-US" sz="2800" dirty="0" err="1" smtClean="0">
                <a:latin typeface="Courier New" panose="02070309020205020404" pitchFamily="49" charset="0"/>
              </a:rPr>
              <a:t>Sells.sneaker</a:t>
            </a:r>
            <a:r>
              <a:rPr lang="en-US" altLang="en-US" sz="2800" dirty="0" smtClean="0">
                <a:latin typeface="Courier New" panose="02070309020205020404" pitchFamily="49" charset="0"/>
              </a:rPr>
              <a:t> </a:t>
            </a:r>
            <a:r>
              <a:rPr lang="en-US" altLang="en-US" sz="2800" dirty="0">
                <a:latin typeface="Courier New" panose="02070309020205020404" pitchFamily="49" charset="0"/>
              </a:rPr>
              <a:t>AND</a:t>
            </a:r>
          </a:p>
          <a:p>
            <a:pPr marL="609600" indent="-609600">
              <a:buFont typeface="Monotype Sorts" panose="05010101010101010101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	</a:t>
            </a:r>
            <a:r>
              <a:rPr lang="en-US" altLang="en-US" sz="2800" dirty="0" err="1" smtClean="0">
                <a:latin typeface="Courier New" panose="02070309020205020404" pitchFamily="49" charset="0"/>
              </a:rPr>
              <a:t>Sells.store</a:t>
            </a:r>
            <a:r>
              <a:rPr lang="en-US" altLang="en-US" sz="2800" dirty="0" smtClean="0">
                <a:latin typeface="Courier New" panose="02070309020205020404" pitchFamily="49" charset="0"/>
              </a:rPr>
              <a:t> </a:t>
            </a:r>
            <a:r>
              <a:rPr lang="en-US" altLang="en-US" sz="2800" dirty="0">
                <a:latin typeface="Courier New" panose="02070309020205020404" pitchFamily="49" charset="0"/>
              </a:rPr>
              <a:t>= ’</a:t>
            </a:r>
            <a:r>
              <a:rPr lang="en-US" altLang="en-US" sz="2800" dirty="0" err="1">
                <a:latin typeface="Courier New" panose="02070309020205020404" pitchFamily="49" charset="0"/>
              </a:rPr>
              <a:t>Joe’’s</a:t>
            </a:r>
            <a:r>
              <a:rPr lang="en-US" altLang="en-US" sz="2800" dirty="0">
                <a:latin typeface="Courier New" panose="02070309020205020404" pitchFamily="49" charset="0"/>
              </a:rPr>
              <a:t> </a:t>
            </a:r>
            <a:r>
              <a:rPr lang="en-US" altLang="en-US" sz="2800" dirty="0" smtClean="0">
                <a:latin typeface="Courier New" panose="02070309020205020404" pitchFamily="49" charset="0"/>
              </a:rPr>
              <a:t>Store’;</a:t>
            </a:r>
            <a:endParaRPr lang="en-US" altLang="en-US" sz="2800" dirty="0">
              <a:latin typeface="Courier New" panose="02070309020205020404" pitchFamily="49" charset="0"/>
            </a:endParaRPr>
          </a:p>
          <a:p>
            <a:pPr marL="609600" indent="-609600">
              <a:buFont typeface="Monotype Sorts" panose="05010101010101010101" pitchFamily="2" charset="2"/>
              <a:buAutoNum type="arabicPeriod"/>
            </a:pPr>
            <a:r>
              <a:rPr lang="en-US" altLang="en-US" sz="2800" dirty="0"/>
              <a:t>Use </a:t>
            </a:r>
            <a:r>
              <a:rPr lang="en-US" altLang="en-US" sz="2800" dirty="0" err="1" smtClean="0"/>
              <a:t>SneakerInd</a:t>
            </a:r>
            <a:r>
              <a:rPr lang="en-US" altLang="en-US" sz="2800" dirty="0" smtClean="0"/>
              <a:t>  to </a:t>
            </a:r>
            <a:r>
              <a:rPr lang="en-US" altLang="en-US" sz="2800" dirty="0"/>
              <a:t>get all the </a:t>
            </a:r>
            <a:r>
              <a:rPr lang="en-US" altLang="en-US" sz="2800" dirty="0" smtClean="0"/>
              <a:t>sneakers </a:t>
            </a:r>
            <a:r>
              <a:rPr lang="en-US" altLang="en-US" sz="2800" dirty="0"/>
              <a:t>made by </a:t>
            </a:r>
            <a:r>
              <a:rPr lang="en-US" altLang="en-US" sz="2800" dirty="0" smtClean="0"/>
              <a:t>M One.</a:t>
            </a:r>
            <a:endParaRPr lang="en-US" altLang="en-US" sz="2800" dirty="0"/>
          </a:p>
          <a:p>
            <a:pPr marL="609600" indent="-609600">
              <a:buFont typeface="Monotype Sorts" panose="05010101010101010101" pitchFamily="2" charset="2"/>
              <a:buAutoNum type="arabicPeriod"/>
            </a:pPr>
            <a:r>
              <a:rPr lang="en-US" altLang="en-US" sz="2800" dirty="0"/>
              <a:t>Then use </a:t>
            </a:r>
            <a:r>
              <a:rPr lang="en-US" altLang="en-US" sz="2800" dirty="0" err="1"/>
              <a:t>SellInd</a:t>
            </a:r>
            <a:r>
              <a:rPr lang="en-US" altLang="en-US" sz="2800" dirty="0"/>
              <a:t> to get prices of those </a:t>
            </a:r>
            <a:r>
              <a:rPr lang="en-US" altLang="en-US" sz="2800" dirty="0" smtClean="0"/>
              <a:t>sneakers, </a:t>
            </a:r>
            <a:r>
              <a:rPr lang="en-US" altLang="en-US" sz="2800" dirty="0"/>
              <a:t>with </a:t>
            </a:r>
            <a:r>
              <a:rPr lang="en-US" altLang="en-US" sz="2800" dirty="0" smtClean="0"/>
              <a:t>store = </a:t>
            </a:r>
            <a:r>
              <a:rPr lang="en-US" altLang="en-US" sz="2800" dirty="0"/>
              <a:t>’</a:t>
            </a:r>
            <a:r>
              <a:rPr lang="en-US" altLang="en-US" sz="2800" dirty="0" err="1"/>
              <a:t>Joe’’s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Store’</a:t>
            </a:r>
            <a:endParaRPr lang="en-US" alt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BA0F-CB9A-4246-A22D-56BFAC4CB543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Database Tuning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343400"/>
          </a:xfrm>
        </p:spPr>
        <p:txBody>
          <a:bodyPr/>
          <a:lstStyle/>
          <a:p>
            <a:r>
              <a:rPr lang="en-US" altLang="en-US"/>
              <a:t>A major problem in making a database run fast is deciding which indexes to create.</a:t>
            </a:r>
          </a:p>
          <a:p>
            <a:r>
              <a:rPr lang="en-US" altLang="en-US">
                <a:solidFill>
                  <a:srgbClr val="000066"/>
                </a:solidFill>
              </a:rPr>
              <a:t>Pro</a:t>
            </a:r>
            <a:r>
              <a:rPr lang="en-US" altLang="en-US"/>
              <a:t>: An index speeds up queries that can use it.</a:t>
            </a:r>
          </a:p>
          <a:p>
            <a:r>
              <a:rPr lang="en-US" altLang="en-US">
                <a:solidFill>
                  <a:srgbClr val="000066"/>
                </a:solidFill>
              </a:rPr>
              <a:t>Con</a:t>
            </a:r>
            <a:r>
              <a:rPr lang="en-US" altLang="en-US"/>
              <a:t>: An index slows down all modifications on its relation because the index must be modified too.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B746-3ECF-478F-BC66-2CEDE9120DC5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33CC33"/>
                </a:solidFill>
              </a:rPr>
              <a:t>Example</a:t>
            </a:r>
            <a:r>
              <a:rPr lang="en-US" altLang="en-US"/>
              <a:t>: Tuning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en-US" dirty="0"/>
              <a:t>Suppose the only things we did with our </a:t>
            </a:r>
            <a:r>
              <a:rPr lang="en-US" altLang="en-US" dirty="0" smtClean="0"/>
              <a:t>sneakers database </a:t>
            </a:r>
            <a:r>
              <a:rPr lang="en-US" altLang="en-US" dirty="0"/>
              <a:t>was:</a:t>
            </a:r>
          </a:p>
          <a:p>
            <a:pPr marL="990600" lvl="1" indent="-533400">
              <a:buFont typeface="Monotype Sorts" panose="05010101010101010101" pitchFamily="2" charset="2"/>
              <a:buAutoNum type="arabicPeriod"/>
            </a:pPr>
            <a:r>
              <a:rPr lang="en-US" altLang="en-US" dirty="0"/>
              <a:t>Insert new facts into a relation (10%).</a:t>
            </a:r>
          </a:p>
          <a:p>
            <a:pPr marL="990600" lvl="1" indent="-533400">
              <a:buFont typeface="Monotype Sorts" panose="05010101010101010101" pitchFamily="2" charset="2"/>
              <a:buAutoNum type="arabicPeriod"/>
            </a:pPr>
            <a:r>
              <a:rPr lang="en-US" altLang="en-US" dirty="0"/>
              <a:t>Find the price of a given </a:t>
            </a:r>
            <a:r>
              <a:rPr lang="en-US" altLang="en-US" dirty="0" smtClean="0"/>
              <a:t>sneaker at </a:t>
            </a:r>
            <a:r>
              <a:rPr lang="en-US" altLang="en-US" dirty="0"/>
              <a:t>a given </a:t>
            </a:r>
            <a:r>
              <a:rPr lang="en-US" altLang="en-US" dirty="0" smtClean="0"/>
              <a:t>store (90</a:t>
            </a:r>
            <a:r>
              <a:rPr lang="en-US" altLang="en-US" dirty="0"/>
              <a:t>%).</a:t>
            </a:r>
          </a:p>
          <a:p>
            <a:pPr marL="609600" indent="-609600"/>
            <a:r>
              <a:rPr lang="en-US" altLang="en-US" dirty="0"/>
              <a:t>Then </a:t>
            </a:r>
            <a:r>
              <a:rPr lang="en-US" altLang="en-US" dirty="0" err="1">
                <a:solidFill>
                  <a:srgbClr val="993300"/>
                </a:solidFill>
              </a:rPr>
              <a:t>SellInd</a:t>
            </a:r>
            <a:r>
              <a:rPr lang="en-US" altLang="en-US" dirty="0"/>
              <a:t> on </a:t>
            </a:r>
            <a:r>
              <a:rPr lang="en-US" altLang="en-US" dirty="0" smtClean="0"/>
              <a:t>Sells(store, sneaker</a:t>
            </a:r>
            <a:r>
              <a:rPr lang="en-US" altLang="en-US" dirty="0"/>
              <a:t>) would be wonderful, but </a:t>
            </a:r>
            <a:r>
              <a:rPr lang="en-US" altLang="en-US" dirty="0" err="1" smtClean="0">
                <a:solidFill>
                  <a:srgbClr val="993300"/>
                </a:solidFill>
              </a:rPr>
              <a:t>SneakerInd</a:t>
            </a:r>
            <a:r>
              <a:rPr lang="en-US" altLang="en-US" dirty="0" smtClean="0"/>
              <a:t> </a:t>
            </a:r>
            <a:r>
              <a:rPr lang="en-US" altLang="en-US" dirty="0"/>
              <a:t>on </a:t>
            </a:r>
            <a:r>
              <a:rPr lang="en-US" altLang="en-US" dirty="0" smtClean="0"/>
              <a:t>Sneaker(</a:t>
            </a:r>
            <a:r>
              <a:rPr lang="en-US" altLang="en-US" dirty="0" err="1" smtClean="0"/>
              <a:t>manf</a:t>
            </a:r>
            <a:r>
              <a:rPr lang="en-US" altLang="en-US" dirty="0"/>
              <a:t>) would be harmful.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9B5EA-CA9C-409D-BF46-C5E44E321E7F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Tuning Advisors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en-US" dirty="0"/>
              <a:t>A major research thrust.</a:t>
            </a:r>
          </a:p>
          <a:p>
            <a:pPr marL="990600" lvl="1" indent="-533400"/>
            <a:r>
              <a:rPr lang="en-US" altLang="en-US" dirty="0"/>
              <a:t>Because hand tuning is so hard.</a:t>
            </a:r>
          </a:p>
          <a:p>
            <a:pPr marL="609600" indent="-609600"/>
            <a:r>
              <a:rPr lang="en-US" altLang="en-US" dirty="0"/>
              <a:t>An advisor gets a </a:t>
            </a:r>
            <a:r>
              <a:rPr lang="en-US" altLang="en-US" i="1" dirty="0">
                <a:solidFill>
                  <a:srgbClr val="FF0066"/>
                </a:solidFill>
              </a:rPr>
              <a:t>query load</a:t>
            </a:r>
            <a:r>
              <a:rPr lang="en-US" altLang="en-US" dirty="0"/>
              <a:t>, e.g</a:t>
            </a:r>
            <a:r>
              <a:rPr lang="en-US" altLang="en-US" dirty="0" smtClean="0"/>
              <a:t>.,:</a:t>
            </a:r>
            <a:endParaRPr lang="en-US" altLang="en-US" dirty="0"/>
          </a:p>
          <a:p>
            <a:pPr marL="990600" lvl="1" indent="-533400">
              <a:buFont typeface="Monotype Sorts" panose="05010101010101010101" pitchFamily="2" charset="2"/>
              <a:buAutoNum type="arabicPeriod"/>
            </a:pPr>
            <a:r>
              <a:rPr lang="en-US" altLang="en-US" dirty="0"/>
              <a:t>Choose random queries from the history of queries run on the database, or</a:t>
            </a:r>
          </a:p>
          <a:p>
            <a:pPr marL="990600" lvl="1" indent="-533400">
              <a:buFont typeface="Monotype Sorts" panose="05010101010101010101" pitchFamily="2" charset="2"/>
              <a:buAutoNum type="arabicPeriod"/>
            </a:pPr>
            <a:r>
              <a:rPr lang="en-US" altLang="en-US" dirty="0"/>
              <a:t>Designer provides a sample workload.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6E74-8E8A-41FB-9DF1-9AEF39CB526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/>
              <a:t>Views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4343400"/>
          </a:xfrm>
        </p:spPr>
        <p:txBody>
          <a:bodyPr/>
          <a:lstStyle/>
          <a:p>
            <a:pPr marL="609600" indent="-609600"/>
            <a:r>
              <a:rPr lang="en-US" altLang="en-US" dirty="0"/>
              <a:t>A </a:t>
            </a:r>
            <a:r>
              <a:rPr lang="en-US" altLang="en-US" i="1" dirty="0">
                <a:solidFill>
                  <a:srgbClr val="FF0066"/>
                </a:solidFill>
              </a:rPr>
              <a:t>view</a:t>
            </a:r>
            <a:r>
              <a:rPr lang="en-US" altLang="en-US" dirty="0"/>
              <a:t>  is a relation defined in terms of stored tables (called </a:t>
            </a:r>
            <a:r>
              <a:rPr lang="en-US" altLang="en-US" i="1" dirty="0">
                <a:solidFill>
                  <a:srgbClr val="FF0066"/>
                </a:solidFill>
              </a:rPr>
              <a:t>base tables</a:t>
            </a:r>
            <a:r>
              <a:rPr lang="en-US" altLang="en-US" dirty="0"/>
              <a:t> ) and other views.</a:t>
            </a:r>
          </a:p>
          <a:p>
            <a:pPr marL="609600" indent="-609600"/>
            <a:r>
              <a:rPr lang="en-US" altLang="en-US" dirty="0"/>
              <a:t>Two kinds:</a:t>
            </a:r>
          </a:p>
          <a:p>
            <a:pPr marL="990600" lvl="1" indent="-533400">
              <a:buFont typeface="Monotype Sorts" panose="05010101010101010101" pitchFamily="2" charset="2"/>
              <a:buAutoNum type="arabicPeriod"/>
            </a:pPr>
            <a:r>
              <a:rPr lang="en-US" altLang="en-US" i="1" dirty="0">
                <a:solidFill>
                  <a:srgbClr val="FF0066"/>
                </a:solidFill>
              </a:rPr>
              <a:t>Virtual</a:t>
            </a:r>
            <a:r>
              <a:rPr lang="en-US" altLang="en-US" dirty="0"/>
              <a:t>  = not stored in the database; just a query for constructing the relation.</a:t>
            </a:r>
          </a:p>
          <a:p>
            <a:pPr marL="990600" lvl="1" indent="-533400">
              <a:buFont typeface="Monotype Sorts" panose="05010101010101010101" pitchFamily="2" charset="2"/>
              <a:buAutoNum type="arabicPeriod"/>
            </a:pPr>
            <a:r>
              <a:rPr lang="en-US" altLang="en-US" i="1" dirty="0">
                <a:solidFill>
                  <a:srgbClr val="FF0066"/>
                </a:solidFill>
              </a:rPr>
              <a:t>Materialized</a:t>
            </a:r>
            <a:r>
              <a:rPr lang="en-US" altLang="en-US" dirty="0"/>
              <a:t>  = actually constructed and stored.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E2D44-C4DA-4919-A3CA-4F119A64CC07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Tuning Advisors --- (2)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advisor generates candidate indexes and evaluates each on the workload.</a:t>
            </a:r>
          </a:p>
          <a:p>
            <a:pPr lvl="1"/>
            <a:r>
              <a:rPr lang="en-US" altLang="en-US"/>
              <a:t>Feed each sample query to the query optimizer, which assumes only this one index is available.</a:t>
            </a:r>
          </a:p>
          <a:p>
            <a:pPr lvl="1"/>
            <a:r>
              <a:rPr lang="en-US" altLang="en-US"/>
              <a:t>Measure the improvement/degradation in the average running time of the queries.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E153-8957-48B5-92E1-5CC3937B4E8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/>
              <a:t>Declaring Views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4343400"/>
          </a:xfrm>
        </p:spPr>
        <p:txBody>
          <a:bodyPr/>
          <a:lstStyle/>
          <a:p>
            <a:r>
              <a:rPr lang="en-US" altLang="en-US"/>
              <a:t>Declare by: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en-US"/>
              <a:t>	CREATE [MATERIALIZED] VIEW 	&lt;name&gt; AS &lt;query&gt;;</a:t>
            </a:r>
          </a:p>
          <a:p>
            <a:r>
              <a:rPr lang="en-US" altLang="en-US"/>
              <a:t>Default is virtual.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24C7E-35E8-4A4F-9AC2-93D5B175A9E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33CC33"/>
                </a:solidFill>
              </a:rPr>
              <a:t>Example</a:t>
            </a:r>
            <a:r>
              <a:rPr lang="en-US" altLang="en-US"/>
              <a:t>: View Definition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686800" cy="4114800"/>
          </a:xfrm>
        </p:spPr>
        <p:txBody>
          <a:bodyPr/>
          <a:lstStyle/>
          <a:p>
            <a:r>
              <a:rPr lang="en-US" altLang="en-US" sz="2800" dirty="0" err="1" smtClean="0">
                <a:solidFill>
                  <a:srgbClr val="CC00CC"/>
                </a:solidFill>
              </a:rPr>
              <a:t>CanBuy</a:t>
            </a:r>
            <a:r>
              <a:rPr lang="en-US" altLang="en-US" sz="2800" dirty="0" smtClean="0">
                <a:solidFill>
                  <a:srgbClr val="CC00CC"/>
                </a:solidFill>
              </a:rPr>
              <a:t>(store, sneaker)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is a view “containing” the </a:t>
            </a:r>
            <a:r>
              <a:rPr lang="en-US" altLang="en-US" sz="2800" dirty="0" smtClean="0"/>
              <a:t>store-sneaker </a:t>
            </a:r>
            <a:r>
              <a:rPr lang="en-US" altLang="en-US" sz="2800" dirty="0"/>
              <a:t>pairs such that the </a:t>
            </a:r>
            <a:r>
              <a:rPr lang="en-US" altLang="en-US" sz="2800" dirty="0" smtClean="0"/>
              <a:t>buyers will be able to purchase a sneaker brand from a store:</a:t>
            </a:r>
            <a:endParaRPr lang="en-US" altLang="en-US" sz="2800" dirty="0"/>
          </a:p>
          <a:p>
            <a:pPr>
              <a:buFont typeface="Monotype Sorts" panose="05010101010101010101" pitchFamily="2" charset="2"/>
              <a:buNone/>
            </a:pPr>
            <a:r>
              <a:rPr lang="en-US" altLang="en-US" sz="2800" dirty="0"/>
              <a:t>	</a:t>
            </a:r>
            <a:r>
              <a:rPr lang="en-US" altLang="en-US" sz="2400" dirty="0">
                <a:latin typeface="Courier New" panose="02070309020205020404" pitchFamily="49" charset="0"/>
              </a:rPr>
              <a:t>CREATE VIEW </a:t>
            </a:r>
            <a:r>
              <a:rPr lang="en-US" altLang="en-US" sz="2400" dirty="0" err="1" smtClean="0">
                <a:latin typeface="Courier New" panose="02070309020205020404" pitchFamily="49" charset="0"/>
              </a:rPr>
              <a:t>CanBuy</a:t>
            </a:r>
            <a:r>
              <a:rPr lang="en-US" altLang="en-US" sz="2400" dirty="0" smtClean="0">
                <a:latin typeface="Courier New" panose="02070309020205020404" pitchFamily="49" charset="0"/>
              </a:rPr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AS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		SELECT </a:t>
            </a:r>
            <a:r>
              <a:rPr lang="en-US" altLang="en-US" sz="2400" dirty="0" smtClean="0">
                <a:latin typeface="Courier New" panose="02070309020205020404" pitchFamily="49" charset="0"/>
              </a:rPr>
              <a:t>store, sneaker</a:t>
            </a:r>
            <a:endParaRPr lang="en-US" altLang="en-US" sz="2400" dirty="0">
              <a:latin typeface="Courier New" panose="02070309020205020404" pitchFamily="49" charset="0"/>
            </a:endParaRPr>
          </a:p>
          <a:p>
            <a:pPr>
              <a:buFont typeface="Monotype Sorts" panose="05010101010101010101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		FROM </a:t>
            </a:r>
            <a:r>
              <a:rPr lang="en-US" altLang="en-US" sz="2400" dirty="0" smtClean="0">
                <a:latin typeface="Courier New" panose="02070309020205020404" pitchFamily="49" charset="0"/>
              </a:rPr>
              <a:t>Sneakers, </a:t>
            </a:r>
            <a:r>
              <a:rPr lang="en-US" altLang="en-US" sz="2400" dirty="0">
                <a:latin typeface="Courier New" panose="02070309020205020404" pitchFamily="49" charset="0"/>
              </a:rPr>
              <a:t>Sells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		WHERE </a:t>
            </a:r>
            <a:r>
              <a:rPr lang="en-US" altLang="en-US" sz="2400" dirty="0" smtClean="0">
                <a:latin typeface="Courier New" panose="02070309020205020404" pitchFamily="49" charset="0"/>
              </a:rPr>
              <a:t>Sneakers.name = </a:t>
            </a:r>
            <a:r>
              <a:rPr lang="en-US" altLang="en-US" sz="2400" dirty="0" err="1" smtClean="0">
                <a:latin typeface="Courier New" panose="02070309020205020404" pitchFamily="49" charset="0"/>
              </a:rPr>
              <a:t>Sells.sneaker</a:t>
            </a:r>
            <a:r>
              <a:rPr lang="en-US" altLang="en-US" sz="2400" dirty="0" smtClean="0">
                <a:latin typeface="Courier New" panose="02070309020205020404" pitchFamily="49" charset="0"/>
              </a:rPr>
              <a:t>;</a:t>
            </a:r>
            <a:endParaRPr lang="en-US" altLang="en-US" sz="2400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5AE9-EAE3-4F97-9A8D-C4A804EF686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33CC33"/>
                </a:solidFill>
              </a:rPr>
              <a:t>Example</a:t>
            </a:r>
            <a:r>
              <a:rPr lang="en-US" altLang="en-US"/>
              <a:t>: Accessing a View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en-US" dirty="0"/>
              <a:t>Query a view as if it were a base table.</a:t>
            </a:r>
          </a:p>
          <a:p>
            <a:pPr lvl="1"/>
            <a:r>
              <a:rPr lang="en-US" altLang="en-US" dirty="0"/>
              <a:t>Also: a limited ability to modify views if it makes sense as a modification of one underlying base table.</a:t>
            </a:r>
          </a:p>
          <a:p>
            <a:r>
              <a:rPr lang="en-US" altLang="en-US" dirty="0">
                <a:solidFill>
                  <a:srgbClr val="33CC33"/>
                </a:solidFill>
              </a:rPr>
              <a:t>Example query</a:t>
            </a:r>
            <a:r>
              <a:rPr lang="en-US" altLang="en-US" dirty="0"/>
              <a:t>: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en-US" dirty="0"/>
              <a:t>		</a:t>
            </a:r>
            <a:r>
              <a:rPr lang="en-US" altLang="en-US" dirty="0">
                <a:latin typeface="Courier New" panose="02070309020205020404" pitchFamily="49" charset="0"/>
              </a:rPr>
              <a:t>SELECT </a:t>
            </a:r>
            <a:r>
              <a:rPr lang="en-US" altLang="en-US" dirty="0" smtClean="0">
                <a:latin typeface="Courier New" panose="02070309020205020404" pitchFamily="49" charset="0"/>
              </a:rPr>
              <a:t>sneaker FROM </a:t>
            </a:r>
            <a:r>
              <a:rPr lang="en-US" altLang="en-US" dirty="0" err="1" smtClean="0">
                <a:latin typeface="Courier New" panose="02070309020205020404" pitchFamily="49" charset="0"/>
              </a:rPr>
              <a:t>CanBuy</a:t>
            </a:r>
            <a:endParaRPr lang="en-US" altLang="en-US" dirty="0">
              <a:latin typeface="Courier New" panose="02070309020205020404" pitchFamily="49" charset="0"/>
            </a:endParaRPr>
          </a:p>
          <a:p>
            <a:pPr>
              <a:buFont typeface="Monotype Sorts" panose="05010101010101010101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	WHERE </a:t>
            </a:r>
            <a:r>
              <a:rPr lang="en-US" altLang="en-US" dirty="0" smtClean="0">
                <a:latin typeface="Courier New" panose="02070309020205020404" pitchFamily="49" charset="0"/>
              </a:rPr>
              <a:t>store = ‘Danville’;</a:t>
            </a:r>
            <a:endParaRPr lang="en-US" altLang="en-US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762D-05BE-4F8F-9FBE-64079B5C4A8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Triggers on Views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Generally, it is impossible to modify a virtual view, because it doesn’t exist.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But an INSTEAD OF trigger lets us interpret view modifications in a way that makes sense.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33CC33"/>
                </a:solidFill>
              </a:rPr>
              <a:t>Example</a:t>
            </a:r>
            <a:r>
              <a:rPr lang="en-US" altLang="en-US" dirty="0"/>
              <a:t>: View Synergy has </a:t>
            </a:r>
            <a:r>
              <a:rPr lang="en-US" altLang="en-US" dirty="0" smtClean="0">
                <a:solidFill>
                  <a:srgbClr val="CC00CC"/>
                </a:solidFill>
              </a:rPr>
              <a:t>(buyer, sneaker, store)</a:t>
            </a:r>
            <a:r>
              <a:rPr lang="en-US" altLang="en-US" dirty="0" smtClean="0"/>
              <a:t> </a:t>
            </a:r>
            <a:r>
              <a:rPr lang="en-US" altLang="en-US" dirty="0"/>
              <a:t>triples such that the </a:t>
            </a:r>
            <a:r>
              <a:rPr lang="en-US" altLang="en-US" dirty="0" smtClean="0"/>
              <a:t>store sells </a:t>
            </a:r>
            <a:r>
              <a:rPr lang="en-US" altLang="en-US" dirty="0"/>
              <a:t>the </a:t>
            </a:r>
            <a:r>
              <a:rPr lang="en-US" altLang="en-US" dirty="0" smtClean="0"/>
              <a:t>sneaker, </a:t>
            </a:r>
            <a:r>
              <a:rPr lang="en-US" altLang="en-US" dirty="0"/>
              <a:t>the </a:t>
            </a:r>
            <a:r>
              <a:rPr lang="en-US" altLang="en-US" dirty="0" smtClean="0"/>
              <a:t>buyer goes to </a:t>
            </a:r>
            <a:r>
              <a:rPr lang="en-US" altLang="en-US" dirty="0"/>
              <a:t>the </a:t>
            </a:r>
            <a:r>
              <a:rPr lang="en-US" altLang="en-US" dirty="0" smtClean="0"/>
              <a:t>store and </a:t>
            </a:r>
            <a:r>
              <a:rPr lang="en-US" altLang="en-US" dirty="0"/>
              <a:t>likes the </a:t>
            </a:r>
            <a:r>
              <a:rPr lang="en-US" altLang="en-US" dirty="0" smtClean="0"/>
              <a:t>sneaker.</a:t>
            </a: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B60D4-7AC8-40AD-8FDB-D1690AA34A1A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33CC33"/>
                </a:solidFill>
              </a:rPr>
              <a:t>Example</a:t>
            </a:r>
            <a:r>
              <a:rPr lang="en-US" altLang="en-US"/>
              <a:t>: The View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buFont typeface="Monotype Sorts" panose="05010101010101010101" pitchFamily="2" charset="2"/>
              <a:buNone/>
            </a:pPr>
            <a:r>
              <a:rPr lang="en-US" altLang="en-US" sz="2800" dirty="0"/>
              <a:t>CREATE VIEW Synergy AS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en-US" sz="2800" dirty="0"/>
              <a:t>	SELECT </a:t>
            </a:r>
            <a:r>
              <a:rPr lang="en-US" altLang="en-US" sz="2800" dirty="0" err="1" smtClean="0"/>
              <a:t>Likes.buyer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Likes.sneaker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Sells.store</a:t>
            </a:r>
            <a:endParaRPr lang="en-US" altLang="en-US" sz="2800" dirty="0"/>
          </a:p>
          <a:p>
            <a:pPr>
              <a:buFont typeface="Monotype Sorts" panose="05010101010101010101" pitchFamily="2" charset="2"/>
              <a:buNone/>
            </a:pPr>
            <a:r>
              <a:rPr lang="en-US" altLang="en-US" sz="2800" dirty="0"/>
              <a:t>	FROM Likes, </a:t>
            </a:r>
            <a:r>
              <a:rPr lang="en-US" altLang="en-US" sz="2800" dirty="0" smtClean="0"/>
              <a:t>Sells, </a:t>
            </a:r>
            <a:r>
              <a:rPr lang="en-US" altLang="en-US" sz="2800" dirty="0" err="1" smtClean="0"/>
              <a:t>BuysAt</a:t>
            </a:r>
            <a:endParaRPr lang="en-US" altLang="en-US" sz="2800" dirty="0"/>
          </a:p>
          <a:p>
            <a:pPr>
              <a:buFont typeface="Monotype Sorts" panose="05010101010101010101" pitchFamily="2" charset="2"/>
              <a:buNone/>
            </a:pPr>
            <a:r>
              <a:rPr lang="en-US" altLang="en-US" sz="2800" dirty="0"/>
              <a:t>	WHERE </a:t>
            </a:r>
            <a:r>
              <a:rPr lang="en-US" altLang="en-US" sz="2800" dirty="0" err="1" smtClean="0"/>
              <a:t>Likes.buyer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= </a:t>
            </a:r>
            <a:r>
              <a:rPr lang="en-US" altLang="en-US" sz="2800" dirty="0" err="1" smtClean="0"/>
              <a:t>BuysAt.buyer</a:t>
            </a:r>
            <a:endParaRPr lang="en-US" altLang="en-US" sz="2800" dirty="0"/>
          </a:p>
          <a:p>
            <a:pPr>
              <a:buFont typeface="Monotype Sorts" panose="05010101010101010101" pitchFamily="2" charset="2"/>
              <a:buNone/>
            </a:pPr>
            <a:r>
              <a:rPr lang="en-US" altLang="en-US" sz="2800" dirty="0"/>
              <a:t>		AND </a:t>
            </a:r>
            <a:r>
              <a:rPr lang="en-US" altLang="en-US" sz="2800" dirty="0" err="1" smtClean="0"/>
              <a:t>Likes.sneaker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= </a:t>
            </a:r>
            <a:r>
              <a:rPr lang="en-US" altLang="en-US" sz="2800" dirty="0" err="1" smtClean="0"/>
              <a:t>Sells.sneaker</a:t>
            </a:r>
            <a:endParaRPr lang="en-US" altLang="en-US" sz="2800" dirty="0"/>
          </a:p>
          <a:p>
            <a:pPr>
              <a:buFont typeface="Monotype Sorts" panose="05010101010101010101" pitchFamily="2" charset="2"/>
              <a:buNone/>
            </a:pPr>
            <a:r>
              <a:rPr lang="en-US" altLang="en-US" sz="2800" dirty="0"/>
              <a:t>		AND </a:t>
            </a:r>
            <a:r>
              <a:rPr lang="en-US" altLang="en-US" sz="2800" dirty="0" err="1" smtClean="0"/>
              <a:t>Sells.store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= </a:t>
            </a:r>
            <a:r>
              <a:rPr lang="en-US" altLang="en-US" sz="2800" dirty="0" err="1" smtClean="0"/>
              <a:t>BuysAt.store</a:t>
            </a:r>
            <a:r>
              <a:rPr lang="en-US" altLang="en-US" sz="2800" dirty="0" smtClean="0"/>
              <a:t>;</a:t>
            </a:r>
            <a:endParaRPr lang="en-US" altLang="en-US" sz="2800" dirty="0"/>
          </a:p>
        </p:txBody>
      </p:sp>
      <p:grpSp>
        <p:nvGrpSpPr>
          <p:cNvPr id="32772" name="Group 4"/>
          <p:cNvGrpSpPr>
            <a:grpSpLocks/>
          </p:cNvGrpSpPr>
          <p:nvPr/>
        </p:nvGrpSpPr>
        <p:grpSpPr bwMode="auto">
          <a:xfrm>
            <a:off x="1066800" y="3565525"/>
            <a:ext cx="7620000" cy="3292475"/>
            <a:chOff x="672" y="2016"/>
            <a:chExt cx="4800" cy="2074"/>
          </a:xfrm>
        </p:grpSpPr>
        <p:sp>
          <p:nvSpPr>
            <p:cNvPr id="32773" name="Rectangle 5"/>
            <p:cNvSpPr>
              <a:spLocks noChangeArrowheads="1"/>
            </p:cNvSpPr>
            <p:nvPr/>
          </p:nvSpPr>
          <p:spPr bwMode="auto">
            <a:xfrm>
              <a:off x="672" y="2016"/>
              <a:ext cx="4800" cy="144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4" name="Text Box 6"/>
            <p:cNvSpPr txBox="1">
              <a:spLocks noChangeArrowheads="1"/>
            </p:cNvSpPr>
            <p:nvPr/>
          </p:nvSpPr>
          <p:spPr bwMode="auto">
            <a:xfrm>
              <a:off x="1152" y="3648"/>
              <a:ext cx="1575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dirty="0">
                  <a:latin typeface="Tahoma" panose="020B0604030504040204" pitchFamily="34" charset="0"/>
                </a:rPr>
                <a:t>Natural join of Likes,</a:t>
              </a:r>
            </a:p>
            <a:p>
              <a:r>
                <a:rPr lang="en-US" altLang="en-US" sz="2000" dirty="0">
                  <a:latin typeface="Tahoma" panose="020B0604030504040204" pitchFamily="34" charset="0"/>
                </a:rPr>
                <a:t>Sells, and </a:t>
              </a:r>
              <a:r>
                <a:rPr lang="en-US" altLang="en-US" sz="2000" dirty="0" err="1" smtClean="0">
                  <a:latin typeface="Tahoma" panose="020B0604030504040204" pitchFamily="34" charset="0"/>
                </a:rPr>
                <a:t>BuysAt</a:t>
              </a:r>
              <a:endParaRPr lang="en-US" altLang="en-US" sz="2000" dirty="0">
                <a:latin typeface="Tahoma" panose="020B0604030504040204" pitchFamily="34" charset="0"/>
              </a:endParaRPr>
            </a:p>
          </p:txBody>
        </p:sp>
        <p:sp>
          <p:nvSpPr>
            <p:cNvPr id="32775" name="Line 7"/>
            <p:cNvSpPr>
              <a:spLocks noChangeShapeType="1"/>
            </p:cNvSpPr>
            <p:nvPr/>
          </p:nvSpPr>
          <p:spPr bwMode="auto">
            <a:xfrm flipV="1">
              <a:off x="2016" y="3456"/>
              <a:ext cx="24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776" name="Group 8"/>
          <p:cNvGrpSpPr>
            <a:grpSpLocks/>
          </p:cNvGrpSpPr>
          <p:nvPr/>
        </p:nvGrpSpPr>
        <p:grpSpPr bwMode="auto">
          <a:xfrm>
            <a:off x="2362200" y="1600200"/>
            <a:ext cx="6362700" cy="1447800"/>
            <a:chOff x="1584" y="1056"/>
            <a:chExt cx="4008" cy="912"/>
          </a:xfrm>
        </p:grpSpPr>
        <p:sp>
          <p:nvSpPr>
            <p:cNvPr id="32777" name="Rectangle 9"/>
            <p:cNvSpPr>
              <a:spLocks noChangeArrowheads="1"/>
            </p:cNvSpPr>
            <p:nvPr/>
          </p:nvSpPr>
          <p:spPr bwMode="auto">
            <a:xfrm>
              <a:off x="1584" y="1680"/>
              <a:ext cx="3888" cy="288"/>
            </a:xfrm>
            <a:prstGeom prst="rect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8" name="Text Box 10"/>
            <p:cNvSpPr txBox="1">
              <a:spLocks noChangeArrowheads="1"/>
            </p:cNvSpPr>
            <p:nvPr/>
          </p:nvSpPr>
          <p:spPr bwMode="auto">
            <a:xfrm>
              <a:off x="4320" y="1056"/>
              <a:ext cx="127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dirty="0">
                  <a:latin typeface="Tahoma" panose="020B0604030504040204" pitchFamily="34" charset="0"/>
                </a:rPr>
                <a:t>Pick one copy of</a:t>
              </a:r>
            </a:p>
            <a:p>
              <a:r>
                <a:rPr lang="en-US" altLang="en-US" sz="2000" dirty="0">
                  <a:latin typeface="Tahoma" panose="020B0604030504040204" pitchFamily="34" charset="0"/>
                </a:rPr>
                <a:t>each attribute</a:t>
              </a:r>
            </a:p>
          </p:txBody>
        </p:sp>
        <p:sp>
          <p:nvSpPr>
            <p:cNvPr id="32779" name="Line 11"/>
            <p:cNvSpPr>
              <a:spLocks noChangeShapeType="1"/>
            </p:cNvSpPr>
            <p:nvPr/>
          </p:nvSpPr>
          <p:spPr bwMode="auto">
            <a:xfrm flipH="1">
              <a:off x="3936" y="1296"/>
              <a:ext cx="33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04038-3C6A-44C3-B1CD-21153A1BBC0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Interpreting a View Insertion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We cannot insert into Synergy --- it is a virtual view.</a:t>
            </a:r>
          </a:p>
          <a:p>
            <a:r>
              <a:rPr lang="en-US" altLang="en-US" dirty="0"/>
              <a:t>But we can use an INSTEAD OF trigger to turn a </a:t>
            </a:r>
            <a:r>
              <a:rPr lang="en-US" altLang="en-US" dirty="0" smtClean="0">
                <a:solidFill>
                  <a:srgbClr val="CC00CC"/>
                </a:solidFill>
              </a:rPr>
              <a:t>(buyer, sneaker</a:t>
            </a:r>
            <a:r>
              <a:rPr lang="en-US" altLang="en-US" dirty="0">
                <a:solidFill>
                  <a:srgbClr val="CC00CC"/>
                </a:solidFill>
              </a:rPr>
              <a:t>, </a:t>
            </a:r>
            <a:r>
              <a:rPr lang="en-US" altLang="en-US" dirty="0" smtClean="0">
                <a:solidFill>
                  <a:srgbClr val="CC00CC"/>
                </a:solidFill>
              </a:rPr>
              <a:t>store)</a:t>
            </a:r>
            <a:r>
              <a:rPr lang="en-US" altLang="en-US" dirty="0" smtClean="0"/>
              <a:t> </a:t>
            </a:r>
            <a:r>
              <a:rPr lang="en-US" altLang="en-US" dirty="0"/>
              <a:t>triple into three insertions of projected pairs, one for each of Likes, Sells, and </a:t>
            </a:r>
            <a:r>
              <a:rPr lang="en-US" altLang="en-US" dirty="0" err="1" smtClean="0"/>
              <a:t>BuysAt</a:t>
            </a:r>
            <a:r>
              <a:rPr lang="en-US" altLang="en-US" dirty="0" smtClean="0"/>
              <a:t>.</a:t>
            </a:r>
            <a:endParaRPr lang="en-US" altLang="en-US" dirty="0"/>
          </a:p>
          <a:p>
            <a:pPr lvl="1"/>
            <a:r>
              <a:rPr lang="en-US" altLang="en-US" dirty="0" err="1"/>
              <a:t>Sells.price</a:t>
            </a:r>
            <a:r>
              <a:rPr lang="en-US" altLang="en-US" dirty="0"/>
              <a:t> will have to be NULL.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A1EC-015B-40E5-9392-7F2CBAF7F9B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Trigger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839200" cy="4038600"/>
          </a:xfrm>
        </p:spPr>
        <p:txBody>
          <a:bodyPr/>
          <a:lstStyle/>
          <a:p>
            <a:pPr>
              <a:buFont typeface="Monotype Sorts" panose="05010101010101010101" pitchFamily="2" charset="2"/>
              <a:buNone/>
            </a:pPr>
            <a:r>
              <a:rPr lang="en-US" altLang="en-US" sz="2400" dirty="0"/>
              <a:t>CREATE TRIGGER </a:t>
            </a:r>
            <a:r>
              <a:rPr lang="en-US" altLang="en-US" sz="2400" dirty="0" err="1"/>
              <a:t>ViewTrig</a:t>
            </a:r>
            <a:endParaRPr lang="en-US" altLang="en-US" sz="2400" dirty="0"/>
          </a:p>
          <a:p>
            <a:pPr>
              <a:buFont typeface="Monotype Sorts" panose="05010101010101010101" pitchFamily="2" charset="2"/>
              <a:buNone/>
            </a:pPr>
            <a:r>
              <a:rPr lang="en-US" altLang="en-US" sz="2400" dirty="0"/>
              <a:t>	INSTEAD OF INSERT ON </a:t>
            </a:r>
            <a:r>
              <a:rPr lang="en-US" altLang="en-US" sz="2400" dirty="0" smtClean="0"/>
              <a:t>Synergy</a:t>
            </a:r>
            <a:endParaRPr lang="en-US" altLang="en-US" sz="2400" dirty="0"/>
          </a:p>
          <a:p>
            <a:pPr>
              <a:buFont typeface="Monotype Sorts" panose="05010101010101010101" pitchFamily="2" charset="2"/>
              <a:buNone/>
            </a:pPr>
            <a:r>
              <a:rPr lang="en-US" altLang="en-US" sz="2400" dirty="0"/>
              <a:t>	FOR EACH ROW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en-US" sz="2400" dirty="0"/>
              <a:t>	BEGIN</a:t>
            </a:r>
          </a:p>
          <a:p>
            <a:pPr>
              <a:buFont typeface="Monotype Sorts" panose="05010101010101010101" pitchFamily="2" charset="2"/>
              <a:buNone/>
            </a:pPr>
            <a:r>
              <a:rPr lang="en-US" altLang="en-US" sz="2400" dirty="0"/>
              <a:t>		INSERT INTO LIKES </a:t>
            </a:r>
            <a:r>
              <a:rPr lang="en-US" altLang="en-US" sz="2400" dirty="0" smtClean="0"/>
              <a:t>VALUES(</a:t>
            </a:r>
            <a:r>
              <a:rPr lang="en-US" altLang="en-US" sz="2400" dirty="0" err="1" smtClean="0"/>
              <a:t>new.buyer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new.sneaker</a:t>
            </a:r>
            <a:r>
              <a:rPr lang="en-US" altLang="en-US" sz="2400" dirty="0" smtClean="0"/>
              <a:t>);</a:t>
            </a:r>
            <a:endParaRPr lang="en-US" altLang="en-US" sz="2400" dirty="0"/>
          </a:p>
          <a:p>
            <a:pPr>
              <a:buFont typeface="Monotype Sorts" panose="05010101010101010101" pitchFamily="2" charset="2"/>
              <a:buNone/>
            </a:pPr>
            <a:r>
              <a:rPr lang="en-US" altLang="en-US" sz="2400" dirty="0"/>
              <a:t>		INSERT INTO </a:t>
            </a:r>
            <a:r>
              <a:rPr lang="en-US" altLang="en-US" sz="2400" dirty="0" smtClean="0"/>
              <a:t>SELLS(store, sneaker) VALUES(</a:t>
            </a:r>
            <a:r>
              <a:rPr lang="en-US" altLang="en-US" sz="2400" dirty="0" err="1" smtClean="0"/>
              <a:t>new.buyer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new.sneaker</a:t>
            </a:r>
            <a:r>
              <a:rPr lang="en-US" altLang="en-US" sz="2400" dirty="0" smtClean="0"/>
              <a:t>);</a:t>
            </a:r>
            <a:endParaRPr lang="en-US" altLang="en-US" sz="2400" dirty="0"/>
          </a:p>
          <a:p>
            <a:pPr>
              <a:buFont typeface="Monotype Sorts" panose="05010101010101010101" pitchFamily="2" charset="2"/>
              <a:buNone/>
            </a:pPr>
            <a:r>
              <a:rPr lang="en-US" altLang="en-US" sz="2400" dirty="0"/>
              <a:t>		INSERT INTO </a:t>
            </a:r>
            <a:r>
              <a:rPr lang="en-US" altLang="en-US" sz="2400" dirty="0" smtClean="0"/>
              <a:t>BUYSAT VALUES(</a:t>
            </a:r>
            <a:r>
              <a:rPr lang="en-US" altLang="en-US" sz="2400" dirty="0" err="1" smtClean="0"/>
              <a:t>new.buyer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new.store</a:t>
            </a:r>
            <a:r>
              <a:rPr lang="en-US" altLang="en-US" sz="2400" dirty="0" smtClean="0"/>
              <a:t>);</a:t>
            </a:r>
            <a:endParaRPr lang="en-US" altLang="en-US" sz="2400" dirty="0"/>
          </a:p>
          <a:p>
            <a:pPr>
              <a:buFont typeface="Monotype Sorts" panose="05010101010101010101" pitchFamily="2" charset="2"/>
              <a:buNone/>
            </a:pPr>
            <a:r>
              <a:rPr lang="en-US" altLang="en-US" sz="2400" dirty="0"/>
              <a:t>	END;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</TotalTime>
  <Words>815</Words>
  <Application>Microsoft Office PowerPoint</Application>
  <PresentationFormat>On-screen Show (4:3)</PresentationFormat>
  <Paragraphs>124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Courier New</vt:lpstr>
      <vt:lpstr>Monotype Sorts</vt:lpstr>
      <vt:lpstr>Tahoma</vt:lpstr>
      <vt:lpstr>Times New Roman</vt:lpstr>
      <vt:lpstr>Default Design</vt:lpstr>
      <vt:lpstr>Views and Indexes</vt:lpstr>
      <vt:lpstr>Views</vt:lpstr>
      <vt:lpstr>Declaring Views</vt:lpstr>
      <vt:lpstr>Example: View Definition</vt:lpstr>
      <vt:lpstr>Example: Accessing a View</vt:lpstr>
      <vt:lpstr>Triggers on Views</vt:lpstr>
      <vt:lpstr>Example: The View</vt:lpstr>
      <vt:lpstr>Interpreting a View Insertion</vt:lpstr>
      <vt:lpstr>The Trigger</vt:lpstr>
      <vt:lpstr>Materialized Views</vt:lpstr>
      <vt:lpstr>Example: Axess/Class Mailing List</vt:lpstr>
      <vt:lpstr>Example: A Data Warehouse</vt:lpstr>
      <vt:lpstr>Indexes</vt:lpstr>
      <vt:lpstr>Declaring Indexes</vt:lpstr>
      <vt:lpstr>Using Indexes</vt:lpstr>
      <vt:lpstr>Using Indexes --- (2)</vt:lpstr>
      <vt:lpstr>Database Tuning</vt:lpstr>
      <vt:lpstr>Example: Tuning</vt:lpstr>
      <vt:lpstr>Tuning Advisors</vt:lpstr>
      <vt:lpstr>Tuning Advisors --- (2)</vt:lpstr>
    </vt:vector>
  </TitlesOfParts>
  <Company>Stanford University, CS Dept.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CS206 --- Electronic Commerce</dc:title>
  <dc:creator>Jeff Ullman</dc:creator>
  <cp:lastModifiedBy>Xiannong Meng</cp:lastModifiedBy>
  <cp:revision>97</cp:revision>
  <dcterms:created xsi:type="dcterms:W3CDTF">2002-03-23T20:14:09Z</dcterms:created>
  <dcterms:modified xsi:type="dcterms:W3CDTF">2018-03-21T12:07:14Z</dcterms:modified>
</cp:coreProperties>
</file>