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61" r:id="rId2"/>
    <p:sldId id="462" r:id="rId3"/>
    <p:sldId id="327" r:id="rId4"/>
    <p:sldId id="261" r:id="rId5"/>
    <p:sldId id="328" r:id="rId6"/>
    <p:sldId id="329" r:id="rId7"/>
    <p:sldId id="493" r:id="rId8"/>
    <p:sldId id="494" r:id="rId9"/>
    <p:sldId id="398" r:id="rId10"/>
    <p:sldId id="3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dexes" id="{7BD8EB78-DBBD-9F45-BA4F-9C6BBD0C1F70}">
          <p14:sldIdLst>
            <p14:sldId id="461"/>
            <p14:sldId id="462"/>
            <p14:sldId id="327"/>
            <p14:sldId id="261"/>
            <p14:sldId id="328"/>
            <p14:sldId id="329"/>
            <p14:sldId id="493"/>
            <p14:sldId id="494"/>
            <p14:sldId id="398"/>
            <p14:sldId id="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3444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96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84613" y="-1588"/>
            <a:ext cx="2973387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defTabSz="908050"/>
            <a:r>
              <a:rPr lang="en-US" sz="1000" i="1">
                <a:solidFill>
                  <a:prstClr val="black"/>
                </a:solidFill>
                <a:latin typeface="Calibri"/>
              </a:rPr>
              <a:t>7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-1588" y="-1588"/>
            <a:ext cx="2971801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4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84613" y="-1588"/>
            <a:ext cx="2973387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defTabSz="908050"/>
            <a:r>
              <a:rPr lang="en-US" sz="1000" i="1">
                <a:solidFill>
                  <a:prstClr val="black"/>
                </a:solidFill>
                <a:latin typeface="Calibri"/>
              </a:rPr>
              <a:t>7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-1588" y="-1588"/>
            <a:ext cx="2971801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9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419100"/>
            <a:ext cx="103632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0" y="1981200"/>
            <a:ext cx="5080000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400800" y="1981200"/>
            <a:ext cx="5080000" cy="4076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4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497" y="1184049"/>
            <a:ext cx="9144000" cy="2387600"/>
          </a:xfrm>
        </p:spPr>
        <p:txBody>
          <a:bodyPr/>
          <a:lstStyle/>
          <a:p>
            <a:r>
              <a:rPr lang="en-US" dirty="0" smtClean="0"/>
              <a:t>Lecture 26: Index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>
          <a:xfrm>
            <a:off x="1524000" y="4193366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Activity-7.ipynb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“If you don’t find it in the index, look very carefully through the entire catalog”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/>
              <a:t>- Sears, Roebuck and Co., Consumers Guide, 1897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157853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Indexes: Basics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Creating indexes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Indexes: High-level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10515600" cy="46101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i="1" u="sng" dirty="0"/>
              <a:t>index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on a file speeds up selections on the </a:t>
            </a:r>
            <a:r>
              <a:rPr lang="en-US" i="1" u="sng" dirty="0"/>
              <a:t>search key</a:t>
            </a:r>
            <a:r>
              <a:rPr lang="en-US" i="1" dirty="0"/>
              <a:t> fields </a:t>
            </a:r>
            <a:r>
              <a:rPr lang="en-US" dirty="0"/>
              <a:t>for the index.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 smtClean="0"/>
              <a:t>Search key properties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 smtClean="0"/>
              <a:t>Any subset of attributes</a:t>
            </a:r>
            <a:endParaRPr lang="en-US" dirty="0"/>
          </a:p>
          <a:p>
            <a:pPr lvl="2">
              <a:lnSpc>
                <a:spcPct val="90000"/>
              </a:lnSpc>
              <a:buSzPct val="75000"/>
            </a:pP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b="1" u="sng" dirty="0"/>
              <a:t>not</a:t>
            </a:r>
            <a:r>
              <a:rPr lang="en-US" b="1" dirty="0"/>
              <a:t> </a:t>
            </a:r>
            <a:r>
              <a:rPr lang="en-US" dirty="0"/>
              <a:t>the same as </a:t>
            </a:r>
            <a:r>
              <a:rPr lang="en-US" i="1" dirty="0" smtClean="0"/>
              <a:t>key of a relation</a:t>
            </a:r>
          </a:p>
          <a:p>
            <a:pPr lvl="2">
              <a:lnSpc>
                <a:spcPct val="90000"/>
              </a:lnSpc>
              <a:buSzPct val="75000"/>
            </a:pPr>
            <a:endParaRPr lang="en-US" i="1" dirty="0"/>
          </a:p>
          <a:p>
            <a:pPr>
              <a:buSzPct val="75000"/>
            </a:pPr>
            <a:r>
              <a:rPr lang="en-US" i="1" dirty="0" smtClean="0"/>
              <a:t>Example: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4259570"/>
            <a:ext cx="30480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+mj-lt"/>
              </a:rPr>
              <a:t>On which attributes would you build indexes?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33629" y="4628903"/>
            <a:ext cx="520527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</a:t>
            </a:r>
            <a:r>
              <a:rPr lang="en-US" sz="2400" u="sng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name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maker, price)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8164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uiExpand="1" build="p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More precisely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10515600" cy="46101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i="1" u="sng" dirty="0"/>
              <a:t>index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a </a:t>
            </a:r>
            <a:r>
              <a:rPr lang="en-US" b="1" dirty="0" smtClean="0"/>
              <a:t>data structure</a:t>
            </a:r>
            <a:r>
              <a:rPr lang="en-US" dirty="0" smtClean="0"/>
              <a:t> mapping of a tuple of </a:t>
            </a:r>
            <a:r>
              <a:rPr lang="en-US" u="sng" dirty="0" smtClean="0"/>
              <a:t>search keys</a:t>
            </a:r>
            <a:r>
              <a:rPr lang="en-US" dirty="0" smtClean="0"/>
              <a:t> to </a:t>
            </a:r>
            <a:r>
              <a:rPr lang="en-US" u="sng" dirty="0" smtClean="0"/>
              <a:t>sets of rows in a database table</a:t>
            </a:r>
            <a:endParaRPr lang="en-US" dirty="0" smtClean="0"/>
          </a:p>
          <a:p>
            <a:pPr lvl="1">
              <a:lnSpc>
                <a:spcPct val="90000"/>
              </a:lnSpc>
              <a:buSzPct val="75000"/>
            </a:pPr>
            <a:endParaRPr lang="en-US" dirty="0" smtClean="0"/>
          </a:p>
          <a:p>
            <a:pPr lvl="1">
              <a:lnSpc>
                <a:spcPct val="90000"/>
              </a:lnSpc>
              <a:buSzPct val="75000"/>
            </a:pPr>
            <a:r>
              <a:rPr lang="en-US" dirty="0" smtClean="0"/>
              <a:t>Provides efficient lookup &amp; retrieval by search key value- usually much faster than searching through all the rows of the database table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dirty="0" smtClean="0"/>
              <a:t>Remember: a search key is not necessarily a primary key. They are in different domains.</a:t>
            </a:r>
          </a:p>
          <a:p>
            <a:pPr lvl="2">
              <a:lnSpc>
                <a:spcPct val="90000"/>
              </a:lnSpc>
              <a:buSzPct val="75000"/>
            </a:pPr>
            <a:endParaRPr lang="en-US" i="1" dirty="0"/>
          </a:p>
          <a:p>
            <a:pPr>
              <a:buSzPct val="75000"/>
            </a:pPr>
            <a:r>
              <a:rPr lang="en-US" dirty="0" smtClean="0"/>
              <a:t>An index can store the full rows it points to (</a:t>
            </a:r>
            <a:r>
              <a:rPr lang="en-US" i="1" dirty="0" smtClean="0"/>
              <a:t>primary index</a:t>
            </a:r>
            <a:r>
              <a:rPr lang="en-US" dirty="0" smtClean="0"/>
              <a:t>) or pointers to those rows (</a:t>
            </a:r>
            <a:r>
              <a:rPr lang="en-US" i="1" dirty="0" smtClean="0"/>
              <a:t>secondary index</a:t>
            </a:r>
            <a:r>
              <a:rPr lang="en-US" dirty="0" smtClean="0"/>
              <a:t>)</a:t>
            </a:r>
          </a:p>
          <a:p>
            <a:pPr lvl="1">
              <a:buSzPct val="75000"/>
            </a:pPr>
            <a:endParaRPr lang="en-US" dirty="0" smtClean="0"/>
          </a:p>
          <a:p>
            <a:pPr lvl="1">
              <a:buSzPct val="75000"/>
            </a:pPr>
            <a:r>
              <a:rPr lang="en-US" dirty="0" smtClean="0"/>
              <a:t>We’ll mainly consider secondary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2839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Example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4383741"/>
            <a:ext cx="10515600" cy="17932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38200" y="1914263"/>
            <a:ext cx="38010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What if we want to return all books published after 1867?  The above table might be very expensive to search over row-by-row…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958235" y="5023407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Russian_Novels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Published &gt; 1867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614230"/>
              </p:ext>
            </p:extLst>
          </p:nvPr>
        </p:nvGraphicFramePr>
        <p:xfrm>
          <a:off x="5106895" y="2122176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/>
                <a:gridCol w="1613647"/>
                <a:gridCol w="1499497"/>
                <a:gridCol w="1249381"/>
                <a:gridCol w="1249381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Full_text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 and Peace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Crime and Punishment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Dostoyevsky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Anna Karenina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106895" y="1612211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0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/>
          <p:cNvSpPr/>
          <p:nvPr/>
        </p:nvSpPr>
        <p:spPr>
          <a:xfrm>
            <a:off x="4038600" y="1447800"/>
            <a:ext cx="281940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Keys</a:t>
            </a:r>
            <a:endParaRPr lang="en-US" dirty="0"/>
          </a:p>
        </p:txBody>
      </p:sp>
      <p:graphicFrame>
        <p:nvGraphicFramePr>
          <p:cNvPr id="5" name="ClipArt Placeholder 4"/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1027535461"/>
              </p:ext>
            </p:extLst>
          </p:nvPr>
        </p:nvGraphicFramePr>
        <p:xfrm>
          <a:off x="2297724" y="1524000"/>
          <a:ext cx="12192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8515"/>
              </p:ext>
            </p:extLst>
          </p:nvPr>
        </p:nvGraphicFramePr>
        <p:xfrm>
          <a:off x="4267200" y="1676400"/>
          <a:ext cx="2286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6858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US" sz="2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Age</a:t>
                      </a:r>
                      <a:endParaRPr lang="en-US" sz="2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endParaRPr lang="en-US" sz="2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Bob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Luda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Tara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ClipArt Placeholder 4"/>
          <p:cNvGraphicFramePr>
            <a:graphicFrameLocks/>
          </p:cNvGraphicFramePr>
          <p:nvPr/>
        </p:nvGraphicFramePr>
        <p:xfrm>
          <a:off x="4953000" y="4353580"/>
          <a:ext cx="6858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7" name="Clip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008267"/>
              </p:ext>
            </p:extLst>
          </p:nvPr>
        </p:nvGraphicFramePr>
        <p:xfrm>
          <a:off x="2373924" y="4343400"/>
          <a:ext cx="12192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1840524" y="3505200"/>
            <a:ext cx="20574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&lt;Age, Sal&gt;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840524" y="6334780"/>
            <a:ext cx="19812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&lt;Sal, Age&gt;</a:t>
            </a:r>
          </a:p>
        </p:txBody>
      </p:sp>
      <p:graphicFrame>
        <p:nvGraphicFramePr>
          <p:cNvPr id="100" name="Clip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567671"/>
              </p:ext>
            </p:extLst>
          </p:nvPr>
        </p:nvGraphicFramePr>
        <p:xfrm>
          <a:off x="7162800" y="4343400"/>
          <a:ext cx="609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4724400" y="6334780"/>
            <a:ext cx="12192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&lt;Age&gt;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781800" y="6334780"/>
            <a:ext cx="12192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&lt;Sal&gt;</a:t>
            </a:r>
          </a:p>
        </p:txBody>
      </p:sp>
      <p:sp useBgFill="1">
        <p:nvSpPr>
          <p:cNvPr id="104" name="TextBox 103"/>
          <p:cNvSpPr txBox="1"/>
          <p:nvPr/>
        </p:nvSpPr>
        <p:spPr>
          <a:xfrm>
            <a:off x="8153400" y="1370618"/>
            <a:ext cx="2971800" cy="193899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sx="106000" sy="106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u="sng" dirty="0"/>
              <a:t>Equality Query:</a:t>
            </a:r>
          </a:p>
          <a:p>
            <a:r>
              <a:rPr lang="en-US" sz="2400" dirty="0"/>
              <a:t>Age = 12 and </a:t>
            </a:r>
            <a:r>
              <a:rPr lang="en-US" sz="2400" dirty="0" smtClean="0"/>
              <a:t>Sal </a:t>
            </a:r>
            <a:r>
              <a:rPr lang="en-US" sz="2400" dirty="0"/>
              <a:t>= 90?</a:t>
            </a:r>
          </a:p>
          <a:p>
            <a:endParaRPr lang="en-US" sz="2400" u="sng" dirty="0"/>
          </a:p>
          <a:p>
            <a:r>
              <a:rPr lang="en-US" sz="2400" u="sng" dirty="0"/>
              <a:t>Range Query:</a:t>
            </a:r>
          </a:p>
          <a:p>
            <a:r>
              <a:rPr lang="en-US" sz="2400" dirty="0"/>
              <a:t>Age = 5 and </a:t>
            </a:r>
            <a:r>
              <a:rPr lang="en-US" sz="2400" dirty="0" smtClean="0"/>
              <a:t>Sal </a:t>
            </a:r>
            <a:r>
              <a:rPr lang="en-US" sz="2400" dirty="0"/>
              <a:t>&gt; 5?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172938" y="3612921"/>
            <a:ext cx="37338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Composite keys in </a:t>
            </a:r>
            <a:r>
              <a:rPr lang="en-US" sz="2400" i="1" u="sng" dirty="0"/>
              <a:t>Dictionary </a:t>
            </a:r>
            <a:r>
              <a:rPr lang="en-US" sz="2400" i="1" u="sng" dirty="0" smtClean="0"/>
              <a:t>Order.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98877" y="5715000"/>
            <a:ext cx="288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267700" y="5756701"/>
            <a:ext cx="36195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On which attributes can we do range queries?</a:t>
            </a:r>
            <a:endParaRPr lang="en-US" sz="2400" i="1" u="sng" dirty="0"/>
          </a:p>
        </p:txBody>
      </p:sp>
      <p:sp>
        <p:nvSpPr>
          <p:cNvPr id="26" name="Rectangle 25"/>
          <p:cNvSpPr/>
          <p:nvPr/>
        </p:nvSpPr>
        <p:spPr>
          <a:xfrm>
            <a:off x="0" y="2990671"/>
            <a:ext cx="1763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/>
              <a:t>&lt;</a:t>
            </a:r>
            <a:r>
              <a:rPr lang="en-US" sz="2400" i="1" dirty="0" err="1"/>
              <a:t>age,sal</a:t>
            </a:r>
            <a:r>
              <a:rPr lang="en-US" sz="2400" i="1" dirty="0" smtClean="0"/>
              <a:t>&gt;</a:t>
            </a:r>
          </a:p>
          <a:p>
            <a:pPr algn="ctr"/>
            <a:r>
              <a:rPr lang="en-US" sz="2400" i="1" dirty="0" smtClean="0"/>
              <a:t> not equal to</a:t>
            </a:r>
          </a:p>
          <a:p>
            <a:pPr algn="ctr"/>
            <a:r>
              <a:rPr lang="en-US" sz="2400" i="1" dirty="0" smtClean="0"/>
              <a:t>&lt;</a:t>
            </a:r>
            <a:r>
              <a:rPr lang="en-US" sz="2400" i="1" dirty="0" err="1"/>
              <a:t>sal,age</a:t>
            </a:r>
            <a:r>
              <a:rPr lang="en-US" sz="2400" i="1" dirty="0" smtClean="0"/>
              <a:t>&gt;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98095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 Keys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2200" y="1981200"/>
            <a:ext cx="7534263" cy="4076700"/>
          </a:xfrm>
        </p:spPr>
        <p:txBody>
          <a:bodyPr/>
          <a:lstStyle/>
          <a:p>
            <a:r>
              <a:rPr lang="en-US" dirty="0" smtClean="0"/>
              <a:t>Pro:</a:t>
            </a:r>
          </a:p>
          <a:p>
            <a:pPr lvl="1"/>
            <a:r>
              <a:rPr lang="en-US" dirty="0" smtClean="0"/>
              <a:t>When they work they work well</a:t>
            </a:r>
          </a:p>
          <a:p>
            <a:pPr lvl="1"/>
            <a:r>
              <a:rPr lang="en-US" dirty="0" smtClean="0"/>
              <a:t>We’ll see a good case called “index-only” plans or </a:t>
            </a:r>
            <a:r>
              <a:rPr lang="en-US" b="1" dirty="0" smtClean="0"/>
              <a:t>covering </a:t>
            </a:r>
            <a:r>
              <a:rPr lang="en-US" dirty="0" smtClean="0"/>
              <a:t>indexes.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Guesses? (time and space) How to determine which index should be built?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 Indexes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481046"/>
              </p:ext>
            </p:extLst>
          </p:nvPr>
        </p:nvGraphicFramePr>
        <p:xfrm>
          <a:off x="1366838" y="3069436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/>
                <a:gridCol w="1021977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1869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001</a:t>
                      </a:r>
                      <a:endParaRPr lang="en-US" b="0" i="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1877</a:t>
                      </a:r>
                      <a:endParaRPr lang="en-US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/>
                        <a:t>003</a:t>
                      </a:r>
                      <a:endParaRPr lang="en-US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366838" y="2565171"/>
            <a:ext cx="223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4754" y="1770546"/>
            <a:ext cx="646383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+mj-lt"/>
              </a:rPr>
              <a:t>We say that an index is </a:t>
            </a:r>
            <a:r>
              <a:rPr lang="en-US" sz="2400" b="1" u="sng" dirty="0" smtClean="0">
                <a:solidFill>
                  <a:prstClr val="black"/>
                </a:solidFill>
                <a:latin typeface="+mj-lt"/>
              </a:rPr>
              <a:t>covering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+mj-lt"/>
              </a:rPr>
              <a:t>for a specific query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 if the index contains all the needed attributes- </a:t>
            </a:r>
            <a:r>
              <a:rPr lang="en-US" sz="2400" b="1" i="1" dirty="0" smtClean="0">
                <a:solidFill>
                  <a:prstClr val="black"/>
                </a:solidFill>
                <a:latin typeface="+mj-lt"/>
              </a:rPr>
              <a:t>meaning the query can be answered using the index alone without going into </a:t>
            </a:r>
            <a:r>
              <a:rPr lang="en-US" sz="2400" b="1" i="1" smtClean="0">
                <a:solidFill>
                  <a:prstClr val="black"/>
                </a:solidFill>
                <a:latin typeface="+mj-lt"/>
              </a:rPr>
              <a:t>the tables!</a:t>
            </a:r>
            <a:endParaRPr lang="en-US" sz="2400" b="1" i="1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94754" y="3667165"/>
            <a:ext cx="646383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+mj-lt"/>
              </a:rPr>
              <a:t>The “needed” attributes are </a:t>
            </a:r>
            <a:r>
              <a:rPr lang="en-US" sz="2400" smtClean="0">
                <a:solidFill>
                  <a:prstClr val="black"/>
                </a:solidFill>
                <a:latin typeface="+mj-lt"/>
              </a:rPr>
              <a:t>the union of those in the SELECT and WHERE clauses…</a:t>
            </a:r>
            <a:endParaRPr lang="en-US" sz="2400" b="1" i="1" dirty="0" smtClean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76146" y="4984720"/>
            <a:ext cx="5982442" cy="1200329"/>
            <a:chOff x="5576146" y="4984720"/>
            <a:chExt cx="5982442" cy="1200329"/>
          </a:xfrm>
        </p:grpSpPr>
        <p:sp>
          <p:nvSpPr>
            <p:cNvPr id="34" name="Rectangle 3"/>
            <p:cNvSpPr>
              <a:spLocks noChangeArrowheads="1"/>
            </p:cNvSpPr>
            <p:nvPr/>
          </p:nvSpPr>
          <p:spPr bwMode="auto">
            <a:xfrm>
              <a:off x="7283059" y="4984720"/>
              <a:ext cx="4275529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smtClean="0">
                  <a:solidFill>
                    <a:schemeClr val="accent2"/>
                  </a:solidFill>
                  <a:latin typeface="Menlo" charset="0"/>
                  <a:ea typeface="Menlo" charset="0"/>
                  <a:cs typeface="Menlo" charset="0"/>
                </a:rPr>
                <a:t>SELECT </a:t>
              </a:r>
              <a:r>
                <a:rPr lang="en-US" sz="2400" smtClean="0">
                  <a:latin typeface="Menlo" charset="0"/>
                  <a:ea typeface="Menlo" charset="0"/>
                  <a:cs typeface="Menlo" charset="0"/>
                </a:rPr>
                <a:t>Published, BID</a:t>
              </a:r>
              <a:endParaRPr lang="en-US" sz="2400" dirty="0" smtClean="0">
                <a:latin typeface="Menlo" charset="0"/>
                <a:ea typeface="Menlo" charset="0"/>
                <a:cs typeface="Menlo" charset="0"/>
              </a:endParaRPr>
            </a:p>
            <a:p>
              <a:pPr eaLnBrk="0" hangingPunct="0"/>
              <a:r>
                <a:rPr lang="en-US" sz="2400" dirty="0" smtClean="0">
                  <a:solidFill>
                    <a:schemeClr val="accent2"/>
                  </a:solidFill>
                  <a:latin typeface="Menlo" charset="0"/>
                  <a:ea typeface="Menlo" charset="0"/>
                  <a:cs typeface="Menlo" charset="0"/>
                </a:rPr>
                <a:t>FROM </a:t>
              </a:r>
              <a:r>
                <a:rPr lang="en-US" sz="2400" dirty="0" err="1" smtClean="0">
                  <a:latin typeface="Menlo" charset="0"/>
                  <a:ea typeface="Menlo" charset="0"/>
                  <a:cs typeface="Menlo" charset="0"/>
                </a:rPr>
                <a:t>Russian_Novels</a:t>
              </a:r>
              <a:r>
                <a:rPr lang="en-US" sz="2400" dirty="0" smtClean="0">
                  <a:solidFill>
                    <a:schemeClr val="accent2"/>
                  </a:solidFill>
                  <a:latin typeface="Menlo" charset="0"/>
                  <a:ea typeface="Menlo" charset="0"/>
                  <a:cs typeface="Menlo" charset="0"/>
                </a:rPr>
                <a:t/>
              </a:r>
              <a:br>
                <a:rPr lang="en-US" sz="2400" dirty="0" smtClean="0">
                  <a:solidFill>
                    <a:schemeClr val="accent2"/>
                  </a:solidFill>
                  <a:latin typeface="Menlo" charset="0"/>
                  <a:ea typeface="Menlo" charset="0"/>
                  <a:cs typeface="Menlo" charset="0"/>
                </a:rPr>
              </a:br>
              <a:r>
                <a:rPr lang="en-US" sz="2400" dirty="0" smtClean="0">
                  <a:solidFill>
                    <a:schemeClr val="accent2"/>
                  </a:solidFill>
                  <a:latin typeface="Menlo" charset="0"/>
                  <a:ea typeface="Menlo" charset="0"/>
                  <a:cs typeface="Menlo" charset="0"/>
                </a:rPr>
                <a:t>WHERE </a:t>
              </a:r>
              <a:r>
                <a:rPr lang="en-US" sz="2400" dirty="0" smtClean="0">
                  <a:latin typeface="Menlo" charset="0"/>
                  <a:ea typeface="Menlo" charset="0"/>
                  <a:cs typeface="Menlo" charset="0"/>
                </a:rPr>
                <a:t>Published &gt; 1867</a:t>
              </a:r>
              <a:endParaRPr lang="en-US" sz="2400" dirty="0"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576146" y="4984720"/>
              <a:ext cx="15118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Example:</a:t>
              </a:r>
              <a:endParaRPr lang="en-US" sz="28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30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501</Words>
  <Application>Microsoft Office PowerPoint</Application>
  <PresentationFormat>Widescreen</PresentationFormat>
  <Paragraphs>139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Menlo</vt:lpstr>
      <vt:lpstr>Office Theme</vt:lpstr>
      <vt:lpstr>Lecture 26: Index</vt:lpstr>
      <vt:lpstr>“If you don’t find it in the index, look very carefully through the entire catalog”</vt:lpstr>
      <vt:lpstr>What you will learn about in this section</vt:lpstr>
      <vt:lpstr>Indexes: High-level</vt:lpstr>
      <vt:lpstr>More precisely</vt:lpstr>
      <vt:lpstr>Conceptual Example</vt:lpstr>
      <vt:lpstr>Composite Keys</vt:lpstr>
      <vt:lpstr>Composite Keys</vt:lpstr>
      <vt:lpstr>Covering Indexes</vt:lpstr>
      <vt:lpstr>Activity-7.ipynb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184</cp:revision>
  <cp:lastPrinted>2016-11-03T16:41:00Z</cp:lastPrinted>
  <dcterms:created xsi:type="dcterms:W3CDTF">2015-10-30T14:38:29Z</dcterms:created>
  <dcterms:modified xsi:type="dcterms:W3CDTF">2018-03-25T13:20:26Z</dcterms:modified>
</cp:coreProperties>
</file>