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61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4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dexes" id="{7BD8EB78-DBBD-9F45-BA4F-9C6BBD0C1F70}">
          <p14:sldIdLst>
            <p14:sldId id="461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43444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477F8-33BB-5540-A863-4A765FB911F6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7D753-BEE6-0C4C-895F-18D9E5B67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E919-4CE5-C94C-93A5-A34AB78B083C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5F1F-B6B4-804E-84D7-1B711087A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2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98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55F1F-B6B4-804E-84D7-1B711087A2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89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55F1F-B6B4-804E-84D7-1B711087A2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66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55F1F-B6B4-804E-84D7-1B711087A2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92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55F1F-B6B4-804E-84D7-1B711087A2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70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</p:spPr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53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32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0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1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7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9497" y="1184049"/>
            <a:ext cx="9144000" cy="2387600"/>
          </a:xfrm>
        </p:spPr>
        <p:txBody>
          <a:bodyPr/>
          <a:lstStyle/>
          <a:p>
            <a:r>
              <a:rPr lang="en-US" dirty="0" smtClean="0"/>
              <a:t>Lecture 27: Index 2</a:t>
            </a:r>
            <a:br>
              <a:rPr lang="en-US" dirty="0" smtClean="0"/>
            </a:br>
            <a:r>
              <a:rPr lang="en-US" dirty="0" smtClean="0"/>
              <a:t>B</a:t>
            </a:r>
            <a:r>
              <a:rPr lang="en-US" smtClean="0"/>
              <a:t>+ Trees</a:t>
            </a:r>
            <a:endParaRPr lang="en-US" dirty="0"/>
          </a:p>
        </p:txBody>
      </p:sp>
      <p:sp>
        <p:nvSpPr>
          <p:cNvPr id="7" name="Subtitle 7"/>
          <p:cNvSpPr>
            <a:spLocks noGrp="1"/>
          </p:cNvSpPr>
          <p:nvPr>
            <p:ph type="subTitle" idx="1"/>
          </p:nvPr>
        </p:nvSpPr>
        <p:spPr>
          <a:xfrm>
            <a:off x="1524000" y="4193366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 Basics</a:t>
            </a:r>
            <a:endParaRPr lang="en-US" dirty="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/>
          </p:nvPr>
        </p:nvGraphicFramePr>
        <p:xfrm>
          <a:off x="2449285" y="2149928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>
            <a:endCxn id="19" idx="0"/>
          </p:cNvCxnSpPr>
          <p:nvPr/>
        </p:nvCxnSpPr>
        <p:spPr>
          <a:xfrm flipH="1">
            <a:off x="3091543" y="2680758"/>
            <a:ext cx="557248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Group 113"/>
          <p:cNvGraphicFramePr>
            <a:graphicFrameLocks noGrp="1"/>
          </p:cNvGraphicFramePr>
          <p:nvPr>
            <p:extLst/>
          </p:nvPr>
        </p:nvGraphicFramePr>
        <p:xfrm>
          <a:off x="1915886" y="3739619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36569" y="3174736"/>
            <a:ext cx="120141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Leaf</a:t>
            </a:r>
            <a:r>
              <a:rPr lang="en-US" i="1" dirty="0"/>
              <a:t> </a:t>
            </a:r>
            <a:r>
              <a:rPr lang="en-US" dirty="0"/>
              <a:t>nodes</a:t>
            </a:r>
          </a:p>
        </p:txBody>
      </p:sp>
      <p:graphicFrame>
        <p:nvGraphicFramePr>
          <p:cNvPr id="11" name="Group 113"/>
          <p:cNvGraphicFramePr>
            <a:graphicFrameLocks noGrp="1"/>
          </p:cNvGraphicFramePr>
          <p:nvPr>
            <p:extLst/>
          </p:nvPr>
        </p:nvGraphicFramePr>
        <p:xfrm>
          <a:off x="4738243" y="3728733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4071258" y="2680758"/>
            <a:ext cx="1842642" cy="10479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16871" y="1592968"/>
            <a:ext cx="25612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Non-leaf </a:t>
            </a:r>
            <a:r>
              <a:rPr lang="en-US"/>
              <a:t>or </a:t>
            </a:r>
            <a:r>
              <a:rPr lang="en-US" i="1"/>
              <a:t>internal </a:t>
            </a:r>
            <a:r>
              <a:rPr lang="en-US"/>
              <a:t>node</a:t>
            </a:r>
          </a:p>
        </p:txBody>
      </p:sp>
      <p:graphicFrame>
        <p:nvGraphicFramePr>
          <p:cNvPr id="49" name="Group 113"/>
          <p:cNvGraphicFramePr>
            <a:graphicFrameLocks noGrp="1"/>
          </p:cNvGraphicFramePr>
          <p:nvPr>
            <p:extLst/>
          </p:nvPr>
        </p:nvGraphicFramePr>
        <p:xfrm>
          <a:off x="298102" y="3739619"/>
          <a:ext cx="1147666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1" name="Straight Arrow Connector 50"/>
          <p:cNvCxnSpPr>
            <a:endCxn id="49" idx="0"/>
          </p:cNvCxnSpPr>
          <p:nvPr/>
        </p:nvCxnSpPr>
        <p:spPr>
          <a:xfrm flipH="1">
            <a:off x="871935" y="2680758"/>
            <a:ext cx="2315132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-119270" y="2653921"/>
            <a:ext cx="2803778" cy="10211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1718" y="1543520"/>
            <a:ext cx="3704549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the pointers at the leaf level will be to the actual data records (rows).  </a:t>
            </a:r>
          </a:p>
          <a:p>
            <a:endParaRPr lang="en-US" sz="2400" i="1" dirty="0">
              <a:latin typeface="+mj-lt"/>
            </a:endParaRPr>
          </a:p>
          <a:p>
            <a:r>
              <a:rPr lang="en-US" sz="2400" i="1" dirty="0" smtClean="0">
                <a:latin typeface="+mj-lt"/>
              </a:rPr>
              <a:t>We might truncate these for simpler display (as before)…</a:t>
            </a:r>
            <a:endParaRPr lang="en-US" sz="2400" i="1" dirty="0">
              <a:latin typeface="+mj-lt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071258" y="4245430"/>
            <a:ext cx="838200" cy="1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279022" y="4245429"/>
            <a:ext cx="754906" cy="1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0" y="4245428"/>
            <a:ext cx="462301" cy="0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53" idx="0"/>
          </p:cNvCxnSpPr>
          <p:nvPr/>
        </p:nvCxnSpPr>
        <p:spPr>
          <a:xfrm flipH="1">
            <a:off x="1803365" y="4288192"/>
            <a:ext cx="306469" cy="12785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279022" y="5566712"/>
            <a:ext cx="1048685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John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21</a:t>
            </a:r>
          </a:p>
        </p:txBody>
      </p:sp>
      <p:cxnSp>
        <p:nvCxnSpPr>
          <p:cNvPr id="55" name="Straight Arrow Connector 54"/>
          <p:cNvCxnSpPr>
            <a:endCxn id="61" idx="0"/>
          </p:cNvCxnSpPr>
          <p:nvPr/>
        </p:nvCxnSpPr>
        <p:spPr>
          <a:xfrm>
            <a:off x="919365" y="4252392"/>
            <a:ext cx="127279" cy="6485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62" idx="0"/>
          </p:cNvCxnSpPr>
          <p:nvPr/>
        </p:nvCxnSpPr>
        <p:spPr>
          <a:xfrm>
            <a:off x="3072349" y="4270449"/>
            <a:ext cx="202507" cy="12962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63" idx="0"/>
          </p:cNvCxnSpPr>
          <p:nvPr/>
        </p:nvCxnSpPr>
        <p:spPr>
          <a:xfrm>
            <a:off x="3664714" y="4330954"/>
            <a:ext cx="411888" cy="5673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64" idx="0"/>
          </p:cNvCxnSpPr>
          <p:nvPr/>
        </p:nvCxnSpPr>
        <p:spPr>
          <a:xfrm>
            <a:off x="5375642" y="4245430"/>
            <a:ext cx="137182" cy="6528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942282" y="4245430"/>
            <a:ext cx="840247" cy="10596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437288" y="4252392"/>
            <a:ext cx="1508001" cy="10527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38011" y="4900910"/>
            <a:ext cx="101726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Jake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15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777764" y="5566712"/>
            <a:ext cx="994183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Bob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27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556267" y="4898275"/>
            <a:ext cx="104067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Sally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28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26152" y="4898275"/>
            <a:ext cx="973343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Sue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33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246998" y="5305102"/>
            <a:ext cx="995785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Jess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35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09758" y="5305102"/>
            <a:ext cx="907621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Alf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37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8463" y="5566712"/>
            <a:ext cx="949299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Joe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11</a:t>
            </a:r>
          </a:p>
        </p:txBody>
      </p:sp>
      <p:cxnSp>
        <p:nvCxnSpPr>
          <p:cNvPr id="68" name="Straight Arrow Connector 67"/>
          <p:cNvCxnSpPr>
            <a:endCxn id="67" idx="0"/>
          </p:cNvCxnSpPr>
          <p:nvPr/>
        </p:nvCxnSpPr>
        <p:spPr>
          <a:xfrm>
            <a:off x="479842" y="4252392"/>
            <a:ext cx="53271" cy="1314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901644" y="4900910"/>
            <a:ext cx="1035861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Bess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22</a:t>
            </a:r>
          </a:p>
        </p:txBody>
      </p:sp>
      <p:cxnSp>
        <p:nvCxnSpPr>
          <p:cNvPr id="88" name="Straight Arrow Connector 87"/>
          <p:cNvCxnSpPr>
            <a:endCxn id="69" idx="0"/>
          </p:cNvCxnSpPr>
          <p:nvPr/>
        </p:nvCxnSpPr>
        <p:spPr>
          <a:xfrm flipH="1">
            <a:off x="2419575" y="4270449"/>
            <a:ext cx="105735" cy="6304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324802" y="5566712"/>
            <a:ext cx="917239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Name: Sal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Age: 30</a:t>
            </a:r>
          </a:p>
        </p:txBody>
      </p:sp>
      <p:cxnSp>
        <p:nvCxnSpPr>
          <p:cNvPr id="92" name="Straight Arrow Connector 91"/>
          <p:cNvCxnSpPr>
            <a:endCxn id="91" idx="0"/>
          </p:cNvCxnSpPr>
          <p:nvPr/>
        </p:nvCxnSpPr>
        <p:spPr>
          <a:xfrm flipH="1">
            <a:off x="4783422" y="4270449"/>
            <a:ext cx="142251" cy="12962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33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2539" y="2943193"/>
            <a:ext cx="8229600" cy="1143000"/>
          </a:xfrm>
        </p:spPr>
        <p:txBody>
          <a:bodyPr/>
          <a:lstStyle/>
          <a:p>
            <a:r>
              <a:rPr lang="en-US" dirty="0" smtClean="0"/>
              <a:t>Some finer points of B+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a B+ Tree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647700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For exact </a:t>
            </a:r>
            <a:r>
              <a:rPr lang="en-US" sz="3200" dirty="0"/>
              <a:t>key values:</a:t>
            </a:r>
          </a:p>
          <a:p>
            <a:pPr lvl="1"/>
            <a:r>
              <a:rPr lang="en-US" sz="3200" dirty="0"/>
              <a:t>Start at the root</a:t>
            </a:r>
          </a:p>
          <a:p>
            <a:pPr lvl="1"/>
            <a:r>
              <a:rPr lang="en-US" sz="3200" dirty="0"/>
              <a:t>Proceed down, to the leaf</a:t>
            </a:r>
          </a:p>
          <a:p>
            <a:pPr lvl="1"/>
            <a:endParaRPr lang="en-US" sz="3200" dirty="0"/>
          </a:p>
          <a:p>
            <a:r>
              <a:rPr lang="en-US" sz="3200" dirty="0" smtClean="0"/>
              <a:t>For range </a:t>
            </a:r>
            <a:r>
              <a:rPr lang="en-US" sz="3200" dirty="0"/>
              <a:t>queries:</a:t>
            </a:r>
          </a:p>
          <a:p>
            <a:pPr lvl="1"/>
            <a:r>
              <a:rPr lang="en-US" sz="3200" dirty="0"/>
              <a:t>As above</a:t>
            </a:r>
          </a:p>
          <a:p>
            <a:pPr lvl="1"/>
            <a:r>
              <a:rPr lang="en-US" sz="3200" i="1" dirty="0"/>
              <a:t>Then sequential traversal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7706648" y="1770546"/>
            <a:ext cx="3647152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30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30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name</a:t>
            </a:r>
          </a:p>
          <a:p>
            <a:r>
              <a:rPr lang="en-US" sz="3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30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  people</a:t>
            </a:r>
            <a:endParaRPr lang="en-US" sz="30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3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30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 age </a:t>
            </a:r>
            <a:r>
              <a:rPr lang="en-US" sz="30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= 25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7706648" y="3773310"/>
            <a:ext cx="3877985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30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30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name</a:t>
            </a:r>
          </a:p>
          <a:p>
            <a:r>
              <a:rPr lang="en-US" sz="3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30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  people</a:t>
            </a:r>
            <a:endParaRPr lang="en-US" sz="3000" dirty="0">
              <a:solidFill>
                <a:prstClr val="black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3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30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 20 </a:t>
            </a:r>
            <a:r>
              <a:rPr lang="en-US" sz="30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&lt;= age</a:t>
            </a:r>
          </a:p>
          <a:p>
            <a:r>
              <a:rPr lang="en-US" sz="30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3000" dirty="0" smtClean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AND  </a:t>
            </a:r>
            <a:r>
              <a:rPr lang="en-US" sz="3000" dirty="0">
                <a:solidFill>
                  <a:prstClr val="black"/>
                </a:solidFill>
                <a:latin typeface="Menlo" charset="0"/>
                <a:ea typeface="Menlo" charset="0"/>
                <a:cs typeface="Menlo" charset="0"/>
              </a:rPr>
              <a:t>age &lt;= 30</a:t>
            </a:r>
          </a:p>
        </p:txBody>
      </p:sp>
    </p:spTree>
    <p:extLst>
      <p:ext uri="{BB962C8B-B14F-4D97-AF65-F5344CB8AC3E}">
        <p14:creationId xmlns:p14="http://schemas.microsoft.com/office/powerpoint/2010/main" val="48052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24" grpId="0" animBg="1"/>
      <p:bldP spid="819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B+ Tree </a:t>
            </a:r>
            <a:r>
              <a:rPr lang="en-US" dirty="0" smtClean="0"/>
              <a:t>Exact Search Animation</a:t>
            </a:r>
            <a:endParaRPr lang="en-US" dirty="0"/>
          </a:p>
        </p:txBody>
      </p:sp>
      <p:graphicFrame>
        <p:nvGraphicFramePr>
          <p:cNvPr id="77827" name="Group 3"/>
          <p:cNvGraphicFramePr>
            <a:graphicFrameLocks noGrp="1"/>
          </p:cNvGraphicFramePr>
          <p:nvPr>
            <p:extLst/>
          </p:nvPr>
        </p:nvGraphicFramePr>
        <p:xfrm>
          <a:off x="6096000" y="22590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49" name="Group 25"/>
          <p:cNvGraphicFramePr>
            <a:graphicFrameLocks noGrp="1"/>
          </p:cNvGraphicFramePr>
          <p:nvPr>
            <p:extLst/>
          </p:nvPr>
        </p:nvGraphicFramePr>
        <p:xfrm>
          <a:off x="4267200" y="31734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71" name="Group 47"/>
          <p:cNvGraphicFramePr>
            <a:graphicFrameLocks noGrp="1"/>
          </p:cNvGraphicFramePr>
          <p:nvPr>
            <p:extLst/>
          </p:nvPr>
        </p:nvGraphicFramePr>
        <p:xfrm>
          <a:off x="7696200" y="31734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93" name="Group 69"/>
          <p:cNvGraphicFramePr>
            <a:graphicFrameLocks noGrp="1"/>
          </p:cNvGraphicFramePr>
          <p:nvPr>
            <p:extLst/>
          </p:nvPr>
        </p:nvGraphicFramePr>
        <p:xfrm>
          <a:off x="33528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15" name="Group 91"/>
          <p:cNvGraphicFramePr>
            <a:graphicFrameLocks noGrp="1"/>
          </p:cNvGraphicFramePr>
          <p:nvPr>
            <p:extLst/>
          </p:nvPr>
        </p:nvGraphicFramePr>
        <p:xfrm>
          <a:off x="51816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37" name="Group 113"/>
          <p:cNvGraphicFramePr>
            <a:graphicFrameLocks noGrp="1"/>
          </p:cNvGraphicFramePr>
          <p:nvPr>
            <p:extLst/>
          </p:nvPr>
        </p:nvGraphicFramePr>
        <p:xfrm>
          <a:off x="69342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59" name="Group 135"/>
          <p:cNvGraphicFramePr>
            <a:graphicFrameLocks noGrp="1"/>
          </p:cNvGraphicFramePr>
          <p:nvPr>
            <p:extLst/>
          </p:nvPr>
        </p:nvGraphicFramePr>
        <p:xfrm>
          <a:off x="86868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7981" name="Line 157"/>
          <p:cNvSpPr>
            <a:spLocks noChangeShapeType="1"/>
          </p:cNvSpPr>
          <p:nvPr/>
        </p:nvSpPr>
        <p:spPr bwMode="auto">
          <a:xfrm flipH="1">
            <a:off x="4267200" y="2792413"/>
            <a:ext cx="1981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2" name="Line 158"/>
          <p:cNvSpPr>
            <a:spLocks noChangeShapeType="1"/>
          </p:cNvSpPr>
          <p:nvPr/>
        </p:nvSpPr>
        <p:spPr bwMode="auto">
          <a:xfrm>
            <a:off x="6629400" y="2792413"/>
            <a:ext cx="1066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3" name="Line 159"/>
          <p:cNvSpPr>
            <a:spLocks noChangeShapeType="1"/>
          </p:cNvSpPr>
          <p:nvPr/>
        </p:nvSpPr>
        <p:spPr bwMode="auto">
          <a:xfrm flipH="1">
            <a:off x="3352800" y="3706813"/>
            <a:ext cx="1066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4" name="Line 160"/>
          <p:cNvSpPr>
            <a:spLocks noChangeShapeType="1"/>
          </p:cNvSpPr>
          <p:nvPr/>
        </p:nvSpPr>
        <p:spPr bwMode="auto">
          <a:xfrm>
            <a:off x="4800600" y="3706813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5" name="Line 161"/>
          <p:cNvSpPr>
            <a:spLocks noChangeShapeType="1"/>
          </p:cNvSpPr>
          <p:nvPr/>
        </p:nvSpPr>
        <p:spPr bwMode="auto">
          <a:xfrm>
            <a:off x="5257800" y="3706813"/>
            <a:ext cx="1676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6" name="Line 162"/>
          <p:cNvSpPr>
            <a:spLocks noChangeShapeType="1"/>
          </p:cNvSpPr>
          <p:nvPr/>
        </p:nvSpPr>
        <p:spPr bwMode="auto">
          <a:xfrm>
            <a:off x="7848600" y="3706813"/>
            <a:ext cx="8382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0" name="Line 166"/>
          <p:cNvSpPr>
            <a:spLocks noChangeShapeType="1"/>
          </p:cNvSpPr>
          <p:nvPr/>
        </p:nvSpPr>
        <p:spPr bwMode="auto">
          <a:xfrm>
            <a:off x="48768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1" name="Line 167"/>
          <p:cNvSpPr>
            <a:spLocks noChangeShapeType="1"/>
          </p:cNvSpPr>
          <p:nvPr/>
        </p:nvSpPr>
        <p:spPr bwMode="auto">
          <a:xfrm>
            <a:off x="66294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2" name="Line 168"/>
          <p:cNvSpPr>
            <a:spLocks noChangeShapeType="1"/>
          </p:cNvSpPr>
          <p:nvPr/>
        </p:nvSpPr>
        <p:spPr bwMode="auto">
          <a:xfrm>
            <a:off x="8458200" y="5154613"/>
            <a:ext cx="228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3" name="Rectangle 169"/>
          <p:cNvSpPr>
            <a:spLocks noChangeArrowheads="1"/>
          </p:cNvSpPr>
          <p:nvPr/>
        </p:nvSpPr>
        <p:spPr bwMode="auto">
          <a:xfrm>
            <a:off x="3202527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77994" name="Rectangle 170"/>
          <p:cNvSpPr>
            <a:spLocks noChangeArrowheads="1"/>
          </p:cNvSpPr>
          <p:nvPr/>
        </p:nvSpPr>
        <p:spPr bwMode="auto">
          <a:xfrm>
            <a:off x="38882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12</a:t>
            </a:r>
            <a:endParaRPr lang="en-US" sz="1400" dirty="0"/>
          </a:p>
        </p:txBody>
      </p:sp>
      <p:sp>
        <p:nvSpPr>
          <p:cNvPr id="77995" name="Rectangle 171"/>
          <p:cNvSpPr>
            <a:spLocks noChangeArrowheads="1"/>
          </p:cNvSpPr>
          <p:nvPr/>
        </p:nvSpPr>
        <p:spPr bwMode="auto">
          <a:xfrm>
            <a:off x="44216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15</a:t>
            </a:r>
            <a:endParaRPr lang="en-US" sz="1400" dirty="0"/>
          </a:p>
        </p:txBody>
      </p:sp>
      <p:sp>
        <p:nvSpPr>
          <p:cNvPr id="77996" name="Rectangle 172"/>
          <p:cNvSpPr>
            <a:spLocks noChangeArrowheads="1"/>
          </p:cNvSpPr>
          <p:nvPr/>
        </p:nvSpPr>
        <p:spPr bwMode="auto">
          <a:xfrm>
            <a:off x="5031233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20</a:t>
            </a:r>
            <a:endParaRPr lang="en-US" sz="1400" dirty="0"/>
          </a:p>
        </p:txBody>
      </p:sp>
      <p:sp>
        <p:nvSpPr>
          <p:cNvPr id="77997" name="Rectangle 173"/>
          <p:cNvSpPr>
            <a:spLocks noChangeArrowheads="1"/>
          </p:cNvSpPr>
          <p:nvPr/>
        </p:nvSpPr>
        <p:spPr bwMode="auto">
          <a:xfrm>
            <a:off x="5640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28</a:t>
            </a:r>
            <a:endParaRPr lang="en-US" sz="1400" dirty="0"/>
          </a:p>
        </p:txBody>
      </p:sp>
      <p:sp>
        <p:nvSpPr>
          <p:cNvPr id="77998" name="Rectangle 174"/>
          <p:cNvSpPr>
            <a:spLocks noChangeArrowheads="1"/>
          </p:cNvSpPr>
          <p:nvPr/>
        </p:nvSpPr>
        <p:spPr bwMode="auto">
          <a:xfrm>
            <a:off x="60980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30</a:t>
            </a:r>
            <a:endParaRPr lang="en-US" sz="1400" dirty="0"/>
          </a:p>
        </p:txBody>
      </p:sp>
      <p:sp>
        <p:nvSpPr>
          <p:cNvPr id="77999" name="Rectangle 175"/>
          <p:cNvSpPr>
            <a:spLocks noChangeArrowheads="1"/>
          </p:cNvSpPr>
          <p:nvPr/>
        </p:nvSpPr>
        <p:spPr bwMode="auto">
          <a:xfrm>
            <a:off x="66314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40</a:t>
            </a:r>
            <a:endParaRPr lang="en-US" sz="1400" dirty="0"/>
          </a:p>
        </p:txBody>
      </p:sp>
      <p:sp>
        <p:nvSpPr>
          <p:cNvPr id="78000" name="Rectangle 176"/>
          <p:cNvSpPr>
            <a:spLocks noChangeArrowheads="1"/>
          </p:cNvSpPr>
          <p:nvPr/>
        </p:nvSpPr>
        <p:spPr bwMode="auto">
          <a:xfrm>
            <a:off x="7088633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60</a:t>
            </a:r>
            <a:endParaRPr lang="en-US" sz="1400" dirty="0"/>
          </a:p>
        </p:txBody>
      </p:sp>
      <p:sp>
        <p:nvSpPr>
          <p:cNvPr id="78001" name="Rectangle 177"/>
          <p:cNvSpPr>
            <a:spLocks noChangeArrowheads="1"/>
          </p:cNvSpPr>
          <p:nvPr/>
        </p:nvSpPr>
        <p:spPr bwMode="auto">
          <a:xfrm>
            <a:off x="7545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63</a:t>
            </a:r>
            <a:endParaRPr lang="en-US" sz="1400" dirty="0"/>
          </a:p>
        </p:txBody>
      </p:sp>
      <p:sp>
        <p:nvSpPr>
          <p:cNvPr id="78002" name="Rectangle 178"/>
          <p:cNvSpPr>
            <a:spLocks noChangeArrowheads="1"/>
          </p:cNvSpPr>
          <p:nvPr/>
        </p:nvSpPr>
        <p:spPr bwMode="auto">
          <a:xfrm>
            <a:off x="8003033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80</a:t>
            </a:r>
            <a:endParaRPr lang="en-US" sz="1400" dirty="0"/>
          </a:p>
        </p:txBody>
      </p:sp>
      <p:sp>
        <p:nvSpPr>
          <p:cNvPr id="78003" name="Rectangle 179"/>
          <p:cNvSpPr>
            <a:spLocks noChangeArrowheads="1"/>
          </p:cNvSpPr>
          <p:nvPr/>
        </p:nvSpPr>
        <p:spPr bwMode="auto">
          <a:xfrm>
            <a:off x="85364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84</a:t>
            </a:r>
            <a:endParaRPr lang="en-US" sz="1400" dirty="0"/>
          </a:p>
        </p:txBody>
      </p:sp>
      <p:sp>
        <p:nvSpPr>
          <p:cNvPr id="78004" name="Rectangle 180"/>
          <p:cNvSpPr>
            <a:spLocks noChangeArrowheads="1"/>
          </p:cNvSpPr>
          <p:nvPr/>
        </p:nvSpPr>
        <p:spPr bwMode="auto">
          <a:xfrm>
            <a:off x="9069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89</a:t>
            </a:r>
            <a:endParaRPr lang="en-US" sz="1400" dirty="0"/>
          </a:p>
        </p:txBody>
      </p:sp>
      <p:sp>
        <p:nvSpPr>
          <p:cNvPr id="78005" name="Line 181"/>
          <p:cNvSpPr>
            <a:spLocks noChangeShapeType="1"/>
          </p:cNvSpPr>
          <p:nvPr/>
        </p:nvSpPr>
        <p:spPr bwMode="auto">
          <a:xfrm flipH="1">
            <a:off x="3352800" y="5154613"/>
            <a:ext cx="152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6" name="Line 182"/>
          <p:cNvSpPr>
            <a:spLocks noChangeShapeType="1"/>
          </p:cNvSpPr>
          <p:nvPr/>
        </p:nvSpPr>
        <p:spPr bwMode="auto">
          <a:xfrm>
            <a:off x="3810000" y="5154613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7" name="Line 183"/>
          <p:cNvSpPr>
            <a:spLocks noChangeShapeType="1"/>
          </p:cNvSpPr>
          <p:nvPr/>
        </p:nvSpPr>
        <p:spPr bwMode="auto">
          <a:xfrm>
            <a:off x="4191000" y="5154613"/>
            <a:ext cx="228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8" name="Line 184"/>
          <p:cNvSpPr>
            <a:spLocks noChangeShapeType="1"/>
          </p:cNvSpPr>
          <p:nvPr/>
        </p:nvSpPr>
        <p:spPr bwMode="auto">
          <a:xfrm flipH="1">
            <a:off x="5029200" y="5154613"/>
            <a:ext cx="304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9" name="Line 185"/>
          <p:cNvSpPr>
            <a:spLocks noChangeShapeType="1"/>
          </p:cNvSpPr>
          <p:nvPr/>
        </p:nvSpPr>
        <p:spPr bwMode="auto">
          <a:xfrm>
            <a:off x="5638799" y="5154613"/>
            <a:ext cx="152399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0" name="Line 186"/>
          <p:cNvSpPr>
            <a:spLocks noChangeShapeType="1"/>
          </p:cNvSpPr>
          <p:nvPr/>
        </p:nvSpPr>
        <p:spPr bwMode="auto">
          <a:xfrm>
            <a:off x="5943600" y="5154613"/>
            <a:ext cx="152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1" name="Line 187"/>
          <p:cNvSpPr>
            <a:spLocks noChangeShapeType="1"/>
          </p:cNvSpPr>
          <p:nvPr/>
        </p:nvSpPr>
        <p:spPr bwMode="auto">
          <a:xfrm>
            <a:off x="6324600" y="5154613"/>
            <a:ext cx="304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2" name="Line 188"/>
          <p:cNvSpPr>
            <a:spLocks noChangeShapeType="1"/>
          </p:cNvSpPr>
          <p:nvPr/>
        </p:nvSpPr>
        <p:spPr bwMode="auto">
          <a:xfrm>
            <a:off x="7086600" y="5154613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3" name="Line 189"/>
          <p:cNvSpPr>
            <a:spLocks noChangeShapeType="1"/>
          </p:cNvSpPr>
          <p:nvPr/>
        </p:nvSpPr>
        <p:spPr bwMode="auto">
          <a:xfrm>
            <a:off x="7315200" y="5078413"/>
            <a:ext cx="2286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4" name="Line 190"/>
          <p:cNvSpPr>
            <a:spLocks noChangeShapeType="1"/>
          </p:cNvSpPr>
          <p:nvPr/>
        </p:nvSpPr>
        <p:spPr bwMode="auto">
          <a:xfrm flipH="1">
            <a:off x="8001000" y="5154613"/>
            <a:ext cx="838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5" name="Line 191"/>
          <p:cNvSpPr>
            <a:spLocks noChangeShapeType="1"/>
          </p:cNvSpPr>
          <p:nvPr/>
        </p:nvSpPr>
        <p:spPr bwMode="auto">
          <a:xfrm flipH="1">
            <a:off x="8534400" y="5154613"/>
            <a:ext cx="609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6" name="Line 192"/>
          <p:cNvSpPr>
            <a:spLocks noChangeShapeType="1"/>
          </p:cNvSpPr>
          <p:nvPr/>
        </p:nvSpPr>
        <p:spPr bwMode="auto">
          <a:xfrm flipH="1">
            <a:off x="9067800" y="5154613"/>
            <a:ext cx="457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7" name="Line 193"/>
          <p:cNvSpPr>
            <a:spLocks noChangeShapeType="1"/>
          </p:cNvSpPr>
          <p:nvPr/>
        </p:nvSpPr>
        <p:spPr bwMode="auto">
          <a:xfrm>
            <a:off x="102108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9067800" y="1302051"/>
            <a:ext cx="1417983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K = 30? </a:t>
            </a:r>
          </a:p>
        </p:txBody>
      </p:sp>
      <p:sp>
        <p:nvSpPr>
          <p:cNvPr id="2" name="Smiley Face 1"/>
          <p:cNvSpPr/>
          <p:nvPr/>
        </p:nvSpPr>
        <p:spPr>
          <a:xfrm>
            <a:off x="6096000" y="1690688"/>
            <a:ext cx="533400" cy="5334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1157" y="2081086"/>
            <a:ext cx="1441589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</a:t>
            </a:r>
            <a:r>
              <a:rPr lang="en-US" sz="3000">
                <a:latin typeface="+mj-lt"/>
              </a:rPr>
              <a:t>&lt; </a:t>
            </a:r>
            <a:r>
              <a:rPr lang="en-US" sz="3000" smtClean="0">
                <a:latin typeface="+mj-lt"/>
              </a:rPr>
              <a:t>80</a:t>
            </a:r>
            <a:endParaRPr lang="en-US" sz="3000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1157" y="3025482"/>
            <a:ext cx="2362200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in [20,60)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91157" y="5899152"/>
            <a:ext cx="2065683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To the data!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39300" y="5664705"/>
            <a:ext cx="223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Not all nodes pictured</a:t>
            </a:r>
            <a:endParaRPr lang="en-US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491157" y="4441224"/>
            <a:ext cx="2362200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in </a:t>
            </a:r>
            <a:r>
              <a:rPr lang="en-US" sz="3000" dirty="0" smtClean="0">
                <a:latin typeface="+mj-lt"/>
              </a:rPr>
              <a:t>[30,40)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701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7869E-17 -1.11111E-6 L 0.00326 0.097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26 0.09792 L -0.12891 0.152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15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891 0.15209 L -0.12891 0.2557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891 0.25579 L -0.10118 0.3548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118 0.35486 L -0.03685 0.4430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85 0.44305 L -0.00938 0.6217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7" y="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3" grpId="0" animBg="1"/>
      <p:bldP spid="51" grpId="0" animBg="1"/>
      <p:bldP spid="52" grpId="0" animBg="1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B+ Tree </a:t>
            </a:r>
            <a:r>
              <a:rPr lang="en-US" dirty="0" smtClean="0"/>
              <a:t>Range Search Animation</a:t>
            </a:r>
            <a:endParaRPr lang="en-US" dirty="0"/>
          </a:p>
        </p:txBody>
      </p:sp>
      <p:graphicFrame>
        <p:nvGraphicFramePr>
          <p:cNvPr id="77827" name="Group 3"/>
          <p:cNvGraphicFramePr>
            <a:graphicFrameLocks noGrp="1"/>
          </p:cNvGraphicFramePr>
          <p:nvPr>
            <p:extLst/>
          </p:nvPr>
        </p:nvGraphicFramePr>
        <p:xfrm>
          <a:off x="6096000" y="22590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49" name="Group 25"/>
          <p:cNvGraphicFramePr>
            <a:graphicFrameLocks noGrp="1"/>
          </p:cNvGraphicFramePr>
          <p:nvPr>
            <p:extLst/>
          </p:nvPr>
        </p:nvGraphicFramePr>
        <p:xfrm>
          <a:off x="4267200" y="31734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71" name="Group 47"/>
          <p:cNvGraphicFramePr>
            <a:graphicFrameLocks noGrp="1"/>
          </p:cNvGraphicFramePr>
          <p:nvPr>
            <p:extLst/>
          </p:nvPr>
        </p:nvGraphicFramePr>
        <p:xfrm>
          <a:off x="7696200" y="31734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93" name="Group 69"/>
          <p:cNvGraphicFramePr>
            <a:graphicFrameLocks noGrp="1"/>
          </p:cNvGraphicFramePr>
          <p:nvPr>
            <p:extLst/>
          </p:nvPr>
        </p:nvGraphicFramePr>
        <p:xfrm>
          <a:off x="33528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15" name="Group 91"/>
          <p:cNvGraphicFramePr>
            <a:graphicFrameLocks noGrp="1"/>
          </p:cNvGraphicFramePr>
          <p:nvPr>
            <p:extLst/>
          </p:nvPr>
        </p:nvGraphicFramePr>
        <p:xfrm>
          <a:off x="51816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37" name="Group 113"/>
          <p:cNvGraphicFramePr>
            <a:graphicFrameLocks noGrp="1"/>
          </p:cNvGraphicFramePr>
          <p:nvPr>
            <p:extLst/>
          </p:nvPr>
        </p:nvGraphicFramePr>
        <p:xfrm>
          <a:off x="69342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59" name="Group 135"/>
          <p:cNvGraphicFramePr>
            <a:graphicFrameLocks noGrp="1"/>
          </p:cNvGraphicFramePr>
          <p:nvPr>
            <p:extLst/>
          </p:nvPr>
        </p:nvGraphicFramePr>
        <p:xfrm>
          <a:off x="86868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7981" name="Line 157"/>
          <p:cNvSpPr>
            <a:spLocks noChangeShapeType="1"/>
          </p:cNvSpPr>
          <p:nvPr/>
        </p:nvSpPr>
        <p:spPr bwMode="auto">
          <a:xfrm flipH="1">
            <a:off x="4267200" y="2792413"/>
            <a:ext cx="1981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2" name="Line 158"/>
          <p:cNvSpPr>
            <a:spLocks noChangeShapeType="1"/>
          </p:cNvSpPr>
          <p:nvPr/>
        </p:nvSpPr>
        <p:spPr bwMode="auto">
          <a:xfrm>
            <a:off x="6629400" y="2792413"/>
            <a:ext cx="1066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3" name="Line 159"/>
          <p:cNvSpPr>
            <a:spLocks noChangeShapeType="1"/>
          </p:cNvSpPr>
          <p:nvPr/>
        </p:nvSpPr>
        <p:spPr bwMode="auto">
          <a:xfrm flipH="1">
            <a:off x="3352800" y="3706813"/>
            <a:ext cx="1066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4" name="Line 160"/>
          <p:cNvSpPr>
            <a:spLocks noChangeShapeType="1"/>
          </p:cNvSpPr>
          <p:nvPr/>
        </p:nvSpPr>
        <p:spPr bwMode="auto">
          <a:xfrm>
            <a:off x="4800600" y="3706813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5" name="Line 161"/>
          <p:cNvSpPr>
            <a:spLocks noChangeShapeType="1"/>
          </p:cNvSpPr>
          <p:nvPr/>
        </p:nvSpPr>
        <p:spPr bwMode="auto">
          <a:xfrm>
            <a:off x="5257800" y="3706813"/>
            <a:ext cx="1676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6" name="Line 162"/>
          <p:cNvSpPr>
            <a:spLocks noChangeShapeType="1"/>
          </p:cNvSpPr>
          <p:nvPr/>
        </p:nvSpPr>
        <p:spPr bwMode="auto">
          <a:xfrm>
            <a:off x="7848600" y="3706813"/>
            <a:ext cx="8382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0" name="Line 166"/>
          <p:cNvSpPr>
            <a:spLocks noChangeShapeType="1"/>
          </p:cNvSpPr>
          <p:nvPr/>
        </p:nvSpPr>
        <p:spPr bwMode="auto">
          <a:xfrm>
            <a:off x="48768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1" name="Line 167"/>
          <p:cNvSpPr>
            <a:spLocks noChangeShapeType="1"/>
          </p:cNvSpPr>
          <p:nvPr/>
        </p:nvSpPr>
        <p:spPr bwMode="auto">
          <a:xfrm>
            <a:off x="66294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2" name="Line 168"/>
          <p:cNvSpPr>
            <a:spLocks noChangeShapeType="1"/>
          </p:cNvSpPr>
          <p:nvPr/>
        </p:nvSpPr>
        <p:spPr bwMode="auto">
          <a:xfrm>
            <a:off x="8458200" y="5154613"/>
            <a:ext cx="228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3" name="Rectangle 169"/>
          <p:cNvSpPr>
            <a:spLocks noChangeArrowheads="1"/>
          </p:cNvSpPr>
          <p:nvPr/>
        </p:nvSpPr>
        <p:spPr bwMode="auto">
          <a:xfrm>
            <a:off x="3189198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77994" name="Rectangle 170"/>
          <p:cNvSpPr>
            <a:spLocks noChangeArrowheads="1"/>
          </p:cNvSpPr>
          <p:nvPr/>
        </p:nvSpPr>
        <p:spPr bwMode="auto">
          <a:xfrm>
            <a:off x="38882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12</a:t>
            </a:r>
            <a:endParaRPr lang="en-US" sz="1400" dirty="0"/>
          </a:p>
        </p:txBody>
      </p:sp>
      <p:sp>
        <p:nvSpPr>
          <p:cNvPr id="77995" name="Rectangle 171"/>
          <p:cNvSpPr>
            <a:spLocks noChangeArrowheads="1"/>
          </p:cNvSpPr>
          <p:nvPr/>
        </p:nvSpPr>
        <p:spPr bwMode="auto">
          <a:xfrm>
            <a:off x="44216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15</a:t>
            </a:r>
            <a:endParaRPr lang="en-US" sz="1400" dirty="0"/>
          </a:p>
        </p:txBody>
      </p:sp>
      <p:sp>
        <p:nvSpPr>
          <p:cNvPr id="77996" name="Rectangle 172"/>
          <p:cNvSpPr>
            <a:spLocks noChangeArrowheads="1"/>
          </p:cNvSpPr>
          <p:nvPr/>
        </p:nvSpPr>
        <p:spPr bwMode="auto">
          <a:xfrm>
            <a:off x="5031233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20</a:t>
            </a:r>
            <a:endParaRPr lang="en-US" sz="1400" dirty="0"/>
          </a:p>
        </p:txBody>
      </p:sp>
      <p:sp>
        <p:nvSpPr>
          <p:cNvPr id="77997" name="Rectangle 173"/>
          <p:cNvSpPr>
            <a:spLocks noChangeArrowheads="1"/>
          </p:cNvSpPr>
          <p:nvPr/>
        </p:nvSpPr>
        <p:spPr bwMode="auto">
          <a:xfrm>
            <a:off x="5640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28</a:t>
            </a:r>
            <a:endParaRPr lang="en-US" sz="1400" dirty="0"/>
          </a:p>
        </p:txBody>
      </p:sp>
      <p:sp>
        <p:nvSpPr>
          <p:cNvPr id="77998" name="Rectangle 174"/>
          <p:cNvSpPr>
            <a:spLocks noChangeArrowheads="1"/>
          </p:cNvSpPr>
          <p:nvPr/>
        </p:nvSpPr>
        <p:spPr bwMode="auto">
          <a:xfrm>
            <a:off x="60980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30</a:t>
            </a:r>
            <a:endParaRPr lang="en-US" sz="1400" dirty="0"/>
          </a:p>
        </p:txBody>
      </p:sp>
      <p:sp>
        <p:nvSpPr>
          <p:cNvPr id="77999" name="Rectangle 175"/>
          <p:cNvSpPr>
            <a:spLocks noChangeArrowheads="1"/>
          </p:cNvSpPr>
          <p:nvPr/>
        </p:nvSpPr>
        <p:spPr bwMode="auto">
          <a:xfrm>
            <a:off x="66314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40</a:t>
            </a:r>
            <a:endParaRPr lang="en-US" sz="1400" dirty="0"/>
          </a:p>
        </p:txBody>
      </p:sp>
      <p:sp>
        <p:nvSpPr>
          <p:cNvPr id="78000" name="Rectangle 176"/>
          <p:cNvSpPr>
            <a:spLocks noChangeArrowheads="1"/>
          </p:cNvSpPr>
          <p:nvPr/>
        </p:nvSpPr>
        <p:spPr bwMode="auto">
          <a:xfrm>
            <a:off x="70886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59</a:t>
            </a:r>
            <a:endParaRPr lang="en-US" sz="1400" dirty="0"/>
          </a:p>
        </p:txBody>
      </p:sp>
      <p:sp>
        <p:nvSpPr>
          <p:cNvPr id="78001" name="Rectangle 177"/>
          <p:cNvSpPr>
            <a:spLocks noChangeArrowheads="1"/>
          </p:cNvSpPr>
          <p:nvPr/>
        </p:nvSpPr>
        <p:spPr bwMode="auto">
          <a:xfrm>
            <a:off x="7545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63</a:t>
            </a:r>
            <a:endParaRPr lang="en-US" sz="1400" dirty="0"/>
          </a:p>
        </p:txBody>
      </p:sp>
      <p:sp>
        <p:nvSpPr>
          <p:cNvPr id="78002" name="Rectangle 178"/>
          <p:cNvSpPr>
            <a:spLocks noChangeArrowheads="1"/>
          </p:cNvSpPr>
          <p:nvPr/>
        </p:nvSpPr>
        <p:spPr bwMode="auto">
          <a:xfrm>
            <a:off x="8003033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80</a:t>
            </a:r>
            <a:endParaRPr lang="en-US" sz="1400" dirty="0"/>
          </a:p>
        </p:txBody>
      </p:sp>
      <p:sp>
        <p:nvSpPr>
          <p:cNvPr id="78003" name="Rectangle 179"/>
          <p:cNvSpPr>
            <a:spLocks noChangeArrowheads="1"/>
          </p:cNvSpPr>
          <p:nvPr/>
        </p:nvSpPr>
        <p:spPr bwMode="auto">
          <a:xfrm>
            <a:off x="85364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84</a:t>
            </a:r>
            <a:endParaRPr lang="en-US" sz="1400" dirty="0"/>
          </a:p>
        </p:txBody>
      </p:sp>
      <p:sp>
        <p:nvSpPr>
          <p:cNvPr id="78004" name="Rectangle 180"/>
          <p:cNvSpPr>
            <a:spLocks noChangeArrowheads="1"/>
          </p:cNvSpPr>
          <p:nvPr/>
        </p:nvSpPr>
        <p:spPr bwMode="auto">
          <a:xfrm>
            <a:off x="9069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89</a:t>
            </a:r>
            <a:endParaRPr lang="en-US" sz="1400" dirty="0"/>
          </a:p>
        </p:txBody>
      </p:sp>
      <p:sp>
        <p:nvSpPr>
          <p:cNvPr id="78005" name="Line 181"/>
          <p:cNvSpPr>
            <a:spLocks noChangeShapeType="1"/>
          </p:cNvSpPr>
          <p:nvPr/>
        </p:nvSpPr>
        <p:spPr bwMode="auto">
          <a:xfrm flipH="1">
            <a:off x="3352800" y="5154613"/>
            <a:ext cx="152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6" name="Line 182"/>
          <p:cNvSpPr>
            <a:spLocks noChangeShapeType="1"/>
          </p:cNvSpPr>
          <p:nvPr/>
        </p:nvSpPr>
        <p:spPr bwMode="auto">
          <a:xfrm>
            <a:off x="3810000" y="5154613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7" name="Line 183"/>
          <p:cNvSpPr>
            <a:spLocks noChangeShapeType="1"/>
          </p:cNvSpPr>
          <p:nvPr/>
        </p:nvSpPr>
        <p:spPr bwMode="auto">
          <a:xfrm>
            <a:off x="4191000" y="5154613"/>
            <a:ext cx="228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8" name="Line 184"/>
          <p:cNvSpPr>
            <a:spLocks noChangeShapeType="1"/>
          </p:cNvSpPr>
          <p:nvPr/>
        </p:nvSpPr>
        <p:spPr bwMode="auto">
          <a:xfrm flipH="1">
            <a:off x="5029200" y="5154613"/>
            <a:ext cx="304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9" name="Line 185"/>
          <p:cNvSpPr>
            <a:spLocks noChangeShapeType="1"/>
          </p:cNvSpPr>
          <p:nvPr/>
        </p:nvSpPr>
        <p:spPr bwMode="auto">
          <a:xfrm>
            <a:off x="5638799" y="5154613"/>
            <a:ext cx="152399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0" name="Line 186"/>
          <p:cNvSpPr>
            <a:spLocks noChangeShapeType="1"/>
          </p:cNvSpPr>
          <p:nvPr/>
        </p:nvSpPr>
        <p:spPr bwMode="auto">
          <a:xfrm>
            <a:off x="5943600" y="5154613"/>
            <a:ext cx="152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1" name="Line 187"/>
          <p:cNvSpPr>
            <a:spLocks noChangeShapeType="1"/>
          </p:cNvSpPr>
          <p:nvPr/>
        </p:nvSpPr>
        <p:spPr bwMode="auto">
          <a:xfrm>
            <a:off x="6324600" y="5154613"/>
            <a:ext cx="304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2" name="Line 188"/>
          <p:cNvSpPr>
            <a:spLocks noChangeShapeType="1"/>
          </p:cNvSpPr>
          <p:nvPr/>
        </p:nvSpPr>
        <p:spPr bwMode="auto">
          <a:xfrm>
            <a:off x="7086600" y="5154613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3" name="Line 189"/>
          <p:cNvSpPr>
            <a:spLocks noChangeShapeType="1"/>
          </p:cNvSpPr>
          <p:nvPr/>
        </p:nvSpPr>
        <p:spPr bwMode="auto">
          <a:xfrm>
            <a:off x="7315200" y="5078413"/>
            <a:ext cx="2286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4" name="Line 190"/>
          <p:cNvSpPr>
            <a:spLocks noChangeShapeType="1"/>
          </p:cNvSpPr>
          <p:nvPr/>
        </p:nvSpPr>
        <p:spPr bwMode="auto">
          <a:xfrm flipH="1">
            <a:off x="8001000" y="5154613"/>
            <a:ext cx="838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5" name="Line 191"/>
          <p:cNvSpPr>
            <a:spLocks noChangeShapeType="1"/>
          </p:cNvSpPr>
          <p:nvPr/>
        </p:nvSpPr>
        <p:spPr bwMode="auto">
          <a:xfrm flipH="1">
            <a:off x="8534400" y="5154613"/>
            <a:ext cx="609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6" name="Line 192"/>
          <p:cNvSpPr>
            <a:spLocks noChangeShapeType="1"/>
          </p:cNvSpPr>
          <p:nvPr/>
        </p:nvSpPr>
        <p:spPr bwMode="auto">
          <a:xfrm flipH="1">
            <a:off x="9067800" y="5154613"/>
            <a:ext cx="457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7" name="Line 193"/>
          <p:cNvSpPr>
            <a:spLocks noChangeShapeType="1"/>
          </p:cNvSpPr>
          <p:nvPr/>
        </p:nvSpPr>
        <p:spPr bwMode="auto">
          <a:xfrm>
            <a:off x="102108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9067800" y="1302051"/>
            <a:ext cx="2286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latin typeface="+mj-lt"/>
              </a:rPr>
              <a:t>K </a:t>
            </a:r>
            <a:r>
              <a:rPr lang="en-US" sz="2800" smtClean="0">
                <a:latin typeface="+mj-lt"/>
              </a:rPr>
              <a:t>in [30,85]? </a:t>
            </a:r>
            <a:endParaRPr lang="en-US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1157" y="2081086"/>
            <a:ext cx="1441589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</a:t>
            </a:r>
            <a:r>
              <a:rPr lang="en-US" sz="3000">
                <a:latin typeface="+mj-lt"/>
              </a:rPr>
              <a:t>&lt; </a:t>
            </a:r>
            <a:r>
              <a:rPr lang="en-US" sz="3000" smtClean="0">
                <a:latin typeface="+mj-lt"/>
              </a:rPr>
              <a:t>80</a:t>
            </a:r>
            <a:endParaRPr lang="en-US" sz="3000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1157" y="3025482"/>
            <a:ext cx="2362200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in [20,60)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91157" y="5899152"/>
            <a:ext cx="2065683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To the data!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39300" y="5664705"/>
            <a:ext cx="223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Not all nodes pictured</a:t>
            </a:r>
            <a:endParaRPr lang="en-US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491157" y="4441224"/>
            <a:ext cx="2362200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in </a:t>
            </a:r>
            <a:r>
              <a:rPr lang="en-US" sz="3000" dirty="0" smtClean="0">
                <a:latin typeface="+mj-lt"/>
              </a:rPr>
              <a:t>[30,40)</a:t>
            </a:r>
            <a:endParaRPr lang="en-US" sz="3000" dirty="0">
              <a:latin typeface="+mj-lt"/>
            </a:endParaRPr>
          </a:p>
        </p:txBody>
      </p:sp>
      <p:sp>
        <p:nvSpPr>
          <p:cNvPr id="57" name="Smiley Face 56"/>
          <p:cNvSpPr/>
          <p:nvPr/>
        </p:nvSpPr>
        <p:spPr>
          <a:xfrm>
            <a:off x="6134100" y="1636042"/>
            <a:ext cx="533400" cy="5334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5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26 0.03958 L -0.025 0.1166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9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11666 L -0.175 0.1402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56" y="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 0.14028 L -0.13216 0.26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16 0.2625 L -0.0875 0.351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7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5 0.35139 L -0.03229 0.5062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9" y="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29 0.50625 C -0.03177 0.48958 -0.03646 0.45717 -0.02201 0.44791 C -0.00898 0.46064 -0.0069 0.48194 0 0.50046 C 0.00091 0.51273 0.00143 0.51898 0.00443 0.52963 C 0.00651 0.60115 0.00599 0.57801 0 0.55301 C 0.00143 0.52291 -0.00052 0.47963 0.02188 0.45949 C 0.02552 0.44953 0.02331 0.45231 0.0306 0.44583 C 0.03333 0.44305 0.03945 0.43796 0.03945 0.43819 C 0.04219 0.43912 0.04557 0.43958 0.04818 0.44189 C 0.05143 0.4449 0.05299 0.45046 0.05404 0.45555 C 0.05703 0.47245 0.05781 0.49213 0.06289 0.50833 C 0.06328 0.52523 0.06354 0.54213 0.06432 0.55902 C 0.06445 0.56666 0.06563 0.59004 0.06563 0.5824 C 0.06563 0.5699 0.06458 0.55764 0.06432 0.54537 C 0.06497 0.50439 0.05924 0.44189 0.09792 0.42824 C 0.10417 0.42893 0.11341 0.42314 0.11693 0.43032 C 0.12266 0.44236 0.11602 0.47014 0.10964 0.48287 C 0.10664 0.50347 0.10677 0.52523 0.10234 0.54537 C 0.1013 0.55625 0.09883 0.58935 0.09935 0.57847 C 0.09987 0.56551 0.09479 0.49421 0.11393 0.47708 C 0.11914 0.46666 0.12591 0.45532 0.13438 0.44976 C 0.13828 0.45023 0.14245 0.44953 0.14622 0.45162 C 0.14987 0.45347 0.15143 0.47476 0.15195 0.47893 C 0.15247 0.49699 0.15156 0.51527 0.15352 0.53356 C 0.15365 0.53634 0.15599 0.52847 0.15651 0.52569 C 0.15729 0.51851 0.15703 0.51134 0.15781 0.50439 C 0.1599 0.48379 0.17174 0.46389 0.18698 0.45764 C 0.19427 0.45092 0.20339 0.44907 0.21198 0.44583 C 0.2207 0.44236 0.22904 0.43819 0.23828 0.43611 C 0.24844 0.43657 0.25872 0.43564 0.26901 0.43796 C 0.27396 0.43889 0.27904 0.44189 0.28359 0.44583 C 0.28646 0.44838 0.29245 0.4537 0.29245 0.45393 C 0.29323 0.45555 0.29531 0.45694 0.29531 0.45949 C 0.29531 0.47083 0.28151 0.48426 0.27487 0.48865 C 0.26797 0.50069 0.25781 0.51666 0.24714 0.52199 C 0.24193 0.53055 0.23672 0.53356 0.23099 0.54143 C 0.22604 0.54768 0.22344 0.5537 0.21771 0.55902 C 0.20938 0.5743 0.21432 0.57083 0.20612 0.57453 C 0.2056 0.57639 0.20313 0.58125 0.20456 0.58032 C 0.21497 0.57199 0.21927 0.55509 0.22656 0.54328 C 0.22865 0.53958 0.23164 0.53703 0.23385 0.53356 C 0.23568 0.53055 0.23633 0.52662 0.23828 0.52384 C 0.24167 0.51805 0.24674 0.51412 0.25 0.50833 C 0.25339 0.50185 0.2556 0.49398 0.26016 0.48865 C 0.26354 0.48426 0.26914 0.4824 0.27188 0.47708 C 0.28529 0.45023 0.2707 0.47639 0.28359 0.45949 C 0.28789 0.45347 0.29141 0.44282 0.29818 0.44004 C 0.30182 0.43819 0.30599 0.43865 0.3099 0.43796 C 0.3276 0.44074 0.32786 0.43472 0.32161 0.46921 C 0.31953 0.48032 0.30938 0.48726 0.30404 0.49467 C 0.29635 0.50463 0.29922 0.50439 0.29245 0.51597 C 0.27682 0.54166 0.29323 0.51041 0.28359 0.52963 C 0.28073 0.54097 0.28411 0.53032 0.27786 0.54143 C 0.27604 0.54444 0.27474 0.54768 0.27331 0.55115 C 0.27214 0.5537 0.27161 0.55648 0.27031 0.55902 C 0.26602 0.56713 0.26185 0.57291 0.25872 0.5824 " pathEditMode="relative" rAng="0" ptsTypes="AAAAAAAAAAAAAAAAAAAAAAAAAAAAAAAAAAAAAAAAAAAAAAAAAAAAAAAA">
                                      <p:cBhvr>
                                        <p:cTn id="42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1" grpId="0" animBg="1"/>
      <p:bldP spid="52" grpId="0" animBg="1"/>
      <p:bldP spid="56" grpId="0" animBg="1"/>
      <p:bldP spid="57" grpId="0" animBg="1"/>
      <p:bldP spid="57" grpId="1" animBg="1"/>
      <p:bldP spid="57" grpId="2" animBg="1"/>
      <p:bldP spid="57" grpId="3" animBg="1"/>
      <p:bldP spid="57" grpId="4" animBg="1"/>
      <p:bldP spid="57" grpId="5" animBg="1"/>
      <p:bldP spid="57" grpId="6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B+ Trees: Basics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B+ Trees: Design &amp; Cost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Clustered Indexes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B+ Trees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Search </a:t>
            </a:r>
            <a:r>
              <a:rPr lang="en-US" dirty="0" smtClean="0"/>
              <a:t>trees </a:t>
            </a:r>
          </a:p>
          <a:p>
            <a:pPr lvl="1"/>
            <a:r>
              <a:rPr lang="en-US" dirty="0" smtClean="0"/>
              <a:t>B does not mean binary!</a:t>
            </a:r>
          </a:p>
          <a:p>
            <a:pPr lvl="1"/>
            <a:endParaRPr lang="en-US" dirty="0"/>
          </a:p>
          <a:p>
            <a:r>
              <a:rPr lang="en-US" dirty="0"/>
              <a:t>Idea in B </a:t>
            </a:r>
            <a:r>
              <a:rPr lang="en-US" dirty="0" smtClean="0"/>
              <a:t>Trees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make 1 node = </a:t>
            </a:r>
            <a:r>
              <a:rPr lang="en-US" dirty="0" smtClean="0"/>
              <a:t>1 physical page</a:t>
            </a:r>
          </a:p>
          <a:p>
            <a:pPr lvl="1"/>
            <a:r>
              <a:rPr lang="en-US" dirty="0" smtClean="0"/>
              <a:t>Balanced, height adjusted tree (not the B either)</a:t>
            </a:r>
          </a:p>
          <a:p>
            <a:pPr lvl="1"/>
            <a:endParaRPr lang="en-US" dirty="0"/>
          </a:p>
          <a:p>
            <a:r>
              <a:rPr lang="en-US" dirty="0"/>
              <a:t>Idea in B+ Trees:</a:t>
            </a:r>
          </a:p>
          <a:p>
            <a:pPr lvl="1"/>
            <a:r>
              <a:rPr lang="en-US" dirty="0"/>
              <a:t>Make leaves into a linked list </a:t>
            </a:r>
            <a:r>
              <a:rPr lang="en-US" dirty="0" smtClean="0"/>
              <a:t>(for range queries)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47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 Basics</a:t>
            </a:r>
            <a:endParaRPr lang="en-US" dirty="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/>
          </p:nvPr>
        </p:nvGraphicFramePr>
        <p:xfrm>
          <a:off x="2449285" y="2149928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48602" y="2754486"/>
                <a:ext cx="4455572" cy="95410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+mj-lt"/>
                  </a:rPr>
                  <a:t>Each </a:t>
                </a:r>
                <a:r>
                  <a:rPr lang="en-US" sz="2800" i="1" dirty="0" smtClean="0">
                    <a:latin typeface="+mj-lt"/>
                  </a:rPr>
                  <a:t>non-leaf (“interior”) </a:t>
                </a:r>
                <a:r>
                  <a:rPr lang="en-US" sz="2800" b="1" i="1" dirty="0">
                    <a:latin typeface="+mj-lt"/>
                  </a:rPr>
                  <a:t>node</a:t>
                </a:r>
                <a:r>
                  <a:rPr lang="en-US" sz="2800" dirty="0">
                    <a:latin typeface="+mj-lt"/>
                  </a:rPr>
                  <a:t> </a:t>
                </a:r>
                <a:r>
                  <a:rPr lang="en-US" sz="2800" dirty="0" smtClean="0">
                    <a:latin typeface="+mj-lt"/>
                  </a:rPr>
                  <a:t>has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≥</m:t>
                    </m:r>
                  </m:oMath>
                </a14:m>
                <a:r>
                  <a:rPr lang="en-US" sz="2800" dirty="0" smtClean="0">
                    <a:latin typeface="+mj-lt"/>
                  </a:rPr>
                  <a:t> </a:t>
                </a:r>
                <a:r>
                  <a:rPr lang="en-US" sz="2800" dirty="0">
                    <a:latin typeface="+mj-lt"/>
                  </a:rPr>
                  <a:t>d and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+mj-lt"/>
                  </a:rPr>
                  <a:t>2d </a:t>
                </a:r>
                <a:r>
                  <a:rPr lang="en-US" sz="2800" b="1" i="1" dirty="0" smtClean="0">
                    <a:latin typeface="+mj-lt"/>
                  </a:rPr>
                  <a:t>keys*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602" y="2754486"/>
                <a:ext cx="4455572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/>
          <p:cNvSpPr/>
          <p:nvPr/>
        </p:nvSpPr>
        <p:spPr>
          <a:xfrm>
            <a:off x="2378765" y="2080591"/>
            <a:ext cx="1981200" cy="463826"/>
          </a:xfrm>
          <a:prstGeom prst="roundRect">
            <a:avLst/>
          </a:prstGeom>
          <a:solidFill>
            <a:schemeClr val="accent2">
              <a:alpha val="22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48602" y="4019586"/>
            <a:ext cx="42291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+mj-lt"/>
              </a:rPr>
              <a:t>*except </a:t>
            </a:r>
            <a:r>
              <a:rPr lang="en-US" sz="2400" i="1" dirty="0">
                <a:latin typeface="+mj-lt"/>
              </a:rPr>
              <a:t>for root node, which can have between </a:t>
            </a:r>
            <a:r>
              <a:rPr lang="en-US" sz="2400" b="1" i="1" dirty="0">
                <a:latin typeface="+mj-lt"/>
              </a:rPr>
              <a:t>1</a:t>
            </a:r>
            <a:r>
              <a:rPr lang="en-US" sz="2400" b="1" i="1" dirty="0" smtClean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and 2d </a:t>
            </a:r>
            <a:r>
              <a:rPr lang="en-US" sz="2400" i="1" dirty="0" smtClean="0">
                <a:latin typeface="+mj-lt"/>
              </a:rPr>
              <a:t>keys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48602" y="1999666"/>
            <a:ext cx="388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Parameter </a:t>
            </a:r>
            <a:r>
              <a:rPr lang="en-US" sz="2800" b="1" i="1" dirty="0" smtClean="0">
                <a:latin typeface="+mj-lt"/>
              </a:rPr>
              <a:t>d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smtClean="0">
                <a:latin typeface="+mj-lt"/>
              </a:rPr>
              <a:t>= the degree</a:t>
            </a:r>
            <a:endParaRPr lang="en-US" sz="2800" b="1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98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4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 Basics</a:t>
            </a:r>
            <a:endParaRPr lang="en-US" dirty="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/>
          </p:nvPr>
        </p:nvGraphicFramePr>
        <p:xfrm>
          <a:off x="2449285" y="2149928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3635829" y="2667001"/>
            <a:ext cx="119742" cy="6531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220686" y="2667001"/>
            <a:ext cx="391886" cy="6531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18" idx="0"/>
          </p:cNvCxnSpPr>
          <p:nvPr/>
        </p:nvCxnSpPr>
        <p:spPr>
          <a:xfrm>
            <a:off x="3128536" y="2666999"/>
            <a:ext cx="5232" cy="13841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2" idx="0"/>
          </p:cNvCxnSpPr>
          <p:nvPr/>
        </p:nvCxnSpPr>
        <p:spPr>
          <a:xfrm>
            <a:off x="4054644" y="2666999"/>
            <a:ext cx="1272976" cy="1033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47854" y="3350376"/>
            <a:ext cx="926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 &lt;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303284" y="4051185"/>
                <a:ext cx="16609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10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𝑘</m:t>
                    </m:r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400" dirty="0"/>
                  <a:t>&lt; 20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284" y="4051185"/>
                <a:ext cx="1660968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5882" t="-105333" r="-4412" b="-1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24656" y="3339027"/>
                <a:ext cx="16609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20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𝑘</m:t>
                    </m:r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400" dirty="0"/>
                  <a:t>&lt; 30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656" y="3339027"/>
                <a:ext cx="1660968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5882" t="-105333" r="-4412" b="-1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97699" y="3700187"/>
                <a:ext cx="10598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30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≤</m:t>
                    </m:r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𝑘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699" y="3700187"/>
                <a:ext cx="1059842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862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ounded Rectangle 20"/>
          <p:cNvSpPr/>
          <p:nvPr/>
        </p:nvSpPr>
        <p:spPr>
          <a:xfrm>
            <a:off x="2400538" y="2431371"/>
            <a:ext cx="1981200" cy="463826"/>
          </a:xfrm>
          <a:prstGeom prst="roundRect">
            <a:avLst/>
          </a:prstGeom>
          <a:solidFill>
            <a:schemeClr val="accent2">
              <a:alpha val="22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305194" y="2186230"/>
            <a:ext cx="313698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The </a:t>
            </a:r>
            <a:r>
              <a:rPr lang="en-US" sz="2800" i="1" dirty="0" smtClean="0">
                <a:latin typeface="+mj-lt"/>
              </a:rPr>
              <a:t>n </a:t>
            </a:r>
            <a:r>
              <a:rPr lang="en-US" sz="2800" dirty="0" smtClean="0">
                <a:latin typeface="+mj-lt"/>
              </a:rPr>
              <a:t>keys in a node define </a:t>
            </a:r>
            <a:r>
              <a:rPr lang="en-US" sz="2800" i="1" dirty="0" smtClean="0">
                <a:latin typeface="+mj-lt"/>
              </a:rPr>
              <a:t>n+1 </a:t>
            </a:r>
            <a:r>
              <a:rPr lang="en-US" sz="2800" dirty="0" smtClean="0">
                <a:latin typeface="+mj-lt"/>
              </a:rPr>
              <a:t>ranges 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01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 Basics</a:t>
            </a:r>
            <a:endParaRPr lang="en-US" dirty="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/>
          </p:nvPr>
        </p:nvGraphicFramePr>
        <p:xfrm>
          <a:off x="2449285" y="2149928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570513" y="2680758"/>
            <a:ext cx="1012372" cy="6596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16871" y="1592968"/>
            <a:ext cx="25612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Non-leaf </a:t>
            </a:r>
            <a:r>
              <a:rPr lang="en-US"/>
              <a:t>or </a:t>
            </a:r>
            <a:r>
              <a:rPr lang="en-US" i="1"/>
              <a:t>internal </a:t>
            </a:r>
            <a:r>
              <a:rPr lang="en-US"/>
              <a:t>node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346174" y="2431371"/>
            <a:ext cx="609600" cy="463826"/>
          </a:xfrm>
          <a:prstGeom prst="roundRect">
            <a:avLst/>
          </a:prstGeom>
          <a:solidFill>
            <a:schemeClr val="accent2">
              <a:alpha val="22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Group 4"/>
          <p:cNvGraphicFramePr>
            <a:graphicFrameLocks noGrp="1"/>
          </p:cNvGraphicFramePr>
          <p:nvPr>
            <p:extLst/>
          </p:nvPr>
        </p:nvGraphicFramePr>
        <p:xfrm>
          <a:off x="3668485" y="3442015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305193" y="2186230"/>
            <a:ext cx="4435693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For each range, in a </a:t>
            </a:r>
            <a:r>
              <a:rPr lang="en-US" sz="2800" i="1" dirty="0" smtClean="0">
                <a:latin typeface="+mj-lt"/>
              </a:rPr>
              <a:t>non-leaf </a:t>
            </a:r>
            <a:r>
              <a:rPr lang="en-US" sz="2800" dirty="0" smtClean="0">
                <a:latin typeface="+mj-lt"/>
              </a:rPr>
              <a:t>node, there is a </a:t>
            </a:r>
            <a:r>
              <a:rPr lang="en-US" sz="2800" b="1" dirty="0" smtClean="0">
                <a:latin typeface="+mj-lt"/>
              </a:rPr>
              <a:t>pointer</a:t>
            </a:r>
            <a:r>
              <a:rPr lang="en-US" sz="2800" dirty="0" smtClean="0">
                <a:latin typeface="+mj-lt"/>
              </a:rPr>
              <a:t> to another node with keys in that range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46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 Basics</a:t>
            </a:r>
            <a:endParaRPr lang="en-US" dirty="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/>
          </p:nvPr>
        </p:nvGraphicFramePr>
        <p:xfrm>
          <a:off x="2449285" y="2149928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103138" y="971975"/>
            <a:ext cx="3567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Leaf nodes also have between </a:t>
            </a:r>
            <a:r>
              <a:rPr lang="en-US" sz="2400" i="1" dirty="0"/>
              <a:t>d </a:t>
            </a:r>
            <a:r>
              <a:rPr lang="en-US" sz="2400" dirty="0"/>
              <a:t>and </a:t>
            </a:r>
            <a:r>
              <a:rPr lang="en-US" sz="2400" i="1" dirty="0"/>
              <a:t>2d </a:t>
            </a:r>
            <a:r>
              <a:rPr lang="en-US" sz="2400" dirty="0"/>
              <a:t>keys, </a:t>
            </a:r>
            <a:r>
              <a:rPr lang="en-US" sz="2400" dirty="0" smtClean="0"/>
              <a:t>and are different in that: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19" idx="0"/>
          </p:cNvCxnSpPr>
          <p:nvPr/>
        </p:nvCxnSpPr>
        <p:spPr>
          <a:xfrm flipH="1">
            <a:off x="3091543" y="2680758"/>
            <a:ext cx="557248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Group 113"/>
          <p:cNvGraphicFramePr>
            <a:graphicFrameLocks noGrp="1"/>
          </p:cNvGraphicFramePr>
          <p:nvPr>
            <p:extLst/>
          </p:nvPr>
        </p:nvGraphicFramePr>
        <p:xfrm>
          <a:off x="1915886" y="3739619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36569" y="3174736"/>
            <a:ext cx="120141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Leaf</a:t>
            </a:r>
            <a:r>
              <a:rPr lang="en-US" i="1" dirty="0"/>
              <a:t> </a:t>
            </a:r>
            <a:r>
              <a:rPr lang="en-US" dirty="0"/>
              <a:t>nodes</a:t>
            </a:r>
          </a:p>
        </p:txBody>
      </p:sp>
      <p:graphicFrame>
        <p:nvGraphicFramePr>
          <p:cNvPr id="11" name="Group 113"/>
          <p:cNvGraphicFramePr>
            <a:graphicFrameLocks noGrp="1"/>
          </p:cNvGraphicFramePr>
          <p:nvPr>
            <p:extLst/>
          </p:nvPr>
        </p:nvGraphicFramePr>
        <p:xfrm>
          <a:off x="4738243" y="3728733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4071258" y="2680758"/>
            <a:ext cx="1842642" cy="10479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16871" y="1592968"/>
            <a:ext cx="25612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Non-leaf or </a:t>
            </a:r>
            <a:r>
              <a:rPr lang="en-US" i="1" dirty="0"/>
              <a:t>internal </a:t>
            </a:r>
            <a:r>
              <a:rPr lang="en-US" dirty="0"/>
              <a:t>node</a:t>
            </a:r>
          </a:p>
        </p:txBody>
      </p:sp>
      <p:graphicFrame>
        <p:nvGraphicFramePr>
          <p:cNvPr id="49" name="Group 113"/>
          <p:cNvGraphicFramePr>
            <a:graphicFrameLocks noGrp="1"/>
          </p:cNvGraphicFramePr>
          <p:nvPr>
            <p:extLst/>
          </p:nvPr>
        </p:nvGraphicFramePr>
        <p:xfrm>
          <a:off x="298102" y="3739619"/>
          <a:ext cx="1147666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1" name="Straight Arrow Connector 50"/>
          <p:cNvCxnSpPr>
            <a:endCxn id="49" idx="0"/>
          </p:cNvCxnSpPr>
          <p:nvPr/>
        </p:nvCxnSpPr>
        <p:spPr>
          <a:xfrm flipH="1">
            <a:off x="871935" y="2680758"/>
            <a:ext cx="2315132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-119270" y="2653921"/>
            <a:ext cx="2803778" cy="10211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28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 Basics</a:t>
            </a:r>
            <a:endParaRPr lang="en-US" dirty="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/>
          </p:nvPr>
        </p:nvGraphicFramePr>
        <p:xfrm>
          <a:off x="2449285" y="2149928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>
            <a:endCxn id="19" idx="0"/>
          </p:cNvCxnSpPr>
          <p:nvPr/>
        </p:nvCxnSpPr>
        <p:spPr>
          <a:xfrm flipH="1">
            <a:off x="3091543" y="2680758"/>
            <a:ext cx="557248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Group 113"/>
          <p:cNvGraphicFramePr>
            <a:graphicFrameLocks noGrp="1"/>
          </p:cNvGraphicFramePr>
          <p:nvPr>
            <p:extLst/>
          </p:nvPr>
        </p:nvGraphicFramePr>
        <p:xfrm>
          <a:off x="1915886" y="3739619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36569" y="3174736"/>
            <a:ext cx="120141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Leaf</a:t>
            </a:r>
            <a:r>
              <a:rPr lang="en-US" i="1" dirty="0"/>
              <a:t> </a:t>
            </a:r>
            <a:r>
              <a:rPr lang="en-US" dirty="0"/>
              <a:t>nodes</a:t>
            </a:r>
          </a:p>
        </p:txBody>
      </p:sp>
      <p:graphicFrame>
        <p:nvGraphicFramePr>
          <p:cNvPr id="11" name="Group 113"/>
          <p:cNvGraphicFramePr>
            <a:graphicFrameLocks noGrp="1"/>
          </p:cNvGraphicFramePr>
          <p:nvPr>
            <p:extLst/>
          </p:nvPr>
        </p:nvGraphicFramePr>
        <p:xfrm>
          <a:off x="4738243" y="3728733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4071258" y="2680758"/>
            <a:ext cx="1842642" cy="10479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16871" y="1592968"/>
            <a:ext cx="25612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Non-leaf </a:t>
            </a:r>
            <a:r>
              <a:rPr lang="en-US"/>
              <a:t>or </a:t>
            </a:r>
            <a:r>
              <a:rPr lang="en-US" i="1"/>
              <a:t>internal </a:t>
            </a:r>
            <a:r>
              <a:rPr lang="en-US"/>
              <a:t>node</a:t>
            </a:r>
          </a:p>
        </p:txBody>
      </p:sp>
      <p:graphicFrame>
        <p:nvGraphicFramePr>
          <p:cNvPr id="49" name="Group 113"/>
          <p:cNvGraphicFramePr>
            <a:graphicFrameLocks noGrp="1"/>
          </p:cNvGraphicFramePr>
          <p:nvPr>
            <p:extLst/>
          </p:nvPr>
        </p:nvGraphicFramePr>
        <p:xfrm>
          <a:off x="298102" y="3739619"/>
          <a:ext cx="1147666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1" name="Straight Arrow Connector 50"/>
          <p:cNvCxnSpPr>
            <a:endCxn id="49" idx="0"/>
          </p:cNvCxnSpPr>
          <p:nvPr/>
        </p:nvCxnSpPr>
        <p:spPr>
          <a:xfrm flipH="1">
            <a:off x="871935" y="2680758"/>
            <a:ext cx="2315132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-119270" y="2653921"/>
            <a:ext cx="2803778" cy="10211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1540346" y="4256838"/>
            <a:ext cx="587384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2277786" y="4249876"/>
            <a:ext cx="322547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044079" y="4249876"/>
            <a:ext cx="16537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645845" y="4256838"/>
            <a:ext cx="164526" cy="8254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4576665" y="4249876"/>
            <a:ext cx="37498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5342958" y="4249876"/>
            <a:ext cx="5223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5961832" y="4249876"/>
            <a:ext cx="147419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456838" y="4256838"/>
            <a:ext cx="418704" cy="8254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898694" y="4279115"/>
            <a:ext cx="8122" cy="8031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301915" y="4286077"/>
            <a:ext cx="164912" cy="803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103138" y="971975"/>
            <a:ext cx="3567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Leaf nodes also have between </a:t>
            </a:r>
            <a:r>
              <a:rPr lang="en-US" sz="2400" i="1" dirty="0"/>
              <a:t>d </a:t>
            </a:r>
            <a:r>
              <a:rPr lang="en-US" sz="2400" dirty="0"/>
              <a:t>and </a:t>
            </a:r>
            <a:r>
              <a:rPr lang="en-US" sz="2400" i="1" dirty="0"/>
              <a:t>2d </a:t>
            </a:r>
            <a:r>
              <a:rPr lang="en-US" sz="2400" dirty="0"/>
              <a:t>keys, </a:t>
            </a:r>
            <a:r>
              <a:rPr lang="en-US" sz="2400" dirty="0" smtClean="0"/>
              <a:t>and are different in that: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8103138" y="2492828"/>
            <a:ext cx="3704549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Their key slots contain pointers to data records</a:t>
            </a:r>
            <a:endParaRPr lang="en-US" sz="2800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73633" y="4038046"/>
            <a:ext cx="609600" cy="463826"/>
          </a:xfrm>
          <a:prstGeom prst="roundRect">
            <a:avLst/>
          </a:prstGeom>
          <a:solidFill>
            <a:schemeClr val="accent2">
              <a:alpha val="22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302140" y="5089260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068433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834726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601019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367312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133605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899898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666190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68610" y="5082298"/>
            <a:ext cx="4764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3709" y="5089260"/>
            <a:ext cx="4764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6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 Basics</a:t>
            </a:r>
            <a:endParaRPr lang="en-US" dirty="0"/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extLst/>
          </p:nvPr>
        </p:nvGraphicFramePr>
        <p:xfrm>
          <a:off x="2449285" y="2149928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>
            <a:endCxn id="19" idx="0"/>
          </p:cNvCxnSpPr>
          <p:nvPr/>
        </p:nvCxnSpPr>
        <p:spPr>
          <a:xfrm flipH="1">
            <a:off x="3091543" y="2680758"/>
            <a:ext cx="557248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Group 113"/>
          <p:cNvGraphicFramePr>
            <a:graphicFrameLocks noGrp="1"/>
          </p:cNvGraphicFramePr>
          <p:nvPr>
            <p:extLst/>
          </p:nvPr>
        </p:nvGraphicFramePr>
        <p:xfrm>
          <a:off x="1915886" y="3739619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36569" y="3174736"/>
            <a:ext cx="120141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Leaf</a:t>
            </a:r>
            <a:r>
              <a:rPr lang="en-US" i="1" dirty="0"/>
              <a:t> </a:t>
            </a:r>
            <a:r>
              <a:rPr lang="en-US" dirty="0"/>
              <a:t>nodes</a:t>
            </a:r>
          </a:p>
        </p:txBody>
      </p:sp>
      <p:graphicFrame>
        <p:nvGraphicFramePr>
          <p:cNvPr id="11" name="Group 113"/>
          <p:cNvGraphicFramePr>
            <a:graphicFrameLocks noGrp="1"/>
          </p:cNvGraphicFramePr>
          <p:nvPr>
            <p:extLst/>
          </p:nvPr>
        </p:nvGraphicFramePr>
        <p:xfrm>
          <a:off x="4738243" y="3728733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4071258" y="2680758"/>
            <a:ext cx="1842642" cy="10479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16871" y="1592968"/>
            <a:ext cx="25612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Non-leaf </a:t>
            </a:r>
            <a:r>
              <a:rPr lang="en-US"/>
              <a:t>or </a:t>
            </a:r>
            <a:r>
              <a:rPr lang="en-US" i="1"/>
              <a:t>internal </a:t>
            </a:r>
            <a:r>
              <a:rPr lang="en-US"/>
              <a:t>node</a:t>
            </a:r>
          </a:p>
        </p:txBody>
      </p:sp>
      <p:graphicFrame>
        <p:nvGraphicFramePr>
          <p:cNvPr id="49" name="Group 113"/>
          <p:cNvGraphicFramePr>
            <a:graphicFrameLocks noGrp="1"/>
          </p:cNvGraphicFramePr>
          <p:nvPr>
            <p:extLst/>
          </p:nvPr>
        </p:nvGraphicFramePr>
        <p:xfrm>
          <a:off x="298102" y="3739619"/>
          <a:ext cx="1147666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1" name="Straight Arrow Connector 50"/>
          <p:cNvCxnSpPr>
            <a:endCxn id="49" idx="0"/>
          </p:cNvCxnSpPr>
          <p:nvPr/>
        </p:nvCxnSpPr>
        <p:spPr>
          <a:xfrm flipH="1">
            <a:off x="871935" y="2680758"/>
            <a:ext cx="2315132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-119270" y="2653921"/>
            <a:ext cx="2803778" cy="10211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1540346" y="4256838"/>
            <a:ext cx="587384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302140" y="5089260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2277786" y="4249876"/>
            <a:ext cx="322547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068433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3044079" y="4249876"/>
            <a:ext cx="16537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834726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3645845" y="4256838"/>
            <a:ext cx="164526" cy="8254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601019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US" dirty="0"/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4576665" y="4249876"/>
            <a:ext cx="37498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367312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5342958" y="4249876"/>
            <a:ext cx="5223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133605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5961832" y="4249876"/>
            <a:ext cx="147419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899898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35</a:t>
            </a:r>
            <a:endParaRPr lang="en-US" dirty="0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6456838" y="4256838"/>
            <a:ext cx="418704" cy="8254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666190" y="5082298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cxnSp>
        <p:nvCxnSpPr>
          <p:cNvPr id="86" name="Straight Arrow Connector 85"/>
          <p:cNvCxnSpPr>
            <a:endCxn id="87" idx="0"/>
          </p:cNvCxnSpPr>
          <p:nvPr/>
        </p:nvCxnSpPr>
        <p:spPr>
          <a:xfrm>
            <a:off x="898694" y="4279115"/>
            <a:ext cx="8122" cy="8031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68610" y="5082298"/>
            <a:ext cx="4764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cxnSp>
        <p:nvCxnSpPr>
          <p:cNvPr id="89" name="Straight Arrow Connector 88"/>
          <p:cNvCxnSpPr/>
          <p:nvPr/>
        </p:nvCxnSpPr>
        <p:spPr>
          <a:xfrm flipH="1">
            <a:off x="301915" y="4286077"/>
            <a:ext cx="164912" cy="803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3709" y="5089260"/>
            <a:ext cx="4764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103138" y="971975"/>
            <a:ext cx="3567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Leaf nodes also have between </a:t>
            </a:r>
            <a:r>
              <a:rPr lang="en-US" sz="2400" i="1" dirty="0"/>
              <a:t>d </a:t>
            </a:r>
            <a:r>
              <a:rPr lang="en-US" sz="2400" dirty="0"/>
              <a:t>and </a:t>
            </a:r>
            <a:r>
              <a:rPr lang="en-US" sz="2400" i="1" dirty="0"/>
              <a:t>2d </a:t>
            </a:r>
            <a:r>
              <a:rPr lang="en-US" sz="2400" dirty="0"/>
              <a:t>keys, </a:t>
            </a:r>
            <a:r>
              <a:rPr lang="en-US" sz="2400" dirty="0" smtClean="0"/>
              <a:t>and are different in that: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8103138" y="2492828"/>
            <a:ext cx="3704549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Their key slots contain pointers to data records</a:t>
            </a:r>
            <a:endParaRPr lang="en-US" sz="2800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986021" y="4038046"/>
            <a:ext cx="995504" cy="463826"/>
          </a:xfrm>
          <a:prstGeom prst="roundRect">
            <a:avLst/>
          </a:prstGeom>
          <a:solidFill>
            <a:schemeClr val="accent2">
              <a:alpha val="22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071258" y="4245430"/>
            <a:ext cx="838200" cy="1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279022" y="4245429"/>
            <a:ext cx="754906" cy="1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0" y="4245428"/>
            <a:ext cx="462301" cy="0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103138" y="3739619"/>
            <a:ext cx="3704549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They contain a pointer to the next leaf node as well, </a:t>
            </a:r>
            <a:r>
              <a:rPr lang="en-US" sz="2800" b="1" i="1" dirty="0" smtClean="0">
                <a:latin typeface="+mj-lt"/>
              </a:rPr>
              <a:t>for faster sequential traversal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047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4813</TotalTime>
  <Words>683</Words>
  <Application>Microsoft Office PowerPoint</Application>
  <PresentationFormat>Widescreen</PresentationFormat>
  <Paragraphs>256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Calibri</vt:lpstr>
      <vt:lpstr>Calibri Light</vt:lpstr>
      <vt:lpstr>Cambria Math</vt:lpstr>
      <vt:lpstr>Menlo</vt:lpstr>
      <vt:lpstr>Wingdings</vt:lpstr>
      <vt:lpstr>Office Theme</vt:lpstr>
      <vt:lpstr>Lecture 27: Index 2 B+ Trees</vt:lpstr>
      <vt:lpstr>What you will learn about in this section</vt:lpstr>
      <vt:lpstr>B+ Trees</vt:lpstr>
      <vt:lpstr>B+ Tree Basics</vt:lpstr>
      <vt:lpstr>B+ Tree Basics</vt:lpstr>
      <vt:lpstr>B+ Tree Basics</vt:lpstr>
      <vt:lpstr>B+ Tree Basics</vt:lpstr>
      <vt:lpstr>B+ Tree Basics</vt:lpstr>
      <vt:lpstr>B+ Tree Basics</vt:lpstr>
      <vt:lpstr>B+ Tree Basics</vt:lpstr>
      <vt:lpstr>Some finer points of B+ Trees</vt:lpstr>
      <vt:lpstr>Searching a B+ Tree</vt:lpstr>
      <vt:lpstr>B+ Tree Exact Search Animation</vt:lpstr>
      <vt:lpstr>B+ Tree Range Search Animation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B+Trees:  An IO-Aware Index Structure</dc:title>
  <dc:creator>Alex Ratner</dc:creator>
  <cp:lastModifiedBy>Xiannong Meng</cp:lastModifiedBy>
  <cp:revision>190</cp:revision>
  <cp:lastPrinted>2016-11-03T16:41:00Z</cp:lastPrinted>
  <dcterms:created xsi:type="dcterms:W3CDTF">2015-10-30T14:38:29Z</dcterms:created>
  <dcterms:modified xsi:type="dcterms:W3CDTF">2018-03-27T19:27:48Z</dcterms:modified>
</cp:coreProperties>
</file>