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61" r:id="rId2"/>
    <p:sldId id="452" r:id="rId3"/>
    <p:sldId id="453" r:id="rId4"/>
    <p:sldId id="454" r:id="rId5"/>
    <p:sldId id="455" r:id="rId6"/>
    <p:sldId id="492" r:id="rId7"/>
    <p:sldId id="457" r:id="rId8"/>
    <p:sldId id="458" r:id="rId9"/>
    <p:sldId id="459" r:id="rId10"/>
    <p:sldId id="456" r:id="rId11"/>
    <p:sldId id="495" r:id="rId12"/>
    <p:sldId id="46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dexes" id="{7BD8EB78-DBBD-9F45-BA4F-9C6BBD0C1F70}">
          <p14:sldIdLst>
            <p14:sldId id="461"/>
            <p14:sldId id="452"/>
            <p14:sldId id="453"/>
            <p14:sldId id="454"/>
            <p14:sldId id="455"/>
            <p14:sldId id="492"/>
            <p14:sldId id="457"/>
            <p14:sldId id="458"/>
            <p14:sldId id="459"/>
            <p14:sldId id="456"/>
            <p14:sldId id="495"/>
            <p14:sldId id="4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444"/>
    <p:restoredTop sz="93919"/>
  </p:normalViewPr>
  <p:slideViewPr>
    <p:cSldViewPr snapToGrid="0" snapToObjects="1">
      <p:cViewPr varScale="1">
        <p:scale>
          <a:sx n="82" d="100"/>
          <a:sy n="82" d="100"/>
        </p:scale>
        <p:origin x="9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477F8-33BB-5540-A863-4A765FB911F6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7D753-BEE6-0C4C-895F-18D9E5B67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7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3E919-4CE5-C94C-93A5-A34AB78B083C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5F1F-B6B4-804E-84D7-1B711087A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09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145" tIns="46073" rIns="92145" bIns="46073"/>
          <a:lstStyle/>
          <a:p>
            <a:endParaRPr lang="en-US"/>
          </a:p>
        </p:txBody>
      </p:sp>
      <p:sp>
        <p:nvSpPr>
          <p:cNvPr id="849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cap="flat"/>
        </p:spPr>
      </p:sp>
    </p:spTree>
    <p:extLst>
      <p:ext uri="{BB962C8B-B14F-4D97-AF65-F5344CB8AC3E}">
        <p14:creationId xmlns:p14="http://schemas.microsoft.com/office/powerpoint/2010/main" val="1615748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145" tIns="46073" rIns="92145" bIns="46073"/>
          <a:lstStyle/>
          <a:p>
            <a:endParaRPr lang="en-US" dirty="0"/>
          </a:p>
        </p:txBody>
      </p:sp>
      <p:sp>
        <p:nvSpPr>
          <p:cNvPr id="849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cap="flat"/>
        </p:spPr>
      </p:sp>
    </p:spTree>
    <p:extLst>
      <p:ext uri="{BB962C8B-B14F-4D97-AF65-F5344CB8AC3E}">
        <p14:creationId xmlns:p14="http://schemas.microsoft.com/office/powerpoint/2010/main" val="496313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145" tIns="46073" rIns="92145" bIns="46073"/>
          <a:lstStyle/>
          <a:p>
            <a:endParaRPr lang="en-US"/>
          </a:p>
        </p:txBody>
      </p:sp>
      <p:sp>
        <p:nvSpPr>
          <p:cNvPr id="849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cap="flat"/>
        </p:spPr>
      </p:sp>
    </p:spTree>
    <p:extLst>
      <p:ext uri="{BB962C8B-B14F-4D97-AF65-F5344CB8AC3E}">
        <p14:creationId xmlns:p14="http://schemas.microsoft.com/office/powerpoint/2010/main" val="1289181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145" tIns="46073" rIns="92145" bIns="46073"/>
          <a:lstStyle/>
          <a:p>
            <a:endParaRPr lang="en-US"/>
          </a:p>
        </p:txBody>
      </p:sp>
      <p:sp>
        <p:nvSpPr>
          <p:cNvPr id="849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cap="flat"/>
        </p:spPr>
      </p:sp>
    </p:spTree>
    <p:extLst>
      <p:ext uri="{BB962C8B-B14F-4D97-AF65-F5344CB8AC3E}">
        <p14:creationId xmlns:p14="http://schemas.microsoft.com/office/powerpoint/2010/main" val="765474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145" tIns="46073" rIns="92145" bIns="46073"/>
          <a:lstStyle/>
          <a:p>
            <a:endParaRPr lang="en-US"/>
          </a:p>
        </p:txBody>
      </p:sp>
      <p:sp>
        <p:nvSpPr>
          <p:cNvPr id="849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cap="flat"/>
        </p:spPr>
      </p:sp>
    </p:spTree>
    <p:extLst>
      <p:ext uri="{BB962C8B-B14F-4D97-AF65-F5344CB8AC3E}">
        <p14:creationId xmlns:p14="http://schemas.microsoft.com/office/powerpoint/2010/main" val="1623400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986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884613" y="-1588"/>
            <a:ext cx="2973387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 defTabSz="908050"/>
            <a:r>
              <a:rPr lang="en-US" sz="1000" i="1">
                <a:solidFill>
                  <a:prstClr val="black"/>
                </a:solidFill>
                <a:latin typeface="Calibri"/>
              </a:rPr>
              <a:t>11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-1588" y="8685213"/>
            <a:ext cx="2971801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-1588" y="-1588"/>
            <a:ext cx="2971801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5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24583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56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145" tIns="46073" rIns="92145" bIns="46073"/>
          <a:lstStyle/>
          <a:p>
            <a:endParaRPr lang="en-US"/>
          </a:p>
        </p:txBody>
      </p:sp>
      <p:sp>
        <p:nvSpPr>
          <p:cNvPr id="849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cap="flat"/>
        </p:spPr>
      </p:sp>
    </p:spTree>
    <p:extLst>
      <p:ext uri="{BB962C8B-B14F-4D97-AF65-F5344CB8AC3E}">
        <p14:creationId xmlns:p14="http://schemas.microsoft.com/office/powerpoint/2010/main" val="1300377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145" tIns="46073" rIns="92145" bIns="46073"/>
          <a:lstStyle/>
          <a:p>
            <a:endParaRPr lang="en-US"/>
          </a:p>
        </p:txBody>
      </p:sp>
      <p:sp>
        <p:nvSpPr>
          <p:cNvPr id="849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cap="flat"/>
        </p:spPr>
      </p:sp>
    </p:spTree>
    <p:extLst>
      <p:ext uri="{BB962C8B-B14F-4D97-AF65-F5344CB8AC3E}">
        <p14:creationId xmlns:p14="http://schemas.microsoft.com/office/powerpoint/2010/main" val="8967347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145" tIns="46073" rIns="92145" bIns="46073"/>
          <a:lstStyle/>
          <a:p>
            <a:endParaRPr lang="en-US"/>
          </a:p>
        </p:txBody>
      </p:sp>
      <p:sp>
        <p:nvSpPr>
          <p:cNvPr id="849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cap="flat"/>
        </p:spPr>
      </p:sp>
    </p:spTree>
    <p:extLst>
      <p:ext uri="{BB962C8B-B14F-4D97-AF65-F5344CB8AC3E}">
        <p14:creationId xmlns:p14="http://schemas.microsoft.com/office/powerpoint/2010/main" val="116871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1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5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4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1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7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96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7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7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79733-3C74-104F-9E50-DF58623F54E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D5841-52A6-E146-B423-55E4C838A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8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9497" y="1184049"/>
            <a:ext cx="9144000" cy="2387600"/>
          </a:xfrm>
        </p:spPr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28: </a:t>
            </a:r>
            <a:r>
              <a:rPr lang="en-US" dirty="0" smtClean="0"/>
              <a:t>Index 3</a:t>
            </a:r>
            <a:br>
              <a:rPr lang="en-US" dirty="0" smtClean="0"/>
            </a:br>
            <a:r>
              <a:rPr lang="en-US" dirty="0" smtClean="0"/>
              <a:t>B+ Trees</a:t>
            </a:r>
            <a:endParaRPr lang="en-US" dirty="0"/>
          </a:p>
        </p:txBody>
      </p:sp>
      <p:sp>
        <p:nvSpPr>
          <p:cNvPr id="7" name="Subtitle 7"/>
          <p:cNvSpPr>
            <a:spLocks noGrp="1"/>
          </p:cNvSpPr>
          <p:nvPr>
            <p:ph type="subTitle" idx="1"/>
          </p:nvPr>
        </p:nvSpPr>
        <p:spPr>
          <a:xfrm>
            <a:off x="1524000" y="4193366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Professor Xiannong Meng</a:t>
            </a:r>
          </a:p>
          <a:p>
            <a:r>
              <a:rPr lang="en-US" dirty="0"/>
              <a:t>Spring 2018</a:t>
            </a:r>
          </a:p>
          <a:p>
            <a:r>
              <a:rPr lang="en-US" dirty="0"/>
              <a:t>Lecture and activity contents </a:t>
            </a:r>
            <a:r>
              <a:rPr lang="en-US" dirty="0" smtClean="0"/>
              <a:t>are based </a:t>
            </a:r>
            <a:r>
              <a:rPr lang="en-US" dirty="0"/>
              <a:t>on what Prof Chris </a:t>
            </a:r>
            <a:r>
              <a:rPr lang="en-US" dirty="0" err="1" smtClean="0"/>
              <a:t>Ré</a:t>
            </a:r>
            <a:r>
              <a:rPr lang="en-US" dirty="0" smtClean="0"/>
              <a:t> of Stanford</a:t>
            </a:r>
            <a:endParaRPr lang="en-US" dirty="0"/>
          </a:p>
          <a:p>
            <a:r>
              <a:rPr lang="en-US" dirty="0"/>
              <a:t>used in his CS 145 in the fall 2016 term </a:t>
            </a:r>
            <a:r>
              <a:rPr lang="en-US" dirty="0" smtClean="0"/>
              <a:t>with permission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20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title"/>
          </p:nvPr>
        </p:nvSpPr>
        <p:spPr>
          <a:xfrm>
            <a:off x="850900" y="611208"/>
            <a:ext cx="7772400" cy="1143000"/>
          </a:xfrm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dirty="0" smtClean="0"/>
              <a:t>Fast Insertions &amp; Self-Balancing</a:t>
            </a:r>
            <a:endParaRPr lang="en-US" dirty="0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50900" y="1866900"/>
            <a:ext cx="10502900" cy="3733800"/>
          </a:xfrm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We won’t go into specifics of B+ Tree insertion algorithm, but has several attractive qualities: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 lvl="1"/>
            <a:r>
              <a:rPr lang="en-US" b="1" dirty="0" smtClean="0"/>
              <a:t>~ Same cost as exact search</a:t>
            </a:r>
          </a:p>
          <a:p>
            <a:pPr lvl="1"/>
            <a:endParaRPr lang="en-US" b="1" dirty="0"/>
          </a:p>
          <a:p>
            <a:pPr lvl="1"/>
            <a:r>
              <a:rPr lang="en-US" b="1" i="1" dirty="0" smtClean="0"/>
              <a:t>Self-balancing: </a:t>
            </a:r>
            <a:r>
              <a:rPr lang="en-US" dirty="0" smtClean="0"/>
              <a:t>B+ Tree remains </a:t>
            </a:r>
            <a:r>
              <a:rPr lang="en-US" b="1" dirty="0" smtClean="0"/>
              <a:t>balanced </a:t>
            </a:r>
            <a:r>
              <a:rPr lang="en-US" dirty="0" smtClean="0"/>
              <a:t>(with respect to height) even after insert</a:t>
            </a:r>
            <a:endParaRPr lang="en-US" i="1" dirty="0" smtClean="0"/>
          </a:p>
          <a:p>
            <a:pPr lvl="1"/>
            <a:endParaRPr lang="en-US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486429" y="5130105"/>
            <a:ext cx="9231842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B+ Trees also (relatively) fast for single insertions!</a:t>
            </a:r>
          </a:p>
          <a:p>
            <a:pPr algn="ctr"/>
            <a:r>
              <a:rPr lang="en-US" sz="2800" i="1" dirty="0" smtClean="0">
                <a:latin typeface="+mj-lt"/>
              </a:rPr>
              <a:t>However, can become bottleneck if many insertions (if fill-factor slack is used up…)</a:t>
            </a:r>
            <a:endParaRPr lang="en-US" sz="2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89388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>
          <a:xfrm>
            <a:off x="7865757" y="4397757"/>
            <a:ext cx="2543615" cy="568569"/>
          </a:xfrm>
          <a:prstGeom prst="rect">
            <a:avLst/>
          </a:prstGeom>
          <a:solidFill>
            <a:schemeClr val="accent1">
              <a:lumMod val="20000"/>
              <a:lumOff val="80000"/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47919" y="4410974"/>
            <a:ext cx="4647305" cy="568569"/>
          </a:xfrm>
          <a:prstGeom prst="rect">
            <a:avLst/>
          </a:prstGeom>
          <a:solidFill>
            <a:schemeClr val="accent1">
              <a:lumMod val="20000"/>
              <a:lumOff val="80000"/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title"/>
          </p:nvPr>
        </p:nvSpPr>
        <p:spPr>
          <a:xfrm>
            <a:off x="850900" y="611208"/>
            <a:ext cx="7772400" cy="1143000"/>
          </a:xfrm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dirty="0" smtClean="0"/>
              <a:t>Bulk Loading</a:t>
            </a:r>
            <a:endParaRPr lang="en-US" dirty="0"/>
          </a:p>
        </p:txBody>
      </p:sp>
      <p:graphicFrame>
        <p:nvGraphicFramePr>
          <p:cNvPr id="4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545425"/>
              </p:ext>
            </p:extLst>
          </p:nvPr>
        </p:nvGraphicFramePr>
        <p:xfrm>
          <a:off x="5174900" y="549727"/>
          <a:ext cx="1828800" cy="685800"/>
        </p:xfrm>
        <a:graphic>
          <a:graphicData uri="http://schemas.openxmlformats.org/drawingml/2006/table">
            <a:tbl>
              <a:tblPr/>
              <a:tblGrid>
                <a:gridCol w="438150"/>
                <a:gridCol w="190500"/>
                <a:gridCol w="327025"/>
                <a:gridCol w="239713"/>
                <a:gridCol w="241300"/>
                <a:gridCol w="392112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9" name="Straight Arrow Connector 48"/>
          <p:cNvCxnSpPr>
            <a:endCxn id="50" idx="0"/>
          </p:cNvCxnSpPr>
          <p:nvPr/>
        </p:nvCxnSpPr>
        <p:spPr>
          <a:xfrm flipH="1">
            <a:off x="5817158" y="1080557"/>
            <a:ext cx="93697" cy="10588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Group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986632"/>
              </p:ext>
            </p:extLst>
          </p:nvPr>
        </p:nvGraphicFramePr>
        <p:xfrm>
          <a:off x="4641501" y="2139418"/>
          <a:ext cx="2351315" cy="718458"/>
        </p:xfrm>
        <a:graphic>
          <a:graphicData uri="http://schemas.openxmlformats.org/drawingml/2006/table">
            <a:tbl>
              <a:tblPr/>
              <a:tblGrid>
                <a:gridCol w="328905"/>
                <a:gridCol w="272920"/>
                <a:gridCol w="272921"/>
                <a:gridCol w="272920"/>
                <a:gridCol w="328905"/>
                <a:gridCol w="272920"/>
                <a:gridCol w="272921"/>
                <a:gridCol w="328903"/>
              </a:tblGrid>
              <a:tr h="3592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Group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29277"/>
              </p:ext>
            </p:extLst>
          </p:nvPr>
        </p:nvGraphicFramePr>
        <p:xfrm>
          <a:off x="7463858" y="2128532"/>
          <a:ext cx="2351315" cy="718458"/>
        </p:xfrm>
        <a:graphic>
          <a:graphicData uri="http://schemas.openxmlformats.org/drawingml/2006/table">
            <a:tbl>
              <a:tblPr/>
              <a:tblGrid>
                <a:gridCol w="328905"/>
                <a:gridCol w="272920"/>
                <a:gridCol w="272921"/>
                <a:gridCol w="272920"/>
                <a:gridCol w="328905"/>
                <a:gridCol w="272920"/>
                <a:gridCol w="272921"/>
                <a:gridCol w="328903"/>
              </a:tblGrid>
              <a:tr h="3592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3" name="Straight Arrow Connector 52"/>
          <p:cNvCxnSpPr/>
          <p:nvPr/>
        </p:nvCxnSpPr>
        <p:spPr>
          <a:xfrm>
            <a:off x="6371460" y="1069511"/>
            <a:ext cx="2268055" cy="105902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Group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682239"/>
              </p:ext>
            </p:extLst>
          </p:nvPr>
        </p:nvGraphicFramePr>
        <p:xfrm>
          <a:off x="3023717" y="2139418"/>
          <a:ext cx="1147666" cy="718458"/>
        </p:xfrm>
        <a:graphic>
          <a:graphicData uri="http://schemas.openxmlformats.org/drawingml/2006/table">
            <a:tbl>
              <a:tblPr/>
              <a:tblGrid>
                <a:gridCol w="328905"/>
                <a:gridCol w="272920"/>
                <a:gridCol w="272921"/>
                <a:gridCol w="272920"/>
              </a:tblGrid>
              <a:tr h="3592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6" name="Straight Arrow Connector 55"/>
          <p:cNvCxnSpPr/>
          <p:nvPr/>
        </p:nvCxnSpPr>
        <p:spPr>
          <a:xfrm flipH="1">
            <a:off x="3597550" y="1047579"/>
            <a:ext cx="1774022" cy="109183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4265961" y="2656637"/>
            <a:ext cx="587384" cy="8324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027755" y="3489059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21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>
          <a:xfrm flipH="1">
            <a:off x="5003401" y="2649675"/>
            <a:ext cx="322547" cy="8324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794048" y="3482097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22</a:t>
            </a:r>
            <a:endParaRPr lang="en-US" dirty="0"/>
          </a:p>
        </p:txBody>
      </p:sp>
      <p:cxnSp>
        <p:nvCxnSpPr>
          <p:cNvPr id="62" name="Straight Arrow Connector 61"/>
          <p:cNvCxnSpPr/>
          <p:nvPr/>
        </p:nvCxnSpPr>
        <p:spPr>
          <a:xfrm flipH="1">
            <a:off x="5769694" y="2649675"/>
            <a:ext cx="165373" cy="8324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560341" y="3482097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27</a:t>
            </a:r>
            <a:endParaRPr lang="en-US" dirty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6371460" y="2656637"/>
            <a:ext cx="164526" cy="8254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326634" y="3482097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28</a:t>
            </a:r>
            <a:endParaRPr lang="en-US" dirty="0"/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7302280" y="2649675"/>
            <a:ext cx="374983" cy="8324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092927" y="3482097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cxnSp>
        <p:nvCxnSpPr>
          <p:cNvPr id="68" name="Straight Arrow Connector 67"/>
          <p:cNvCxnSpPr/>
          <p:nvPr/>
        </p:nvCxnSpPr>
        <p:spPr>
          <a:xfrm flipH="1">
            <a:off x="8068573" y="2649675"/>
            <a:ext cx="52233" cy="8324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7859220" y="3482097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33</a:t>
            </a:r>
            <a:endParaRPr lang="en-US" dirty="0"/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8687447" y="2649675"/>
            <a:ext cx="147419" cy="8324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8625513" y="3482097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35</a:t>
            </a:r>
            <a:endParaRPr lang="en-US" dirty="0"/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9182453" y="2656637"/>
            <a:ext cx="418704" cy="8254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9391805" y="3482097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37</a:t>
            </a:r>
            <a:endParaRPr lang="en-US" dirty="0"/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3624309" y="2678914"/>
            <a:ext cx="8122" cy="80318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394225" y="3482097"/>
            <a:ext cx="47641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cxnSp>
        <p:nvCxnSpPr>
          <p:cNvPr id="76" name="Straight Arrow Connector 75"/>
          <p:cNvCxnSpPr/>
          <p:nvPr/>
        </p:nvCxnSpPr>
        <p:spPr>
          <a:xfrm flipH="1">
            <a:off x="3027530" y="2685876"/>
            <a:ext cx="164912" cy="803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789324" y="3489059"/>
            <a:ext cx="47641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cxnSp>
        <p:nvCxnSpPr>
          <p:cNvPr id="79" name="Straight Arrow Connector 78"/>
          <p:cNvCxnSpPr/>
          <p:nvPr/>
        </p:nvCxnSpPr>
        <p:spPr>
          <a:xfrm flipV="1">
            <a:off x="6796873" y="2645229"/>
            <a:ext cx="838200" cy="1"/>
          </a:xfrm>
          <a:prstGeom prst="straightConnector1">
            <a:avLst/>
          </a:prstGeom>
          <a:ln w="254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4004637" y="2645228"/>
            <a:ext cx="754906" cy="1"/>
          </a:xfrm>
          <a:prstGeom prst="straightConnector1">
            <a:avLst/>
          </a:prstGeom>
          <a:ln w="254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374159" y="4510592"/>
            <a:ext cx="46057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4946854" y="4510592"/>
            <a:ext cx="46057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5519549" y="4510592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27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6050374" y="4510592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28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6581199" y="4510592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7112027" y="4510592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33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7979485" y="4510592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35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8464547" y="4510592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37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3737985" y="4510592"/>
            <a:ext cx="524053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3101811" y="4510592"/>
            <a:ext cx="524053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289" y="5364274"/>
            <a:ext cx="3880192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Input: Sorted File </a:t>
            </a:r>
          </a:p>
          <a:p>
            <a:pPr algn="ctr"/>
            <a:r>
              <a:rPr lang="en-US" sz="3000" dirty="0" smtClean="0"/>
              <a:t>Output: B+ Tree</a:t>
            </a:r>
          </a:p>
        </p:txBody>
      </p:sp>
      <p:sp>
        <p:nvSpPr>
          <p:cNvPr id="8" name="Rectangle 7"/>
          <p:cNvSpPr/>
          <p:nvPr/>
        </p:nvSpPr>
        <p:spPr>
          <a:xfrm>
            <a:off x="5591824" y="5641272"/>
            <a:ext cx="5159554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3000" dirty="0"/>
              <a:t>Message: Bulk Loading is faster!</a:t>
            </a:r>
          </a:p>
        </p:txBody>
      </p:sp>
    </p:spTree>
    <p:extLst>
      <p:ext uri="{BB962C8B-B14F-4D97-AF65-F5344CB8AC3E}">
        <p14:creationId xmlns:p14="http://schemas.microsoft.com/office/powerpoint/2010/main" val="1482621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title"/>
          </p:nvPr>
        </p:nvSpPr>
        <p:spPr>
          <a:xfrm>
            <a:off x="850900" y="611208"/>
            <a:ext cx="7772400" cy="1143000"/>
          </a:xfrm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smtClean="0"/>
              <a:t>Summary</a:t>
            </a:r>
            <a:endParaRPr lang="en-US" i="1" dirty="0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50900" y="1866900"/>
            <a:ext cx="10502900" cy="4483100"/>
          </a:xfrm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r>
              <a:rPr lang="en-US" smtClean="0"/>
              <a:t>We </a:t>
            </a:r>
            <a:r>
              <a:rPr lang="en-US" dirty="0" smtClean="0"/>
              <a:t>create </a:t>
            </a:r>
            <a:r>
              <a:rPr lang="en-US" b="1" dirty="0" smtClean="0"/>
              <a:t>indexes</a:t>
            </a:r>
            <a:r>
              <a:rPr lang="en-US" dirty="0" smtClean="0"/>
              <a:t> over tables in order to support </a:t>
            </a:r>
            <a:r>
              <a:rPr lang="en-US" b="1" i="1" dirty="0" smtClean="0"/>
              <a:t>fast (exact and range) search</a:t>
            </a:r>
            <a:r>
              <a:rPr lang="en-US" dirty="0" smtClean="0"/>
              <a:t> and </a:t>
            </a:r>
            <a:r>
              <a:rPr lang="en-US" b="1" i="1" dirty="0" smtClean="0"/>
              <a:t>insertion</a:t>
            </a:r>
            <a:r>
              <a:rPr lang="en-US" dirty="0" smtClean="0"/>
              <a:t> over </a:t>
            </a:r>
            <a:r>
              <a:rPr lang="en-US" b="1" i="1" dirty="0" smtClean="0"/>
              <a:t>multiple search keys</a:t>
            </a:r>
          </a:p>
          <a:p>
            <a:endParaRPr lang="en-US" b="1" i="1" dirty="0"/>
          </a:p>
          <a:p>
            <a:r>
              <a:rPr lang="en-US" b="1" dirty="0" smtClean="0"/>
              <a:t>B+ Trees </a:t>
            </a:r>
            <a:r>
              <a:rPr lang="en-US" dirty="0" smtClean="0"/>
              <a:t>are one index data structure which support very fast exact and range search &amp; insertion via </a:t>
            </a:r>
            <a:r>
              <a:rPr lang="en-US" b="1" i="1" dirty="0" smtClean="0"/>
              <a:t>high </a:t>
            </a:r>
            <a:r>
              <a:rPr lang="en-US" b="1" i="1" dirty="0" err="1" smtClean="0"/>
              <a:t>fanout</a:t>
            </a:r>
            <a:endParaRPr lang="en-US" b="1" i="1" dirty="0"/>
          </a:p>
          <a:p>
            <a:pPr lvl="1"/>
            <a:r>
              <a:rPr lang="en-US" b="1" i="1" dirty="0" smtClean="0"/>
              <a:t>Clustered vs. </a:t>
            </a:r>
            <a:r>
              <a:rPr lang="en-US" b="1" i="1" dirty="0" err="1" smtClean="0"/>
              <a:t>unclustered</a:t>
            </a:r>
            <a:r>
              <a:rPr lang="en-US" dirty="0" smtClean="0"/>
              <a:t> makes a big difference for range queries too</a:t>
            </a:r>
          </a:p>
        </p:txBody>
      </p:sp>
    </p:spTree>
    <p:extLst>
      <p:ext uri="{BB962C8B-B14F-4D97-AF65-F5344CB8AC3E}">
        <p14:creationId xmlns:p14="http://schemas.microsoft.com/office/powerpoint/2010/main" val="5042224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title"/>
          </p:nvPr>
        </p:nvSpPr>
        <p:spPr>
          <a:xfrm>
            <a:off x="850900" y="611208"/>
            <a:ext cx="7772400" cy="1143000"/>
          </a:xfrm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/>
              <a:t>B+ Trees in Practice</a:t>
            </a: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50900" y="1866900"/>
            <a:ext cx="10502900" cy="4686300"/>
          </a:xfrm>
          <a:noFill/>
          <a:ln/>
        </p:spPr>
        <p:txBody>
          <a:bodyPr vert="horz" lIns="92075" tIns="46038" rIns="92075" bIns="46038" rtlCol="0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Typical order: </a:t>
            </a:r>
            <a:r>
              <a:rPr lang="en-US" dirty="0" smtClean="0"/>
              <a:t>d=100</a:t>
            </a:r>
            <a:r>
              <a:rPr lang="en-US" dirty="0"/>
              <a:t>.  Typical fill-factor: 67%.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average </a:t>
            </a:r>
            <a:r>
              <a:rPr lang="en-US" dirty="0" err="1"/>
              <a:t>fanout</a:t>
            </a:r>
            <a:r>
              <a:rPr lang="en-US" dirty="0"/>
              <a:t> = 133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Typical </a:t>
            </a:r>
            <a:r>
              <a:rPr lang="en-US" dirty="0"/>
              <a:t>capacities: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Height 4: 133</a:t>
            </a:r>
            <a:r>
              <a:rPr lang="en-US" baseline="30000" dirty="0"/>
              <a:t>4</a:t>
            </a:r>
            <a:r>
              <a:rPr lang="en-US" dirty="0"/>
              <a:t> = 312,900,700 records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Height 3: 133</a:t>
            </a:r>
            <a:r>
              <a:rPr lang="en-US" baseline="30000" dirty="0"/>
              <a:t>3</a:t>
            </a:r>
            <a:r>
              <a:rPr lang="en-US" dirty="0"/>
              <a:t> =     2,352,637 records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Top </a:t>
            </a:r>
            <a:r>
              <a:rPr lang="en-US" dirty="0"/>
              <a:t>levels of tree sit </a:t>
            </a:r>
            <a:r>
              <a:rPr lang="en-US" i="1" dirty="0"/>
              <a:t>in the buffer pool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Level 1 =           1 page  =     8 Kbytes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Level 2 =      133 pages =     1 </a:t>
            </a:r>
            <a:r>
              <a:rPr lang="en-US" dirty="0" err="1"/>
              <a:t>Mbyte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Level 3 = 17,689 pages = 133 </a:t>
            </a:r>
            <a:r>
              <a:rPr lang="en-US" dirty="0" err="1"/>
              <a:t>MBytes</a:t>
            </a:r>
            <a:r>
              <a:rPr lang="en-US" dirty="0"/>
              <a:t>    </a:t>
            </a:r>
            <a:r>
              <a:rPr lang="en-US" sz="2000" dirty="0"/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89985" y="5294293"/>
            <a:ext cx="2590800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+mj-lt"/>
              </a:rPr>
              <a:t>Typically</a:t>
            </a:r>
            <a:r>
              <a:rPr lang="en-US" sz="2800">
                <a:latin typeface="+mj-lt"/>
              </a:rPr>
              <a:t>, </a:t>
            </a:r>
            <a:r>
              <a:rPr lang="en-US" sz="2800" smtClean="0">
                <a:latin typeface="+mj-lt"/>
              </a:rPr>
              <a:t>only pay </a:t>
            </a:r>
            <a:r>
              <a:rPr lang="en-US" sz="2800" dirty="0">
                <a:latin typeface="+mj-lt"/>
              </a:rPr>
              <a:t>for one IO!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89985" y="1317827"/>
            <a:ext cx="4402015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+mj-lt"/>
              </a:rPr>
              <a:t>Fill-factor</a:t>
            </a:r>
            <a:r>
              <a:rPr lang="en-US" sz="2400" dirty="0" smtClean="0">
                <a:latin typeface="+mj-lt"/>
              </a:rPr>
              <a:t> is the percent of available slots in the B+ Tree that are filled; is usually &lt; 1 to leave slack for (quicker) insertions</a:t>
            </a:r>
            <a:endParaRPr lang="en-US" sz="2400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89985" y="3165230"/>
            <a:ext cx="4402015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What is the relationship between fill factor F and </a:t>
            </a:r>
            <a:r>
              <a:rPr lang="en-US" sz="2400" dirty="0" err="1" smtClean="0"/>
              <a:t>fanout</a:t>
            </a:r>
            <a:r>
              <a:rPr lang="en-US" sz="2400" smtClean="0"/>
              <a:t> f?</a:t>
            </a:r>
            <a:endParaRPr lang="en-US" sz="24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7789985" y="4129801"/>
            <a:ext cx="440201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(2d+1)*F = f</a:t>
            </a:r>
          </a:p>
        </p:txBody>
      </p:sp>
    </p:spTree>
    <p:extLst>
      <p:ext uri="{BB962C8B-B14F-4D97-AF65-F5344CB8AC3E}">
        <p14:creationId xmlns:p14="http://schemas.microsoft.com/office/powerpoint/2010/main" val="2193548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3" grpId="0" uiExpand="1" build="p"/>
      <p:bldP spid="6" grpId="0" animBg="1"/>
      <p:bldP spid="11" grpId="0" animBg="1"/>
      <p:bldP spid="2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title"/>
          </p:nvPr>
        </p:nvSpPr>
        <p:spPr>
          <a:xfrm>
            <a:off x="850900" y="611208"/>
            <a:ext cx="7772400" cy="1143000"/>
          </a:xfrm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dirty="0" smtClean="0"/>
              <a:t>Simple Cost Model for Search</a:t>
            </a:r>
            <a:endParaRPr lang="en-US" dirty="0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50900" y="1866900"/>
            <a:ext cx="10820400" cy="4660900"/>
          </a:xfrm>
          <a:noFill/>
          <a:ln/>
        </p:spPr>
        <p:txBody>
          <a:bodyPr vert="horz" lIns="92075" tIns="46038" rIns="92075" bIns="46038" rtlCol="0"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Let:</a:t>
            </a:r>
          </a:p>
          <a:p>
            <a:pPr lvl="1"/>
            <a:r>
              <a:rPr lang="en-US" b="1" i="1" dirty="0" smtClean="0"/>
              <a:t>f</a:t>
            </a:r>
            <a:r>
              <a:rPr lang="en-US" dirty="0" smtClean="0"/>
              <a:t> = </a:t>
            </a:r>
            <a:r>
              <a:rPr lang="en-US" dirty="0" err="1" smtClean="0"/>
              <a:t>fanout</a:t>
            </a:r>
            <a:r>
              <a:rPr lang="en-US" dirty="0" smtClean="0"/>
              <a:t>, which is </a:t>
            </a:r>
            <a:r>
              <a:rPr lang="en-US" b="1" dirty="0" smtClean="0"/>
              <a:t>in [d+1, 2d+1] </a:t>
            </a:r>
            <a:r>
              <a:rPr lang="en-US" b="1" i="1" dirty="0" smtClean="0"/>
              <a:t>(we’ll assume it’s constant for our cost model…)</a:t>
            </a:r>
            <a:endParaRPr lang="en-US" dirty="0" smtClean="0"/>
          </a:p>
          <a:p>
            <a:pPr lvl="1"/>
            <a:r>
              <a:rPr lang="en-US" b="1" i="1" dirty="0"/>
              <a:t>N</a:t>
            </a:r>
            <a:r>
              <a:rPr lang="en-US" dirty="0"/>
              <a:t> = the total number of </a:t>
            </a:r>
            <a:r>
              <a:rPr lang="en-US" i="1" dirty="0" smtClean="0"/>
              <a:t>pages </a:t>
            </a:r>
            <a:r>
              <a:rPr lang="en-US" dirty="0" smtClean="0"/>
              <a:t>we need to index</a:t>
            </a:r>
          </a:p>
          <a:p>
            <a:pPr lvl="1"/>
            <a:r>
              <a:rPr lang="en-US" b="1" i="1" dirty="0" smtClean="0"/>
              <a:t>F</a:t>
            </a:r>
            <a:r>
              <a:rPr lang="en-US" dirty="0" smtClean="0"/>
              <a:t> = fill-factor (usually ~= 2/3)</a:t>
            </a:r>
          </a:p>
          <a:p>
            <a:pPr lvl="1"/>
            <a:endParaRPr lang="en-US" dirty="0"/>
          </a:p>
          <a:p>
            <a:r>
              <a:rPr lang="en-US" dirty="0" smtClean="0"/>
              <a:t>Our B+ Tree needs to have room to index </a:t>
            </a:r>
            <a:r>
              <a:rPr lang="en-US" b="1" i="1" dirty="0" smtClean="0"/>
              <a:t>N / F </a:t>
            </a:r>
            <a:r>
              <a:rPr lang="en-US" dirty="0" smtClean="0"/>
              <a:t>pages!</a:t>
            </a:r>
          </a:p>
          <a:p>
            <a:pPr lvl="1"/>
            <a:r>
              <a:rPr lang="en-US" dirty="0" smtClean="0"/>
              <a:t>We have the fill factor in order to leave some open slots for faster insertions</a:t>
            </a:r>
          </a:p>
          <a:p>
            <a:pPr lvl="1"/>
            <a:endParaRPr lang="en-US" dirty="0"/>
          </a:p>
          <a:p>
            <a:r>
              <a:rPr lang="en-US" dirty="0" smtClean="0">
                <a:sym typeface="Wingdings"/>
              </a:rPr>
              <a:t>What height (</a:t>
            </a:r>
            <a:r>
              <a:rPr lang="en-US" i="1" dirty="0" smtClean="0">
                <a:sym typeface="Wingdings"/>
              </a:rPr>
              <a:t>h</a:t>
            </a:r>
            <a:r>
              <a:rPr lang="en-US" dirty="0" smtClean="0">
                <a:sym typeface="Wingdings"/>
              </a:rPr>
              <a:t>) does our B+ Tree need to be?</a:t>
            </a:r>
          </a:p>
          <a:p>
            <a:pPr lvl="1"/>
            <a:r>
              <a:rPr lang="en-US" dirty="0" smtClean="0">
                <a:sym typeface="Wingdings"/>
              </a:rPr>
              <a:t>h=1  Just the root node- room to index f pages</a:t>
            </a:r>
          </a:p>
          <a:p>
            <a:pPr lvl="1"/>
            <a:r>
              <a:rPr lang="en-US" dirty="0" smtClean="0">
                <a:sym typeface="Wingdings"/>
              </a:rPr>
              <a:t>h=2  f leaf nodes- room to index f</a:t>
            </a:r>
            <a:r>
              <a:rPr lang="en-US" baseline="30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 pages</a:t>
            </a:r>
          </a:p>
          <a:p>
            <a:pPr lvl="1"/>
            <a:r>
              <a:rPr lang="en-US" dirty="0" smtClean="0">
                <a:sym typeface="Wingdings"/>
              </a:rPr>
              <a:t>h=3  f</a:t>
            </a:r>
            <a:r>
              <a:rPr lang="en-US" baseline="30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 leaf nodes- room to index f</a:t>
            </a:r>
            <a:r>
              <a:rPr lang="en-US" baseline="30000" dirty="0" smtClean="0">
                <a:sym typeface="Wingdings"/>
              </a:rPr>
              <a:t>3 </a:t>
            </a:r>
            <a:r>
              <a:rPr lang="en-US" dirty="0" smtClean="0">
                <a:sym typeface="Wingdings"/>
              </a:rPr>
              <a:t>pages</a:t>
            </a:r>
          </a:p>
          <a:p>
            <a:pPr lvl="1"/>
            <a:r>
              <a:rPr lang="en-US" dirty="0" smtClean="0">
                <a:sym typeface="Wingdings"/>
              </a:rPr>
              <a:t>…</a:t>
            </a:r>
          </a:p>
          <a:p>
            <a:pPr lvl="1"/>
            <a:r>
              <a:rPr lang="en-US" dirty="0" smtClean="0">
                <a:sym typeface="Wingdings"/>
              </a:rPr>
              <a:t>h  f</a:t>
            </a:r>
            <a:r>
              <a:rPr lang="en-US" baseline="30000" dirty="0" smtClean="0">
                <a:sym typeface="Wingdings"/>
              </a:rPr>
              <a:t>h-1</a:t>
            </a:r>
            <a:r>
              <a:rPr lang="en-US" dirty="0" smtClean="0">
                <a:sym typeface="Wingdings"/>
              </a:rPr>
              <a:t> leaf nodes- room to index </a:t>
            </a:r>
            <a:r>
              <a:rPr lang="en-US" dirty="0" err="1" smtClean="0">
                <a:sym typeface="Wingdings"/>
              </a:rPr>
              <a:t>f</a:t>
            </a:r>
            <a:r>
              <a:rPr lang="en-US" baseline="30000" dirty="0" err="1" smtClean="0">
                <a:sym typeface="Wingdings"/>
              </a:rPr>
              <a:t>h</a:t>
            </a:r>
            <a:r>
              <a:rPr lang="en-US" dirty="0" smtClean="0">
                <a:sym typeface="Wingdings"/>
              </a:rPr>
              <a:t> pages!</a:t>
            </a:r>
            <a:endParaRPr lang="en-US" baseline="30000" dirty="0" smtClean="0">
              <a:sym typeface="Wingdings"/>
            </a:endParaRPr>
          </a:p>
          <a:p>
            <a:pPr marL="0" indent="0">
              <a:buNone/>
            </a:pPr>
            <a:endParaRPr lang="en-US" dirty="0" smtClean="0">
              <a:sym typeface="Wingding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7943850" y="5083466"/>
                <a:ext cx="3511550" cy="116493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>
                    <a:latin typeface="+mj-lt"/>
                    <a:sym typeface="Wingdings"/>
                  </a:rPr>
                  <a:t> We </a:t>
                </a:r>
                <a:r>
                  <a:rPr lang="en-US" sz="2800" dirty="0">
                    <a:latin typeface="+mj-lt"/>
                    <a:sym typeface="Wingdings"/>
                  </a:rPr>
                  <a:t>need a B+ Tree of </a:t>
                </a:r>
                <a:r>
                  <a:rPr lang="en-US" sz="2800" dirty="0" smtClean="0">
                    <a:latin typeface="+mj-lt"/>
                    <a:sym typeface="Wingdings"/>
                  </a:rPr>
                  <a:t>height h =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2800" i="1"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800" i="1">
                                <a:latin typeface="Cambria Math" panose="02040503050406030204" pitchFamily="18" charset="0"/>
                                <a:sym typeface="Wingdings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  <a:sym typeface="Wingdings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800">
                                    <a:latin typeface="Cambria Math" charset="0"/>
                                    <a:sym typeface="Wingdings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800" i="1" smtClean="0">
                                    <a:latin typeface="Cambria Math" charset="0"/>
                                    <a:sym typeface="Wingdings"/>
                                  </a:rPr>
                                  <m:t>𝑓</m:t>
                                </m:r>
                              </m:sub>
                            </m:sSub>
                          </m:fName>
                          <m:e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  <a:sym typeface="Wingdings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 charset="0"/>
                                    <a:sym typeface="Wingdings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 charset="0"/>
                                    <a:sym typeface="Wingdings"/>
                                  </a:rPr>
                                  <m:t>𝐹</m:t>
                                </m:r>
                              </m:den>
                            </m:f>
                          </m:e>
                        </m:func>
                      </m:e>
                    </m:d>
                  </m:oMath>
                </a14:m>
                <a:endParaRPr lang="en-US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3850" y="5083466"/>
                <a:ext cx="3511550" cy="116493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26256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3" grpId="0" build="p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title"/>
          </p:nvPr>
        </p:nvSpPr>
        <p:spPr>
          <a:xfrm>
            <a:off x="850900" y="611208"/>
            <a:ext cx="7772400" cy="1143000"/>
          </a:xfrm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dirty="0" smtClean="0"/>
              <a:t>Simple Cost Model for Search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973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850900" y="1866900"/>
                <a:ext cx="10820400" cy="3962400"/>
              </a:xfrm>
              <a:noFill/>
              <a:ln/>
            </p:spPr>
            <p:txBody>
              <a:bodyPr vert="horz" lIns="92075" tIns="46038" rIns="92075" bIns="46038" rtlCol="0">
                <a:normAutofit fontScale="92500"/>
              </a:bodyPr>
              <a:lstStyle/>
              <a:p>
                <a:r>
                  <a:rPr lang="en-US" dirty="0" smtClean="0"/>
                  <a:t>Note that if we have </a:t>
                </a:r>
                <a:r>
                  <a:rPr lang="en-US" b="1" i="1" dirty="0" smtClean="0"/>
                  <a:t>B</a:t>
                </a:r>
                <a:r>
                  <a:rPr lang="en-US" dirty="0" smtClean="0"/>
                  <a:t> available buffer (memory) pages, by the same logic:</a:t>
                </a:r>
              </a:p>
              <a:p>
                <a:pPr lvl="1"/>
                <a:r>
                  <a:rPr lang="en-US" dirty="0"/>
                  <a:t>W</a:t>
                </a:r>
                <a:r>
                  <a:rPr lang="en-US" dirty="0" smtClean="0"/>
                  <a:t>e can store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charset="0"/>
                      </a:rPr>
                      <m:t>𝑳</m:t>
                    </m:r>
                    <m:r>
                      <a:rPr lang="en-US" b="1" i="1" baseline="-25000" smtClean="0">
                        <a:latin typeface="Cambria Math" charset="0"/>
                      </a:rPr>
                      <m:t>𝑩</m:t>
                    </m:r>
                  </m:oMath>
                </a14:m>
                <a:r>
                  <a:rPr lang="en-US" dirty="0" smtClean="0">
                    <a:sym typeface="Wingdings"/>
                  </a:rPr>
                  <a:t> levels of the B+ Tree in memory</a:t>
                </a:r>
              </a:p>
              <a:p>
                <a:pPr lvl="1"/>
                <a:r>
                  <a:rPr lang="en-US" dirty="0" smtClean="0">
                    <a:sym typeface="Wingdings"/>
                  </a:rPr>
                  <a:t>where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charset="0"/>
                      </a:rPr>
                      <m:t>𝑳</m:t>
                    </m:r>
                    <m:r>
                      <a:rPr lang="en-US" b="1" i="1" baseline="-25000">
                        <a:latin typeface="Cambria Math" charset="0"/>
                      </a:rPr>
                      <m:t>𝑩</m:t>
                    </m:r>
                  </m:oMath>
                </a14:m>
                <a:r>
                  <a:rPr lang="en-US" dirty="0" smtClean="0">
                    <a:sym typeface="Wingdings"/>
                  </a:rPr>
                  <a:t> </a:t>
                </a:r>
                <a:r>
                  <a:rPr lang="en-US" b="1" i="1" dirty="0" smtClean="0">
                    <a:sym typeface="Wingdings"/>
                  </a:rPr>
                  <a:t>is the number of levels such that the sum of all the levels’ nodes fit in the buffer: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  <a:sym typeface="Wingdings"/>
                      </a:rPr>
                      <m:t>𝐵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  <a:sym typeface="Wingdings"/>
                      </a:rPr>
                      <m:t>≥1+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  <a:sym typeface="Wingdings"/>
                      </a:rPr>
                      <m:t>𝑓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  <a:sym typeface="Wingdings"/>
                      </a:rPr>
                      <m:t>+…+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  <a:sym typeface="Wingdings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𝑓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𝐿</m:t>
                        </m:r>
                        <m:r>
                          <a:rPr lang="en-US" b="0" i="1" baseline="-25000" smtClean="0"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𝐵</m:t>
                        </m:r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  <a:sym typeface="Wingdings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  <a:sym typeface="Wingdings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𝑙</m:t>
                        </m:r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𝐿</m:t>
                        </m:r>
                        <m:r>
                          <a:rPr lang="en-US" b="0" i="1" baseline="-25000" smtClean="0"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𝐵</m:t>
                        </m:r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−1</m:t>
                        </m:r>
                      </m:sup>
                      <m:e>
                        <m:r>
                          <a:rPr 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𝑓</m:t>
                        </m:r>
                        <m:r>
                          <a:rPr lang="en-US" b="0" i="1" baseline="30000" smtClean="0"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𝑙</m:t>
                        </m:r>
                      </m:e>
                    </m:nary>
                  </m:oMath>
                </a14:m>
                <a:endParaRPr lang="en-US" dirty="0">
                  <a:sym typeface="Wingdings"/>
                </a:endParaRPr>
              </a:p>
              <a:p>
                <a:endParaRPr lang="en-US" dirty="0" smtClean="0">
                  <a:sym typeface="Wingdings"/>
                </a:endParaRPr>
              </a:p>
              <a:p>
                <a:r>
                  <a:rPr lang="en-US" dirty="0" smtClean="0">
                    <a:sym typeface="Wingdings"/>
                  </a:rPr>
                  <a:t>In summary: to do exact search:</a:t>
                </a:r>
              </a:p>
              <a:p>
                <a:pPr lvl="1"/>
                <a:r>
                  <a:rPr lang="en-US" dirty="0">
                    <a:solidFill>
                      <a:srgbClr val="C00000"/>
                    </a:solidFill>
                    <a:sym typeface="Wingdings"/>
                  </a:rPr>
                  <a:t>W</a:t>
                </a:r>
                <a:r>
                  <a:rPr lang="en-US" dirty="0" smtClean="0">
                    <a:solidFill>
                      <a:srgbClr val="C00000"/>
                    </a:solidFill>
                    <a:sym typeface="Wingdings"/>
                  </a:rPr>
                  <a:t>e read in one page per level of the tree</a:t>
                </a:r>
              </a:p>
              <a:p>
                <a:pPr lvl="1"/>
                <a:r>
                  <a:rPr lang="en-US" dirty="0" smtClean="0">
                    <a:solidFill>
                      <a:srgbClr val="0070C0"/>
                    </a:solidFill>
                    <a:sym typeface="Wingdings"/>
                  </a:rPr>
                  <a:t>However, levels that we can fit in buffer are free!</a:t>
                </a:r>
              </a:p>
              <a:p>
                <a:pPr lvl="1"/>
                <a:r>
                  <a:rPr lang="en-US" dirty="0" smtClean="0">
                    <a:solidFill>
                      <a:schemeClr val="accent6"/>
                    </a:solidFill>
                    <a:sym typeface="Wingdings"/>
                  </a:rPr>
                  <a:t>Finally we read in the actual record</a:t>
                </a:r>
              </a:p>
              <a:p>
                <a:endParaRPr lang="en-US" dirty="0" smtClean="0">
                  <a:sym typeface="Wingdings"/>
                </a:endParaRPr>
              </a:p>
            </p:txBody>
          </p:sp>
        </mc:Choice>
        <mc:Fallback xmlns="">
          <p:sp>
            <p:nvSpPr>
              <p:cNvPr id="83973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850900" y="1866900"/>
                <a:ext cx="10820400" cy="3962400"/>
              </a:xfrm>
              <a:blipFill rotWithShape="0">
                <a:blip r:embed="rId3"/>
                <a:stretch>
                  <a:fillRect l="-901" t="-2308" b="-1077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7810659" y="4045081"/>
                <a:ext cx="4161011" cy="161351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latin typeface="+mj-lt"/>
                    <a:sym typeface="Wingdings"/>
                  </a:rPr>
                  <a:t>IO Cost: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2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8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sym typeface="Wingdings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sym typeface="Wingdings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800">
                                    <a:solidFill>
                                      <a:srgbClr val="C00000"/>
                                    </a:solidFill>
                                    <a:latin typeface="Cambria Math" charset="0"/>
                                    <a:sym typeface="Wingdings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800" i="1" smtClean="0">
                                    <a:solidFill>
                                      <a:srgbClr val="C00000"/>
                                    </a:solidFill>
                                    <a:latin typeface="Cambria Math" charset="0"/>
                                    <a:sym typeface="Wingdings"/>
                                  </a:rPr>
                                  <m:t>𝑓</m:t>
                                </m:r>
                              </m:sub>
                            </m:sSub>
                          </m:fName>
                          <m:e>
                            <m:f>
                              <m:fPr>
                                <m:ctrlPr>
                                  <a:rPr lang="en-US" sz="28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sym typeface="Wingdings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solidFill>
                                      <a:srgbClr val="C00000"/>
                                    </a:solidFill>
                                    <a:latin typeface="Cambria Math" charset="0"/>
                                    <a:sym typeface="Wingdings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800" i="1">
                                    <a:solidFill>
                                      <a:srgbClr val="C00000"/>
                                    </a:solidFill>
                                    <a:latin typeface="Cambria Math" charset="0"/>
                                    <a:sym typeface="Wingdings"/>
                                  </a:rPr>
                                  <m:t>𝐹</m:t>
                                </m:r>
                              </m:den>
                            </m:f>
                          </m:e>
                        </m:func>
                      </m:e>
                    </m:d>
                    <m:r>
                      <a:rPr lang="en-US" sz="2800" b="0" i="0" smtClean="0">
                        <a:latin typeface="Cambria Math" charset="0"/>
                        <a:sym typeface="Wingdings"/>
                      </a:rPr>
                      <m:t>−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charset="0"/>
                        <a:sym typeface="Wingdings"/>
                      </a:rPr>
                      <m:t>𝐿</m:t>
                    </m:r>
                    <m:r>
                      <a:rPr lang="en-US" sz="2800" b="0" i="1" baseline="-25000" smtClean="0">
                        <a:solidFill>
                          <a:srgbClr val="0070C0"/>
                        </a:solidFill>
                        <a:latin typeface="Cambria Math" charset="0"/>
                        <a:sym typeface="Wingdings"/>
                      </a:rPr>
                      <m:t>𝐵</m:t>
                    </m:r>
                    <m:r>
                      <a:rPr lang="en-US" sz="2800" b="0" i="1" smtClean="0">
                        <a:latin typeface="Cambria Math" charset="0"/>
                        <a:sym typeface="Wingdings"/>
                      </a:rPr>
                      <m:t>+</m:t>
                    </m:r>
                    <m:r>
                      <a:rPr lang="en-US" sz="2800" b="0" i="1" smtClean="0">
                        <a:solidFill>
                          <a:schemeClr val="accent6"/>
                        </a:solidFill>
                        <a:latin typeface="Cambria Math" charset="0"/>
                        <a:sym typeface="Wingdings"/>
                      </a:rPr>
                      <m:t>1</m:t>
                    </m:r>
                  </m:oMath>
                </a14:m>
                <a:r>
                  <a:rPr lang="en-US" sz="2800" dirty="0" smtClean="0">
                    <a:solidFill>
                      <a:schemeClr val="accent6"/>
                    </a:solidFill>
                    <a:latin typeface="+mj-lt"/>
                  </a:rPr>
                  <a:t>  </a:t>
                </a:r>
              </a:p>
              <a:p>
                <a:endParaRPr lang="en-US" sz="2800" i="1" dirty="0">
                  <a:solidFill>
                    <a:schemeClr val="accent6"/>
                  </a:solidFill>
                  <a:latin typeface="+mj-lt"/>
                </a:endParaRPr>
              </a:p>
              <a:p>
                <a:r>
                  <a:rPr lang="en-US" sz="2800" i="1" dirty="0" smtClean="0">
                    <a:solidFill>
                      <a:schemeClr val="tx1"/>
                    </a:solidFill>
                    <a:latin typeface="+mj-lt"/>
                  </a:rPr>
                  <a:t>where 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charset="0"/>
                        <a:sym typeface="Wingdings"/>
                      </a:rPr>
                      <m:t>𝐵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  <a:sym typeface="Wingdings"/>
                      </a:rPr>
                      <m:t>≥</m:t>
                    </m:r>
                    <m:nary>
                      <m:naryPr>
                        <m:chr m:val="∑"/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  <a:sym typeface="Wingdings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𝑙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=0</m:t>
                        </m:r>
                      </m:sub>
                      <m:sup>
                        <m:r>
                          <a:rPr lang="en-US" sz="2800" i="1" smtClean="0">
                            <a:solidFill>
                              <a:srgbClr val="0070C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𝐿</m:t>
                        </m:r>
                        <m:r>
                          <a:rPr lang="en-US" sz="2800" i="1" baseline="-25000">
                            <a:solidFill>
                              <a:srgbClr val="0070C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𝐵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−1</m:t>
                        </m:r>
                      </m:sup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𝑓</m:t>
                        </m:r>
                        <m:r>
                          <a:rPr lang="en-US" sz="2800" i="1" baseline="3000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𝑙</m:t>
                        </m:r>
                      </m:e>
                    </m:nary>
                  </m:oMath>
                </a14:m>
                <a:endParaRPr lang="en-US" sz="2800" i="1" dirty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0659" y="4045081"/>
                <a:ext cx="4161011" cy="161351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7810659" y="3217805"/>
            <a:ext cx="3947460" cy="1025949"/>
            <a:chOff x="7810659" y="3217805"/>
            <a:chExt cx="3947460" cy="1025949"/>
          </a:xfrm>
        </p:grpSpPr>
        <p:sp>
          <p:nvSpPr>
            <p:cNvPr id="3" name="TextBox 2"/>
            <p:cNvSpPr txBox="1"/>
            <p:nvPr/>
          </p:nvSpPr>
          <p:spPr>
            <a:xfrm>
              <a:off x="7810659" y="3434737"/>
              <a:ext cx="1499321" cy="33855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Height of B tree</a:t>
              </a:r>
              <a:endParaRPr lang="en-US" sz="16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007383" y="3217805"/>
              <a:ext cx="1750736" cy="58477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Height of B tree</a:t>
              </a:r>
            </a:p>
            <a:p>
              <a:r>
                <a:rPr lang="en-US" sz="1600" dirty="0"/>
                <a:t>a</a:t>
              </a:r>
              <a:r>
                <a:rPr lang="en-US" sz="1600" dirty="0" smtClean="0"/>
                <a:t>lready in memory</a:t>
              </a:r>
              <a:endParaRPr lang="en-US" sz="1600" dirty="0"/>
            </a:p>
          </p:txBody>
        </p:sp>
        <p:cxnSp>
          <p:nvCxnSpPr>
            <p:cNvPr id="5" name="Straight Arrow Connector 4"/>
            <p:cNvCxnSpPr/>
            <p:nvPr/>
          </p:nvCxnSpPr>
          <p:spPr>
            <a:xfrm>
              <a:off x="9132277" y="3773291"/>
              <a:ext cx="351692" cy="37667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8" idx="2"/>
            </p:cNvCxnSpPr>
            <p:nvPr/>
          </p:nvCxnSpPr>
          <p:spPr>
            <a:xfrm flipH="1">
              <a:off x="10796954" y="3802580"/>
              <a:ext cx="85797" cy="4411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153425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3" grpId="0" build="p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title"/>
          </p:nvPr>
        </p:nvSpPr>
        <p:spPr>
          <a:xfrm>
            <a:off x="850900" y="611208"/>
            <a:ext cx="7772400" cy="1143000"/>
          </a:xfrm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dirty="0" smtClean="0"/>
              <a:t>Simple Cost Model for Search</a:t>
            </a:r>
            <a:endParaRPr lang="en-US" dirty="0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50900" y="1866900"/>
            <a:ext cx="10820400" cy="2552700"/>
          </a:xfrm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r>
              <a:rPr lang="en-US" dirty="0" smtClean="0"/>
              <a:t>To do range search, we just follow the horizontal pointers</a:t>
            </a:r>
          </a:p>
          <a:p>
            <a:endParaRPr lang="en-US" dirty="0">
              <a:solidFill>
                <a:schemeClr val="accent6"/>
              </a:solidFill>
              <a:sym typeface="Wingdings"/>
            </a:endParaRPr>
          </a:p>
          <a:p>
            <a:r>
              <a:rPr lang="en-US" dirty="0" smtClean="0">
                <a:sym typeface="Wingdings"/>
              </a:rPr>
              <a:t>The IO cost is that of loading additional leaf nodes we need to access + the IO cost of loading each </a:t>
            </a:r>
            <a:r>
              <a:rPr lang="en-US" b="1" i="1" dirty="0" smtClean="0">
                <a:sym typeface="Wingdings"/>
              </a:rPr>
              <a:t>page</a:t>
            </a:r>
            <a:r>
              <a:rPr lang="en-US" dirty="0" smtClean="0">
                <a:sym typeface="Wingdings"/>
              </a:rPr>
              <a:t> of the results- we phrase this as “Cost(OUT)”. </a:t>
            </a:r>
          </a:p>
          <a:p>
            <a:endParaRPr lang="en-US" dirty="0" smtClean="0">
              <a:sym typeface="Wingding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114800" y="4017286"/>
                <a:ext cx="5690917" cy="161351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latin typeface="+mj-lt"/>
                    <a:sym typeface="Wingdings"/>
                  </a:rPr>
                  <a:t>IO Cost: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28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8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sym typeface="Wingdings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sym typeface="Wingdings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800">
                                    <a:solidFill>
                                      <a:srgbClr val="C00000"/>
                                    </a:solidFill>
                                    <a:latin typeface="Cambria Math" charset="0"/>
                                    <a:sym typeface="Wingdings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800" i="1" smtClean="0">
                                    <a:solidFill>
                                      <a:srgbClr val="C00000"/>
                                    </a:solidFill>
                                    <a:latin typeface="Cambria Math" charset="0"/>
                                    <a:sym typeface="Wingdings"/>
                                  </a:rPr>
                                  <m:t>𝑓</m:t>
                                </m:r>
                              </m:sub>
                            </m:sSub>
                          </m:fName>
                          <m:e>
                            <m:f>
                              <m:fPr>
                                <m:ctrlPr>
                                  <a:rPr lang="en-US" sz="28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sym typeface="Wingdings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solidFill>
                                      <a:srgbClr val="C00000"/>
                                    </a:solidFill>
                                    <a:latin typeface="Cambria Math" charset="0"/>
                                    <a:sym typeface="Wingdings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800" i="1">
                                    <a:solidFill>
                                      <a:srgbClr val="C00000"/>
                                    </a:solidFill>
                                    <a:latin typeface="Cambria Math" charset="0"/>
                                    <a:sym typeface="Wingdings"/>
                                  </a:rPr>
                                  <m:t>𝐹</m:t>
                                </m:r>
                              </m:den>
                            </m:f>
                          </m:e>
                        </m:func>
                      </m:e>
                    </m:d>
                    <m:r>
                      <a:rPr lang="en-US" sz="2800" b="0" i="0" smtClean="0">
                        <a:latin typeface="Cambria Math" charset="0"/>
                        <a:sym typeface="Wingdings"/>
                      </a:rPr>
                      <m:t>−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charset="0"/>
                        <a:sym typeface="Wingdings"/>
                      </a:rPr>
                      <m:t>𝐿</m:t>
                    </m:r>
                    <m:r>
                      <a:rPr lang="en-US" sz="2800" b="0" i="1" baseline="-25000" smtClean="0">
                        <a:solidFill>
                          <a:srgbClr val="0070C0"/>
                        </a:solidFill>
                        <a:latin typeface="Cambria Math" charset="0"/>
                        <a:sym typeface="Wingdings"/>
                      </a:rPr>
                      <m:t>𝐵</m:t>
                    </m:r>
                    <m:r>
                      <a:rPr lang="en-US" sz="2800" b="0" i="1" smtClean="0">
                        <a:latin typeface="Cambria Math" charset="0"/>
                        <a:sym typeface="Wingdings"/>
                      </a:rPr>
                      <m:t>+</m:t>
                    </m:r>
                    <m:r>
                      <a:rPr lang="en-US" sz="2800" b="0" i="1" smtClean="0">
                        <a:solidFill>
                          <a:schemeClr val="accent6"/>
                        </a:solidFill>
                        <a:latin typeface="Cambria Math" charset="0"/>
                        <a:sym typeface="Wingdings"/>
                      </a:rPr>
                      <m:t>𝐶𝑜𝑠𝑡</m:t>
                    </m:r>
                    <m:r>
                      <a:rPr lang="en-US" sz="2800" b="0" i="1" smtClean="0">
                        <a:solidFill>
                          <a:schemeClr val="accent6"/>
                        </a:solidFill>
                        <a:latin typeface="Cambria Math" charset="0"/>
                        <a:sym typeface="Wingdings"/>
                      </a:rPr>
                      <m:t>(</m:t>
                    </m:r>
                    <m:r>
                      <a:rPr lang="en-US" sz="2800" b="0" i="1" smtClean="0">
                        <a:solidFill>
                          <a:schemeClr val="accent6"/>
                        </a:solidFill>
                        <a:latin typeface="Cambria Math" charset="0"/>
                        <a:sym typeface="Wingdings"/>
                      </a:rPr>
                      <m:t>𝑂𝑈𝑇</m:t>
                    </m:r>
                    <m:r>
                      <a:rPr lang="en-US" sz="2800" b="0" i="1" smtClean="0">
                        <a:solidFill>
                          <a:schemeClr val="accent6"/>
                        </a:solidFill>
                        <a:latin typeface="Cambria Math" charset="0"/>
                        <a:sym typeface="Wingdings"/>
                      </a:rPr>
                      <m:t>)</m:t>
                    </m:r>
                  </m:oMath>
                </a14:m>
                <a:r>
                  <a:rPr lang="en-US" sz="2800" dirty="0" smtClean="0">
                    <a:solidFill>
                      <a:schemeClr val="accent6"/>
                    </a:solidFill>
                    <a:latin typeface="+mj-lt"/>
                  </a:rPr>
                  <a:t>  </a:t>
                </a:r>
              </a:p>
              <a:p>
                <a:endParaRPr lang="en-US" sz="2800" i="1" dirty="0">
                  <a:solidFill>
                    <a:schemeClr val="accent6"/>
                  </a:solidFill>
                  <a:latin typeface="+mj-lt"/>
                </a:endParaRPr>
              </a:p>
              <a:p>
                <a:r>
                  <a:rPr lang="en-US" sz="2800" i="1" dirty="0" smtClean="0">
                    <a:solidFill>
                      <a:schemeClr val="tx1"/>
                    </a:solidFill>
                    <a:latin typeface="+mj-lt"/>
                  </a:rPr>
                  <a:t>where 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charset="0"/>
                        <a:sym typeface="Wingdings"/>
                      </a:rPr>
                      <m:t>𝐵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 charset="0"/>
                        <a:ea typeface="Cambria Math" charset="0"/>
                        <a:cs typeface="Cambria Math" charset="0"/>
                        <a:sym typeface="Wingdings"/>
                      </a:rPr>
                      <m:t>≥</m:t>
                    </m:r>
                    <m:nary>
                      <m:naryPr>
                        <m:chr m:val="∑"/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  <a:sym typeface="Wingdings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𝑙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=0</m:t>
                        </m:r>
                      </m:sub>
                      <m:sup>
                        <m:r>
                          <a:rPr lang="en-US" sz="2800" i="1" smtClean="0">
                            <a:solidFill>
                              <a:srgbClr val="0070C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𝐿</m:t>
                        </m:r>
                        <m:r>
                          <a:rPr lang="en-US" sz="2800" i="1" baseline="-25000">
                            <a:solidFill>
                              <a:srgbClr val="0070C0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𝐵</m:t>
                        </m:r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−1</m:t>
                        </m:r>
                      </m:sup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𝑓</m:t>
                        </m:r>
                        <m:r>
                          <a:rPr lang="en-US" sz="2800" i="1" baseline="30000">
                            <a:solidFill>
                              <a:schemeClr val="tx1"/>
                            </a:solidFill>
                            <a:latin typeface="Cambria Math" charset="0"/>
                            <a:ea typeface="Cambria Math" charset="0"/>
                            <a:cs typeface="Cambria Math" charset="0"/>
                            <a:sym typeface="Wingdings"/>
                          </a:rPr>
                          <m:t>𝑙</m:t>
                        </m:r>
                      </m:e>
                    </m:nary>
                  </m:oMath>
                </a14:m>
                <a:endParaRPr lang="en-US" sz="2800" i="1" dirty="0">
                  <a:solidFill>
                    <a:schemeClr val="accent6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017286"/>
                <a:ext cx="5690917" cy="161351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508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33046" y="6248400"/>
            <a:ext cx="9172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Cost(OUT) has one subtle but important twist</a:t>
            </a:r>
            <a:r>
              <a:rPr lang="is-IS" sz="2400" dirty="0" smtClean="0"/>
              <a:t>… let’s watch again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77500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3" grpId="0" build="p" animBg="1"/>
      <p:bldP spid="15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B+ Tree </a:t>
            </a:r>
            <a:r>
              <a:rPr lang="en-US" dirty="0" smtClean="0"/>
              <a:t>Range Search Animation</a:t>
            </a:r>
            <a:endParaRPr lang="en-US" dirty="0"/>
          </a:p>
        </p:txBody>
      </p:sp>
      <p:graphicFrame>
        <p:nvGraphicFramePr>
          <p:cNvPr id="77827" name="Group 3"/>
          <p:cNvGraphicFramePr>
            <a:graphicFrameLocks noGrp="1"/>
          </p:cNvGraphicFramePr>
          <p:nvPr>
            <p:extLst/>
          </p:nvPr>
        </p:nvGraphicFramePr>
        <p:xfrm>
          <a:off x="6096000" y="2259013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7849" name="Group 25"/>
          <p:cNvGraphicFramePr>
            <a:graphicFrameLocks noGrp="1"/>
          </p:cNvGraphicFramePr>
          <p:nvPr>
            <p:extLst/>
          </p:nvPr>
        </p:nvGraphicFramePr>
        <p:xfrm>
          <a:off x="4267200" y="3173413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7871" name="Group 47"/>
          <p:cNvGraphicFramePr>
            <a:graphicFrameLocks noGrp="1"/>
          </p:cNvGraphicFramePr>
          <p:nvPr>
            <p:extLst/>
          </p:nvPr>
        </p:nvGraphicFramePr>
        <p:xfrm>
          <a:off x="7696200" y="3173413"/>
          <a:ext cx="2133600" cy="685800"/>
        </p:xfrm>
        <a:graphic>
          <a:graphicData uri="http://schemas.openxmlformats.org/drawingml/2006/table">
            <a:tbl>
              <a:tblPr/>
              <a:tblGrid>
                <a:gridCol w="298450"/>
                <a:gridCol w="246063"/>
                <a:gridCol w="249237"/>
                <a:gridCol w="247650"/>
                <a:gridCol w="298450"/>
                <a:gridCol w="249238"/>
                <a:gridCol w="246062"/>
                <a:gridCol w="298450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7893" name="Group 69"/>
          <p:cNvGraphicFramePr>
            <a:graphicFrameLocks noGrp="1"/>
          </p:cNvGraphicFramePr>
          <p:nvPr>
            <p:extLst/>
          </p:nvPr>
        </p:nvGraphicFramePr>
        <p:xfrm>
          <a:off x="3352800" y="4621213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7915" name="Group 91"/>
          <p:cNvGraphicFramePr>
            <a:graphicFrameLocks noGrp="1"/>
          </p:cNvGraphicFramePr>
          <p:nvPr>
            <p:extLst/>
          </p:nvPr>
        </p:nvGraphicFramePr>
        <p:xfrm>
          <a:off x="5181600" y="4621213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7937" name="Group 113"/>
          <p:cNvGraphicFramePr>
            <a:graphicFrameLocks noGrp="1"/>
          </p:cNvGraphicFramePr>
          <p:nvPr>
            <p:extLst/>
          </p:nvPr>
        </p:nvGraphicFramePr>
        <p:xfrm>
          <a:off x="6934200" y="4621213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7959" name="Group 135"/>
          <p:cNvGraphicFramePr>
            <a:graphicFrameLocks noGrp="1"/>
          </p:cNvGraphicFramePr>
          <p:nvPr>
            <p:extLst/>
          </p:nvPr>
        </p:nvGraphicFramePr>
        <p:xfrm>
          <a:off x="8686800" y="4621213"/>
          <a:ext cx="1600200" cy="685800"/>
        </p:xfrm>
        <a:graphic>
          <a:graphicData uri="http://schemas.openxmlformats.org/drawingml/2006/table">
            <a:tbl>
              <a:tblPr/>
              <a:tblGrid>
                <a:gridCol w="223838"/>
                <a:gridCol w="185737"/>
                <a:gridCol w="185738"/>
                <a:gridCol w="185737"/>
                <a:gridCol w="223838"/>
                <a:gridCol w="185737"/>
                <a:gridCol w="185738"/>
                <a:gridCol w="223837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7981" name="Line 157"/>
          <p:cNvSpPr>
            <a:spLocks noChangeShapeType="1"/>
          </p:cNvSpPr>
          <p:nvPr/>
        </p:nvSpPr>
        <p:spPr bwMode="auto">
          <a:xfrm flipH="1">
            <a:off x="4267200" y="2792413"/>
            <a:ext cx="19812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82" name="Line 158"/>
          <p:cNvSpPr>
            <a:spLocks noChangeShapeType="1"/>
          </p:cNvSpPr>
          <p:nvPr/>
        </p:nvSpPr>
        <p:spPr bwMode="auto">
          <a:xfrm>
            <a:off x="6629400" y="2792413"/>
            <a:ext cx="1066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83" name="Line 159"/>
          <p:cNvSpPr>
            <a:spLocks noChangeShapeType="1"/>
          </p:cNvSpPr>
          <p:nvPr/>
        </p:nvSpPr>
        <p:spPr bwMode="auto">
          <a:xfrm flipH="1">
            <a:off x="3352800" y="3706813"/>
            <a:ext cx="10668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84" name="Line 160"/>
          <p:cNvSpPr>
            <a:spLocks noChangeShapeType="1"/>
          </p:cNvSpPr>
          <p:nvPr/>
        </p:nvSpPr>
        <p:spPr bwMode="auto">
          <a:xfrm>
            <a:off x="4800600" y="3706813"/>
            <a:ext cx="3810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85" name="Line 161"/>
          <p:cNvSpPr>
            <a:spLocks noChangeShapeType="1"/>
          </p:cNvSpPr>
          <p:nvPr/>
        </p:nvSpPr>
        <p:spPr bwMode="auto">
          <a:xfrm>
            <a:off x="5257800" y="3706813"/>
            <a:ext cx="16764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86" name="Line 162"/>
          <p:cNvSpPr>
            <a:spLocks noChangeShapeType="1"/>
          </p:cNvSpPr>
          <p:nvPr/>
        </p:nvSpPr>
        <p:spPr bwMode="auto">
          <a:xfrm>
            <a:off x="7848600" y="3706813"/>
            <a:ext cx="8382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90" name="Line 166"/>
          <p:cNvSpPr>
            <a:spLocks noChangeShapeType="1"/>
          </p:cNvSpPr>
          <p:nvPr/>
        </p:nvSpPr>
        <p:spPr bwMode="auto">
          <a:xfrm>
            <a:off x="4876800" y="5154613"/>
            <a:ext cx="304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91" name="Line 167"/>
          <p:cNvSpPr>
            <a:spLocks noChangeShapeType="1"/>
          </p:cNvSpPr>
          <p:nvPr/>
        </p:nvSpPr>
        <p:spPr bwMode="auto">
          <a:xfrm>
            <a:off x="6629400" y="5154613"/>
            <a:ext cx="304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92" name="Line 168"/>
          <p:cNvSpPr>
            <a:spLocks noChangeShapeType="1"/>
          </p:cNvSpPr>
          <p:nvPr/>
        </p:nvSpPr>
        <p:spPr bwMode="auto">
          <a:xfrm>
            <a:off x="8458200" y="5154613"/>
            <a:ext cx="2286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993" name="Rectangle 169"/>
          <p:cNvSpPr>
            <a:spLocks noChangeArrowheads="1"/>
          </p:cNvSpPr>
          <p:nvPr/>
        </p:nvSpPr>
        <p:spPr bwMode="auto">
          <a:xfrm>
            <a:off x="3189198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10</a:t>
            </a:r>
            <a:endParaRPr lang="en-US" sz="1400" dirty="0"/>
          </a:p>
        </p:txBody>
      </p:sp>
      <p:sp>
        <p:nvSpPr>
          <p:cNvPr id="77994" name="Rectangle 170"/>
          <p:cNvSpPr>
            <a:spLocks noChangeArrowheads="1"/>
          </p:cNvSpPr>
          <p:nvPr/>
        </p:nvSpPr>
        <p:spPr bwMode="auto">
          <a:xfrm>
            <a:off x="38882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12</a:t>
            </a:r>
            <a:endParaRPr lang="en-US" sz="1400" dirty="0"/>
          </a:p>
        </p:txBody>
      </p:sp>
      <p:sp>
        <p:nvSpPr>
          <p:cNvPr id="77995" name="Rectangle 171"/>
          <p:cNvSpPr>
            <a:spLocks noChangeArrowheads="1"/>
          </p:cNvSpPr>
          <p:nvPr/>
        </p:nvSpPr>
        <p:spPr bwMode="auto">
          <a:xfrm>
            <a:off x="44216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15</a:t>
            </a:r>
            <a:endParaRPr lang="en-US" sz="1400" dirty="0"/>
          </a:p>
        </p:txBody>
      </p:sp>
      <p:sp>
        <p:nvSpPr>
          <p:cNvPr id="77996" name="Rectangle 172"/>
          <p:cNvSpPr>
            <a:spLocks noChangeArrowheads="1"/>
          </p:cNvSpPr>
          <p:nvPr/>
        </p:nvSpPr>
        <p:spPr bwMode="auto">
          <a:xfrm>
            <a:off x="5031233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20</a:t>
            </a:r>
            <a:endParaRPr lang="en-US" sz="1400" dirty="0"/>
          </a:p>
        </p:txBody>
      </p:sp>
      <p:sp>
        <p:nvSpPr>
          <p:cNvPr id="77997" name="Rectangle 173"/>
          <p:cNvSpPr>
            <a:spLocks noChangeArrowheads="1"/>
          </p:cNvSpPr>
          <p:nvPr/>
        </p:nvSpPr>
        <p:spPr bwMode="auto">
          <a:xfrm>
            <a:off x="56408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28</a:t>
            </a:r>
            <a:endParaRPr lang="en-US" sz="1400" dirty="0"/>
          </a:p>
        </p:txBody>
      </p:sp>
      <p:sp>
        <p:nvSpPr>
          <p:cNvPr id="77998" name="Rectangle 174"/>
          <p:cNvSpPr>
            <a:spLocks noChangeArrowheads="1"/>
          </p:cNvSpPr>
          <p:nvPr/>
        </p:nvSpPr>
        <p:spPr bwMode="auto">
          <a:xfrm>
            <a:off x="60980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30</a:t>
            </a:r>
            <a:endParaRPr lang="en-US" sz="1400" dirty="0"/>
          </a:p>
        </p:txBody>
      </p:sp>
      <p:sp>
        <p:nvSpPr>
          <p:cNvPr id="77999" name="Rectangle 175"/>
          <p:cNvSpPr>
            <a:spLocks noChangeArrowheads="1"/>
          </p:cNvSpPr>
          <p:nvPr/>
        </p:nvSpPr>
        <p:spPr bwMode="auto">
          <a:xfrm>
            <a:off x="66314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40</a:t>
            </a:r>
            <a:endParaRPr lang="en-US" sz="1400" dirty="0"/>
          </a:p>
        </p:txBody>
      </p:sp>
      <p:sp>
        <p:nvSpPr>
          <p:cNvPr id="78000" name="Rectangle 176"/>
          <p:cNvSpPr>
            <a:spLocks noChangeArrowheads="1"/>
          </p:cNvSpPr>
          <p:nvPr/>
        </p:nvSpPr>
        <p:spPr bwMode="auto">
          <a:xfrm>
            <a:off x="70886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59</a:t>
            </a:r>
            <a:endParaRPr lang="en-US" sz="1400" dirty="0"/>
          </a:p>
        </p:txBody>
      </p:sp>
      <p:sp>
        <p:nvSpPr>
          <p:cNvPr id="78001" name="Rectangle 177"/>
          <p:cNvSpPr>
            <a:spLocks noChangeArrowheads="1"/>
          </p:cNvSpPr>
          <p:nvPr/>
        </p:nvSpPr>
        <p:spPr bwMode="auto">
          <a:xfrm>
            <a:off x="75458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63</a:t>
            </a:r>
            <a:endParaRPr lang="en-US" sz="1400" dirty="0"/>
          </a:p>
        </p:txBody>
      </p:sp>
      <p:sp>
        <p:nvSpPr>
          <p:cNvPr id="78002" name="Rectangle 178"/>
          <p:cNvSpPr>
            <a:spLocks noChangeArrowheads="1"/>
          </p:cNvSpPr>
          <p:nvPr/>
        </p:nvSpPr>
        <p:spPr bwMode="auto">
          <a:xfrm>
            <a:off x="8003033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80</a:t>
            </a:r>
            <a:endParaRPr lang="en-US" sz="1400" dirty="0"/>
          </a:p>
        </p:txBody>
      </p:sp>
      <p:sp>
        <p:nvSpPr>
          <p:cNvPr id="78003" name="Rectangle 179"/>
          <p:cNvSpPr>
            <a:spLocks noChangeArrowheads="1"/>
          </p:cNvSpPr>
          <p:nvPr/>
        </p:nvSpPr>
        <p:spPr bwMode="auto">
          <a:xfrm>
            <a:off x="85364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84</a:t>
            </a:r>
            <a:endParaRPr lang="en-US" sz="1400" dirty="0"/>
          </a:p>
        </p:txBody>
      </p:sp>
      <p:sp>
        <p:nvSpPr>
          <p:cNvPr id="78004" name="Rectangle 180"/>
          <p:cNvSpPr>
            <a:spLocks noChangeArrowheads="1"/>
          </p:cNvSpPr>
          <p:nvPr/>
        </p:nvSpPr>
        <p:spPr bwMode="auto">
          <a:xfrm>
            <a:off x="9069834" y="5996088"/>
            <a:ext cx="367408" cy="30777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400" dirty="0" smtClean="0"/>
              <a:t>89</a:t>
            </a:r>
            <a:endParaRPr lang="en-US" sz="1400" dirty="0"/>
          </a:p>
        </p:txBody>
      </p:sp>
      <p:sp>
        <p:nvSpPr>
          <p:cNvPr id="78005" name="Line 181"/>
          <p:cNvSpPr>
            <a:spLocks noChangeShapeType="1"/>
          </p:cNvSpPr>
          <p:nvPr/>
        </p:nvSpPr>
        <p:spPr bwMode="auto">
          <a:xfrm flipH="1">
            <a:off x="3352800" y="5154613"/>
            <a:ext cx="1524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06" name="Line 182"/>
          <p:cNvSpPr>
            <a:spLocks noChangeShapeType="1"/>
          </p:cNvSpPr>
          <p:nvPr/>
        </p:nvSpPr>
        <p:spPr bwMode="auto">
          <a:xfrm>
            <a:off x="3810000" y="5154613"/>
            <a:ext cx="762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07" name="Line 183"/>
          <p:cNvSpPr>
            <a:spLocks noChangeShapeType="1"/>
          </p:cNvSpPr>
          <p:nvPr/>
        </p:nvSpPr>
        <p:spPr bwMode="auto">
          <a:xfrm>
            <a:off x="4191000" y="5154613"/>
            <a:ext cx="2286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08" name="Line 184"/>
          <p:cNvSpPr>
            <a:spLocks noChangeShapeType="1"/>
          </p:cNvSpPr>
          <p:nvPr/>
        </p:nvSpPr>
        <p:spPr bwMode="auto">
          <a:xfrm flipH="1">
            <a:off x="5029200" y="5154613"/>
            <a:ext cx="3048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09" name="Line 185"/>
          <p:cNvSpPr>
            <a:spLocks noChangeShapeType="1"/>
          </p:cNvSpPr>
          <p:nvPr/>
        </p:nvSpPr>
        <p:spPr bwMode="auto">
          <a:xfrm>
            <a:off x="5638799" y="5154613"/>
            <a:ext cx="152399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0" name="Line 186"/>
          <p:cNvSpPr>
            <a:spLocks noChangeShapeType="1"/>
          </p:cNvSpPr>
          <p:nvPr/>
        </p:nvSpPr>
        <p:spPr bwMode="auto">
          <a:xfrm>
            <a:off x="5943600" y="5154613"/>
            <a:ext cx="1524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1" name="Line 187"/>
          <p:cNvSpPr>
            <a:spLocks noChangeShapeType="1"/>
          </p:cNvSpPr>
          <p:nvPr/>
        </p:nvSpPr>
        <p:spPr bwMode="auto">
          <a:xfrm>
            <a:off x="6324600" y="5154613"/>
            <a:ext cx="3048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2" name="Line 188"/>
          <p:cNvSpPr>
            <a:spLocks noChangeShapeType="1"/>
          </p:cNvSpPr>
          <p:nvPr/>
        </p:nvSpPr>
        <p:spPr bwMode="auto">
          <a:xfrm>
            <a:off x="7086600" y="5154613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3" name="Line 189"/>
          <p:cNvSpPr>
            <a:spLocks noChangeShapeType="1"/>
          </p:cNvSpPr>
          <p:nvPr/>
        </p:nvSpPr>
        <p:spPr bwMode="auto">
          <a:xfrm>
            <a:off x="7315200" y="5078413"/>
            <a:ext cx="2286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4" name="Line 190"/>
          <p:cNvSpPr>
            <a:spLocks noChangeShapeType="1"/>
          </p:cNvSpPr>
          <p:nvPr/>
        </p:nvSpPr>
        <p:spPr bwMode="auto">
          <a:xfrm flipH="1">
            <a:off x="8001000" y="5154613"/>
            <a:ext cx="8382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5" name="Line 191"/>
          <p:cNvSpPr>
            <a:spLocks noChangeShapeType="1"/>
          </p:cNvSpPr>
          <p:nvPr/>
        </p:nvSpPr>
        <p:spPr bwMode="auto">
          <a:xfrm flipH="1">
            <a:off x="8534400" y="5154613"/>
            <a:ext cx="6096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6" name="Line 192"/>
          <p:cNvSpPr>
            <a:spLocks noChangeShapeType="1"/>
          </p:cNvSpPr>
          <p:nvPr/>
        </p:nvSpPr>
        <p:spPr bwMode="auto">
          <a:xfrm flipH="1">
            <a:off x="9067800" y="5154613"/>
            <a:ext cx="4572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017" name="Line 193"/>
          <p:cNvSpPr>
            <a:spLocks noChangeShapeType="1"/>
          </p:cNvSpPr>
          <p:nvPr/>
        </p:nvSpPr>
        <p:spPr bwMode="auto">
          <a:xfrm>
            <a:off x="10210800" y="5154613"/>
            <a:ext cx="304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9366904" y="636314"/>
            <a:ext cx="2286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latin typeface="+mj-lt"/>
              </a:rPr>
              <a:t>K </a:t>
            </a:r>
            <a:r>
              <a:rPr lang="en-US" sz="2800" smtClean="0">
                <a:latin typeface="+mj-lt"/>
              </a:rPr>
              <a:t>in [30,85]? </a:t>
            </a:r>
            <a:endParaRPr lang="en-US" sz="28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1157" y="2081086"/>
            <a:ext cx="1441589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+mj-lt"/>
              </a:rPr>
              <a:t>30 </a:t>
            </a:r>
            <a:r>
              <a:rPr lang="en-US" sz="3000">
                <a:latin typeface="+mj-lt"/>
              </a:rPr>
              <a:t>&lt; </a:t>
            </a:r>
            <a:r>
              <a:rPr lang="en-US" sz="3000" smtClean="0">
                <a:latin typeface="+mj-lt"/>
              </a:rPr>
              <a:t>80</a:t>
            </a:r>
            <a:endParaRPr lang="en-US" sz="3000" dirty="0"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91157" y="3025482"/>
            <a:ext cx="2362200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+mj-lt"/>
              </a:rPr>
              <a:t>30 in [20,60)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91157" y="5899152"/>
            <a:ext cx="2065683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+mj-lt"/>
              </a:rPr>
              <a:t>To the data!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639300" y="5664705"/>
            <a:ext cx="223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Not all nodes pictured</a:t>
            </a:r>
            <a:endParaRPr lang="en-US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491157" y="4441224"/>
            <a:ext cx="2362200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+mj-lt"/>
              </a:rPr>
              <a:t>30 in </a:t>
            </a:r>
            <a:r>
              <a:rPr lang="en-US" sz="3000" dirty="0" smtClean="0">
                <a:latin typeface="+mj-lt"/>
              </a:rPr>
              <a:t>[30,40)</a:t>
            </a:r>
            <a:endParaRPr lang="en-US" sz="3000" dirty="0">
              <a:latin typeface="+mj-lt"/>
            </a:endParaRPr>
          </a:p>
        </p:txBody>
      </p:sp>
      <p:sp>
        <p:nvSpPr>
          <p:cNvPr id="57" name="Smiley Face 56"/>
          <p:cNvSpPr/>
          <p:nvPr/>
        </p:nvSpPr>
        <p:spPr>
          <a:xfrm>
            <a:off x="6134100" y="1636042"/>
            <a:ext cx="533400" cy="533400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696200" y="1312523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How many IOs did our friend do?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8763000" y="1847162"/>
            <a:ext cx="304800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Depends on </a:t>
            </a:r>
            <a:r>
              <a:rPr lang="en-US" sz="2400" b="1" i="1" dirty="0" smtClean="0"/>
              <a:t>how the data</a:t>
            </a:r>
            <a:r>
              <a:rPr lang="en-US" sz="2400" i="1" dirty="0" smtClean="0"/>
              <a:t> are arranged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40372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26 0.03958 L -0.025 0.1166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9" y="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 0.11666 L -0.175 0.1402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56" y="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5 0.14028 L -0.13216 0.262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5" y="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216 0.2625 L -0.0875 0.3513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7" y="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75 0.35139 L -0.03229 0.5062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9" y="7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29 0.50625 C -0.03177 0.48958 -0.03646 0.45717 -0.02201 0.44791 C -0.00898 0.46064 -0.0069 0.48194 0 0.50046 C 0.00091 0.51273 0.00143 0.51898 0.00443 0.52963 C 0.00651 0.60115 0.00599 0.57801 0 0.55301 C 0.00143 0.52291 -0.00052 0.47963 0.02188 0.45949 C 0.02552 0.44953 0.02331 0.45231 0.0306 0.44583 C 0.03333 0.44305 0.03945 0.43796 0.03945 0.43819 C 0.04219 0.43912 0.04557 0.43958 0.04818 0.44189 C 0.05143 0.4449 0.05299 0.45046 0.05404 0.45555 C 0.05703 0.47245 0.05781 0.49213 0.06289 0.50833 C 0.06328 0.52523 0.06354 0.54213 0.06432 0.55902 C 0.06445 0.56666 0.06563 0.59004 0.06563 0.5824 C 0.06563 0.5699 0.06458 0.55764 0.06432 0.54537 C 0.06497 0.50439 0.05924 0.44189 0.09792 0.42824 C 0.10417 0.42893 0.11341 0.42314 0.11693 0.43032 C 0.12266 0.44236 0.11602 0.47014 0.10964 0.48287 C 0.10664 0.50347 0.10677 0.52523 0.10234 0.54537 C 0.1013 0.55625 0.09883 0.58935 0.09935 0.57847 C 0.09987 0.56551 0.09479 0.49421 0.11393 0.47708 C 0.11914 0.46666 0.12591 0.45532 0.13438 0.44976 C 0.13828 0.45023 0.14245 0.44953 0.14622 0.45162 C 0.14987 0.45347 0.15143 0.47476 0.15195 0.47893 C 0.15247 0.49699 0.15156 0.51527 0.15352 0.53356 C 0.15365 0.53634 0.15599 0.52847 0.15651 0.52569 C 0.15729 0.51851 0.15703 0.51134 0.15781 0.50439 C 0.1599 0.48379 0.17174 0.46389 0.18698 0.45764 C 0.19427 0.45092 0.20339 0.44907 0.21198 0.44583 C 0.2207 0.44236 0.22904 0.43819 0.23828 0.43611 C 0.24844 0.43657 0.25872 0.43564 0.26901 0.43796 C 0.27396 0.43889 0.27904 0.44189 0.28359 0.44583 C 0.28646 0.44838 0.29245 0.4537 0.29245 0.45393 C 0.29323 0.45555 0.29531 0.45694 0.29531 0.45949 C 0.29531 0.47083 0.28151 0.48426 0.27487 0.48865 C 0.26797 0.50069 0.25781 0.51666 0.24714 0.52199 C 0.24193 0.53055 0.23672 0.53356 0.23099 0.54143 C 0.22604 0.54768 0.22344 0.5537 0.21771 0.55902 C 0.20938 0.5743 0.21432 0.57083 0.20612 0.57453 C 0.2056 0.57639 0.20313 0.58125 0.20456 0.58032 C 0.21497 0.57199 0.21927 0.55509 0.22656 0.54328 C 0.22865 0.53958 0.23164 0.53703 0.23385 0.53356 C 0.23568 0.53055 0.23633 0.52662 0.23828 0.52384 C 0.24167 0.51805 0.24674 0.51412 0.25 0.50833 C 0.25339 0.50185 0.2556 0.49398 0.26016 0.48865 C 0.26354 0.48426 0.26914 0.4824 0.27188 0.47708 C 0.28529 0.45023 0.2707 0.47639 0.28359 0.45949 C 0.28789 0.45347 0.29141 0.44282 0.29818 0.44004 C 0.30182 0.43819 0.30599 0.43865 0.3099 0.43796 C 0.3276 0.44074 0.32786 0.43472 0.32161 0.46921 C 0.31953 0.48032 0.30938 0.48726 0.30404 0.49467 C 0.29635 0.50463 0.29922 0.50439 0.29245 0.51597 C 0.27682 0.54166 0.29323 0.51041 0.28359 0.52963 C 0.28073 0.54097 0.28411 0.53032 0.27786 0.54143 C 0.27604 0.54444 0.27474 0.54768 0.27331 0.55115 C 0.27214 0.5537 0.27161 0.55648 0.27031 0.55902 C 0.26602 0.56713 0.26185 0.57291 0.25872 0.5824 " pathEditMode="relative" rAng="0" ptsTypes="AAAAAAAAAAAAAAAAAAAAAAAAAAAAAAAAAAAAAAAAAAAAAAAAAAAAAAAA">
                                      <p:cBhvr>
                                        <p:cTn id="42" dur="5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52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1" grpId="0" animBg="1"/>
      <p:bldP spid="52" grpId="0" animBg="1"/>
      <p:bldP spid="56" grpId="0" animBg="1"/>
      <p:bldP spid="57" grpId="0" animBg="1"/>
      <p:bldP spid="57" grpId="1" animBg="1"/>
      <p:bldP spid="57" grpId="2" animBg="1"/>
      <p:bldP spid="57" grpId="3" animBg="1"/>
      <p:bldP spid="57" grpId="4" animBg="1"/>
      <p:bldP spid="57" grpId="5" animBg="1"/>
      <p:bldP spid="57" grpId="6" animBg="1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Clustered Indexes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743618" y="2767281"/>
            <a:ext cx="86701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An index is </a:t>
            </a:r>
            <a:r>
              <a:rPr lang="en-US" sz="4000" b="1" i="1" u="sng" dirty="0"/>
              <a:t>clustered</a:t>
            </a:r>
            <a:r>
              <a:rPr lang="en-US" sz="4000" dirty="0"/>
              <a:t> if </a:t>
            </a:r>
            <a:r>
              <a:rPr lang="en-US" sz="4000" dirty="0" smtClean="0"/>
              <a:t>the underlying data is </a:t>
            </a:r>
            <a:r>
              <a:rPr lang="en-US" sz="4000" dirty="0"/>
              <a:t>ordered in the same way </a:t>
            </a:r>
            <a:r>
              <a:rPr lang="en-US" sz="4000" dirty="0" smtClean="0"/>
              <a:t>as the index’s data entries.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001951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Clustered vs. </a:t>
            </a:r>
            <a:r>
              <a:rPr lang="en-US" dirty="0" err="1" smtClean="0"/>
              <a:t>Unclustered</a:t>
            </a:r>
            <a:r>
              <a:rPr lang="en-US" dirty="0" smtClean="0"/>
              <a:t> Index</a:t>
            </a:r>
            <a:endParaRPr lang="en-US" dirty="0"/>
          </a:p>
        </p:txBody>
      </p:sp>
      <p:graphicFrame>
        <p:nvGraphicFramePr>
          <p:cNvPr id="3" name="Group 4"/>
          <p:cNvGraphicFramePr>
            <a:graphicFrameLocks noGrp="1"/>
          </p:cNvGraphicFramePr>
          <p:nvPr>
            <p:extLst/>
          </p:nvPr>
        </p:nvGraphicFramePr>
        <p:xfrm>
          <a:off x="2239669" y="1982175"/>
          <a:ext cx="1160215" cy="685800"/>
        </p:xfrm>
        <a:graphic>
          <a:graphicData uri="http://schemas.openxmlformats.org/drawingml/2006/table">
            <a:tbl>
              <a:tblPr/>
              <a:tblGrid>
                <a:gridCol w="587573"/>
                <a:gridCol w="572642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" name="Straight Arrow Connector 3"/>
          <p:cNvCxnSpPr>
            <a:endCxn id="5" idx="0"/>
          </p:cNvCxnSpPr>
          <p:nvPr/>
        </p:nvCxnSpPr>
        <p:spPr>
          <a:xfrm flipH="1">
            <a:off x="1758474" y="2478279"/>
            <a:ext cx="854778" cy="89304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Group 113"/>
          <p:cNvGraphicFramePr>
            <a:graphicFrameLocks noGrp="1"/>
          </p:cNvGraphicFramePr>
          <p:nvPr>
            <p:extLst/>
          </p:nvPr>
        </p:nvGraphicFramePr>
        <p:xfrm>
          <a:off x="903697" y="3371319"/>
          <a:ext cx="1709555" cy="718458"/>
        </p:xfrm>
        <a:graphic>
          <a:graphicData uri="http://schemas.openxmlformats.org/drawingml/2006/table">
            <a:tbl>
              <a:tblPr/>
              <a:tblGrid>
                <a:gridCol w="239135"/>
                <a:gridCol w="198430"/>
                <a:gridCol w="198431"/>
                <a:gridCol w="198430"/>
                <a:gridCol w="239135"/>
                <a:gridCol w="198430"/>
                <a:gridCol w="198431"/>
                <a:gridCol w="239133"/>
              </a:tblGrid>
              <a:tr h="3592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Group 113"/>
          <p:cNvGraphicFramePr>
            <a:graphicFrameLocks noGrp="1"/>
          </p:cNvGraphicFramePr>
          <p:nvPr>
            <p:extLst/>
          </p:nvPr>
        </p:nvGraphicFramePr>
        <p:xfrm>
          <a:off x="3029482" y="3360433"/>
          <a:ext cx="1718593" cy="718458"/>
        </p:xfrm>
        <a:graphic>
          <a:graphicData uri="http://schemas.openxmlformats.org/drawingml/2006/table">
            <a:tbl>
              <a:tblPr/>
              <a:tblGrid>
                <a:gridCol w="240399"/>
                <a:gridCol w="199479"/>
                <a:gridCol w="199480"/>
                <a:gridCol w="199479"/>
                <a:gridCol w="240399"/>
                <a:gridCol w="199479"/>
                <a:gridCol w="199480"/>
                <a:gridCol w="240398"/>
              </a:tblGrid>
              <a:tr h="3592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>
            <a:endCxn id="7" idx="0"/>
          </p:cNvCxnSpPr>
          <p:nvPr/>
        </p:nvCxnSpPr>
        <p:spPr>
          <a:xfrm>
            <a:off x="3094447" y="2478279"/>
            <a:ext cx="794331" cy="88215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4" idx="0"/>
          </p:cNvCxnSpPr>
          <p:nvPr/>
        </p:nvCxnSpPr>
        <p:spPr>
          <a:xfrm flipH="1">
            <a:off x="827883" y="3888538"/>
            <a:ext cx="176009" cy="64079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18531" y="4529332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19</a:t>
            </a:r>
            <a:endParaRPr lang="en-US" dirty="0"/>
          </a:p>
        </p:txBody>
      </p:sp>
      <p:cxnSp>
        <p:nvCxnSpPr>
          <p:cNvPr id="15" name="Straight Arrow Connector 14"/>
          <p:cNvCxnSpPr>
            <a:endCxn id="16" idx="0"/>
          </p:cNvCxnSpPr>
          <p:nvPr/>
        </p:nvCxnSpPr>
        <p:spPr>
          <a:xfrm>
            <a:off x="1337373" y="3896825"/>
            <a:ext cx="58319" cy="63250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86340" y="4529332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22</a:t>
            </a:r>
            <a:endParaRPr lang="en-US" dirty="0"/>
          </a:p>
        </p:txBody>
      </p:sp>
      <p:cxnSp>
        <p:nvCxnSpPr>
          <p:cNvPr id="17" name="Straight Arrow Connector 16"/>
          <p:cNvCxnSpPr>
            <a:endCxn id="18" idx="0"/>
          </p:cNvCxnSpPr>
          <p:nvPr/>
        </p:nvCxnSpPr>
        <p:spPr>
          <a:xfrm>
            <a:off x="1765896" y="3896825"/>
            <a:ext cx="197605" cy="64073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54149" y="4537564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27</a:t>
            </a:r>
            <a:endParaRPr lang="en-US" dirty="0"/>
          </a:p>
        </p:txBody>
      </p:sp>
      <p:cxnSp>
        <p:nvCxnSpPr>
          <p:cNvPr id="19" name="Straight Arrow Connector 18"/>
          <p:cNvCxnSpPr>
            <a:endCxn id="20" idx="0"/>
          </p:cNvCxnSpPr>
          <p:nvPr/>
        </p:nvCxnSpPr>
        <p:spPr>
          <a:xfrm>
            <a:off x="2178714" y="3896825"/>
            <a:ext cx="352596" cy="63947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321958" y="4536295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28</a:t>
            </a:r>
            <a:endParaRPr lang="en-US" dirty="0"/>
          </a:p>
        </p:txBody>
      </p:sp>
      <p:cxnSp>
        <p:nvCxnSpPr>
          <p:cNvPr id="21" name="Straight Arrow Connector 20"/>
          <p:cNvCxnSpPr>
            <a:endCxn id="22" idx="0"/>
          </p:cNvCxnSpPr>
          <p:nvPr/>
        </p:nvCxnSpPr>
        <p:spPr>
          <a:xfrm flipH="1">
            <a:off x="3099119" y="3984377"/>
            <a:ext cx="69637" cy="55191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889767" y="4536295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cxnSp>
        <p:nvCxnSpPr>
          <p:cNvPr id="23" name="Straight Arrow Connector 22"/>
          <p:cNvCxnSpPr>
            <a:endCxn id="24" idx="0"/>
          </p:cNvCxnSpPr>
          <p:nvPr/>
        </p:nvCxnSpPr>
        <p:spPr>
          <a:xfrm>
            <a:off x="3478167" y="3895856"/>
            <a:ext cx="188761" cy="64043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457576" y="4536295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33</a:t>
            </a:r>
            <a:endParaRPr lang="en-US" dirty="0"/>
          </a:p>
        </p:txBody>
      </p:sp>
      <p:cxnSp>
        <p:nvCxnSpPr>
          <p:cNvPr id="25" name="Straight Arrow Connector 24"/>
          <p:cNvCxnSpPr>
            <a:endCxn id="26" idx="0"/>
          </p:cNvCxnSpPr>
          <p:nvPr/>
        </p:nvCxnSpPr>
        <p:spPr>
          <a:xfrm>
            <a:off x="3884260" y="3895856"/>
            <a:ext cx="350477" cy="64043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025385" y="4536295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35</a:t>
            </a:r>
            <a:endParaRPr lang="en-US" dirty="0"/>
          </a:p>
        </p:txBody>
      </p:sp>
      <p:cxnSp>
        <p:nvCxnSpPr>
          <p:cNvPr id="27" name="Straight Arrow Connector 26"/>
          <p:cNvCxnSpPr>
            <a:endCxn id="28" idx="0"/>
          </p:cNvCxnSpPr>
          <p:nvPr/>
        </p:nvCxnSpPr>
        <p:spPr>
          <a:xfrm>
            <a:off x="4242717" y="3887901"/>
            <a:ext cx="559828" cy="64143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593193" y="4529332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37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2447323" y="3888538"/>
            <a:ext cx="764586" cy="2"/>
          </a:xfrm>
          <a:prstGeom prst="straightConnector1">
            <a:avLst/>
          </a:prstGeom>
          <a:ln w="254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86" name="Group 4"/>
          <p:cNvGraphicFramePr>
            <a:graphicFrameLocks noGrp="1"/>
          </p:cNvGraphicFramePr>
          <p:nvPr>
            <p:extLst/>
          </p:nvPr>
        </p:nvGraphicFramePr>
        <p:xfrm>
          <a:off x="8610782" y="1982175"/>
          <a:ext cx="1160215" cy="685800"/>
        </p:xfrm>
        <a:graphic>
          <a:graphicData uri="http://schemas.openxmlformats.org/drawingml/2006/table">
            <a:tbl>
              <a:tblPr/>
              <a:tblGrid>
                <a:gridCol w="587573"/>
                <a:gridCol w="572642"/>
              </a:tblGrid>
              <a:tr h="3429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87" name="Straight Arrow Connector 86"/>
          <p:cNvCxnSpPr>
            <a:endCxn id="89" idx="0"/>
          </p:cNvCxnSpPr>
          <p:nvPr/>
        </p:nvCxnSpPr>
        <p:spPr>
          <a:xfrm flipH="1">
            <a:off x="8129587" y="2478279"/>
            <a:ext cx="854778" cy="89304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88" name="Group 113"/>
          <p:cNvGraphicFramePr>
            <a:graphicFrameLocks noGrp="1"/>
          </p:cNvGraphicFramePr>
          <p:nvPr>
            <p:extLst/>
          </p:nvPr>
        </p:nvGraphicFramePr>
        <p:xfrm>
          <a:off x="7274810" y="3371319"/>
          <a:ext cx="1709555" cy="718458"/>
        </p:xfrm>
        <a:graphic>
          <a:graphicData uri="http://schemas.openxmlformats.org/drawingml/2006/table">
            <a:tbl>
              <a:tblPr/>
              <a:tblGrid>
                <a:gridCol w="239135"/>
                <a:gridCol w="198430"/>
                <a:gridCol w="198431"/>
                <a:gridCol w="198430"/>
                <a:gridCol w="239135"/>
                <a:gridCol w="198430"/>
                <a:gridCol w="198431"/>
                <a:gridCol w="239133"/>
              </a:tblGrid>
              <a:tr h="3592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" name="Group 113"/>
          <p:cNvGraphicFramePr>
            <a:graphicFrameLocks noGrp="1"/>
          </p:cNvGraphicFramePr>
          <p:nvPr>
            <p:extLst/>
          </p:nvPr>
        </p:nvGraphicFramePr>
        <p:xfrm>
          <a:off x="9400595" y="3360433"/>
          <a:ext cx="1718593" cy="718458"/>
        </p:xfrm>
        <a:graphic>
          <a:graphicData uri="http://schemas.openxmlformats.org/drawingml/2006/table">
            <a:tbl>
              <a:tblPr/>
              <a:tblGrid>
                <a:gridCol w="240399"/>
                <a:gridCol w="199479"/>
                <a:gridCol w="199480"/>
                <a:gridCol w="199479"/>
                <a:gridCol w="240399"/>
                <a:gridCol w="199479"/>
                <a:gridCol w="199480"/>
                <a:gridCol w="240398"/>
              </a:tblGrid>
              <a:tr h="35922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0" name="Straight Arrow Connector 89"/>
          <p:cNvCxnSpPr>
            <a:endCxn id="96" idx="0"/>
          </p:cNvCxnSpPr>
          <p:nvPr/>
        </p:nvCxnSpPr>
        <p:spPr>
          <a:xfrm>
            <a:off x="8112178" y="3920167"/>
            <a:ext cx="222436" cy="61739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989644" y="4529332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19</a:t>
            </a:r>
            <a:endParaRPr lang="en-US" dirty="0"/>
          </a:p>
        </p:txBody>
      </p:sp>
      <p:cxnSp>
        <p:nvCxnSpPr>
          <p:cNvPr id="93" name="Straight Arrow Connector 92"/>
          <p:cNvCxnSpPr>
            <a:endCxn id="106" idx="0"/>
          </p:cNvCxnSpPr>
          <p:nvPr/>
        </p:nvCxnSpPr>
        <p:spPr>
          <a:xfrm flipH="1">
            <a:off x="9455520" y="3920167"/>
            <a:ext cx="1225846" cy="6079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8701051" y="4529332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22</a:t>
            </a:r>
            <a:endParaRPr lang="en-US" dirty="0"/>
          </a:p>
        </p:txBody>
      </p:sp>
      <p:cxnSp>
        <p:nvCxnSpPr>
          <p:cNvPr id="95" name="Straight Arrow Connector 94"/>
          <p:cNvCxnSpPr>
            <a:endCxn id="92" idx="0"/>
          </p:cNvCxnSpPr>
          <p:nvPr/>
        </p:nvCxnSpPr>
        <p:spPr>
          <a:xfrm flipH="1">
            <a:off x="7198996" y="3903432"/>
            <a:ext cx="187763" cy="6259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8125262" y="4537564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27</a:t>
            </a:r>
            <a:endParaRPr lang="en-US" dirty="0"/>
          </a:p>
        </p:txBody>
      </p:sp>
      <p:cxnSp>
        <p:nvCxnSpPr>
          <p:cNvPr id="97" name="Straight Arrow Connector 96"/>
          <p:cNvCxnSpPr>
            <a:endCxn id="98" idx="0"/>
          </p:cNvCxnSpPr>
          <p:nvPr/>
        </p:nvCxnSpPr>
        <p:spPr>
          <a:xfrm>
            <a:off x="8549827" y="3896825"/>
            <a:ext cx="1459326" cy="64515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9799801" y="4541980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28</a:t>
            </a:r>
            <a:endParaRPr lang="en-US" dirty="0"/>
          </a:p>
        </p:txBody>
      </p:sp>
      <p:cxnSp>
        <p:nvCxnSpPr>
          <p:cNvPr id="99" name="Straight Arrow Connector 98"/>
          <p:cNvCxnSpPr>
            <a:endCxn id="94" idx="0"/>
          </p:cNvCxnSpPr>
          <p:nvPr/>
        </p:nvCxnSpPr>
        <p:spPr>
          <a:xfrm>
            <a:off x="7697342" y="3920167"/>
            <a:ext cx="1213061" cy="60916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10935096" y="4536295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cxnSp>
        <p:nvCxnSpPr>
          <p:cNvPr id="101" name="Straight Arrow Connector 100"/>
          <p:cNvCxnSpPr>
            <a:endCxn id="102" idx="0"/>
          </p:cNvCxnSpPr>
          <p:nvPr/>
        </p:nvCxnSpPr>
        <p:spPr>
          <a:xfrm flipH="1">
            <a:off x="7737917" y="3895856"/>
            <a:ext cx="2111363" cy="6334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7528565" y="4529332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33</a:t>
            </a:r>
            <a:endParaRPr lang="en-US" dirty="0"/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10255373" y="3895856"/>
            <a:ext cx="350477" cy="64043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10396498" y="4536295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35</a:t>
            </a:r>
            <a:endParaRPr lang="en-US" dirty="0"/>
          </a:p>
        </p:txBody>
      </p:sp>
      <p:cxnSp>
        <p:nvCxnSpPr>
          <p:cNvPr id="105" name="Straight Arrow Connector 104"/>
          <p:cNvCxnSpPr/>
          <p:nvPr/>
        </p:nvCxnSpPr>
        <p:spPr>
          <a:xfrm>
            <a:off x="9564187" y="3920167"/>
            <a:ext cx="1609471" cy="60916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9246168" y="4528107"/>
            <a:ext cx="4187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37</a:t>
            </a:r>
            <a:endParaRPr lang="en-US" dirty="0"/>
          </a:p>
        </p:txBody>
      </p:sp>
      <p:cxnSp>
        <p:nvCxnSpPr>
          <p:cNvPr id="107" name="Straight Arrow Connector 106"/>
          <p:cNvCxnSpPr/>
          <p:nvPr/>
        </p:nvCxnSpPr>
        <p:spPr>
          <a:xfrm flipV="1">
            <a:off x="8818436" y="3888538"/>
            <a:ext cx="764586" cy="2"/>
          </a:xfrm>
          <a:prstGeom prst="straightConnector1">
            <a:avLst/>
          </a:prstGeom>
          <a:ln w="254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9" name="Straight Arrow Connector 248"/>
          <p:cNvCxnSpPr/>
          <p:nvPr/>
        </p:nvCxnSpPr>
        <p:spPr>
          <a:xfrm>
            <a:off x="9424174" y="2478279"/>
            <a:ext cx="794331" cy="88215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1" name="TextBox 250"/>
          <p:cNvSpPr txBox="1"/>
          <p:nvPr/>
        </p:nvSpPr>
        <p:spPr>
          <a:xfrm>
            <a:off x="1893054" y="5363031"/>
            <a:ext cx="1873123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latin typeface="+mj-lt"/>
              </a:rPr>
              <a:t>Clustered</a:t>
            </a:r>
            <a:endParaRPr lang="en-US" sz="2800" dirty="0">
              <a:latin typeface="+mj-lt"/>
            </a:endParaRPr>
          </a:p>
        </p:txBody>
      </p:sp>
      <p:sp>
        <p:nvSpPr>
          <p:cNvPr id="252" name="TextBox 251"/>
          <p:cNvSpPr txBox="1"/>
          <p:nvPr/>
        </p:nvSpPr>
        <p:spPr>
          <a:xfrm>
            <a:off x="8190366" y="5363031"/>
            <a:ext cx="2001046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latin typeface="+mj-lt"/>
              </a:rPr>
              <a:t>Unclustered</a:t>
            </a:r>
            <a:endParaRPr lang="en-US" sz="2800" dirty="0">
              <a:latin typeface="+mj-lt"/>
            </a:endParaRPr>
          </a:p>
        </p:txBody>
      </p:sp>
      <p:cxnSp>
        <p:nvCxnSpPr>
          <p:cNvPr id="254" name="Straight Connector 253"/>
          <p:cNvCxnSpPr/>
          <p:nvPr/>
        </p:nvCxnSpPr>
        <p:spPr>
          <a:xfrm>
            <a:off x="29210" y="4260336"/>
            <a:ext cx="121920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5108615" y="2729419"/>
            <a:ext cx="1801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mtClean="0">
                <a:latin typeface="+mj-lt"/>
              </a:rPr>
              <a:t>Index Entries</a:t>
            </a:r>
            <a:endParaRPr lang="en-US" sz="2400">
              <a:latin typeface="+mj-lt"/>
            </a:endParaRPr>
          </a:p>
        </p:txBody>
      </p:sp>
      <p:sp>
        <p:nvSpPr>
          <p:cNvPr id="256" name="TextBox 255"/>
          <p:cNvSpPr txBox="1"/>
          <p:nvPr/>
        </p:nvSpPr>
        <p:spPr>
          <a:xfrm>
            <a:off x="5106201" y="4897439"/>
            <a:ext cx="1802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Data Records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4063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title"/>
          </p:nvPr>
        </p:nvSpPr>
        <p:spPr>
          <a:xfrm>
            <a:off x="850900" y="611208"/>
            <a:ext cx="7772400" cy="1143000"/>
          </a:xfrm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dirty="0" smtClean="0"/>
              <a:t>Clustered vs. </a:t>
            </a:r>
            <a:r>
              <a:rPr lang="en-US" dirty="0" err="1" smtClean="0"/>
              <a:t>Unclustered</a:t>
            </a:r>
            <a:r>
              <a:rPr lang="en-US" dirty="0" smtClean="0"/>
              <a:t> Index</a:t>
            </a:r>
            <a:endParaRPr lang="en-US" dirty="0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50900" y="1866900"/>
            <a:ext cx="10502900" cy="4597400"/>
          </a:xfrm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Recall that for a disk with block access, </a:t>
            </a:r>
            <a:r>
              <a:rPr lang="en-US" b="1" dirty="0" smtClean="0"/>
              <a:t>sequential IO is much faster than random IO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 smtClean="0"/>
              <a:t>For exact search, no difference between clustered / </a:t>
            </a:r>
            <a:r>
              <a:rPr lang="en-US" dirty="0" err="1" smtClean="0"/>
              <a:t>unclustered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For range search over R values: difference between </a:t>
            </a:r>
            <a:r>
              <a:rPr lang="en-US" b="1" dirty="0" smtClean="0"/>
              <a:t>1 random IO + R sequential IO</a:t>
            </a:r>
            <a:r>
              <a:rPr lang="en-US" dirty="0" smtClean="0"/>
              <a:t>, and </a:t>
            </a:r>
            <a:r>
              <a:rPr lang="en-US" b="1" dirty="0" smtClean="0"/>
              <a:t>R random IO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 random IO costs ~ 10ms (sequential much much faster)</a:t>
            </a:r>
          </a:p>
          <a:p>
            <a:pPr lvl="1"/>
            <a:r>
              <a:rPr lang="en-US" dirty="0" smtClean="0"/>
              <a:t>For R = 100,000 records- </a:t>
            </a:r>
            <a:r>
              <a:rPr lang="en-US" b="1" dirty="0" smtClean="0"/>
              <a:t>difference between ~10ms and ~17min!</a:t>
            </a:r>
          </a:p>
        </p:txBody>
      </p:sp>
    </p:spTree>
    <p:extLst>
      <p:ext uri="{BB962C8B-B14F-4D97-AF65-F5344CB8AC3E}">
        <p14:creationId xmlns:p14="http://schemas.microsoft.com/office/powerpoint/2010/main" val="12523821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4866</TotalTime>
  <Words>850</Words>
  <Application>Microsoft Office PowerPoint</Application>
  <PresentationFormat>Widescreen</PresentationFormat>
  <Paragraphs>200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Book Antiqua</vt:lpstr>
      <vt:lpstr>Calibri</vt:lpstr>
      <vt:lpstr>Calibri Light</vt:lpstr>
      <vt:lpstr>Cambria Math</vt:lpstr>
      <vt:lpstr>Wingdings</vt:lpstr>
      <vt:lpstr>Office Theme</vt:lpstr>
      <vt:lpstr>Lecture 28: Index 3 B+ Trees</vt:lpstr>
      <vt:lpstr>B+ Trees in Practice</vt:lpstr>
      <vt:lpstr>Simple Cost Model for Search</vt:lpstr>
      <vt:lpstr>Simple Cost Model for Search</vt:lpstr>
      <vt:lpstr>Simple Cost Model for Search</vt:lpstr>
      <vt:lpstr>B+ Tree Range Search Animation</vt:lpstr>
      <vt:lpstr>Clustered Indexes</vt:lpstr>
      <vt:lpstr>Clustered vs. Unclustered Index</vt:lpstr>
      <vt:lpstr>Clustered vs. Unclustered Index</vt:lpstr>
      <vt:lpstr>Fast Insertions &amp; Self-Balancing</vt:lpstr>
      <vt:lpstr>Bulk Loading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B+Trees:  An IO-Aware Index Structure</dc:title>
  <dc:creator>Alex Ratner</dc:creator>
  <cp:lastModifiedBy>Xiannong Meng</cp:lastModifiedBy>
  <cp:revision>193</cp:revision>
  <cp:lastPrinted>2016-11-03T16:41:00Z</cp:lastPrinted>
  <dcterms:created xsi:type="dcterms:W3CDTF">2015-10-30T14:38:29Z</dcterms:created>
  <dcterms:modified xsi:type="dcterms:W3CDTF">2018-03-27T19:25:17Z</dcterms:modified>
</cp:coreProperties>
</file>