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handoutMasterIdLst>
    <p:handoutMasterId r:id="rId86"/>
  </p:handoutMasterIdLst>
  <p:sldIdLst>
    <p:sldId id="402" r:id="rId2"/>
    <p:sldId id="403" r:id="rId3"/>
    <p:sldId id="404"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325" r:id="rId33"/>
    <p:sldId id="373" r:id="rId34"/>
    <p:sldId id="374" r:id="rId35"/>
    <p:sldId id="350" r:id="rId36"/>
    <p:sldId id="349" r:id="rId37"/>
    <p:sldId id="372" r:id="rId38"/>
    <p:sldId id="351" r:id="rId39"/>
    <p:sldId id="352" r:id="rId40"/>
    <p:sldId id="354" r:id="rId41"/>
    <p:sldId id="355" r:id="rId42"/>
    <p:sldId id="356" r:id="rId43"/>
    <p:sldId id="357" r:id="rId44"/>
    <p:sldId id="358" r:id="rId45"/>
    <p:sldId id="359" r:id="rId46"/>
    <p:sldId id="360" r:id="rId47"/>
    <p:sldId id="361" r:id="rId48"/>
    <p:sldId id="363" r:id="rId49"/>
    <p:sldId id="364" r:id="rId50"/>
    <p:sldId id="365" r:id="rId51"/>
    <p:sldId id="366" r:id="rId52"/>
    <p:sldId id="367" r:id="rId53"/>
    <p:sldId id="368" r:id="rId54"/>
    <p:sldId id="369" r:id="rId55"/>
    <p:sldId id="370" r:id="rId56"/>
    <p:sldId id="385" r:id="rId57"/>
    <p:sldId id="387" r:id="rId58"/>
    <p:sldId id="386" r:id="rId59"/>
    <p:sldId id="382" r:id="rId60"/>
    <p:sldId id="388" r:id="rId61"/>
    <p:sldId id="389" r:id="rId62"/>
    <p:sldId id="391" r:id="rId63"/>
    <p:sldId id="390" r:id="rId64"/>
    <p:sldId id="392" r:id="rId65"/>
    <p:sldId id="393" r:id="rId66"/>
    <p:sldId id="394" r:id="rId67"/>
    <p:sldId id="395" r:id="rId68"/>
    <p:sldId id="396" r:id="rId69"/>
    <p:sldId id="397" r:id="rId70"/>
    <p:sldId id="371" r:id="rId71"/>
    <p:sldId id="327" r:id="rId72"/>
    <p:sldId id="260" r:id="rId73"/>
    <p:sldId id="378" r:id="rId74"/>
    <p:sldId id="379" r:id="rId75"/>
    <p:sldId id="400" r:id="rId76"/>
    <p:sldId id="261" r:id="rId77"/>
    <p:sldId id="328" r:id="rId78"/>
    <p:sldId id="264" r:id="rId79"/>
    <p:sldId id="329" r:id="rId80"/>
    <p:sldId id="331" r:id="rId81"/>
    <p:sldId id="332" r:id="rId82"/>
    <p:sldId id="398" r:id="rId83"/>
    <p:sldId id="268"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F969212-CF96-6045-941F-1C902CB7F40E}">
          <p14:sldIdLst>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325"/>
          </p14:sldIdLst>
        </p14:section>
        <p14:section name="Sorting" id="{4D0FB611-342E-6E44-A5EC-146450F0DBAF}">
          <p14:sldIdLst>
            <p14:sldId id="373"/>
            <p14:sldId id="374"/>
            <p14:sldId id="350"/>
            <p14:sldId id="349"/>
            <p14:sldId id="372"/>
            <p14:sldId id="351"/>
            <p14:sldId id="352"/>
          </p14:sldIdLst>
        </p14:section>
        <p14:section name="External Merge Sort" id="{1595317F-088C-E34D-8343-4E2486E7D74E}">
          <p14:sldIdLst>
            <p14:sldId id="354"/>
            <p14:sldId id="355"/>
            <p14:sldId id="356"/>
            <p14:sldId id="357"/>
            <p14:sldId id="358"/>
            <p14:sldId id="359"/>
            <p14:sldId id="360"/>
            <p14:sldId id="361"/>
            <p14:sldId id="363"/>
            <p14:sldId id="364"/>
            <p14:sldId id="365"/>
            <p14:sldId id="366"/>
            <p14:sldId id="367"/>
            <p14:sldId id="368"/>
            <p14:sldId id="369"/>
          </p14:sldIdLst>
        </p14:section>
        <p14:section name="Sorting optimizations" id="{C6DD8866-D073-8342-A871-D61EFC648410}">
          <p14:sldIdLst>
            <p14:sldId id="370"/>
            <p14:sldId id="385"/>
            <p14:sldId id="387"/>
            <p14:sldId id="386"/>
            <p14:sldId id="382"/>
            <p14:sldId id="388"/>
            <p14:sldId id="389"/>
            <p14:sldId id="391"/>
            <p14:sldId id="390"/>
            <p14:sldId id="392"/>
            <p14:sldId id="393"/>
            <p14:sldId id="394"/>
            <p14:sldId id="395"/>
            <p14:sldId id="396"/>
            <p14:sldId id="397"/>
            <p14:sldId id="371"/>
          </p14:sldIdLst>
        </p14:section>
        <p14:section name="Indexes" id="{7BD8EB78-DBBD-9F45-BA4F-9C6BBD0C1F70}">
          <p14:sldIdLst>
            <p14:sldId id="327"/>
            <p14:sldId id="260"/>
            <p14:sldId id="378"/>
            <p14:sldId id="379"/>
            <p14:sldId id="400"/>
            <p14:sldId id="261"/>
            <p14:sldId id="328"/>
            <p14:sldId id="264"/>
            <p14:sldId id="329"/>
            <p14:sldId id="331"/>
            <p14:sldId id="332"/>
            <p14:sldId id="398"/>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6"/>
    <p:restoredTop sz="93919"/>
  </p:normalViewPr>
  <p:slideViewPr>
    <p:cSldViewPr snapToGrid="0" snapToObjects="1">
      <p:cViewPr varScale="1">
        <p:scale>
          <a:sx n="82" d="100"/>
          <a:sy n="82" d="100"/>
        </p:scale>
        <p:origin x="1776" y="84"/>
      </p:cViewPr>
      <p:guideLst>
        <p:guide orient="horz" pos="2160"/>
        <p:guide pos="3840"/>
      </p:guideLst>
    </p:cSldViewPr>
  </p:slideViewPr>
  <p:notesTextViewPr>
    <p:cViewPr>
      <p:scale>
        <a:sx n="1" d="1"/>
        <a:sy n="1" d="1"/>
      </p:scale>
      <p:origin x="0" y="0"/>
    </p:cViewPr>
  </p:notesTextViewPr>
  <p:sorterViewPr>
    <p:cViewPr>
      <p:scale>
        <a:sx n="66" d="100"/>
        <a:sy n="66" d="100"/>
      </p:scale>
      <p:origin x="0" y="12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477F8-33BB-5540-A863-4A765FB911F6}" type="datetimeFigureOut">
              <a:rPr lang="en-US" smtClean="0"/>
              <a:pPr/>
              <a:t>4/2/2018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27D753-BEE6-0C4C-895F-18D9E5B6728E}" type="slidenum">
              <a:rPr lang="en-US" smtClean="0"/>
              <a:pPr/>
              <a:t>‹#›</a:t>
            </a:fld>
            <a:endParaRPr lang="en-US"/>
          </a:p>
        </p:txBody>
      </p:sp>
    </p:spTree>
    <p:extLst>
      <p:ext uri="{BB962C8B-B14F-4D97-AF65-F5344CB8AC3E}">
        <p14:creationId xmlns:p14="http://schemas.microsoft.com/office/powerpoint/2010/main" val="19733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3E919-4CE5-C94C-93A5-A34AB78B083C}" type="datetimeFigureOut">
              <a:rPr lang="en-US" smtClean="0"/>
              <a:pPr/>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55F1F-B6B4-804E-84D7-1B711087A275}" type="slidenum">
              <a:rPr lang="en-US" smtClean="0"/>
              <a:pPr/>
              <a:t>‹#›</a:t>
            </a:fld>
            <a:endParaRPr lang="en-US"/>
          </a:p>
        </p:txBody>
      </p:sp>
    </p:spTree>
    <p:extLst>
      <p:ext uri="{BB962C8B-B14F-4D97-AF65-F5344CB8AC3E}">
        <p14:creationId xmlns:p14="http://schemas.microsoft.com/office/powerpoint/2010/main" val="114350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07C9EC-6344-46D0-ADA9-294A7D3D533F}" type="slidenum">
              <a:rPr lang="en-US" smtClean="0"/>
              <a:pPr/>
              <a:t>2</a:t>
            </a:fld>
            <a:endParaRPr lang="en-US"/>
          </a:p>
        </p:txBody>
      </p:sp>
    </p:spTree>
    <p:extLst>
      <p:ext uri="{BB962C8B-B14F-4D97-AF65-F5344CB8AC3E}">
        <p14:creationId xmlns:p14="http://schemas.microsoft.com/office/powerpoint/2010/main" val="79503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84613" y="-1588"/>
            <a:ext cx="2973387" cy="457201"/>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10243" name="Rectangle 3"/>
          <p:cNvSpPr>
            <a:spLocks noChangeArrowheads="1"/>
          </p:cNvSpPr>
          <p:nvPr/>
        </p:nvSpPr>
        <p:spPr bwMode="auto">
          <a:xfrm>
            <a:off x="3884613" y="8685213"/>
            <a:ext cx="2973387" cy="458787"/>
          </a:xfrm>
          <a:prstGeom prst="rect">
            <a:avLst/>
          </a:prstGeom>
          <a:noFill/>
          <a:ln w="9525">
            <a:noFill/>
            <a:miter lim="800000"/>
            <a:headEnd/>
            <a:tailEnd/>
          </a:ln>
          <a:effectLst/>
        </p:spPr>
        <p:txBody>
          <a:bodyPr lIns="19050" tIns="0" rIns="19050" bIns="0" anchor="b"/>
          <a:lstStyle/>
          <a:p>
            <a:pPr algn="r" defTabSz="908050"/>
            <a:r>
              <a:rPr lang="en-US" sz="1000" i="1">
                <a:solidFill>
                  <a:prstClr val="black"/>
                </a:solidFill>
                <a:latin typeface="Calibri"/>
              </a:rPr>
              <a:t>7</a:t>
            </a:r>
          </a:p>
        </p:txBody>
      </p:sp>
      <p:sp>
        <p:nvSpPr>
          <p:cNvPr id="10244" name="Rectangle 4"/>
          <p:cNvSpPr>
            <a:spLocks noChangeArrowheads="1"/>
          </p:cNvSpPr>
          <p:nvPr/>
        </p:nvSpPr>
        <p:spPr bwMode="auto">
          <a:xfrm>
            <a:off x="-1588" y="8685213"/>
            <a:ext cx="2971801" cy="458787"/>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10245" name="Rectangle 5"/>
          <p:cNvSpPr>
            <a:spLocks noChangeArrowheads="1"/>
          </p:cNvSpPr>
          <p:nvPr/>
        </p:nvSpPr>
        <p:spPr bwMode="auto">
          <a:xfrm>
            <a:off x="-1588" y="-1588"/>
            <a:ext cx="2971801" cy="457201"/>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10246" name="Rectangle 6"/>
          <p:cNvSpPr>
            <a:spLocks noGrp="1" noRot="1" noChangeAspect="1" noChangeArrowheads="1" noTextEdit="1"/>
          </p:cNvSpPr>
          <p:nvPr>
            <p:ph type="sldImg"/>
          </p:nvPr>
        </p:nvSpPr>
        <p:spPr>
          <a:xfrm>
            <a:off x="393700" y="692150"/>
            <a:ext cx="6070600" cy="3416300"/>
          </a:xfrm>
          <a:ln cap="flat"/>
        </p:spPr>
      </p:sp>
      <p:sp>
        <p:nvSpPr>
          <p:cNvPr id="10247"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82454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84613" y="-1588"/>
            <a:ext cx="2973387" cy="457201"/>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10243" name="Rectangle 3"/>
          <p:cNvSpPr>
            <a:spLocks noChangeArrowheads="1"/>
          </p:cNvSpPr>
          <p:nvPr/>
        </p:nvSpPr>
        <p:spPr bwMode="auto">
          <a:xfrm>
            <a:off x="3884613" y="8685213"/>
            <a:ext cx="2973387" cy="458787"/>
          </a:xfrm>
          <a:prstGeom prst="rect">
            <a:avLst/>
          </a:prstGeom>
          <a:noFill/>
          <a:ln w="9525">
            <a:noFill/>
            <a:miter lim="800000"/>
            <a:headEnd/>
            <a:tailEnd/>
          </a:ln>
          <a:effectLst/>
        </p:spPr>
        <p:txBody>
          <a:bodyPr lIns="19050" tIns="0" rIns="19050" bIns="0" anchor="b"/>
          <a:lstStyle/>
          <a:p>
            <a:pPr algn="r" defTabSz="908050"/>
            <a:r>
              <a:rPr lang="en-US" sz="1000" i="1">
                <a:solidFill>
                  <a:prstClr val="black"/>
                </a:solidFill>
                <a:latin typeface="Calibri"/>
              </a:rPr>
              <a:t>7</a:t>
            </a:r>
          </a:p>
        </p:txBody>
      </p:sp>
      <p:sp>
        <p:nvSpPr>
          <p:cNvPr id="10244" name="Rectangle 4"/>
          <p:cNvSpPr>
            <a:spLocks noChangeArrowheads="1"/>
          </p:cNvSpPr>
          <p:nvPr/>
        </p:nvSpPr>
        <p:spPr bwMode="auto">
          <a:xfrm>
            <a:off x="-1588" y="8685213"/>
            <a:ext cx="2971801" cy="458787"/>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10245" name="Rectangle 5"/>
          <p:cNvSpPr>
            <a:spLocks noChangeArrowheads="1"/>
          </p:cNvSpPr>
          <p:nvPr/>
        </p:nvSpPr>
        <p:spPr bwMode="auto">
          <a:xfrm>
            <a:off x="-1588" y="-1588"/>
            <a:ext cx="2971801" cy="457201"/>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10246" name="Rectangle 6"/>
          <p:cNvSpPr>
            <a:spLocks noGrp="1" noRot="1" noChangeAspect="1" noChangeArrowheads="1" noTextEdit="1"/>
          </p:cNvSpPr>
          <p:nvPr>
            <p:ph type="sldImg"/>
          </p:nvPr>
        </p:nvSpPr>
        <p:spPr>
          <a:xfrm>
            <a:off x="393700" y="692150"/>
            <a:ext cx="6070600" cy="3416300"/>
          </a:xfrm>
          <a:ln cap="flat"/>
        </p:spPr>
      </p:sp>
      <p:sp>
        <p:nvSpPr>
          <p:cNvPr id="10247"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49419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155F1F-B6B4-804E-84D7-1B711087A275}" type="slidenum">
              <a:rPr lang="en-US" smtClean="0"/>
              <a:pPr/>
              <a:t>81</a:t>
            </a:fld>
            <a:endParaRPr lang="en-US"/>
          </a:p>
        </p:txBody>
      </p:sp>
    </p:spTree>
    <p:extLst>
      <p:ext uri="{BB962C8B-B14F-4D97-AF65-F5344CB8AC3E}">
        <p14:creationId xmlns:p14="http://schemas.microsoft.com/office/powerpoint/2010/main" val="71491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07C9EC-6344-46D0-ADA9-294A7D3D533F}" type="slidenum">
              <a:rPr lang="en-US" smtClean="0"/>
              <a:pPr/>
              <a:t>5</a:t>
            </a:fld>
            <a:endParaRPr lang="en-US"/>
          </a:p>
        </p:txBody>
      </p:sp>
    </p:spTree>
    <p:extLst>
      <p:ext uri="{BB962C8B-B14F-4D97-AF65-F5344CB8AC3E}">
        <p14:creationId xmlns:p14="http://schemas.microsoft.com/office/powerpoint/2010/main" val="56341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1345F-47DA-8D41-A25D-7C1673F27225}" type="slidenum">
              <a:rPr lang="en-US" smtClean="0"/>
              <a:pPr/>
              <a:t>6</a:t>
            </a:fld>
            <a:endParaRPr lang="en-US"/>
          </a:p>
        </p:txBody>
      </p:sp>
    </p:spTree>
    <p:extLst>
      <p:ext uri="{BB962C8B-B14F-4D97-AF65-F5344CB8AC3E}">
        <p14:creationId xmlns:p14="http://schemas.microsoft.com/office/powerpoint/2010/main" val="204294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07C9EC-6344-46D0-ADA9-294A7D3D533F}" type="slidenum">
              <a:rPr lang="en-US" smtClean="0"/>
              <a:pPr/>
              <a:t>16</a:t>
            </a:fld>
            <a:endParaRPr lang="en-US"/>
          </a:p>
        </p:txBody>
      </p:sp>
    </p:spTree>
    <p:extLst>
      <p:ext uri="{BB962C8B-B14F-4D97-AF65-F5344CB8AC3E}">
        <p14:creationId xmlns:p14="http://schemas.microsoft.com/office/powerpoint/2010/main" val="60856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07C9EC-6344-46D0-ADA9-294A7D3D533F}" type="slidenum">
              <a:rPr lang="en-US" smtClean="0"/>
              <a:pPr/>
              <a:t>32</a:t>
            </a:fld>
            <a:endParaRPr lang="en-US"/>
          </a:p>
        </p:txBody>
      </p:sp>
    </p:spTree>
    <p:extLst>
      <p:ext uri="{BB962C8B-B14F-4D97-AF65-F5344CB8AC3E}">
        <p14:creationId xmlns:p14="http://schemas.microsoft.com/office/powerpoint/2010/main" val="38465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07C9EC-6344-46D0-ADA9-294A7D3D533F}" type="slidenum">
              <a:rPr lang="en-US" smtClean="0"/>
              <a:pPr/>
              <a:t>34</a:t>
            </a:fld>
            <a:endParaRPr lang="en-US"/>
          </a:p>
        </p:txBody>
      </p:sp>
    </p:spTree>
    <p:extLst>
      <p:ext uri="{BB962C8B-B14F-4D97-AF65-F5344CB8AC3E}">
        <p14:creationId xmlns:p14="http://schemas.microsoft.com/office/powerpoint/2010/main" val="150810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6147"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sz="1000" i="1">
                <a:solidFill>
                  <a:prstClr val="black"/>
                </a:solidFill>
                <a:latin typeface="Calibri"/>
              </a:rPr>
              <a:t>4</a:t>
            </a:r>
          </a:p>
        </p:txBody>
      </p:sp>
      <p:sp>
        <p:nvSpPr>
          <p:cNvPr id="6148"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6149"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6150" name="Rectangle 6"/>
          <p:cNvSpPr>
            <a:spLocks noGrp="1" noRot="1" noChangeAspect="1" noChangeArrowheads="1" noTextEdit="1"/>
          </p:cNvSpPr>
          <p:nvPr>
            <p:ph type="sldImg"/>
          </p:nvPr>
        </p:nvSpPr>
        <p:spPr>
          <a:xfrm>
            <a:off x="393700" y="692150"/>
            <a:ext cx="6070600" cy="3416300"/>
          </a:xfrm>
          <a:ln cap="flat"/>
        </p:spPr>
      </p:sp>
      <p:sp>
        <p:nvSpPr>
          <p:cNvPr id="6151"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76121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6147"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sz="1000" i="1">
                <a:solidFill>
                  <a:prstClr val="black"/>
                </a:solidFill>
                <a:latin typeface="Calibri"/>
              </a:rPr>
              <a:t>4</a:t>
            </a:r>
          </a:p>
        </p:txBody>
      </p:sp>
      <p:sp>
        <p:nvSpPr>
          <p:cNvPr id="6148"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6149"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6150" name="Rectangle 6"/>
          <p:cNvSpPr>
            <a:spLocks noGrp="1" noRot="1" noChangeAspect="1" noChangeArrowheads="1" noTextEdit="1"/>
          </p:cNvSpPr>
          <p:nvPr>
            <p:ph type="sldImg"/>
          </p:nvPr>
        </p:nvSpPr>
        <p:spPr>
          <a:xfrm>
            <a:off x="393700" y="692150"/>
            <a:ext cx="6070600" cy="3416300"/>
          </a:xfrm>
          <a:ln cap="flat"/>
        </p:spPr>
      </p:sp>
      <p:sp>
        <p:nvSpPr>
          <p:cNvPr id="6151"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96013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07C9EC-6344-46D0-ADA9-294A7D3D533F}" type="slidenum">
              <a:rPr lang="en-US" smtClean="0"/>
              <a:pPr/>
              <a:t>71</a:t>
            </a:fld>
            <a:endParaRPr lang="en-US"/>
          </a:p>
        </p:txBody>
      </p:sp>
    </p:spTree>
    <p:extLst>
      <p:ext uri="{BB962C8B-B14F-4D97-AF65-F5344CB8AC3E}">
        <p14:creationId xmlns:p14="http://schemas.microsoft.com/office/powerpoint/2010/main" val="201819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679733-3C74-104F-9E50-DF58623F54E4}"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175291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79733-3C74-104F-9E50-DF58623F54E4}"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179885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79733-3C74-104F-9E50-DF58623F54E4}"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103294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79733-3C74-104F-9E50-DF58623F54E4}"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13286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79733-3C74-104F-9E50-DF58623F54E4}"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17988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79733-3C74-104F-9E50-DF58623F54E4}" type="datetimeFigureOut">
              <a:rPr lang="en-US" smtClean="0"/>
              <a:pPr/>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9607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679733-3C74-104F-9E50-DF58623F54E4}" type="datetimeFigureOut">
              <a:rPr lang="en-US" smtClean="0"/>
              <a:pPr/>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192387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679733-3C74-104F-9E50-DF58623F54E4}" type="datetimeFigureOut">
              <a:rPr lang="en-US" smtClean="0"/>
              <a:pPr/>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198125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79733-3C74-104F-9E50-DF58623F54E4}" type="datetimeFigureOut">
              <a:rPr lang="en-US" smtClean="0"/>
              <a:pPr/>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21439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79733-3C74-104F-9E50-DF58623F54E4}" type="datetimeFigureOut">
              <a:rPr lang="en-US" smtClean="0"/>
              <a:pPr/>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95937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79733-3C74-104F-9E50-DF58623F54E4}" type="datetimeFigureOut">
              <a:rPr lang="en-US" smtClean="0"/>
              <a:pPr/>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D5841-52A6-E146-B423-55E4C838AEB6}" type="slidenum">
              <a:rPr lang="en-US" smtClean="0"/>
              <a:pPr/>
              <a:t>‹#›</a:t>
            </a:fld>
            <a:endParaRPr lang="en-US"/>
          </a:p>
        </p:txBody>
      </p:sp>
    </p:spTree>
    <p:extLst>
      <p:ext uri="{BB962C8B-B14F-4D97-AF65-F5344CB8AC3E}">
        <p14:creationId xmlns:p14="http://schemas.microsoft.com/office/powerpoint/2010/main" val="86717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79733-3C74-104F-9E50-DF58623F54E4}" type="datetimeFigureOut">
              <a:rPr lang="en-US" smtClean="0"/>
              <a:pPr/>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D5841-52A6-E146-B423-55E4C838AEB6}" type="slidenum">
              <a:rPr lang="en-US" smtClean="0"/>
              <a:pPr/>
              <a:t>‹#›</a:t>
            </a:fld>
            <a:endParaRPr lang="en-US"/>
          </a:p>
        </p:txBody>
      </p:sp>
    </p:spTree>
    <p:extLst>
      <p:ext uri="{BB962C8B-B14F-4D97-AF65-F5344CB8AC3E}">
        <p14:creationId xmlns:p14="http://schemas.microsoft.com/office/powerpoint/2010/main" val="577383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rtbenchmark.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Lecture 30: </a:t>
            </a:r>
            <a:r>
              <a:rPr lang="en-US" dirty="0" smtClean="0"/>
              <a:t>The IO </a:t>
            </a:r>
            <a:r>
              <a:rPr lang="en-US" smtClean="0"/>
              <a:t>Model </a:t>
            </a:r>
            <a:r>
              <a:rPr lang="en-US" smtClean="0"/>
              <a:t>1 </a:t>
            </a:r>
            <a:r>
              <a:rPr lang="en-US" dirty="0" smtClean="0"/>
              <a:t>External Sorting</a:t>
            </a:r>
            <a:endParaRPr lang="en-US" dirty="0"/>
          </a:p>
        </p:txBody>
      </p:sp>
      <p:sp>
        <p:nvSpPr>
          <p:cNvPr id="7" name="Subtitle 7"/>
          <p:cNvSpPr>
            <a:spLocks noGrp="1"/>
          </p:cNvSpPr>
          <p:nvPr>
            <p:ph type="subTitle" idx="1"/>
          </p:nvPr>
        </p:nvSpPr>
        <p:spPr/>
        <p:txBody>
          <a:bodyPr>
            <a:normAutofit fontScale="92500" lnSpcReduction="10000"/>
          </a:bodyPr>
          <a:lstStyle/>
          <a:p>
            <a:r>
              <a:rPr lang="en-US" dirty="0"/>
              <a:t>Professor Xiannong Meng</a:t>
            </a:r>
          </a:p>
          <a:p>
            <a:r>
              <a:rPr lang="en-US" dirty="0"/>
              <a:t>Spring 2018</a:t>
            </a:r>
          </a:p>
          <a:p>
            <a:r>
              <a:rPr lang="en-US" dirty="0"/>
              <a:t>Lecture and activity contents </a:t>
            </a:r>
            <a:r>
              <a:rPr lang="en-US" dirty="0" smtClean="0"/>
              <a:t>are based </a:t>
            </a:r>
            <a:r>
              <a:rPr lang="en-US" dirty="0"/>
              <a:t>on what Prof Chris </a:t>
            </a:r>
            <a:r>
              <a:rPr lang="en-US" dirty="0" err="1" smtClean="0"/>
              <a:t>Ré</a:t>
            </a:r>
            <a:r>
              <a:rPr lang="en-US" dirty="0" smtClean="0"/>
              <a:t> of Stanford</a:t>
            </a:r>
            <a:endParaRPr lang="en-US" dirty="0"/>
          </a:p>
          <a:p>
            <a:r>
              <a:rPr lang="en-US" dirty="0"/>
              <a:t>used in his CS 145 in the fall 2016 term </a:t>
            </a:r>
            <a:r>
              <a:rPr lang="en-US" dirty="0" smtClean="0"/>
              <a:t>with permission</a:t>
            </a:r>
            <a:endParaRPr lang="en-US" dirty="0"/>
          </a:p>
          <a:p>
            <a:endParaRPr lang="en-US" dirty="0"/>
          </a:p>
        </p:txBody>
      </p:sp>
    </p:spTree>
    <p:extLst>
      <p:ext uri="{BB962C8B-B14F-4D97-AF65-F5344CB8AC3E}">
        <p14:creationId xmlns:p14="http://schemas.microsoft.com/office/powerpoint/2010/main" val="1243682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466322" y="1027906"/>
            <a:ext cx="4259923" cy="2456273"/>
            <a:chOff x="7466322" y="1027906"/>
            <a:chExt cx="4259923" cy="2456273"/>
          </a:xfrm>
        </p:grpSpPr>
        <p:sp>
          <p:nvSpPr>
            <p:cNvPr id="17" name="Rectangle 16"/>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8" name="Rectangle 17"/>
            <p:cNvSpPr/>
            <p:nvPr/>
          </p:nvSpPr>
          <p:spPr>
            <a:xfrm>
              <a:off x="9459310" y="1986455"/>
              <a:ext cx="2266935" cy="14977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9" name="TextBox 18"/>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0" name="TextBox 19"/>
            <p:cNvSpPr txBox="1"/>
            <p:nvPr/>
          </p:nvSpPr>
          <p:spPr>
            <a:xfrm>
              <a:off x="10115979" y="2048829"/>
              <a:ext cx="953594" cy="461665"/>
            </a:xfrm>
            <a:prstGeom prst="rect">
              <a:avLst/>
            </a:prstGeom>
            <a:noFill/>
          </p:spPr>
          <p:txBody>
            <a:bodyPr wrap="none" rtlCol="0">
              <a:spAutoFit/>
            </a:bodyPr>
            <a:lstStyle/>
            <a:p>
              <a:r>
                <a:rPr lang="en-US" sz="2400" smtClean="0"/>
                <a:t>Buffer</a:t>
              </a:r>
              <a:endParaRPr lang="en-US" sz="2400"/>
            </a:p>
          </p:txBody>
        </p:sp>
        <p:sp>
          <p:nvSpPr>
            <p:cNvPr id="21" name="Left-Right Arrow 20"/>
            <p:cNvSpPr/>
            <p:nvPr/>
          </p:nvSpPr>
          <p:spPr>
            <a:xfrm>
              <a:off x="8994227" y="2098357"/>
              <a:ext cx="930166" cy="362607"/>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The (Simplified) Buffer</a:t>
            </a:r>
            <a:endParaRPr lang="en-US" dirty="0"/>
          </a:p>
        </p:txBody>
      </p:sp>
      <p:sp>
        <p:nvSpPr>
          <p:cNvPr id="3" name="Content Placeholder 2"/>
          <p:cNvSpPr>
            <a:spLocks noGrp="1"/>
          </p:cNvSpPr>
          <p:nvPr>
            <p:ph idx="1"/>
          </p:nvPr>
        </p:nvSpPr>
        <p:spPr>
          <a:xfrm>
            <a:off x="609600" y="1600202"/>
            <a:ext cx="6856722" cy="1450425"/>
          </a:xfrm>
        </p:spPr>
        <p:txBody>
          <a:bodyPr>
            <a:noAutofit/>
          </a:bodyPr>
          <a:lstStyle/>
          <a:p>
            <a:r>
              <a:rPr lang="en-US" dirty="0" smtClean="0"/>
              <a:t>In this class: We’ll consider a buffer located in </a:t>
            </a:r>
            <a:r>
              <a:rPr lang="en-US" b="1" dirty="0" smtClean="0"/>
              <a:t>main memory</a:t>
            </a:r>
            <a:r>
              <a:rPr lang="en-US" dirty="0" smtClean="0"/>
              <a:t> that operates over </a:t>
            </a:r>
            <a:r>
              <a:rPr lang="en-US" b="1" dirty="0" smtClean="0"/>
              <a:t>pages</a:t>
            </a:r>
            <a:r>
              <a:rPr lang="en-US" dirty="0" smtClean="0"/>
              <a:t> and </a:t>
            </a:r>
            <a:r>
              <a:rPr lang="en-US" b="1" dirty="0" smtClean="0"/>
              <a:t>files</a:t>
            </a:r>
            <a:r>
              <a:rPr lang="en-US" sz="2800" dirty="0" smtClean="0"/>
              <a:t>:</a:t>
            </a:r>
          </a:p>
        </p:txBody>
      </p:sp>
      <p:sp>
        <p:nvSpPr>
          <p:cNvPr id="10" name="Can 9"/>
          <p:cNvSpPr/>
          <p:nvPr/>
        </p:nvSpPr>
        <p:spPr>
          <a:xfrm>
            <a:off x="9270640" y="4666593"/>
            <a:ext cx="2644274" cy="189930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smtClean="0"/>
              <a:t>Disk</a:t>
            </a:r>
            <a:endParaRPr lang="en-US" sz="2800"/>
          </a:p>
        </p:txBody>
      </p:sp>
      <p:sp>
        <p:nvSpPr>
          <p:cNvPr id="12" name="Up-Down Arrow 11"/>
          <p:cNvSpPr/>
          <p:nvPr/>
        </p:nvSpPr>
        <p:spPr>
          <a:xfrm>
            <a:off x="10316880" y="3642353"/>
            <a:ext cx="551793" cy="1383699"/>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TextBox 14"/>
          <p:cNvSpPr txBox="1"/>
          <p:nvPr/>
        </p:nvSpPr>
        <p:spPr>
          <a:xfrm>
            <a:off x="9478368" y="5103478"/>
            <a:ext cx="1114408" cy="461665"/>
          </a:xfrm>
          <a:prstGeom prst="rect">
            <a:avLst/>
          </a:prstGeom>
          <a:solidFill>
            <a:schemeClr val="tx1">
              <a:lumMod val="50000"/>
              <a:lumOff val="50000"/>
            </a:schemeClr>
          </a:solidFill>
        </p:spPr>
        <p:txBody>
          <a:bodyPr wrap="none" rtlCol="0">
            <a:spAutoFit/>
          </a:bodyPr>
          <a:lstStyle/>
          <a:p>
            <a:r>
              <a:rPr lang="en-US" sz="2400" smtClean="0">
                <a:solidFill>
                  <a:srgbClr val="FFC000"/>
                </a:solidFill>
                <a:latin typeface="Menlo" charset="0"/>
                <a:ea typeface="Menlo" charset="0"/>
                <a:cs typeface="Menlo" charset="0"/>
              </a:rPr>
              <a:t>1,0,3</a:t>
            </a:r>
            <a:endParaRPr lang="en-US" sz="2400">
              <a:solidFill>
                <a:srgbClr val="FFC000"/>
              </a:solidFill>
              <a:latin typeface="Menlo" charset="0"/>
              <a:ea typeface="Menlo" charset="0"/>
              <a:cs typeface="Menlo" charset="0"/>
            </a:endParaRPr>
          </a:p>
        </p:txBody>
      </p:sp>
      <p:sp>
        <p:nvSpPr>
          <p:cNvPr id="14" name="TextBox 13"/>
          <p:cNvSpPr txBox="1"/>
          <p:nvPr/>
        </p:nvSpPr>
        <p:spPr>
          <a:xfrm>
            <a:off x="9478368" y="2835995"/>
            <a:ext cx="1114408" cy="461665"/>
          </a:xfrm>
          <a:prstGeom prst="rect">
            <a:avLst/>
          </a:prstGeom>
          <a:solidFill>
            <a:schemeClr val="tx1">
              <a:lumMod val="50000"/>
              <a:lumOff val="50000"/>
            </a:schemeClr>
          </a:solidFill>
        </p:spPr>
        <p:txBody>
          <a:bodyPr wrap="none" rtlCol="0">
            <a:spAutoFit/>
          </a:bodyPr>
          <a:lstStyle/>
          <a:p>
            <a:r>
              <a:rPr lang="en-US" sz="2400" dirty="0" smtClean="0">
                <a:solidFill>
                  <a:srgbClr val="FFC000"/>
                </a:solidFill>
                <a:latin typeface="Menlo" charset="0"/>
                <a:ea typeface="Menlo" charset="0"/>
                <a:cs typeface="Menlo" charset="0"/>
              </a:rPr>
              <a:t>1,2,3</a:t>
            </a:r>
            <a:endParaRPr lang="en-US" sz="2400" dirty="0">
              <a:solidFill>
                <a:srgbClr val="FFC000"/>
              </a:solidFill>
              <a:latin typeface="Menlo" charset="0"/>
              <a:ea typeface="Menlo" charset="0"/>
              <a:cs typeface="Menlo" charset="0"/>
            </a:endParaRPr>
          </a:p>
        </p:txBody>
      </p:sp>
      <p:sp>
        <p:nvSpPr>
          <p:cNvPr id="4" name="TextBox 3"/>
          <p:cNvSpPr txBox="1"/>
          <p:nvPr/>
        </p:nvSpPr>
        <p:spPr>
          <a:xfrm>
            <a:off x="838199" y="3050627"/>
            <a:ext cx="6366641" cy="954107"/>
          </a:xfrm>
          <a:prstGeom prst="rect">
            <a:avLst/>
          </a:prstGeom>
          <a:noFill/>
        </p:spPr>
        <p:txBody>
          <a:bodyPr wrap="square" rtlCol="0">
            <a:spAutoFit/>
          </a:bodyPr>
          <a:lstStyle/>
          <a:p>
            <a:pPr marL="457200" indent="-457200">
              <a:buFont typeface="Arial" charset="0"/>
              <a:buChar char="•"/>
            </a:pPr>
            <a:r>
              <a:rPr lang="en-US" sz="2800" b="1" u="sng" dirty="0" smtClean="0"/>
              <a:t>Read(page):</a:t>
            </a:r>
            <a:r>
              <a:rPr lang="en-US" sz="2800" b="1" dirty="0" smtClean="0"/>
              <a:t> </a:t>
            </a:r>
            <a:r>
              <a:rPr lang="en-US" sz="2800" dirty="0" smtClean="0"/>
              <a:t>Read page from disk -&gt; buffer </a:t>
            </a:r>
            <a:r>
              <a:rPr lang="en-US" sz="2800" i="1" dirty="0" smtClean="0"/>
              <a:t>if not already in buffer</a:t>
            </a:r>
            <a:endParaRPr lang="en-US" sz="2800" dirty="0"/>
          </a:p>
        </p:txBody>
      </p:sp>
      <p:sp>
        <p:nvSpPr>
          <p:cNvPr id="25" name="TextBox 24"/>
          <p:cNvSpPr txBox="1"/>
          <p:nvPr/>
        </p:nvSpPr>
        <p:spPr>
          <a:xfrm>
            <a:off x="838200" y="4149371"/>
            <a:ext cx="6366641" cy="954107"/>
          </a:xfrm>
          <a:prstGeom prst="rect">
            <a:avLst/>
          </a:prstGeom>
          <a:noFill/>
        </p:spPr>
        <p:txBody>
          <a:bodyPr wrap="square" rtlCol="0">
            <a:spAutoFit/>
          </a:bodyPr>
          <a:lstStyle/>
          <a:p>
            <a:pPr marL="457200" indent="-457200">
              <a:buFont typeface="Arial" charset="0"/>
              <a:buChar char="•"/>
            </a:pPr>
            <a:r>
              <a:rPr lang="en-US" sz="2800" b="1" u="sng" dirty="0" smtClean="0"/>
              <a:t>Flush(page):</a:t>
            </a:r>
            <a:r>
              <a:rPr lang="en-US" sz="2800" b="1" dirty="0" smtClean="0"/>
              <a:t> </a:t>
            </a:r>
            <a:r>
              <a:rPr lang="en-US" sz="2800" dirty="0" smtClean="0"/>
              <a:t>Evict page from buffer &amp; write to disk</a:t>
            </a:r>
            <a:endParaRPr lang="en-US" sz="2800" dirty="0"/>
          </a:p>
        </p:txBody>
      </p:sp>
    </p:spTree>
    <p:extLst>
      <p:ext uri="{BB962C8B-B14F-4D97-AF65-F5344CB8AC3E}">
        <p14:creationId xmlns:p14="http://schemas.microsoft.com/office/powerpoint/2010/main" val="9784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7.40741E-7 L 2.91667E-6 0.33241 " pathEditMode="relative" rAng="0" ptsTypes="AA">
                                      <p:cBhvr>
                                        <p:cTn id="6" dur="2000" fill="hold"/>
                                        <p:tgtEl>
                                          <p:spTgt spid="14"/>
                                        </p:tgtEl>
                                        <p:attrNameLst>
                                          <p:attrName>ppt_x</p:attrName>
                                          <p:attrName>ppt_y</p:attrName>
                                        </p:attrNameLst>
                                      </p:cBhvr>
                                      <p:rCtr x="0" y="16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466322" y="1027906"/>
            <a:ext cx="4259923" cy="2456273"/>
            <a:chOff x="7466322" y="1027906"/>
            <a:chExt cx="4259923" cy="2456273"/>
          </a:xfrm>
        </p:grpSpPr>
        <p:sp>
          <p:nvSpPr>
            <p:cNvPr id="17" name="Rectangle 16"/>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8" name="Rectangle 17"/>
            <p:cNvSpPr/>
            <p:nvPr/>
          </p:nvSpPr>
          <p:spPr>
            <a:xfrm>
              <a:off x="9459310" y="1986455"/>
              <a:ext cx="2266935" cy="14977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9" name="TextBox 18"/>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0" name="TextBox 19"/>
            <p:cNvSpPr txBox="1"/>
            <p:nvPr/>
          </p:nvSpPr>
          <p:spPr>
            <a:xfrm>
              <a:off x="10115979" y="2048829"/>
              <a:ext cx="953594" cy="461665"/>
            </a:xfrm>
            <a:prstGeom prst="rect">
              <a:avLst/>
            </a:prstGeom>
            <a:noFill/>
          </p:spPr>
          <p:txBody>
            <a:bodyPr wrap="none" rtlCol="0">
              <a:spAutoFit/>
            </a:bodyPr>
            <a:lstStyle/>
            <a:p>
              <a:r>
                <a:rPr lang="en-US" sz="2400" smtClean="0"/>
                <a:t>Buffer</a:t>
              </a:r>
              <a:endParaRPr lang="en-US" sz="2400"/>
            </a:p>
          </p:txBody>
        </p:sp>
        <p:sp>
          <p:nvSpPr>
            <p:cNvPr id="21" name="Left-Right Arrow 20"/>
            <p:cNvSpPr/>
            <p:nvPr/>
          </p:nvSpPr>
          <p:spPr>
            <a:xfrm>
              <a:off x="8994227" y="2098357"/>
              <a:ext cx="930166" cy="362607"/>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The (Simplified) Buffer</a:t>
            </a:r>
            <a:endParaRPr lang="en-US" dirty="0"/>
          </a:p>
        </p:txBody>
      </p:sp>
      <p:sp>
        <p:nvSpPr>
          <p:cNvPr id="3" name="Content Placeholder 2"/>
          <p:cNvSpPr>
            <a:spLocks noGrp="1"/>
          </p:cNvSpPr>
          <p:nvPr>
            <p:ph idx="1"/>
          </p:nvPr>
        </p:nvSpPr>
        <p:spPr>
          <a:xfrm>
            <a:off x="609600" y="1600202"/>
            <a:ext cx="6856722" cy="1450425"/>
          </a:xfrm>
        </p:spPr>
        <p:txBody>
          <a:bodyPr>
            <a:noAutofit/>
          </a:bodyPr>
          <a:lstStyle/>
          <a:p>
            <a:r>
              <a:rPr lang="en-US" dirty="0" smtClean="0"/>
              <a:t>In this class: We’ll consider a buffer located in </a:t>
            </a:r>
            <a:r>
              <a:rPr lang="en-US" b="1" dirty="0" smtClean="0"/>
              <a:t>main memory</a:t>
            </a:r>
            <a:r>
              <a:rPr lang="en-US" dirty="0" smtClean="0"/>
              <a:t> that operates over </a:t>
            </a:r>
            <a:r>
              <a:rPr lang="en-US" b="1" dirty="0" smtClean="0"/>
              <a:t>pages</a:t>
            </a:r>
            <a:r>
              <a:rPr lang="en-US" dirty="0" smtClean="0"/>
              <a:t> and </a:t>
            </a:r>
            <a:r>
              <a:rPr lang="en-US" b="1" dirty="0" smtClean="0"/>
              <a:t>files</a:t>
            </a:r>
            <a:r>
              <a:rPr lang="en-US" sz="2800" dirty="0" smtClean="0"/>
              <a:t>:</a:t>
            </a:r>
          </a:p>
        </p:txBody>
      </p:sp>
      <p:sp>
        <p:nvSpPr>
          <p:cNvPr id="10" name="Can 9"/>
          <p:cNvSpPr/>
          <p:nvPr/>
        </p:nvSpPr>
        <p:spPr>
          <a:xfrm>
            <a:off x="9270640" y="4666593"/>
            <a:ext cx="2644274" cy="189930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smtClean="0"/>
              <a:t>Disk</a:t>
            </a:r>
            <a:endParaRPr lang="en-US" sz="2800"/>
          </a:p>
        </p:txBody>
      </p:sp>
      <p:sp>
        <p:nvSpPr>
          <p:cNvPr id="12" name="Up-Down Arrow 11"/>
          <p:cNvSpPr/>
          <p:nvPr/>
        </p:nvSpPr>
        <p:spPr>
          <a:xfrm>
            <a:off x="10316880" y="3642353"/>
            <a:ext cx="551793" cy="1383699"/>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TextBox 14"/>
          <p:cNvSpPr txBox="1"/>
          <p:nvPr/>
        </p:nvSpPr>
        <p:spPr>
          <a:xfrm>
            <a:off x="9478368" y="5103478"/>
            <a:ext cx="1114408" cy="461665"/>
          </a:xfrm>
          <a:prstGeom prst="rect">
            <a:avLst/>
          </a:prstGeom>
          <a:solidFill>
            <a:schemeClr val="tx1">
              <a:lumMod val="50000"/>
              <a:lumOff val="50000"/>
            </a:schemeClr>
          </a:solidFill>
        </p:spPr>
        <p:txBody>
          <a:bodyPr wrap="none" rtlCol="0">
            <a:spAutoFit/>
          </a:bodyPr>
          <a:lstStyle/>
          <a:p>
            <a:r>
              <a:rPr lang="en-US" sz="2400" smtClean="0">
                <a:solidFill>
                  <a:srgbClr val="FFC000"/>
                </a:solidFill>
                <a:latin typeface="Menlo" charset="0"/>
                <a:ea typeface="Menlo" charset="0"/>
                <a:cs typeface="Menlo" charset="0"/>
              </a:rPr>
              <a:t>1,0,3</a:t>
            </a:r>
            <a:endParaRPr lang="en-US" sz="2400">
              <a:solidFill>
                <a:srgbClr val="FFC000"/>
              </a:solidFill>
              <a:latin typeface="Menlo" charset="0"/>
              <a:ea typeface="Menlo" charset="0"/>
              <a:cs typeface="Menlo" charset="0"/>
            </a:endParaRPr>
          </a:p>
        </p:txBody>
      </p:sp>
      <p:sp>
        <p:nvSpPr>
          <p:cNvPr id="14" name="TextBox 13"/>
          <p:cNvSpPr txBox="1"/>
          <p:nvPr/>
        </p:nvSpPr>
        <p:spPr>
          <a:xfrm>
            <a:off x="9478368" y="2835995"/>
            <a:ext cx="1114408" cy="461665"/>
          </a:xfrm>
          <a:prstGeom prst="rect">
            <a:avLst/>
          </a:prstGeom>
          <a:solidFill>
            <a:schemeClr val="tx1">
              <a:lumMod val="50000"/>
              <a:lumOff val="50000"/>
            </a:schemeClr>
          </a:solidFill>
        </p:spPr>
        <p:txBody>
          <a:bodyPr wrap="none" rtlCol="0">
            <a:spAutoFit/>
          </a:bodyPr>
          <a:lstStyle/>
          <a:p>
            <a:r>
              <a:rPr lang="en-US" sz="2400" dirty="0" smtClean="0">
                <a:solidFill>
                  <a:srgbClr val="FFC000"/>
                </a:solidFill>
                <a:latin typeface="Menlo" charset="0"/>
                <a:ea typeface="Menlo" charset="0"/>
                <a:cs typeface="Menlo" charset="0"/>
              </a:rPr>
              <a:t>1,2,3</a:t>
            </a:r>
            <a:endParaRPr lang="en-US" sz="2400" dirty="0">
              <a:solidFill>
                <a:srgbClr val="FFC000"/>
              </a:solidFill>
              <a:latin typeface="Menlo" charset="0"/>
              <a:ea typeface="Menlo" charset="0"/>
              <a:cs typeface="Menlo" charset="0"/>
            </a:endParaRPr>
          </a:p>
        </p:txBody>
      </p:sp>
      <p:sp>
        <p:nvSpPr>
          <p:cNvPr id="4" name="TextBox 3"/>
          <p:cNvSpPr txBox="1"/>
          <p:nvPr/>
        </p:nvSpPr>
        <p:spPr>
          <a:xfrm>
            <a:off x="838199" y="3050627"/>
            <a:ext cx="6366641" cy="954107"/>
          </a:xfrm>
          <a:prstGeom prst="rect">
            <a:avLst/>
          </a:prstGeom>
          <a:noFill/>
        </p:spPr>
        <p:txBody>
          <a:bodyPr wrap="square" rtlCol="0">
            <a:spAutoFit/>
          </a:bodyPr>
          <a:lstStyle/>
          <a:p>
            <a:pPr marL="457200" indent="-457200">
              <a:buFont typeface="Arial" charset="0"/>
              <a:buChar char="•"/>
            </a:pPr>
            <a:r>
              <a:rPr lang="en-US" sz="2800" b="1" u="sng" dirty="0" smtClean="0"/>
              <a:t>Read(page):</a:t>
            </a:r>
            <a:r>
              <a:rPr lang="en-US" sz="2800" b="1" dirty="0" smtClean="0"/>
              <a:t> </a:t>
            </a:r>
            <a:r>
              <a:rPr lang="en-US" sz="2800" dirty="0" smtClean="0"/>
              <a:t>Read page from disk -&gt; buffer </a:t>
            </a:r>
            <a:r>
              <a:rPr lang="en-US" sz="2800" i="1" dirty="0" smtClean="0"/>
              <a:t>if not already in buffer</a:t>
            </a:r>
            <a:endParaRPr lang="en-US" sz="2800" dirty="0"/>
          </a:p>
        </p:txBody>
      </p:sp>
      <p:sp>
        <p:nvSpPr>
          <p:cNvPr id="25" name="TextBox 24"/>
          <p:cNvSpPr txBox="1"/>
          <p:nvPr/>
        </p:nvSpPr>
        <p:spPr>
          <a:xfrm>
            <a:off x="838200" y="4149371"/>
            <a:ext cx="6366641" cy="954107"/>
          </a:xfrm>
          <a:prstGeom prst="rect">
            <a:avLst/>
          </a:prstGeom>
          <a:noFill/>
        </p:spPr>
        <p:txBody>
          <a:bodyPr wrap="square" rtlCol="0">
            <a:spAutoFit/>
          </a:bodyPr>
          <a:lstStyle/>
          <a:p>
            <a:pPr marL="457200" indent="-457200">
              <a:buFont typeface="Arial" charset="0"/>
              <a:buChar char="•"/>
            </a:pPr>
            <a:r>
              <a:rPr lang="en-US" sz="2800" b="1" u="sng" dirty="0" smtClean="0"/>
              <a:t>Flush(page):</a:t>
            </a:r>
            <a:r>
              <a:rPr lang="en-US" sz="2800" b="1" dirty="0" smtClean="0"/>
              <a:t> </a:t>
            </a:r>
            <a:r>
              <a:rPr lang="en-US" sz="2800" dirty="0" smtClean="0"/>
              <a:t>Evict page from buffer &amp; write to disk</a:t>
            </a:r>
            <a:endParaRPr lang="en-US" sz="2800" dirty="0"/>
          </a:p>
        </p:txBody>
      </p:sp>
      <p:sp>
        <p:nvSpPr>
          <p:cNvPr id="22" name="TextBox 21"/>
          <p:cNvSpPr txBox="1"/>
          <p:nvPr/>
        </p:nvSpPr>
        <p:spPr>
          <a:xfrm>
            <a:off x="838199" y="5207192"/>
            <a:ext cx="6366641" cy="954107"/>
          </a:xfrm>
          <a:prstGeom prst="rect">
            <a:avLst/>
          </a:prstGeom>
          <a:noFill/>
        </p:spPr>
        <p:txBody>
          <a:bodyPr wrap="square" rtlCol="0">
            <a:spAutoFit/>
          </a:bodyPr>
          <a:lstStyle/>
          <a:p>
            <a:pPr marL="457200" indent="-457200">
              <a:buFont typeface="Arial" charset="0"/>
              <a:buChar char="•"/>
            </a:pPr>
            <a:r>
              <a:rPr lang="en-US" sz="2800" b="1" u="sng" dirty="0" smtClean="0"/>
              <a:t>Release(page):</a:t>
            </a:r>
            <a:r>
              <a:rPr lang="en-US" sz="2800" b="1" dirty="0" smtClean="0"/>
              <a:t> </a:t>
            </a:r>
            <a:r>
              <a:rPr lang="en-US" sz="2800" dirty="0" smtClean="0"/>
              <a:t>Evict page from buffer </a:t>
            </a:r>
            <a:r>
              <a:rPr lang="en-US" sz="2800" i="1" dirty="0" smtClean="0"/>
              <a:t>without</a:t>
            </a:r>
            <a:r>
              <a:rPr lang="en-US" sz="2800" dirty="0" smtClean="0"/>
              <a:t> writing to disk</a:t>
            </a:r>
            <a:endParaRPr lang="en-US" sz="2800" dirty="0"/>
          </a:p>
        </p:txBody>
      </p:sp>
    </p:spTree>
    <p:extLst>
      <p:ext uri="{BB962C8B-B14F-4D97-AF65-F5344CB8AC3E}">
        <p14:creationId xmlns:p14="http://schemas.microsoft.com/office/powerpoint/2010/main" val="20890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466322" y="1027906"/>
            <a:ext cx="4259923" cy="2456273"/>
            <a:chOff x="7466322" y="1027906"/>
            <a:chExt cx="4259923" cy="2456273"/>
          </a:xfrm>
        </p:grpSpPr>
        <p:sp>
          <p:nvSpPr>
            <p:cNvPr id="17" name="Rectangle 16"/>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8" name="Rectangle 17"/>
            <p:cNvSpPr/>
            <p:nvPr/>
          </p:nvSpPr>
          <p:spPr>
            <a:xfrm>
              <a:off x="9459310" y="1986455"/>
              <a:ext cx="2266935" cy="14977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9" name="TextBox 18"/>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0" name="TextBox 19"/>
            <p:cNvSpPr txBox="1"/>
            <p:nvPr/>
          </p:nvSpPr>
          <p:spPr>
            <a:xfrm>
              <a:off x="10115979" y="2048829"/>
              <a:ext cx="953594" cy="461665"/>
            </a:xfrm>
            <a:prstGeom prst="rect">
              <a:avLst/>
            </a:prstGeom>
            <a:noFill/>
          </p:spPr>
          <p:txBody>
            <a:bodyPr wrap="none" rtlCol="0">
              <a:spAutoFit/>
            </a:bodyPr>
            <a:lstStyle/>
            <a:p>
              <a:r>
                <a:rPr lang="en-US" sz="2400" smtClean="0"/>
                <a:t>Buffer</a:t>
              </a:r>
              <a:endParaRPr lang="en-US" sz="2400"/>
            </a:p>
          </p:txBody>
        </p:sp>
        <p:sp>
          <p:nvSpPr>
            <p:cNvPr id="21" name="Left-Right Arrow 20"/>
            <p:cNvSpPr/>
            <p:nvPr/>
          </p:nvSpPr>
          <p:spPr>
            <a:xfrm>
              <a:off x="8994227" y="2098357"/>
              <a:ext cx="930166" cy="362607"/>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10" name="Can 9"/>
          <p:cNvSpPr/>
          <p:nvPr/>
        </p:nvSpPr>
        <p:spPr>
          <a:xfrm>
            <a:off x="9270640" y="4666593"/>
            <a:ext cx="2644274" cy="189930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smtClean="0"/>
              <a:t>Disk</a:t>
            </a:r>
            <a:endParaRPr lang="en-US" sz="2800"/>
          </a:p>
        </p:txBody>
      </p:sp>
      <p:sp>
        <p:nvSpPr>
          <p:cNvPr id="12" name="Up-Down Arrow 11"/>
          <p:cNvSpPr/>
          <p:nvPr/>
        </p:nvSpPr>
        <p:spPr>
          <a:xfrm>
            <a:off x="10316880" y="3642353"/>
            <a:ext cx="551793" cy="1383699"/>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3" name="Title 1"/>
          <p:cNvSpPr>
            <a:spLocks noGrp="1"/>
          </p:cNvSpPr>
          <p:nvPr>
            <p:ph type="title"/>
          </p:nvPr>
        </p:nvSpPr>
        <p:spPr>
          <a:xfrm>
            <a:off x="838200" y="660892"/>
            <a:ext cx="6208986" cy="1325563"/>
          </a:xfrm>
        </p:spPr>
        <p:txBody>
          <a:bodyPr/>
          <a:lstStyle/>
          <a:p>
            <a:r>
              <a:rPr lang="en-US" dirty="0" smtClean="0"/>
              <a:t>Managing Disk: The DBMS Buffer</a:t>
            </a:r>
            <a:endParaRPr lang="en-US" dirty="0"/>
          </a:p>
        </p:txBody>
      </p:sp>
      <p:sp>
        <p:nvSpPr>
          <p:cNvPr id="24" name="Content Placeholder 2"/>
          <p:cNvSpPr>
            <a:spLocks noGrp="1"/>
          </p:cNvSpPr>
          <p:nvPr>
            <p:ph idx="1"/>
          </p:nvPr>
        </p:nvSpPr>
        <p:spPr>
          <a:xfrm>
            <a:off x="838200" y="2214562"/>
            <a:ext cx="6208986" cy="4351338"/>
          </a:xfrm>
        </p:spPr>
        <p:txBody>
          <a:bodyPr>
            <a:normAutofit lnSpcReduction="10000"/>
          </a:bodyPr>
          <a:lstStyle/>
          <a:p>
            <a:r>
              <a:rPr lang="en-US" sz="3200" dirty="0" smtClean="0"/>
              <a:t>Database maintains its own buffer</a:t>
            </a:r>
          </a:p>
          <a:p>
            <a:pPr lvl="1"/>
            <a:endParaRPr lang="en-US" sz="2800" dirty="0" smtClean="0"/>
          </a:p>
          <a:p>
            <a:pPr lvl="1"/>
            <a:r>
              <a:rPr lang="en-US" sz="2800" dirty="0" smtClean="0"/>
              <a:t>Why? The OS already does this…</a:t>
            </a:r>
          </a:p>
          <a:p>
            <a:pPr lvl="1"/>
            <a:endParaRPr lang="en-US" sz="2800" dirty="0" smtClean="0"/>
          </a:p>
          <a:p>
            <a:pPr lvl="1"/>
            <a:r>
              <a:rPr lang="en-US" sz="2800" dirty="0" smtClean="0"/>
              <a:t>DB knows more about access patterns.</a:t>
            </a:r>
          </a:p>
          <a:p>
            <a:pPr lvl="2"/>
            <a:r>
              <a:rPr lang="en-US" dirty="0" smtClean="0"/>
              <a:t>Watch for how this shows up! (cf. </a:t>
            </a:r>
            <a:r>
              <a:rPr lang="en-US" i="1" dirty="0" smtClean="0"/>
              <a:t>Sequential Flooding</a:t>
            </a:r>
            <a:r>
              <a:rPr lang="en-US" dirty="0" smtClean="0"/>
              <a:t>)</a:t>
            </a:r>
          </a:p>
          <a:p>
            <a:pPr lvl="1"/>
            <a:endParaRPr lang="en-US" sz="2800" dirty="0" smtClean="0"/>
          </a:p>
          <a:p>
            <a:pPr lvl="1"/>
            <a:r>
              <a:rPr lang="en-US" sz="2800" dirty="0" smtClean="0"/>
              <a:t>Recovery and logging require ability to </a:t>
            </a:r>
            <a:r>
              <a:rPr lang="en-US" sz="2800" b="1" dirty="0" smtClean="0"/>
              <a:t>flush</a:t>
            </a:r>
            <a:r>
              <a:rPr lang="en-US" sz="2800" dirty="0" smtClean="0"/>
              <a:t> to disk.</a:t>
            </a:r>
          </a:p>
          <a:p>
            <a:pPr marL="0" indent="0">
              <a:buNone/>
            </a:pPr>
            <a:endParaRPr lang="en-US" dirty="0"/>
          </a:p>
        </p:txBody>
      </p:sp>
    </p:spTree>
    <p:extLst>
      <p:ext uri="{BB962C8B-B14F-4D97-AF65-F5344CB8AC3E}">
        <p14:creationId xmlns:p14="http://schemas.microsoft.com/office/powerpoint/2010/main" val="1040710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Buffer Manager</a:t>
            </a:r>
            <a:endParaRPr lang="en-US" dirty="0"/>
          </a:p>
        </p:txBody>
      </p:sp>
      <p:sp>
        <p:nvSpPr>
          <p:cNvPr id="3" name="Content Placeholder 2"/>
          <p:cNvSpPr>
            <a:spLocks noGrp="1"/>
          </p:cNvSpPr>
          <p:nvPr>
            <p:ph idx="1"/>
          </p:nvPr>
        </p:nvSpPr>
        <p:spPr>
          <a:xfrm>
            <a:off x="609600" y="1600201"/>
            <a:ext cx="10972800" cy="4965699"/>
          </a:xfrm>
        </p:spPr>
        <p:txBody>
          <a:bodyPr>
            <a:normAutofit/>
          </a:bodyPr>
          <a:lstStyle/>
          <a:p>
            <a:r>
              <a:rPr lang="en-US" dirty="0" smtClean="0"/>
              <a:t>A </a:t>
            </a:r>
            <a:r>
              <a:rPr lang="en-US" b="1" u="sng" dirty="0" smtClean="0"/>
              <a:t>buffer manager</a:t>
            </a:r>
            <a:r>
              <a:rPr lang="en-US" dirty="0" smtClean="0"/>
              <a:t> handles supporting operations for the buffer:</a:t>
            </a:r>
          </a:p>
          <a:p>
            <a:pPr lvl="1"/>
            <a:endParaRPr lang="en-US" sz="2800" dirty="0" smtClean="0"/>
          </a:p>
          <a:p>
            <a:pPr lvl="1"/>
            <a:r>
              <a:rPr lang="en-US" sz="2800" dirty="0" smtClean="0"/>
              <a:t>Primarily, handles &amp; executes the “replacement policy” </a:t>
            </a:r>
          </a:p>
          <a:p>
            <a:pPr lvl="2"/>
            <a:r>
              <a:rPr lang="en-US" sz="2800" dirty="0" smtClean="0"/>
              <a:t>i.e. finds a page in buffer to flush/release if buffer is full and a new page needs to be read in</a:t>
            </a:r>
          </a:p>
          <a:p>
            <a:pPr lvl="2"/>
            <a:endParaRPr lang="en-US" sz="2800" dirty="0"/>
          </a:p>
          <a:p>
            <a:pPr lvl="1"/>
            <a:r>
              <a:rPr lang="en-US" sz="2800" dirty="0" smtClean="0"/>
              <a:t>DBMSs typically implement their own buffer management routines</a:t>
            </a:r>
            <a:endParaRPr lang="en-US" sz="2800" dirty="0"/>
          </a:p>
          <a:p>
            <a:endParaRPr lang="en-US" dirty="0" smtClean="0"/>
          </a:p>
          <a:p>
            <a:pPr lvl="1"/>
            <a:endParaRPr lang="en-US" dirty="0"/>
          </a:p>
        </p:txBody>
      </p:sp>
    </p:spTree>
    <p:extLst>
      <p:ext uri="{BB962C8B-B14F-4D97-AF65-F5344CB8AC3E}">
        <p14:creationId xmlns:p14="http://schemas.microsoft.com/office/powerpoint/2010/main" val="212288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Simplified </a:t>
            </a:r>
            <a:r>
              <a:rPr lang="en-US" dirty="0" err="1" smtClean="0"/>
              <a:t>Filesystem</a:t>
            </a:r>
            <a:r>
              <a:rPr lang="en-US" dirty="0" smtClean="0"/>
              <a:t> Model</a:t>
            </a:r>
            <a:endParaRPr lang="en-US" dirty="0"/>
          </a:p>
        </p:txBody>
      </p:sp>
      <p:sp>
        <p:nvSpPr>
          <p:cNvPr id="3" name="Content Placeholder 2"/>
          <p:cNvSpPr>
            <a:spLocks noGrp="1"/>
          </p:cNvSpPr>
          <p:nvPr>
            <p:ph idx="1"/>
          </p:nvPr>
        </p:nvSpPr>
        <p:spPr>
          <a:xfrm>
            <a:off x="838200" y="1825625"/>
            <a:ext cx="7281041" cy="4351338"/>
          </a:xfrm>
        </p:spPr>
        <p:txBody>
          <a:bodyPr>
            <a:normAutofit lnSpcReduction="10000"/>
          </a:bodyPr>
          <a:lstStyle/>
          <a:p>
            <a:r>
              <a:rPr lang="en-US" dirty="0" smtClean="0"/>
              <a:t>For us, a </a:t>
            </a:r>
            <a:r>
              <a:rPr lang="en-US" b="1" u="sng" dirty="0" smtClean="0"/>
              <a:t>page</a:t>
            </a:r>
            <a:r>
              <a:rPr lang="en-US" dirty="0" smtClean="0"/>
              <a:t> is a </a:t>
            </a:r>
            <a:r>
              <a:rPr lang="en-US" b="1" i="1" dirty="0" smtClean="0"/>
              <a:t>fixed-sized array</a:t>
            </a:r>
            <a:r>
              <a:rPr lang="en-US" b="1" dirty="0" smtClean="0"/>
              <a:t> </a:t>
            </a:r>
            <a:r>
              <a:rPr lang="en-US" dirty="0" smtClean="0"/>
              <a:t>of memory </a:t>
            </a:r>
          </a:p>
          <a:p>
            <a:pPr lvl="1"/>
            <a:r>
              <a:rPr lang="en-US" dirty="0" smtClean="0"/>
              <a:t>Think: One or more disk blocks</a:t>
            </a:r>
          </a:p>
          <a:p>
            <a:pPr lvl="1"/>
            <a:r>
              <a:rPr lang="en-US" dirty="0" smtClean="0"/>
              <a:t>Interface:</a:t>
            </a:r>
          </a:p>
          <a:p>
            <a:pPr lvl="2"/>
            <a:r>
              <a:rPr lang="en-US" dirty="0"/>
              <a:t>write to an entry (called a </a:t>
            </a:r>
            <a:r>
              <a:rPr lang="en-US" b="1" dirty="0"/>
              <a:t>slot</a:t>
            </a:r>
            <a:r>
              <a:rPr lang="en-US" dirty="0"/>
              <a:t>) </a:t>
            </a:r>
            <a:r>
              <a:rPr lang="en-US" dirty="0" smtClean="0"/>
              <a:t>or set to “None”</a:t>
            </a:r>
            <a:endParaRPr lang="en-US" dirty="0"/>
          </a:p>
          <a:p>
            <a:pPr lvl="1"/>
            <a:endParaRPr lang="en-US" dirty="0" smtClean="0"/>
          </a:p>
          <a:p>
            <a:pPr lvl="1"/>
            <a:r>
              <a:rPr lang="en-US" dirty="0" smtClean="0"/>
              <a:t>DBMS also needs to handle variable length fields</a:t>
            </a:r>
          </a:p>
          <a:p>
            <a:pPr lvl="2"/>
            <a:r>
              <a:rPr lang="en-US" dirty="0" smtClean="0"/>
              <a:t>Page layout is important for good hardware utilization as well (see 346)</a:t>
            </a:r>
          </a:p>
          <a:p>
            <a:endParaRPr lang="en-US" dirty="0"/>
          </a:p>
          <a:p>
            <a:r>
              <a:rPr lang="en-US" dirty="0" smtClean="0"/>
              <a:t>And a </a:t>
            </a:r>
            <a:r>
              <a:rPr lang="en-US" b="1" u="sng" dirty="0" smtClean="0"/>
              <a:t>file</a:t>
            </a:r>
            <a:r>
              <a:rPr lang="en-US" dirty="0" smtClean="0"/>
              <a:t> is a </a:t>
            </a:r>
            <a:r>
              <a:rPr lang="en-US" i="1" dirty="0" smtClean="0"/>
              <a:t>variable-length list</a:t>
            </a:r>
            <a:r>
              <a:rPr lang="en-US" dirty="0" smtClean="0"/>
              <a:t> of pages</a:t>
            </a:r>
          </a:p>
          <a:p>
            <a:pPr lvl="1"/>
            <a:r>
              <a:rPr lang="en-US" dirty="0" smtClean="0"/>
              <a:t>Interface: create / open / close; </a:t>
            </a:r>
            <a:r>
              <a:rPr lang="en-US" dirty="0" err="1" smtClean="0"/>
              <a:t>next_page</a:t>
            </a:r>
            <a:r>
              <a:rPr lang="en-US" dirty="0" smtClean="0"/>
              <a:t>(); etc.</a:t>
            </a:r>
          </a:p>
          <a:p>
            <a:pPr lvl="2"/>
            <a:endParaRPr lang="en-US" dirty="0" smtClean="0"/>
          </a:p>
        </p:txBody>
      </p:sp>
      <p:sp>
        <p:nvSpPr>
          <p:cNvPr id="11" name="Can 10"/>
          <p:cNvSpPr/>
          <p:nvPr/>
        </p:nvSpPr>
        <p:spPr>
          <a:xfrm>
            <a:off x="8713435" y="2412125"/>
            <a:ext cx="3201478" cy="2822028"/>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smtClean="0"/>
              <a:t>Disk</a:t>
            </a:r>
            <a:endParaRPr lang="en-US" sz="2800"/>
          </a:p>
        </p:txBody>
      </p:sp>
      <p:sp>
        <p:nvSpPr>
          <p:cNvPr id="5" name="Rounded Rectangle 4"/>
          <p:cNvSpPr/>
          <p:nvPr/>
        </p:nvSpPr>
        <p:spPr>
          <a:xfrm>
            <a:off x="9133292" y="4430111"/>
            <a:ext cx="236176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243651" y="4521718"/>
            <a:ext cx="954107" cy="400110"/>
          </a:xfrm>
          <a:prstGeom prst="rect">
            <a:avLst/>
          </a:prstGeom>
          <a:solidFill>
            <a:schemeClr val="tx1">
              <a:lumMod val="50000"/>
              <a:lumOff val="50000"/>
            </a:schemeClr>
          </a:solidFill>
        </p:spPr>
        <p:txBody>
          <a:bodyPr wrap="none" rtlCol="0">
            <a:spAutoFit/>
          </a:bodyPr>
          <a:lstStyle/>
          <a:p>
            <a:r>
              <a:rPr lang="en-US" sz="2000" smtClean="0">
                <a:solidFill>
                  <a:srgbClr val="FFC000"/>
                </a:solidFill>
                <a:latin typeface="Menlo" charset="0"/>
                <a:ea typeface="Menlo" charset="0"/>
                <a:cs typeface="Menlo" charset="0"/>
              </a:rPr>
              <a:t>1,0,3</a:t>
            </a:r>
            <a:endParaRPr lang="en-US" sz="2000">
              <a:solidFill>
                <a:srgbClr val="FFC000"/>
              </a:solidFill>
              <a:latin typeface="Menlo" charset="0"/>
              <a:ea typeface="Menlo" charset="0"/>
              <a:cs typeface="Menlo" charset="0"/>
            </a:endParaRPr>
          </a:p>
        </p:txBody>
      </p:sp>
      <p:sp>
        <p:nvSpPr>
          <p:cNvPr id="12" name="TextBox 11"/>
          <p:cNvSpPr txBox="1"/>
          <p:nvPr/>
        </p:nvSpPr>
        <p:spPr>
          <a:xfrm>
            <a:off x="10354043" y="4521718"/>
            <a:ext cx="954107" cy="400110"/>
          </a:xfrm>
          <a:prstGeom prst="rect">
            <a:avLst/>
          </a:prstGeom>
          <a:solidFill>
            <a:schemeClr val="tx1">
              <a:lumMod val="50000"/>
              <a:lumOff val="50000"/>
            </a:schemeClr>
          </a:solidFill>
        </p:spPr>
        <p:txBody>
          <a:bodyPr wrap="none" rtlCol="0">
            <a:spAutoFit/>
          </a:bodyPr>
          <a:lstStyle/>
          <a:p>
            <a:r>
              <a:rPr lang="en-US" sz="2000" smtClean="0">
                <a:solidFill>
                  <a:srgbClr val="FFC000"/>
                </a:solidFill>
                <a:latin typeface="Menlo" charset="0"/>
                <a:ea typeface="Menlo" charset="0"/>
                <a:cs typeface="Menlo" charset="0"/>
              </a:rPr>
              <a:t>1,0,3</a:t>
            </a:r>
            <a:endParaRPr lang="en-US" sz="2000">
              <a:solidFill>
                <a:srgbClr val="FFC000"/>
              </a:solidFill>
              <a:latin typeface="Menlo" charset="0"/>
              <a:ea typeface="Menlo" charset="0"/>
              <a:cs typeface="Menlo" charset="0"/>
            </a:endParaRPr>
          </a:p>
        </p:txBody>
      </p:sp>
      <p:sp>
        <p:nvSpPr>
          <p:cNvPr id="6" name="TextBox 5"/>
          <p:cNvSpPr txBox="1"/>
          <p:nvPr/>
        </p:nvSpPr>
        <p:spPr>
          <a:xfrm>
            <a:off x="7973452" y="4490215"/>
            <a:ext cx="684803" cy="523220"/>
          </a:xfrm>
          <a:prstGeom prst="rect">
            <a:avLst/>
          </a:prstGeom>
          <a:noFill/>
        </p:spPr>
        <p:txBody>
          <a:bodyPr wrap="none" rtlCol="0">
            <a:spAutoFit/>
          </a:bodyPr>
          <a:lstStyle/>
          <a:p>
            <a:r>
              <a:rPr lang="en-US" sz="2800" b="1" smtClean="0">
                <a:latin typeface="+mj-lt"/>
              </a:rPr>
              <a:t>File</a:t>
            </a:r>
            <a:endParaRPr lang="en-US" sz="2800" b="1">
              <a:latin typeface="+mj-lt"/>
            </a:endParaRPr>
          </a:p>
        </p:txBody>
      </p:sp>
      <p:sp>
        <p:nvSpPr>
          <p:cNvPr id="13" name="TextBox 12"/>
          <p:cNvSpPr txBox="1"/>
          <p:nvPr/>
        </p:nvSpPr>
        <p:spPr>
          <a:xfrm>
            <a:off x="9284751" y="5693980"/>
            <a:ext cx="871905" cy="523220"/>
          </a:xfrm>
          <a:prstGeom prst="rect">
            <a:avLst/>
          </a:prstGeom>
          <a:noFill/>
        </p:spPr>
        <p:txBody>
          <a:bodyPr wrap="none" rtlCol="0">
            <a:spAutoFit/>
          </a:bodyPr>
          <a:lstStyle/>
          <a:p>
            <a:r>
              <a:rPr lang="en-US" sz="2800" b="1" dirty="0" smtClean="0">
                <a:latin typeface="+mj-lt"/>
              </a:rPr>
              <a:t>Page</a:t>
            </a:r>
            <a:endParaRPr lang="en-US" sz="2800" b="1" dirty="0">
              <a:latin typeface="+mj-lt"/>
            </a:endParaRPr>
          </a:p>
        </p:txBody>
      </p:sp>
      <p:cxnSp>
        <p:nvCxnSpPr>
          <p:cNvPr id="15" name="Straight Arrow Connector 14"/>
          <p:cNvCxnSpPr>
            <a:endCxn id="10" idx="2"/>
          </p:cNvCxnSpPr>
          <p:nvPr/>
        </p:nvCxnSpPr>
        <p:spPr>
          <a:xfrm flipV="1">
            <a:off x="9720704" y="4921828"/>
            <a:ext cx="1" cy="77215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56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External Merge &amp; Sort</a:t>
            </a:r>
            <a:endParaRPr lang="en-US" dirty="0"/>
          </a:p>
        </p:txBody>
      </p:sp>
      <p:sp>
        <p:nvSpPr>
          <p:cNvPr id="4" name="Slide Number Placeholder 3"/>
          <p:cNvSpPr>
            <a:spLocks noGrp="1"/>
          </p:cNvSpPr>
          <p:nvPr>
            <p:ph type="sldNum" sz="quarter" idx="12"/>
          </p:nvPr>
        </p:nvSpPr>
        <p:spPr/>
        <p:txBody>
          <a:bodyPr/>
          <a:lstStyle/>
          <a:p>
            <a:fld id="{40A01959-B587-3B45-A9B3-C17F42F09305}" type="slidenum">
              <a:rPr lang="en-US" smtClean="0"/>
              <a:pPr/>
              <a:t>15</a:t>
            </a:fld>
            <a:endParaRPr lang="en-US"/>
          </a:p>
        </p:txBody>
      </p:sp>
    </p:spTree>
    <p:extLst>
      <p:ext uri="{BB962C8B-B14F-4D97-AF65-F5344CB8AC3E}">
        <p14:creationId xmlns:p14="http://schemas.microsoft.com/office/powerpoint/2010/main" val="954543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 about in this section</a:t>
            </a:r>
            <a:endParaRPr lang="en-US" dirty="0"/>
          </a:p>
        </p:txBody>
      </p:sp>
      <p:sp>
        <p:nvSpPr>
          <p:cNvPr id="3" name="Content Placeholder 2"/>
          <p:cNvSpPr>
            <a:spLocks noGrp="1"/>
          </p:cNvSpPr>
          <p:nvPr>
            <p:ph idx="1"/>
          </p:nvPr>
        </p:nvSpPr>
        <p:spPr>
          <a:xfrm>
            <a:off x="838200" y="1825624"/>
            <a:ext cx="10515600" cy="4175783"/>
          </a:xfrm>
        </p:spPr>
        <p:txBody>
          <a:bodyPr>
            <a:normAutofit/>
          </a:bodyPr>
          <a:lstStyle/>
          <a:p>
            <a:pPr marL="514350" indent="-514350">
              <a:buAutoNum type="arabicPeriod"/>
            </a:pPr>
            <a:r>
              <a:rPr lang="en-US" dirty="0" smtClean="0">
                <a:latin typeface="+mj-lt"/>
              </a:rPr>
              <a:t>External Merge- Basics</a:t>
            </a:r>
          </a:p>
          <a:p>
            <a:pPr marL="514350" indent="-514350">
              <a:buAutoNum type="arabicPeriod"/>
            </a:pPr>
            <a:endParaRPr lang="en-US" dirty="0">
              <a:latin typeface="+mj-lt"/>
            </a:endParaRPr>
          </a:p>
          <a:p>
            <a:pPr marL="514350" indent="-514350">
              <a:buAutoNum type="arabicPeriod"/>
            </a:pPr>
            <a:r>
              <a:rPr lang="en-US" dirty="0" smtClean="0">
                <a:latin typeface="+mj-lt"/>
              </a:rPr>
              <a:t>External Merge- Extensions</a:t>
            </a:r>
          </a:p>
          <a:p>
            <a:pPr marL="514350" indent="-514350">
              <a:buAutoNum type="arabicPeriod"/>
            </a:pPr>
            <a:endParaRPr lang="en-US" dirty="0">
              <a:latin typeface="+mj-lt"/>
            </a:endParaRPr>
          </a:p>
          <a:p>
            <a:pPr marL="514350" indent="-514350">
              <a:buAutoNum type="arabicPeriod"/>
            </a:pPr>
            <a:r>
              <a:rPr lang="en-US" dirty="0" smtClean="0">
                <a:latin typeface="+mj-lt"/>
              </a:rPr>
              <a:t>External Sort</a:t>
            </a:r>
          </a:p>
        </p:txBody>
      </p:sp>
      <p:sp>
        <p:nvSpPr>
          <p:cNvPr id="4" name="Slide Number Placeholder 3"/>
          <p:cNvSpPr>
            <a:spLocks noGrp="1"/>
          </p:cNvSpPr>
          <p:nvPr>
            <p:ph type="sldNum" sz="quarter" idx="12"/>
          </p:nvPr>
        </p:nvSpPr>
        <p:spPr/>
        <p:txBody>
          <a:bodyPr/>
          <a:lstStyle/>
          <a:p>
            <a:fld id="{DF92A6B5-0D7C-48A8-B49A-953CF10F77E3}" type="slidenum">
              <a:rPr lang="en-US" smtClean="0"/>
              <a:pPr/>
              <a:t>16</a:t>
            </a:fld>
            <a:endParaRPr lang="en-US"/>
          </a:p>
        </p:txBody>
      </p:sp>
    </p:spTree>
    <p:extLst>
      <p:ext uri="{BB962C8B-B14F-4D97-AF65-F5344CB8AC3E}">
        <p14:creationId xmlns:p14="http://schemas.microsoft.com/office/powerpoint/2010/main" val="13090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14271"/>
            <a:ext cx="8229600" cy="1143000"/>
          </a:xfrm>
        </p:spPr>
        <p:txBody>
          <a:bodyPr/>
          <a:lstStyle/>
          <a:p>
            <a:r>
              <a:rPr lang="en-US" dirty="0" smtClean="0"/>
              <a:t>External Merge</a:t>
            </a:r>
            <a:endParaRPr lang="en-US" dirty="0"/>
          </a:p>
        </p:txBody>
      </p:sp>
    </p:spTree>
    <p:extLst>
      <p:ext uri="{BB962C8B-B14F-4D97-AF65-F5344CB8AC3E}">
        <p14:creationId xmlns:p14="http://schemas.microsoft.com/office/powerpoint/2010/main" val="1904509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Merging Big Files with Small Memory</a:t>
            </a:r>
            <a:endParaRPr lang="en-US" dirty="0"/>
          </a:p>
        </p:txBody>
      </p:sp>
      <p:sp>
        <p:nvSpPr>
          <p:cNvPr id="3" name="Content Placeholder 2"/>
          <p:cNvSpPr>
            <a:spLocks noGrp="1"/>
          </p:cNvSpPr>
          <p:nvPr>
            <p:ph idx="1"/>
          </p:nvPr>
        </p:nvSpPr>
        <p:spPr>
          <a:xfrm>
            <a:off x="838200" y="2125662"/>
            <a:ext cx="10515600" cy="1646238"/>
          </a:xfrm>
        </p:spPr>
        <p:txBody>
          <a:bodyPr/>
          <a:lstStyle/>
          <a:p>
            <a:pPr marL="0" indent="0">
              <a:buNone/>
            </a:pPr>
            <a:endParaRPr lang="en-US" dirty="0" smtClean="0"/>
          </a:p>
          <a:p>
            <a:pPr marL="0" indent="0" algn="ctr">
              <a:buNone/>
            </a:pPr>
            <a:r>
              <a:rPr lang="en-US" dirty="0" smtClean="0"/>
              <a:t>How do we </a:t>
            </a:r>
            <a:r>
              <a:rPr lang="en-US" i="1" dirty="0" smtClean="0"/>
              <a:t>efficiently </a:t>
            </a:r>
            <a:r>
              <a:rPr lang="en-US" dirty="0" smtClean="0"/>
              <a:t>merge two sorted files when both are much larger than our main memory buffer?</a:t>
            </a:r>
            <a:endParaRPr lang="en-US" dirty="0"/>
          </a:p>
        </p:txBody>
      </p:sp>
    </p:spTree>
    <p:extLst>
      <p:ext uri="{BB962C8B-B14F-4D97-AF65-F5344CB8AC3E}">
        <p14:creationId xmlns:p14="http://schemas.microsoft.com/office/powerpoint/2010/main" val="852584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Merge Algorithm</a:t>
            </a:r>
            <a:endParaRPr lang="en-US" dirty="0"/>
          </a:p>
        </p:txBody>
      </p:sp>
      <p:sp>
        <p:nvSpPr>
          <p:cNvPr id="3" name="Content Placeholder 2"/>
          <p:cNvSpPr>
            <a:spLocks noGrp="1"/>
          </p:cNvSpPr>
          <p:nvPr>
            <p:ph idx="1"/>
          </p:nvPr>
        </p:nvSpPr>
        <p:spPr/>
        <p:txBody>
          <a:bodyPr>
            <a:normAutofit/>
          </a:bodyPr>
          <a:lstStyle/>
          <a:p>
            <a:r>
              <a:rPr lang="en-US" b="1" dirty="0" smtClean="0"/>
              <a:t>Input</a:t>
            </a:r>
            <a:r>
              <a:rPr lang="en-US" dirty="0" smtClean="0"/>
              <a:t>: 2 sorted lists of length M and N</a:t>
            </a:r>
          </a:p>
          <a:p>
            <a:endParaRPr lang="en-US" dirty="0" smtClean="0"/>
          </a:p>
          <a:p>
            <a:r>
              <a:rPr lang="en-US" b="1" dirty="0" smtClean="0"/>
              <a:t>Output:</a:t>
            </a:r>
            <a:r>
              <a:rPr lang="en-US" dirty="0" smtClean="0"/>
              <a:t> 1 </a:t>
            </a:r>
            <a:r>
              <a:rPr lang="en-US" dirty="0"/>
              <a:t>s</a:t>
            </a:r>
            <a:r>
              <a:rPr lang="en-US" dirty="0" smtClean="0"/>
              <a:t>orted list of length M + N</a:t>
            </a:r>
          </a:p>
          <a:p>
            <a:endParaRPr lang="en-US" dirty="0"/>
          </a:p>
          <a:p>
            <a:r>
              <a:rPr lang="en-US" b="1" dirty="0" smtClean="0"/>
              <a:t>Required: </a:t>
            </a:r>
            <a:r>
              <a:rPr lang="en-US" dirty="0" smtClean="0"/>
              <a:t>At least 3 Buffer Pages</a:t>
            </a:r>
            <a:endParaRPr lang="en-US" b="1" dirty="0" smtClean="0"/>
          </a:p>
          <a:p>
            <a:endParaRPr lang="en-US" dirty="0" smtClean="0"/>
          </a:p>
          <a:p>
            <a:r>
              <a:rPr lang="en-US" b="1" dirty="0" smtClean="0"/>
              <a:t>IOs</a:t>
            </a:r>
            <a:r>
              <a:rPr lang="en-US" dirty="0" smtClean="0"/>
              <a:t>: 2(M+N)</a:t>
            </a:r>
            <a:endParaRPr lang="en-US" dirty="0"/>
          </a:p>
        </p:txBody>
      </p:sp>
    </p:spTree>
    <p:extLst>
      <p:ext uri="{BB962C8B-B14F-4D97-AF65-F5344CB8AC3E}">
        <p14:creationId xmlns:p14="http://schemas.microsoft.com/office/powerpoint/2010/main" val="1377151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dirty="0">
              <a:latin typeface="+mj-lt"/>
            </a:endParaRPr>
          </a:p>
          <a:p>
            <a:pPr marL="514350" indent="-514350">
              <a:buFont typeface="+mj-lt"/>
              <a:buAutoNum type="arabicPeriod"/>
            </a:pPr>
            <a:r>
              <a:rPr lang="en-US" dirty="0" smtClean="0">
                <a:latin typeface="+mj-lt"/>
              </a:rPr>
              <a:t>The Buffer</a:t>
            </a:r>
          </a:p>
          <a:p>
            <a:pPr marL="514350" indent="-514350">
              <a:buFont typeface="+mj-lt"/>
              <a:buAutoNum type="arabicPeriod"/>
            </a:pPr>
            <a:endParaRPr lang="en-US" dirty="0">
              <a:latin typeface="+mj-lt"/>
            </a:endParaRPr>
          </a:p>
          <a:p>
            <a:pPr marL="514350" indent="-514350">
              <a:buFont typeface="+mj-lt"/>
              <a:buAutoNum type="arabicPeriod"/>
            </a:pPr>
            <a:r>
              <a:rPr lang="en-US" dirty="0" smtClean="0">
                <a:latin typeface="+mj-lt"/>
              </a:rPr>
              <a:t>External Merge Sort</a:t>
            </a:r>
            <a:endParaRPr lang="en-US" dirty="0">
              <a:latin typeface="+mj-lt"/>
            </a:endParaRPr>
          </a:p>
        </p:txBody>
      </p:sp>
      <p:sp>
        <p:nvSpPr>
          <p:cNvPr id="4" name="Slide Number Placeholder 3"/>
          <p:cNvSpPr>
            <a:spLocks noGrp="1"/>
          </p:cNvSpPr>
          <p:nvPr>
            <p:ph type="sldNum" sz="quarter" idx="12"/>
          </p:nvPr>
        </p:nvSpPr>
        <p:spPr/>
        <p:txBody>
          <a:bodyPr/>
          <a:lstStyle/>
          <a:p>
            <a:fld id="{DF92A6B5-0D7C-48A8-B49A-953CF10F77E3}" type="slidenum">
              <a:rPr lang="en-US" smtClean="0"/>
              <a:pPr/>
              <a:t>2</a:t>
            </a:fld>
            <a:endParaRPr lang="en-US"/>
          </a:p>
        </p:txBody>
      </p:sp>
    </p:spTree>
    <p:extLst>
      <p:ext uri="{BB962C8B-B14F-4D97-AF65-F5344CB8AC3E}">
        <p14:creationId xmlns:p14="http://schemas.microsoft.com/office/powerpoint/2010/main" val="11093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(Simple) Idea</a:t>
            </a:r>
            <a:endParaRPr lang="en-US" dirty="0"/>
          </a:p>
        </p:txBody>
      </p:sp>
      <p:sp>
        <p:nvSpPr>
          <p:cNvPr id="3" name="Content Placeholder 2"/>
          <p:cNvSpPr>
            <a:spLocks noGrp="1"/>
          </p:cNvSpPr>
          <p:nvPr>
            <p:ph idx="1"/>
          </p:nvPr>
        </p:nvSpPr>
        <p:spPr>
          <a:xfrm>
            <a:off x="838200" y="1582737"/>
            <a:ext cx="10515600" cy="910432"/>
          </a:xfrm>
        </p:spPr>
        <p:txBody>
          <a:bodyPr/>
          <a:lstStyle/>
          <a:p>
            <a:pPr marL="0" indent="0" algn="ctr">
              <a:buNone/>
            </a:pPr>
            <a:r>
              <a:rPr lang="en-US" smtClean="0"/>
              <a:t>To </a:t>
            </a:r>
            <a:r>
              <a:rPr lang="en-US" dirty="0" smtClean="0"/>
              <a:t>find an element that is no larger than all elements in two lists, one only needs to compare minimum elements from each list.</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084167" y="2908300"/>
                <a:ext cx="6023665" cy="3339825"/>
              </a:xfrm>
              <a:prstGeom prst="rect">
                <a:avLst/>
              </a:prstGeom>
              <a:solidFill>
                <a:schemeClr val="accent4">
                  <a:lumMod val="20000"/>
                  <a:lumOff val="80000"/>
                </a:schemeClr>
              </a:solidFill>
              <a:effectLst>
                <a:outerShdw blurRad="50800" dist="38100" dir="2700000" algn="tl" rotWithShape="0">
                  <a:srgbClr val="000000">
                    <a:alpha val="43000"/>
                  </a:srgbClr>
                </a:outerShdw>
              </a:effectLst>
            </p:spPr>
            <p:txBody>
              <a:bodyPr wrap="square" rtlCol="0">
                <a:spAutoFit/>
              </a:bodyPr>
              <a:lstStyle/>
              <a:p>
                <a:pPr defTabSz="457200"/>
                <a:r>
                  <a:rPr lang="en-US" sz="3000" dirty="0" smtClean="0">
                    <a:solidFill>
                      <a:prstClr val="black"/>
                    </a:solidFill>
                  </a:rPr>
                  <a:t>If:</a:t>
                </a:r>
                <a:endParaRPr lang="en-US" sz="3000" b="0" i="1" dirty="0" smtClean="0">
                  <a:solidFill>
                    <a:prstClr val="black"/>
                  </a:solidFill>
                  <a:latin typeface="Cambria Math" charset="0"/>
                </a:endParaRPr>
              </a:p>
              <a:p>
                <a:pPr defTabSz="457200"/>
                <a14:m>
                  <m:oMathPara xmlns:m="http://schemas.openxmlformats.org/officeDocument/2006/math">
                    <m:oMathParaPr>
                      <m:jc m:val="centerGroup"/>
                    </m:oMathParaPr>
                    <m:oMath xmlns:m="http://schemas.openxmlformats.org/officeDocument/2006/math">
                      <m:sSub>
                        <m:sSubPr>
                          <m:ctrlPr>
                            <a:rPr lang="en-US" sz="3000" b="0" i="1" smtClean="0">
                              <a:solidFill>
                                <a:prstClr val="black"/>
                              </a:solidFill>
                              <a:latin typeface="Cambria Math" panose="02040503050406030204" pitchFamily="18" charset="0"/>
                            </a:rPr>
                          </m:ctrlPr>
                        </m:sSubPr>
                        <m:e>
                          <m:r>
                            <a:rPr lang="en-US" sz="3000" b="0" i="1" smtClean="0">
                              <a:solidFill>
                                <a:prstClr val="black"/>
                              </a:solidFill>
                              <a:latin typeface="Cambria Math" charset="0"/>
                            </a:rPr>
                            <m:t>𝐴</m:t>
                          </m:r>
                        </m:e>
                        <m:sub>
                          <m:r>
                            <a:rPr lang="en-US" sz="3000" b="0" i="1" smtClean="0">
                              <a:solidFill>
                                <a:prstClr val="black"/>
                              </a:solidFill>
                              <a:latin typeface="Cambria Math" charset="0"/>
                            </a:rPr>
                            <m:t>1</m:t>
                          </m:r>
                        </m:sub>
                      </m:sSub>
                      <m:r>
                        <a:rPr lang="en-US" sz="3000" b="0" i="1" smtClean="0">
                          <a:solidFill>
                            <a:prstClr val="black"/>
                          </a:solidFill>
                          <a:latin typeface="Cambria Math" charset="0"/>
                          <a:ea typeface="Cambria Math" charset="0"/>
                          <a:cs typeface="Cambria Math" charset="0"/>
                        </a:rPr>
                        <m:t>≤</m:t>
                      </m:r>
                      <m:sSub>
                        <m:sSubPr>
                          <m:ctrlPr>
                            <a:rPr lang="en-US" sz="3000" i="1" smtClean="0">
                              <a:solidFill>
                                <a:prstClr val="black"/>
                              </a:solidFill>
                              <a:latin typeface="Cambria Math" panose="02040503050406030204" pitchFamily="18" charset="0"/>
                            </a:rPr>
                          </m:ctrlPr>
                        </m:sSubPr>
                        <m:e>
                          <m:r>
                            <a:rPr lang="en-US" sz="3000" i="1">
                              <a:solidFill>
                                <a:prstClr val="black"/>
                              </a:solidFill>
                              <a:latin typeface="Cambria Math" charset="0"/>
                            </a:rPr>
                            <m:t>𝐴</m:t>
                          </m:r>
                        </m:e>
                        <m:sub>
                          <m:r>
                            <a:rPr lang="en-US" sz="3000" b="0" i="1" smtClean="0">
                              <a:solidFill>
                                <a:prstClr val="black"/>
                              </a:solidFill>
                              <a:latin typeface="Cambria Math" charset="0"/>
                            </a:rPr>
                            <m:t>2</m:t>
                          </m:r>
                        </m:sub>
                      </m:sSub>
                      <m:r>
                        <a:rPr lang="en-US" sz="3000" i="1">
                          <a:solidFill>
                            <a:prstClr val="black"/>
                          </a:solidFill>
                          <a:latin typeface="Cambria Math" charset="0"/>
                          <a:ea typeface="Cambria Math" charset="0"/>
                          <a:cs typeface="Cambria Math" charset="0"/>
                        </a:rPr>
                        <m:t>≤</m:t>
                      </m:r>
                      <m:r>
                        <a:rPr lang="en-US" sz="3000" b="0" i="1" smtClean="0">
                          <a:solidFill>
                            <a:prstClr val="black"/>
                          </a:solidFill>
                          <a:latin typeface="Cambria Math" charset="0"/>
                          <a:ea typeface="Cambria Math" charset="0"/>
                          <a:cs typeface="Cambria Math" charset="0"/>
                        </a:rPr>
                        <m:t>…</m:t>
                      </m:r>
                      <m:r>
                        <a:rPr lang="en-US" sz="3000" i="1">
                          <a:solidFill>
                            <a:prstClr val="black"/>
                          </a:solidFill>
                          <a:latin typeface="Cambria Math" charset="0"/>
                          <a:ea typeface="Cambria Math" charset="0"/>
                          <a:cs typeface="Cambria Math" charset="0"/>
                        </a:rPr>
                        <m:t>≤</m:t>
                      </m:r>
                      <m:sSub>
                        <m:sSubPr>
                          <m:ctrlPr>
                            <a:rPr lang="en-US" sz="3000" i="1" smtClean="0">
                              <a:solidFill>
                                <a:prstClr val="black"/>
                              </a:solidFill>
                              <a:latin typeface="Cambria Math" panose="02040503050406030204" pitchFamily="18" charset="0"/>
                            </a:rPr>
                          </m:ctrlPr>
                        </m:sSubPr>
                        <m:e>
                          <m:r>
                            <a:rPr lang="en-US" sz="3000" i="1">
                              <a:solidFill>
                                <a:prstClr val="black"/>
                              </a:solidFill>
                              <a:latin typeface="Cambria Math" charset="0"/>
                            </a:rPr>
                            <m:t>𝐴</m:t>
                          </m:r>
                        </m:e>
                        <m:sub>
                          <m:r>
                            <a:rPr lang="en-US" sz="3000" b="0" i="1" smtClean="0">
                              <a:solidFill>
                                <a:prstClr val="black"/>
                              </a:solidFill>
                              <a:latin typeface="Cambria Math" charset="0"/>
                            </a:rPr>
                            <m:t>𝑁</m:t>
                          </m:r>
                        </m:sub>
                      </m:sSub>
                    </m:oMath>
                  </m:oMathPara>
                </a14:m>
                <a:endParaRPr lang="en-US" sz="3000" baseline="-25000" dirty="0" smtClean="0">
                  <a:solidFill>
                    <a:prstClr val="black"/>
                  </a:solidFill>
                </a:endParaRPr>
              </a:p>
              <a:p>
                <a:pPr defTabSz="457200"/>
                <a14:m>
                  <m:oMathPara xmlns:m="http://schemas.openxmlformats.org/officeDocument/2006/math">
                    <m:oMathParaPr>
                      <m:jc m:val="centerGroup"/>
                    </m:oMathParaPr>
                    <m:oMath xmlns:m="http://schemas.openxmlformats.org/officeDocument/2006/math">
                      <m:sSub>
                        <m:sSubPr>
                          <m:ctrlPr>
                            <a:rPr lang="en-US" sz="3000" i="1">
                              <a:solidFill>
                                <a:prstClr val="black"/>
                              </a:solidFill>
                              <a:latin typeface="Cambria Math" panose="02040503050406030204" pitchFamily="18" charset="0"/>
                            </a:rPr>
                          </m:ctrlPr>
                        </m:sSubPr>
                        <m:e>
                          <m:r>
                            <a:rPr lang="en-US" sz="3000" b="0" i="1" smtClean="0">
                              <a:solidFill>
                                <a:prstClr val="black"/>
                              </a:solidFill>
                              <a:latin typeface="Cambria Math" charset="0"/>
                            </a:rPr>
                            <m:t>𝐵</m:t>
                          </m:r>
                        </m:e>
                        <m:sub>
                          <m:r>
                            <a:rPr lang="en-US" sz="3000" i="1">
                              <a:solidFill>
                                <a:prstClr val="black"/>
                              </a:solidFill>
                              <a:latin typeface="Cambria Math" charset="0"/>
                            </a:rPr>
                            <m:t>1</m:t>
                          </m:r>
                        </m:sub>
                      </m:sSub>
                      <m:r>
                        <a:rPr lang="en-US" sz="3000" i="1">
                          <a:solidFill>
                            <a:prstClr val="black"/>
                          </a:solidFill>
                          <a:latin typeface="Cambria Math" charset="0"/>
                          <a:ea typeface="Cambria Math" charset="0"/>
                          <a:cs typeface="Cambria Math" charset="0"/>
                        </a:rPr>
                        <m:t>≤</m:t>
                      </m:r>
                      <m:sSub>
                        <m:sSubPr>
                          <m:ctrlPr>
                            <a:rPr lang="en-US" sz="3000" i="1">
                              <a:solidFill>
                                <a:prstClr val="black"/>
                              </a:solidFill>
                              <a:latin typeface="Cambria Math" panose="02040503050406030204" pitchFamily="18" charset="0"/>
                            </a:rPr>
                          </m:ctrlPr>
                        </m:sSubPr>
                        <m:e>
                          <m:r>
                            <a:rPr lang="en-US" sz="3000" b="0" i="1" smtClean="0">
                              <a:solidFill>
                                <a:prstClr val="black"/>
                              </a:solidFill>
                              <a:latin typeface="Cambria Math" charset="0"/>
                            </a:rPr>
                            <m:t>𝐵</m:t>
                          </m:r>
                        </m:e>
                        <m:sub>
                          <m:r>
                            <a:rPr lang="en-US" sz="3000" i="1">
                              <a:solidFill>
                                <a:prstClr val="black"/>
                              </a:solidFill>
                              <a:latin typeface="Cambria Math" charset="0"/>
                            </a:rPr>
                            <m:t>2</m:t>
                          </m:r>
                        </m:sub>
                      </m:sSub>
                      <m:r>
                        <a:rPr lang="en-US" sz="3000" i="1">
                          <a:solidFill>
                            <a:prstClr val="black"/>
                          </a:solidFill>
                          <a:latin typeface="Cambria Math" charset="0"/>
                          <a:ea typeface="Cambria Math" charset="0"/>
                          <a:cs typeface="Cambria Math" charset="0"/>
                        </a:rPr>
                        <m:t>≤…≤</m:t>
                      </m:r>
                      <m:sSub>
                        <m:sSubPr>
                          <m:ctrlPr>
                            <a:rPr lang="en-US" sz="3000" i="1">
                              <a:solidFill>
                                <a:prstClr val="black"/>
                              </a:solidFill>
                              <a:latin typeface="Cambria Math" panose="02040503050406030204" pitchFamily="18" charset="0"/>
                            </a:rPr>
                          </m:ctrlPr>
                        </m:sSubPr>
                        <m:e>
                          <m:r>
                            <a:rPr lang="en-US" sz="3000" b="0" i="1" smtClean="0">
                              <a:solidFill>
                                <a:prstClr val="black"/>
                              </a:solidFill>
                              <a:latin typeface="Cambria Math" charset="0"/>
                            </a:rPr>
                            <m:t>𝐵</m:t>
                          </m:r>
                        </m:e>
                        <m:sub>
                          <m:r>
                            <a:rPr lang="en-US" sz="3000" b="0" i="1" smtClean="0">
                              <a:solidFill>
                                <a:prstClr val="black"/>
                              </a:solidFill>
                              <a:latin typeface="Cambria Math" charset="0"/>
                            </a:rPr>
                            <m:t>𝑀</m:t>
                          </m:r>
                        </m:sub>
                      </m:sSub>
                    </m:oMath>
                  </m:oMathPara>
                </a14:m>
                <a:endParaRPr lang="en-US" sz="3000" baseline="-25000" dirty="0">
                  <a:solidFill>
                    <a:prstClr val="black"/>
                  </a:solidFill>
                </a:endParaRPr>
              </a:p>
              <a:p>
                <a:pPr defTabSz="457200"/>
                <a:r>
                  <a:rPr lang="en-US" sz="3000" dirty="0" smtClean="0">
                    <a:solidFill>
                      <a:prstClr val="black"/>
                    </a:solidFill>
                  </a:rPr>
                  <a:t>Then:</a:t>
                </a:r>
              </a:p>
              <a:p>
                <a:pPr defTabSz="457200"/>
                <a14:m>
                  <m:oMathPara xmlns:m="http://schemas.openxmlformats.org/officeDocument/2006/math">
                    <m:oMathParaPr>
                      <m:jc m:val="centerGroup"/>
                    </m:oMathParaPr>
                    <m:oMath xmlns:m="http://schemas.openxmlformats.org/officeDocument/2006/math">
                      <m:sSub>
                        <m:sSubPr>
                          <m:ctrlPr>
                            <a:rPr lang="en-US" sz="3000" i="1">
                              <a:solidFill>
                                <a:prstClr val="black"/>
                              </a:solidFill>
                              <a:latin typeface="Cambria Math" panose="02040503050406030204" pitchFamily="18" charset="0"/>
                            </a:rPr>
                          </m:ctrlPr>
                        </m:sSubPr>
                        <m:e>
                          <m:r>
                            <a:rPr lang="en-US" sz="3000" b="0" i="1" smtClean="0">
                              <a:solidFill>
                                <a:prstClr val="black"/>
                              </a:solidFill>
                              <a:latin typeface="Cambria Math" charset="0"/>
                            </a:rPr>
                            <m:t>𝑀𝑖𝑛</m:t>
                          </m:r>
                          <m:r>
                            <a:rPr lang="en-US" sz="3000" b="0" i="1" smtClean="0">
                              <a:solidFill>
                                <a:prstClr val="black"/>
                              </a:solidFill>
                              <a:latin typeface="Cambria Math" charset="0"/>
                            </a:rPr>
                            <m:t>(</m:t>
                          </m:r>
                          <m:r>
                            <a:rPr lang="en-US" sz="3000" i="1">
                              <a:solidFill>
                                <a:prstClr val="black"/>
                              </a:solidFill>
                              <a:latin typeface="Cambria Math" charset="0"/>
                            </a:rPr>
                            <m:t>𝐴</m:t>
                          </m:r>
                        </m:e>
                        <m:sub>
                          <m:r>
                            <a:rPr lang="en-US" sz="3000" i="1">
                              <a:solidFill>
                                <a:prstClr val="black"/>
                              </a:solidFill>
                              <a:latin typeface="Cambria Math" charset="0"/>
                            </a:rPr>
                            <m:t>1</m:t>
                          </m:r>
                        </m:sub>
                      </m:sSub>
                      <m:r>
                        <a:rPr lang="en-US" sz="3000" b="0" i="1" smtClean="0">
                          <a:solidFill>
                            <a:prstClr val="black"/>
                          </a:solidFill>
                          <a:latin typeface="Cambria Math" charset="0"/>
                        </a:rPr>
                        <m:t>,</m:t>
                      </m:r>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charset="0"/>
                            </a:rPr>
                            <m:t>𝐵</m:t>
                          </m:r>
                        </m:e>
                        <m:sub>
                          <m:r>
                            <a:rPr lang="en-US" sz="3000" i="1">
                              <a:solidFill>
                                <a:prstClr val="black"/>
                              </a:solidFill>
                              <a:latin typeface="Cambria Math" charset="0"/>
                            </a:rPr>
                            <m:t>1</m:t>
                          </m:r>
                        </m:sub>
                      </m:sSub>
                      <m:r>
                        <a:rPr lang="en-US" sz="3000" b="0" i="1" smtClean="0">
                          <a:solidFill>
                            <a:prstClr val="black"/>
                          </a:solidFill>
                          <a:latin typeface="Cambria Math" charset="0"/>
                        </a:rPr>
                        <m:t>)</m:t>
                      </m:r>
                      <m:r>
                        <a:rPr lang="en-US" sz="3000" i="1">
                          <a:solidFill>
                            <a:prstClr val="black"/>
                          </a:solidFill>
                          <a:latin typeface="Cambria Math" charset="0"/>
                          <a:ea typeface="Cambria Math" charset="0"/>
                          <a:cs typeface="Cambria Math" charset="0"/>
                        </a:rPr>
                        <m:t>≤</m:t>
                      </m:r>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charset="0"/>
                            </a:rPr>
                            <m:t>𝐴</m:t>
                          </m:r>
                        </m:e>
                        <m:sub>
                          <m:r>
                            <a:rPr lang="en-US" sz="3000" b="0" i="1" smtClean="0">
                              <a:solidFill>
                                <a:prstClr val="black"/>
                              </a:solidFill>
                              <a:latin typeface="Cambria Math" charset="0"/>
                            </a:rPr>
                            <m:t>𝑖</m:t>
                          </m:r>
                        </m:sub>
                      </m:sSub>
                    </m:oMath>
                  </m:oMathPara>
                </a14:m>
                <a:endParaRPr lang="en-US" sz="3000" dirty="0" smtClean="0">
                  <a:solidFill>
                    <a:prstClr val="black"/>
                  </a:solidFill>
                </a:endParaRPr>
              </a:p>
              <a:p>
                <a:pPr defTabSz="457200"/>
                <a14:m>
                  <m:oMathPara xmlns:m="http://schemas.openxmlformats.org/officeDocument/2006/math">
                    <m:oMathParaPr>
                      <m:jc m:val="centerGroup"/>
                    </m:oMathParaPr>
                    <m:oMath xmlns:m="http://schemas.openxmlformats.org/officeDocument/2006/math">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charset="0"/>
                            </a:rPr>
                            <m:t>𝑀𝑖𝑛</m:t>
                          </m:r>
                          <m:r>
                            <a:rPr lang="en-US" sz="3000" i="1">
                              <a:solidFill>
                                <a:prstClr val="black"/>
                              </a:solidFill>
                              <a:latin typeface="Cambria Math" charset="0"/>
                            </a:rPr>
                            <m:t>(</m:t>
                          </m:r>
                          <m:r>
                            <a:rPr lang="en-US" sz="3000" i="1">
                              <a:solidFill>
                                <a:prstClr val="black"/>
                              </a:solidFill>
                              <a:latin typeface="Cambria Math" charset="0"/>
                            </a:rPr>
                            <m:t>𝐴</m:t>
                          </m:r>
                        </m:e>
                        <m:sub>
                          <m:r>
                            <a:rPr lang="en-US" sz="3000" i="1">
                              <a:solidFill>
                                <a:prstClr val="black"/>
                              </a:solidFill>
                              <a:latin typeface="Cambria Math" charset="0"/>
                            </a:rPr>
                            <m:t>1</m:t>
                          </m:r>
                        </m:sub>
                      </m:sSub>
                      <m:r>
                        <a:rPr lang="en-US" sz="3000" i="1">
                          <a:solidFill>
                            <a:prstClr val="black"/>
                          </a:solidFill>
                          <a:latin typeface="Cambria Math" charset="0"/>
                        </a:rPr>
                        <m:t>,</m:t>
                      </m:r>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charset="0"/>
                            </a:rPr>
                            <m:t>𝐵</m:t>
                          </m:r>
                        </m:e>
                        <m:sub>
                          <m:r>
                            <a:rPr lang="en-US" sz="3000" i="1">
                              <a:solidFill>
                                <a:prstClr val="black"/>
                              </a:solidFill>
                              <a:latin typeface="Cambria Math" charset="0"/>
                            </a:rPr>
                            <m:t>1</m:t>
                          </m:r>
                        </m:sub>
                      </m:sSub>
                      <m:r>
                        <a:rPr lang="en-US" sz="3000" i="1">
                          <a:solidFill>
                            <a:prstClr val="black"/>
                          </a:solidFill>
                          <a:latin typeface="Cambria Math" charset="0"/>
                        </a:rPr>
                        <m:t>)</m:t>
                      </m:r>
                      <m:r>
                        <a:rPr lang="en-US" sz="3000" i="1">
                          <a:solidFill>
                            <a:prstClr val="black"/>
                          </a:solidFill>
                          <a:latin typeface="Cambria Math" charset="0"/>
                          <a:ea typeface="Cambria Math" charset="0"/>
                          <a:cs typeface="Cambria Math" charset="0"/>
                        </a:rPr>
                        <m:t>≤</m:t>
                      </m:r>
                      <m:sSub>
                        <m:sSubPr>
                          <m:ctrlPr>
                            <a:rPr lang="en-US" sz="3000" i="1">
                              <a:solidFill>
                                <a:prstClr val="black"/>
                              </a:solidFill>
                              <a:latin typeface="Cambria Math" panose="02040503050406030204" pitchFamily="18" charset="0"/>
                            </a:rPr>
                          </m:ctrlPr>
                        </m:sSubPr>
                        <m:e>
                          <m:r>
                            <a:rPr lang="en-US" sz="3000" b="0" i="1" smtClean="0">
                              <a:solidFill>
                                <a:prstClr val="black"/>
                              </a:solidFill>
                              <a:latin typeface="Cambria Math" charset="0"/>
                            </a:rPr>
                            <m:t>𝐵</m:t>
                          </m:r>
                        </m:e>
                        <m:sub>
                          <m:r>
                            <a:rPr lang="en-US" sz="3000" b="0" i="1" smtClean="0">
                              <a:solidFill>
                                <a:prstClr val="black"/>
                              </a:solidFill>
                              <a:latin typeface="Cambria Math" charset="0"/>
                            </a:rPr>
                            <m:t>𝑗</m:t>
                          </m:r>
                        </m:sub>
                      </m:sSub>
                    </m:oMath>
                  </m:oMathPara>
                </a14:m>
                <a:endParaRPr lang="en-US" sz="3000" dirty="0">
                  <a:solidFill>
                    <a:prstClr val="black"/>
                  </a:solidFill>
                </a:endParaRPr>
              </a:p>
              <a:p>
                <a:pPr defTabSz="457200"/>
                <a:r>
                  <a:rPr lang="en-US" sz="3000" dirty="0" smtClean="0">
                    <a:solidFill>
                      <a:prstClr val="black"/>
                    </a:solidFill>
                  </a:rPr>
                  <a:t>for </a:t>
                </a:r>
                <a:r>
                  <a:rPr lang="en-US" sz="3000" dirty="0" err="1">
                    <a:solidFill>
                      <a:prstClr val="black"/>
                    </a:solidFill>
                  </a:rPr>
                  <a:t>i</a:t>
                </a:r>
                <a:r>
                  <a:rPr lang="en-US" sz="3000" dirty="0">
                    <a:solidFill>
                      <a:prstClr val="black"/>
                    </a:solidFill>
                  </a:rPr>
                  <a:t>=1….N and </a:t>
                </a:r>
                <a:r>
                  <a:rPr lang="en-US" sz="3000" dirty="0" smtClean="0">
                    <a:solidFill>
                      <a:prstClr val="black"/>
                    </a:solidFill>
                  </a:rPr>
                  <a:t>j=1</a:t>
                </a:r>
                <a:r>
                  <a:rPr lang="en-US" sz="3000" dirty="0">
                    <a:solidFill>
                      <a:prstClr val="black"/>
                    </a:solidFill>
                  </a:rPr>
                  <a:t>….M </a:t>
                </a:r>
              </a:p>
            </p:txBody>
          </p:sp>
        </mc:Choice>
        <mc:Fallback xmlns="">
          <p:sp>
            <p:nvSpPr>
              <p:cNvPr id="8" name="TextBox 7"/>
              <p:cNvSpPr txBox="1">
                <a:spLocks noRot="1" noChangeAspect="1" noMove="1" noResize="1" noEditPoints="1" noAdjustHandles="1" noChangeArrowheads="1" noChangeShapeType="1" noTextEdit="1"/>
              </p:cNvSpPr>
              <p:nvPr/>
            </p:nvSpPr>
            <p:spPr>
              <a:xfrm>
                <a:off x="3084167" y="2908300"/>
                <a:ext cx="6023665" cy="3339825"/>
              </a:xfrm>
              <a:prstGeom prst="rect">
                <a:avLst/>
              </a:prstGeom>
              <a:blipFill rotWithShape="0">
                <a:blip r:embed="rId2"/>
                <a:stretch>
                  <a:fillRect/>
                </a:stretch>
              </a:blipFill>
              <a:effectLst>
                <a:outerShdw blurRad="50800" dist="38100" dir="2700000" algn="tl" rotWithShape="0">
                  <a:srgbClr val="000000">
                    <a:alpha val="43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09252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7,11</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4" name="TextBox 43"/>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2844928" y="2635940"/>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1,5</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2844927" y="33617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2,22</a:t>
            </a:r>
            <a:endParaRPr lang="en-US" sz="2000" dirty="0">
              <a:solidFill>
                <a:srgbClr val="FFC000"/>
              </a:solidFill>
              <a:latin typeface="Menlo" charset="0"/>
              <a:ea typeface="Menlo" charset="0"/>
              <a:cs typeface="Menlo" charset="0"/>
            </a:endParaRPr>
          </a:p>
        </p:txBody>
      </p:sp>
      <p:sp>
        <p:nvSpPr>
          <p:cNvPr id="55" name="TextBox 54"/>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56" name="TextBox 55"/>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Tree>
    <p:extLst>
      <p:ext uri="{BB962C8B-B14F-4D97-AF65-F5344CB8AC3E}">
        <p14:creationId xmlns:p14="http://schemas.microsoft.com/office/powerpoint/2010/main" val="147897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07407E-6 L 0.42369 0.06666 " pathEditMode="relative" rAng="0" ptsTypes="AA">
                                      <p:cBhvr>
                                        <p:cTn id="6" dur="2000" fill="hold"/>
                                        <p:tgtEl>
                                          <p:spTgt spid="30"/>
                                        </p:tgtEl>
                                        <p:attrNameLst>
                                          <p:attrName>ppt_x</p:attrName>
                                          <p:attrName>ppt_y</p:attrName>
                                        </p:attrNameLst>
                                      </p:cBhvr>
                                      <p:rCtr x="21185" y="3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4.44444E-6 L 0.52252 -0.04166 " pathEditMode="relative" rAng="0" ptsTypes="AA">
                                      <p:cBhvr>
                                        <p:cTn id="10" dur="2000" fill="hold"/>
                                        <p:tgtEl>
                                          <p:spTgt spid="34"/>
                                        </p:tgtEl>
                                        <p:attrNameLst>
                                          <p:attrName>ppt_x</p:attrName>
                                          <p:attrName>ppt_y</p:attrName>
                                        </p:attrNameLst>
                                      </p:cBhvr>
                                      <p:rCtr x="2612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7,11</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8000660" y="3088228"/>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1,5</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9212043" y="308822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0" name="TextBox 39"/>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1" name="TextBox 40"/>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42" name="TextBox 41"/>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Tree>
    <p:extLst>
      <p:ext uri="{BB962C8B-B14F-4D97-AF65-F5344CB8AC3E}">
        <p14:creationId xmlns:p14="http://schemas.microsoft.com/office/powerpoint/2010/main" val="69880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7,11</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8000660" y="3088228"/>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9212043" y="308822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10428344" y="3088228"/>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1,2</a:t>
            </a:r>
            <a:endParaRPr lang="en-US" sz="2000" dirty="0">
              <a:solidFill>
                <a:srgbClr val="FFC000"/>
              </a:solidFill>
              <a:latin typeface="Menlo" charset="0"/>
              <a:ea typeface="Menlo" charset="0"/>
              <a:cs typeface="Menlo" charset="0"/>
            </a:endParaRPr>
          </a:p>
        </p:txBody>
      </p:sp>
      <p:sp>
        <p:nvSpPr>
          <p:cNvPr id="40" name="TextBox 39"/>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1" name="TextBox 40"/>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2" name="TextBox 41"/>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47" name="TextBox 46"/>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Tree>
    <p:extLst>
      <p:ext uri="{BB962C8B-B14F-4D97-AF65-F5344CB8AC3E}">
        <p14:creationId xmlns:p14="http://schemas.microsoft.com/office/powerpoint/2010/main" val="19618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1.85185E-6 L -0.62708 0.17893 " pathEditMode="relative" rAng="0" ptsTypes="AA">
                                      <p:cBhvr>
                                        <p:cTn id="6" dur="2000" fill="hold"/>
                                        <p:tgtEl>
                                          <p:spTgt spid="38"/>
                                        </p:tgtEl>
                                        <p:attrNameLst>
                                          <p:attrName>ppt_x</p:attrName>
                                          <p:attrName>ppt_y</p:attrName>
                                        </p:attrNameLst>
                                      </p:cBhvr>
                                      <p:rCtr x="-31354" y="8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7,11</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8000660" y="3088228"/>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9212043" y="308822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2804161" y="4305052"/>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1,2</a:t>
            </a:r>
            <a:endParaRPr lang="en-US" sz="2000" dirty="0">
              <a:solidFill>
                <a:srgbClr val="FFC000"/>
              </a:solidFill>
              <a:latin typeface="Menlo" charset="0"/>
              <a:ea typeface="Menlo" charset="0"/>
              <a:cs typeface="Menlo" charset="0"/>
            </a:endParaRPr>
          </a:p>
        </p:txBody>
      </p:sp>
      <p:sp>
        <p:nvSpPr>
          <p:cNvPr id="37" name="TextBox 36"/>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0" name="TextBox 39"/>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1" name="TextBox 40"/>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42" name="TextBox 41"/>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Tree>
    <p:extLst>
      <p:ext uri="{BB962C8B-B14F-4D97-AF65-F5344CB8AC3E}">
        <p14:creationId xmlns:p14="http://schemas.microsoft.com/office/powerpoint/2010/main" val="21347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85185E-6 L 0.19896 -0.00255 " pathEditMode="relative" rAng="0" ptsTypes="AA">
                                      <p:cBhvr>
                                        <p:cTn id="6" dur="2000" fill="hold"/>
                                        <p:tgtEl>
                                          <p:spTgt spid="30"/>
                                        </p:tgtEl>
                                        <p:attrNameLst>
                                          <p:attrName>ppt_x</p:attrName>
                                          <p:attrName>ppt_y</p:attrName>
                                        </p:attrNameLst>
                                      </p:cBhvr>
                                      <p:rCtr x="9948"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10423428" y="3095788"/>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9212043" y="308822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2804161" y="4305052"/>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1,2</a:t>
            </a:r>
            <a:endParaRPr lang="en-US" sz="2000" dirty="0">
              <a:solidFill>
                <a:srgbClr val="FFC000"/>
              </a:solidFill>
              <a:latin typeface="Menlo" charset="0"/>
              <a:ea typeface="Menlo" charset="0"/>
              <a:cs typeface="Menlo" charset="0"/>
            </a:endParaRPr>
          </a:p>
        </p:txBody>
      </p:sp>
      <p:sp>
        <p:nvSpPr>
          <p:cNvPr id="37" name="TextBox 36"/>
          <p:cNvSpPr txBox="1"/>
          <p:nvPr/>
        </p:nvSpPr>
        <p:spPr>
          <a:xfrm>
            <a:off x="7343335" y="4705162"/>
            <a:ext cx="4528234" cy="1384995"/>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800" dirty="0" smtClean="0">
                <a:latin typeface="+mj-lt"/>
              </a:rPr>
              <a:t>This is all the algorithm “sees”… Which file to load a page from next?</a:t>
            </a:r>
            <a:endParaRPr lang="en-US" sz="2800" b="1" dirty="0">
              <a:latin typeface="+mj-lt"/>
            </a:endParaRPr>
          </a:p>
        </p:txBody>
      </p:sp>
      <p:sp>
        <p:nvSpPr>
          <p:cNvPr id="40" name="TextBox 39"/>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1" name="TextBox 40"/>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2" name="TextBox 41"/>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47" name="TextBox 46"/>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7,11</a:t>
            </a:r>
            <a:endParaRPr lang="en-US" sz="2000" dirty="0">
              <a:solidFill>
                <a:srgbClr val="FFC000"/>
              </a:solidFill>
              <a:latin typeface="Menlo" charset="0"/>
              <a:ea typeface="Menlo" charset="0"/>
              <a:cs typeface="Menlo" charset="0"/>
            </a:endParaRPr>
          </a:p>
        </p:txBody>
      </p:sp>
      <p:sp>
        <p:nvSpPr>
          <p:cNvPr id="43" name="Rounded Rectangle 42"/>
          <p:cNvSpPr/>
          <p:nvPr/>
        </p:nvSpPr>
        <p:spPr>
          <a:xfrm>
            <a:off x="2699249" y="2543414"/>
            <a:ext cx="3296832" cy="583324"/>
          </a:xfrm>
          <a:prstGeom prst="roundRect">
            <a:avLst/>
          </a:prstGeom>
          <a:solidFill>
            <a:schemeClr val="tx2">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711158" y="3270013"/>
            <a:ext cx="3296832" cy="583324"/>
          </a:xfrm>
          <a:prstGeom prst="roundRect">
            <a:avLst/>
          </a:prstGeom>
          <a:solidFill>
            <a:schemeClr val="tx2">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3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10423428" y="3095788"/>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9212043" y="308822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2804161" y="4305052"/>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1,2</a:t>
            </a:r>
            <a:endParaRPr lang="en-US" sz="2000" dirty="0">
              <a:solidFill>
                <a:srgbClr val="FFC000"/>
              </a:solidFill>
              <a:latin typeface="Menlo" charset="0"/>
              <a:ea typeface="Menlo" charset="0"/>
              <a:cs typeface="Menlo" charset="0"/>
            </a:endParaRPr>
          </a:p>
        </p:txBody>
      </p:sp>
      <mc:AlternateContent xmlns:mc="http://schemas.openxmlformats.org/markup-compatibility/2006" xmlns:a14="http://schemas.microsoft.com/office/drawing/2010/main">
        <mc:Choice Requires="a14">
          <p:sp>
            <p:nvSpPr>
              <p:cNvPr id="37" name="TextBox 36"/>
              <p:cNvSpPr txBox="1"/>
              <p:nvPr/>
            </p:nvSpPr>
            <p:spPr>
              <a:xfrm>
                <a:off x="7343335" y="4705162"/>
                <a:ext cx="4528234" cy="1384995"/>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800" dirty="0" smtClean="0">
                    <a:latin typeface="+mj-lt"/>
                  </a:rPr>
                  <a:t>We know that F</a:t>
                </a:r>
                <a:r>
                  <a:rPr lang="en-US" sz="2800" baseline="-25000" dirty="0" smtClean="0">
                    <a:latin typeface="+mj-lt"/>
                  </a:rPr>
                  <a:t>2</a:t>
                </a:r>
                <a:r>
                  <a:rPr lang="en-US" sz="2800" dirty="0" smtClean="0">
                    <a:latin typeface="+mj-lt"/>
                  </a:rPr>
                  <a:t> only contains values </a:t>
                </a:r>
                <a14:m>
                  <m:oMath xmlns:m="http://schemas.openxmlformats.org/officeDocument/2006/math">
                    <m:r>
                      <a:rPr lang="en-US" sz="2800" i="1" dirty="0" smtClean="0">
                        <a:latin typeface="Cambria Math" charset="0"/>
                        <a:ea typeface="Cambria Math" charset="0"/>
                        <a:cs typeface="Cambria Math" charset="0"/>
                      </a:rPr>
                      <m:t>≥</m:t>
                    </m:r>
                  </m:oMath>
                </a14:m>
                <a:r>
                  <a:rPr lang="en-US" sz="2800" dirty="0" smtClean="0">
                    <a:latin typeface="+mj-lt"/>
                  </a:rPr>
                  <a:t> 22… so we should load from F</a:t>
                </a:r>
                <a:r>
                  <a:rPr lang="en-US" sz="2800" baseline="-25000" dirty="0" smtClean="0">
                    <a:latin typeface="+mj-lt"/>
                  </a:rPr>
                  <a:t>1</a:t>
                </a:r>
                <a:r>
                  <a:rPr lang="en-US" sz="2800" dirty="0" smtClean="0">
                    <a:latin typeface="+mj-lt"/>
                  </a:rPr>
                  <a:t>!</a:t>
                </a:r>
                <a:endParaRPr lang="en-US" sz="2800" b="1" dirty="0">
                  <a:latin typeface="+mj-lt"/>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343335" y="4705162"/>
                <a:ext cx="4528234" cy="1384995"/>
              </a:xfrm>
              <a:prstGeom prst="rect">
                <a:avLst/>
              </a:prstGeom>
              <a:blipFill rotWithShape="0">
                <a:blip r:embed="rId2"/>
                <a:stretch>
                  <a:fillRect/>
                </a:stretch>
              </a:blipFill>
              <a:effectLst>
                <a:outerShdw blurRad="50800" dist="12700" dir="2700000" algn="tl" rotWithShape="0">
                  <a:prstClr val="black">
                    <a:alpha val="40000"/>
                  </a:prstClr>
                </a:outerShdw>
              </a:effectLst>
            </p:spPr>
            <p:txBody>
              <a:bodyPr/>
              <a:lstStyle/>
              <a:p>
                <a:r>
                  <a:rPr lang="en-US">
                    <a:noFill/>
                  </a:rPr>
                  <a:t> </a:t>
                </a:r>
              </a:p>
            </p:txBody>
          </p:sp>
        </mc:Fallback>
      </mc:AlternateContent>
      <p:sp>
        <p:nvSpPr>
          <p:cNvPr id="40" name="TextBox 39"/>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1" name="TextBox 40"/>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2" name="TextBox 41"/>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47" name="TextBox 46"/>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7,11</a:t>
            </a:r>
            <a:endParaRPr lang="en-US" sz="2000" dirty="0">
              <a:solidFill>
                <a:srgbClr val="FFC000"/>
              </a:solidFill>
              <a:latin typeface="Menlo" charset="0"/>
              <a:ea typeface="Menlo" charset="0"/>
              <a:cs typeface="Menlo" charset="0"/>
            </a:endParaRPr>
          </a:p>
        </p:txBody>
      </p:sp>
      <p:sp>
        <p:nvSpPr>
          <p:cNvPr id="43" name="Rounded Rectangle 42"/>
          <p:cNvSpPr/>
          <p:nvPr/>
        </p:nvSpPr>
        <p:spPr>
          <a:xfrm>
            <a:off x="2711158" y="3267352"/>
            <a:ext cx="3296832" cy="583324"/>
          </a:xfrm>
          <a:prstGeom prst="roundRect">
            <a:avLst/>
          </a:prstGeom>
          <a:solidFill>
            <a:schemeClr val="tx2">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711158" y="2550179"/>
            <a:ext cx="3296832" cy="583324"/>
          </a:xfrm>
          <a:prstGeom prst="roundRect">
            <a:avLst/>
          </a:prstGeom>
          <a:solidFill>
            <a:schemeClr val="tx2">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0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4.07407E-6 L 0.33958 0.06666 " pathEditMode="relative" rAng="0" ptsTypes="AA">
                                      <p:cBhvr>
                                        <p:cTn id="14" dur="2000" fill="hold"/>
                                        <p:tgtEl>
                                          <p:spTgt spid="31"/>
                                        </p:tgtEl>
                                        <p:attrNameLst>
                                          <p:attrName>ppt_x</p:attrName>
                                          <p:attrName>ppt_y</p:attrName>
                                        </p:attrNameLst>
                                      </p:cBhvr>
                                      <p:rCtr x="16979" y="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10423428" y="3095788"/>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9212043" y="308822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2804161" y="4305052"/>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1,2</a:t>
            </a:r>
            <a:endParaRPr lang="en-US" sz="2000" dirty="0">
              <a:solidFill>
                <a:srgbClr val="FFC000"/>
              </a:solidFill>
              <a:latin typeface="Menlo" charset="0"/>
              <a:ea typeface="Menlo" charset="0"/>
              <a:cs typeface="Menlo" charset="0"/>
            </a:endParaRPr>
          </a:p>
        </p:txBody>
      </p:sp>
      <p:sp>
        <p:nvSpPr>
          <p:cNvPr id="40" name="TextBox 39"/>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1" name="TextBox 40"/>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2" name="TextBox 41"/>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47" name="TextBox 46"/>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1" name="TextBox 30"/>
          <p:cNvSpPr txBox="1"/>
          <p:nvPr/>
        </p:nvSpPr>
        <p:spPr>
          <a:xfrm>
            <a:off x="8000672" y="3095788"/>
            <a:ext cx="954082"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7,11</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1690562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10423428" y="3095788"/>
            <a:ext cx="954106"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5,7</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9212043" y="308822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2804161" y="4305052"/>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1,2</a:t>
            </a:r>
            <a:endParaRPr lang="en-US" sz="2000" dirty="0">
              <a:solidFill>
                <a:srgbClr val="FFC000"/>
              </a:solidFill>
              <a:latin typeface="Menlo" charset="0"/>
              <a:ea typeface="Menlo" charset="0"/>
              <a:cs typeface="Menlo" charset="0"/>
            </a:endParaRPr>
          </a:p>
        </p:txBody>
      </p:sp>
      <p:sp>
        <p:nvSpPr>
          <p:cNvPr id="40" name="TextBox 39"/>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1" name="TextBox 40"/>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2" name="TextBox 41"/>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47" name="TextBox 46"/>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1" name="TextBox 30"/>
          <p:cNvSpPr txBox="1"/>
          <p:nvPr/>
        </p:nvSpPr>
        <p:spPr>
          <a:xfrm>
            <a:off x="8000672" y="3095788"/>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11</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20783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4.44444E-6 L -0.54088 0.17546 " pathEditMode="relative" rAng="0" ptsTypes="AA">
                                      <p:cBhvr>
                                        <p:cTn id="6" dur="2000" fill="hold"/>
                                        <p:tgtEl>
                                          <p:spTgt spid="30"/>
                                        </p:tgtEl>
                                        <p:attrNameLst>
                                          <p:attrName>ppt_x</p:attrName>
                                          <p:attrName>ppt_y</p:attrName>
                                        </p:attrNameLst>
                                      </p:cBhvr>
                                      <p:rCtr x="-27044" y="8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3852057" y="4318115"/>
            <a:ext cx="954106"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5,7</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9212043" y="308822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2804161" y="4305052"/>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1,2</a:t>
            </a:r>
            <a:endParaRPr lang="en-US" sz="2000" dirty="0">
              <a:solidFill>
                <a:srgbClr val="FFC000"/>
              </a:solidFill>
              <a:latin typeface="Menlo" charset="0"/>
              <a:ea typeface="Menlo" charset="0"/>
              <a:cs typeface="Menlo" charset="0"/>
            </a:endParaRPr>
          </a:p>
        </p:txBody>
      </p:sp>
      <p:sp>
        <p:nvSpPr>
          <p:cNvPr id="40" name="TextBox 39"/>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1" name="TextBox 40"/>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2" name="TextBox 41"/>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47" name="TextBox 46"/>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1" name="TextBox 30"/>
          <p:cNvSpPr txBox="1"/>
          <p:nvPr/>
        </p:nvSpPr>
        <p:spPr>
          <a:xfrm>
            <a:off x="8000672" y="3095788"/>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11</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8417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4.44444E-6 L 0.19766 -0.00371 " pathEditMode="relative" rAng="0" ptsTypes="AA">
                                      <p:cBhvr>
                                        <p:cTn id="6" dur="2000" fill="hold"/>
                                        <p:tgtEl>
                                          <p:spTgt spid="31"/>
                                        </p:tgtEl>
                                        <p:attrNameLst>
                                          <p:attrName>ppt_x</p:attrName>
                                          <p:attrName>ppt_y</p:attrName>
                                        </p:attrNameLst>
                                      </p:cBhvr>
                                      <p:rCtr x="9883"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 The Buffer</a:t>
            </a:r>
            <a:endParaRPr lang="en-US" dirty="0"/>
          </a:p>
        </p:txBody>
      </p:sp>
      <p:sp>
        <p:nvSpPr>
          <p:cNvPr id="4" name="Slide Number Placeholder 3"/>
          <p:cNvSpPr>
            <a:spLocks noGrp="1"/>
          </p:cNvSpPr>
          <p:nvPr>
            <p:ph type="sldNum" sz="quarter" idx="12"/>
          </p:nvPr>
        </p:nvSpPr>
        <p:spPr/>
        <p:txBody>
          <a:bodyPr/>
          <a:lstStyle/>
          <a:p>
            <a:fld id="{40A01959-B587-3B45-A9B3-C17F42F09305}" type="slidenum">
              <a:rPr lang="en-US" smtClean="0"/>
              <a:pPr/>
              <a:t>3</a:t>
            </a:fld>
            <a:endParaRPr lang="en-US"/>
          </a:p>
        </p:txBody>
      </p:sp>
    </p:spTree>
    <p:extLst>
      <p:ext uri="{BB962C8B-B14F-4D97-AF65-F5344CB8AC3E}">
        <p14:creationId xmlns:p14="http://schemas.microsoft.com/office/powerpoint/2010/main" val="567658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Merge Algorithm</a:t>
            </a:r>
            <a:endParaRPr lang="en-US" dirty="0"/>
          </a:p>
        </p:txBody>
      </p:sp>
      <p:sp>
        <p:nvSpPr>
          <p:cNvPr id="25" name="Can 24"/>
          <p:cNvSpPr/>
          <p:nvPr/>
        </p:nvSpPr>
        <p:spPr>
          <a:xfrm>
            <a:off x="2600324" y="1793054"/>
            <a:ext cx="3457575" cy="4190049"/>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2699249" y="2544333"/>
            <a:ext cx="3296832"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699248" y="3270133"/>
            <a:ext cx="3296833" cy="5833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23,24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361740"/>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25,30</a:t>
            </a:r>
            <a:endParaRPr lang="en-US" sz="2000" dirty="0">
              <a:solidFill>
                <a:srgbClr val="FFC000"/>
              </a:solidFill>
              <a:latin typeface="Menlo" charset="0"/>
              <a:ea typeface="Menlo" charset="0"/>
              <a:cs typeface="Menlo" charset="0"/>
            </a:endParaRPr>
          </a:p>
        </p:txBody>
      </p:sp>
      <p:sp>
        <p:nvSpPr>
          <p:cNvPr id="39" name="Rounded Rectangle 38"/>
          <p:cNvSpPr/>
          <p:nvPr/>
        </p:nvSpPr>
        <p:spPr>
          <a:xfrm>
            <a:off x="2680694" y="4221466"/>
            <a:ext cx="3296833" cy="11090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86022" y="6085469"/>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397064"/>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244417" y="3067170"/>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9359953">
            <a:off x="6093202" y="4265976"/>
            <a:ext cx="176781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TextBox 29"/>
          <p:cNvSpPr txBox="1"/>
          <p:nvPr/>
        </p:nvSpPr>
        <p:spPr>
          <a:xfrm>
            <a:off x="3852057" y="4318115"/>
            <a:ext cx="954106"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5,7</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9212043" y="308822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2804161" y="4305052"/>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1,2</a:t>
            </a:r>
            <a:endParaRPr lang="en-US" sz="2000" dirty="0">
              <a:solidFill>
                <a:srgbClr val="FFC000"/>
              </a:solidFill>
              <a:latin typeface="Menlo" charset="0"/>
              <a:ea typeface="Menlo" charset="0"/>
              <a:cs typeface="Menlo" charset="0"/>
            </a:endParaRPr>
          </a:p>
        </p:txBody>
      </p:sp>
      <p:sp>
        <p:nvSpPr>
          <p:cNvPr id="40" name="TextBox 39"/>
          <p:cNvSpPr txBox="1"/>
          <p:nvPr/>
        </p:nvSpPr>
        <p:spPr>
          <a:xfrm>
            <a:off x="601056" y="2653008"/>
            <a:ext cx="1835480" cy="1200329"/>
          </a:xfrm>
          <a:prstGeom prst="rect">
            <a:avLst/>
          </a:prstGeom>
          <a:noFill/>
        </p:spPr>
        <p:txBody>
          <a:bodyPr wrap="square" rtlCol="0">
            <a:spAutoFit/>
          </a:bodyPr>
          <a:lstStyle/>
          <a:p>
            <a:r>
              <a:rPr lang="en-US" sz="2400" dirty="0" smtClean="0">
                <a:latin typeface="+mj-lt"/>
              </a:rPr>
              <a:t>Input:</a:t>
            </a:r>
          </a:p>
          <a:p>
            <a:r>
              <a:rPr lang="en-US" sz="2400" dirty="0" smtClean="0">
                <a:latin typeface="+mj-lt"/>
              </a:rPr>
              <a:t>Two sorted files</a:t>
            </a:r>
            <a:endParaRPr lang="en-US" sz="2400" dirty="0">
              <a:latin typeface="+mj-lt"/>
            </a:endParaRPr>
          </a:p>
        </p:txBody>
      </p:sp>
      <p:sp>
        <p:nvSpPr>
          <p:cNvPr id="41" name="TextBox 40"/>
          <p:cNvSpPr txBox="1"/>
          <p:nvPr/>
        </p:nvSpPr>
        <p:spPr>
          <a:xfrm>
            <a:off x="601056" y="4130206"/>
            <a:ext cx="1835480" cy="1200329"/>
          </a:xfrm>
          <a:prstGeom prst="rect">
            <a:avLst/>
          </a:prstGeom>
          <a:noFill/>
        </p:spPr>
        <p:txBody>
          <a:bodyPr wrap="square" rtlCol="0">
            <a:spAutoFit/>
          </a:bodyPr>
          <a:lstStyle/>
          <a:p>
            <a:r>
              <a:rPr lang="en-US" sz="2400" dirty="0" smtClean="0">
                <a:latin typeface="+mj-lt"/>
              </a:rPr>
              <a:t>Output:</a:t>
            </a:r>
          </a:p>
          <a:p>
            <a:r>
              <a:rPr lang="en-US" sz="2400" dirty="0" smtClean="0">
                <a:latin typeface="+mj-lt"/>
              </a:rPr>
              <a:t>One </a:t>
            </a:r>
            <a:r>
              <a:rPr lang="en-US" sz="2400" i="1" dirty="0" smtClean="0">
                <a:latin typeface="+mj-lt"/>
              </a:rPr>
              <a:t>merged</a:t>
            </a:r>
            <a:r>
              <a:rPr lang="en-US" sz="2400" dirty="0" smtClean="0">
                <a:latin typeface="+mj-lt"/>
              </a:rPr>
              <a:t> sorted file</a:t>
            </a:r>
            <a:endParaRPr lang="en-US" sz="2400" dirty="0">
              <a:latin typeface="+mj-lt"/>
            </a:endParaRPr>
          </a:p>
        </p:txBody>
      </p:sp>
      <p:sp>
        <p:nvSpPr>
          <p:cNvPr id="42" name="TextBox 41"/>
          <p:cNvSpPr txBox="1"/>
          <p:nvPr/>
        </p:nvSpPr>
        <p:spPr>
          <a:xfrm>
            <a:off x="2216639" y="2672604"/>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47" name="TextBox 46"/>
          <p:cNvSpPr txBox="1"/>
          <p:nvPr/>
        </p:nvSpPr>
        <p:spPr>
          <a:xfrm>
            <a:off x="2216226" y="3361740"/>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1" name="TextBox 30"/>
          <p:cNvSpPr txBox="1"/>
          <p:nvPr/>
        </p:nvSpPr>
        <p:spPr>
          <a:xfrm>
            <a:off x="10434293" y="3088228"/>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11</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20,31</a:t>
            </a:r>
            <a:endParaRPr lang="en-US" sz="2000" dirty="0">
              <a:solidFill>
                <a:srgbClr val="FFC000"/>
              </a:solidFill>
              <a:latin typeface="Menlo" charset="0"/>
              <a:ea typeface="Menlo" charset="0"/>
              <a:cs typeface="Menlo" charset="0"/>
            </a:endParaRPr>
          </a:p>
        </p:txBody>
      </p:sp>
      <p:sp>
        <p:nvSpPr>
          <p:cNvPr id="3" name="TextBox 2"/>
          <p:cNvSpPr txBox="1"/>
          <p:nvPr/>
        </p:nvSpPr>
        <p:spPr>
          <a:xfrm>
            <a:off x="7571991" y="4938321"/>
            <a:ext cx="3106941" cy="830997"/>
          </a:xfrm>
          <a:prstGeom prst="rect">
            <a:avLst/>
          </a:prstGeom>
          <a:noFill/>
        </p:spPr>
        <p:txBody>
          <a:bodyPr wrap="none" rtlCol="0">
            <a:spAutoFit/>
          </a:bodyPr>
          <a:lstStyle/>
          <a:p>
            <a:r>
              <a:rPr lang="en-US" sz="4800" smtClean="0"/>
              <a:t>And so on…</a:t>
            </a:r>
            <a:endParaRPr lang="en-US" sz="4800"/>
          </a:p>
        </p:txBody>
      </p:sp>
      <p:sp>
        <p:nvSpPr>
          <p:cNvPr id="37" name="TextBox 36"/>
          <p:cNvSpPr txBox="1"/>
          <p:nvPr/>
        </p:nvSpPr>
        <p:spPr>
          <a:xfrm>
            <a:off x="8616270" y="5854636"/>
            <a:ext cx="2993511" cy="523220"/>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800" smtClean="0">
                <a:latin typeface="+mj-lt"/>
              </a:rPr>
              <a:t>See IPython demo!</a:t>
            </a:r>
            <a:endParaRPr lang="en-US" sz="2800" b="1" dirty="0">
              <a:latin typeface="+mj-lt"/>
            </a:endParaRPr>
          </a:p>
        </p:txBody>
      </p:sp>
    </p:spTree>
    <p:extLst>
      <p:ext uri="{BB962C8B-B14F-4D97-AF65-F5344CB8AC3E}">
        <p14:creationId xmlns:p14="http://schemas.microsoft.com/office/powerpoint/2010/main" val="167313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4.07407E-6 L 0.25364 0.06435 " pathEditMode="relative" rAng="0" ptsTypes="AA">
                                      <p:cBhvr>
                                        <p:cTn id="6" dur="2000" fill="hold"/>
                                        <p:tgtEl>
                                          <p:spTgt spid="32"/>
                                        </p:tgtEl>
                                        <p:attrNameLst>
                                          <p:attrName>ppt_x</p:attrName>
                                          <p:attrName>ppt_y</p:attrName>
                                        </p:attrNameLst>
                                      </p:cBhvr>
                                      <p:rCtr x="12682" y="321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0210"/>
            <a:ext cx="8229600" cy="2336575"/>
          </a:xfrm>
        </p:spPr>
        <p:txBody>
          <a:bodyPr>
            <a:normAutofit/>
          </a:bodyPr>
          <a:lstStyle/>
          <a:p>
            <a:r>
              <a:rPr lang="en-US" dirty="0" smtClean="0"/>
              <a:t>We can merge lists of </a:t>
            </a:r>
            <a:r>
              <a:rPr lang="en-US" b="1" dirty="0" smtClean="0"/>
              <a:t>arbitrary </a:t>
            </a:r>
            <a:br>
              <a:rPr lang="en-US" b="1" dirty="0" smtClean="0"/>
            </a:br>
            <a:r>
              <a:rPr lang="en-US" b="1" dirty="0" smtClean="0"/>
              <a:t>length </a:t>
            </a:r>
            <a:r>
              <a:rPr lang="en-US" dirty="0" smtClean="0"/>
              <a:t>with </a:t>
            </a:r>
            <a:r>
              <a:rPr lang="en-US" i="1" dirty="0" smtClean="0"/>
              <a:t>only</a:t>
            </a:r>
            <a:r>
              <a:rPr lang="en-US" dirty="0" smtClean="0"/>
              <a:t> 3 buffer pages.</a:t>
            </a:r>
            <a:endParaRPr lang="en-US" dirty="0"/>
          </a:p>
        </p:txBody>
      </p:sp>
      <p:sp>
        <p:nvSpPr>
          <p:cNvPr id="4" name="Rectangle 3"/>
          <p:cNvSpPr/>
          <p:nvPr/>
        </p:nvSpPr>
        <p:spPr>
          <a:xfrm>
            <a:off x="2170081" y="2836995"/>
            <a:ext cx="7851838" cy="1938992"/>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a:spAutoFit/>
          </a:bodyPr>
          <a:lstStyle/>
          <a:p>
            <a:pPr algn="ctr" defTabSz="457200"/>
            <a:r>
              <a:rPr lang="en-US" sz="4000" dirty="0">
                <a:solidFill>
                  <a:prstClr val="black"/>
                </a:solidFill>
                <a:latin typeface="+mj-lt"/>
              </a:rPr>
              <a:t>If l</a:t>
            </a:r>
            <a:r>
              <a:rPr lang="en-US" sz="4000" dirty="0" smtClean="0">
                <a:solidFill>
                  <a:prstClr val="black"/>
                </a:solidFill>
                <a:latin typeface="+mj-lt"/>
              </a:rPr>
              <a:t>ists </a:t>
            </a:r>
            <a:r>
              <a:rPr lang="en-US" sz="4000" dirty="0">
                <a:solidFill>
                  <a:prstClr val="black"/>
                </a:solidFill>
                <a:latin typeface="+mj-lt"/>
              </a:rPr>
              <a:t>of size </a:t>
            </a:r>
            <a:r>
              <a:rPr lang="en-US" sz="4000" dirty="0" smtClean="0">
                <a:solidFill>
                  <a:prstClr val="black"/>
                </a:solidFill>
                <a:latin typeface="+mj-lt"/>
              </a:rPr>
              <a:t>M and </a:t>
            </a:r>
            <a:r>
              <a:rPr lang="en-US" sz="4000" dirty="0">
                <a:solidFill>
                  <a:prstClr val="black"/>
                </a:solidFill>
                <a:latin typeface="+mj-lt"/>
              </a:rPr>
              <a:t>N</a:t>
            </a:r>
            <a:r>
              <a:rPr lang="en-US" sz="4000" dirty="0" smtClean="0">
                <a:solidFill>
                  <a:prstClr val="black"/>
                </a:solidFill>
                <a:latin typeface="+mj-lt"/>
              </a:rPr>
              <a:t>, </a:t>
            </a:r>
            <a:r>
              <a:rPr lang="en-US" sz="4000" dirty="0">
                <a:solidFill>
                  <a:prstClr val="black"/>
                </a:solidFill>
                <a:latin typeface="+mj-lt"/>
              </a:rPr>
              <a:t>then</a:t>
            </a:r>
          </a:p>
          <a:p>
            <a:pPr algn="ctr" defTabSz="457200"/>
            <a:r>
              <a:rPr lang="en-US" sz="4000" b="1" dirty="0">
                <a:solidFill>
                  <a:prstClr val="black"/>
                </a:solidFill>
                <a:latin typeface="+mj-lt"/>
              </a:rPr>
              <a:t>Cost:</a:t>
            </a:r>
            <a:r>
              <a:rPr lang="en-US" sz="4000" dirty="0">
                <a:solidFill>
                  <a:prstClr val="black"/>
                </a:solidFill>
                <a:latin typeface="+mj-lt"/>
              </a:rPr>
              <a:t> </a:t>
            </a:r>
            <a:r>
              <a:rPr lang="en-US" sz="4000" dirty="0" smtClean="0">
                <a:solidFill>
                  <a:prstClr val="black"/>
                </a:solidFill>
                <a:latin typeface="+mj-lt"/>
              </a:rPr>
              <a:t>2(M+N) IOs</a:t>
            </a:r>
          </a:p>
          <a:p>
            <a:pPr algn="ctr" defTabSz="457200"/>
            <a:r>
              <a:rPr lang="en-US" sz="4000" dirty="0" smtClean="0">
                <a:solidFill>
                  <a:prstClr val="black"/>
                </a:solidFill>
                <a:latin typeface="+mj-lt"/>
              </a:rPr>
              <a:t>Each page is read once, written once</a:t>
            </a:r>
            <a:endParaRPr lang="en-US" sz="4000" dirty="0">
              <a:solidFill>
                <a:prstClr val="black"/>
              </a:solidFill>
              <a:latin typeface="+mj-lt"/>
            </a:endParaRPr>
          </a:p>
        </p:txBody>
      </p:sp>
      <p:sp>
        <p:nvSpPr>
          <p:cNvPr id="5" name="Rectangle 4"/>
          <p:cNvSpPr/>
          <p:nvPr/>
        </p:nvSpPr>
        <p:spPr>
          <a:xfrm>
            <a:off x="964164" y="5660803"/>
            <a:ext cx="10263673" cy="707886"/>
          </a:xfrm>
          <a:prstGeom prst="rect">
            <a:avLst/>
          </a:prstGeom>
        </p:spPr>
        <p:txBody>
          <a:bodyPr wrap="square">
            <a:spAutoFit/>
          </a:bodyPr>
          <a:lstStyle/>
          <a:p>
            <a:pPr algn="ctr" defTabSz="457200"/>
            <a:r>
              <a:rPr lang="en-US" sz="4000" dirty="0" smtClean="0">
                <a:solidFill>
                  <a:prstClr val="black"/>
                </a:solidFill>
              </a:rPr>
              <a:t>With B+1 buffer pages, can merge B lists. How?</a:t>
            </a:r>
            <a:endParaRPr lang="en-US" sz="4000" dirty="0">
              <a:solidFill>
                <a:prstClr val="black"/>
              </a:solidFill>
            </a:endParaRPr>
          </a:p>
        </p:txBody>
      </p:sp>
    </p:spTree>
    <p:extLst>
      <p:ext uri="{BB962C8B-B14F-4D97-AF65-F5344CB8AC3E}">
        <p14:creationId xmlns:p14="http://schemas.microsoft.com/office/powerpoint/2010/main" val="12515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dirty="0" smtClean="0">
              <a:latin typeface="+mj-lt"/>
            </a:endParaRPr>
          </a:p>
          <a:p>
            <a:pPr marL="514350" indent="-514350">
              <a:buFont typeface="+mj-lt"/>
              <a:buAutoNum type="arabicPeriod"/>
            </a:pPr>
            <a:r>
              <a:rPr lang="en-US" i="1" dirty="0" smtClean="0">
                <a:latin typeface="+mj-lt"/>
              </a:rPr>
              <a:t>External Merge Sort &amp; Sorting Optimizations</a:t>
            </a:r>
          </a:p>
          <a:p>
            <a:pPr marL="514350" indent="-514350">
              <a:buFont typeface="+mj-lt"/>
              <a:buAutoNum type="arabicPeriod"/>
            </a:pPr>
            <a:endParaRPr lang="en-US" dirty="0" smtClean="0">
              <a:latin typeface="+mj-lt"/>
            </a:endParaRPr>
          </a:p>
          <a:p>
            <a:pPr marL="514350" indent="-514350">
              <a:buFont typeface="+mj-lt"/>
              <a:buAutoNum type="arabicPeriod"/>
            </a:pPr>
            <a:r>
              <a:rPr lang="en-US" dirty="0" smtClean="0">
                <a:latin typeface="+mj-lt"/>
              </a:rPr>
              <a:t>Indexes: Motivations &amp; Basics</a:t>
            </a:r>
          </a:p>
          <a:p>
            <a:pPr marL="514350" indent="-514350">
              <a:buFont typeface="+mj-lt"/>
              <a:buAutoNum type="arabicPeriod"/>
            </a:pPr>
            <a:endParaRPr lang="en-US" dirty="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DF92A6B5-0D7C-48A8-B49A-953CF10F77E3}" type="slidenum">
              <a:rPr lang="en-US" smtClean="0"/>
              <a:pPr/>
              <a:t>32</a:t>
            </a:fld>
            <a:endParaRPr lang="en-US"/>
          </a:p>
        </p:txBody>
      </p:sp>
    </p:spTree>
    <p:extLst>
      <p:ext uri="{BB962C8B-B14F-4D97-AF65-F5344CB8AC3E}">
        <p14:creationId xmlns:p14="http://schemas.microsoft.com/office/powerpoint/2010/main" val="626494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External Merge Sort</a:t>
            </a:r>
            <a:endParaRPr lang="en-US" dirty="0"/>
          </a:p>
        </p:txBody>
      </p:sp>
      <p:sp>
        <p:nvSpPr>
          <p:cNvPr id="4" name="Slide Number Placeholder 3"/>
          <p:cNvSpPr>
            <a:spLocks noGrp="1"/>
          </p:cNvSpPr>
          <p:nvPr>
            <p:ph type="sldNum" sz="quarter" idx="12"/>
          </p:nvPr>
        </p:nvSpPr>
        <p:spPr/>
        <p:txBody>
          <a:bodyPr/>
          <a:lstStyle/>
          <a:p>
            <a:fld id="{40A01959-B587-3B45-A9B3-C17F42F09305}" type="slidenum">
              <a:rPr lang="en-US" smtClean="0"/>
              <a:pPr/>
              <a:t>33</a:t>
            </a:fld>
            <a:endParaRPr lang="en-US"/>
          </a:p>
        </p:txBody>
      </p:sp>
    </p:spTree>
    <p:extLst>
      <p:ext uri="{BB962C8B-B14F-4D97-AF65-F5344CB8AC3E}">
        <p14:creationId xmlns:p14="http://schemas.microsoft.com/office/powerpoint/2010/main" val="1034525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 about in this section</a:t>
            </a:r>
            <a:endParaRPr lang="en-US" dirty="0"/>
          </a:p>
        </p:txBody>
      </p:sp>
      <p:sp>
        <p:nvSpPr>
          <p:cNvPr id="3" name="Content Placeholder 2"/>
          <p:cNvSpPr>
            <a:spLocks noGrp="1"/>
          </p:cNvSpPr>
          <p:nvPr>
            <p:ph idx="1"/>
          </p:nvPr>
        </p:nvSpPr>
        <p:spPr>
          <a:xfrm>
            <a:off x="838200" y="1825624"/>
            <a:ext cx="10515600" cy="4175783"/>
          </a:xfrm>
        </p:spPr>
        <p:txBody>
          <a:bodyPr>
            <a:normAutofit/>
          </a:bodyPr>
          <a:lstStyle/>
          <a:p>
            <a:pPr marL="514350" indent="-514350">
              <a:buFont typeface="+mj-lt"/>
              <a:buAutoNum type="arabicPeriod"/>
            </a:pPr>
            <a:r>
              <a:rPr lang="en-US" dirty="0" smtClean="0">
                <a:latin typeface="+mj-lt"/>
              </a:rPr>
              <a:t>External merge sort</a:t>
            </a:r>
          </a:p>
          <a:p>
            <a:pPr marL="514350" indent="-514350">
              <a:buAutoNum type="arabicPeriod"/>
            </a:pPr>
            <a:endParaRPr lang="en-US" dirty="0">
              <a:latin typeface="+mj-lt"/>
            </a:endParaRPr>
          </a:p>
          <a:p>
            <a:pPr marL="514350" indent="-514350">
              <a:buAutoNum type="arabicPeriod"/>
            </a:pPr>
            <a:r>
              <a:rPr lang="en-US" dirty="0" smtClean="0">
                <a:latin typeface="+mj-lt"/>
              </a:rPr>
              <a:t>External merge sort on larger files</a:t>
            </a:r>
          </a:p>
          <a:p>
            <a:pPr marL="514350" indent="-514350">
              <a:buAutoNum type="arabicPeriod"/>
            </a:pPr>
            <a:endParaRPr lang="en-US" dirty="0">
              <a:latin typeface="+mj-lt"/>
            </a:endParaRPr>
          </a:p>
          <a:p>
            <a:pPr marL="514350" indent="-514350">
              <a:buAutoNum type="arabicPeriod"/>
            </a:pPr>
            <a:r>
              <a:rPr lang="en-US" dirty="0" smtClean="0">
                <a:latin typeface="+mj-lt"/>
              </a:rPr>
              <a:t>Optimizations for sorting</a:t>
            </a: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DF92A6B5-0D7C-48A8-B49A-953CF10F77E3}" type="slidenum">
              <a:rPr lang="en-US" smtClean="0"/>
              <a:pPr/>
              <a:t>34</a:t>
            </a:fld>
            <a:endParaRPr lang="en-US"/>
          </a:p>
        </p:txBody>
      </p:sp>
    </p:spTree>
    <p:extLst>
      <p:ext uri="{BB962C8B-B14F-4D97-AF65-F5344CB8AC3E}">
        <p14:creationId xmlns:p14="http://schemas.microsoft.com/office/powerpoint/2010/main" val="1243833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09800" y="6248400"/>
            <a:ext cx="19050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5123" name="Rectangle 3"/>
          <p:cNvSpPr>
            <a:spLocks noChangeArrowheads="1"/>
          </p:cNvSpPr>
          <p:nvPr/>
        </p:nvSpPr>
        <p:spPr bwMode="auto">
          <a:xfrm>
            <a:off x="4648200" y="6248400"/>
            <a:ext cx="28956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5124" name="Rectangle 4"/>
          <p:cNvSpPr>
            <a:spLocks noGrp="1" noChangeArrowheads="1"/>
          </p:cNvSpPr>
          <p:nvPr>
            <p:ph type="title"/>
          </p:nvPr>
        </p:nvSpPr>
        <p:spPr>
          <a:noFill/>
          <a:ln/>
        </p:spPr>
        <p:txBody>
          <a:bodyPr/>
          <a:lstStyle/>
          <a:p>
            <a:r>
              <a:rPr lang="en-US" dirty="0" smtClean="0"/>
              <a:t>Recap: External Merge Algorithm</a:t>
            </a:r>
            <a:endParaRPr lang="en-US" dirty="0"/>
          </a:p>
        </p:txBody>
      </p:sp>
      <p:sp>
        <p:nvSpPr>
          <p:cNvPr id="5125" name="Rectangle 5"/>
          <p:cNvSpPr>
            <a:spLocks noGrp="1" noChangeArrowheads="1"/>
          </p:cNvSpPr>
          <p:nvPr>
            <p:ph type="body" idx="1"/>
          </p:nvPr>
        </p:nvSpPr>
        <p:spPr>
          <a:xfrm>
            <a:off x="838199" y="1828800"/>
            <a:ext cx="11077575" cy="4495800"/>
          </a:xfrm>
          <a:noFill/>
          <a:ln/>
        </p:spPr>
        <p:txBody>
          <a:bodyPr>
            <a:normAutofit/>
          </a:bodyPr>
          <a:lstStyle/>
          <a:p>
            <a:r>
              <a:rPr lang="en-US" sz="3200" dirty="0" smtClean="0"/>
              <a:t>Suppose we want to merge two </a:t>
            </a:r>
            <a:r>
              <a:rPr lang="en-US" sz="3200" b="1" dirty="0" smtClean="0"/>
              <a:t>sorted</a:t>
            </a:r>
            <a:r>
              <a:rPr lang="en-US" sz="3200" dirty="0" smtClean="0"/>
              <a:t> files both much larger than main memory (i.e. the buffer)</a:t>
            </a:r>
          </a:p>
          <a:p>
            <a:endParaRPr lang="en-US" sz="3200" dirty="0"/>
          </a:p>
          <a:p>
            <a:r>
              <a:rPr lang="en-US" sz="3200" dirty="0" smtClean="0"/>
              <a:t>We can use the </a:t>
            </a:r>
            <a:r>
              <a:rPr lang="en-US" sz="3200" b="1" dirty="0" smtClean="0"/>
              <a:t>external merge algorithm</a:t>
            </a:r>
            <a:r>
              <a:rPr lang="en-US" sz="3200" dirty="0" smtClean="0"/>
              <a:t> to merge files of </a:t>
            </a:r>
            <a:r>
              <a:rPr lang="en-US" sz="3200" b="1" i="1" dirty="0" smtClean="0"/>
              <a:t>arbitrary length</a:t>
            </a:r>
            <a:r>
              <a:rPr lang="en-US" sz="3200" dirty="0" smtClean="0"/>
              <a:t> in </a:t>
            </a:r>
            <a:r>
              <a:rPr lang="en-US" sz="3200" b="1" dirty="0" smtClean="0"/>
              <a:t>2*(N+M) IO </a:t>
            </a:r>
            <a:r>
              <a:rPr lang="en-US" sz="3200" dirty="0" smtClean="0"/>
              <a:t>operations with only </a:t>
            </a:r>
            <a:r>
              <a:rPr lang="en-US" sz="3200" b="1" dirty="0" smtClean="0"/>
              <a:t>3 buffer pages</a:t>
            </a:r>
            <a:r>
              <a:rPr lang="en-US" sz="3200" dirty="0" smtClean="0"/>
              <a:t>!</a:t>
            </a:r>
          </a:p>
        </p:txBody>
      </p:sp>
      <p:sp>
        <p:nvSpPr>
          <p:cNvPr id="6" name="TextBox 5"/>
          <p:cNvSpPr txBox="1"/>
          <p:nvPr/>
        </p:nvSpPr>
        <p:spPr>
          <a:xfrm>
            <a:off x="2540987" y="5247382"/>
            <a:ext cx="7110026" cy="1077218"/>
          </a:xfrm>
          <a:prstGeom prst="rect">
            <a:avLst/>
          </a:prstGeom>
          <a:solidFill>
            <a:schemeClr val="accent6">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200" dirty="0" smtClean="0">
                <a:solidFill>
                  <a:prstClr val="black"/>
                </a:solidFill>
                <a:latin typeface="+mj-lt"/>
              </a:rPr>
              <a:t>Our first example of an “IO aware” algorithm / cost model</a:t>
            </a:r>
            <a:endParaRPr lang="en-US" sz="3200" dirty="0">
              <a:solidFill>
                <a:prstClr val="black"/>
              </a:solidFill>
              <a:latin typeface="+mj-lt"/>
            </a:endParaRPr>
          </a:p>
        </p:txBody>
      </p:sp>
    </p:spTree>
    <p:extLst>
      <p:ext uri="{BB962C8B-B14F-4D97-AF65-F5344CB8AC3E}">
        <p14:creationId xmlns:p14="http://schemas.microsoft.com/office/powerpoint/2010/main" val="165253568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79750"/>
            <a:ext cx="8229600" cy="1143000"/>
          </a:xfrm>
        </p:spPr>
        <p:txBody>
          <a:bodyPr/>
          <a:lstStyle/>
          <a:p>
            <a:r>
              <a:rPr lang="en-US" dirty="0" smtClean="0"/>
              <a:t>External Merge Sort</a:t>
            </a:r>
            <a:endParaRPr lang="en-US" dirty="0"/>
          </a:p>
        </p:txBody>
      </p:sp>
    </p:spTree>
    <p:extLst>
      <p:ext uri="{BB962C8B-B14F-4D97-AF65-F5344CB8AC3E}">
        <p14:creationId xmlns:p14="http://schemas.microsoft.com/office/powerpoint/2010/main" val="2008820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09800" y="6248400"/>
            <a:ext cx="19050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5123" name="Rectangle 3"/>
          <p:cNvSpPr>
            <a:spLocks noChangeArrowheads="1"/>
          </p:cNvSpPr>
          <p:nvPr/>
        </p:nvSpPr>
        <p:spPr bwMode="auto">
          <a:xfrm>
            <a:off x="4648200" y="6248400"/>
            <a:ext cx="2895600" cy="457200"/>
          </a:xfrm>
          <a:prstGeom prst="rect">
            <a:avLst/>
          </a:prstGeom>
          <a:noFill/>
          <a:ln w="9525">
            <a:noFill/>
            <a:miter lim="800000"/>
            <a:headEnd/>
            <a:tailEnd/>
          </a:ln>
          <a:effectLst/>
        </p:spPr>
        <p:txBody>
          <a:bodyPr wrap="none" anchor="ctr">
            <a:prstTxWarp prst="textNoShape">
              <a:avLst/>
            </a:prstTxWarp>
          </a:bodyPr>
          <a:lstStyle/>
          <a:p>
            <a:endParaRPr lang="en-US">
              <a:solidFill>
                <a:prstClr val="black"/>
              </a:solidFill>
              <a:latin typeface="Calibri"/>
            </a:endParaRPr>
          </a:p>
        </p:txBody>
      </p:sp>
      <p:sp>
        <p:nvSpPr>
          <p:cNvPr id="5124" name="Rectangle 4"/>
          <p:cNvSpPr>
            <a:spLocks noGrp="1" noChangeArrowheads="1"/>
          </p:cNvSpPr>
          <p:nvPr>
            <p:ph type="title"/>
          </p:nvPr>
        </p:nvSpPr>
        <p:spPr>
          <a:noFill/>
          <a:ln/>
        </p:spPr>
        <p:txBody>
          <a:bodyPr/>
          <a:lstStyle/>
          <a:p>
            <a:r>
              <a:rPr lang="en-US" dirty="0"/>
              <a:t>Why </a:t>
            </a:r>
            <a:r>
              <a:rPr lang="en-US" dirty="0" smtClean="0"/>
              <a:t>are Sorting Algorithms Important?</a:t>
            </a:r>
            <a:endParaRPr lang="en-US" dirty="0"/>
          </a:p>
        </p:txBody>
      </p:sp>
      <p:sp>
        <p:nvSpPr>
          <p:cNvPr id="5125" name="Rectangle 5"/>
          <p:cNvSpPr>
            <a:spLocks noGrp="1" noChangeArrowheads="1"/>
          </p:cNvSpPr>
          <p:nvPr>
            <p:ph type="body" idx="1"/>
          </p:nvPr>
        </p:nvSpPr>
        <p:spPr>
          <a:xfrm>
            <a:off x="838200" y="1828800"/>
            <a:ext cx="10515600" cy="4495800"/>
          </a:xfrm>
          <a:noFill/>
          <a:ln/>
        </p:spPr>
        <p:txBody>
          <a:bodyPr>
            <a:normAutofit/>
          </a:bodyPr>
          <a:lstStyle/>
          <a:p>
            <a:r>
              <a:rPr lang="en-US" sz="3200" dirty="0" smtClean="0"/>
              <a:t>Data </a:t>
            </a:r>
            <a:r>
              <a:rPr lang="en-US" sz="3200" dirty="0"/>
              <a:t>requested </a:t>
            </a:r>
            <a:r>
              <a:rPr lang="en-US" sz="3200" dirty="0" smtClean="0"/>
              <a:t>from DB in </a:t>
            </a:r>
            <a:r>
              <a:rPr lang="en-US" sz="3200" dirty="0"/>
              <a:t>sorted order </a:t>
            </a:r>
            <a:r>
              <a:rPr lang="en-US" sz="3200" dirty="0" smtClean="0"/>
              <a:t>is </a:t>
            </a:r>
            <a:r>
              <a:rPr lang="en-US" sz="3200" b="1" dirty="0" smtClean="0"/>
              <a:t>extremely common</a:t>
            </a:r>
            <a:endParaRPr lang="en-US" sz="3200" dirty="0"/>
          </a:p>
          <a:p>
            <a:pPr lvl="1">
              <a:buSzPct val="75000"/>
            </a:pPr>
            <a:r>
              <a:rPr lang="en-US" sz="2800" dirty="0"/>
              <a:t>e.g., find students in increasing</a:t>
            </a:r>
            <a:r>
              <a:rPr lang="en-US" sz="2800" dirty="0" smtClean="0"/>
              <a:t> GPA</a:t>
            </a:r>
            <a:r>
              <a:rPr lang="en-US" sz="2800" i="1" dirty="0" smtClean="0"/>
              <a:t> </a:t>
            </a:r>
            <a:r>
              <a:rPr lang="en-US" sz="2800" dirty="0" smtClean="0"/>
              <a:t>order</a:t>
            </a:r>
          </a:p>
          <a:p>
            <a:pPr marL="0" indent="0">
              <a:buNone/>
            </a:pPr>
            <a:endParaRPr lang="en-US" sz="3200" dirty="0"/>
          </a:p>
          <a:p>
            <a:r>
              <a:rPr lang="en-US" sz="3200" b="1" dirty="0" smtClean="0"/>
              <a:t>Why not just use quicksort in main memory??</a:t>
            </a:r>
          </a:p>
          <a:p>
            <a:pPr lvl="1"/>
            <a:r>
              <a:rPr lang="en-US" sz="2800" dirty="0" smtClean="0"/>
              <a:t>What about if we need to sort 1TB of data with 1GB of RAM…</a:t>
            </a:r>
            <a:endParaRPr lang="en-US" sz="2800" dirty="0"/>
          </a:p>
        </p:txBody>
      </p:sp>
      <p:sp>
        <p:nvSpPr>
          <p:cNvPr id="6" name="TextBox 5"/>
          <p:cNvSpPr txBox="1"/>
          <p:nvPr/>
        </p:nvSpPr>
        <p:spPr>
          <a:xfrm>
            <a:off x="2540987" y="5525513"/>
            <a:ext cx="7110026" cy="584775"/>
          </a:xfrm>
          <a:prstGeom prst="rect">
            <a:avLst/>
          </a:prstGeom>
          <a:solidFill>
            <a:schemeClr val="accent6">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200" dirty="0">
                <a:solidFill>
                  <a:prstClr val="black"/>
                </a:solidFill>
                <a:latin typeface="+mj-lt"/>
              </a:rPr>
              <a:t>A classic problem in computer science!</a:t>
            </a:r>
          </a:p>
        </p:txBody>
      </p:sp>
    </p:spTree>
    <p:extLst>
      <p:ext uri="{BB962C8B-B14F-4D97-AF65-F5344CB8AC3E}">
        <p14:creationId xmlns:p14="http://schemas.microsoft.com/office/powerpoint/2010/main" val="21362559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reasons to sort…</a:t>
            </a:r>
            <a:endParaRPr lang="en-US" dirty="0"/>
          </a:p>
        </p:txBody>
      </p:sp>
      <p:sp>
        <p:nvSpPr>
          <p:cNvPr id="3" name="Content Placeholder 2"/>
          <p:cNvSpPr>
            <a:spLocks noGrp="1"/>
          </p:cNvSpPr>
          <p:nvPr>
            <p:ph idx="1"/>
          </p:nvPr>
        </p:nvSpPr>
        <p:spPr>
          <a:xfrm>
            <a:off x="838200" y="1825625"/>
            <a:ext cx="8083731" cy="4351338"/>
          </a:xfrm>
        </p:spPr>
        <p:txBody>
          <a:bodyPr>
            <a:normAutofit/>
          </a:bodyPr>
          <a:lstStyle/>
          <a:p>
            <a:r>
              <a:rPr lang="en-US" sz="3200" dirty="0" smtClean="0"/>
              <a:t>Sorting useful for eliminating </a:t>
            </a:r>
            <a:r>
              <a:rPr lang="en-US" sz="3200" i="1" dirty="0" smtClean="0"/>
              <a:t>duplicate copies </a:t>
            </a:r>
            <a:r>
              <a:rPr lang="en-US" sz="3200" dirty="0" smtClean="0"/>
              <a:t>in a collection of records (Why?)</a:t>
            </a:r>
          </a:p>
          <a:p>
            <a:endParaRPr lang="en-US" sz="3200" dirty="0"/>
          </a:p>
          <a:p>
            <a:r>
              <a:rPr lang="en-US" sz="3200" dirty="0" smtClean="0"/>
              <a:t>Sorting </a:t>
            </a:r>
            <a:r>
              <a:rPr lang="en-US" sz="3200" dirty="0"/>
              <a:t>is first step in </a:t>
            </a:r>
            <a:r>
              <a:rPr lang="en-US" sz="3200" i="1" dirty="0"/>
              <a:t>bulk loading </a:t>
            </a:r>
            <a:r>
              <a:rPr lang="en-US" sz="3200" dirty="0"/>
              <a:t>B+ tree index.</a:t>
            </a:r>
          </a:p>
          <a:p>
            <a:pPr marL="0" indent="0">
              <a:buNone/>
            </a:pPr>
            <a:endParaRPr lang="en-US" sz="3200" dirty="0" smtClean="0"/>
          </a:p>
          <a:p>
            <a:endParaRPr lang="en-US" sz="3200" i="1" dirty="0" smtClean="0"/>
          </a:p>
          <a:p>
            <a:r>
              <a:rPr lang="en-US" sz="3200" i="1" dirty="0" smtClean="0"/>
              <a:t>Sort-merge</a:t>
            </a:r>
            <a:r>
              <a:rPr lang="en-US" sz="3200" dirty="0" smtClean="0"/>
              <a:t> join algorithm involves sorting</a:t>
            </a:r>
          </a:p>
        </p:txBody>
      </p:sp>
      <p:sp>
        <p:nvSpPr>
          <p:cNvPr id="8" name="TextBox 7"/>
          <p:cNvSpPr txBox="1"/>
          <p:nvPr/>
        </p:nvSpPr>
        <p:spPr>
          <a:xfrm>
            <a:off x="8921931" y="3416519"/>
            <a:ext cx="2736407" cy="584775"/>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200" i="1" dirty="0" smtClean="0">
                <a:solidFill>
                  <a:prstClr val="black"/>
                </a:solidFill>
                <a:latin typeface="+mj-lt"/>
              </a:rPr>
              <a:t>Coming up…</a:t>
            </a:r>
            <a:endParaRPr lang="en-US" sz="3200" i="1" dirty="0">
              <a:solidFill>
                <a:prstClr val="black"/>
              </a:solidFill>
              <a:latin typeface="+mj-lt"/>
            </a:endParaRPr>
          </a:p>
        </p:txBody>
      </p:sp>
      <p:sp>
        <p:nvSpPr>
          <p:cNvPr id="9" name="TextBox 8"/>
          <p:cNvSpPr txBox="1"/>
          <p:nvPr/>
        </p:nvSpPr>
        <p:spPr>
          <a:xfrm>
            <a:off x="8921931" y="5234682"/>
            <a:ext cx="2736407" cy="584775"/>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200" i="1" dirty="0" smtClean="0">
                <a:solidFill>
                  <a:prstClr val="black"/>
                </a:solidFill>
                <a:latin typeface="+mj-lt"/>
              </a:rPr>
              <a:t>Next lecture</a:t>
            </a:r>
            <a:endParaRPr lang="en-US" sz="3200" i="1" dirty="0">
              <a:solidFill>
                <a:prstClr val="black"/>
              </a:solidFill>
              <a:latin typeface="+mj-lt"/>
            </a:endParaRPr>
          </a:p>
        </p:txBody>
      </p:sp>
    </p:spTree>
    <p:extLst>
      <p:ext uri="{BB962C8B-B14F-4D97-AF65-F5344CB8AC3E}">
        <p14:creationId xmlns:p14="http://schemas.microsoft.com/office/powerpoint/2010/main" val="12229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people care?</a:t>
            </a:r>
            <a:endParaRPr lang="en-US" dirty="0"/>
          </a:p>
        </p:txBody>
      </p:sp>
      <p:pic>
        <p:nvPicPr>
          <p:cNvPr id="5" name="Picture 4"/>
          <p:cNvPicPr>
            <a:picLocks noChangeAspect="1"/>
          </p:cNvPicPr>
          <p:nvPr/>
        </p:nvPicPr>
        <p:blipFill>
          <a:blip r:embed="rId2"/>
          <a:stretch>
            <a:fillRect/>
          </a:stretch>
        </p:blipFill>
        <p:spPr>
          <a:xfrm>
            <a:off x="5023601" y="2391087"/>
            <a:ext cx="2032000" cy="3403600"/>
          </a:xfrm>
          <a:prstGeom prst="rect">
            <a:avLst/>
          </a:prstGeom>
        </p:spPr>
      </p:pic>
      <p:sp>
        <p:nvSpPr>
          <p:cNvPr id="6" name="TextBox 5"/>
          <p:cNvSpPr txBox="1"/>
          <p:nvPr/>
        </p:nvSpPr>
        <p:spPr>
          <a:xfrm>
            <a:off x="3561743" y="6126163"/>
            <a:ext cx="4784265" cy="523220"/>
          </a:xfrm>
          <a:prstGeom prst="rect">
            <a:avLst/>
          </a:prstGeom>
          <a:solidFill>
            <a:schemeClr val="accent1">
              <a:lumMod val="20000"/>
              <a:lumOff val="80000"/>
            </a:schemeClr>
          </a:solidFill>
        </p:spPr>
        <p:txBody>
          <a:bodyPr wrap="square" rtlCol="0">
            <a:spAutoFit/>
          </a:bodyPr>
          <a:lstStyle/>
          <a:p>
            <a:pPr algn="ctr"/>
            <a:r>
              <a:rPr lang="en-US" sz="2800" dirty="0">
                <a:solidFill>
                  <a:prstClr val="black"/>
                </a:solidFill>
                <a:latin typeface="Calibri"/>
              </a:rPr>
              <a:t>Sort benchmark </a:t>
            </a:r>
            <a:r>
              <a:rPr lang="en-US" sz="2800" dirty="0" smtClean="0">
                <a:solidFill>
                  <a:prstClr val="black"/>
                </a:solidFill>
                <a:latin typeface="Calibri"/>
              </a:rPr>
              <a:t>bears </a:t>
            </a:r>
            <a:r>
              <a:rPr lang="en-US" sz="2800" dirty="0">
                <a:solidFill>
                  <a:prstClr val="black"/>
                </a:solidFill>
                <a:latin typeface="Calibri"/>
              </a:rPr>
              <a:t>his name</a:t>
            </a:r>
          </a:p>
        </p:txBody>
      </p:sp>
      <p:sp>
        <p:nvSpPr>
          <p:cNvPr id="7" name="TextBox 6"/>
          <p:cNvSpPr txBox="1"/>
          <p:nvPr/>
        </p:nvSpPr>
        <p:spPr>
          <a:xfrm>
            <a:off x="2809876" y="1417639"/>
            <a:ext cx="6365874" cy="1384995"/>
          </a:xfrm>
          <a:prstGeom prst="rect">
            <a:avLst/>
          </a:prstGeom>
          <a:noFill/>
        </p:spPr>
        <p:txBody>
          <a:bodyPr wrap="square" rtlCol="0">
            <a:spAutoFit/>
          </a:bodyPr>
          <a:lstStyle/>
          <a:p>
            <a:pPr algn="ctr"/>
            <a:r>
              <a:rPr lang="en-US" sz="2800" dirty="0">
                <a:solidFill>
                  <a:prstClr val="black"/>
                </a:solidFill>
                <a:latin typeface="Calibri"/>
                <a:hlinkClick r:id="rId3"/>
              </a:rPr>
              <a:t>http://sortbenchmark.org</a:t>
            </a:r>
            <a:endParaRPr lang="en-US" sz="2800" dirty="0">
              <a:solidFill>
                <a:prstClr val="black"/>
              </a:solidFill>
              <a:latin typeface="Calibri"/>
            </a:endParaRPr>
          </a:p>
          <a:p>
            <a:pPr algn="ctr"/>
            <a:endParaRPr lang="en-US" sz="2800" dirty="0">
              <a:solidFill>
                <a:prstClr val="black"/>
              </a:solidFill>
              <a:latin typeface="Calibri"/>
            </a:endParaRPr>
          </a:p>
          <a:p>
            <a:pPr algn="ctr"/>
            <a:endParaRPr lang="en-US" sz="2800" dirty="0">
              <a:solidFill>
                <a:prstClr val="black"/>
              </a:solidFill>
              <a:latin typeface="Calibri"/>
            </a:endParaRPr>
          </a:p>
        </p:txBody>
      </p:sp>
    </p:spTree>
    <p:extLst>
      <p:ext uri="{BB962C8B-B14F-4D97-AF65-F5344CB8AC3E}">
        <p14:creationId xmlns:p14="http://schemas.microsoft.com/office/powerpoint/2010/main" val="412326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Transition to </a:t>
            </a:r>
            <a:r>
              <a:rPr lang="en-US" b="1" dirty="0" smtClean="0"/>
              <a:t>Mechanisms</a:t>
            </a:r>
            <a:endParaRPr lang="en-US" b="1"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So you can </a:t>
            </a:r>
            <a:r>
              <a:rPr lang="en-US" b="1" dirty="0" smtClean="0"/>
              <a:t>understand</a:t>
            </a:r>
            <a:r>
              <a:rPr lang="en-US" dirty="0" smtClean="0"/>
              <a:t> what the database is doing!</a:t>
            </a:r>
          </a:p>
          <a:p>
            <a:pPr marL="971550" lvl="1" indent="-514350">
              <a:buAutoNum type="arabicPeriod"/>
            </a:pPr>
            <a:r>
              <a:rPr lang="en-US" dirty="0"/>
              <a:t>U</a:t>
            </a:r>
            <a:r>
              <a:rPr lang="en-US" dirty="0" smtClean="0"/>
              <a:t>nderstand the CS challenges of a database and how to use it.</a:t>
            </a:r>
          </a:p>
          <a:p>
            <a:pPr marL="971550" lvl="1" indent="-514350">
              <a:buAutoNum type="arabicPeriod"/>
            </a:pPr>
            <a:r>
              <a:rPr lang="en-US" dirty="0" smtClean="0"/>
              <a:t>Understand how to optimize a query</a:t>
            </a:r>
          </a:p>
          <a:p>
            <a:pPr marL="0" indent="0">
              <a:buNone/>
            </a:pPr>
            <a:endParaRPr lang="en-US" dirty="0" smtClean="0"/>
          </a:p>
          <a:p>
            <a:pPr marL="0" indent="0">
              <a:buNone/>
            </a:pPr>
            <a:endParaRPr lang="en-US" dirty="0"/>
          </a:p>
          <a:p>
            <a:pPr marL="0" indent="0">
              <a:buNone/>
            </a:pPr>
            <a:r>
              <a:rPr lang="en-US" dirty="0" smtClean="0"/>
              <a:t>2. Many </a:t>
            </a:r>
            <a:r>
              <a:rPr lang="en-US" b="1" dirty="0" smtClean="0"/>
              <a:t>mechanisms</a:t>
            </a:r>
            <a:r>
              <a:rPr lang="en-US" dirty="0" smtClean="0"/>
              <a:t> have become </a:t>
            </a:r>
            <a:r>
              <a:rPr lang="en-US" b="1" dirty="0" smtClean="0"/>
              <a:t>stand-alone systems</a:t>
            </a:r>
            <a:endParaRPr lang="en-US" dirty="0" smtClean="0"/>
          </a:p>
          <a:p>
            <a:pPr lvl="1"/>
            <a:r>
              <a:rPr lang="en-US" b="1" dirty="0" smtClean="0"/>
              <a:t>Indexing</a:t>
            </a:r>
            <a:r>
              <a:rPr lang="en-US" dirty="0" smtClean="0"/>
              <a:t> to Key-value stores</a:t>
            </a:r>
          </a:p>
          <a:p>
            <a:pPr lvl="1"/>
            <a:r>
              <a:rPr lang="en-US" dirty="0" smtClean="0"/>
              <a:t>Embedded join processing</a:t>
            </a:r>
          </a:p>
          <a:p>
            <a:pPr lvl="1"/>
            <a:r>
              <a:rPr lang="en-US" dirty="0" smtClean="0"/>
              <a:t>SQL-like languages take some aspect of what we discuss (PIG, Hive)</a:t>
            </a:r>
          </a:p>
          <a:p>
            <a:pPr marL="0" indent="0">
              <a:buNone/>
            </a:pPr>
            <a:endParaRPr lang="en-US" dirty="0" smtClean="0"/>
          </a:p>
        </p:txBody>
      </p:sp>
    </p:spTree>
    <p:extLst>
      <p:ext uri="{BB962C8B-B14F-4D97-AF65-F5344CB8AC3E}">
        <p14:creationId xmlns:p14="http://schemas.microsoft.com/office/powerpoint/2010/main" val="1508721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we sort big files?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Split into chunks small enough to </a:t>
            </a:r>
            <a:r>
              <a:rPr lang="en-US" b="1" dirty="0" smtClean="0"/>
              <a:t>sort in memory </a:t>
            </a:r>
            <a:r>
              <a:rPr lang="en-US" b="1" i="1" dirty="0" smtClean="0"/>
              <a:t>(“runs”)</a:t>
            </a:r>
          </a:p>
          <a:p>
            <a:pPr marL="514350" indent="-514350">
              <a:buFont typeface="+mj-lt"/>
              <a:buAutoNum type="arabicPeriod"/>
            </a:pPr>
            <a:endParaRPr lang="en-US" dirty="0"/>
          </a:p>
          <a:p>
            <a:pPr marL="514350" indent="-514350">
              <a:buFont typeface="+mj-lt"/>
              <a:buAutoNum type="arabicPeriod"/>
            </a:pPr>
            <a:r>
              <a:rPr lang="en-US" b="1" dirty="0" smtClean="0"/>
              <a:t>Merge</a:t>
            </a:r>
            <a:r>
              <a:rPr lang="en-US" dirty="0" smtClean="0"/>
              <a:t> pairs (or groups) of runs </a:t>
            </a:r>
            <a:r>
              <a:rPr lang="en-US" b="1" i="1" dirty="0" smtClean="0"/>
              <a:t>using the external merge algorithm</a:t>
            </a:r>
          </a:p>
          <a:p>
            <a:pPr marL="514350" indent="-514350">
              <a:buFont typeface="+mj-lt"/>
              <a:buAutoNum type="arabicPeriod"/>
            </a:pPr>
            <a:endParaRPr lang="en-US" b="1" i="1" dirty="0"/>
          </a:p>
          <a:p>
            <a:pPr marL="514350" indent="-514350">
              <a:buFont typeface="+mj-lt"/>
              <a:buAutoNum type="arabicPeriod"/>
            </a:pPr>
            <a:r>
              <a:rPr lang="en-US" b="1" dirty="0" smtClean="0"/>
              <a:t>Keep merging</a:t>
            </a:r>
            <a:r>
              <a:rPr lang="en-US" dirty="0" smtClean="0"/>
              <a:t> the resulting runs </a:t>
            </a:r>
            <a:r>
              <a:rPr lang="en-US" b="1" i="1" dirty="0" smtClean="0"/>
              <a:t>(each time = a “pass”) </a:t>
            </a:r>
            <a:r>
              <a:rPr lang="en-US" dirty="0" smtClean="0"/>
              <a:t>until left with one sorted file!</a:t>
            </a:r>
            <a:endParaRPr lang="en-US" b="1" i="1" dirty="0" smtClean="0"/>
          </a:p>
          <a:p>
            <a:pPr marL="0" indent="0">
              <a:buNone/>
            </a:pPr>
            <a:endParaRPr lang="en-US" dirty="0"/>
          </a:p>
        </p:txBody>
      </p:sp>
    </p:spTree>
    <p:extLst>
      <p:ext uri="{BB962C8B-B14F-4D97-AF65-F5344CB8AC3E}">
        <p14:creationId xmlns:p14="http://schemas.microsoft.com/office/powerpoint/2010/main" val="119602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n 24"/>
          <p:cNvSpPr/>
          <p:nvPr/>
        </p:nvSpPr>
        <p:spPr>
          <a:xfrm>
            <a:off x="2600324" y="2086678"/>
            <a:ext cx="3457575" cy="2556877"/>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 name="Title 1"/>
          <p:cNvSpPr>
            <a:spLocks noGrp="1"/>
          </p:cNvSpPr>
          <p:nvPr>
            <p:ph type="title"/>
          </p:nvPr>
        </p:nvSpPr>
        <p:spPr/>
        <p:txBody>
          <a:bodyPr>
            <a:normAutofit/>
          </a:bodyPr>
          <a:lstStyle/>
          <a:p>
            <a:r>
              <a:rPr lang="en-US" dirty="0" smtClean="0"/>
              <a:t>External Merge Sort Algorithm</a:t>
            </a:r>
            <a:endParaRPr lang="en-US" dirty="0"/>
          </a:p>
        </p:txBody>
      </p:sp>
      <p:sp>
        <p:nvSpPr>
          <p:cNvPr id="29" name="Rounded Rectangle 28"/>
          <p:cNvSpPr/>
          <p:nvPr/>
        </p:nvSpPr>
        <p:spPr>
          <a:xfrm>
            <a:off x="2699249" y="2851021"/>
            <a:ext cx="3296832" cy="12959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655364"/>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27,24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655364"/>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a:t>
            </a:r>
            <a:endParaRPr lang="en-US" sz="2000" dirty="0">
              <a:solidFill>
                <a:srgbClr val="FFC000"/>
              </a:solidFill>
              <a:latin typeface="Menlo" charset="0"/>
              <a:ea typeface="Menlo" charset="0"/>
              <a:cs typeface="Menlo" charset="0"/>
            </a:endParaRPr>
          </a:p>
        </p:txBody>
      </p:sp>
      <p:sp>
        <p:nvSpPr>
          <p:cNvPr id="43" name="TextBox 42"/>
          <p:cNvSpPr txBox="1"/>
          <p:nvPr/>
        </p:nvSpPr>
        <p:spPr>
          <a:xfrm>
            <a:off x="182898" y="1734844"/>
            <a:ext cx="2295585" cy="1200329"/>
          </a:xfrm>
          <a:prstGeom prst="rect">
            <a:avLst/>
          </a:prstGeom>
          <a:noFill/>
        </p:spPr>
        <p:txBody>
          <a:bodyPr wrap="square" rtlCol="0">
            <a:spAutoFit/>
          </a:bodyPr>
          <a:lstStyle/>
          <a:p>
            <a:r>
              <a:rPr lang="en-US" sz="2400" b="1" dirty="0" smtClean="0">
                <a:latin typeface="+mj-lt"/>
              </a:rPr>
              <a:t>Example:</a:t>
            </a:r>
          </a:p>
          <a:p>
            <a:pPr marL="342900" indent="-342900">
              <a:buFont typeface="Arial" charset="0"/>
              <a:buChar char="•"/>
            </a:pPr>
            <a:r>
              <a:rPr lang="en-US" sz="2400" b="1" dirty="0" smtClean="0">
                <a:latin typeface="+mj-lt"/>
              </a:rPr>
              <a:t>3 Buffer pages</a:t>
            </a:r>
          </a:p>
          <a:p>
            <a:pPr marL="342900" indent="-342900">
              <a:buFont typeface="Arial" charset="0"/>
              <a:buChar char="•"/>
            </a:pPr>
            <a:r>
              <a:rPr lang="en-US" sz="2400" b="1" dirty="0" smtClean="0">
                <a:latin typeface="+mj-lt"/>
              </a:rPr>
              <a:t>6-page file</a:t>
            </a:r>
            <a:endParaRPr lang="en-US" sz="2400" b="1" dirty="0">
              <a:latin typeface="+mj-lt"/>
            </a:endParaRPr>
          </a:p>
        </p:txBody>
      </p:sp>
      <p:sp>
        <p:nvSpPr>
          <p:cNvPr id="45" name="TextBox 44"/>
          <p:cNvSpPr txBox="1"/>
          <p:nvPr/>
        </p:nvSpPr>
        <p:spPr>
          <a:xfrm>
            <a:off x="3799034" y="1691924"/>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690688"/>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187074" y="320589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10800000">
            <a:off x="6187073" y="365705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TextBox 33"/>
          <p:cNvSpPr txBox="1"/>
          <p:nvPr/>
        </p:nvSpPr>
        <p:spPr>
          <a:xfrm>
            <a:off x="2844927" y="365536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55" name="TextBox 54"/>
          <p:cNvSpPr txBox="1"/>
          <p:nvPr/>
        </p:nvSpPr>
        <p:spPr>
          <a:xfrm>
            <a:off x="2216639" y="2966228"/>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56" name="TextBox 55"/>
          <p:cNvSpPr txBox="1"/>
          <p:nvPr/>
        </p:nvSpPr>
        <p:spPr>
          <a:xfrm>
            <a:off x="2216226" y="3655364"/>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grpSp>
        <p:nvGrpSpPr>
          <p:cNvPr id="3" name="Group 2"/>
          <p:cNvGrpSpPr/>
          <p:nvPr/>
        </p:nvGrpSpPr>
        <p:grpSpPr>
          <a:xfrm>
            <a:off x="2844928" y="2929564"/>
            <a:ext cx="3012421" cy="400110"/>
            <a:chOff x="2844928" y="2635940"/>
            <a:chExt cx="3012421" cy="400110"/>
          </a:xfrm>
        </p:grpSpPr>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33,12</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55,31</a:t>
              </a:r>
              <a:endParaRPr lang="en-US" sz="20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44,10</a:t>
              </a:r>
              <a:endParaRPr lang="en-US" sz="2000" dirty="0">
                <a:solidFill>
                  <a:srgbClr val="FFC000"/>
                </a:solidFill>
                <a:latin typeface="Menlo" charset="0"/>
                <a:ea typeface="Menlo" charset="0"/>
                <a:cs typeface="Menlo" charset="0"/>
              </a:endParaRPr>
            </a:p>
          </p:txBody>
        </p:sp>
      </p:grpSp>
      <p:sp>
        <p:nvSpPr>
          <p:cNvPr id="38" name="Content Placeholder 2"/>
          <p:cNvSpPr>
            <a:spLocks noGrp="1"/>
          </p:cNvSpPr>
          <p:nvPr>
            <p:ph idx="1"/>
          </p:nvPr>
        </p:nvSpPr>
        <p:spPr>
          <a:xfrm>
            <a:off x="1218460" y="5217877"/>
            <a:ext cx="10515600" cy="541450"/>
          </a:xfrm>
        </p:spPr>
        <p:txBody>
          <a:bodyPr>
            <a:normAutofit/>
          </a:bodyPr>
          <a:lstStyle/>
          <a:p>
            <a:pPr marL="514350" indent="-514350">
              <a:buFont typeface="+mj-lt"/>
              <a:buAutoNum type="arabicPeriod"/>
            </a:pPr>
            <a:r>
              <a:rPr lang="en-US" sz="3200" dirty="0" smtClean="0"/>
              <a:t>Split into chunks small enough to </a:t>
            </a:r>
            <a:r>
              <a:rPr lang="en-US" sz="3200" b="1" dirty="0" smtClean="0"/>
              <a:t>sort </a:t>
            </a:r>
            <a:r>
              <a:rPr lang="en-US" sz="3200" b="1" smtClean="0"/>
              <a:t>in memory</a:t>
            </a:r>
            <a:endParaRPr lang="en-US" sz="3200" b="1" dirty="0" smtClean="0"/>
          </a:p>
        </p:txBody>
      </p:sp>
      <p:sp>
        <p:nvSpPr>
          <p:cNvPr id="5" name="TextBox 4"/>
          <p:cNvSpPr txBox="1"/>
          <p:nvPr/>
        </p:nvSpPr>
        <p:spPr>
          <a:xfrm>
            <a:off x="182898" y="3603573"/>
            <a:ext cx="1631615" cy="830997"/>
          </a:xfrm>
          <a:prstGeom prst="rect">
            <a:avLst/>
          </a:prstGeom>
          <a:solidFill>
            <a:schemeClr val="accent2">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smtClean="0">
                <a:latin typeface="+mj-lt"/>
              </a:rPr>
              <a:t>Orange file = unsorted</a:t>
            </a:r>
            <a:endParaRPr lang="en-US" sz="2400">
              <a:latin typeface="+mj-lt"/>
            </a:endParaRPr>
          </a:p>
        </p:txBody>
      </p:sp>
    </p:spTree>
    <p:extLst>
      <p:ext uri="{BB962C8B-B14F-4D97-AF65-F5344CB8AC3E}">
        <p14:creationId xmlns:p14="http://schemas.microsoft.com/office/powerpoint/2010/main" val="1133474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n 24"/>
          <p:cNvSpPr/>
          <p:nvPr/>
        </p:nvSpPr>
        <p:spPr>
          <a:xfrm>
            <a:off x="2600324" y="2086678"/>
            <a:ext cx="3457575" cy="2556877"/>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2697350" y="3567917"/>
            <a:ext cx="3296832" cy="5250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External Merge Sort Algorithm</a:t>
            </a:r>
            <a:endParaRPr lang="en-US" dirty="0"/>
          </a:p>
        </p:txBody>
      </p:sp>
      <p:sp>
        <p:nvSpPr>
          <p:cNvPr id="29" name="Rounded Rectangle 28"/>
          <p:cNvSpPr/>
          <p:nvPr/>
        </p:nvSpPr>
        <p:spPr>
          <a:xfrm>
            <a:off x="2699249" y="2851021"/>
            <a:ext cx="3296832" cy="5250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655364"/>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27,24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655364"/>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a:t>
            </a:r>
            <a:endParaRPr lang="en-US" sz="2000" dirty="0">
              <a:solidFill>
                <a:srgbClr val="FFC000"/>
              </a:solidFill>
              <a:latin typeface="Menlo" charset="0"/>
              <a:ea typeface="Menlo" charset="0"/>
              <a:cs typeface="Menlo" charset="0"/>
            </a:endParaRPr>
          </a:p>
        </p:txBody>
      </p:sp>
      <p:sp>
        <p:nvSpPr>
          <p:cNvPr id="45" name="TextBox 44"/>
          <p:cNvSpPr txBox="1"/>
          <p:nvPr/>
        </p:nvSpPr>
        <p:spPr>
          <a:xfrm>
            <a:off x="3799034" y="1691924"/>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690688"/>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187074" y="320589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10800000">
            <a:off x="6187073" y="365705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TextBox 33"/>
          <p:cNvSpPr txBox="1"/>
          <p:nvPr/>
        </p:nvSpPr>
        <p:spPr>
          <a:xfrm>
            <a:off x="2844927" y="365536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55" name="TextBox 54"/>
          <p:cNvSpPr txBox="1"/>
          <p:nvPr/>
        </p:nvSpPr>
        <p:spPr>
          <a:xfrm>
            <a:off x="2216639" y="2966228"/>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56" name="TextBox 55"/>
          <p:cNvSpPr txBox="1"/>
          <p:nvPr/>
        </p:nvSpPr>
        <p:spPr>
          <a:xfrm>
            <a:off x="2216226" y="3655364"/>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grpSp>
        <p:nvGrpSpPr>
          <p:cNvPr id="3" name="Group 2"/>
          <p:cNvGrpSpPr/>
          <p:nvPr/>
        </p:nvGrpSpPr>
        <p:grpSpPr>
          <a:xfrm>
            <a:off x="2844928" y="2929564"/>
            <a:ext cx="3012421" cy="400110"/>
            <a:chOff x="2844928" y="2635940"/>
            <a:chExt cx="3012421" cy="400110"/>
          </a:xfrm>
        </p:grpSpPr>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33,12</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55,31</a:t>
              </a:r>
              <a:endParaRPr lang="en-US" sz="20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44,10</a:t>
              </a:r>
              <a:endParaRPr lang="en-US" sz="2000" dirty="0">
                <a:solidFill>
                  <a:srgbClr val="FFC000"/>
                </a:solidFill>
                <a:latin typeface="Menlo" charset="0"/>
                <a:ea typeface="Menlo" charset="0"/>
                <a:cs typeface="Menlo" charset="0"/>
              </a:endParaRPr>
            </a:p>
          </p:txBody>
        </p:sp>
      </p:grpSp>
      <p:sp>
        <p:nvSpPr>
          <p:cNvPr id="38" name="Content Placeholder 2"/>
          <p:cNvSpPr>
            <a:spLocks noGrp="1"/>
          </p:cNvSpPr>
          <p:nvPr>
            <p:ph idx="1"/>
          </p:nvPr>
        </p:nvSpPr>
        <p:spPr>
          <a:xfrm>
            <a:off x="1218460" y="5217877"/>
            <a:ext cx="10515600" cy="541450"/>
          </a:xfrm>
        </p:spPr>
        <p:txBody>
          <a:bodyPr>
            <a:normAutofit/>
          </a:bodyPr>
          <a:lstStyle/>
          <a:p>
            <a:pPr marL="514350" indent="-514350">
              <a:buFont typeface="+mj-lt"/>
              <a:buAutoNum type="arabicPeriod"/>
            </a:pPr>
            <a:r>
              <a:rPr lang="en-US" sz="3200" dirty="0" smtClean="0"/>
              <a:t>Split into chunks small enough to </a:t>
            </a:r>
            <a:r>
              <a:rPr lang="en-US" sz="3200" b="1" dirty="0" smtClean="0"/>
              <a:t>sort </a:t>
            </a:r>
            <a:r>
              <a:rPr lang="en-US" sz="3200" b="1" smtClean="0"/>
              <a:t>in memory</a:t>
            </a:r>
            <a:endParaRPr lang="en-US" sz="3200" b="1" dirty="0" smtClean="0"/>
          </a:p>
        </p:txBody>
      </p:sp>
      <p:sp>
        <p:nvSpPr>
          <p:cNvPr id="39" name="TextBox 38"/>
          <p:cNvSpPr txBox="1"/>
          <p:nvPr/>
        </p:nvSpPr>
        <p:spPr>
          <a:xfrm>
            <a:off x="182898" y="1734844"/>
            <a:ext cx="2295585" cy="1200329"/>
          </a:xfrm>
          <a:prstGeom prst="rect">
            <a:avLst/>
          </a:prstGeom>
          <a:noFill/>
        </p:spPr>
        <p:txBody>
          <a:bodyPr wrap="square" rtlCol="0">
            <a:spAutoFit/>
          </a:bodyPr>
          <a:lstStyle/>
          <a:p>
            <a:r>
              <a:rPr lang="en-US" sz="2400" b="1" dirty="0" smtClean="0">
                <a:latin typeface="+mj-lt"/>
              </a:rPr>
              <a:t>Example:</a:t>
            </a:r>
          </a:p>
          <a:p>
            <a:pPr marL="342900" indent="-342900">
              <a:buFont typeface="Arial" charset="0"/>
              <a:buChar char="•"/>
            </a:pPr>
            <a:r>
              <a:rPr lang="en-US" sz="2400" b="1" dirty="0" smtClean="0">
                <a:latin typeface="+mj-lt"/>
              </a:rPr>
              <a:t>3 Buffer pages</a:t>
            </a:r>
          </a:p>
          <a:p>
            <a:pPr marL="342900" indent="-342900">
              <a:buFont typeface="Arial" charset="0"/>
              <a:buChar char="•"/>
            </a:pPr>
            <a:r>
              <a:rPr lang="en-US" sz="2400" b="1" dirty="0" smtClean="0">
                <a:latin typeface="+mj-lt"/>
              </a:rPr>
              <a:t>6-page file</a:t>
            </a:r>
            <a:endParaRPr lang="en-US" sz="2400" b="1" dirty="0">
              <a:latin typeface="+mj-lt"/>
            </a:endParaRPr>
          </a:p>
        </p:txBody>
      </p:sp>
      <p:sp>
        <p:nvSpPr>
          <p:cNvPr id="42" name="TextBox 41"/>
          <p:cNvSpPr txBox="1"/>
          <p:nvPr/>
        </p:nvSpPr>
        <p:spPr>
          <a:xfrm>
            <a:off x="182898" y="3603573"/>
            <a:ext cx="1631615" cy="830997"/>
          </a:xfrm>
          <a:prstGeom prst="rect">
            <a:avLst/>
          </a:prstGeom>
          <a:solidFill>
            <a:schemeClr val="accent2">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smtClean="0">
                <a:latin typeface="+mj-lt"/>
              </a:rPr>
              <a:t>Orange file = unsorted</a:t>
            </a:r>
            <a:endParaRPr lang="en-US" sz="2400">
              <a:latin typeface="+mj-lt"/>
            </a:endParaRPr>
          </a:p>
        </p:txBody>
      </p:sp>
    </p:spTree>
    <p:extLst>
      <p:ext uri="{BB962C8B-B14F-4D97-AF65-F5344CB8AC3E}">
        <p14:creationId xmlns:p14="http://schemas.microsoft.com/office/powerpoint/2010/main" val="212059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5.55112E-17 L 0.44245 0.0713 " pathEditMode="relative" rAng="0" ptsTypes="AA">
                                      <p:cBhvr>
                                        <p:cTn id="6" dur="2000" fill="hold"/>
                                        <p:tgtEl>
                                          <p:spTgt spid="3"/>
                                        </p:tgtEl>
                                        <p:attrNameLst>
                                          <p:attrName>ppt_x</p:attrName>
                                          <p:attrName>ppt_y</p:attrName>
                                        </p:attrNameLst>
                                      </p:cBhvr>
                                      <p:rCtr x="22122"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n 24"/>
          <p:cNvSpPr/>
          <p:nvPr/>
        </p:nvSpPr>
        <p:spPr>
          <a:xfrm>
            <a:off x="2600324" y="2086678"/>
            <a:ext cx="3457575" cy="2556877"/>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2697350" y="3567917"/>
            <a:ext cx="3296832" cy="5250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External Merge Sort Algorithm</a:t>
            </a:r>
            <a:endParaRPr lang="en-US" dirty="0"/>
          </a:p>
        </p:txBody>
      </p:sp>
      <p:sp>
        <p:nvSpPr>
          <p:cNvPr id="29" name="Rounded Rectangle 28"/>
          <p:cNvSpPr/>
          <p:nvPr/>
        </p:nvSpPr>
        <p:spPr>
          <a:xfrm>
            <a:off x="2699249" y="2851021"/>
            <a:ext cx="3296832" cy="5250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655364"/>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27,24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655364"/>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a:t>
            </a:r>
            <a:endParaRPr lang="en-US" sz="2000" dirty="0">
              <a:solidFill>
                <a:srgbClr val="FFC000"/>
              </a:solidFill>
              <a:latin typeface="Menlo" charset="0"/>
              <a:ea typeface="Menlo" charset="0"/>
              <a:cs typeface="Menlo" charset="0"/>
            </a:endParaRPr>
          </a:p>
        </p:txBody>
      </p:sp>
      <p:sp>
        <p:nvSpPr>
          <p:cNvPr id="45" name="TextBox 44"/>
          <p:cNvSpPr txBox="1"/>
          <p:nvPr/>
        </p:nvSpPr>
        <p:spPr>
          <a:xfrm>
            <a:off x="3799034" y="1691924"/>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690688"/>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187074" y="320589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10800000">
            <a:off x="6187073" y="365705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TextBox 33"/>
          <p:cNvSpPr txBox="1"/>
          <p:nvPr/>
        </p:nvSpPr>
        <p:spPr>
          <a:xfrm>
            <a:off x="2844927" y="365536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55" name="TextBox 54"/>
          <p:cNvSpPr txBox="1"/>
          <p:nvPr/>
        </p:nvSpPr>
        <p:spPr>
          <a:xfrm>
            <a:off x="2216639" y="2966228"/>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56" name="TextBox 55"/>
          <p:cNvSpPr txBox="1"/>
          <p:nvPr/>
        </p:nvSpPr>
        <p:spPr>
          <a:xfrm>
            <a:off x="2216226" y="3655364"/>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1" name="TextBox 30"/>
          <p:cNvSpPr txBox="1"/>
          <p:nvPr/>
        </p:nvSpPr>
        <p:spPr>
          <a:xfrm>
            <a:off x="9230969" y="3386906"/>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33,12</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10434256" y="339860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55,31</a:t>
            </a:r>
            <a:endParaRPr lang="en-US" sz="2000" dirty="0">
              <a:solidFill>
                <a:srgbClr val="FFC000"/>
              </a:solidFill>
              <a:latin typeface="Menlo" charset="0"/>
              <a:ea typeface="Menlo" charset="0"/>
              <a:cs typeface="Menlo" charset="0"/>
            </a:endParaRPr>
          </a:p>
        </p:txBody>
      </p:sp>
      <p:sp>
        <p:nvSpPr>
          <p:cNvPr id="30" name="TextBox 29"/>
          <p:cNvSpPr txBox="1"/>
          <p:nvPr/>
        </p:nvSpPr>
        <p:spPr>
          <a:xfrm>
            <a:off x="8010634" y="3386906"/>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44,10</a:t>
            </a:r>
            <a:endParaRPr lang="en-US" sz="2000" dirty="0">
              <a:solidFill>
                <a:srgbClr val="FFC000"/>
              </a:solidFill>
              <a:latin typeface="Menlo" charset="0"/>
              <a:ea typeface="Menlo" charset="0"/>
              <a:cs typeface="Menlo" charset="0"/>
            </a:endParaRPr>
          </a:p>
        </p:txBody>
      </p:sp>
      <p:sp>
        <p:nvSpPr>
          <p:cNvPr id="38" name="Content Placeholder 2"/>
          <p:cNvSpPr>
            <a:spLocks noGrp="1"/>
          </p:cNvSpPr>
          <p:nvPr>
            <p:ph idx="1"/>
          </p:nvPr>
        </p:nvSpPr>
        <p:spPr>
          <a:xfrm>
            <a:off x="1218460" y="5217877"/>
            <a:ext cx="10515600" cy="541450"/>
          </a:xfrm>
        </p:spPr>
        <p:txBody>
          <a:bodyPr>
            <a:normAutofit/>
          </a:bodyPr>
          <a:lstStyle/>
          <a:p>
            <a:pPr marL="514350" indent="-514350">
              <a:buFont typeface="+mj-lt"/>
              <a:buAutoNum type="arabicPeriod"/>
            </a:pPr>
            <a:r>
              <a:rPr lang="en-US" sz="3200" dirty="0" smtClean="0"/>
              <a:t>Split into chunks small enough to </a:t>
            </a:r>
            <a:r>
              <a:rPr lang="en-US" sz="3200" b="1" dirty="0" smtClean="0"/>
              <a:t>sort </a:t>
            </a:r>
            <a:r>
              <a:rPr lang="en-US" sz="3200" b="1" smtClean="0"/>
              <a:t>in memory</a:t>
            </a:r>
            <a:endParaRPr lang="en-US" sz="3200" b="1" dirty="0" smtClean="0"/>
          </a:p>
        </p:txBody>
      </p:sp>
      <p:sp>
        <p:nvSpPr>
          <p:cNvPr id="39" name="TextBox 38"/>
          <p:cNvSpPr txBox="1"/>
          <p:nvPr/>
        </p:nvSpPr>
        <p:spPr>
          <a:xfrm>
            <a:off x="182898" y="1734844"/>
            <a:ext cx="2295585" cy="1200329"/>
          </a:xfrm>
          <a:prstGeom prst="rect">
            <a:avLst/>
          </a:prstGeom>
          <a:noFill/>
        </p:spPr>
        <p:txBody>
          <a:bodyPr wrap="square" rtlCol="0">
            <a:spAutoFit/>
          </a:bodyPr>
          <a:lstStyle/>
          <a:p>
            <a:r>
              <a:rPr lang="en-US" sz="2400" b="1" dirty="0" smtClean="0">
                <a:latin typeface="+mj-lt"/>
              </a:rPr>
              <a:t>Example:</a:t>
            </a:r>
          </a:p>
          <a:p>
            <a:pPr marL="342900" indent="-342900">
              <a:buFont typeface="Arial" charset="0"/>
              <a:buChar char="•"/>
            </a:pPr>
            <a:r>
              <a:rPr lang="en-US" sz="2400" b="1" dirty="0" smtClean="0">
                <a:latin typeface="+mj-lt"/>
              </a:rPr>
              <a:t>3 Buffer pages</a:t>
            </a:r>
          </a:p>
          <a:p>
            <a:pPr marL="342900" indent="-342900">
              <a:buFont typeface="Arial" charset="0"/>
              <a:buChar char="•"/>
            </a:pPr>
            <a:r>
              <a:rPr lang="en-US" sz="2400" b="1" dirty="0" smtClean="0">
                <a:latin typeface="+mj-lt"/>
              </a:rPr>
              <a:t>6-page file</a:t>
            </a:r>
            <a:endParaRPr lang="en-US" sz="2400" b="1" dirty="0">
              <a:latin typeface="+mj-lt"/>
            </a:endParaRPr>
          </a:p>
        </p:txBody>
      </p:sp>
      <p:sp>
        <p:nvSpPr>
          <p:cNvPr id="42" name="TextBox 41"/>
          <p:cNvSpPr txBox="1"/>
          <p:nvPr/>
        </p:nvSpPr>
        <p:spPr>
          <a:xfrm>
            <a:off x="182898" y="3603573"/>
            <a:ext cx="1631615" cy="830997"/>
          </a:xfrm>
          <a:prstGeom prst="rect">
            <a:avLst/>
          </a:prstGeom>
          <a:solidFill>
            <a:schemeClr val="accent2">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smtClean="0">
                <a:latin typeface="+mj-lt"/>
              </a:rPr>
              <a:t>Orange file = unsorted</a:t>
            </a:r>
            <a:endParaRPr lang="en-US" sz="2400">
              <a:latin typeface="+mj-lt"/>
            </a:endParaRPr>
          </a:p>
        </p:txBody>
      </p:sp>
    </p:spTree>
    <p:extLst>
      <p:ext uri="{BB962C8B-B14F-4D97-AF65-F5344CB8AC3E}">
        <p14:creationId xmlns:p14="http://schemas.microsoft.com/office/powerpoint/2010/main" val="1190970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n 24"/>
          <p:cNvSpPr/>
          <p:nvPr/>
        </p:nvSpPr>
        <p:spPr>
          <a:xfrm>
            <a:off x="2600324" y="2086678"/>
            <a:ext cx="3457575" cy="2556877"/>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2697350" y="3567917"/>
            <a:ext cx="3296832" cy="5250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External Merge Sort Algorithm</a:t>
            </a:r>
            <a:endParaRPr lang="en-US" dirty="0"/>
          </a:p>
        </p:txBody>
      </p:sp>
      <p:sp>
        <p:nvSpPr>
          <p:cNvPr id="29" name="Rounded Rectangle 28"/>
          <p:cNvSpPr/>
          <p:nvPr/>
        </p:nvSpPr>
        <p:spPr>
          <a:xfrm>
            <a:off x="2699249" y="2851021"/>
            <a:ext cx="3296832" cy="5250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4072" y="3655364"/>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27,24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655364"/>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a:t>
            </a:r>
            <a:endParaRPr lang="en-US" sz="2000" dirty="0">
              <a:solidFill>
                <a:srgbClr val="FFC000"/>
              </a:solidFill>
              <a:latin typeface="Menlo" charset="0"/>
              <a:ea typeface="Menlo" charset="0"/>
              <a:cs typeface="Menlo" charset="0"/>
            </a:endParaRPr>
          </a:p>
        </p:txBody>
      </p:sp>
      <p:sp>
        <p:nvSpPr>
          <p:cNvPr id="45" name="TextBox 44"/>
          <p:cNvSpPr txBox="1"/>
          <p:nvPr/>
        </p:nvSpPr>
        <p:spPr>
          <a:xfrm>
            <a:off x="3799034" y="1691924"/>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690688"/>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187074" y="320589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10800000">
            <a:off x="6187073" y="365705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TextBox 33"/>
          <p:cNvSpPr txBox="1"/>
          <p:nvPr/>
        </p:nvSpPr>
        <p:spPr>
          <a:xfrm>
            <a:off x="2844927" y="365536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55" name="TextBox 54"/>
          <p:cNvSpPr txBox="1"/>
          <p:nvPr/>
        </p:nvSpPr>
        <p:spPr>
          <a:xfrm>
            <a:off x="2216639" y="2966228"/>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56" name="TextBox 55"/>
          <p:cNvSpPr txBox="1"/>
          <p:nvPr/>
        </p:nvSpPr>
        <p:spPr>
          <a:xfrm>
            <a:off x="2216226" y="3655364"/>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1" name="TextBox 30"/>
          <p:cNvSpPr txBox="1"/>
          <p:nvPr/>
        </p:nvSpPr>
        <p:spPr>
          <a:xfrm>
            <a:off x="9230969" y="3386906"/>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10434256" y="339860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30" name="TextBox 29"/>
          <p:cNvSpPr txBox="1"/>
          <p:nvPr/>
        </p:nvSpPr>
        <p:spPr>
          <a:xfrm>
            <a:off x="8010634" y="3386906"/>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182898" y="1734844"/>
            <a:ext cx="2295585" cy="1200329"/>
          </a:xfrm>
          <a:prstGeom prst="rect">
            <a:avLst/>
          </a:prstGeom>
          <a:noFill/>
        </p:spPr>
        <p:txBody>
          <a:bodyPr wrap="square" rtlCol="0">
            <a:spAutoFit/>
          </a:bodyPr>
          <a:lstStyle/>
          <a:p>
            <a:r>
              <a:rPr lang="en-US" sz="2400" b="1" dirty="0" smtClean="0">
                <a:latin typeface="+mj-lt"/>
              </a:rPr>
              <a:t>Example:</a:t>
            </a:r>
          </a:p>
          <a:p>
            <a:pPr marL="342900" indent="-342900">
              <a:buFont typeface="Arial" charset="0"/>
              <a:buChar char="•"/>
            </a:pPr>
            <a:r>
              <a:rPr lang="en-US" sz="2400" b="1" dirty="0" smtClean="0">
                <a:latin typeface="+mj-lt"/>
              </a:rPr>
              <a:t>3 Buffer pages</a:t>
            </a:r>
          </a:p>
          <a:p>
            <a:pPr marL="342900" indent="-342900">
              <a:buFont typeface="Arial" charset="0"/>
              <a:buChar char="•"/>
            </a:pPr>
            <a:r>
              <a:rPr lang="en-US" sz="2400" b="1" dirty="0" smtClean="0">
                <a:latin typeface="+mj-lt"/>
              </a:rPr>
              <a:t>6-page file</a:t>
            </a:r>
            <a:endParaRPr lang="en-US" sz="2400" b="1" dirty="0">
              <a:latin typeface="+mj-lt"/>
            </a:endParaRPr>
          </a:p>
        </p:txBody>
      </p:sp>
      <p:sp>
        <p:nvSpPr>
          <p:cNvPr id="39" name="Content Placeholder 2"/>
          <p:cNvSpPr>
            <a:spLocks noGrp="1"/>
          </p:cNvSpPr>
          <p:nvPr>
            <p:ph idx="1"/>
          </p:nvPr>
        </p:nvSpPr>
        <p:spPr>
          <a:xfrm>
            <a:off x="1218460" y="5217877"/>
            <a:ext cx="10515600" cy="541450"/>
          </a:xfrm>
        </p:spPr>
        <p:txBody>
          <a:bodyPr>
            <a:normAutofit/>
          </a:bodyPr>
          <a:lstStyle/>
          <a:p>
            <a:pPr marL="514350" indent="-514350">
              <a:buFont typeface="+mj-lt"/>
              <a:buAutoNum type="arabicPeriod"/>
            </a:pPr>
            <a:r>
              <a:rPr lang="en-US" sz="3200" dirty="0" smtClean="0"/>
              <a:t>Split into chunks small enough to </a:t>
            </a:r>
            <a:r>
              <a:rPr lang="en-US" sz="3200" b="1" dirty="0" smtClean="0"/>
              <a:t>sort </a:t>
            </a:r>
            <a:r>
              <a:rPr lang="en-US" sz="3200" b="1" smtClean="0"/>
              <a:t>in memory</a:t>
            </a:r>
            <a:endParaRPr lang="en-US" sz="3200" b="1" dirty="0" smtClean="0"/>
          </a:p>
        </p:txBody>
      </p:sp>
      <p:sp>
        <p:nvSpPr>
          <p:cNvPr id="74" name="TextBox 73"/>
          <p:cNvSpPr txBox="1"/>
          <p:nvPr/>
        </p:nvSpPr>
        <p:spPr>
          <a:xfrm>
            <a:off x="182898" y="3603573"/>
            <a:ext cx="1631615" cy="830997"/>
          </a:xfrm>
          <a:prstGeom prst="rect">
            <a:avLst/>
          </a:prstGeom>
          <a:solidFill>
            <a:schemeClr val="accent2">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smtClean="0">
                <a:latin typeface="+mj-lt"/>
              </a:rPr>
              <a:t>Orange file = unsorted</a:t>
            </a:r>
            <a:endParaRPr lang="en-US" sz="2400">
              <a:latin typeface="+mj-lt"/>
            </a:endParaRPr>
          </a:p>
        </p:txBody>
      </p:sp>
    </p:spTree>
    <p:extLst>
      <p:ext uri="{BB962C8B-B14F-4D97-AF65-F5344CB8AC3E}">
        <p14:creationId xmlns:p14="http://schemas.microsoft.com/office/powerpoint/2010/main" val="210163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3.33333E-6 L -0.42929 -0.06598 " pathEditMode="relative" rAng="0" ptsTypes="AA">
                                      <p:cBhvr>
                                        <p:cTn id="6" dur="2000" fill="hold"/>
                                        <p:tgtEl>
                                          <p:spTgt spid="30"/>
                                        </p:tgtEl>
                                        <p:attrNameLst>
                                          <p:attrName>ppt_x</p:attrName>
                                          <p:attrName>ppt_y</p:attrName>
                                        </p:attrNameLst>
                                      </p:cBhvr>
                                      <p:rCtr x="-21471" y="-3310"/>
                                    </p:animMotion>
                                  </p:childTnLst>
                                </p:cTn>
                              </p:par>
                              <p:par>
                                <p:cTn id="7" presetID="42" presetClass="path" presetSubtype="0" accel="50000" decel="50000" fill="hold" grpId="0" nodeType="withEffect">
                                  <p:stCondLst>
                                    <p:cond delay="0"/>
                                  </p:stCondLst>
                                  <p:childTnLst>
                                    <p:animMotion origin="layout" path="M -3.95833E-6 3.33333E-6 L -0.44309 -0.06598 " pathEditMode="relative" rAng="0" ptsTypes="AA">
                                      <p:cBhvr>
                                        <p:cTn id="8" dur="2000" fill="hold"/>
                                        <p:tgtEl>
                                          <p:spTgt spid="31"/>
                                        </p:tgtEl>
                                        <p:attrNameLst>
                                          <p:attrName>ppt_x</p:attrName>
                                          <p:attrName>ppt_y</p:attrName>
                                        </p:attrNameLst>
                                      </p:cBhvr>
                                      <p:rCtr x="-22161" y="-3310"/>
                                    </p:animMotion>
                                  </p:childTnLst>
                                </p:cTn>
                              </p:par>
                              <p:par>
                                <p:cTn id="9" presetID="42" presetClass="path" presetSubtype="0" accel="50000" decel="50000" fill="hold" grpId="0" nodeType="withEffect">
                                  <p:stCondLst>
                                    <p:cond delay="0"/>
                                  </p:stCondLst>
                                  <p:childTnLst>
                                    <p:animMotion origin="layout" path="M -1.875E-6 1.48148E-6 L -0.45403 -0.0706 " pathEditMode="relative" rAng="0" ptsTypes="AA">
                                      <p:cBhvr>
                                        <p:cTn id="10" dur="2000" fill="hold"/>
                                        <p:tgtEl>
                                          <p:spTgt spid="32"/>
                                        </p:tgtEl>
                                        <p:attrNameLst>
                                          <p:attrName>ppt_x</p:attrName>
                                          <p:attrName>ppt_y</p:attrName>
                                        </p:attrNameLst>
                                      </p:cBhvr>
                                      <p:rCtr x="-22708"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n 24"/>
          <p:cNvSpPr/>
          <p:nvPr/>
        </p:nvSpPr>
        <p:spPr>
          <a:xfrm>
            <a:off x="2600324" y="2086678"/>
            <a:ext cx="3457575" cy="2556877"/>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2697350" y="3567917"/>
            <a:ext cx="3296832" cy="5250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External Merge Sort Algorithm</a:t>
            </a:r>
            <a:endParaRPr lang="en-US" dirty="0"/>
          </a:p>
        </p:txBody>
      </p:sp>
      <p:sp>
        <p:nvSpPr>
          <p:cNvPr id="29" name="Rounded Rectangle 28"/>
          <p:cNvSpPr/>
          <p:nvPr/>
        </p:nvSpPr>
        <p:spPr>
          <a:xfrm>
            <a:off x="2699249" y="2851021"/>
            <a:ext cx="3296832" cy="5250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799034" y="1691924"/>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690688"/>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187074" y="320589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10800000">
            <a:off x="6187073" y="365705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5" name="TextBox 54"/>
          <p:cNvSpPr txBox="1"/>
          <p:nvPr/>
        </p:nvSpPr>
        <p:spPr>
          <a:xfrm>
            <a:off x="2216639" y="2966228"/>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56" name="TextBox 55"/>
          <p:cNvSpPr txBox="1"/>
          <p:nvPr/>
        </p:nvSpPr>
        <p:spPr>
          <a:xfrm>
            <a:off x="2216226" y="3655364"/>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grpSp>
        <p:nvGrpSpPr>
          <p:cNvPr id="3" name="Group 2"/>
          <p:cNvGrpSpPr/>
          <p:nvPr/>
        </p:nvGrpSpPr>
        <p:grpSpPr>
          <a:xfrm>
            <a:off x="2844928" y="2929564"/>
            <a:ext cx="3012421" cy="400110"/>
            <a:chOff x="2844928" y="2635940"/>
            <a:chExt cx="3012421" cy="400110"/>
          </a:xfrm>
        </p:grpSpPr>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grpSp>
      <p:sp>
        <p:nvSpPr>
          <p:cNvPr id="4" name="TextBox 3"/>
          <p:cNvSpPr txBox="1"/>
          <p:nvPr/>
        </p:nvSpPr>
        <p:spPr>
          <a:xfrm>
            <a:off x="7914078" y="4502340"/>
            <a:ext cx="2538131" cy="461665"/>
          </a:xfrm>
          <a:prstGeom prst="rect">
            <a:avLst/>
          </a:prstGeom>
          <a:noFill/>
        </p:spPr>
        <p:txBody>
          <a:bodyPr wrap="none" rtlCol="0">
            <a:spAutoFit/>
          </a:bodyPr>
          <a:lstStyle/>
          <a:p>
            <a:r>
              <a:rPr lang="en-US" sz="2400" dirty="0" smtClean="0"/>
              <a:t>And similarly for F</a:t>
            </a:r>
            <a:r>
              <a:rPr lang="en-US" sz="2400" baseline="-25000" dirty="0" smtClean="0"/>
              <a:t>2</a:t>
            </a:r>
            <a:endParaRPr lang="en-US" sz="2400" baseline="-25000" dirty="0"/>
          </a:p>
        </p:txBody>
      </p:sp>
      <p:sp>
        <p:nvSpPr>
          <p:cNvPr id="35" name="TextBox 34"/>
          <p:cNvSpPr txBox="1"/>
          <p:nvPr/>
        </p:nvSpPr>
        <p:spPr>
          <a:xfrm>
            <a:off x="3874072" y="3655364"/>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27,24</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655364"/>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2844927" y="365536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9212043" y="3388014"/>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10426986" y="3399792"/>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24,27</a:t>
            </a:r>
            <a:endParaRPr lang="en-US" sz="2000" dirty="0">
              <a:solidFill>
                <a:srgbClr val="FFC000"/>
              </a:solidFill>
              <a:latin typeface="Menlo" charset="0"/>
              <a:ea typeface="Menlo" charset="0"/>
              <a:cs typeface="Menlo" charset="0"/>
            </a:endParaRPr>
          </a:p>
        </p:txBody>
      </p:sp>
      <p:sp>
        <p:nvSpPr>
          <p:cNvPr id="40" name="TextBox 39"/>
          <p:cNvSpPr txBox="1"/>
          <p:nvPr/>
        </p:nvSpPr>
        <p:spPr>
          <a:xfrm>
            <a:off x="8004877" y="3386906"/>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1,3</a:t>
            </a:r>
            <a:endParaRPr lang="en-US" sz="2000" dirty="0">
              <a:solidFill>
                <a:srgbClr val="FFC000"/>
              </a:solidFill>
              <a:latin typeface="Menlo" charset="0"/>
              <a:ea typeface="Menlo" charset="0"/>
              <a:cs typeface="Menlo" charset="0"/>
            </a:endParaRPr>
          </a:p>
        </p:txBody>
      </p:sp>
      <p:sp>
        <p:nvSpPr>
          <p:cNvPr id="41" name="Content Placeholder 2"/>
          <p:cNvSpPr txBox="1">
            <a:spLocks/>
          </p:cNvSpPr>
          <p:nvPr/>
        </p:nvSpPr>
        <p:spPr>
          <a:xfrm>
            <a:off x="1218460" y="5217877"/>
            <a:ext cx="10515600" cy="541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r>
              <a:rPr lang="en-US" sz="3200" smtClean="0"/>
              <a:t>Split into chunks small enough to </a:t>
            </a:r>
            <a:r>
              <a:rPr lang="en-US" sz="3200" b="1" smtClean="0"/>
              <a:t>sort in memory</a:t>
            </a:r>
            <a:endParaRPr lang="en-US" sz="3200" b="1" dirty="0" smtClean="0"/>
          </a:p>
        </p:txBody>
      </p:sp>
      <p:sp>
        <p:nvSpPr>
          <p:cNvPr id="42" name="TextBox 41"/>
          <p:cNvSpPr txBox="1"/>
          <p:nvPr/>
        </p:nvSpPr>
        <p:spPr>
          <a:xfrm>
            <a:off x="182898" y="1734844"/>
            <a:ext cx="2295585" cy="1200329"/>
          </a:xfrm>
          <a:prstGeom prst="rect">
            <a:avLst/>
          </a:prstGeom>
          <a:noFill/>
        </p:spPr>
        <p:txBody>
          <a:bodyPr wrap="square" rtlCol="0">
            <a:spAutoFit/>
          </a:bodyPr>
          <a:lstStyle/>
          <a:p>
            <a:r>
              <a:rPr lang="en-US" sz="2400" b="1" dirty="0" smtClean="0">
                <a:latin typeface="+mj-lt"/>
              </a:rPr>
              <a:t>Example:</a:t>
            </a:r>
          </a:p>
          <a:p>
            <a:pPr marL="342900" indent="-342900">
              <a:buFont typeface="Arial" charset="0"/>
              <a:buChar char="•"/>
            </a:pPr>
            <a:r>
              <a:rPr lang="en-US" sz="2400" b="1" dirty="0" smtClean="0">
                <a:latin typeface="+mj-lt"/>
              </a:rPr>
              <a:t>3 Buffer pages</a:t>
            </a:r>
          </a:p>
          <a:p>
            <a:pPr marL="342900" indent="-342900">
              <a:buFont typeface="Arial" charset="0"/>
              <a:buChar char="•"/>
            </a:pPr>
            <a:r>
              <a:rPr lang="en-US" sz="2400" b="1" dirty="0" smtClean="0">
                <a:latin typeface="+mj-lt"/>
              </a:rPr>
              <a:t>6-page file</a:t>
            </a:r>
            <a:endParaRPr lang="en-US" sz="2400" b="1" dirty="0">
              <a:latin typeface="+mj-lt"/>
            </a:endParaRPr>
          </a:p>
        </p:txBody>
      </p:sp>
      <p:sp>
        <p:nvSpPr>
          <p:cNvPr id="48" name="TextBox 47"/>
          <p:cNvSpPr txBox="1"/>
          <p:nvPr/>
        </p:nvSpPr>
        <p:spPr>
          <a:xfrm>
            <a:off x="260590" y="3175092"/>
            <a:ext cx="1631615" cy="1200329"/>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Each sorted file is a called a </a:t>
            </a:r>
            <a:r>
              <a:rPr lang="en-US" sz="2400" b="1" i="1" dirty="0" smtClean="0">
                <a:latin typeface="+mj-lt"/>
              </a:rPr>
              <a:t>run</a:t>
            </a:r>
            <a:endParaRPr lang="en-US" sz="2400" i="1" dirty="0">
              <a:latin typeface="+mj-lt"/>
            </a:endParaRPr>
          </a:p>
        </p:txBody>
      </p:sp>
    </p:spTree>
    <p:extLst>
      <p:ext uri="{BB962C8B-B14F-4D97-AF65-F5344CB8AC3E}">
        <p14:creationId xmlns:p14="http://schemas.microsoft.com/office/powerpoint/2010/main" val="40549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1.48148E-6 L 0.42187 -0.03912 " pathEditMode="relative" rAng="0" ptsTypes="AA">
                                      <p:cBhvr>
                                        <p:cTn id="6" dur="2000" fill="hold"/>
                                        <p:tgtEl>
                                          <p:spTgt spid="34"/>
                                        </p:tgtEl>
                                        <p:attrNameLst>
                                          <p:attrName>ppt_x</p:attrName>
                                          <p:attrName>ppt_y</p:attrName>
                                        </p:attrNameLst>
                                      </p:cBhvr>
                                      <p:rCtr x="21094" y="-1968"/>
                                    </p:animMotion>
                                  </p:childTnLst>
                                </p:cTn>
                              </p:par>
                              <p:par>
                                <p:cTn id="7" presetID="42" presetClass="path" presetSubtype="0" accel="50000" decel="50000" fill="hold" grpId="0" nodeType="withEffect">
                                  <p:stCondLst>
                                    <p:cond delay="0"/>
                                  </p:stCondLst>
                                  <p:childTnLst>
                                    <p:animMotion origin="layout" path="M -8.33333E-7 1.48148E-6 L 0.43828 -0.03912 " pathEditMode="relative" rAng="0" ptsTypes="AA">
                                      <p:cBhvr>
                                        <p:cTn id="8" dur="2000" fill="hold"/>
                                        <p:tgtEl>
                                          <p:spTgt spid="35"/>
                                        </p:tgtEl>
                                        <p:attrNameLst>
                                          <p:attrName>ppt_x</p:attrName>
                                          <p:attrName>ppt_y</p:attrName>
                                        </p:attrNameLst>
                                      </p:cBhvr>
                                      <p:rCtr x="21914" y="-1968"/>
                                    </p:animMotion>
                                  </p:childTnLst>
                                </p:cTn>
                              </p:par>
                              <p:par>
                                <p:cTn id="9" presetID="42" presetClass="path" presetSubtype="0" accel="50000" decel="50000" fill="hold" grpId="0" nodeType="withEffect">
                                  <p:stCondLst>
                                    <p:cond delay="0"/>
                                  </p:stCondLst>
                                  <p:childTnLst>
                                    <p:animMotion origin="layout" path="M 3.95833E-6 1.48148E-6 L 0.45338 -0.03472 " pathEditMode="relative" rAng="0" ptsTypes="AA">
                                      <p:cBhvr>
                                        <p:cTn id="10" dur="2000" fill="hold"/>
                                        <p:tgtEl>
                                          <p:spTgt spid="36"/>
                                        </p:tgtEl>
                                        <p:attrNameLst>
                                          <p:attrName>ppt_x</p:attrName>
                                          <p:attrName>ppt_y</p:attrName>
                                        </p:attrNameLst>
                                      </p:cBhvr>
                                      <p:rCtr x="22669" y="-1736"/>
                                    </p:animMotion>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1"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dissolve">
                                      <p:cBhvr>
                                        <p:cTn id="26" dur="500"/>
                                        <p:tgtEl>
                                          <p:spTgt spid="4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ssolve">
                                      <p:cBhvr>
                                        <p:cTn id="29" dur="500"/>
                                        <p:tgtEl>
                                          <p:spTgt spid="3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dissolv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91667E-6 3.33333E-6 L -0.42317 0.03912 " pathEditMode="relative" rAng="0" ptsTypes="AA">
                                      <p:cBhvr>
                                        <p:cTn id="36" dur="2000" fill="hold"/>
                                        <p:tgtEl>
                                          <p:spTgt spid="40"/>
                                        </p:tgtEl>
                                        <p:attrNameLst>
                                          <p:attrName>ppt_x</p:attrName>
                                          <p:attrName>ppt_y</p:attrName>
                                        </p:attrNameLst>
                                      </p:cBhvr>
                                      <p:rCtr x="-21159" y="1944"/>
                                    </p:animMotion>
                                  </p:childTnLst>
                                </p:cTn>
                              </p:par>
                              <p:par>
                                <p:cTn id="37" presetID="42" presetClass="path" presetSubtype="0" accel="50000" decel="50000" fill="hold" grpId="1" nodeType="withEffect">
                                  <p:stCondLst>
                                    <p:cond delay="0"/>
                                  </p:stCondLst>
                                  <p:childTnLst>
                                    <p:animMotion origin="layout" path="M -1.45833E-6 1.85185E-6 L -0.43789 0.03912 " pathEditMode="relative" rAng="0" ptsTypes="AA">
                                      <p:cBhvr>
                                        <p:cTn id="38" dur="2000" fill="hold"/>
                                        <p:tgtEl>
                                          <p:spTgt spid="38"/>
                                        </p:tgtEl>
                                        <p:attrNameLst>
                                          <p:attrName>ppt_x</p:attrName>
                                          <p:attrName>ppt_y</p:attrName>
                                        </p:attrNameLst>
                                      </p:cBhvr>
                                      <p:rCtr x="-21901" y="1944"/>
                                    </p:animMotion>
                                  </p:childTnLst>
                                </p:cTn>
                              </p:par>
                              <p:par>
                                <p:cTn id="39" presetID="42" presetClass="path" presetSubtype="0" accel="50000" decel="50000" fill="hold" grpId="1" nodeType="withEffect">
                                  <p:stCondLst>
                                    <p:cond delay="0"/>
                                  </p:stCondLst>
                                  <p:childTnLst>
                                    <p:animMotion origin="layout" path="M -8.33333E-7 0 L -0.45299 0.03727 " pathEditMode="relative" rAng="0" ptsTypes="AA">
                                      <p:cBhvr>
                                        <p:cTn id="40" dur="2000" fill="hold"/>
                                        <p:tgtEl>
                                          <p:spTgt spid="39"/>
                                        </p:tgtEl>
                                        <p:attrNameLst>
                                          <p:attrName>ppt_x</p:attrName>
                                          <p:attrName>ppt_y</p:attrName>
                                        </p:attrNameLst>
                                      </p:cBhvr>
                                      <p:rCtr x="-22656" y="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4" grpId="0" animBg="1"/>
      <p:bldP spid="34" grpId="1" animBg="1"/>
      <p:bldP spid="38" grpId="0" animBg="1"/>
      <p:bldP spid="38" grpId="1" animBg="1"/>
      <p:bldP spid="39" grpId="0" animBg="1"/>
      <p:bldP spid="39" grpId="1" animBg="1"/>
      <p:bldP spid="40" grpId="0" animBg="1"/>
      <p:bldP spid="4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n 24"/>
          <p:cNvSpPr/>
          <p:nvPr/>
        </p:nvSpPr>
        <p:spPr>
          <a:xfrm>
            <a:off x="2600324" y="2086678"/>
            <a:ext cx="3457575" cy="2556877"/>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2697350" y="3567917"/>
            <a:ext cx="3296832" cy="5250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External Merge Sort Algorithm</a:t>
            </a:r>
            <a:endParaRPr lang="en-US" dirty="0"/>
          </a:p>
        </p:txBody>
      </p:sp>
      <p:sp>
        <p:nvSpPr>
          <p:cNvPr id="29" name="Rounded Rectangle 28"/>
          <p:cNvSpPr/>
          <p:nvPr/>
        </p:nvSpPr>
        <p:spPr>
          <a:xfrm>
            <a:off x="2699249" y="2851021"/>
            <a:ext cx="3296832" cy="5250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799034" y="1691924"/>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52" name="Group 51"/>
          <p:cNvGrpSpPr/>
          <p:nvPr/>
        </p:nvGrpSpPr>
        <p:grpSpPr>
          <a:xfrm>
            <a:off x="7474137" y="1690688"/>
            <a:ext cx="4259923" cy="2456273"/>
            <a:chOff x="7403799" y="1406844"/>
            <a:chExt cx="4259923" cy="2456273"/>
          </a:xfrm>
        </p:grpSpPr>
        <p:grpSp>
          <p:nvGrpSpPr>
            <p:cNvPr id="19" name="Group 18"/>
            <p:cNvGrpSpPr/>
            <p:nvPr/>
          </p:nvGrpSpPr>
          <p:grpSpPr>
            <a:xfrm>
              <a:off x="7403799" y="1406844"/>
              <a:ext cx="4259923" cy="2456273"/>
              <a:chOff x="7466322" y="1027906"/>
              <a:chExt cx="4259923" cy="2456273"/>
            </a:xfrm>
          </p:grpSpPr>
          <p:sp>
            <p:nvSpPr>
              <p:cNvPr id="20" name="Rectangle 19"/>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21" name="Rectangle 20"/>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TextBox 21"/>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3" name="TextBox 22"/>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46" name="Rounded Rectangle 45"/>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a:off x="6187074" y="320589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Right Arrow 53"/>
          <p:cNvSpPr/>
          <p:nvPr/>
        </p:nvSpPr>
        <p:spPr>
          <a:xfrm rot="10800000">
            <a:off x="6187073" y="365705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5" name="TextBox 54"/>
          <p:cNvSpPr txBox="1"/>
          <p:nvPr/>
        </p:nvSpPr>
        <p:spPr>
          <a:xfrm>
            <a:off x="2216639" y="2966228"/>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56" name="TextBox 55"/>
          <p:cNvSpPr txBox="1"/>
          <p:nvPr/>
        </p:nvSpPr>
        <p:spPr>
          <a:xfrm>
            <a:off x="2216226" y="3655364"/>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7" name="Content Placeholder 2"/>
          <p:cNvSpPr>
            <a:spLocks noGrp="1"/>
          </p:cNvSpPr>
          <p:nvPr>
            <p:ph idx="1"/>
          </p:nvPr>
        </p:nvSpPr>
        <p:spPr>
          <a:xfrm>
            <a:off x="1218460" y="5214528"/>
            <a:ext cx="10515600" cy="541450"/>
          </a:xfrm>
        </p:spPr>
        <p:txBody>
          <a:bodyPr>
            <a:normAutofit/>
          </a:bodyPr>
          <a:lstStyle/>
          <a:p>
            <a:pPr marL="0" indent="0">
              <a:buNone/>
            </a:pPr>
            <a:r>
              <a:rPr lang="en-US" sz="3200" dirty="0" smtClean="0"/>
              <a:t>2.  Now just run the </a:t>
            </a:r>
            <a:r>
              <a:rPr lang="en-US" sz="3200" b="1" dirty="0" smtClean="0"/>
              <a:t>external merge</a:t>
            </a:r>
            <a:r>
              <a:rPr lang="en-US" sz="3200" dirty="0" smtClean="0"/>
              <a:t> algorithm &amp; we’re done!</a:t>
            </a:r>
            <a:endParaRPr lang="en-US" sz="3200" b="1" dirty="0" smtClean="0"/>
          </a:p>
        </p:txBody>
      </p:sp>
      <p:grpSp>
        <p:nvGrpSpPr>
          <p:cNvPr id="3" name="Group 2"/>
          <p:cNvGrpSpPr/>
          <p:nvPr/>
        </p:nvGrpSpPr>
        <p:grpSpPr>
          <a:xfrm>
            <a:off x="2844928" y="2929564"/>
            <a:ext cx="3012421" cy="400110"/>
            <a:chOff x="2844928" y="2635940"/>
            <a:chExt cx="3012421" cy="400110"/>
          </a:xfrm>
        </p:grpSpPr>
        <p:sp>
          <p:nvSpPr>
            <p:cNvPr id="31" name="TextBox 30"/>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2" name="TextBox 31"/>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grpSp>
      <p:sp>
        <p:nvSpPr>
          <p:cNvPr id="35" name="TextBox 34"/>
          <p:cNvSpPr txBox="1"/>
          <p:nvPr/>
        </p:nvSpPr>
        <p:spPr>
          <a:xfrm>
            <a:off x="3874072" y="3655364"/>
            <a:ext cx="954107" cy="400110"/>
          </a:xfrm>
          <a:prstGeom prst="rect">
            <a:avLst/>
          </a:prstGeom>
          <a:solidFill>
            <a:schemeClr val="tx1">
              <a:lumMod val="50000"/>
              <a:lumOff val="50000"/>
            </a:schemeClr>
          </a:solidFill>
        </p:spPr>
        <p:txBody>
          <a:bodyPr wrap="non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36" name="TextBox 35"/>
          <p:cNvSpPr txBox="1"/>
          <p:nvPr/>
        </p:nvSpPr>
        <p:spPr>
          <a:xfrm>
            <a:off x="4903217" y="3655364"/>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24,27</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2844927" y="365536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1,3</a:t>
            </a:r>
            <a:endParaRPr lang="en-US" sz="2000" dirty="0">
              <a:solidFill>
                <a:srgbClr val="FFC000"/>
              </a:solidFill>
              <a:latin typeface="Menlo" charset="0"/>
              <a:ea typeface="Menlo" charset="0"/>
              <a:cs typeface="Menlo" charset="0"/>
            </a:endParaRPr>
          </a:p>
        </p:txBody>
      </p:sp>
      <p:sp>
        <p:nvSpPr>
          <p:cNvPr id="41" name="TextBox 40"/>
          <p:cNvSpPr txBox="1"/>
          <p:nvPr/>
        </p:nvSpPr>
        <p:spPr>
          <a:xfrm>
            <a:off x="182898" y="1734844"/>
            <a:ext cx="2295585" cy="1200329"/>
          </a:xfrm>
          <a:prstGeom prst="rect">
            <a:avLst/>
          </a:prstGeom>
          <a:noFill/>
        </p:spPr>
        <p:txBody>
          <a:bodyPr wrap="square" rtlCol="0">
            <a:spAutoFit/>
          </a:bodyPr>
          <a:lstStyle/>
          <a:p>
            <a:r>
              <a:rPr lang="en-US" sz="2400" b="1" dirty="0" smtClean="0">
                <a:latin typeface="+mj-lt"/>
              </a:rPr>
              <a:t>Example:</a:t>
            </a:r>
          </a:p>
          <a:p>
            <a:pPr marL="342900" indent="-342900">
              <a:buFont typeface="Arial" charset="0"/>
              <a:buChar char="•"/>
            </a:pPr>
            <a:r>
              <a:rPr lang="en-US" sz="2400" b="1" dirty="0" smtClean="0">
                <a:latin typeface="+mj-lt"/>
              </a:rPr>
              <a:t>3 Buffer pages</a:t>
            </a:r>
          </a:p>
          <a:p>
            <a:pPr marL="342900" indent="-342900">
              <a:buFont typeface="Arial" charset="0"/>
              <a:buChar char="•"/>
            </a:pPr>
            <a:r>
              <a:rPr lang="en-US" sz="2400" b="1" dirty="0" smtClean="0">
                <a:latin typeface="+mj-lt"/>
              </a:rPr>
              <a:t>6-page file</a:t>
            </a:r>
            <a:endParaRPr lang="en-US" sz="2400" b="1" dirty="0">
              <a:latin typeface="+mj-lt"/>
            </a:endParaRPr>
          </a:p>
        </p:txBody>
      </p:sp>
    </p:spTree>
    <p:extLst>
      <p:ext uri="{BB962C8B-B14F-4D97-AF65-F5344CB8AC3E}">
        <p14:creationId xmlns:p14="http://schemas.microsoft.com/office/powerpoint/2010/main" val="1195340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IO Cost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For 3 buffer pages, 6 page file:</a:t>
            </a:r>
          </a:p>
          <a:p>
            <a:pPr marL="514350" indent="-514350">
              <a:buFont typeface="+mj-lt"/>
              <a:buAutoNum type="arabicPeriod"/>
            </a:pPr>
            <a:endParaRPr lang="en-US" dirty="0" smtClean="0"/>
          </a:p>
          <a:p>
            <a:pPr marL="514350" indent="-514350">
              <a:buFont typeface="+mj-lt"/>
              <a:buAutoNum type="arabicPeriod"/>
            </a:pPr>
            <a:r>
              <a:rPr lang="en-US" dirty="0" smtClean="0"/>
              <a:t>Split into </a:t>
            </a:r>
            <a:r>
              <a:rPr lang="en-US" b="1" u="sng" dirty="0" smtClean="0"/>
              <a:t>two 3-page files</a:t>
            </a:r>
            <a:r>
              <a:rPr lang="en-US" dirty="0" smtClean="0"/>
              <a:t> and </a:t>
            </a:r>
            <a:r>
              <a:rPr lang="en-US" b="1" dirty="0" smtClean="0"/>
              <a:t>sort in memory </a:t>
            </a:r>
          </a:p>
          <a:p>
            <a:pPr marL="971550" lvl="1" indent="-514350">
              <a:buFont typeface="+mj-lt"/>
              <a:buAutoNum type="arabicPeriod"/>
            </a:pPr>
            <a:r>
              <a:rPr lang="en-US" b="1" dirty="0" smtClean="0"/>
              <a:t>= 1 R + 1 W for each file = 2*(3 + 3) = 12 IO operations</a:t>
            </a:r>
          </a:p>
          <a:p>
            <a:pPr marL="514350" indent="-514350">
              <a:buFont typeface="+mj-lt"/>
              <a:buAutoNum type="arabicPeriod"/>
            </a:pPr>
            <a:endParaRPr lang="en-US" dirty="0"/>
          </a:p>
          <a:p>
            <a:pPr marL="514350" indent="-514350">
              <a:buFont typeface="+mj-lt"/>
              <a:buAutoNum type="arabicPeriod"/>
            </a:pPr>
            <a:r>
              <a:rPr lang="en-US" b="1" dirty="0" smtClean="0"/>
              <a:t>Merge</a:t>
            </a:r>
            <a:r>
              <a:rPr lang="en-US" dirty="0" smtClean="0"/>
              <a:t> each pair of sorted chunks </a:t>
            </a:r>
            <a:r>
              <a:rPr lang="en-US" b="1" i="1" dirty="0" smtClean="0"/>
              <a:t>using the external merge algorithm </a:t>
            </a:r>
          </a:p>
          <a:p>
            <a:pPr marL="971550" lvl="1" indent="-514350">
              <a:buFont typeface="+mj-lt"/>
              <a:buAutoNum type="arabicPeriod"/>
            </a:pPr>
            <a:r>
              <a:rPr lang="en-US" b="1" dirty="0" smtClean="0"/>
              <a:t>= 2*(3 + 3) = 12 IO operations</a:t>
            </a:r>
          </a:p>
          <a:p>
            <a:pPr marL="971550" lvl="1" indent="-514350">
              <a:buFont typeface="+mj-lt"/>
              <a:buAutoNum type="arabicPeriod"/>
            </a:pPr>
            <a:endParaRPr lang="en-US" b="1" dirty="0"/>
          </a:p>
          <a:p>
            <a:pPr marL="514350" indent="-514350">
              <a:buFont typeface="+mj-lt"/>
              <a:buAutoNum type="arabicPeriod"/>
            </a:pPr>
            <a:r>
              <a:rPr lang="en-US" b="1" dirty="0" smtClean="0"/>
              <a:t>Total cost = 24 IO</a:t>
            </a:r>
          </a:p>
          <a:p>
            <a:pPr marL="0" indent="0">
              <a:buNone/>
            </a:pPr>
            <a:endParaRPr lang="en-US" b="1" i="1" dirty="0"/>
          </a:p>
        </p:txBody>
      </p:sp>
    </p:spTree>
    <p:extLst>
      <p:ext uri="{BB962C8B-B14F-4D97-AF65-F5344CB8AC3E}">
        <p14:creationId xmlns:p14="http://schemas.microsoft.com/office/powerpoint/2010/main" val="3794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Running External Merge Sort on Larger Files</a:t>
            </a:r>
            <a:endParaRPr lang="en-US" dirty="0"/>
          </a:p>
        </p:txBody>
      </p:sp>
      <p:sp>
        <p:nvSpPr>
          <p:cNvPr id="25" name="Can 24"/>
          <p:cNvSpPr/>
          <p:nvPr/>
        </p:nvSpPr>
        <p:spPr>
          <a:xfrm>
            <a:off x="436783" y="2085749"/>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9" name="Rounded Rectangle 28"/>
          <p:cNvSpPr/>
          <p:nvPr/>
        </p:nvSpPr>
        <p:spPr>
          <a:xfrm>
            <a:off x="500657" y="2470975"/>
            <a:ext cx="2128680" cy="36994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93923" y="1793054"/>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3" name="Group 2"/>
          <p:cNvGrpSpPr/>
          <p:nvPr/>
        </p:nvGrpSpPr>
        <p:grpSpPr>
          <a:xfrm>
            <a:off x="594718" y="2629977"/>
            <a:ext cx="1945043" cy="261610"/>
            <a:chOff x="2844928" y="2635940"/>
            <a:chExt cx="3012421" cy="405173"/>
          </a:xfrm>
        </p:grpSpPr>
        <p:sp>
          <p:nvSpPr>
            <p:cNvPr id="31" name="TextBox 3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32" name="TextBox 3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44,55</a:t>
              </a:r>
              <a:endParaRPr lang="en-US" sz="11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35" name="TextBox 34"/>
          <p:cNvSpPr txBox="1"/>
          <p:nvPr/>
        </p:nvSpPr>
        <p:spPr>
          <a:xfrm>
            <a:off x="1262498" y="309860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18,43</a:t>
            </a:r>
            <a:endParaRPr lang="en-US" sz="1100" dirty="0">
              <a:solidFill>
                <a:srgbClr val="FFC000"/>
              </a:solidFill>
              <a:latin typeface="Menlo" charset="0"/>
              <a:ea typeface="Menlo" charset="0"/>
              <a:cs typeface="Menlo" charset="0"/>
            </a:endParaRPr>
          </a:p>
        </p:txBody>
      </p:sp>
      <p:sp>
        <p:nvSpPr>
          <p:cNvPr id="36" name="TextBox 35"/>
          <p:cNvSpPr txBox="1"/>
          <p:nvPr/>
        </p:nvSpPr>
        <p:spPr>
          <a:xfrm>
            <a:off x="1923702" y="309860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34" name="TextBox 33"/>
          <p:cNvSpPr txBox="1"/>
          <p:nvPr/>
        </p:nvSpPr>
        <p:spPr>
          <a:xfrm>
            <a:off x="594717" y="309860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45,38</a:t>
            </a:r>
            <a:endParaRPr lang="en-US" sz="1100" dirty="0">
              <a:solidFill>
                <a:srgbClr val="FFC000"/>
              </a:solidFill>
              <a:latin typeface="Menlo" charset="0"/>
              <a:ea typeface="Menlo" charset="0"/>
              <a:cs typeface="Menlo" charset="0"/>
            </a:endParaRPr>
          </a:p>
        </p:txBody>
      </p:sp>
      <p:sp>
        <p:nvSpPr>
          <p:cNvPr id="38" name="TextBox 37"/>
          <p:cNvSpPr txBox="1"/>
          <p:nvPr/>
        </p:nvSpPr>
        <p:spPr>
          <a:xfrm>
            <a:off x="9251940" y="1597070"/>
            <a:ext cx="2586398" cy="1569660"/>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Assume we still only have </a:t>
            </a:r>
            <a:r>
              <a:rPr lang="en-US" sz="2400" i="1" dirty="0" smtClean="0">
                <a:latin typeface="+mj-lt"/>
              </a:rPr>
              <a:t>3</a:t>
            </a:r>
            <a:r>
              <a:rPr lang="en-US" sz="2400" dirty="0" smtClean="0">
                <a:latin typeface="+mj-lt"/>
              </a:rPr>
              <a:t> buffer pages </a:t>
            </a:r>
            <a:r>
              <a:rPr lang="en-US" sz="2400" i="1" dirty="0" smtClean="0">
                <a:latin typeface="+mj-lt"/>
              </a:rPr>
              <a:t>(Buffer not pictured)</a:t>
            </a:r>
            <a:endParaRPr lang="en-US" sz="2400" i="1" dirty="0">
              <a:latin typeface="+mj-lt"/>
            </a:endParaRPr>
          </a:p>
        </p:txBody>
      </p:sp>
      <p:grpSp>
        <p:nvGrpSpPr>
          <p:cNvPr id="42" name="Group 41"/>
          <p:cNvGrpSpPr/>
          <p:nvPr/>
        </p:nvGrpSpPr>
        <p:grpSpPr>
          <a:xfrm>
            <a:off x="594718" y="3528831"/>
            <a:ext cx="1945043" cy="261610"/>
            <a:chOff x="2844928" y="2635940"/>
            <a:chExt cx="3012421" cy="405173"/>
          </a:xfrm>
        </p:grpSpPr>
        <p:sp>
          <p:nvSpPr>
            <p:cNvPr id="43" name="TextBox 42"/>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44" name="TextBox 43"/>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47,55</a:t>
              </a:r>
              <a:endParaRPr lang="en-US" sz="1100" dirty="0">
                <a:solidFill>
                  <a:srgbClr val="FFC000"/>
                </a:solidFill>
                <a:latin typeface="Menlo" charset="0"/>
                <a:ea typeface="Menlo" charset="0"/>
                <a:cs typeface="Menlo" charset="0"/>
              </a:endParaRPr>
            </a:p>
          </p:txBody>
        </p:sp>
        <p:sp>
          <p:nvSpPr>
            <p:cNvPr id="47" name="TextBox 46"/>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48" name="TextBox 47"/>
          <p:cNvSpPr txBox="1"/>
          <p:nvPr/>
        </p:nvSpPr>
        <p:spPr>
          <a:xfrm>
            <a:off x="1262499" y="399746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18,22</a:t>
            </a:r>
            <a:endParaRPr lang="en-US" sz="1100" dirty="0">
              <a:solidFill>
                <a:srgbClr val="FFC000"/>
              </a:solidFill>
              <a:latin typeface="Menlo" charset="0"/>
              <a:ea typeface="Menlo" charset="0"/>
              <a:cs typeface="Menlo" charset="0"/>
            </a:endParaRPr>
          </a:p>
        </p:txBody>
      </p:sp>
      <p:sp>
        <p:nvSpPr>
          <p:cNvPr id="49" name="TextBox 48"/>
          <p:cNvSpPr txBox="1"/>
          <p:nvPr/>
        </p:nvSpPr>
        <p:spPr>
          <a:xfrm>
            <a:off x="1923702" y="399746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23,20</a:t>
            </a:r>
            <a:endParaRPr lang="en-US" sz="1100" dirty="0">
              <a:solidFill>
                <a:srgbClr val="FFC000"/>
              </a:solidFill>
              <a:latin typeface="Menlo" charset="0"/>
              <a:ea typeface="Menlo" charset="0"/>
              <a:cs typeface="Menlo" charset="0"/>
            </a:endParaRPr>
          </a:p>
        </p:txBody>
      </p:sp>
      <p:sp>
        <p:nvSpPr>
          <p:cNvPr id="57" name="TextBox 56"/>
          <p:cNvSpPr txBox="1"/>
          <p:nvPr/>
        </p:nvSpPr>
        <p:spPr>
          <a:xfrm>
            <a:off x="594717" y="399746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41,3</a:t>
            </a:r>
            <a:endParaRPr lang="en-US" sz="1100" dirty="0">
              <a:solidFill>
                <a:srgbClr val="FFC000"/>
              </a:solidFill>
              <a:latin typeface="Menlo" charset="0"/>
              <a:ea typeface="Menlo" charset="0"/>
              <a:cs typeface="Menlo" charset="0"/>
            </a:endParaRPr>
          </a:p>
        </p:txBody>
      </p:sp>
      <p:grpSp>
        <p:nvGrpSpPr>
          <p:cNvPr id="60" name="Group 59"/>
          <p:cNvGrpSpPr/>
          <p:nvPr/>
        </p:nvGrpSpPr>
        <p:grpSpPr>
          <a:xfrm>
            <a:off x="591445" y="4421815"/>
            <a:ext cx="1945043" cy="261610"/>
            <a:chOff x="2844928" y="2635940"/>
            <a:chExt cx="3012421" cy="405173"/>
          </a:xfrm>
        </p:grpSpPr>
        <p:sp>
          <p:nvSpPr>
            <p:cNvPr id="61" name="TextBox 6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62" name="TextBox 6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39,55</a:t>
              </a:r>
              <a:endParaRPr lang="en-US" sz="1100" dirty="0">
                <a:solidFill>
                  <a:srgbClr val="FFC000"/>
                </a:solidFill>
                <a:latin typeface="Menlo" charset="0"/>
                <a:ea typeface="Menlo" charset="0"/>
                <a:cs typeface="Menlo" charset="0"/>
              </a:endParaRPr>
            </a:p>
          </p:txBody>
        </p:sp>
        <p:sp>
          <p:nvSpPr>
            <p:cNvPr id="63" name="TextBox 6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42,46</a:t>
              </a:r>
              <a:endParaRPr lang="en-US" sz="1100" dirty="0">
                <a:solidFill>
                  <a:srgbClr val="FFC000"/>
                </a:solidFill>
                <a:latin typeface="Menlo" charset="0"/>
                <a:ea typeface="Menlo" charset="0"/>
                <a:cs typeface="Menlo" charset="0"/>
              </a:endParaRPr>
            </a:p>
          </p:txBody>
        </p:sp>
      </p:grpSp>
      <p:sp>
        <p:nvSpPr>
          <p:cNvPr id="64" name="TextBox 63"/>
          <p:cNvSpPr txBox="1"/>
          <p:nvPr/>
        </p:nvSpPr>
        <p:spPr>
          <a:xfrm>
            <a:off x="1259226" y="4890446"/>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18,23</a:t>
            </a:r>
            <a:endParaRPr lang="en-US" sz="1100" dirty="0">
              <a:solidFill>
                <a:srgbClr val="FFC000"/>
              </a:solidFill>
              <a:latin typeface="Menlo" charset="0"/>
              <a:ea typeface="Menlo" charset="0"/>
              <a:cs typeface="Menlo" charset="0"/>
            </a:endParaRPr>
          </a:p>
        </p:txBody>
      </p:sp>
      <p:sp>
        <p:nvSpPr>
          <p:cNvPr id="65" name="TextBox 64"/>
          <p:cNvSpPr txBox="1"/>
          <p:nvPr/>
        </p:nvSpPr>
        <p:spPr>
          <a:xfrm>
            <a:off x="1920429" y="4890446"/>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66" name="TextBox 65"/>
          <p:cNvSpPr txBox="1"/>
          <p:nvPr/>
        </p:nvSpPr>
        <p:spPr>
          <a:xfrm>
            <a:off x="591444" y="4890446"/>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grpSp>
        <p:nvGrpSpPr>
          <p:cNvPr id="69" name="Group 68"/>
          <p:cNvGrpSpPr/>
          <p:nvPr/>
        </p:nvGrpSpPr>
        <p:grpSpPr>
          <a:xfrm>
            <a:off x="588172" y="5325261"/>
            <a:ext cx="1945043" cy="261610"/>
            <a:chOff x="2844928" y="2635940"/>
            <a:chExt cx="3012421" cy="405173"/>
          </a:xfrm>
        </p:grpSpPr>
        <p:sp>
          <p:nvSpPr>
            <p:cNvPr id="70" name="TextBox 69"/>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48,33</a:t>
              </a:r>
              <a:endParaRPr lang="en-US" sz="1100" dirty="0">
                <a:solidFill>
                  <a:srgbClr val="FFC000"/>
                </a:solidFill>
                <a:latin typeface="Menlo" charset="0"/>
                <a:ea typeface="Menlo" charset="0"/>
                <a:cs typeface="Menlo" charset="0"/>
              </a:endParaRPr>
            </a:p>
          </p:txBody>
        </p:sp>
        <p:sp>
          <p:nvSpPr>
            <p:cNvPr id="71" name="TextBox 70"/>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44,40</a:t>
              </a:r>
              <a:endParaRPr lang="en-US" sz="1100" dirty="0">
                <a:solidFill>
                  <a:srgbClr val="FFC000"/>
                </a:solidFill>
                <a:latin typeface="Menlo" charset="0"/>
                <a:ea typeface="Menlo" charset="0"/>
                <a:cs typeface="Menlo" charset="0"/>
              </a:endParaRPr>
            </a:p>
          </p:txBody>
        </p:sp>
        <p:sp>
          <p:nvSpPr>
            <p:cNvPr id="72" name="TextBox 71"/>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73" name="TextBox 72"/>
          <p:cNvSpPr txBox="1"/>
          <p:nvPr/>
        </p:nvSpPr>
        <p:spPr>
          <a:xfrm>
            <a:off x="1255953" y="579389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18,22</a:t>
            </a:r>
            <a:endParaRPr lang="en-US" sz="1100" dirty="0">
              <a:solidFill>
                <a:srgbClr val="FFC000"/>
              </a:solidFill>
              <a:latin typeface="Menlo" charset="0"/>
              <a:ea typeface="Menlo" charset="0"/>
              <a:cs typeface="Menlo" charset="0"/>
            </a:endParaRPr>
          </a:p>
        </p:txBody>
      </p:sp>
      <p:sp>
        <p:nvSpPr>
          <p:cNvPr id="74" name="TextBox 73"/>
          <p:cNvSpPr txBox="1"/>
          <p:nvPr/>
        </p:nvSpPr>
        <p:spPr>
          <a:xfrm>
            <a:off x="1917156" y="579389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75" name="TextBox 74"/>
          <p:cNvSpPr txBox="1"/>
          <p:nvPr/>
        </p:nvSpPr>
        <p:spPr>
          <a:xfrm>
            <a:off x="588171" y="579389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16,31</a:t>
            </a:r>
            <a:endParaRPr lang="en-US" sz="11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608274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Running External Merge Sort on Larger Files</a:t>
            </a:r>
            <a:endParaRPr lang="en-US" dirty="0"/>
          </a:p>
        </p:txBody>
      </p:sp>
      <p:sp>
        <p:nvSpPr>
          <p:cNvPr id="25" name="Can 24"/>
          <p:cNvSpPr/>
          <p:nvPr/>
        </p:nvSpPr>
        <p:spPr>
          <a:xfrm>
            <a:off x="436783" y="2085749"/>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499430" y="3042146"/>
            <a:ext cx="2128680" cy="338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00657" y="2579264"/>
            <a:ext cx="2128680" cy="338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93923" y="1793054"/>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3" name="Group 2"/>
          <p:cNvGrpSpPr/>
          <p:nvPr/>
        </p:nvGrpSpPr>
        <p:grpSpPr>
          <a:xfrm>
            <a:off x="594718" y="2629977"/>
            <a:ext cx="1945043" cy="261610"/>
            <a:chOff x="2844928" y="2635940"/>
            <a:chExt cx="3012421" cy="405173"/>
          </a:xfrm>
        </p:grpSpPr>
        <p:sp>
          <p:nvSpPr>
            <p:cNvPr id="31" name="TextBox 3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32" name="TextBox 3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44,55</a:t>
              </a:r>
              <a:endParaRPr lang="en-US" sz="11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35" name="TextBox 34"/>
          <p:cNvSpPr txBox="1"/>
          <p:nvPr/>
        </p:nvSpPr>
        <p:spPr>
          <a:xfrm>
            <a:off x="1262498" y="309860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18,43</a:t>
            </a:r>
            <a:endParaRPr lang="en-US" sz="1100" dirty="0">
              <a:solidFill>
                <a:srgbClr val="FFC000"/>
              </a:solidFill>
              <a:latin typeface="Menlo" charset="0"/>
              <a:ea typeface="Menlo" charset="0"/>
              <a:cs typeface="Menlo" charset="0"/>
            </a:endParaRPr>
          </a:p>
        </p:txBody>
      </p:sp>
      <p:sp>
        <p:nvSpPr>
          <p:cNvPr id="36" name="TextBox 35"/>
          <p:cNvSpPr txBox="1"/>
          <p:nvPr/>
        </p:nvSpPr>
        <p:spPr>
          <a:xfrm>
            <a:off x="1923702" y="309860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34" name="TextBox 33"/>
          <p:cNvSpPr txBox="1"/>
          <p:nvPr/>
        </p:nvSpPr>
        <p:spPr>
          <a:xfrm>
            <a:off x="594717" y="309860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45,38</a:t>
            </a:r>
            <a:endParaRPr lang="en-US" sz="1100" dirty="0">
              <a:solidFill>
                <a:srgbClr val="FFC000"/>
              </a:solidFill>
              <a:latin typeface="Menlo" charset="0"/>
              <a:ea typeface="Menlo" charset="0"/>
              <a:cs typeface="Menlo" charset="0"/>
            </a:endParaRPr>
          </a:p>
        </p:txBody>
      </p:sp>
      <p:sp>
        <p:nvSpPr>
          <p:cNvPr id="39" name="Rounded Rectangle 38"/>
          <p:cNvSpPr/>
          <p:nvPr/>
        </p:nvSpPr>
        <p:spPr>
          <a:xfrm>
            <a:off x="499430" y="3941000"/>
            <a:ext cx="2128680" cy="338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00657" y="3478118"/>
            <a:ext cx="2128680" cy="338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94718" y="3528831"/>
            <a:ext cx="1945043" cy="261610"/>
            <a:chOff x="2844928" y="2635940"/>
            <a:chExt cx="3012421" cy="405173"/>
          </a:xfrm>
        </p:grpSpPr>
        <p:sp>
          <p:nvSpPr>
            <p:cNvPr id="43" name="TextBox 42"/>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44" name="TextBox 43"/>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47,55</a:t>
              </a:r>
              <a:endParaRPr lang="en-US" sz="1100" dirty="0">
                <a:solidFill>
                  <a:srgbClr val="FFC000"/>
                </a:solidFill>
                <a:latin typeface="Menlo" charset="0"/>
                <a:ea typeface="Menlo" charset="0"/>
                <a:cs typeface="Menlo" charset="0"/>
              </a:endParaRPr>
            </a:p>
          </p:txBody>
        </p:sp>
        <p:sp>
          <p:nvSpPr>
            <p:cNvPr id="47" name="TextBox 46"/>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48" name="TextBox 47"/>
          <p:cNvSpPr txBox="1"/>
          <p:nvPr/>
        </p:nvSpPr>
        <p:spPr>
          <a:xfrm>
            <a:off x="1262499" y="399746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18,22</a:t>
            </a:r>
            <a:endParaRPr lang="en-US" sz="1100" dirty="0">
              <a:solidFill>
                <a:srgbClr val="FFC000"/>
              </a:solidFill>
              <a:latin typeface="Menlo" charset="0"/>
              <a:ea typeface="Menlo" charset="0"/>
              <a:cs typeface="Menlo" charset="0"/>
            </a:endParaRPr>
          </a:p>
        </p:txBody>
      </p:sp>
      <p:sp>
        <p:nvSpPr>
          <p:cNvPr id="49" name="TextBox 48"/>
          <p:cNvSpPr txBox="1"/>
          <p:nvPr/>
        </p:nvSpPr>
        <p:spPr>
          <a:xfrm>
            <a:off x="1923702" y="399746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23,20</a:t>
            </a:r>
            <a:endParaRPr lang="en-US" sz="1100" dirty="0">
              <a:solidFill>
                <a:srgbClr val="FFC000"/>
              </a:solidFill>
              <a:latin typeface="Menlo" charset="0"/>
              <a:ea typeface="Menlo" charset="0"/>
              <a:cs typeface="Menlo" charset="0"/>
            </a:endParaRPr>
          </a:p>
        </p:txBody>
      </p:sp>
      <p:sp>
        <p:nvSpPr>
          <p:cNvPr id="57" name="TextBox 56"/>
          <p:cNvSpPr txBox="1"/>
          <p:nvPr/>
        </p:nvSpPr>
        <p:spPr>
          <a:xfrm>
            <a:off x="594717" y="399746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41,3</a:t>
            </a:r>
            <a:endParaRPr lang="en-US" sz="1100" dirty="0">
              <a:solidFill>
                <a:srgbClr val="FFC000"/>
              </a:solidFill>
              <a:latin typeface="Menlo" charset="0"/>
              <a:ea typeface="Menlo" charset="0"/>
              <a:cs typeface="Menlo" charset="0"/>
            </a:endParaRPr>
          </a:p>
        </p:txBody>
      </p:sp>
      <p:sp>
        <p:nvSpPr>
          <p:cNvPr id="58" name="Rounded Rectangle 57"/>
          <p:cNvSpPr/>
          <p:nvPr/>
        </p:nvSpPr>
        <p:spPr>
          <a:xfrm>
            <a:off x="496157" y="4833984"/>
            <a:ext cx="2128680" cy="338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97384" y="4371102"/>
            <a:ext cx="2128680" cy="338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591445" y="4421815"/>
            <a:ext cx="1945043" cy="261610"/>
            <a:chOff x="2844928" y="2635940"/>
            <a:chExt cx="3012421" cy="405173"/>
          </a:xfrm>
        </p:grpSpPr>
        <p:sp>
          <p:nvSpPr>
            <p:cNvPr id="61" name="TextBox 6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62" name="TextBox 6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39,55</a:t>
              </a:r>
              <a:endParaRPr lang="en-US" sz="1100" dirty="0">
                <a:solidFill>
                  <a:srgbClr val="FFC000"/>
                </a:solidFill>
                <a:latin typeface="Menlo" charset="0"/>
                <a:ea typeface="Menlo" charset="0"/>
                <a:cs typeface="Menlo" charset="0"/>
              </a:endParaRPr>
            </a:p>
          </p:txBody>
        </p:sp>
        <p:sp>
          <p:nvSpPr>
            <p:cNvPr id="63" name="TextBox 6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42,46</a:t>
              </a:r>
              <a:endParaRPr lang="en-US" sz="1100" dirty="0">
                <a:solidFill>
                  <a:srgbClr val="FFC000"/>
                </a:solidFill>
                <a:latin typeface="Menlo" charset="0"/>
                <a:ea typeface="Menlo" charset="0"/>
                <a:cs typeface="Menlo" charset="0"/>
              </a:endParaRPr>
            </a:p>
          </p:txBody>
        </p:sp>
      </p:grpSp>
      <p:sp>
        <p:nvSpPr>
          <p:cNvPr id="64" name="TextBox 63"/>
          <p:cNvSpPr txBox="1"/>
          <p:nvPr/>
        </p:nvSpPr>
        <p:spPr>
          <a:xfrm>
            <a:off x="1259226" y="4890446"/>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18,23</a:t>
            </a:r>
            <a:endParaRPr lang="en-US" sz="1100" dirty="0">
              <a:solidFill>
                <a:srgbClr val="FFC000"/>
              </a:solidFill>
              <a:latin typeface="Menlo" charset="0"/>
              <a:ea typeface="Menlo" charset="0"/>
              <a:cs typeface="Menlo" charset="0"/>
            </a:endParaRPr>
          </a:p>
        </p:txBody>
      </p:sp>
      <p:sp>
        <p:nvSpPr>
          <p:cNvPr id="65" name="TextBox 64"/>
          <p:cNvSpPr txBox="1"/>
          <p:nvPr/>
        </p:nvSpPr>
        <p:spPr>
          <a:xfrm>
            <a:off x="1920429" y="4890446"/>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66" name="TextBox 65"/>
          <p:cNvSpPr txBox="1"/>
          <p:nvPr/>
        </p:nvSpPr>
        <p:spPr>
          <a:xfrm>
            <a:off x="591444" y="4890446"/>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sp>
        <p:nvSpPr>
          <p:cNvPr id="67" name="Rounded Rectangle 66"/>
          <p:cNvSpPr/>
          <p:nvPr/>
        </p:nvSpPr>
        <p:spPr>
          <a:xfrm>
            <a:off x="492884" y="5737430"/>
            <a:ext cx="2128680" cy="338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94111" y="5274548"/>
            <a:ext cx="2128680" cy="338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588172" y="5325261"/>
            <a:ext cx="1945043" cy="261610"/>
            <a:chOff x="2844928" y="2635940"/>
            <a:chExt cx="3012421" cy="405173"/>
          </a:xfrm>
        </p:grpSpPr>
        <p:sp>
          <p:nvSpPr>
            <p:cNvPr id="70" name="TextBox 69"/>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48,33</a:t>
              </a:r>
              <a:endParaRPr lang="en-US" sz="1100" dirty="0">
                <a:solidFill>
                  <a:srgbClr val="FFC000"/>
                </a:solidFill>
                <a:latin typeface="Menlo" charset="0"/>
                <a:ea typeface="Menlo" charset="0"/>
                <a:cs typeface="Menlo" charset="0"/>
              </a:endParaRPr>
            </a:p>
          </p:txBody>
        </p:sp>
        <p:sp>
          <p:nvSpPr>
            <p:cNvPr id="71" name="TextBox 70"/>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44,40</a:t>
              </a:r>
              <a:endParaRPr lang="en-US" sz="1100" dirty="0">
                <a:solidFill>
                  <a:srgbClr val="FFC000"/>
                </a:solidFill>
                <a:latin typeface="Menlo" charset="0"/>
                <a:ea typeface="Menlo" charset="0"/>
                <a:cs typeface="Menlo" charset="0"/>
              </a:endParaRPr>
            </a:p>
          </p:txBody>
        </p:sp>
        <p:sp>
          <p:nvSpPr>
            <p:cNvPr id="72" name="TextBox 71"/>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73" name="TextBox 72"/>
          <p:cNvSpPr txBox="1"/>
          <p:nvPr/>
        </p:nvSpPr>
        <p:spPr>
          <a:xfrm>
            <a:off x="1255953" y="579389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18,22</a:t>
            </a:r>
            <a:endParaRPr lang="en-US" sz="1100" dirty="0">
              <a:solidFill>
                <a:srgbClr val="FFC000"/>
              </a:solidFill>
              <a:latin typeface="Menlo" charset="0"/>
              <a:ea typeface="Menlo" charset="0"/>
              <a:cs typeface="Menlo" charset="0"/>
            </a:endParaRPr>
          </a:p>
        </p:txBody>
      </p:sp>
      <p:sp>
        <p:nvSpPr>
          <p:cNvPr id="74" name="TextBox 73"/>
          <p:cNvSpPr txBox="1"/>
          <p:nvPr/>
        </p:nvSpPr>
        <p:spPr>
          <a:xfrm>
            <a:off x="1917156" y="579389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75" name="TextBox 74"/>
          <p:cNvSpPr txBox="1"/>
          <p:nvPr/>
        </p:nvSpPr>
        <p:spPr>
          <a:xfrm>
            <a:off x="588171" y="579389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16,31</a:t>
            </a:r>
            <a:endParaRPr lang="en-US" sz="1100" dirty="0">
              <a:solidFill>
                <a:srgbClr val="FFC000"/>
              </a:solidFill>
              <a:latin typeface="Menlo" charset="0"/>
              <a:ea typeface="Menlo" charset="0"/>
              <a:cs typeface="Menlo" charset="0"/>
            </a:endParaRPr>
          </a:p>
        </p:txBody>
      </p:sp>
      <p:sp>
        <p:nvSpPr>
          <p:cNvPr id="4" name="TextBox 3"/>
          <p:cNvSpPr txBox="1"/>
          <p:nvPr/>
        </p:nvSpPr>
        <p:spPr>
          <a:xfrm>
            <a:off x="3238791" y="2198748"/>
            <a:ext cx="4983829" cy="954107"/>
          </a:xfrm>
          <a:prstGeom prst="rect">
            <a:avLst/>
          </a:prstGeom>
          <a:noFill/>
        </p:spPr>
        <p:txBody>
          <a:bodyPr wrap="square" rtlCol="0">
            <a:spAutoFit/>
          </a:bodyPr>
          <a:lstStyle/>
          <a:p>
            <a:r>
              <a:rPr lang="en-US" sz="2800" dirty="0" smtClean="0"/>
              <a:t>1. Split into files small enough to sort in buffer…</a:t>
            </a:r>
            <a:endParaRPr lang="en-US" sz="2800" dirty="0"/>
          </a:p>
        </p:txBody>
      </p:sp>
      <p:sp>
        <p:nvSpPr>
          <p:cNvPr id="46" name="TextBox 45"/>
          <p:cNvSpPr txBox="1"/>
          <p:nvPr/>
        </p:nvSpPr>
        <p:spPr>
          <a:xfrm>
            <a:off x="9251940" y="1597070"/>
            <a:ext cx="2586398" cy="1569660"/>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Assume we still only have </a:t>
            </a:r>
            <a:r>
              <a:rPr lang="en-US" sz="2400" i="1" dirty="0" smtClean="0">
                <a:latin typeface="+mj-lt"/>
              </a:rPr>
              <a:t>3</a:t>
            </a:r>
            <a:r>
              <a:rPr lang="en-US" sz="2400" dirty="0" smtClean="0">
                <a:latin typeface="+mj-lt"/>
              </a:rPr>
              <a:t> buffer pages </a:t>
            </a:r>
            <a:r>
              <a:rPr lang="en-US" sz="2400" i="1" dirty="0" smtClean="0">
                <a:latin typeface="+mj-lt"/>
              </a:rPr>
              <a:t>(Buffer not pictured)</a:t>
            </a:r>
            <a:endParaRPr lang="en-US" sz="2400" i="1" dirty="0">
              <a:latin typeface="+mj-lt"/>
            </a:endParaRPr>
          </a:p>
        </p:txBody>
      </p:sp>
    </p:spTree>
    <p:extLst>
      <p:ext uri="{BB962C8B-B14F-4D97-AF65-F5344CB8AC3E}">
        <p14:creationId xmlns:p14="http://schemas.microsoft.com/office/powerpoint/2010/main" val="1251126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 about in this section</a:t>
            </a:r>
            <a:endParaRPr lang="en-US" dirty="0"/>
          </a:p>
        </p:txBody>
      </p:sp>
      <p:sp>
        <p:nvSpPr>
          <p:cNvPr id="3" name="Content Placeholder 2"/>
          <p:cNvSpPr>
            <a:spLocks noGrp="1"/>
          </p:cNvSpPr>
          <p:nvPr>
            <p:ph idx="1"/>
          </p:nvPr>
        </p:nvSpPr>
        <p:spPr>
          <a:xfrm>
            <a:off x="838200" y="1825624"/>
            <a:ext cx="10515600" cy="4175783"/>
          </a:xfrm>
        </p:spPr>
        <p:txBody>
          <a:bodyPr>
            <a:normAutofit/>
          </a:bodyPr>
          <a:lstStyle/>
          <a:p>
            <a:pPr marL="514350" indent="-514350">
              <a:buAutoNum type="arabicPeriod"/>
            </a:pPr>
            <a:r>
              <a:rPr lang="en-US" dirty="0" smtClean="0">
                <a:latin typeface="+mj-lt"/>
              </a:rPr>
              <a:t>RECAP: Storage and memory model</a:t>
            </a:r>
          </a:p>
          <a:p>
            <a:pPr marL="514350" indent="-514350">
              <a:buAutoNum type="arabicPeriod"/>
            </a:pPr>
            <a:endParaRPr lang="en-US" dirty="0" smtClean="0">
              <a:latin typeface="+mj-lt"/>
            </a:endParaRPr>
          </a:p>
          <a:p>
            <a:pPr marL="514350" indent="-514350">
              <a:buAutoNum type="arabicPeriod"/>
            </a:pPr>
            <a:r>
              <a:rPr lang="en-US" dirty="0" smtClean="0">
                <a:latin typeface="+mj-lt"/>
              </a:rPr>
              <a:t>Buffer primer</a:t>
            </a:r>
            <a:endParaRPr lang="en-US" dirty="0">
              <a:latin typeface="+mj-lt"/>
            </a:endParaRPr>
          </a:p>
        </p:txBody>
      </p:sp>
      <p:sp>
        <p:nvSpPr>
          <p:cNvPr id="4" name="Slide Number Placeholder 3"/>
          <p:cNvSpPr>
            <a:spLocks noGrp="1"/>
          </p:cNvSpPr>
          <p:nvPr>
            <p:ph type="sldNum" sz="quarter" idx="12"/>
          </p:nvPr>
        </p:nvSpPr>
        <p:spPr/>
        <p:txBody>
          <a:bodyPr/>
          <a:lstStyle/>
          <a:p>
            <a:fld id="{DF92A6B5-0D7C-48A8-B49A-953CF10F77E3}" type="slidenum">
              <a:rPr lang="en-US" smtClean="0"/>
              <a:pPr/>
              <a:t>5</a:t>
            </a:fld>
            <a:endParaRPr lang="en-US"/>
          </a:p>
        </p:txBody>
      </p:sp>
    </p:spTree>
    <p:extLst>
      <p:ext uri="{BB962C8B-B14F-4D97-AF65-F5344CB8AC3E}">
        <p14:creationId xmlns:p14="http://schemas.microsoft.com/office/powerpoint/2010/main" val="174630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Running External Merge Sort on Larger Files</a:t>
            </a:r>
            <a:endParaRPr lang="en-US" dirty="0"/>
          </a:p>
        </p:txBody>
      </p:sp>
      <p:sp>
        <p:nvSpPr>
          <p:cNvPr id="25" name="Can 24"/>
          <p:cNvSpPr/>
          <p:nvPr/>
        </p:nvSpPr>
        <p:spPr>
          <a:xfrm>
            <a:off x="436783" y="2085749"/>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499430" y="3042146"/>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00657" y="2579264"/>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93923" y="1793054"/>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3" name="Group 2"/>
          <p:cNvGrpSpPr/>
          <p:nvPr/>
        </p:nvGrpSpPr>
        <p:grpSpPr>
          <a:xfrm>
            <a:off x="594718" y="2629977"/>
            <a:ext cx="1945043" cy="261610"/>
            <a:chOff x="2844928" y="2635940"/>
            <a:chExt cx="3012421" cy="405173"/>
          </a:xfrm>
        </p:grpSpPr>
        <p:sp>
          <p:nvSpPr>
            <p:cNvPr id="31" name="TextBox 3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32" name="TextBox 3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44,55</a:t>
              </a:r>
              <a:endParaRPr lang="en-US" sz="11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35" name="TextBox 34"/>
          <p:cNvSpPr txBox="1"/>
          <p:nvPr/>
        </p:nvSpPr>
        <p:spPr>
          <a:xfrm>
            <a:off x="1262495" y="309860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27,38</a:t>
            </a:r>
            <a:endParaRPr lang="en-US" sz="1100" dirty="0">
              <a:solidFill>
                <a:srgbClr val="FFC000"/>
              </a:solidFill>
              <a:latin typeface="Menlo" charset="0"/>
              <a:ea typeface="Menlo" charset="0"/>
              <a:cs typeface="Menlo" charset="0"/>
            </a:endParaRPr>
          </a:p>
        </p:txBody>
      </p:sp>
      <p:sp>
        <p:nvSpPr>
          <p:cNvPr id="36" name="TextBox 35"/>
          <p:cNvSpPr txBox="1"/>
          <p:nvPr/>
        </p:nvSpPr>
        <p:spPr>
          <a:xfrm>
            <a:off x="1923702" y="309860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43,45</a:t>
            </a:r>
            <a:endParaRPr lang="en-US" sz="1100" dirty="0">
              <a:solidFill>
                <a:srgbClr val="FFC000"/>
              </a:solidFill>
              <a:latin typeface="Menlo" charset="0"/>
              <a:ea typeface="Menlo" charset="0"/>
              <a:cs typeface="Menlo" charset="0"/>
            </a:endParaRPr>
          </a:p>
        </p:txBody>
      </p:sp>
      <p:sp>
        <p:nvSpPr>
          <p:cNvPr id="34" name="TextBox 33"/>
          <p:cNvSpPr txBox="1"/>
          <p:nvPr/>
        </p:nvSpPr>
        <p:spPr>
          <a:xfrm>
            <a:off x="594717" y="309860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18,24</a:t>
            </a:r>
            <a:endParaRPr lang="en-US" sz="1100" dirty="0">
              <a:solidFill>
                <a:srgbClr val="FFC000"/>
              </a:solidFill>
              <a:latin typeface="Menlo" charset="0"/>
              <a:ea typeface="Menlo" charset="0"/>
              <a:cs typeface="Menlo" charset="0"/>
            </a:endParaRPr>
          </a:p>
        </p:txBody>
      </p:sp>
      <p:sp>
        <p:nvSpPr>
          <p:cNvPr id="39" name="Rounded Rectangle 38"/>
          <p:cNvSpPr/>
          <p:nvPr/>
        </p:nvSpPr>
        <p:spPr>
          <a:xfrm>
            <a:off x="499430" y="3941000"/>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00657" y="3478118"/>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94718" y="3528831"/>
            <a:ext cx="1945043" cy="261610"/>
            <a:chOff x="2844928" y="2635940"/>
            <a:chExt cx="3012421" cy="405173"/>
          </a:xfrm>
        </p:grpSpPr>
        <p:sp>
          <p:nvSpPr>
            <p:cNvPr id="43" name="TextBox 42"/>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44" name="TextBox 43"/>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47,55</a:t>
              </a:r>
              <a:endParaRPr lang="en-US" sz="1100" dirty="0">
                <a:solidFill>
                  <a:srgbClr val="FFC000"/>
                </a:solidFill>
                <a:latin typeface="Menlo" charset="0"/>
                <a:ea typeface="Menlo" charset="0"/>
                <a:cs typeface="Menlo" charset="0"/>
              </a:endParaRPr>
            </a:p>
          </p:txBody>
        </p:sp>
        <p:sp>
          <p:nvSpPr>
            <p:cNvPr id="47" name="TextBox 46"/>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48" name="TextBox 47"/>
          <p:cNvSpPr txBox="1"/>
          <p:nvPr/>
        </p:nvSpPr>
        <p:spPr>
          <a:xfrm>
            <a:off x="1262496" y="399746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20,22</a:t>
            </a:r>
            <a:endParaRPr lang="en-US" sz="1100" dirty="0">
              <a:solidFill>
                <a:srgbClr val="FFC000"/>
              </a:solidFill>
              <a:latin typeface="Menlo" charset="0"/>
              <a:ea typeface="Menlo" charset="0"/>
              <a:cs typeface="Menlo" charset="0"/>
            </a:endParaRPr>
          </a:p>
        </p:txBody>
      </p:sp>
      <p:sp>
        <p:nvSpPr>
          <p:cNvPr id="49" name="TextBox 48"/>
          <p:cNvSpPr txBox="1"/>
          <p:nvPr/>
        </p:nvSpPr>
        <p:spPr>
          <a:xfrm>
            <a:off x="1923702" y="399746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23,41</a:t>
            </a:r>
            <a:endParaRPr lang="en-US" sz="1100" dirty="0">
              <a:solidFill>
                <a:srgbClr val="FFC000"/>
              </a:solidFill>
              <a:latin typeface="Menlo" charset="0"/>
              <a:ea typeface="Menlo" charset="0"/>
              <a:cs typeface="Menlo" charset="0"/>
            </a:endParaRPr>
          </a:p>
        </p:txBody>
      </p:sp>
      <p:sp>
        <p:nvSpPr>
          <p:cNvPr id="57" name="TextBox 56"/>
          <p:cNvSpPr txBox="1"/>
          <p:nvPr/>
        </p:nvSpPr>
        <p:spPr>
          <a:xfrm>
            <a:off x="594717" y="399746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3,18</a:t>
            </a:r>
            <a:endParaRPr lang="en-US" sz="1100" dirty="0">
              <a:solidFill>
                <a:srgbClr val="FFC000"/>
              </a:solidFill>
              <a:latin typeface="Menlo" charset="0"/>
              <a:ea typeface="Menlo" charset="0"/>
              <a:cs typeface="Menlo" charset="0"/>
            </a:endParaRPr>
          </a:p>
        </p:txBody>
      </p:sp>
      <p:sp>
        <p:nvSpPr>
          <p:cNvPr id="58" name="Rounded Rectangle 57"/>
          <p:cNvSpPr/>
          <p:nvPr/>
        </p:nvSpPr>
        <p:spPr>
          <a:xfrm>
            <a:off x="496157" y="4833984"/>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97384" y="4371102"/>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591445" y="4421815"/>
            <a:ext cx="1945043" cy="261610"/>
            <a:chOff x="2844928" y="2635940"/>
            <a:chExt cx="3012421" cy="405173"/>
          </a:xfrm>
        </p:grpSpPr>
        <p:sp>
          <p:nvSpPr>
            <p:cNvPr id="61" name="TextBox 6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39,42</a:t>
              </a:r>
              <a:endParaRPr lang="en-US" sz="1100" dirty="0">
                <a:solidFill>
                  <a:srgbClr val="FFC000"/>
                </a:solidFill>
                <a:latin typeface="Menlo" charset="0"/>
                <a:ea typeface="Menlo" charset="0"/>
                <a:cs typeface="Menlo" charset="0"/>
              </a:endParaRPr>
            </a:p>
          </p:txBody>
        </p:sp>
        <p:sp>
          <p:nvSpPr>
            <p:cNvPr id="62" name="TextBox 6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46,55</a:t>
              </a:r>
              <a:endParaRPr lang="en-US" sz="1100" dirty="0">
                <a:solidFill>
                  <a:srgbClr val="FFC000"/>
                </a:solidFill>
                <a:latin typeface="Menlo" charset="0"/>
                <a:ea typeface="Menlo" charset="0"/>
                <a:cs typeface="Menlo" charset="0"/>
              </a:endParaRPr>
            </a:p>
          </p:txBody>
        </p:sp>
        <p:sp>
          <p:nvSpPr>
            <p:cNvPr id="63" name="TextBox 6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grpSp>
      <p:sp>
        <p:nvSpPr>
          <p:cNvPr id="64" name="TextBox 63"/>
          <p:cNvSpPr txBox="1"/>
          <p:nvPr/>
        </p:nvSpPr>
        <p:spPr>
          <a:xfrm>
            <a:off x="1259226" y="4890446"/>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18,23</a:t>
            </a:r>
            <a:endParaRPr lang="en-US" sz="1100" dirty="0">
              <a:solidFill>
                <a:srgbClr val="FFC000"/>
              </a:solidFill>
              <a:latin typeface="Menlo" charset="0"/>
              <a:ea typeface="Menlo" charset="0"/>
              <a:cs typeface="Menlo" charset="0"/>
            </a:endParaRPr>
          </a:p>
        </p:txBody>
      </p:sp>
      <p:sp>
        <p:nvSpPr>
          <p:cNvPr id="65" name="TextBox 64"/>
          <p:cNvSpPr txBox="1"/>
          <p:nvPr/>
        </p:nvSpPr>
        <p:spPr>
          <a:xfrm>
            <a:off x="1920429" y="4890446"/>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66" name="TextBox 65"/>
          <p:cNvSpPr txBox="1"/>
          <p:nvPr/>
        </p:nvSpPr>
        <p:spPr>
          <a:xfrm>
            <a:off x="591444" y="4890446"/>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sp>
        <p:nvSpPr>
          <p:cNvPr id="67" name="Rounded Rectangle 66"/>
          <p:cNvSpPr/>
          <p:nvPr/>
        </p:nvSpPr>
        <p:spPr>
          <a:xfrm>
            <a:off x="492884" y="5737430"/>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94111" y="5274548"/>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588172" y="5325261"/>
            <a:ext cx="1945043" cy="261610"/>
            <a:chOff x="2844928" y="2635940"/>
            <a:chExt cx="3012421" cy="405173"/>
          </a:xfrm>
        </p:grpSpPr>
        <p:sp>
          <p:nvSpPr>
            <p:cNvPr id="70" name="TextBox 69"/>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33,40</a:t>
              </a:r>
              <a:endParaRPr lang="en-US" sz="1100" dirty="0">
                <a:solidFill>
                  <a:srgbClr val="FFC000"/>
                </a:solidFill>
                <a:latin typeface="Menlo" charset="0"/>
                <a:ea typeface="Menlo" charset="0"/>
                <a:cs typeface="Menlo" charset="0"/>
              </a:endParaRPr>
            </a:p>
          </p:txBody>
        </p:sp>
        <p:sp>
          <p:nvSpPr>
            <p:cNvPr id="71" name="TextBox 70"/>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44,48</a:t>
              </a:r>
              <a:endParaRPr lang="en-US" sz="1100" dirty="0">
                <a:solidFill>
                  <a:srgbClr val="FFC000"/>
                </a:solidFill>
                <a:latin typeface="Menlo" charset="0"/>
                <a:ea typeface="Menlo" charset="0"/>
                <a:cs typeface="Menlo" charset="0"/>
              </a:endParaRPr>
            </a:p>
          </p:txBody>
        </p:sp>
        <p:sp>
          <p:nvSpPr>
            <p:cNvPr id="72" name="TextBox 71"/>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73" name="TextBox 72"/>
          <p:cNvSpPr txBox="1"/>
          <p:nvPr/>
        </p:nvSpPr>
        <p:spPr>
          <a:xfrm>
            <a:off x="1255952" y="579389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22,24</a:t>
            </a:r>
            <a:endParaRPr lang="en-US" sz="1100" dirty="0">
              <a:solidFill>
                <a:srgbClr val="FFC000"/>
              </a:solidFill>
              <a:latin typeface="Menlo" charset="0"/>
              <a:ea typeface="Menlo" charset="0"/>
              <a:cs typeface="Menlo" charset="0"/>
            </a:endParaRPr>
          </a:p>
        </p:txBody>
      </p:sp>
      <p:sp>
        <p:nvSpPr>
          <p:cNvPr id="74" name="TextBox 73"/>
          <p:cNvSpPr txBox="1"/>
          <p:nvPr/>
        </p:nvSpPr>
        <p:spPr>
          <a:xfrm>
            <a:off x="1917156" y="579389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75" name="TextBox 74"/>
          <p:cNvSpPr txBox="1"/>
          <p:nvPr/>
        </p:nvSpPr>
        <p:spPr>
          <a:xfrm>
            <a:off x="588171" y="579389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16,18</a:t>
            </a:r>
            <a:endParaRPr lang="en-US" sz="1100" dirty="0">
              <a:solidFill>
                <a:srgbClr val="FFC000"/>
              </a:solidFill>
              <a:latin typeface="Menlo" charset="0"/>
              <a:ea typeface="Menlo" charset="0"/>
              <a:cs typeface="Menlo" charset="0"/>
            </a:endParaRPr>
          </a:p>
        </p:txBody>
      </p:sp>
      <p:sp>
        <p:nvSpPr>
          <p:cNvPr id="4" name="TextBox 3"/>
          <p:cNvSpPr txBox="1"/>
          <p:nvPr/>
        </p:nvSpPr>
        <p:spPr>
          <a:xfrm>
            <a:off x="3238791" y="2198748"/>
            <a:ext cx="4983829" cy="954107"/>
          </a:xfrm>
          <a:prstGeom prst="rect">
            <a:avLst/>
          </a:prstGeom>
          <a:noFill/>
        </p:spPr>
        <p:txBody>
          <a:bodyPr wrap="square" rtlCol="0">
            <a:spAutoFit/>
          </a:bodyPr>
          <a:lstStyle/>
          <a:p>
            <a:r>
              <a:rPr lang="en-US" sz="2800" dirty="0" smtClean="0"/>
              <a:t>1. Split into files small enough to sort in buffer… and sort</a:t>
            </a:r>
            <a:endParaRPr lang="en-US" sz="2800" dirty="0"/>
          </a:p>
        </p:txBody>
      </p:sp>
      <p:sp>
        <p:nvSpPr>
          <p:cNvPr id="46" name="TextBox 45"/>
          <p:cNvSpPr txBox="1"/>
          <p:nvPr/>
        </p:nvSpPr>
        <p:spPr>
          <a:xfrm>
            <a:off x="9251940" y="1597070"/>
            <a:ext cx="2586398" cy="1569660"/>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Assume we still only have </a:t>
            </a:r>
            <a:r>
              <a:rPr lang="en-US" sz="2400" i="1" dirty="0" smtClean="0">
                <a:latin typeface="+mj-lt"/>
              </a:rPr>
              <a:t>3</a:t>
            </a:r>
            <a:r>
              <a:rPr lang="en-US" sz="2400" dirty="0" smtClean="0">
                <a:latin typeface="+mj-lt"/>
              </a:rPr>
              <a:t> buffer pages </a:t>
            </a:r>
            <a:r>
              <a:rPr lang="en-US" sz="2400" i="1" dirty="0" smtClean="0">
                <a:latin typeface="+mj-lt"/>
              </a:rPr>
              <a:t>(Buffer not pictured)</a:t>
            </a:r>
            <a:endParaRPr lang="en-US" sz="2400" i="1" dirty="0">
              <a:latin typeface="+mj-lt"/>
            </a:endParaRPr>
          </a:p>
        </p:txBody>
      </p:sp>
      <p:sp>
        <p:nvSpPr>
          <p:cNvPr id="5" name="Rounded Rectangle 4"/>
          <p:cNvSpPr/>
          <p:nvPr/>
        </p:nvSpPr>
        <p:spPr>
          <a:xfrm>
            <a:off x="389763" y="5687677"/>
            <a:ext cx="2354926" cy="462882"/>
          </a:xfrm>
          <a:prstGeom prst="roundRect">
            <a:avLst/>
          </a:prstGeom>
          <a:solidFill>
            <a:schemeClr val="accent2">
              <a:alpha val="3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144307" y="5491427"/>
            <a:ext cx="2586398" cy="830997"/>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Call each of these sorted files a </a:t>
            </a:r>
            <a:r>
              <a:rPr lang="en-US" sz="2400" b="1" i="1" dirty="0" smtClean="0">
                <a:latin typeface="+mj-lt"/>
              </a:rPr>
              <a:t>run</a:t>
            </a:r>
            <a:endParaRPr lang="en-US" sz="2400" i="1" dirty="0">
              <a:latin typeface="+mj-lt"/>
            </a:endParaRPr>
          </a:p>
        </p:txBody>
      </p:sp>
    </p:spTree>
    <p:extLst>
      <p:ext uri="{BB962C8B-B14F-4D97-AF65-F5344CB8AC3E}">
        <p14:creationId xmlns:p14="http://schemas.microsoft.com/office/powerpoint/2010/main" val="16715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Running External Merge Sort on Larger Files</a:t>
            </a:r>
            <a:endParaRPr lang="en-US" dirty="0"/>
          </a:p>
        </p:txBody>
      </p:sp>
      <p:sp>
        <p:nvSpPr>
          <p:cNvPr id="25" name="Can 24"/>
          <p:cNvSpPr/>
          <p:nvPr/>
        </p:nvSpPr>
        <p:spPr>
          <a:xfrm>
            <a:off x="436783" y="2085749"/>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499430" y="3042146"/>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00657" y="2579264"/>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93923" y="1793054"/>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3" name="Group 2"/>
          <p:cNvGrpSpPr/>
          <p:nvPr/>
        </p:nvGrpSpPr>
        <p:grpSpPr>
          <a:xfrm>
            <a:off x="594718" y="2629977"/>
            <a:ext cx="1945043" cy="261610"/>
            <a:chOff x="2844928" y="2635940"/>
            <a:chExt cx="3012421" cy="405173"/>
          </a:xfrm>
        </p:grpSpPr>
        <p:sp>
          <p:nvSpPr>
            <p:cNvPr id="31" name="TextBox 3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32" name="TextBox 3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44,55</a:t>
              </a:r>
              <a:endParaRPr lang="en-US" sz="11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35" name="TextBox 34"/>
          <p:cNvSpPr txBox="1"/>
          <p:nvPr/>
        </p:nvSpPr>
        <p:spPr>
          <a:xfrm>
            <a:off x="1262495" y="309860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27,38</a:t>
            </a:r>
            <a:endParaRPr lang="en-US" sz="1100" dirty="0">
              <a:solidFill>
                <a:srgbClr val="FFC000"/>
              </a:solidFill>
              <a:latin typeface="Menlo" charset="0"/>
              <a:ea typeface="Menlo" charset="0"/>
              <a:cs typeface="Menlo" charset="0"/>
            </a:endParaRPr>
          </a:p>
        </p:txBody>
      </p:sp>
      <p:sp>
        <p:nvSpPr>
          <p:cNvPr id="36" name="TextBox 35"/>
          <p:cNvSpPr txBox="1"/>
          <p:nvPr/>
        </p:nvSpPr>
        <p:spPr>
          <a:xfrm>
            <a:off x="1923702" y="309860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43,45</a:t>
            </a:r>
            <a:endParaRPr lang="en-US" sz="1100" dirty="0">
              <a:solidFill>
                <a:srgbClr val="FFC000"/>
              </a:solidFill>
              <a:latin typeface="Menlo" charset="0"/>
              <a:ea typeface="Menlo" charset="0"/>
              <a:cs typeface="Menlo" charset="0"/>
            </a:endParaRPr>
          </a:p>
        </p:txBody>
      </p:sp>
      <p:sp>
        <p:nvSpPr>
          <p:cNvPr id="34" name="TextBox 33"/>
          <p:cNvSpPr txBox="1"/>
          <p:nvPr/>
        </p:nvSpPr>
        <p:spPr>
          <a:xfrm>
            <a:off x="594717" y="309860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18,24</a:t>
            </a:r>
            <a:endParaRPr lang="en-US" sz="1100" dirty="0">
              <a:solidFill>
                <a:srgbClr val="FFC000"/>
              </a:solidFill>
              <a:latin typeface="Menlo" charset="0"/>
              <a:ea typeface="Menlo" charset="0"/>
              <a:cs typeface="Menlo" charset="0"/>
            </a:endParaRPr>
          </a:p>
        </p:txBody>
      </p:sp>
      <p:sp>
        <p:nvSpPr>
          <p:cNvPr id="39" name="Rounded Rectangle 38"/>
          <p:cNvSpPr/>
          <p:nvPr/>
        </p:nvSpPr>
        <p:spPr>
          <a:xfrm>
            <a:off x="499430" y="3941000"/>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00657" y="3478118"/>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94718" y="3528831"/>
            <a:ext cx="1945043" cy="261610"/>
            <a:chOff x="2844928" y="2635940"/>
            <a:chExt cx="3012421" cy="405173"/>
          </a:xfrm>
        </p:grpSpPr>
        <p:sp>
          <p:nvSpPr>
            <p:cNvPr id="43" name="TextBox 42"/>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44" name="TextBox 43"/>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47,55</a:t>
              </a:r>
              <a:endParaRPr lang="en-US" sz="1100" dirty="0">
                <a:solidFill>
                  <a:srgbClr val="FFC000"/>
                </a:solidFill>
                <a:latin typeface="Menlo" charset="0"/>
                <a:ea typeface="Menlo" charset="0"/>
                <a:cs typeface="Menlo" charset="0"/>
              </a:endParaRPr>
            </a:p>
          </p:txBody>
        </p:sp>
        <p:sp>
          <p:nvSpPr>
            <p:cNvPr id="47" name="TextBox 46"/>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48" name="TextBox 47"/>
          <p:cNvSpPr txBox="1"/>
          <p:nvPr/>
        </p:nvSpPr>
        <p:spPr>
          <a:xfrm>
            <a:off x="1262496" y="399746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20,22</a:t>
            </a:r>
            <a:endParaRPr lang="en-US" sz="1100" dirty="0">
              <a:solidFill>
                <a:srgbClr val="FFC000"/>
              </a:solidFill>
              <a:latin typeface="Menlo" charset="0"/>
              <a:ea typeface="Menlo" charset="0"/>
              <a:cs typeface="Menlo" charset="0"/>
            </a:endParaRPr>
          </a:p>
        </p:txBody>
      </p:sp>
      <p:sp>
        <p:nvSpPr>
          <p:cNvPr id="49" name="TextBox 48"/>
          <p:cNvSpPr txBox="1"/>
          <p:nvPr/>
        </p:nvSpPr>
        <p:spPr>
          <a:xfrm>
            <a:off x="1923702" y="399746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23,41</a:t>
            </a:r>
            <a:endParaRPr lang="en-US" sz="1100" dirty="0">
              <a:solidFill>
                <a:srgbClr val="FFC000"/>
              </a:solidFill>
              <a:latin typeface="Menlo" charset="0"/>
              <a:ea typeface="Menlo" charset="0"/>
              <a:cs typeface="Menlo" charset="0"/>
            </a:endParaRPr>
          </a:p>
        </p:txBody>
      </p:sp>
      <p:sp>
        <p:nvSpPr>
          <p:cNvPr id="57" name="TextBox 56"/>
          <p:cNvSpPr txBox="1"/>
          <p:nvPr/>
        </p:nvSpPr>
        <p:spPr>
          <a:xfrm>
            <a:off x="594717" y="399746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3,18</a:t>
            </a:r>
            <a:endParaRPr lang="en-US" sz="1100" dirty="0">
              <a:solidFill>
                <a:srgbClr val="FFC000"/>
              </a:solidFill>
              <a:latin typeface="Menlo" charset="0"/>
              <a:ea typeface="Menlo" charset="0"/>
              <a:cs typeface="Menlo" charset="0"/>
            </a:endParaRPr>
          </a:p>
        </p:txBody>
      </p:sp>
      <p:sp>
        <p:nvSpPr>
          <p:cNvPr id="58" name="Rounded Rectangle 57"/>
          <p:cNvSpPr/>
          <p:nvPr/>
        </p:nvSpPr>
        <p:spPr>
          <a:xfrm>
            <a:off x="496157" y="4833984"/>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97384" y="4371102"/>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591445" y="4421815"/>
            <a:ext cx="1945043" cy="261610"/>
            <a:chOff x="2844928" y="2635940"/>
            <a:chExt cx="3012421" cy="405173"/>
          </a:xfrm>
        </p:grpSpPr>
        <p:sp>
          <p:nvSpPr>
            <p:cNvPr id="61" name="TextBox 6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39,42</a:t>
              </a:r>
              <a:endParaRPr lang="en-US" sz="1100" dirty="0">
                <a:solidFill>
                  <a:srgbClr val="FFC000"/>
                </a:solidFill>
                <a:latin typeface="Menlo" charset="0"/>
                <a:ea typeface="Menlo" charset="0"/>
                <a:cs typeface="Menlo" charset="0"/>
              </a:endParaRPr>
            </a:p>
          </p:txBody>
        </p:sp>
        <p:sp>
          <p:nvSpPr>
            <p:cNvPr id="62" name="TextBox 6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46,55</a:t>
              </a:r>
              <a:endParaRPr lang="en-US" sz="1100" dirty="0">
                <a:solidFill>
                  <a:srgbClr val="FFC000"/>
                </a:solidFill>
                <a:latin typeface="Menlo" charset="0"/>
                <a:ea typeface="Menlo" charset="0"/>
                <a:cs typeface="Menlo" charset="0"/>
              </a:endParaRPr>
            </a:p>
          </p:txBody>
        </p:sp>
        <p:sp>
          <p:nvSpPr>
            <p:cNvPr id="63" name="TextBox 6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grpSp>
      <p:sp>
        <p:nvSpPr>
          <p:cNvPr id="64" name="TextBox 63"/>
          <p:cNvSpPr txBox="1"/>
          <p:nvPr/>
        </p:nvSpPr>
        <p:spPr>
          <a:xfrm>
            <a:off x="1259226" y="4890446"/>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18,23</a:t>
            </a:r>
            <a:endParaRPr lang="en-US" sz="1100" dirty="0">
              <a:solidFill>
                <a:srgbClr val="FFC000"/>
              </a:solidFill>
              <a:latin typeface="Menlo" charset="0"/>
              <a:ea typeface="Menlo" charset="0"/>
              <a:cs typeface="Menlo" charset="0"/>
            </a:endParaRPr>
          </a:p>
        </p:txBody>
      </p:sp>
      <p:sp>
        <p:nvSpPr>
          <p:cNvPr id="65" name="TextBox 64"/>
          <p:cNvSpPr txBox="1"/>
          <p:nvPr/>
        </p:nvSpPr>
        <p:spPr>
          <a:xfrm>
            <a:off x="1920429" y="4890446"/>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66" name="TextBox 65"/>
          <p:cNvSpPr txBox="1"/>
          <p:nvPr/>
        </p:nvSpPr>
        <p:spPr>
          <a:xfrm>
            <a:off x="591444" y="4890446"/>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sp>
        <p:nvSpPr>
          <p:cNvPr id="67" name="Rounded Rectangle 66"/>
          <p:cNvSpPr/>
          <p:nvPr/>
        </p:nvSpPr>
        <p:spPr>
          <a:xfrm>
            <a:off x="492884" y="5737430"/>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94111" y="5274548"/>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588172" y="5325261"/>
            <a:ext cx="1945043" cy="261610"/>
            <a:chOff x="2844928" y="2635940"/>
            <a:chExt cx="3012421" cy="405173"/>
          </a:xfrm>
        </p:grpSpPr>
        <p:sp>
          <p:nvSpPr>
            <p:cNvPr id="70" name="TextBox 69"/>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33,40</a:t>
              </a:r>
              <a:endParaRPr lang="en-US" sz="1100" dirty="0">
                <a:solidFill>
                  <a:srgbClr val="FFC000"/>
                </a:solidFill>
                <a:latin typeface="Menlo" charset="0"/>
                <a:ea typeface="Menlo" charset="0"/>
                <a:cs typeface="Menlo" charset="0"/>
              </a:endParaRPr>
            </a:p>
          </p:txBody>
        </p:sp>
        <p:sp>
          <p:nvSpPr>
            <p:cNvPr id="71" name="TextBox 70"/>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44,48</a:t>
              </a:r>
              <a:endParaRPr lang="en-US" sz="1100" dirty="0">
                <a:solidFill>
                  <a:srgbClr val="FFC000"/>
                </a:solidFill>
                <a:latin typeface="Menlo" charset="0"/>
                <a:ea typeface="Menlo" charset="0"/>
                <a:cs typeface="Menlo" charset="0"/>
              </a:endParaRPr>
            </a:p>
          </p:txBody>
        </p:sp>
        <p:sp>
          <p:nvSpPr>
            <p:cNvPr id="72" name="TextBox 71"/>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73" name="TextBox 72"/>
          <p:cNvSpPr txBox="1"/>
          <p:nvPr/>
        </p:nvSpPr>
        <p:spPr>
          <a:xfrm>
            <a:off x="1255952" y="579389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22,24</a:t>
            </a:r>
            <a:endParaRPr lang="en-US" sz="1100" dirty="0">
              <a:solidFill>
                <a:srgbClr val="FFC000"/>
              </a:solidFill>
              <a:latin typeface="Menlo" charset="0"/>
              <a:ea typeface="Menlo" charset="0"/>
              <a:cs typeface="Menlo" charset="0"/>
            </a:endParaRPr>
          </a:p>
        </p:txBody>
      </p:sp>
      <p:sp>
        <p:nvSpPr>
          <p:cNvPr id="74" name="TextBox 73"/>
          <p:cNvSpPr txBox="1"/>
          <p:nvPr/>
        </p:nvSpPr>
        <p:spPr>
          <a:xfrm>
            <a:off x="1917156" y="579389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75" name="TextBox 74"/>
          <p:cNvSpPr txBox="1"/>
          <p:nvPr/>
        </p:nvSpPr>
        <p:spPr>
          <a:xfrm>
            <a:off x="588171" y="579389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16,18</a:t>
            </a:r>
            <a:endParaRPr lang="en-US" sz="1100" dirty="0">
              <a:solidFill>
                <a:srgbClr val="FFC000"/>
              </a:solidFill>
              <a:latin typeface="Menlo" charset="0"/>
              <a:ea typeface="Menlo" charset="0"/>
              <a:cs typeface="Menlo" charset="0"/>
            </a:endParaRPr>
          </a:p>
        </p:txBody>
      </p:sp>
      <p:sp>
        <p:nvSpPr>
          <p:cNvPr id="4" name="TextBox 3"/>
          <p:cNvSpPr txBox="1"/>
          <p:nvPr/>
        </p:nvSpPr>
        <p:spPr>
          <a:xfrm>
            <a:off x="8874100" y="3360218"/>
            <a:ext cx="2601271" cy="2246769"/>
          </a:xfrm>
          <a:prstGeom prst="rect">
            <a:avLst/>
          </a:prstGeom>
          <a:noFill/>
        </p:spPr>
        <p:txBody>
          <a:bodyPr wrap="square" rtlCol="0">
            <a:spAutoFit/>
          </a:bodyPr>
          <a:lstStyle/>
          <a:p>
            <a:r>
              <a:rPr lang="en-US" sz="2800" dirty="0"/>
              <a:t>2</a:t>
            </a:r>
            <a:r>
              <a:rPr lang="en-US" sz="2800" dirty="0" smtClean="0"/>
              <a:t>. Now merge pairs of (sorted) files… </a:t>
            </a:r>
            <a:r>
              <a:rPr lang="en-US" sz="2800" b="1" dirty="0" smtClean="0"/>
              <a:t>the resulting files will be sorted!</a:t>
            </a:r>
            <a:endParaRPr lang="en-US" sz="2800" b="1" dirty="0"/>
          </a:p>
        </p:txBody>
      </p:sp>
      <p:sp>
        <p:nvSpPr>
          <p:cNvPr id="46" name="Can 45"/>
          <p:cNvSpPr/>
          <p:nvPr/>
        </p:nvSpPr>
        <p:spPr>
          <a:xfrm>
            <a:off x="3375999" y="2063241"/>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51" name="Rounded Rectangle 50"/>
          <p:cNvSpPr/>
          <p:nvPr/>
        </p:nvSpPr>
        <p:spPr>
          <a:xfrm>
            <a:off x="3439873" y="2556756"/>
            <a:ext cx="2128680" cy="82438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033139" y="1770546"/>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53" name="Group 52"/>
          <p:cNvGrpSpPr/>
          <p:nvPr/>
        </p:nvGrpSpPr>
        <p:grpSpPr>
          <a:xfrm>
            <a:off x="3533934" y="2607469"/>
            <a:ext cx="1945043" cy="261610"/>
            <a:chOff x="2844928" y="2635940"/>
            <a:chExt cx="3012421" cy="405173"/>
          </a:xfrm>
        </p:grpSpPr>
        <p:sp>
          <p:nvSpPr>
            <p:cNvPr id="54" name="TextBox 53"/>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18,24</a:t>
              </a:r>
              <a:endParaRPr lang="en-US" sz="1100" dirty="0">
                <a:solidFill>
                  <a:srgbClr val="FFC000"/>
                </a:solidFill>
                <a:latin typeface="Menlo" charset="0"/>
                <a:ea typeface="Menlo" charset="0"/>
                <a:cs typeface="Menlo" charset="0"/>
              </a:endParaRPr>
            </a:p>
          </p:txBody>
        </p:sp>
        <p:sp>
          <p:nvSpPr>
            <p:cNvPr id="55" name="TextBox 54"/>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56" name="TextBox 55"/>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76" name="TextBox 75"/>
          <p:cNvSpPr txBox="1"/>
          <p:nvPr/>
        </p:nvSpPr>
        <p:spPr>
          <a:xfrm>
            <a:off x="4201711" y="3076100"/>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43,44</a:t>
            </a:r>
            <a:endParaRPr lang="en-US" sz="1100" dirty="0">
              <a:solidFill>
                <a:srgbClr val="FFC000"/>
              </a:solidFill>
              <a:latin typeface="Menlo" charset="0"/>
              <a:ea typeface="Menlo" charset="0"/>
              <a:cs typeface="Menlo" charset="0"/>
            </a:endParaRPr>
          </a:p>
        </p:txBody>
      </p:sp>
      <p:sp>
        <p:nvSpPr>
          <p:cNvPr id="77" name="TextBox 76"/>
          <p:cNvSpPr txBox="1"/>
          <p:nvPr/>
        </p:nvSpPr>
        <p:spPr>
          <a:xfrm>
            <a:off x="4862918" y="3076100"/>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45,55</a:t>
            </a:r>
            <a:endParaRPr lang="en-US" sz="1100" dirty="0">
              <a:solidFill>
                <a:srgbClr val="FFC000"/>
              </a:solidFill>
              <a:latin typeface="Menlo" charset="0"/>
              <a:ea typeface="Menlo" charset="0"/>
              <a:cs typeface="Menlo" charset="0"/>
            </a:endParaRPr>
          </a:p>
        </p:txBody>
      </p:sp>
      <p:sp>
        <p:nvSpPr>
          <p:cNvPr id="78" name="TextBox 77"/>
          <p:cNvSpPr txBox="1"/>
          <p:nvPr/>
        </p:nvSpPr>
        <p:spPr>
          <a:xfrm>
            <a:off x="3533933" y="3076100"/>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33,38</a:t>
            </a:r>
            <a:endParaRPr lang="en-US" sz="1100" dirty="0">
              <a:solidFill>
                <a:srgbClr val="FFC000"/>
              </a:solidFill>
              <a:latin typeface="Menlo" charset="0"/>
              <a:ea typeface="Menlo" charset="0"/>
              <a:cs typeface="Menlo" charset="0"/>
            </a:endParaRPr>
          </a:p>
        </p:txBody>
      </p:sp>
      <p:sp>
        <p:nvSpPr>
          <p:cNvPr id="80" name="Rounded Rectangle 79"/>
          <p:cNvSpPr/>
          <p:nvPr/>
        </p:nvSpPr>
        <p:spPr>
          <a:xfrm>
            <a:off x="3439873" y="3455609"/>
            <a:ext cx="2128680" cy="81980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3533934" y="3506323"/>
            <a:ext cx="1945043" cy="261610"/>
            <a:chOff x="2844928" y="2635940"/>
            <a:chExt cx="3012421" cy="405173"/>
          </a:xfrm>
        </p:grpSpPr>
        <p:sp>
          <p:nvSpPr>
            <p:cNvPr id="82" name="TextBox 81"/>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12,18</a:t>
              </a:r>
              <a:endParaRPr lang="en-US" sz="1100" dirty="0">
                <a:solidFill>
                  <a:srgbClr val="FFC000"/>
                </a:solidFill>
                <a:latin typeface="Menlo" charset="0"/>
                <a:ea typeface="Menlo" charset="0"/>
                <a:cs typeface="Menlo" charset="0"/>
              </a:endParaRPr>
            </a:p>
          </p:txBody>
        </p:sp>
        <p:sp>
          <p:nvSpPr>
            <p:cNvPr id="83" name="TextBox 82"/>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20,22</a:t>
              </a:r>
              <a:endParaRPr lang="en-US" sz="1100" dirty="0">
                <a:solidFill>
                  <a:srgbClr val="FFC000"/>
                </a:solidFill>
                <a:latin typeface="Menlo" charset="0"/>
                <a:ea typeface="Menlo" charset="0"/>
                <a:cs typeface="Menlo" charset="0"/>
              </a:endParaRPr>
            </a:p>
          </p:txBody>
        </p:sp>
        <p:sp>
          <p:nvSpPr>
            <p:cNvPr id="84" name="TextBox 83"/>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3,10</a:t>
              </a:r>
              <a:endParaRPr lang="en-US" sz="1100" dirty="0">
                <a:solidFill>
                  <a:srgbClr val="FFC000"/>
                </a:solidFill>
                <a:latin typeface="Menlo" charset="0"/>
                <a:ea typeface="Menlo" charset="0"/>
                <a:cs typeface="Menlo" charset="0"/>
              </a:endParaRPr>
            </a:p>
          </p:txBody>
        </p:sp>
      </p:grpSp>
      <p:sp>
        <p:nvSpPr>
          <p:cNvPr id="85" name="TextBox 84"/>
          <p:cNvSpPr txBox="1"/>
          <p:nvPr/>
        </p:nvSpPr>
        <p:spPr>
          <a:xfrm>
            <a:off x="4201712" y="3974954"/>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33,41</a:t>
            </a:r>
            <a:endParaRPr lang="en-US" sz="1100" dirty="0">
              <a:solidFill>
                <a:srgbClr val="FFC000"/>
              </a:solidFill>
              <a:latin typeface="Menlo" charset="0"/>
              <a:ea typeface="Menlo" charset="0"/>
              <a:cs typeface="Menlo" charset="0"/>
            </a:endParaRPr>
          </a:p>
        </p:txBody>
      </p:sp>
      <p:sp>
        <p:nvSpPr>
          <p:cNvPr id="86" name="TextBox 85"/>
          <p:cNvSpPr txBox="1"/>
          <p:nvPr/>
        </p:nvSpPr>
        <p:spPr>
          <a:xfrm>
            <a:off x="4862918" y="3974954"/>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47,55</a:t>
            </a:r>
            <a:endParaRPr lang="en-US" sz="1100" dirty="0">
              <a:solidFill>
                <a:srgbClr val="FFC000"/>
              </a:solidFill>
              <a:latin typeface="Menlo" charset="0"/>
              <a:ea typeface="Menlo" charset="0"/>
              <a:cs typeface="Menlo" charset="0"/>
            </a:endParaRPr>
          </a:p>
        </p:txBody>
      </p:sp>
      <p:sp>
        <p:nvSpPr>
          <p:cNvPr id="87" name="TextBox 86"/>
          <p:cNvSpPr txBox="1"/>
          <p:nvPr/>
        </p:nvSpPr>
        <p:spPr>
          <a:xfrm>
            <a:off x="3533933" y="3974954"/>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23,31</a:t>
            </a:r>
            <a:endParaRPr lang="en-US" sz="1100" dirty="0">
              <a:solidFill>
                <a:srgbClr val="FFC000"/>
              </a:solidFill>
              <a:latin typeface="Menlo" charset="0"/>
              <a:ea typeface="Menlo" charset="0"/>
              <a:cs typeface="Menlo" charset="0"/>
            </a:endParaRPr>
          </a:p>
        </p:txBody>
      </p:sp>
      <p:sp>
        <p:nvSpPr>
          <p:cNvPr id="89" name="Rounded Rectangle 88"/>
          <p:cNvSpPr/>
          <p:nvPr/>
        </p:nvSpPr>
        <p:spPr>
          <a:xfrm>
            <a:off x="3436600" y="4348594"/>
            <a:ext cx="2128680" cy="82438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3530661" y="4399307"/>
            <a:ext cx="1945043" cy="261610"/>
            <a:chOff x="2844928" y="2635940"/>
            <a:chExt cx="3012421" cy="405173"/>
          </a:xfrm>
        </p:grpSpPr>
        <p:sp>
          <p:nvSpPr>
            <p:cNvPr id="91" name="TextBox 9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18,23</a:t>
              </a:r>
              <a:endParaRPr lang="en-US" sz="1100" dirty="0">
                <a:solidFill>
                  <a:srgbClr val="FFC000"/>
                </a:solidFill>
                <a:latin typeface="Menlo" charset="0"/>
                <a:ea typeface="Menlo" charset="0"/>
                <a:cs typeface="Menlo" charset="0"/>
              </a:endParaRPr>
            </a:p>
          </p:txBody>
        </p:sp>
        <p:sp>
          <p:nvSpPr>
            <p:cNvPr id="92" name="TextBox 9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93" name="TextBox 9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grpSp>
      <p:sp>
        <p:nvSpPr>
          <p:cNvPr id="94" name="TextBox 93"/>
          <p:cNvSpPr txBox="1"/>
          <p:nvPr/>
        </p:nvSpPr>
        <p:spPr>
          <a:xfrm>
            <a:off x="4198442" y="486793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39,42</a:t>
            </a:r>
            <a:endParaRPr lang="en-US" sz="1100" dirty="0">
              <a:solidFill>
                <a:srgbClr val="FFC000"/>
              </a:solidFill>
              <a:latin typeface="Menlo" charset="0"/>
              <a:ea typeface="Menlo" charset="0"/>
              <a:cs typeface="Menlo" charset="0"/>
            </a:endParaRPr>
          </a:p>
        </p:txBody>
      </p:sp>
      <p:sp>
        <p:nvSpPr>
          <p:cNvPr id="95" name="TextBox 94"/>
          <p:cNvSpPr txBox="1"/>
          <p:nvPr/>
        </p:nvSpPr>
        <p:spPr>
          <a:xfrm>
            <a:off x="4859645" y="486793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46,55</a:t>
            </a:r>
            <a:endParaRPr lang="en-US" sz="1100" dirty="0">
              <a:solidFill>
                <a:srgbClr val="FFC000"/>
              </a:solidFill>
              <a:latin typeface="Menlo" charset="0"/>
              <a:ea typeface="Menlo" charset="0"/>
              <a:cs typeface="Menlo" charset="0"/>
            </a:endParaRPr>
          </a:p>
        </p:txBody>
      </p:sp>
      <p:sp>
        <p:nvSpPr>
          <p:cNvPr id="96" name="TextBox 95"/>
          <p:cNvSpPr txBox="1"/>
          <p:nvPr/>
        </p:nvSpPr>
        <p:spPr>
          <a:xfrm>
            <a:off x="3530660" y="486793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98" name="Rounded Rectangle 97"/>
          <p:cNvSpPr/>
          <p:nvPr/>
        </p:nvSpPr>
        <p:spPr>
          <a:xfrm>
            <a:off x="3433327" y="5252040"/>
            <a:ext cx="2128680" cy="8012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3527388" y="5302753"/>
            <a:ext cx="1945043" cy="261610"/>
            <a:chOff x="2844928" y="2635940"/>
            <a:chExt cx="3012421" cy="405173"/>
          </a:xfrm>
        </p:grpSpPr>
        <p:sp>
          <p:nvSpPr>
            <p:cNvPr id="100" name="TextBox 99"/>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16,18</a:t>
              </a:r>
              <a:endParaRPr lang="en-US" sz="1100" dirty="0">
                <a:solidFill>
                  <a:srgbClr val="FFC000"/>
                </a:solidFill>
                <a:latin typeface="Menlo" charset="0"/>
                <a:ea typeface="Menlo" charset="0"/>
                <a:cs typeface="Menlo" charset="0"/>
              </a:endParaRPr>
            </a:p>
          </p:txBody>
        </p:sp>
        <p:sp>
          <p:nvSpPr>
            <p:cNvPr id="101" name="TextBox 100"/>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22,24</a:t>
              </a:r>
              <a:endParaRPr lang="en-US" sz="1100" dirty="0">
                <a:solidFill>
                  <a:srgbClr val="FFC000"/>
                </a:solidFill>
                <a:latin typeface="Menlo" charset="0"/>
                <a:ea typeface="Menlo" charset="0"/>
                <a:cs typeface="Menlo" charset="0"/>
              </a:endParaRPr>
            </a:p>
          </p:txBody>
        </p:sp>
        <p:sp>
          <p:nvSpPr>
            <p:cNvPr id="102" name="TextBox 101"/>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103" name="TextBox 102"/>
          <p:cNvSpPr txBox="1"/>
          <p:nvPr/>
        </p:nvSpPr>
        <p:spPr>
          <a:xfrm>
            <a:off x="4195168" y="5771384"/>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33,40</a:t>
            </a:r>
            <a:endParaRPr lang="en-US" sz="1100" dirty="0">
              <a:solidFill>
                <a:srgbClr val="FFC000"/>
              </a:solidFill>
              <a:latin typeface="Menlo" charset="0"/>
              <a:ea typeface="Menlo" charset="0"/>
              <a:cs typeface="Menlo" charset="0"/>
            </a:endParaRPr>
          </a:p>
        </p:txBody>
      </p:sp>
      <p:sp>
        <p:nvSpPr>
          <p:cNvPr id="104" name="TextBox 103"/>
          <p:cNvSpPr txBox="1"/>
          <p:nvPr/>
        </p:nvSpPr>
        <p:spPr>
          <a:xfrm>
            <a:off x="4856372" y="5771384"/>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44,48</a:t>
            </a:r>
            <a:endParaRPr lang="en-US" sz="1100" dirty="0">
              <a:solidFill>
                <a:srgbClr val="FFC000"/>
              </a:solidFill>
              <a:latin typeface="Menlo" charset="0"/>
              <a:ea typeface="Menlo" charset="0"/>
              <a:cs typeface="Menlo" charset="0"/>
            </a:endParaRPr>
          </a:p>
        </p:txBody>
      </p:sp>
      <p:sp>
        <p:nvSpPr>
          <p:cNvPr id="105" name="TextBox 104"/>
          <p:cNvSpPr txBox="1"/>
          <p:nvPr/>
        </p:nvSpPr>
        <p:spPr>
          <a:xfrm>
            <a:off x="3527387" y="5771384"/>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5" name="Right Arrow 4"/>
          <p:cNvSpPr/>
          <p:nvPr/>
        </p:nvSpPr>
        <p:spPr>
          <a:xfrm>
            <a:off x="2763311" y="3941001"/>
            <a:ext cx="516532" cy="45830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8" name="TextBox 137"/>
          <p:cNvSpPr txBox="1"/>
          <p:nvPr/>
        </p:nvSpPr>
        <p:spPr>
          <a:xfrm>
            <a:off x="9251940" y="1597070"/>
            <a:ext cx="2586398" cy="1569660"/>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Assume we still only have </a:t>
            </a:r>
            <a:r>
              <a:rPr lang="en-US" sz="2400" i="1" dirty="0" smtClean="0">
                <a:latin typeface="+mj-lt"/>
              </a:rPr>
              <a:t>3</a:t>
            </a:r>
            <a:r>
              <a:rPr lang="en-US" sz="2400" dirty="0" smtClean="0">
                <a:latin typeface="+mj-lt"/>
              </a:rPr>
              <a:t> buffer pages </a:t>
            </a:r>
            <a:r>
              <a:rPr lang="en-US" sz="2400" i="1" dirty="0" smtClean="0">
                <a:latin typeface="+mj-lt"/>
              </a:rPr>
              <a:t>(Buffer not pictured)</a:t>
            </a:r>
            <a:endParaRPr lang="en-US" sz="2400" i="1" dirty="0">
              <a:latin typeface="+mj-lt"/>
            </a:endParaRPr>
          </a:p>
        </p:txBody>
      </p:sp>
    </p:spTree>
    <p:extLst>
      <p:ext uri="{BB962C8B-B14F-4D97-AF65-F5344CB8AC3E}">
        <p14:creationId xmlns:p14="http://schemas.microsoft.com/office/powerpoint/2010/main" val="1741856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Running External Merge Sort on Larger Files</a:t>
            </a:r>
            <a:endParaRPr lang="en-US" dirty="0"/>
          </a:p>
        </p:txBody>
      </p:sp>
      <p:sp>
        <p:nvSpPr>
          <p:cNvPr id="25" name="Can 24"/>
          <p:cNvSpPr/>
          <p:nvPr/>
        </p:nvSpPr>
        <p:spPr>
          <a:xfrm>
            <a:off x="436783" y="2085749"/>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499430" y="3042146"/>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00657" y="2579264"/>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93923" y="1793054"/>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3" name="Group 2"/>
          <p:cNvGrpSpPr/>
          <p:nvPr/>
        </p:nvGrpSpPr>
        <p:grpSpPr>
          <a:xfrm>
            <a:off x="594718" y="2629977"/>
            <a:ext cx="1945043" cy="261610"/>
            <a:chOff x="2844928" y="2635940"/>
            <a:chExt cx="3012421" cy="405173"/>
          </a:xfrm>
        </p:grpSpPr>
        <p:sp>
          <p:nvSpPr>
            <p:cNvPr id="31" name="TextBox 3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32" name="TextBox 3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44,55</a:t>
              </a:r>
              <a:endParaRPr lang="en-US" sz="11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35" name="TextBox 34"/>
          <p:cNvSpPr txBox="1"/>
          <p:nvPr/>
        </p:nvSpPr>
        <p:spPr>
          <a:xfrm>
            <a:off x="1262495" y="309860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27,38</a:t>
            </a:r>
            <a:endParaRPr lang="en-US" sz="1100" dirty="0">
              <a:solidFill>
                <a:srgbClr val="FFC000"/>
              </a:solidFill>
              <a:latin typeface="Menlo" charset="0"/>
              <a:ea typeface="Menlo" charset="0"/>
              <a:cs typeface="Menlo" charset="0"/>
            </a:endParaRPr>
          </a:p>
        </p:txBody>
      </p:sp>
      <p:sp>
        <p:nvSpPr>
          <p:cNvPr id="36" name="TextBox 35"/>
          <p:cNvSpPr txBox="1"/>
          <p:nvPr/>
        </p:nvSpPr>
        <p:spPr>
          <a:xfrm>
            <a:off x="1923702" y="309860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43,45</a:t>
            </a:r>
            <a:endParaRPr lang="en-US" sz="1100" dirty="0">
              <a:solidFill>
                <a:srgbClr val="FFC000"/>
              </a:solidFill>
              <a:latin typeface="Menlo" charset="0"/>
              <a:ea typeface="Menlo" charset="0"/>
              <a:cs typeface="Menlo" charset="0"/>
            </a:endParaRPr>
          </a:p>
        </p:txBody>
      </p:sp>
      <p:sp>
        <p:nvSpPr>
          <p:cNvPr id="34" name="TextBox 33"/>
          <p:cNvSpPr txBox="1"/>
          <p:nvPr/>
        </p:nvSpPr>
        <p:spPr>
          <a:xfrm>
            <a:off x="594717" y="309860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18,24</a:t>
            </a:r>
            <a:endParaRPr lang="en-US" sz="1100" dirty="0">
              <a:solidFill>
                <a:srgbClr val="FFC000"/>
              </a:solidFill>
              <a:latin typeface="Menlo" charset="0"/>
              <a:ea typeface="Menlo" charset="0"/>
              <a:cs typeface="Menlo" charset="0"/>
            </a:endParaRPr>
          </a:p>
        </p:txBody>
      </p:sp>
      <p:sp>
        <p:nvSpPr>
          <p:cNvPr id="39" name="Rounded Rectangle 38"/>
          <p:cNvSpPr/>
          <p:nvPr/>
        </p:nvSpPr>
        <p:spPr>
          <a:xfrm>
            <a:off x="499430" y="3941000"/>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00657" y="3478118"/>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94718" y="3528831"/>
            <a:ext cx="1945043" cy="261610"/>
            <a:chOff x="2844928" y="2635940"/>
            <a:chExt cx="3012421" cy="405173"/>
          </a:xfrm>
        </p:grpSpPr>
        <p:sp>
          <p:nvSpPr>
            <p:cNvPr id="43" name="TextBox 42"/>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44" name="TextBox 43"/>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47,55</a:t>
              </a:r>
              <a:endParaRPr lang="en-US" sz="1100" dirty="0">
                <a:solidFill>
                  <a:srgbClr val="FFC000"/>
                </a:solidFill>
                <a:latin typeface="Menlo" charset="0"/>
                <a:ea typeface="Menlo" charset="0"/>
                <a:cs typeface="Menlo" charset="0"/>
              </a:endParaRPr>
            </a:p>
          </p:txBody>
        </p:sp>
        <p:sp>
          <p:nvSpPr>
            <p:cNvPr id="47" name="TextBox 46"/>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48" name="TextBox 47"/>
          <p:cNvSpPr txBox="1"/>
          <p:nvPr/>
        </p:nvSpPr>
        <p:spPr>
          <a:xfrm>
            <a:off x="1262496" y="399746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20,22</a:t>
            </a:r>
            <a:endParaRPr lang="en-US" sz="1100" dirty="0">
              <a:solidFill>
                <a:srgbClr val="FFC000"/>
              </a:solidFill>
              <a:latin typeface="Menlo" charset="0"/>
              <a:ea typeface="Menlo" charset="0"/>
              <a:cs typeface="Menlo" charset="0"/>
            </a:endParaRPr>
          </a:p>
        </p:txBody>
      </p:sp>
      <p:sp>
        <p:nvSpPr>
          <p:cNvPr id="49" name="TextBox 48"/>
          <p:cNvSpPr txBox="1"/>
          <p:nvPr/>
        </p:nvSpPr>
        <p:spPr>
          <a:xfrm>
            <a:off x="1923702" y="399746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23,41</a:t>
            </a:r>
            <a:endParaRPr lang="en-US" sz="1100" dirty="0">
              <a:solidFill>
                <a:srgbClr val="FFC000"/>
              </a:solidFill>
              <a:latin typeface="Menlo" charset="0"/>
              <a:ea typeface="Menlo" charset="0"/>
              <a:cs typeface="Menlo" charset="0"/>
            </a:endParaRPr>
          </a:p>
        </p:txBody>
      </p:sp>
      <p:sp>
        <p:nvSpPr>
          <p:cNvPr id="57" name="TextBox 56"/>
          <p:cNvSpPr txBox="1"/>
          <p:nvPr/>
        </p:nvSpPr>
        <p:spPr>
          <a:xfrm>
            <a:off x="594717" y="399746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3,18</a:t>
            </a:r>
            <a:endParaRPr lang="en-US" sz="1100" dirty="0">
              <a:solidFill>
                <a:srgbClr val="FFC000"/>
              </a:solidFill>
              <a:latin typeface="Menlo" charset="0"/>
              <a:ea typeface="Menlo" charset="0"/>
              <a:cs typeface="Menlo" charset="0"/>
            </a:endParaRPr>
          </a:p>
        </p:txBody>
      </p:sp>
      <p:sp>
        <p:nvSpPr>
          <p:cNvPr id="58" name="Rounded Rectangle 57"/>
          <p:cNvSpPr/>
          <p:nvPr/>
        </p:nvSpPr>
        <p:spPr>
          <a:xfrm>
            <a:off x="496157" y="4833984"/>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97384" y="4371102"/>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591445" y="4421815"/>
            <a:ext cx="1945043" cy="261610"/>
            <a:chOff x="2844928" y="2635940"/>
            <a:chExt cx="3012421" cy="405173"/>
          </a:xfrm>
        </p:grpSpPr>
        <p:sp>
          <p:nvSpPr>
            <p:cNvPr id="61" name="TextBox 6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39,42</a:t>
              </a:r>
              <a:endParaRPr lang="en-US" sz="1100" dirty="0">
                <a:solidFill>
                  <a:srgbClr val="FFC000"/>
                </a:solidFill>
                <a:latin typeface="Menlo" charset="0"/>
                <a:ea typeface="Menlo" charset="0"/>
                <a:cs typeface="Menlo" charset="0"/>
              </a:endParaRPr>
            </a:p>
          </p:txBody>
        </p:sp>
        <p:sp>
          <p:nvSpPr>
            <p:cNvPr id="62" name="TextBox 6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46,55</a:t>
              </a:r>
              <a:endParaRPr lang="en-US" sz="1100" dirty="0">
                <a:solidFill>
                  <a:srgbClr val="FFC000"/>
                </a:solidFill>
                <a:latin typeface="Menlo" charset="0"/>
                <a:ea typeface="Menlo" charset="0"/>
                <a:cs typeface="Menlo" charset="0"/>
              </a:endParaRPr>
            </a:p>
          </p:txBody>
        </p:sp>
        <p:sp>
          <p:nvSpPr>
            <p:cNvPr id="63" name="TextBox 6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grpSp>
      <p:sp>
        <p:nvSpPr>
          <p:cNvPr id="64" name="TextBox 63"/>
          <p:cNvSpPr txBox="1"/>
          <p:nvPr/>
        </p:nvSpPr>
        <p:spPr>
          <a:xfrm>
            <a:off x="1259226" y="4890446"/>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18,23</a:t>
            </a:r>
            <a:endParaRPr lang="en-US" sz="1100" dirty="0">
              <a:solidFill>
                <a:srgbClr val="FFC000"/>
              </a:solidFill>
              <a:latin typeface="Menlo" charset="0"/>
              <a:ea typeface="Menlo" charset="0"/>
              <a:cs typeface="Menlo" charset="0"/>
            </a:endParaRPr>
          </a:p>
        </p:txBody>
      </p:sp>
      <p:sp>
        <p:nvSpPr>
          <p:cNvPr id="65" name="TextBox 64"/>
          <p:cNvSpPr txBox="1"/>
          <p:nvPr/>
        </p:nvSpPr>
        <p:spPr>
          <a:xfrm>
            <a:off x="1920429" y="4890446"/>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66" name="TextBox 65"/>
          <p:cNvSpPr txBox="1"/>
          <p:nvPr/>
        </p:nvSpPr>
        <p:spPr>
          <a:xfrm>
            <a:off x="591444" y="4890446"/>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sp>
        <p:nvSpPr>
          <p:cNvPr id="67" name="Rounded Rectangle 66"/>
          <p:cNvSpPr/>
          <p:nvPr/>
        </p:nvSpPr>
        <p:spPr>
          <a:xfrm>
            <a:off x="492884" y="5737430"/>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94111" y="5274548"/>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588172" y="5325261"/>
            <a:ext cx="1945043" cy="261610"/>
            <a:chOff x="2844928" y="2635940"/>
            <a:chExt cx="3012421" cy="405173"/>
          </a:xfrm>
        </p:grpSpPr>
        <p:sp>
          <p:nvSpPr>
            <p:cNvPr id="70" name="TextBox 69"/>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33,40</a:t>
              </a:r>
              <a:endParaRPr lang="en-US" sz="1100" dirty="0">
                <a:solidFill>
                  <a:srgbClr val="FFC000"/>
                </a:solidFill>
                <a:latin typeface="Menlo" charset="0"/>
                <a:ea typeface="Menlo" charset="0"/>
                <a:cs typeface="Menlo" charset="0"/>
              </a:endParaRPr>
            </a:p>
          </p:txBody>
        </p:sp>
        <p:sp>
          <p:nvSpPr>
            <p:cNvPr id="71" name="TextBox 70"/>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44,48</a:t>
              </a:r>
              <a:endParaRPr lang="en-US" sz="1100" dirty="0">
                <a:solidFill>
                  <a:srgbClr val="FFC000"/>
                </a:solidFill>
                <a:latin typeface="Menlo" charset="0"/>
                <a:ea typeface="Menlo" charset="0"/>
                <a:cs typeface="Menlo" charset="0"/>
              </a:endParaRPr>
            </a:p>
          </p:txBody>
        </p:sp>
        <p:sp>
          <p:nvSpPr>
            <p:cNvPr id="72" name="TextBox 71"/>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73" name="TextBox 72"/>
          <p:cNvSpPr txBox="1"/>
          <p:nvPr/>
        </p:nvSpPr>
        <p:spPr>
          <a:xfrm>
            <a:off x="1255952" y="579389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22,24</a:t>
            </a:r>
            <a:endParaRPr lang="en-US" sz="1100" dirty="0">
              <a:solidFill>
                <a:srgbClr val="FFC000"/>
              </a:solidFill>
              <a:latin typeface="Menlo" charset="0"/>
              <a:ea typeface="Menlo" charset="0"/>
              <a:cs typeface="Menlo" charset="0"/>
            </a:endParaRPr>
          </a:p>
        </p:txBody>
      </p:sp>
      <p:sp>
        <p:nvSpPr>
          <p:cNvPr id="74" name="TextBox 73"/>
          <p:cNvSpPr txBox="1"/>
          <p:nvPr/>
        </p:nvSpPr>
        <p:spPr>
          <a:xfrm>
            <a:off x="1917156" y="579389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75" name="TextBox 74"/>
          <p:cNvSpPr txBox="1"/>
          <p:nvPr/>
        </p:nvSpPr>
        <p:spPr>
          <a:xfrm>
            <a:off x="588171" y="579389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16,18</a:t>
            </a:r>
            <a:endParaRPr lang="en-US" sz="1100" dirty="0">
              <a:solidFill>
                <a:srgbClr val="FFC000"/>
              </a:solidFill>
              <a:latin typeface="Menlo" charset="0"/>
              <a:ea typeface="Menlo" charset="0"/>
              <a:cs typeface="Menlo" charset="0"/>
            </a:endParaRPr>
          </a:p>
        </p:txBody>
      </p:sp>
      <p:sp>
        <p:nvSpPr>
          <p:cNvPr id="4" name="TextBox 3"/>
          <p:cNvSpPr txBox="1"/>
          <p:nvPr/>
        </p:nvSpPr>
        <p:spPr>
          <a:xfrm>
            <a:off x="9027664" y="3790659"/>
            <a:ext cx="2601271" cy="523220"/>
          </a:xfrm>
          <a:prstGeom prst="rect">
            <a:avLst/>
          </a:prstGeom>
          <a:noFill/>
        </p:spPr>
        <p:txBody>
          <a:bodyPr wrap="square" rtlCol="0">
            <a:spAutoFit/>
          </a:bodyPr>
          <a:lstStyle/>
          <a:p>
            <a:r>
              <a:rPr lang="en-US" sz="2800" dirty="0" smtClean="0"/>
              <a:t>3. And repeat…</a:t>
            </a:r>
            <a:endParaRPr lang="en-US" sz="2800" b="1" dirty="0"/>
          </a:p>
        </p:txBody>
      </p:sp>
      <p:sp>
        <p:nvSpPr>
          <p:cNvPr id="46" name="Can 45"/>
          <p:cNvSpPr/>
          <p:nvPr/>
        </p:nvSpPr>
        <p:spPr>
          <a:xfrm>
            <a:off x="3375999" y="2063241"/>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51" name="Rounded Rectangle 50"/>
          <p:cNvSpPr/>
          <p:nvPr/>
        </p:nvSpPr>
        <p:spPr>
          <a:xfrm>
            <a:off x="3439873" y="2556756"/>
            <a:ext cx="2128680" cy="82438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033139" y="1770546"/>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53" name="Group 52"/>
          <p:cNvGrpSpPr/>
          <p:nvPr/>
        </p:nvGrpSpPr>
        <p:grpSpPr>
          <a:xfrm>
            <a:off x="3533934" y="2607469"/>
            <a:ext cx="1945043" cy="261610"/>
            <a:chOff x="2844928" y="2635940"/>
            <a:chExt cx="3012421" cy="405173"/>
          </a:xfrm>
        </p:grpSpPr>
        <p:sp>
          <p:nvSpPr>
            <p:cNvPr id="54" name="TextBox 53"/>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18,24</a:t>
              </a:r>
              <a:endParaRPr lang="en-US" sz="1100" dirty="0">
                <a:solidFill>
                  <a:srgbClr val="FFC000"/>
                </a:solidFill>
                <a:latin typeface="Menlo" charset="0"/>
                <a:ea typeface="Menlo" charset="0"/>
                <a:cs typeface="Menlo" charset="0"/>
              </a:endParaRPr>
            </a:p>
          </p:txBody>
        </p:sp>
        <p:sp>
          <p:nvSpPr>
            <p:cNvPr id="55" name="TextBox 54"/>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56" name="TextBox 55"/>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76" name="TextBox 75"/>
          <p:cNvSpPr txBox="1"/>
          <p:nvPr/>
        </p:nvSpPr>
        <p:spPr>
          <a:xfrm>
            <a:off x="4201711" y="3076100"/>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43,44</a:t>
            </a:r>
            <a:endParaRPr lang="en-US" sz="1100" dirty="0">
              <a:solidFill>
                <a:srgbClr val="FFC000"/>
              </a:solidFill>
              <a:latin typeface="Menlo" charset="0"/>
              <a:ea typeface="Menlo" charset="0"/>
              <a:cs typeface="Menlo" charset="0"/>
            </a:endParaRPr>
          </a:p>
        </p:txBody>
      </p:sp>
      <p:sp>
        <p:nvSpPr>
          <p:cNvPr id="77" name="TextBox 76"/>
          <p:cNvSpPr txBox="1"/>
          <p:nvPr/>
        </p:nvSpPr>
        <p:spPr>
          <a:xfrm>
            <a:off x="4862918" y="3076100"/>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45,55</a:t>
            </a:r>
            <a:endParaRPr lang="en-US" sz="1100" dirty="0">
              <a:solidFill>
                <a:srgbClr val="FFC000"/>
              </a:solidFill>
              <a:latin typeface="Menlo" charset="0"/>
              <a:ea typeface="Menlo" charset="0"/>
              <a:cs typeface="Menlo" charset="0"/>
            </a:endParaRPr>
          </a:p>
        </p:txBody>
      </p:sp>
      <p:sp>
        <p:nvSpPr>
          <p:cNvPr id="78" name="TextBox 77"/>
          <p:cNvSpPr txBox="1"/>
          <p:nvPr/>
        </p:nvSpPr>
        <p:spPr>
          <a:xfrm>
            <a:off x="3533933" y="3076100"/>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33,38</a:t>
            </a:r>
            <a:endParaRPr lang="en-US" sz="1100" dirty="0">
              <a:solidFill>
                <a:srgbClr val="FFC000"/>
              </a:solidFill>
              <a:latin typeface="Menlo" charset="0"/>
              <a:ea typeface="Menlo" charset="0"/>
              <a:cs typeface="Menlo" charset="0"/>
            </a:endParaRPr>
          </a:p>
        </p:txBody>
      </p:sp>
      <p:sp>
        <p:nvSpPr>
          <p:cNvPr id="80" name="Rounded Rectangle 79"/>
          <p:cNvSpPr/>
          <p:nvPr/>
        </p:nvSpPr>
        <p:spPr>
          <a:xfrm>
            <a:off x="3439873" y="3455609"/>
            <a:ext cx="2128680" cy="81980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3533934" y="3506323"/>
            <a:ext cx="1945043" cy="261610"/>
            <a:chOff x="2844928" y="2635940"/>
            <a:chExt cx="3012421" cy="405173"/>
          </a:xfrm>
        </p:grpSpPr>
        <p:sp>
          <p:nvSpPr>
            <p:cNvPr id="82" name="TextBox 81"/>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12,18</a:t>
              </a:r>
              <a:endParaRPr lang="en-US" sz="1100" dirty="0">
                <a:solidFill>
                  <a:srgbClr val="FFC000"/>
                </a:solidFill>
                <a:latin typeface="Menlo" charset="0"/>
                <a:ea typeface="Menlo" charset="0"/>
                <a:cs typeface="Menlo" charset="0"/>
              </a:endParaRPr>
            </a:p>
          </p:txBody>
        </p:sp>
        <p:sp>
          <p:nvSpPr>
            <p:cNvPr id="83" name="TextBox 82"/>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20,22</a:t>
              </a:r>
              <a:endParaRPr lang="en-US" sz="1100" dirty="0">
                <a:solidFill>
                  <a:srgbClr val="FFC000"/>
                </a:solidFill>
                <a:latin typeface="Menlo" charset="0"/>
                <a:ea typeface="Menlo" charset="0"/>
                <a:cs typeface="Menlo" charset="0"/>
              </a:endParaRPr>
            </a:p>
          </p:txBody>
        </p:sp>
        <p:sp>
          <p:nvSpPr>
            <p:cNvPr id="84" name="TextBox 83"/>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3,10</a:t>
              </a:r>
              <a:endParaRPr lang="en-US" sz="1100" dirty="0">
                <a:solidFill>
                  <a:srgbClr val="FFC000"/>
                </a:solidFill>
                <a:latin typeface="Menlo" charset="0"/>
                <a:ea typeface="Menlo" charset="0"/>
                <a:cs typeface="Menlo" charset="0"/>
              </a:endParaRPr>
            </a:p>
          </p:txBody>
        </p:sp>
      </p:grpSp>
      <p:sp>
        <p:nvSpPr>
          <p:cNvPr id="85" name="TextBox 84"/>
          <p:cNvSpPr txBox="1"/>
          <p:nvPr/>
        </p:nvSpPr>
        <p:spPr>
          <a:xfrm>
            <a:off x="4201712" y="3974954"/>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33,41</a:t>
            </a:r>
            <a:endParaRPr lang="en-US" sz="1100" dirty="0">
              <a:solidFill>
                <a:srgbClr val="FFC000"/>
              </a:solidFill>
              <a:latin typeface="Menlo" charset="0"/>
              <a:ea typeface="Menlo" charset="0"/>
              <a:cs typeface="Menlo" charset="0"/>
            </a:endParaRPr>
          </a:p>
        </p:txBody>
      </p:sp>
      <p:sp>
        <p:nvSpPr>
          <p:cNvPr id="86" name="TextBox 85"/>
          <p:cNvSpPr txBox="1"/>
          <p:nvPr/>
        </p:nvSpPr>
        <p:spPr>
          <a:xfrm>
            <a:off x="4862918" y="3974954"/>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47,55</a:t>
            </a:r>
            <a:endParaRPr lang="en-US" sz="1100" dirty="0">
              <a:solidFill>
                <a:srgbClr val="FFC000"/>
              </a:solidFill>
              <a:latin typeface="Menlo" charset="0"/>
              <a:ea typeface="Menlo" charset="0"/>
              <a:cs typeface="Menlo" charset="0"/>
            </a:endParaRPr>
          </a:p>
        </p:txBody>
      </p:sp>
      <p:sp>
        <p:nvSpPr>
          <p:cNvPr id="87" name="TextBox 86"/>
          <p:cNvSpPr txBox="1"/>
          <p:nvPr/>
        </p:nvSpPr>
        <p:spPr>
          <a:xfrm>
            <a:off x="3533933" y="3974954"/>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23,31</a:t>
            </a:r>
            <a:endParaRPr lang="en-US" sz="1100" dirty="0">
              <a:solidFill>
                <a:srgbClr val="FFC000"/>
              </a:solidFill>
              <a:latin typeface="Menlo" charset="0"/>
              <a:ea typeface="Menlo" charset="0"/>
              <a:cs typeface="Menlo" charset="0"/>
            </a:endParaRPr>
          </a:p>
        </p:txBody>
      </p:sp>
      <p:sp>
        <p:nvSpPr>
          <p:cNvPr id="89" name="Rounded Rectangle 88"/>
          <p:cNvSpPr/>
          <p:nvPr/>
        </p:nvSpPr>
        <p:spPr>
          <a:xfrm>
            <a:off x="3436600" y="4348594"/>
            <a:ext cx="2128680" cy="82438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3530661" y="4399307"/>
            <a:ext cx="1945043" cy="261610"/>
            <a:chOff x="2844928" y="2635940"/>
            <a:chExt cx="3012421" cy="405173"/>
          </a:xfrm>
        </p:grpSpPr>
        <p:sp>
          <p:nvSpPr>
            <p:cNvPr id="91" name="TextBox 9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18,23</a:t>
              </a:r>
              <a:endParaRPr lang="en-US" sz="1100" dirty="0">
                <a:solidFill>
                  <a:srgbClr val="FFC000"/>
                </a:solidFill>
                <a:latin typeface="Menlo" charset="0"/>
                <a:ea typeface="Menlo" charset="0"/>
                <a:cs typeface="Menlo" charset="0"/>
              </a:endParaRPr>
            </a:p>
          </p:txBody>
        </p:sp>
        <p:sp>
          <p:nvSpPr>
            <p:cNvPr id="92" name="TextBox 9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93" name="TextBox 9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grpSp>
      <p:sp>
        <p:nvSpPr>
          <p:cNvPr id="94" name="TextBox 93"/>
          <p:cNvSpPr txBox="1"/>
          <p:nvPr/>
        </p:nvSpPr>
        <p:spPr>
          <a:xfrm>
            <a:off x="4198442" y="486793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39,42</a:t>
            </a:r>
            <a:endParaRPr lang="en-US" sz="1100" dirty="0">
              <a:solidFill>
                <a:srgbClr val="FFC000"/>
              </a:solidFill>
              <a:latin typeface="Menlo" charset="0"/>
              <a:ea typeface="Menlo" charset="0"/>
              <a:cs typeface="Menlo" charset="0"/>
            </a:endParaRPr>
          </a:p>
        </p:txBody>
      </p:sp>
      <p:sp>
        <p:nvSpPr>
          <p:cNvPr id="95" name="TextBox 94"/>
          <p:cNvSpPr txBox="1"/>
          <p:nvPr/>
        </p:nvSpPr>
        <p:spPr>
          <a:xfrm>
            <a:off x="4859645" y="486793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46,55</a:t>
            </a:r>
            <a:endParaRPr lang="en-US" sz="1100" dirty="0">
              <a:solidFill>
                <a:srgbClr val="FFC000"/>
              </a:solidFill>
              <a:latin typeface="Menlo" charset="0"/>
              <a:ea typeface="Menlo" charset="0"/>
              <a:cs typeface="Menlo" charset="0"/>
            </a:endParaRPr>
          </a:p>
        </p:txBody>
      </p:sp>
      <p:sp>
        <p:nvSpPr>
          <p:cNvPr id="96" name="TextBox 95"/>
          <p:cNvSpPr txBox="1"/>
          <p:nvPr/>
        </p:nvSpPr>
        <p:spPr>
          <a:xfrm>
            <a:off x="3530660" y="486793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98" name="Rounded Rectangle 97"/>
          <p:cNvSpPr/>
          <p:nvPr/>
        </p:nvSpPr>
        <p:spPr>
          <a:xfrm>
            <a:off x="3433327" y="5252040"/>
            <a:ext cx="2128680" cy="8012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3527388" y="5302753"/>
            <a:ext cx="1945043" cy="261610"/>
            <a:chOff x="2844928" y="2635940"/>
            <a:chExt cx="3012421" cy="405173"/>
          </a:xfrm>
        </p:grpSpPr>
        <p:sp>
          <p:nvSpPr>
            <p:cNvPr id="100" name="TextBox 99"/>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16,18</a:t>
              </a:r>
              <a:endParaRPr lang="en-US" sz="1100" dirty="0">
                <a:solidFill>
                  <a:srgbClr val="FFC000"/>
                </a:solidFill>
                <a:latin typeface="Menlo" charset="0"/>
                <a:ea typeface="Menlo" charset="0"/>
                <a:cs typeface="Menlo" charset="0"/>
              </a:endParaRPr>
            </a:p>
          </p:txBody>
        </p:sp>
        <p:sp>
          <p:nvSpPr>
            <p:cNvPr id="101" name="TextBox 100"/>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22,24</a:t>
              </a:r>
              <a:endParaRPr lang="en-US" sz="1100" dirty="0">
                <a:solidFill>
                  <a:srgbClr val="FFC000"/>
                </a:solidFill>
                <a:latin typeface="Menlo" charset="0"/>
                <a:ea typeface="Menlo" charset="0"/>
                <a:cs typeface="Menlo" charset="0"/>
              </a:endParaRPr>
            </a:p>
          </p:txBody>
        </p:sp>
        <p:sp>
          <p:nvSpPr>
            <p:cNvPr id="102" name="TextBox 101"/>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103" name="TextBox 102"/>
          <p:cNvSpPr txBox="1"/>
          <p:nvPr/>
        </p:nvSpPr>
        <p:spPr>
          <a:xfrm>
            <a:off x="4195168" y="5771384"/>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33,40</a:t>
            </a:r>
            <a:endParaRPr lang="en-US" sz="1100" dirty="0">
              <a:solidFill>
                <a:srgbClr val="FFC000"/>
              </a:solidFill>
              <a:latin typeface="Menlo" charset="0"/>
              <a:ea typeface="Menlo" charset="0"/>
              <a:cs typeface="Menlo" charset="0"/>
            </a:endParaRPr>
          </a:p>
        </p:txBody>
      </p:sp>
      <p:sp>
        <p:nvSpPr>
          <p:cNvPr id="104" name="TextBox 103"/>
          <p:cNvSpPr txBox="1"/>
          <p:nvPr/>
        </p:nvSpPr>
        <p:spPr>
          <a:xfrm>
            <a:off x="4856372" y="5771384"/>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44,48</a:t>
            </a:r>
            <a:endParaRPr lang="en-US" sz="1100" dirty="0">
              <a:solidFill>
                <a:srgbClr val="FFC000"/>
              </a:solidFill>
              <a:latin typeface="Menlo" charset="0"/>
              <a:ea typeface="Menlo" charset="0"/>
              <a:cs typeface="Menlo" charset="0"/>
            </a:endParaRPr>
          </a:p>
        </p:txBody>
      </p:sp>
      <p:sp>
        <p:nvSpPr>
          <p:cNvPr id="105" name="TextBox 104"/>
          <p:cNvSpPr txBox="1"/>
          <p:nvPr/>
        </p:nvSpPr>
        <p:spPr>
          <a:xfrm>
            <a:off x="3527387" y="5771384"/>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5" name="Right Arrow 4"/>
          <p:cNvSpPr/>
          <p:nvPr/>
        </p:nvSpPr>
        <p:spPr>
          <a:xfrm>
            <a:off x="2763311" y="3941001"/>
            <a:ext cx="516532" cy="45830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8" name="Can 87"/>
          <p:cNvSpPr/>
          <p:nvPr/>
        </p:nvSpPr>
        <p:spPr>
          <a:xfrm>
            <a:off x="6299374" y="2085749"/>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97" name="Rounded Rectangle 96"/>
          <p:cNvSpPr/>
          <p:nvPr/>
        </p:nvSpPr>
        <p:spPr>
          <a:xfrm>
            <a:off x="6363248" y="2579264"/>
            <a:ext cx="2128680" cy="17127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6956514" y="1793054"/>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107" name="Group 106"/>
          <p:cNvGrpSpPr/>
          <p:nvPr/>
        </p:nvGrpSpPr>
        <p:grpSpPr>
          <a:xfrm>
            <a:off x="6457309" y="2629977"/>
            <a:ext cx="1945043" cy="261610"/>
            <a:chOff x="2844928" y="2635940"/>
            <a:chExt cx="3012421" cy="405173"/>
          </a:xfrm>
        </p:grpSpPr>
        <p:sp>
          <p:nvSpPr>
            <p:cNvPr id="108" name="TextBox 107"/>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sp>
          <p:nvSpPr>
            <p:cNvPr id="109" name="TextBox 108"/>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12,18</a:t>
              </a:r>
              <a:endParaRPr lang="en-US" sz="1100" dirty="0">
                <a:solidFill>
                  <a:srgbClr val="FFC000"/>
                </a:solidFill>
                <a:latin typeface="Menlo" charset="0"/>
                <a:ea typeface="Menlo" charset="0"/>
                <a:cs typeface="Menlo" charset="0"/>
              </a:endParaRPr>
            </a:p>
          </p:txBody>
        </p:sp>
        <p:sp>
          <p:nvSpPr>
            <p:cNvPr id="110" name="TextBox 109"/>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3,10</a:t>
              </a:r>
              <a:endParaRPr lang="en-US" sz="1100" dirty="0">
                <a:solidFill>
                  <a:srgbClr val="FFC000"/>
                </a:solidFill>
                <a:latin typeface="Menlo" charset="0"/>
                <a:ea typeface="Menlo" charset="0"/>
                <a:cs typeface="Menlo" charset="0"/>
              </a:endParaRPr>
            </a:p>
          </p:txBody>
        </p:sp>
      </p:grpSp>
      <p:sp>
        <p:nvSpPr>
          <p:cNvPr id="111" name="TextBox 110"/>
          <p:cNvSpPr txBox="1"/>
          <p:nvPr/>
        </p:nvSpPr>
        <p:spPr>
          <a:xfrm>
            <a:off x="7125086" y="309860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22,23</a:t>
            </a:r>
            <a:endParaRPr lang="en-US" sz="1100" dirty="0">
              <a:solidFill>
                <a:srgbClr val="FFC000"/>
              </a:solidFill>
              <a:latin typeface="Menlo" charset="0"/>
              <a:ea typeface="Menlo" charset="0"/>
              <a:cs typeface="Menlo" charset="0"/>
            </a:endParaRPr>
          </a:p>
        </p:txBody>
      </p:sp>
      <p:sp>
        <p:nvSpPr>
          <p:cNvPr id="112" name="TextBox 111"/>
          <p:cNvSpPr txBox="1"/>
          <p:nvPr/>
        </p:nvSpPr>
        <p:spPr>
          <a:xfrm>
            <a:off x="7786293" y="309860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113" name="TextBox 112"/>
          <p:cNvSpPr txBox="1"/>
          <p:nvPr/>
        </p:nvSpPr>
        <p:spPr>
          <a:xfrm>
            <a:off x="6457308" y="309860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18,20</a:t>
            </a:r>
            <a:endParaRPr lang="en-US" sz="1100" dirty="0">
              <a:solidFill>
                <a:srgbClr val="FFC000"/>
              </a:solidFill>
              <a:latin typeface="Menlo" charset="0"/>
              <a:ea typeface="Menlo" charset="0"/>
              <a:cs typeface="Menlo" charset="0"/>
            </a:endParaRPr>
          </a:p>
        </p:txBody>
      </p:sp>
      <p:grpSp>
        <p:nvGrpSpPr>
          <p:cNvPr id="115" name="Group 114"/>
          <p:cNvGrpSpPr/>
          <p:nvPr/>
        </p:nvGrpSpPr>
        <p:grpSpPr>
          <a:xfrm>
            <a:off x="6457309" y="3528831"/>
            <a:ext cx="1945043" cy="261610"/>
            <a:chOff x="2844928" y="2635940"/>
            <a:chExt cx="3012421" cy="405173"/>
          </a:xfrm>
        </p:grpSpPr>
        <p:sp>
          <p:nvSpPr>
            <p:cNvPr id="116" name="TextBox 115"/>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33,33</a:t>
              </a:r>
              <a:endParaRPr lang="en-US" sz="1100" dirty="0">
                <a:solidFill>
                  <a:srgbClr val="FFC000"/>
                </a:solidFill>
                <a:latin typeface="Menlo" charset="0"/>
                <a:ea typeface="Menlo" charset="0"/>
                <a:cs typeface="Menlo" charset="0"/>
              </a:endParaRPr>
            </a:p>
          </p:txBody>
        </p:sp>
        <p:sp>
          <p:nvSpPr>
            <p:cNvPr id="117" name="TextBox 116"/>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a:solidFill>
                    <a:srgbClr val="FFC000"/>
                  </a:solidFill>
                  <a:latin typeface="Menlo" charset="0"/>
                  <a:ea typeface="Menlo" charset="0"/>
                  <a:cs typeface="Menlo" charset="0"/>
                </a:rPr>
                <a:t>38,41</a:t>
              </a:r>
            </a:p>
          </p:txBody>
        </p:sp>
        <p:sp>
          <p:nvSpPr>
            <p:cNvPr id="118" name="TextBox 117"/>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31,31</a:t>
              </a:r>
              <a:endParaRPr lang="en-US" sz="1100" dirty="0">
                <a:solidFill>
                  <a:srgbClr val="FFC000"/>
                </a:solidFill>
                <a:latin typeface="Menlo" charset="0"/>
                <a:ea typeface="Menlo" charset="0"/>
                <a:cs typeface="Menlo" charset="0"/>
              </a:endParaRPr>
            </a:p>
          </p:txBody>
        </p:sp>
      </p:grpSp>
      <p:sp>
        <p:nvSpPr>
          <p:cNvPr id="119" name="TextBox 118"/>
          <p:cNvSpPr txBox="1"/>
          <p:nvPr/>
        </p:nvSpPr>
        <p:spPr>
          <a:xfrm>
            <a:off x="7125087" y="3997462"/>
            <a:ext cx="609462" cy="261610"/>
          </a:xfrm>
          <a:prstGeom prst="rect">
            <a:avLst/>
          </a:prstGeom>
          <a:solidFill>
            <a:schemeClr val="tx1">
              <a:lumMod val="50000"/>
              <a:lumOff val="50000"/>
            </a:schemeClr>
          </a:solidFill>
        </p:spPr>
        <p:txBody>
          <a:bodyPr wrap="none" rtlCol="0">
            <a:spAutoFit/>
          </a:bodyPr>
          <a:lstStyle/>
          <a:p>
            <a:pPr algn="ctr"/>
            <a:r>
              <a:rPr lang="en-US" sz="1100" dirty="0">
                <a:solidFill>
                  <a:srgbClr val="FFC000"/>
                </a:solidFill>
                <a:latin typeface="Menlo" charset="0"/>
                <a:ea typeface="Menlo" charset="0"/>
                <a:cs typeface="Menlo" charset="0"/>
              </a:rPr>
              <a:t>45,47</a:t>
            </a:r>
          </a:p>
        </p:txBody>
      </p:sp>
      <p:sp>
        <p:nvSpPr>
          <p:cNvPr id="120" name="TextBox 119"/>
          <p:cNvSpPr txBox="1"/>
          <p:nvPr/>
        </p:nvSpPr>
        <p:spPr>
          <a:xfrm>
            <a:off x="7786293" y="399746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55,55</a:t>
            </a:r>
            <a:endParaRPr lang="en-US" sz="1100" dirty="0">
              <a:solidFill>
                <a:srgbClr val="FFC000"/>
              </a:solidFill>
              <a:latin typeface="Menlo" charset="0"/>
              <a:ea typeface="Menlo" charset="0"/>
              <a:cs typeface="Menlo" charset="0"/>
            </a:endParaRPr>
          </a:p>
        </p:txBody>
      </p:sp>
      <p:sp>
        <p:nvSpPr>
          <p:cNvPr id="121" name="TextBox 120"/>
          <p:cNvSpPr txBox="1"/>
          <p:nvPr/>
        </p:nvSpPr>
        <p:spPr>
          <a:xfrm>
            <a:off x="6457308" y="399746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43,44</a:t>
            </a:r>
            <a:endParaRPr lang="en-US" sz="1100" dirty="0">
              <a:solidFill>
                <a:srgbClr val="FFC000"/>
              </a:solidFill>
              <a:latin typeface="Menlo" charset="0"/>
              <a:ea typeface="Menlo" charset="0"/>
              <a:cs typeface="Menlo" charset="0"/>
            </a:endParaRPr>
          </a:p>
        </p:txBody>
      </p:sp>
      <p:sp>
        <p:nvSpPr>
          <p:cNvPr id="122" name="Rounded Rectangle 121"/>
          <p:cNvSpPr/>
          <p:nvPr/>
        </p:nvSpPr>
        <p:spPr>
          <a:xfrm>
            <a:off x="6359975" y="4371101"/>
            <a:ext cx="2128680" cy="178539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6454036" y="4421815"/>
            <a:ext cx="1945043" cy="261610"/>
            <a:chOff x="2844928" y="2635940"/>
            <a:chExt cx="3012421" cy="405173"/>
          </a:xfrm>
        </p:grpSpPr>
        <p:sp>
          <p:nvSpPr>
            <p:cNvPr id="124" name="TextBox 123"/>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sp>
          <p:nvSpPr>
            <p:cNvPr id="125" name="TextBox 124"/>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16,18</a:t>
              </a:r>
              <a:endParaRPr lang="en-US" sz="1100" dirty="0">
                <a:solidFill>
                  <a:srgbClr val="FFC000"/>
                </a:solidFill>
                <a:latin typeface="Menlo" charset="0"/>
                <a:ea typeface="Menlo" charset="0"/>
                <a:cs typeface="Menlo" charset="0"/>
              </a:endParaRPr>
            </a:p>
          </p:txBody>
        </p:sp>
        <p:sp>
          <p:nvSpPr>
            <p:cNvPr id="126" name="TextBox 125"/>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grpSp>
      <p:sp>
        <p:nvSpPr>
          <p:cNvPr id="127" name="TextBox 126"/>
          <p:cNvSpPr txBox="1"/>
          <p:nvPr/>
        </p:nvSpPr>
        <p:spPr>
          <a:xfrm>
            <a:off x="7121817" y="4890446"/>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23,24</a:t>
            </a:r>
            <a:endParaRPr lang="en-US" sz="1100" dirty="0">
              <a:solidFill>
                <a:srgbClr val="FFC000"/>
              </a:solidFill>
              <a:latin typeface="Menlo" charset="0"/>
              <a:ea typeface="Menlo" charset="0"/>
              <a:cs typeface="Menlo" charset="0"/>
            </a:endParaRPr>
          </a:p>
        </p:txBody>
      </p:sp>
      <p:sp>
        <p:nvSpPr>
          <p:cNvPr id="128" name="TextBox 127"/>
          <p:cNvSpPr txBox="1"/>
          <p:nvPr/>
        </p:nvSpPr>
        <p:spPr>
          <a:xfrm>
            <a:off x="7783020" y="4890446"/>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129" name="TextBox 128"/>
          <p:cNvSpPr txBox="1"/>
          <p:nvPr/>
        </p:nvSpPr>
        <p:spPr>
          <a:xfrm>
            <a:off x="6454035" y="4890446"/>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18,22</a:t>
            </a:r>
            <a:endParaRPr lang="en-US" sz="1100" dirty="0">
              <a:solidFill>
                <a:srgbClr val="FFC000"/>
              </a:solidFill>
              <a:latin typeface="Menlo" charset="0"/>
              <a:ea typeface="Menlo" charset="0"/>
              <a:cs typeface="Menlo" charset="0"/>
            </a:endParaRPr>
          </a:p>
        </p:txBody>
      </p:sp>
      <p:grpSp>
        <p:nvGrpSpPr>
          <p:cNvPr id="131" name="Group 130"/>
          <p:cNvGrpSpPr/>
          <p:nvPr/>
        </p:nvGrpSpPr>
        <p:grpSpPr>
          <a:xfrm>
            <a:off x="6450763" y="5325261"/>
            <a:ext cx="1945043" cy="261610"/>
            <a:chOff x="2844928" y="2635940"/>
            <a:chExt cx="3012421" cy="405173"/>
          </a:xfrm>
        </p:grpSpPr>
        <p:sp>
          <p:nvSpPr>
            <p:cNvPr id="132" name="TextBox 131"/>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133" name="TextBox 132"/>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33,39</a:t>
              </a:r>
              <a:endParaRPr lang="en-US" sz="1100" dirty="0">
                <a:solidFill>
                  <a:srgbClr val="FFC000"/>
                </a:solidFill>
                <a:latin typeface="Menlo" charset="0"/>
                <a:ea typeface="Menlo" charset="0"/>
                <a:cs typeface="Menlo" charset="0"/>
              </a:endParaRPr>
            </a:p>
          </p:txBody>
        </p:sp>
        <p:sp>
          <p:nvSpPr>
            <p:cNvPr id="134" name="TextBox 133"/>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grpSp>
      <p:sp>
        <p:nvSpPr>
          <p:cNvPr id="135" name="TextBox 134"/>
          <p:cNvSpPr txBox="1"/>
          <p:nvPr/>
        </p:nvSpPr>
        <p:spPr>
          <a:xfrm>
            <a:off x="7118543" y="579389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44,46</a:t>
            </a:r>
            <a:endParaRPr lang="en-US" sz="1100" dirty="0">
              <a:solidFill>
                <a:srgbClr val="FFC000"/>
              </a:solidFill>
              <a:latin typeface="Menlo" charset="0"/>
              <a:ea typeface="Menlo" charset="0"/>
              <a:cs typeface="Menlo" charset="0"/>
            </a:endParaRPr>
          </a:p>
        </p:txBody>
      </p:sp>
      <p:sp>
        <p:nvSpPr>
          <p:cNvPr id="136" name="TextBox 135"/>
          <p:cNvSpPr txBox="1"/>
          <p:nvPr/>
        </p:nvSpPr>
        <p:spPr>
          <a:xfrm>
            <a:off x="7779747" y="579389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48,55</a:t>
            </a:r>
            <a:endParaRPr lang="en-US" sz="1100" dirty="0">
              <a:solidFill>
                <a:srgbClr val="FFC000"/>
              </a:solidFill>
              <a:latin typeface="Menlo" charset="0"/>
              <a:ea typeface="Menlo" charset="0"/>
              <a:cs typeface="Menlo" charset="0"/>
            </a:endParaRPr>
          </a:p>
        </p:txBody>
      </p:sp>
      <p:sp>
        <p:nvSpPr>
          <p:cNvPr id="137" name="TextBox 136"/>
          <p:cNvSpPr txBox="1"/>
          <p:nvPr/>
        </p:nvSpPr>
        <p:spPr>
          <a:xfrm>
            <a:off x="6450762" y="579389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40,42</a:t>
            </a:r>
            <a:endParaRPr lang="en-US" sz="1100" dirty="0">
              <a:solidFill>
                <a:srgbClr val="FFC000"/>
              </a:solidFill>
              <a:latin typeface="Menlo" charset="0"/>
              <a:ea typeface="Menlo" charset="0"/>
              <a:cs typeface="Menlo" charset="0"/>
            </a:endParaRPr>
          </a:p>
        </p:txBody>
      </p:sp>
      <p:sp>
        <p:nvSpPr>
          <p:cNvPr id="138" name="Right Arrow 137"/>
          <p:cNvSpPr/>
          <p:nvPr/>
        </p:nvSpPr>
        <p:spPr>
          <a:xfrm>
            <a:off x="5686686" y="3963509"/>
            <a:ext cx="516532" cy="45830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9" name="TextBox 168"/>
          <p:cNvSpPr txBox="1"/>
          <p:nvPr/>
        </p:nvSpPr>
        <p:spPr>
          <a:xfrm>
            <a:off x="9251940" y="1597070"/>
            <a:ext cx="2586398" cy="1569660"/>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Assume we still only have </a:t>
            </a:r>
            <a:r>
              <a:rPr lang="en-US" sz="2400" i="1" dirty="0" smtClean="0">
                <a:latin typeface="+mj-lt"/>
              </a:rPr>
              <a:t>3</a:t>
            </a:r>
            <a:r>
              <a:rPr lang="en-US" sz="2400" dirty="0" smtClean="0">
                <a:latin typeface="+mj-lt"/>
              </a:rPr>
              <a:t> buffer pages </a:t>
            </a:r>
            <a:r>
              <a:rPr lang="en-US" sz="2400" i="1" dirty="0" smtClean="0">
                <a:latin typeface="+mj-lt"/>
              </a:rPr>
              <a:t>(Buffer not pictured)</a:t>
            </a:r>
            <a:endParaRPr lang="en-US" sz="2400" i="1" dirty="0">
              <a:latin typeface="+mj-lt"/>
            </a:endParaRPr>
          </a:p>
        </p:txBody>
      </p:sp>
      <p:sp>
        <p:nvSpPr>
          <p:cNvPr id="143" name="TextBox 142"/>
          <p:cNvSpPr txBox="1"/>
          <p:nvPr/>
        </p:nvSpPr>
        <p:spPr>
          <a:xfrm>
            <a:off x="9027664" y="5127240"/>
            <a:ext cx="2586398" cy="830997"/>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Call each of these steps a </a:t>
            </a:r>
            <a:r>
              <a:rPr lang="en-US" sz="2400" b="1" i="1" dirty="0" smtClean="0">
                <a:latin typeface="+mj-lt"/>
              </a:rPr>
              <a:t>pass</a:t>
            </a:r>
            <a:endParaRPr lang="en-US" sz="2400" i="1" dirty="0">
              <a:latin typeface="+mj-lt"/>
            </a:endParaRPr>
          </a:p>
        </p:txBody>
      </p:sp>
    </p:spTree>
    <p:extLst>
      <p:ext uri="{BB962C8B-B14F-4D97-AF65-F5344CB8AC3E}">
        <p14:creationId xmlns:p14="http://schemas.microsoft.com/office/powerpoint/2010/main" val="8768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Running External Merge Sort on Larger Files</a:t>
            </a:r>
            <a:endParaRPr lang="en-US" dirty="0"/>
          </a:p>
        </p:txBody>
      </p:sp>
      <p:sp>
        <p:nvSpPr>
          <p:cNvPr id="25" name="Can 24"/>
          <p:cNvSpPr/>
          <p:nvPr/>
        </p:nvSpPr>
        <p:spPr>
          <a:xfrm>
            <a:off x="436783" y="2085749"/>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3" name="Rounded Rectangle 32"/>
          <p:cNvSpPr/>
          <p:nvPr/>
        </p:nvSpPr>
        <p:spPr>
          <a:xfrm>
            <a:off x="499430" y="3042146"/>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00657" y="2579264"/>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93923" y="1793054"/>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3" name="Group 2"/>
          <p:cNvGrpSpPr/>
          <p:nvPr/>
        </p:nvGrpSpPr>
        <p:grpSpPr>
          <a:xfrm>
            <a:off x="594718" y="2629977"/>
            <a:ext cx="1945043" cy="261610"/>
            <a:chOff x="2844928" y="2635940"/>
            <a:chExt cx="3012421" cy="405173"/>
          </a:xfrm>
        </p:grpSpPr>
        <p:sp>
          <p:nvSpPr>
            <p:cNvPr id="31" name="TextBox 3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32" name="TextBox 3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44,55</a:t>
              </a:r>
              <a:endParaRPr lang="en-US" sz="1100" dirty="0">
                <a:solidFill>
                  <a:srgbClr val="FFC000"/>
                </a:solidFill>
                <a:latin typeface="Menlo" charset="0"/>
                <a:ea typeface="Menlo" charset="0"/>
                <a:cs typeface="Menlo" charset="0"/>
              </a:endParaRPr>
            </a:p>
          </p:txBody>
        </p:sp>
        <p:sp>
          <p:nvSpPr>
            <p:cNvPr id="30" name="TextBox 29"/>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35" name="TextBox 34"/>
          <p:cNvSpPr txBox="1"/>
          <p:nvPr/>
        </p:nvSpPr>
        <p:spPr>
          <a:xfrm>
            <a:off x="1262495" y="309860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27,38</a:t>
            </a:r>
            <a:endParaRPr lang="en-US" sz="1100" dirty="0">
              <a:solidFill>
                <a:srgbClr val="FFC000"/>
              </a:solidFill>
              <a:latin typeface="Menlo" charset="0"/>
              <a:ea typeface="Menlo" charset="0"/>
              <a:cs typeface="Menlo" charset="0"/>
            </a:endParaRPr>
          </a:p>
        </p:txBody>
      </p:sp>
      <p:sp>
        <p:nvSpPr>
          <p:cNvPr id="36" name="TextBox 35"/>
          <p:cNvSpPr txBox="1"/>
          <p:nvPr/>
        </p:nvSpPr>
        <p:spPr>
          <a:xfrm>
            <a:off x="1923702" y="309860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43,45</a:t>
            </a:r>
            <a:endParaRPr lang="en-US" sz="1100" dirty="0">
              <a:solidFill>
                <a:srgbClr val="FFC000"/>
              </a:solidFill>
              <a:latin typeface="Menlo" charset="0"/>
              <a:ea typeface="Menlo" charset="0"/>
              <a:cs typeface="Menlo" charset="0"/>
            </a:endParaRPr>
          </a:p>
        </p:txBody>
      </p:sp>
      <p:sp>
        <p:nvSpPr>
          <p:cNvPr id="34" name="TextBox 33"/>
          <p:cNvSpPr txBox="1"/>
          <p:nvPr/>
        </p:nvSpPr>
        <p:spPr>
          <a:xfrm>
            <a:off x="594717" y="309860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18,24</a:t>
            </a:r>
            <a:endParaRPr lang="en-US" sz="1100" dirty="0">
              <a:solidFill>
                <a:srgbClr val="FFC000"/>
              </a:solidFill>
              <a:latin typeface="Menlo" charset="0"/>
              <a:ea typeface="Menlo" charset="0"/>
              <a:cs typeface="Menlo" charset="0"/>
            </a:endParaRPr>
          </a:p>
        </p:txBody>
      </p:sp>
      <p:sp>
        <p:nvSpPr>
          <p:cNvPr id="39" name="Rounded Rectangle 38"/>
          <p:cNvSpPr/>
          <p:nvPr/>
        </p:nvSpPr>
        <p:spPr>
          <a:xfrm>
            <a:off x="499430" y="3941000"/>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00657" y="3478118"/>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94718" y="3528831"/>
            <a:ext cx="1945043" cy="261610"/>
            <a:chOff x="2844928" y="2635940"/>
            <a:chExt cx="3012421" cy="405173"/>
          </a:xfrm>
        </p:grpSpPr>
        <p:sp>
          <p:nvSpPr>
            <p:cNvPr id="43" name="TextBox 42"/>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44" name="TextBox 43"/>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47,55</a:t>
              </a:r>
              <a:endParaRPr lang="en-US" sz="1100" dirty="0">
                <a:solidFill>
                  <a:srgbClr val="FFC000"/>
                </a:solidFill>
                <a:latin typeface="Menlo" charset="0"/>
                <a:ea typeface="Menlo" charset="0"/>
                <a:cs typeface="Menlo" charset="0"/>
              </a:endParaRPr>
            </a:p>
          </p:txBody>
        </p:sp>
        <p:sp>
          <p:nvSpPr>
            <p:cNvPr id="47" name="TextBox 46"/>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48" name="TextBox 47"/>
          <p:cNvSpPr txBox="1"/>
          <p:nvPr/>
        </p:nvSpPr>
        <p:spPr>
          <a:xfrm>
            <a:off x="1262496" y="399746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20,22</a:t>
            </a:r>
            <a:endParaRPr lang="en-US" sz="1100" dirty="0">
              <a:solidFill>
                <a:srgbClr val="FFC000"/>
              </a:solidFill>
              <a:latin typeface="Menlo" charset="0"/>
              <a:ea typeface="Menlo" charset="0"/>
              <a:cs typeface="Menlo" charset="0"/>
            </a:endParaRPr>
          </a:p>
        </p:txBody>
      </p:sp>
      <p:sp>
        <p:nvSpPr>
          <p:cNvPr id="49" name="TextBox 48"/>
          <p:cNvSpPr txBox="1"/>
          <p:nvPr/>
        </p:nvSpPr>
        <p:spPr>
          <a:xfrm>
            <a:off x="1923702" y="399746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23,41</a:t>
            </a:r>
            <a:endParaRPr lang="en-US" sz="1100" dirty="0">
              <a:solidFill>
                <a:srgbClr val="FFC000"/>
              </a:solidFill>
              <a:latin typeface="Menlo" charset="0"/>
              <a:ea typeface="Menlo" charset="0"/>
              <a:cs typeface="Menlo" charset="0"/>
            </a:endParaRPr>
          </a:p>
        </p:txBody>
      </p:sp>
      <p:sp>
        <p:nvSpPr>
          <p:cNvPr id="57" name="TextBox 56"/>
          <p:cNvSpPr txBox="1"/>
          <p:nvPr/>
        </p:nvSpPr>
        <p:spPr>
          <a:xfrm>
            <a:off x="594717" y="399746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3,18</a:t>
            </a:r>
            <a:endParaRPr lang="en-US" sz="1100" dirty="0">
              <a:solidFill>
                <a:srgbClr val="FFC000"/>
              </a:solidFill>
              <a:latin typeface="Menlo" charset="0"/>
              <a:ea typeface="Menlo" charset="0"/>
              <a:cs typeface="Menlo" charset="0"/>
            </a:endParaRPr>
          </a:p>
        </p:txBody>
      </p:sp>
      <p:sp>
        <p:nvSpPr>
          <p:cNvPr id="58" name="Rounded Rectangle 57"/>
          <p:cNvSpPr/>
          <p:nvPr/>
        </p:nvSpPr>
        <p:spPr>
          <a:xfrm>
            <a:off x="496157" y="4833984"/>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97384" y="4371102"/>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591445" y="4421815"/>
            <a:ext cx="1945043" cy="261610"/>
            <a:chOff x="2844928" y="2635940"/>
            <a:chExt cx="3012421" cy="405173"/>
          </a:xfrm>
        </p:grpSpPr>
        <p:sp>
          <p:nvSpPr>
            <p:cNvPr id="61" name="TextBox 6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39,42</a:t>
              </a:r>
              <a:endParaRPr lang="en-US" sz="1100" dirty="0">
                <a:solidFill>
                  <a:srgbClr val="FFC000"/>
                </a:solidFill>
                <a:latin typeface="Menlo" charset="0"/>
                <a:ea typeface="Menlo" charset="0"/>
                <a:cs typeface="Menlo" charset="0"/>
              </a:endParaRPr>
            </a:p>
          </p:txBody>
        </p:sp>
        <p:sp>
          <p:nvSpPr>
            <p:cNvPr id="62" name="TextBox 6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46,55</a:t>
              </a:r>
              <a:endParaRPr lang="en-US" sz="1100" dirty="0">
                <a:solidFill>
                  <a:srgbClr val="FFC000"/>
                </a:solidFill>
                <a:latin typeface="Menlo" charset="0"/>
                <a:ea typeface="Menlo" charset="0"/>
                <a:cs typeface="Menlo" charset="0"/>
              </a:endParaRPr>
            </a:p>
          </p:txBody>
        </p:sp>
        <p:sp>
          <p:nvSpPr>
            <p:cNvPr id="63" name="TextBox 6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grpSp>
      <p:sp>
        <p:nvSpPr>
          <p:cNvPr id="64" name="TextBox 63"/>
          <p:cNvSpPr txBox="1"/>
          <p:nvPr/>
        </p:nvSpPr>
        <p:spPr>
          <a:xfrm>
            <a:off x="1259226" y="4890446"/>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18,23</a:t>
            </a:r>
            <a:endParaRPr lang="en-US" sz="1100" dirty="0">
              <a:solidFill>
                <a:srgbClr val="FFC000"/>
              </a:solidFill>
              <a:latin typeface="Menlo" charset="0"/>
              <a:ea typeface="Menlo" charset="0"/>
              <a:cs typeface="Menlo" charset="0"/>
            </a:endParaRPr>
          </a:p>
        </p:txBody>
      </p:sp>
      <p:sp>
        <p:nvSpPr>
          <p:cNvPr id="65" name="TextBox 64"/>
          <p:cNvSpPr txBox="1"/>
          <p:nvPr/>
        </p:nvSpPr>
        <p:spPr>
          <a:xfrm>
            <a:off x="1920429" y="4890446"/>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66" name="TextBox 65"/>
          <p:cNvSpPr txBox="1"/>
          <p:nvPr/>
        </p:nvSpPr>
        <p:spPr>
          <a:xfrm>
            <a:off x="591444" y="4890446"/>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sp>
        <p:nvSpPr>
          <p:cNvPr id="67" name="Rounded Rectangle 66"/>
          <p:cNvSpPr/>
          <p:nvPr/>
        </p:nvSpPr>
        <p:spPr>
          <a:xfrm>
            <a:off x="492884" y="5737430"/>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94111" y="5274548"/>
            <a:ext cx="2128680" cy="3389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588172" y="5325261"/>
            <a:ext cx="1945043" cy="261610"/>
            <a:chOff x="2844928" y="2635940"/>
            <a:chExt cx="3012421" cy="405173"/>
          </a:xfrm>
        </p:grpSpPr>
        <p:sp>
          <p:nvSpPr>
            <p:cNvPr id="70" name="TextBox 69"/>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33,40</a:t>
              </a:r>
              <a:endParaRPr lang="en-US" sz="1100" dirty="0">
                <a:solidFill>
                  <a:srgbClr val="FFC000"/>
                </a:solidFill>
                <a:latin typeface="Menlo" charset="0"/>
                <a:ea typeface="Menlo" charset="0"/>
                <a:cs typeface="Menlo" charset="0"/>
              </a:endParaRPr>
            </a:p>
          </p:txBody>
        </p:sp>
        <p:sp>
          <p:nvSpPr>
            <p:cNvPr id="71" name="TextBox 70"/>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44,48</a:t>
              </a:r>
              <a:endParaRPr lang="en-US" sz="1100" dirty="0">
                <a:solidFill>
                  <a:srgbClr val="FFC000"/>
                </a:solidFill>
                <a:latin typeface="Menlo" charset="0"/>
                <a:ea typeface="Menlo" charset="0"/>
                <a:cs typeface="Menlo" charset="0"/>
              </a:endParaRPr>
            </a:p>
          </p:txBody>
        </p:sp>
        <p:sp>
          <p:nvSpPr>
            <p:cNvPr id="72" name="TextBox 71"/>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73" name="TextBox 72"/>
          <p:cNvSpPr txBox="1"/>
          <p:nvPr/>
        </p:nvSpPr>
        <p:spPr>
          <a:xfrm>
            <a:off x="1255952" y="579389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22,24</a:t>
            </a:r>
            <a:endParaRPr lang="en-US" sz="1100" dirty="0">
              <a:solidFill>
                <a:srgbClr val="FFC000"/>
              </a:solidFill>
              <a:latin typeface="Menlo" charset="0"/>
              <a:ea typeface="Menlo" charset="0"/>
              <a:cs typeface="Menlo" charset="0"/>
            </a:endParaRPr>
          </a:p>
        </p:txBody>
      </p:sp>
      <p:sp>
        <p:nvSpPr>
          <p:cNvPr id="74" name="TextBox 73"/>
          <p:cNvSpPr txBox="1"/>
          <p:nvPr/>
        </p:nvSpPr>
        <p:spPr>
          <a:xfrm>
            <a:off x="1917156" y="579389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75" name="TextBox 74"/>
          <p:cNvSpPr txBox="1"/>
          <p:nvPr/>
        </p:nvSpPr>
        <p:spPr>
          <a:xfrm>
            <a:off x="588171" y="579389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16,18</a:t>
            </a:r>
            <a:endParaRPr lang="en-US" sz="1100" dirty="0">
              <a:solidFill>
                <a:srgbClr val="FFC000"/>
              </a:solidFill>
              <a:latin typeface="Menlo" charset="0"/>
              <a:ea typeface="Menlo" charset="0"/>
              <a:cs typeface="Menlo" charset="0"/>
            </a:endParaRPr>
          </a:p>
        </p:txBody>
      </p:sp>
      <p:sp>
        <p:nvSpPr>
          <p:cNvPr id="4" name="TextBox 3"/>
          <p:cNvSpPr txBox="1"/>
          <p:nvPr/>
        </p:nvSpPr>
        <p:spPr>
          <a:xfrm>
            <a:off x="9167267" y="6248819"/>
            <a:ext cx="2601271" cy="523220"/>
          </a:xfrm>
          <a:prstGeom prst="rect">
            <a:avLst/>
          </a:prstGeom>
          <a:noFill/>
        </p:spPr>
        <p:txBody>
          <a:bodyPr wrap="square" rtlCol="0">
            <a:spAutoFit/>
          </a:bodyPr>
          <a:lstStyle/>
          <a:p>
            <a:r>
              <a:rPr lang="en-US" sz="2800" dirty="0"/>
              <a:t>4</a:t>
            </a:r>
            <a:r>
              <a:rPr lang="en-US" sz="2800" dirty="0" smtClean="0"/>
              <a:t>. And repeat!</a:t>
            </a:r>
            <a:endParaRPr lang="en-US" sz="2800" b="1" dirty="0"/>
          </a:p>
        </p:txBody>
      </p:sp>
      <p:sp>
        <p:nvSpPr>
          <p:cNvPr id="46" name="Can 45"/>
          <p:cNvSpPr/>
          <p:nvPr/>
        </p:nvSpPr>
        <p:spPr>
          <a:xfrm>
            <a:off x="3375999" y="2063241"/>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51" name="Rounded Rectangle 50"/>
          <p:cNvSpPr/>
          <p:nvPr/>
        </p:nvSpPr>
        <p:spPr>
          <a:xfrm>
            <a:off x="3439873" y="2556756"/>
            <a:ext cx="2128680" cy="82438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033139" y="1770546"/>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53" name="Group 52"/>
          <p:cNvGrpSpPr/>
          <p:nvPr/>
        </p:nvGrpSpPr>
        <p:grpSpPr>
          <a:xfrm>
            <a:off x="3533934" y="2607469"/>
            <a:ext cx="1945043" cy="261610"/>
            <a:chOff x="2844928" y="2635940"/>
            <a:chExt cx="3012421" cy="405173"/>
          </a:xfrm>
        </p:grpSpPr>
        <p:sp>
          <p:nvSpPr>
            <p:cNvPr id="54" name="TextBox 53"/>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18,24</a:t>
              </a:r>
              <a:endParaRPr lang="en-US" sz="1100" dirty="0">
                <a:solidFill>
                  <a:srgbClr val="FFC000"/>
                </a:solidFill>
                <a:latin typeface="Menlo" charset="0"/>
                <a:ea typeface="Menlo" charset="0"/>
                <a:cs typeface="Menlo" charset="0"/>
              </a:endParaRPr>
            </a:p>
          </p:txBody>
        </p:sp>
        <p:sp>
          <p:nvSpPr>
            <p:cNvPr id="55" name="TextBox 54"/>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56" name="TextBox 55"/>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76" name="TextBox 75"/>
          <p:cNvSpPr txBox="1"/>
          <p:nvPr/>
        </p:nvSpPr>
        <p:spPr>
          <a:xfrm>
            <a:off x="4201711" y="3076100"/>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43,44</a:t>
            </a:r>
            <a:endParaRPr lang="en-US" sz="1100" dirty="0">
              <a:solidFill>
                <a:srgbClr val="FFC000"/>
              </a:solidFill>
              <a:latin typeface="Menlo" charset="0"/>
              <a:ea typeface="Menlo" charset="0"/>
              <a:cs typeface="Menlo" charset="0"/>
            </a:endParaRPr>
          </a:p>
        </p:txBody>
      </p:sp>
      <p:sp>
        <p:nvSpPr>
          <p:cNvPr id="77" name="TextBox 76"/>
          <p:cNvSpPr txBox="1"/>
          <p:nvPr/>
        </p:nvSpPr>
        <p:spPr>
          <a:xfrm>
            <a:off x="4862918" y="3076100"/>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45,55</a:t>
            </a:r>
            <a:endParaRPr lang="en-US" sz="1100" dirty="0">
              <a:solidFill>
                <a:srgbClr val="FFC000"/>
              </a:solidFill>
              <a:latin typeface="Menlo" charset="0"/>
              <a:ea typeface="Menlo" charset="0"/>
              <a:cs typeface="Menlo" charset="0"/>
            </a:endParaRPr>
          </a:p>
        </p:txBody>
      </p:sp>
      <p:sp>
        <p:nvSpPr>
          <p:cNvPr id="78" name="TextBox 77"/>
          <p:cNvSpPr txBox="1"/>
          <p:nvPr/>
        </p:nvSpPr>
        <p:spPr>
          <a:xfrm>
            <a:off x="3533933" y="3076100"/>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33,38</a:t>
            </a:r>
            <a:endParaRPr lang="en-US" sz="1100" dirty="0">
              <a:solidFill>
                <a:srgbClr val="FFC000"/>
              </a:solidFill>
              <a:latin typeface="Menlo" charset="0"/>
              <a:ea typeface="Menlo" charset="0"/>
              <a:cs typeface="Menlo" charset="0"/>
            </a:endParaRPr>
          </a:p>
        </p:txBody>
      </p:sp>
      <p:sp>
        <p:nvSpPr>
          <p:cNvPr id="80" name="Rounded Rectangle 79"/>
          <p:cNvSpPr/>
          <p:nvPr/>
        </p:nvSpPr>
        <p:spPr>
          <a:xfrm>
            <a:off x="3439873" y="3455609"/>
            <a:ext cx="2128680" cy="81980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3533934" y="3506323"/>
            <a:ext cx="1945043" cy="261610"/>
            <a:chOff x="2844928" y="2635940"/>
            <a:chExt cx="3012421" cy="405173"/>
          </a:xfrm>
        </p:grpSpPr>
        <p:sp>
          <p:nvSpPr>
            <p:cNvPr id="82" name="TextBox 81"/>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12,18</a:t>
              </a:r>
              <a:endParaRPr lang="en-US" sz="1100" dirty="0">
                <a:solidFill>
                  <a:srgbClr val="FFC000"/>
                </a:solidFill>
                <a:latin typeface="Menlo" charset="0"/>
                <a:ea typeface="Menlo" charset="0"/>
                <a:cs typeface="Menlo" charset="0"/>
              </a:endParaRPr>
            </a:p>
          </p:txBody>
        </p:sp>
        <p:sp>
          <p:nvSpPr>
            <p:cNvPr id="83" name="TextBox 82"/>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20,22</a:t>
              </a:r>
              <a:endParaRPr lang="en-US" sz="1100" dirty="0">
                <a:solidFill>
                  <a:srgbClr val="FFC000"/>
                </a:solidFill>
                <a:latin typeface="Menlo" charset="0"/>
                <a:ea typeface="Menlo" charset="0"/>
                <a:cs typeface="Menlo" charset="0"/>
              </a:endParaRPr>
            </a:p>
          </p:txBody>
        </p:sp>
        <p:sp>
          <p:nvSpPr>
            <p:cNvPr id="84" name="TextBox 83"/>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3,10</a:t>
              </a:r>
              <a:endParaRPr lang="en-US" sz="1100" dirty="0">
                <a:solidFill>
                  <a:srgbClr val="FFC000"/>
                </a:solidFill>
                <a:latin typeface="Menlo" charset="0"/>
                <a:ea typeface="Menlo" charset="0"/>
                <a:cs typeface="Menlo" charset="0"/>
              </a:endParaRPr>
            </a:p>
          </p:txBody>
        </p:sp>
      </p:grpSp>
      <p:sp>
        <p:nvSpPr>
          <p:cNvPr id="85" name="TextBox 84"/>
          <p:cNvSpPr txBox="1"/>
          <p:nvPr/>
        </p:nvSpPr>
        <p:spPr>
          <a:xfrm>
            <a:off x="4201712" y="3974954"/>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33,41</a:t>
            </a:r>
            <a:endParaRPr lang="en-US" sz="1100" dirty="0">
              <a:solidFill>
                <a:srgbClr val="FFC000"/>
              </a:solidFill>
              <a:latin typeface="Menlo" charset="0"/>
              <a:ea typeface="Menlo" charset="0"/>
              <a:cs typeface="Menlo" charset="0"/>
            </a:endParaRPr>
          </a:p>
        </p:txBody>
      </p:sp>
      <p:sp>
        <p:nvSpPr>
          <p:cNvPr id="86" name="TextBox 85"/>
          <p:cNvSpPr txBox="1"/>
          <p:nvPr/>
        </p:nvSpPr>
        <p:spPr>
          <a:xfrm>
            <a:off x="4862918" y="3974954"/>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47,55</a:t>
            </a:r>
            <a:endParaRPr lang="en-US" sz="1100" dirty="0">
              <a:solidFill>
                <a:srgbClr val="FFC000"/>
              </a:solidFill>
              <a:latin typeface="Menlo" charset="0"/>
              <a:ea typeface="Menlo" charset="0"/>
              <a:cs typeface="Menlo" charset="0"/>
            </a:endParaRPr>
          </a:p>
        </p:txBody>
      </p:sp>
      <p:sp>
        <p:nvSpPr>
          <p:cNvPr id="87" name="TextBox 86"/>
          <p:cNvSpPr txBox="1"/>
          <p:nvPr/>
        </p:nvSpPr>
        <p:spPr>
          <a:xfrm>
            <a:off x="3533933" y="3974954"/>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23,31</a:t>
            </a:r>
            <a:endParaRPr lang="en-US" sz="1100" dirty="0">
              <a:solidFill>
                <a:srgbClr val="FFC000"/>
              </a:solidFill>
              <a:latin typeface="Menlo" charset="0"/>
              <a:ea typeface="Menlo" charset="0"/>
              <a:cs typeface="Menlo" charset="0"/>
            </a:endParaRPr>
          </a:p>
        </p:txBody>
      </p:sp>
      <p:sp>
        <p:nvSpPr>
          <p:cNvPr id="89" name="Rounded Rectangle 88"/>
          <p:cNvSpPr/>
          <p:nvPr/>
        </p:nvSpPr>
        <p:spPr>
          <a:xfrm>
            <a:off x="3436600" y="4348594"/>
            <a:ext cx="2128680" cy="82438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3530661" y="4399307"/>
            <a:ext cx="1945043" cy="261610"/>
            <a:chOff x="2844928" y="2635940"/>
            <a:chExt cx="3012421" cy="405173"/>
          </a:xfrm>
        </p:grpSpPr>
        <p:sp>
          <p:nvSpPr>
            <p:cNvPr id="91" name="TextBox 9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18,23</a:t>
              </a:r>
              <a:endParaRPr lang="en-US" sz="1100" dirty="0">
                <a:solidFill>
                  <a:srgbClr val="FFC000"/>
                </a:solidFill>
                <a:latin typeface="Menlo" charset="0"/>
                <a:ea typeface="Menlo" charset="0"/>
                <a:cs typeface="Menlo" charset="0"/>
              </a:endParaRPr>
            </a:p>
          </p:txBody>
        </p:sp>
        <p:sp>
          <p:nvSpPr>
            <p:cNvPr id="92" name="TextBox 9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93" name="TextBox 9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grpSp>
      <p:sp>
        <p:nvSpPr>
          <p:cNvPr id="94" name="TextBox 93"/>
          <p:cNvSpPr txBox="1"/>
          <p:nvPr/>
        </p:nvSpPr>
        <p:spPr>
          <a:xfrm>
            <a:off x="4198442" y="486793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39,42</a:t>
            </a:r>
            <a:endParaRPr lang="en-US" sz="1100" dirty="0">
              <a:solidFill>
                <a:srgbClr val="FFC000"/>
              </a:solidFill>
              <a:latin typeface="Menlo" charset="0"/>
              <a:ea typeface="Menlo" charset="0"/>
              <a:cs typeface="Menlo" charset="0"/>
            </a:endParaRPr>
          </a:p>
        </p:txBody>
      </p:sp>
      <p:sp>
        <p:nvSpPr>
          <p:cNvPr id="95" name="TextBox 94"/>
          <p:cNvSpPr txBox="1"/>
          <p:nvPr/>
        </p:nvSpPr>
        <p:spPr>
          <a:xfrm>
            <a:off x="4859645" y="486793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46,55</a:t>
            </a:r>
            <a:endParaRPr lang="en-US" sz="1100" dirty="0">
              <a:solidFill>
                <a:srgbClr val="FFC000"/>
              </a:solidFill>
              <a:latin typeface="Menlo" charset="0"/>
              <a:ea typeface="Menlo" charset="0"/>
              <a:cs typeface="Menlo" charset="0"/>
            </a:endParaRPr>
          </a:p>
        </p:txBody>
      </p:sp>
      <p:sp>
        <p:nvSpPr>
          <p:cNvPr id="96" name="TextBox 95"/>
          <p:cNvSpPr txBox="1"/>
          <p:nvPr/>
        </p:nvSpPr>
        <p:spPr>
          <a:xfrm>
            <a:off x="3530660" y="486793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98" name="Rounded Rectangle 97"/>
          <p:cNvSpPr/>
          <p:nvPr/>
        </p:nvSpPr>
        <p:spPr>
          <a:xfrm>
            <a:off x="3433327" y="5252040"/>
            <a:ext cx="2128680" cy="8012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3527388" y="5302753"/>
            <a:ext cx="1945043" cy="261610"/>
            <a:chOff x="2844928" y="2635940"/>
            <a:chExt cx="3012421" cy="405173"/>
          </a:xfrm>
        </p:grpSpPr>
        <p:sp>
          <p:nvSpPr>
            <p:cNvPr id="100" name="TextBox 99"/>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16,18</a:t>
              </a:r>
              <a:endParaRPr lang="en-US" sz="1100" dirty="0">
                <a:solidFill>
                  <a:srgbClr val="FFC000"/>
                </a:solidFill>
                <a:latin typeface="Menlo" charset="0"/>
                <a:ea typeface="Menlo" charset="0"/>
                <a:cs typeface="Menlo" charset="0"/>
              </a:endParaRPr>
            </a:p>
          </p:txBody>
        </p:sp>
        <p:sp>
          <p:nvSpPr>
            <p:cNvPr id="101" name="TextBox 100"/>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22,24</a:t>
              </a:r>
              <a:endParaRPr lang="en-US" sz="1100" dirty="0">
                <a:solidFill>
                  <a:srgbClr val="FFC000"/>
                </a:solidFill>
                <a:latin typeface="Menlo" charset="0"/>
                <a:ea typeface="Menlo" charset="0"/>
                <a:cs typeface="Menlo" charset="0"/>
              </a:endParaRPr>
            </a:p>
          </p:txBody>
        </p:sp>
        <p:sp>
          <p:nvSpPr>
            <p:cNvPr id="102" name="TextBox 101"/>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grpSp>
      <p:sp>
        <p:nvSpPr>
          <p:cNvPr id="103" name="TextBox 102"/>
          <p:cNvSpPr txBox="1"/>
          <p:nvPr/>
        </p:nvSpPr>
        <p:spPr>
          <a:xfrm>
            <a:off x="4195168" y="5771384"/>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33,40</a:t>
            </a:r>
            <a:endParaRPr lang="en-US" sz="1100" dirty="0">
              <a:solidFill>
                <a:srgbClr val="FFC000"/>
              </a:solidFill>
              <a:latin typeface="Menlo" charset="0"/>
              <a:ea typeface="Menlo" charset="0"/>
              <a:cs typeface="Menlo" charset="0"/>
            </a:endParaRPr>
          </a:p>
        </p:txBody>
      </p:sp>
      <p:sp>
        <p:nvSpPr>
          <p:cNvPr id="104" name="TextBox 103"/>
          <p:cNvSpPr txBox="1"/>
          <p:nvPr/>
        </p:nvSpPr>
        <p:spPr>
          <a:xfrm>
            <a:off x="4856372" y="5771384"/>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44,48</a:t>
            </a:r>
            <a:endParaRPr lang="en-US" sz="1100" dirty="0">
              <a:solidFill>
                <a:srgbClr val="FFC000"/>
              </a:solidFill>
              <a:latin typeface="Menlo" charset="0"/>
              <a:ea typeface="Menlo" charset="0"/>
              <a:cs typeface="Menlo" charset="0"/>
            </a:endParaRPr>
          </a:p>
        </p:txBody>
      </p:sp>
      <p:sp>
        <p:nvSpPr>
          <p:cNvPr id="105" name="TextBox 104"/>
          <p:cNvSpPr txBox="1"/>
          <p:nvPr/>
        </p:nvSpPr>
        <p:spPr>
          <a:xfrm>
            <a:off x="3527387" y="5771384"/>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sp>
        <p:nvSpPr>
          <p:cNvPr id="5" name="Right Arrow 4"/>
          <p:cNvSpPr/>
          <p:nvPr/>
        </p:nvSpPr>
        <p:spPr>
          <a:xfrm>
            <a:off x="2763311" y="3941001"/>
            <a:ext cx="516532" cy="45830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8" name="Can 87"/>
          <p:cNvSpPr/>
          <p:nvPr/>
        </p:nvSpPr>
        <p:spPr>
          <a:xfrm>
            <a:off x="6299374" y="2085749"/>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97" name="Rounded Rectangle 96"/>
          <p:cNvSpPr/>
          <p:nvPr/>
        </p:nvSpPr>
        <p:spPr>
          <a:xfrm>
            <a:off x="6363248" y="2579264"/>
            <a:ext cx="2128680" cy="17127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6956514" y="1793054"/>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107" name="Group 106"/>
          <p:cNvGrpSpPr/>
          <p:nvPr/>
        </p:nvGrpSpPr>
        <p:grpSpPr>
          <a:xfrm>
            <a:off x="6457309" y="2629977"/>
            <a:ext cx="1945043" cy="261610"/>
            <a:chOff x="2844928" y="2635940"/>
            <a:chExt cx="3012421" cy="405173"/>
          </a:xfrm>
        </p:grpSpPr>
        <p:sp>
          <p:nvSpPr>
            <p:cNvPr id="108" name="TextBox 107"/>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sp>
          <p:nvSpPr>
            <p:cNvPr id="109" name="TextBox 108"/>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12,18</a:t>
              </a:r>
              <a:endParaRPr lang="en-US" sz="1100" dirty="0">
                <a:solidFill>
                  <a:srgbClr val="FFC000"/>
                </a:solidFill>
                <a:latin typeface="Menlo" charset="0"/>
                <a:ea typeface="Menlo" charset="0"/>
                <a:cs typeface="Menlo" charset="0"/>
              </a:endParaRPr>
            </a:p>
          </p:txBody>
        </p:sp>
        <p:sp>
          <p:nvSpPr>
            <p:cNvPr id="110" name="TextBox 109"/>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3,10</a:t>
              </a:r>
              <a:endParaRPr lang="en-US" sz="1100" dirty="0">
                <a:solidFill>
                  <a:srgbClr val="FFC000"/>
                </a:solidFill>
                <a:latin typeface="Menlo" charset="0"/>
                <a:ea typeface="Menlo" charset="0"/>
                <a:cs typeface="Menlo" charset="0"/>
              </a:endParaRPr>
            </a:p>
          </p:txBody>
        </p:sp>
      </p:grpSp>
      <p:sp>
        <p:nvSpPr>
          <p:cNvPr id="111" name="TextBox 110"/>
          <p:cNvSpPr txBox="1"/>
          <p:nvPr/>
        </p:nvSpPr>
        <p:spPr>
          <a:xfrm>
            <a:off x="7125086" y="309860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22,23</a:t>
            </a:r>
            <a:endParaRPr lang="en-US" sz="1100" dirty="0">
              <a:solidFill>
                <a:srgbClr val="FFC000"/>
              </a:solidFill>
              <a:latin typeface="Menlo" charset="0"/>
              <a:ea typeface="Menlo" charset="0"/>
              <a:cs typeface="Menlo" charset="0"/>
            </a:endParaRPr>
          </a:p>
        </p:txBody>
      </p:sp>
      <p:sp>
        <p:nvSpPr>
          <p:cNvPr id="112" name="TextBox 111"/>
          <p:cNvSpPr txBox="1"/>
          <p:nvPr/>
        </p:nvSpPr>
        <p:spPr>
          <a:xfrm>
            <a:off x="7786293" y="309860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113" name="TextBox 112"/>
          <p:cNvSpPr txBox="1"/>
          <p:nvPr/>
        </p:nvSpPr>
        <p:spPr>
          <a:xfrm>
            <a:off x="6457308" y="309860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18,20</a:t>
            </a:r>
            <a:endParaRPr lang="en-US" sz="1100" dirty="0">
              <a:solidFill>
                <a:srgbClr val="FFC000"/>
              </a:solidFill>
              <a:latin typeface="Menlo" charset="0"/>
              <a:ea typeface="Menlo" charset="0"/>
              <a:cs typeface="Menlo" charset="0"/>
            </a:endParaRPr>
          </a:p>
        </p:txBody>
      </p:sp>
      <p:grpSp>
        <p:nvGrpSpPr>
          <p:cNvPr id="115" name="Group 114"/>
          <p:cNvGrpSpPr/>
          <p:nvPr/>
        </p:nvGrpSpPr>
        <p:grpSpPr>
          <a:xfrm>
            <a:off x="6457309" y="3528831"/>
            <a:ext cx="1945043" cy="261610"/>
            <a:chOff x="2844928" y="2635940"/>
            <a:chExt cx="3012421" cy="405173"/>
          </a:xfrm>
        </p:grpSpPr>
        <p:sp>
          <p:nvSpPr>
            <p:cNvPr id="116" name="TextBox 115"/>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33,33</a:t>
              </a:r>
              <a:endParaRPr lang="en-US" sz="1100" dirty="0">
                <a:solidFill>
                  <a:srgbClr val="FFC000"/>
                </a:solidFill>
                <a:latin typeface="Menlo" charset="0"/>
                <a:ea typeface="Menlo" charset="0"/>
                <a:cs typeface="Menlo" charset="0"/>
              </a:endParaRPr>
            </a:p>
          </p:txBody>
        </p:sp>
        <p:sp>
          <p:nvSpPr>
            <p:cNvPr id="117" name="TextBox 116"/>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a:solidFill>
                    <a:srgbClr val="FFC000"/>
                  </a:solidFill>
                  <a:latin typeface="Menlo" charset="0"/>
                  <a:ea typeface="Menlo" charset="0"/>
                  <a:cs typeface="Menlo" charset="0"/>
                </a:rPr>
                <a:t>38,41</a:t>
              </a:r>
            </a:p>
          </p:txBody>
        </p:sp>
        <p:sp>
          <p:nvSpPr>
            <p:cNvPr id="118" name="TextBox 117"/>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31,31</a:t>
              </a:r>
              <a:endParaRPr lang="en-US" sz="1100" dirty="0">
                <a:solidFill>
                  <a:srgbClr val="FFC000"/>
                </a:solidFill>
                <a:latin typeface="Menlo" charset="0"/>
                <a:ea typeface="Menlo" charset="0"/>
                <a:cs typeface="Menlo" charset="0"/>
              </a:endParaRPr>
            </a:p>
          </p:txBody>
        </p:sp>
      </p:grpSp>
      <p:sp>
        <p:nvSpPr>
          <p:cNvPr id="119" name="TextBox 118"/>
          <p:cNvSpPr txBox="1"/>
          <p:nvPr/>
        </p:nvSpPr>
        <p:spPr>
          <a:xfrm>
            <a:off x="7125087" y="3997462"/>
            <a:ext cx="609462" cy="261610"/>
          </a:xfrm>
          <a:prstGeom prst="rect">
            <a:avLst/>
          </a:prstGeom>
          <a:solidFill>
            <a:schemeClr val="tx1">
              <a:lumMod val="50000"/>
              <a:lumOff val="50000"/>
            </a:schemeClr>
          </a:solidFill>
        </p:spPr>
        <p:txBody>
          <a:bodyPr wrap="none" rtlCol="0">
            <a:spAutoFit/>
          </a:bodyPr>
          <a:lstStyle/>
          <a:p>
            <a:pPr algn="ctr"/>
            <a:r>
              <a:rPr lang="en-US" sz="1100" dirty="0">
                <a:solidFill>
                  <a:srgbClr val="FFC000"/>
                </a:solidFill>
                <a:latin typeface="Menlo" charset="0"/>
                <a:ea typeface="Menlo" charset="0"/>
                <a:cs typeface="Menlo" charset="0"/>
              </a:rPr>
              <a:t>45,47</a:t>
            </a:r>
          </a:p>
        </p:txBody>
      </p:sp>
      <p:sp>
        <p:nvSpPr>
          <p:cNvPr id="120" name="TextBox 119"/>
          <p:cNvSpPr txBox="1"/>
          <p:nvPr/>
        </p:nvSpPr>
        <p:spPr>
          <a:xfrm>
            <a:off x="7786293" y="399746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55,55</a:t>
            </a:r>
            <a:endParaRPr lang="en-US" sz="1100" dirty="0">
              <a:solidFill>
                <a:srgbClr val="FFC000"/>
              </a:solidFill>
              <a:latin typeface="Menlo" charset="0"/>
              <a:ea typeface="Menlo" charset="0"/>
              <a:cs typeface="Menlo" charset="0"/>
            </a:endParaRPr>
          </a:p>
        </p:txBody>
      </p:sp>
      <p:sp>
        <p:nvSpPr>
          <p:cNvPr id="121" name="TextBox 120"/>
          <p:cNvSpPr txBox="1"/>
          <p:nvPr/>
        </p:nvSpPr>
        <p:spPr>
          <a:xfrm>
            <a:off x="6457308" y="399746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43,44</a:t>
            </a:r>
            <a:endParaRPr lang="en-US" sz="1100" dirty="0">
              <a:solidFill>
                <a:srgbClr val="FFC000"/>
              </a:solidFill>
              <a:latin typeface="Menlo" charset="0"/>
              <a:ea typeface="Menlo" charset="0"/>
              <a:cs typeface="Menlo" charset="0"/>
            </a:endParaRPr>
          </a:p>
        </p:txBody>
      </p:sp>
      <p:sp>
        <p:nvSpPr>
          <p:cNvPr id="122" name="Rounded Rectangle 121"/>
          <p:cNvSpPr/>
          <p:nvPr/>
        </p:nvSpPr>
        <p:spPr>
          <a:xfrm>
            <a:off x="6359975" y="4371101"/>
            <a:ext cx="2128680" cy="178539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6454036" y="4421815"/>
            <a:ext cx="1945043" cy="261610"/>
            <a:chOff x="2844928" y="2635940"/>
            <a:chExt cx="3012421" cy="405173"/>
          </a:xfrm>
        </p:grpSpPr>
        <p:sp>
          <p:nvSpPr>
            <p:cNvPr id="124" name="TextBox 123"/>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10,12</a:t>
              </a:r>
              <a:endParaRPr lang="en-US" sz="1100" dirty="0">
                <a:solidFill>
                  <a:srgbClr val="FFC000"/>
                </a:solidFill>
                <a:latin typeface="Menlo" charset="0"/>
                <a:ea typeface="Menlo" charset="0"/>
                <a:cs typeface="Menlo" charset="0"/>
              </a:endParaRPr>
            </a:p>
          </p:txBody>
        </p:sp>
        <p:sp>
          <p:nvSpPr>
            <p:cNvPr id="125" name="TextBox 124"/>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16,18</a:t>
              </a:r>
              <a:endParaRPr lang="en-US" sz="1100" dirty="0">
                <a:solidFill>
                  <a:srgbClr val="FFC000"/>
                </a:solidFill>
                <a:latin typeface="Menlo" charset="0"/>
                <a:ea typeface="Menlo" charset="0"/>
                <a:cs typeface="Menlo" charset="0"/>
              </a:endParaRPr>
            </a:p>
          </p:txBody>
        </p:sp>
        <p:sp>
          <p:nvSpPr>
            <p:cNvPr id="126" name="TextBox 125"/>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grpSp>
      <p:sp>
        <p:nvSpPr>
          <p:cNvPr id="127" name="TextBox 126"/>
          <p:cNvSpPr txBox="1"/>
          <p:nvPr/>
        </p:nvSpPr>
        <p:spPr>
          <a:xfrm>
            <a:off x="7121817" y="4890446"/>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23,24</a:t>
            </a:r>
            <a:endParaRPr lang="en-US" sz="1100" dirty="0">
              <a:solidFill>
                <a:srgbClr val="FFC000"/>
              </a:solidFill>
              <a:latin typeface="Menlo" charset="0"/>
              <a:ea typeface="Menlo" charset="0"/>
              <a:cs typeface="Menlo" charset="0"/>
            </a:endParaRPr>
          </a:p>
        </p:txBody>
      </p:sp>
      <p:sp>
        <p:nvSpPr>
          <p:cNvPr id="128" name="TextBox 127"/>
          <p:cNvSpPr txBox="1"/>
          <p:nvPr/>
        </p:nvSpPr>
        <p:spPr>
          <a:xfrm>
            <a:off x="7783020" y="4890446"/>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24,27</a:t>
            </a:r>
            <a:endParaRPr lang="en-US" sz="1100" dirty="0">
              <a:solidFill>
                <a:srgbClr val="FFC000"/>
              </a:solidFill>
              <a:latin typeface="Menlo" charset="0"/>
              <a:ea typeface="Menlo" charset="0"/>
              <a:cs typeface="Menlo" charset="0"/>
            </a:endParaRPr>
          </a:p>
        </p:txBody>
      </p:sp>
      <p:sp>
        <p:nvSpPr>
          <p:cNvPr id="129" name="TextBox 128"/>
          <p:cNvSpPr txBox="1"/>
          <p:nvPr/>
        </p:nvSpPr>
        <p:spPr>
          <a:xfrm>
            <a:off x="6454035" y="4890446"/>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18,22</a:t>
            </a:r>
            <a:endParaRPr lang="en-US" sz="1100" dirty="0">
              <a:solidFill>
                <a:srgbClr val="FFC000"/>
              </a:solidFill>
              <a:latin typeface="Menlo" charset="0"/>
              <a:ea typeface="Menlo" charset="0"/>
              <a:cs typeface="Menlo" charset="0"/>
            </a:endParaRPr>
          </a:p>
        </p:txBody>
      </p:sp>
      <p:grpSp>
        <p:nvGrpSpPr>
          <p:cNvPr id="131" name="Group 130"/>
          <p:cNvGrpSpPr/>
          <p:nvPr/>
        </p:nvGrpSpPr>
        <p:grpSpPr>
          <a:xfrm>
            <a:off x="6450763" y="5325261"/>
            <a:ext cx="1945043" cy="261610"/>
            <a:chOff x="2844928" y="2635940"/>
            <a:chExt cx="3012421" cy="405173"/>
          </a:xfrm>
        </p:grpSpPr>
        <p:sp>
          <p:nvSpPr>
            <p:cNvPr id="132" name="TextBox 131"/>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133" name="TextBox 132"/>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33,39</a:t>
              </a:r>
              <a:endParaRPr lang="en-US" sz="1100" dirty="0">
                <a:solidFill>
                  <a:srgbClr val="FFC000"/>
                </a:solidFill>
                <a:latin typeface="Menlo" charset="0"/>
                <a:ea typeface="Menlo" charset="0"/>
                <a:cs typeface="Menlo" charset="0"/>
              </a:endParaRPr>
            </a:p>
          </p:txBody>
        </p:sp>
        <p:sp>
          <p:nvSpPr>
            <p:cNvPr id="134" name="TextBox 133"/>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grpSp>
      <p:sp>
        <p:nvSpPr>
          <p:cNvPr id="135" name="TextBox 134"/>
          <p:cNvSpPr txBox="1"/>
          <p:nvPr/>
        </p:nvSpPr>
        <p:spPr>
          <a:xfrm>
            <a:off x="7118543" y="579389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44,46</a:t>
            </a:r>
            <a:endParaRPr lang="en-US" sz="1100" dirty="0">
              <a:solidFill>
                <a:srgbClr val="FFC000"/>
              </a:solidFill>
              <a:latin typeface="Menlo" charset="0"/>
              <a:ea typeface="Menlo" charset="0"/>
              <a:cs typeface="Menlo" charset="0"/>
            </a:endParaRPr>
          </a:p>
        </p:txBody>
      </p:sp>
      <p:sp>
        <p:nvSpPr>
          <p:cNvPr id="136" name="TextBox 135"/>
          <p:cNvSpPr txBox="1"/>
          <p:nvPr/>
        </p:nvSpPr>
        <p:spPr>
          <a:xfrm>
            <a:off x="7779747" y="579389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48,55</a:t>
            </a:r>
            <a:endParaRPr lang="en-US" sz="1100" dirty="0">
              <a:solidFill>
                <a:srgbClr val="FFC000"/>
              </a:solidFill>
              <a:latin typeface="Menlo" charset="0"/>
              <a:ea typeface="Menlo" charset="0"/>
              <a:cs typeface="Menlo" charset="0"/>
            </a:endParaRPr>
          </a:p>
        </p:txBody>
      </p:sp>
      <p:sp>
        <p:nvSpPr>
          <p:cNvPr id="137" name="TextBox 136"/>
          <p:cNvSpPr txBox="1"/>
          <p:nvPr/>
        </p:nvSpPr>
        <p:spPr>
          <a:xfrm>
            <a:off x="6450762" y="579389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40,42</a:t>
            </a:r>
            <a:endParaRPr lang="en-US" sz="1100" dirty="0">
              <a:solidFill>
                <a:srgbClr val="FFC000"/>
              </a:solidFill>
              <a:latin typeface="Menlo" charset="0"/>
              <a:ea typeface="Menlo" charset="0"/>
              <a:cs typeface="Menlo" charset="0"/>
            </a:endParaRPr>
          </a:p>
        </p:txBody>
      </p:sp>
      <p:sp>
        <p:nvSpPr>
          <p:cNvPr id="138" name="Right Arrow 137"/>
          <p:cNvSpPr/>
          <p:nvPr/>
        </p:nvSpPr>
        <p:spPr>
          <a:xfrm>
            <a:off x="5686686" y="3963509"/>
            <a:ext cx="516532" cy="45830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4" name="Can 113"/>
          <p:cNvSpPr/>
          <p:nvPr/>
        </p:nvSpPr>
        <p:spPr>
          <a:xfrm>
            <a:off x="9232726" y="2085749"/>
            <a:ext cx="2232468" cy="4162852"/>
          </a:xfrm>
          <a:prstGeom prst="can">
            <a:avLst>
              <a:gd name="adj" fmla="val 9229"/>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30" name="Rounded Rectangle 129"/>
          <p:cNvSpPr/>
          <p:nvPr/>
        </p:nvSpPr>
        <p:spPr>
          <a:xfrm>
            <a:off x="9296600" y="2579264"/>
            <a:ext cx="2128680" cy="357723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9889866" y="1793054"/>
            <a:ext cx="918187" cy="461665"/>
          </a:xfrm>
          <a:prstGeom prst="rect">
            <a:avLst/>
          </a:prstGeom>
          <a:noFill/>
        </p:spPr>
        <p:txBody>
          <a:bodyPr wrap="square" rtlCol="0">
            <a:spAutoFit/>
          </a:bodyPr>
          <a:lstStyle/>
          <a:p>
            <a:pPr algn="ctr"/>
            <a:r>
              <a:rPr lang="en-US" sz="2400" dirty="0" smtClean="0">
                <a:latin typeface="+mj-lt"/>
              </a:rPr>
              <a:t>Disk</a:t>
            </a:r>
            <a:endParaRPr lang="en-US" sz="2400" dirty="0">
              <a:latin typeface="+mj-lt"/>
            </a:endParaRPr>
          </a:p>
        </p:txBody>
      </p:sp>
      <p:grpSp>
        <p:nvGrpSpPr>
          <p:cNvPr id="140" name="Group 139"/>
          <p:cNvGrpSpPr/>
          <p:nvPr/>
        </p:nvGrpSpPr>
        <p:grpSpPr>
          <a:xfrm>
            <a:off x="9390661" y="2629977"/>
            <a:ext cx="1945043" cy="261610"/>
            <a:chOff x="2844928" y="2635940"/>
            <a:chExt cx="3012421" cy="405173"/>
          </a:xfrm>
        </p:grpSpPr>
        <p:sp>
          <p:nvSpPr>
            <p:cNvPr id="141" name="TextBox 140"/>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3,10</a:t>
              </a:r>
              <a:endParaRPr lang="en-US" sz="1100" dirty="0">
                <a:solidFill>
                  <a:srgbClr val="FFC000"/>
                </a:solidFill>
                <a:latin typeface="Menlo" charset="0"/>
                <a:ea typeface="Menlo" charset="0"/>
                <a:cs typeface="Menlo" charset="0"/>
              </a:endParaRPr>
            </a:p>
          </p:txBody>
        </p:sp>
        <p:sp>
          <p:nvSpPr>
            <p:cNvPr id="142" name="TextBox 141"/>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10,10</a:t>
              </a:r>
              <a:endParaRPr lang="en-US" sz="1100" dirty="0">
                <a:solidFill>
                  <a:srgbClr val="FFC000"/>
                </a:solidFill>
                <a:latin typeface="Menlo" charset="0"/>
                <a:ea typeface="Menlo" charset="0"/>
                <a:cs typeface="Menlo" charset="0"/>
              </a:endParaRPr>
            </a:p>
          </p:txBody>
        </p:sp>
        <p:sp>
          <p:nvSpPr>
            <p:cNvPr id="143" name="TextBox 142"/>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1,3</a:t>
              </a:r>
              <a:endParaRPr lang="en-US" sz="1100" dirty="0">
                <a:solidFill>
                  <a:srgbClr val="FFC000"/>
                </a:solidFill>
                <a:latin typeface="Menlo" charset="0"/>
                <a:ea typeface="Menlo" charset="0"/>
                <a:cs typeface="Menlo" charset="0"/>
              </a:endParaRPr>
            </a:p>
          </p:txBody>
        </p:sp>
      </p:grpSp>
      <p:sp>
        <p:nvSpPr>
          <p:cNvPr id="144" name="TextBox 143"/>
          <p:cNvSpPr txBox="1"/>
          <p:nvPr/>
        </p:nvSpPr>
        <p:spPr>
          <a:xfrm>
            <a:off x="10058438" y="3098608"/>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12,16</a:t>
            </a:r>
            <a:endParaRPr lang="en-US" sz="1100" dirty="0">
              <a:solidFill>
                <a:srgbClr val="FFC000"/>
              </a:solidFill>
              <a:latin typeface="Menlo" charset="0"/>
              <a:ea typeface="Menlo" charset="0"/>
              <a:cs typeface="Menlo" charset="0"/>
            </a:endParaRPr>
          </a:p>
        </p:txBody>
      </p:sp>
      <p:sp>
        <p:nvSpPr>
          <p:cNvPr id="145" name="TextBox 144"/>
          <p:cNvSpPr txBox="1"/>
          <p:nvPr/>
        </p:nvSpPr>
        <p:spPr>
          <a:xfrm>
            <a:off x="10719645" y="3098608"/>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18,18</a:t>
            </a:r>
            <a:endParaRPr lang="en-US" sz="1100" dirty="0">
              <a:solidFill>
                <a:srgbClr val="FFC000"/>
              </a:solidFill>
              <a:latin typeface="Menlo" charset="0"/>
              <a:ea typeface="Menlo" charset="0"/>
              <a:cs typeface="Menlo" charset="0"/>
            </a:endParaRPr>
          </a:p>
        </p:txBody>
      </p:sp>
      <p:sp>
        <p:nvSpPr>
          <p:cNvPr id="146" name="TextBox 145"/>
          <p:cNvSpPr txBox="1"/>
          <p:nvPr/>
        </p:nvSpPr>
        <p:spPr>
          <a:xfrm>
            <a:off x="9390660" y="3098608"/>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12,12</a:t>
            </a:r>
            <a:endParaRPr lang="en-US" sz="1100" dirty="0">
              <a:solidFill>
                <a:srgbClr val="FFC000"/>
              </a:solidFill>
              <a:latin typeface="Menlo" charset="0"/>
              <a:ea typeface="Menlo" charset="0"/>
              <a:cs typeface="Menlo" charset="0"/>
            </a:endParaRPr>
          </a:p>
        </p:txBody>
      </p:sp>
      <p:grpSp>
        <p:nvGrpSpPr>
          <p:cNvPr id="147" name="Group 146"/>
          <p:cNvGrpSpPr/>
          <p:nvPr/>
        </p:nvGrpSpPr>
        <p:grpSpPr>
          <a:xfrm>
            <a:off x="9390661" y="3528831"/>
            <a:ext cx="1945043" cy="261610"/>
            <a:chOff x="2844928" y="2635940"/>
            <a:chExt cx="3012421" cy="405173"/>
          </a:xfrm>
        </p:grpSpPr>
        <p:sp>
          <p:nvSpPr>
            <p:cNvPr id="148" name="TextBox 147"/>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20,22</a:t>
              </a:r>
              <a:endParaRPr lang="en-US" sz="1100" dirty="0">
                <a:solidFill>
                  <a:srgbClr val="FFC000"/>
                </a:solidFill>
                <a:latin typeface="Menlo" charset="0"/>
                <a:ea typeface="Menlo" charset="0"/>
                <a:cs typeface="Menlo" charset="0"/>
              </a:endParaRPr>
            </a:p>
          </p:txBody>
        </p:sp>
        <p:sp>
          <p:nvSpPr>
            <p:cNvPr id="149" name="TextBox 148"/>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22,23</a:t>
              </a:r>
              <a:endParaRPr lang="en-US" sz="1100" dirty="0">
                <a:solidFill>
                  <a:srgbClr val="FFC000"/>
                </a:solidFill>
                <a:latin typeface="Menlo" charset="0"/>
                <a:ea typeface="Menlo" charset="0"/>
                <a:cs typeface="Menlo" charset="0"/>
              </a:endParaRPr>
            </a:p>
          </p:txBody>
        </p:sp>
        <p:sp>
          <p:nvSpPr>
            <p:cNvPr id="150" name="TextBox 149"/>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18,18</a:t>
              </a:r>
              <a:endParaRPr lang="en-US" sz="1100" dirty="0">
                <a:solidFill>
                  <a:srgbClr val="FFC000"/>
                </a:solidFill>
                <a:latin typeface="Menlo" charset="0"/>
                <a:ea typeface="Menlo" charset="0"/>
                <a:cs typeface="Menlo" charset="0"/>
              </a:endParaRPr>
            </a:p>
          </p:txBody>
        </p:sp>
      </p:grpSp>
      <p:sp>
        <p:nvSpPr>
          <p:cNvPr id="151" name="TextBox 150"/>
          <p:cNvSpPr txBox="1"/>
          <p:nvPr/>
        </p:nvSpPr>
        <p:spPr>
          <a:xfrm>
            <a:off x="10058439" y="399746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24,24</a:t>
            </a:r>
            <a:endParaRPr lang="en-US" sz="1100" dirty="0">
              <a:solidFill>
                <a:srgbClr val="FFC000"/>
              </a:solidFill>
              <a:latin typeface="Menlo" charset="0"/>
              <a:ea typeface="Menlo" charset="0"/>
              <a:cs typeface="Menlo" charset="0"/>
            </a:endParaRPr>
          </a:p>
        </p:txBody>
      </p:sp>
      <p:sp>
        <p:nvSpPr>
          <p:cNvPr id="152" name="TextBox 151"/>
          <p:cNvSpPr txBox="1"/>
          <p:nvPr/>
        </p:nvSpPr>
        <p:spPr>
          <a:xfrm>
            <a:off x="10719645" y="399746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27,27</a:t>
            </a:r>
            <a:endParaRPr lang="en-US" sz="1100" dirty="0">
              <a:solidFill>
                <a:srgbClr val="FFC000"/>
              </a:solidFill>
              <a:latin typeface="Menlo" charset="0"/>
              <a:ea typeface="Menlo" charset="0"/>
              <a:cs typeface="Menlo" charset="0"/>
            </a:endParaRPr>
          </a:p>
        </p:txBody>
      </p:sp>
      <p:sp>
        <p:nvSpPr>
          <p:cNvPr id="153" name="TextBox 152"/>
          <p:cNvSpPr txBox="1"/>
          <p:nvPr/>
        </p:nvSpPr>
        <p:spPr>
          <a:xfrm>
            <a:off x="9390660" y="399746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23,24</a:t>
            </a:r>
            <a:endParaRPr lang="en-US" sz="1100" dirty="0">
              <a:solidFill>
                <a:srgbClr val="FFC000"/>
              </a:solidFill>
              <a:latin typeface="Menlo" charset="0"/>
              <a:ea typeface="Menlo" charset="0"/>
              <a:cs typeface="Menlo" charset="0"/>
            </a:endParaRPr>
          </a:p>
        </p:txBody>
      </p:sp>
      <p:grpSp>
        <p:nvGrpSpPr>
          <p:cNvPr id="155" name="Group 154"/>
          <p:cNvGrpSpPr/>
          <p:nvPr/>
        </p:nvGrpSpPr>
        <p:grpSpPr>
          <a:xfrm>
            <a:off x="9387388" y="4421815"/>
            <a:ext cx="1945043" cy="261610"/>
            <a:chOff x="2844928" y="2635940"/>
            <a:chExt cx="3012421" cy="405173"/>
          </a:xfrm>
        </p:grpSpPr>
        <p:sp>
          <p:nvSpPr>
            <p:cNvPr id="156" name="TextBox 155"/>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31,31</a:t>
              </a:r>
              <a:endParaRPr lang="en-US" sz="1100" dirty="0">
                <a:solidFill>
                  <a:srgbClr val="FFC000"/>
                </a:solidFill>
                <a:latin typeface="Menlo" charset="0"/>
                <a:ea typeface="Menlo" charset="0"/>
                <a:cs typeface="Menlo" charset="0"/>
              </a:endParaRPr>
            </a:p>
          </p:txBody>
        </p:sp>
        <p:sp>
          <p:nvSpPr>
            <p:cNvPr id="157" name="TextBox 156"/>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31,33</a:t>
              </a:r>
              <a:endParaRPr lang="en-US" sz="1100" dirty="0">
                <a:solidFill>
                  <a:srgbClr val="FFC000"/>
                </a:solidFill>
                <a:latin typeface="Menlo" charset="0"/>
                <a:ea typeface="Menlo" charset="0"/>
                <a:cs typeface="Menlo" charset="0"/>
              </a:endParaRPr>
            </a:p>
          </p:txBody>
        </p:sp>
        <p:sp>
          <p:nvSpPr>
            <p:cNvPr id="158" name="TextBox 157"/>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27,31</a:t>
              </a:r>
              <a:endParaRPr lang="en-US" sz="1100" dirty="0">
                <a:solidFill>
                  <a:srgbClr val="FFC000"/>
                </a:solidFill>
                <a:latin typeface="Menlo" charset="0"/>
                <a:ea typeface="Menlo" charset="0"/>
                <a:cs typeface="Menlo" charset="0"/>
              </a:endParaRPr>
            </a:p>
          </p:txBody>
        </p:sp>
      </p:grpSp>
      <p:sp>
        <p:nvSpPr>
          <p:cNvPr id="159" name="TextBox 158"/>
          <p:cNvSpPr txBox="1"/>
          <p:nvPr/>
        </p:nvSpPr>
        <p:spPr>
          <a:xfrm>
            <a:off x="10055169" y="4890446"/>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33,38</a:t>
            </a:r>
            <a:endParaRPr lang="en-US" sz="1100" dirty="0">
              <a:solidFill>
                <a:srgbClr val="FFC000"/>
              </a:solidFill>
              <a:latin typeface="Menlo" charset="0"/>
              <a:ea typeface="Menlo" charset="0"/>
              <a:cs typeface="Menlo" charset="0"/>
            </a:endParaRPr>
          </a:p>
        </p:txBody>
      </p:sp>
      <p:sp>
        <p:nvSpPr>
          <p:cNvPr id="160" name="TextBox 159"/>
          <p:cNvSpPr txBox="1"/>
          <p:nvPr/>
        </p:nvSpPr>
        <p:spPr>
          <a:xfrm>
            <a:off x="10716372" y="4890446"/>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39,40</a:t>
            </a:r>
            <a:endParaRPr lang="en-US" sz="1100" dirty="0">
              <a:solidFill>
                <a:srgbClr val="FFC000"/>
              </a:solidFill>
              <a:latin typeface="Menlo" charset="0"/>
              <a:ea typeface="Menlo" charset="0"/>
              <a:cs typeface="Menlo" charset="0"/>
            </a:endParaRPr>
          </a:p>
        </p:txBody>
      </p:sp>
      <p:sp>
        <p:nvSpPr>
          <p:cNvPr id="161" name="TextBox 160"/>
          <p:cNvSpPr txBox="1"/>
          <p:nvPr/>
        </p:nvSpPr>
        <p:spPr>
          <a:xfrm>
            <a:off x="9387387" y="4890446"/>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33,33</a:t>
            </a:r>
            <a:endParaRPr lang="en-US" sz="1100" dirty="0">
              <a:solidFill>
                <a:srgbClr val="FFC000"/>
              </a:solidFill>
              <a:latin typeface="Menlo" charset="0"/>
              <a:ea typeface="Menlo" charset="0"/>
              <a:cs typeface="Menlo" charset="0"/>
            </a:endParaRPr>
          </a:p>
        </p:txBody>
      </p:sp>
      <p:grpSp>
        <p:nvGrpSpPr>
          <p:cNvPr id="162" name="Group 161"/>
          <p:cNvGrpSpPr/>
          <p:nvPr/>
        </p:nvGrpSpPr>
        <p:grpSpPr>
          <a:xfrm>
            <a:off x="9384115" y="5325261"/>
            <a:ext cx="1945043" cy="261610"/>
            <a:chOff x="2844928" y="2635940"/>
            <a:chExt cx="3012421" cy="405173"/>
          </a:xfrm>
        </p:grpSpPr>
        <p:sp>
          <p:nvSpPr>
            <p:cNvPr id="163" name="TextBox 162"/>
            <p:cNvSpPr txBox="1"/>
            <p:nvPr/>
          </p:nvSpPr>
          <p:spPr>
            <a:xfrm>
              <a:off x="3874097" y="2635940"/>
              <a:ext cx="954082"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43,44</a:t>
              </a:r>
              <a:endParaRPr lang="en-US" sz="1100" dirty="0">
                <a:solidFill>
                  <a:srgbClr val="FFC000"/>
                </a:solidFill>
                <a:latin typeface="Menlo" charset="0"/>
                <a:ea typeface="Menlo" charset="0"/>
                <a:cs typeface="Menlo" charset="0"/>
              </a:endParaRPr>
            </a:p>
          </p:txBody>
        </p:sp>
        <p:sp>
          <p:nvSpPr>
            <p:cNvPr id="164" name="TextBox 163"/>
            <p:cNvSpPr txBox="1"/>
            <p:nvPr/>
          </p:nvSpPr>
          <p:spPr>
            <a:xfrm>
              <a:off x="4903243"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44,45</a:t>
              </a:r>
              <a:endParaRPr lang="en-US" sz="1100" dirty="0">
                <a:solidFill>
                  <a:srgbClr val="FFC000"/>
                </a:solidFill>
                <a:latin typeface="Menlo" charset="0"/>
                <a:ea typeface="Menlo" charset="0"/>
                <a:cs typeface="Menlo" charset="0"/>
              </a:endParaRPr>
            </a:p>
          </p:txBody>
        </p:sp>
        <p:sp>
          <p:nvSpPr>
            <p:cNvPr id="165" name="TextBox 164"/>
            <p:cNvSpPr txBox="1"/>
            <p:nvPr/>
          </p:nvSpPr>
          <p:spPr>
            <a:xfrm>
              <a:off x="2844928" y="2635940"/>
              <a:ext cx="954106" cy="405173"/>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41,42</a:t>
              </a:r>
              <a:endParaRPr lang="en-US" sz="1100" dirty="0">
                <a:solidFill>
                  <a:srgbClr val="FFC000"/>
                </a:solidFill>
                <a:latin typeface="Menlo" charset="0"/>
                <a:ea typeface="Menlo" charset="0"/>
                <a:cs typeface="Menlo" charset="0"/>
              </a:endParaRPr>
            </a:p>
          </p:txBody>
        </p:sp>
      </p:grpSp>
      <p:sp>
        <p:nvSpPr>
          <p:cNvPr id="166" name="TextBox 165"/>
          <p:cNvSpPr txBox="1"/>
          <p:nvPr/>
        </p:nvSpPr>
        <p:spPr>
          <a:xfrm>
            <a:off x="10051895" y="5793892"/>
            <a:ext cx="609462" cy="261610"/>
          </a:xfrm>
          <a:prstGeom prst="rect">
            <a:avLst/>
          </a:prstGeom>
          <a:solidFill>
            <a:schemeClr val="tx1">
              <a:lumMod val="50000"/>
              <a:lumOff val="50000"/>
            </a:schemeClr>
          </a:solidFill>
        </p:spPr>
        <p:txBody>
          <a:bodyPr wrap="none" rtlCol="0">
            <a:spAutoFit/>
          </a:bodyPr>
          <a:lstStyle/>
          <a:p>
            <a:pPr algn="ctr"/>
            <a:r>
              <a:rPr lang="en-US" sz="1100" dirty="0" smtClean="0">
                <a:solidFill>
                  <a:srgbClr val="FFC000"/>
                </a:solidFill>
                <a:latin typeface="Menlo" charset="0"/>
                <a:ea typeface="Menlo" charset="0"/>
                <a:cs typeface="Menlo" charset="0"/>
              </a:rPr>
              <a:t>48,55</a:t>
            </a:r>
            <a:endParaRPr lang="en-US" sz="1100" dirty="0">
              <a:solidFill>
                <a:srgbClr val="FFC000"/>
              </a:solidFill>
              <a:latin typeface="Menlo" charset="0"/>
              <a:ea typeface="Menlo" charset="0"/>
              <a:cs typeface="Menlo" charset="0"/>
            </a:endParaRPr>
          </a:p>
        </p:txBody>
      </p:sp>
      <p:sp>
        <p:nvSpPr>
          <p:cNvPr id="167" name="TextBox 166"/>
          <p:cNvSpPr txBox="1"/>
          <p:nvPr/>
        </p:nvSpPr>
        <p:spPr>
          <a:xfrm>
            <a:off x="10713099" y="5793892"/>
            <a:ext cx="616059"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55,55</a:t>
            </a:r>
            <a:endParaRPr lang="en-US" sz="1100" dirty="0">
              <a:solidFill>
                <a:srgbClr val="FFC000"/>
              </a:solidFill>
              <a:latin typeface="Menlo" charset="0"/>
              <a:ea typeface="Menlo" charset="0"/>
              <a:cs typeface="Menlo" charset="0"/>
            </a:endParaRPr>
          </a:p>
        </p:txBody>
      </p:sp>
      <p:sp>
        <p:nvSpPr>
          <p:cNvPr id="168" name="TextBox 167"/>
          <p:cNvSpPr txBox="1"/>
          <p:nvPr/>
        </p:nvSpPr>
        <p:spPr>
          <a:xfrm>
            <a:off x="9384114" y="5793892"/>
            <a:ext cx="616042" cy="261610"/>
          </a:xfrm>
          <a:prstGeom prst="rect">
            <a:avLst/>
          </a:prstGeom>
          <a:solidFill>
            <a:schemeClr val="tx1">
              <a:lumMod val="50000"/>
              <a:lumOff val="50000"/>
            </a:schemeClr>
          </a:solidFill>
        </p:spPr>
        <p:txBody>
          <a:bodyPr wrap="square" rtlCol="0">
            <a:spAutoFit/>
          </a:bodyPr>
          <a:lstStyle/>
          <a:p>
            <a:pPr algn="ctr"/>
            <a:r>
              <a:rPr lang="en-US" sz="1100" dirty="0" smtClean="0">
                <a:solidFill>
                  <a:srgbClr val="FFC000"/>
                </a:solidFill>
                <a:latin typeface="Menlo" charset="0"/>
                <a:ea typeface="Menlo" charset="0"/>
                <a:cs typeface="Menlo" charset="0"/>
              </a:rPr>
              <a:t>46,47</a:t>
            </a:r>
            <a:endParaRPr lang="en-US" sz="1100" dirty="0">
              <a:solidFill>
                <a:srgbClr val="FFC000"/>
              </a:solidFill>
              <a:latin typeface="Menlo" charset="0"/>
              <a:ea typeface="Menlo" charset="0"/>
              <a:cs typeface="Menlo" charset="0"/>
            </a:endParaRPr>
          </a:p>
        </p:txBody>
      </p:sp>
      <p:sp>
        <p:nvSpPr>
          <p:cNvPr id="169" name="Right Arrow 168"/>
          <p:cNvSpPr/>
          <p:nvPr/>
        </p:nvSpPr>
        <p:spPr>
          <a:xfrm>
            <a:off x="8620038" y="3963509"/>
            <a:ext cx="516532" cy="45830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294912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3-page Buffer Version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520861" y="1597306"/>
                <a:ext cx="7701757" cy="4294838"/>
              </a:xfrm>
            </p:spPr>
            <p:txBody>
              <a:bodyPr>
                <a:normAutofit fontScale="85000" lnSpcReduction="20000"/>
              </a:bodyPr>
              <a:lstStyle/>
              <a:p>
                <a:pPr marL="0" indent="0">
                  <a:buNone/>
                </a:pPr>
                <a:r>
                  <a:rPr lang="en-US" dirty="0" smtClean="0"/>
                  <a:t>Assume for simplicity that </a:t>
                </a:r>
                <a:r>
                  <a:rPr lang="en-US" dirty="0"/>
                  <a:t>w</a:t>
                </a:r>
                <a:r>
                  <a:rPr lang="en-US" dirty="0" smtClean="0"/>
                  <a:t>e split an N-page file into N single-page </a:t>
                </a:r>
                <a:r>
                  <a:rPr lang="en-US" b="1" i="1" dirty="0" smtClean="0"/>
                  <a:t>runs </a:t>
                </a:r>
                <a:r>
                  <a:rPr lang="en-US" dirty="0" smtClean="0"/>
                  <a:t>and sort these; then:</a:t>
                </a:r>
              </a:p>
              <a:p>
                <a:pPr marL="0" indent="0">
                  <a:buNone/>
                </a:pPr>
                <a:endParaRPr lang="en-US" dirty="0" smtClean="0"/>
              </a:p>
              <a:p>
                <a:r>
                  <a:rPr lang="en-US" dirty="0" smtClean="0"/>
                  <a:t>First pass: Merge </a:t>
                </a:r>
                <a:r>
                  <a:rPr lang="en-US" b="1" dirty="0" smtClean="0"/>
                  <a:t>N/2 </a:t>
                </a:r>
                <a:r>
                  <a:rPr lang="en-US" b="1" i="1" dirty="0" smtClean="0"/>
                  <a:t>pairs </a:t>
                </a:r>
                <a:r>
                  <a:rPr lang="en-US" b="1" dirty="0" smtClean="0"/>
                  <a:t>of runs </a:t>
                </a:r>
                <a:r>
                  <a:rPr lang="en-US" dirty="0" smtClean="0"/>
                  <a:t>each</a:t>
                </a:r>
                <a:r>
                  <a:rPr lang="en-US" b="1" dirty="0" smtClean="0"/>
                  <a:t> </a:t>
                </a:r>
                <a:r>
                  <a:rPr lang="en-US" dirty="0" smtClean="0"/>
                  <a:t>of length </a:t>
                </a:r>
                <a:r>
                  <a:rPr lang="en-US" b="1" dirty="0" smtClean="0"/>
                  <a:t>1 page</a:t>
                </a:r>
              </a:p>
              <a:p>
                <a:pPr lvl="1"/>
                <a:endParaRPr lang="en-US" dirty="0"/>
              </a:p>
              <a:p>
                <a:r>
                  <a:rPr lang="en-US" dirty="0" smtClean="0"/>
                  <a:t>Second pass: Merge </a:t>
                </a:r>
                <a:r>
                  <a:rPr lang="en-US" b="1" dirty="0" smtClean="0"/>
                  <a:t>N/4 </a:t>
                </a:r>
                <a:r>
                  <a:rPr lang="en-US" b="1" i="1" dirty="0" smtClean="0"/>
                  <a:t>pairs </a:t>
                </a:r>
                <a:r>
                  <a:rPr lang="en-US" b="1" dirty="0" smtClean="0"/>
                  <a:t>of runs </a:t>
                </a:r>
                <a:r>
                  <a:rPr lang="en-US" dirty="0" smtClean="0"/>
                  <a:t>each of length </a:t>
                </a:r>
                <a:r>
                  <a:rPr lang="en-US" b="1" dirty="0" smtClean="0"/>
                  <a:t>2 pages</a:t>
                </a:r>
              </a:p>
              <a:p>
                <a:pPr lvl="1"/>
                <a:endParaRPr lang="en-US" dirty="0"/>
              </a:p>
              <a:p>
                <a:r>
                  <a:rPr lang="en-US" dirty="0" smtClean="0"/>
                  <a:t>In general, for </a:t>
                </a:r>
                <a:r>
                  <a:rPr lang="en-US" b="1" dirty="0" smtClean="0"/>
                  <a:t>N</a:t>
                </a:r>
                <a:r>
                  <a:rPr lang="en-US" dirty="0" smtClean="0"/>
                  <a:t> pages, we do </a:t>
                </a:r>
                <a14:m>
                  <m:oMath xmlns:m="http://schemas.openxmlformats.org/officeDocument/2006/math">
                    <m:d>
                      <m:dPr>
                        <m:begChr m:val="⌈"/>
                        <m:endChr m:val="⌉"/>
                        <m:ctrlPr>
                          <a:rPr lang="en-US" b="1" i="1">
                            <a:latin typeface="Cambria Math" panose="02040503050406030204" pitchFamily="18" charset="0"/>
                          </a:rPr>
                        </m:ctrlPr>
                      </m:dPr>
                      <m:e>
                        <m:func>
                          <m:funcPr>
                            <m:ctrlPr>
                              <a:rPr lang="en-US" b="1" i="1">
                                <a:latin typeface="Cambria Math" panose="02040503050406030204" pitchFamily="18" charset="0"/>
                              </a:rPr>
                            </m:ctrlPr>
                          </m:funcPr>
                          <m:fName>
                            <m:sSub>
                              <m:sSubPr>
                                <m:ctrlPr>
                                  <a:rPr lang="en-US" b="1" i="1">
                                    <a:latin typeface="Cambria Math" panose="02040503050406030204" pitchFamily="18" charset="0"/>
                                  </a:rPr>
                                </m:ctrlPr>
                              </m:sSubPr>
                              <m:e>
                                <m:r>
                                  <a:rPr lang="en-US" b="1" i="1">
                                    <a:latin typeface="Cambria Math" charset="0"/>
                                  </a:rPr>
                                  <m:t>𝒍𝒐𝒈</m:t>
                                </m:r>
                              </m:e>
                              <m:sub>
                                <m:r>
                                  <a:rPr lang="en-US" b="1" i="1">
                                    <a:latin typeface="Cambria Math" charset="0"/>
                                  </a:rPr>
                                  <m:t>𝟐</m:t>
                                </m:r>
                              </m:sub>
                            </m:sSub>
                          </m:fName>
                          <m:e>
                            <m:r>
                              <a:rPr lang="en-US" b="1" i="1">
                                <a:latin typeface="Cambria Math" charset="0"/>
                              </a:rPr>
                              <m:t>𝑵</m:t>
                            </m:r>
                          </m:e>
                        </m:func>
                      </m:e>
                    </m:d>
                  </m:oMath>
                </a14:m>
                <a:r>
                  <a:rPr lang="en-US" b="1" dirty="0" smtClean="0"/>
                  <a:t> </a:t>
                </a:r>
                <a:r>
                  <a:rPr lang="en-US" dirty="0" smtClean="0"/>
                  <a:t>passes</a:t>
                </a:r>
              </a:p>
              <a:p>
                <a:pPr lvl="1"/>
                <a:r>
                  <a:rPr lang="en-US" dirty="0" smtClean="0"/>
                  <a:t>+1 for the initial split &amp; sort</a:t>
                </a:r>
              </a:p>
              <a:p>
                <a:endParaRPr lang="en-US" dirty="0"/>
              </a:p>
              <a:p>
                <a:r>
                  <a:rPr lang="en-US" dirty="0" smtClean="0"/>
                  <a:t>Each pass involves reading in &amp; writing out all the pages = </a:t>
                </a:r>
                <a:r>
                  <a:rPr lang="en-US" b="1" i="1" dirty="0" smtClean="0"/>
                  <a:t>2N IO</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520861" y="1597306"/>
                <a:ext cx="7701757" cy="4294838"/>
              </a:xfrm>
              <a:blipFill rotWithShape="0">
                <a:blip r:embed="rId2"/>
                <a:stretch>
                  <a:fillRect l="-1187" t="-3262" b="-2411"/>
                </a:stretch>
              </a:blipFill>
            </p:spPr>
            <p:txBody>
              <a:bodyPr/>
              <a:lstStyle/>
              <a:p>
                <a:r>
                  <a:rPr lang="en-US">
                    <a:noFill/>
                  </a:rPr>
                  <a:t> </a:t>
                </a:r>
              </a:p>
            </p:txBody>
          </p:sp>
        </mc:Fallback>
      </mc:AlternateContent>
      <p:sp>
        <p:nvSpPr>
          <p:cNvPr id="9" name="Rounded Rectangle 8"/>
          <p:cNvSpPr/>
          <p:nvPr/>
        </p:nvSpPr>
        <p:spPr>
          <a:xfrm>
            <a:off x="8381820" y="1825625"/>
            <a:ext cx="2046530" cy="26322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137686" y="1252260"/>
            <a:ext cx="2534796" cy="461665"/>
          </a:xfrm>
          <a:prstGeom prst="rect">
            <a:avLst/>
          </a:prstGeom>
          <a:noFill/>
        </p:spPr>
        <p:txBody>
          <a:bodyPr wrap="none" rtlCol="0">
            <a:spAutoFit/>
          </a:bodyPr>
          <a:lstStyle/>
          <a:p>
            <a:pPr algn="ctr"/>
            <a:r>
              <a:rPr lang="en-US" sz="2400" smtClean="0">
                <a:latin typeface="+mj-lt"/>
              </a:rPr>
              <a:t>Unsorted input file</a:t>
            </a:r>
            <a:endParaRPr lang="en-US" sz="2400">
              <a:latin typeface="+mj-lt"/>
            </a:endParaRPr>
          </a:p>
        </p:txBody>
      </p:sp>
      <p:grpSp>
        <p:nvGrpSpPr>
          <p:cNvPr id="51" name="Group 50"/>
          <p:cNvGrpSpPr/>
          <p:nvPr/>
        </p:nvGrpSpPr>
        <p:grpSpPr>
          <a:xfrm>
            <a:off x="8381820" y="2223788"/>
            <a:ext cx="3390368" cy="1002709"/>
            <a:chOff x="8381820" y="2223788"/>
            <a:chExt cx="3390368" cy="1002709"/>
          </a:xfrm>
        </p:grpSpPr>
        <p:sp>
          <p:nvSpPr>
            <p:cNvPr id="11" name="Rounded Rectangle 10"/>
            <p:cNvSpPr/>
            <p:nvPr/>
          </p:nvSpPr>
          <p:spPr>
            <a:xfrm>
              <a:off x="8381820" y="2963271"/>
              <a:ext cx="413174" cy="26322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926272" y="2963271"/>
              <a:ext cx="413174" cy="26322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470724" y="2963271"/>
              <a:ext cx="413174" cy="26322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015176" y="2963271"/>
              <a:ext cx="413174" cy="26322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9185881" y="2223788"/>
              <a:ext cx="397869" cy="519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221763" y="2255118"/>
              <a:ext cx="1550425" cy="461665"/>
            </a:xfrm>
            <a:prstGeom prst="rect">
              <a:avLst/>
            </a:prstGeom>
            <a:noFill/>
          </p:spPr>
          <p:txBody>
            <a:bodyPr wrap="none" rtlCol="0">
              <a:spAutoFit/>
            </a:bodyPr>
            <a:lstStyle/>
            <a:p>
              <a:pPr algn="ctr"/>
              <a:r>
                <a:rPr lang="en-US" sz="2400" smtClean="0">
                  <a:latin typeface="+mj-lt"/>
                </a:rPr>
                <a:t>Split &amp; sort</a:t>
              </a:r>
              <a:endParaRPr lang="en-US" sz="2400">
                <a:latin typeface="+mj-lt"/>
              </a:endParaRPr>
            </a:p>
          </p:txBody>
        </p:sp>
      </p:grpSp>
      <p:grpSp>
        <p:nvGrpSpPr>
          <p:cNvPr id="52" name="Group 51"/>
          <p:cNvGrpSpPr/>
          <p:nvPr/>
        </p:nvGrpSpPr>
        <p:grpSpPr>
          <a:xfrm>
            <a:off x="8381818" y="3200124"/>
            <a:ext cx="3390370" cy="711438"/>
            <a:chOff x="8381818" y="3200124"/>
            <a:chExt cx="3390370" cy="711438"/>
          </a:xfrm>
        </p:grpSpPr>
        <p:sp>
          <p:nvSpPr>
            <p:cNvPr id="17" name="Rounded Rectangle 16"/>
            <p:cNvSpPr/>
            <p:nvPr/>
          </p:nvSpPr>
          <p:spPr>
            <a:xfrm>
              <a:off x="8381818" y="3640346"/>
              <a:ext cx="957627" cy="26322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9470722" y="3648336"/>
              <a:ext cx="957627" cy="26322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1" idx="2"/>
              <a:endCxn id="17" idx="0"/>
            </p:cNvCxnSpPr>
            <p:nvPr/>
          </p:nvCxnSpPr>
          <p:spPr>
            <a:xfrm>
              <a:off x="8588407" y="3226497"/>
              <a:ext cx="272225" cy="4138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2"/>
              <a:endCxn id="17" idx="0"/>
            </p:cNvCxnSpPr>
            <p:nvPr/>
          </p:nvCxnSpPr>
          <p:spPr>
            <a:xfrm flipH="1">
              <a:off x="8860632" y="3226497"/>
              <a:ext cx="272227" cy="4138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2"/>
              <a:endCxn id="18" idx="0"/>
            </p:cNvCxnSpPr>
            <p:nvPr/>
          </p:nvCxnSpPr>
          <p:spPr>
            <a:xfrm>
              <a:off x="9677311" y="3226497"/>
              <a:ext cx="272225" cy="4218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2"/>
              <a:endCxn id="18" idx="0"/>
            </p:cNvCxnSpPr>
            <p:nvPr/>
          </p:nvCxnSpPr>
          <p:spPr>
            <a:xfrm flipH="1">
              <a:off x="9949536" y="3226497"/>
              <a:ext cx="272227" cy="4218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779672" y="3200124"/>
              <a:ext cx="992516" cy="461665"/>
            </a:xfrm>
            <a:prstGeom prst="rect">
              <a:avLst/>
            </a:prstGeom>
            <a:noFill/>
          </p:spPr>
          <p:txBody>
            <a:bodyPr wrap="none" rtlCol="0">
              <a:spAutoFit/>
            </a:bodyPr>
            <a:lstStyle/>
            <a:p>
              <a:pPr algn="ctr"/>
              <a:r>
                <a:rPr lang="en-US" sz="2400" dirty="0" smtClean="0">
                  <a:latin typeface="+mj-lt"/>
                </a:rPr>
                <a:t>Merge</a:t>
              </a:r>
              <a:endParaRPr lang="en-US" sz="2400" dirty="0">
                <a:latin typeface="+mj-lt"/>
              </a:endParaRPr>
            </a:p>
          </p:txBody>
        </p:sp>
      </p:grpSp>
      <p:grpSp>
        <p:nvGrpSpPr>
          <p:cNvPr id="53" name="Group 52"/>
          <p:cNvGrpSpPr/>
          <p:nvPr/>
        </p:nvGrpSpPr>
        <p:grpSpPr>
          <a:xfrm>
            <a:off x="8381819" y="3882084"/>
            <a:ext cx="3390369" cy="1332985"/>
            <a:chOff x="8381819" y="3882084"/>
            <a:chExt cx="3390369" cy="1332985"/>
          </a:xfrm>
        </p:grpSpPr>
        <p:sp>
          <p:nvSpPr>
            <p:cNvPr id="20" name="Rounded Rectangle 19"/>
            <p:cNvSpPr/>
            <p:nvPr/>
          </p:nvSpPr>
          <p:spPr>
            <a:xfrm>
              <a:off x="8381819" y="4322262"/>
              <a:ext cx="2046530" cy="26322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stCxn id="17" idx="2"/>
              <a:endCxn id="20" idx="0"/>
            </p:cNvCxnSpPr>
            <p:nvPr/>
          </p:nvCxnSpPr>
          <p:spPr>
            <a:xfrm>
              <a:off x="8860632" y="3903572"/>
              <a:ext cx="544452" cy="41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8" idx="2"/>
              <a:endCxn id="20" idx="0"/>
            </p:cNvCxnSpPr>
            <p:nvPr/>
          </p:nvCxnSpPr>
          <p:spPr>
            <a:xfrm flipH="1">
              <a:off x="9405084" y="3911562"/>
              <a:ext cx="544452" cy="4107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779672" y="3882084"/>
              <a:ext cx="992516" cy="461665"/>
            </a:xfrm>
            <a:prstGeom prst="rect">
              <a:avLst/>
            </a:prstGeom>
            <a:noFill/>
          </p:spPr>
          <p:txBody>
            <a:bodyPr wrap="none" rtlCol="0">
              <a:spAutoFit/>
            </a:bodyPr>
            <a:lstStyle/>
            <a:p>
              <a:pPr algn="ctr"/>
              <a:r>
                <a:rPr lang="en-US" sz="2400" smtClean="0">
                  <a:latin typeface="+mj-lt"/>
                </a:rPr>
                <a:t>Merge</a:t>
              </a:r>
              <a:endParaRPr lang="en-US" sz="2400" dirty="0">
                <a:latin typeface="+mj-lt"/>
              </a:endParaRPr>
            </a:p>
          </p:txBody>
        </p:sp>
        <p:sp>
          <p:nvSpPr>
            <p:cNvPr id="46" name="TextBox 45"/>
            <p:cNvSpPr txBox="1"/>
            <p:nvPr/>
          </p:nvSpPr>
          <p:spPr>
            <a:xfrm>
              <a:off x="8919707" y="4753404"/>
              <a:ext cx="1102033" cy="461665"/>
            </a:xfrm>
            <a:prstGeom prst="rect">
              <a:avLst/>
            </a:prstGeom>
            <a:noFill/>
          </p:spPr>
          <p:txBody>
            <a:bodyPr wrap="none" rtlCol="0">
              <a:spAutoFit/>
            </a:bodyPr>
            <a:lstStyle/>
            <a:p>
              <a:pPr algn="ctr"/>
              <a:r>
                <a:rPr lang="en-US" sz="2400" dirty="0" smtClean="0">
                  <a:latin typeface="+mj-lt"/>
                </a:rPr>
                <a:t>Sorted!</a:t>
              </a:r>
              <a:endParaRPr lang="en-US" sz="2400" dirty="0">
                <a:latin typeface="+mj-lt"/>
              </a:endParaRPr>
            </a:p>
          </p:txBody>
        </p:sp>
      </p:grpSp>
      <mc:AlternateContent xmlns:mc="http://schemas.openxmlformats.org/markup-compatibility/2006" xmlns:a14="http://schemas.microsoft.com/office/drawing/2010/main">
        <mc:Choice Requires="a14">
          <p:sp>
            <p:nvSpPr>
              <p:cNvPr id="50" name="TextBox 49"/>
              <p:cNvSpPr txBox="1"/>
              <p:nvPr/>
            </p:nvSpPr>
            <p:spPr>
              <a:xfrm>
                <a:off x="3220405" y="6003844"/>
                <a:ext cx="5751189" cy="523220"/>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2800" smtClean="0">
                    <a:latin typeface="+mj-lt"/>
                    <a:sym typeface="Wingdings"/>
                  </a:rPr>
                  <a:t> </a:t>
                </a:r>
                <a:r>
                  <a:rPr lang="en-US" sz="2800" b="1" dirty="0" smtClean="0">
                    <a:latin typeface="+mj-lt"/>
                    <a:sym typeface="Wingdings"/>
                  </a:rPr>
                  <a:t>2N*(</a:t>
                </a:r>
                <a14:m>
                  <m:oMath xmlns:m="http://schemas.openxmlformats.org/officeDocument/2006/math">
                    <m:d>
                      <m:dPr>
                        <m:begChr m:val="⌈"/>
                        <m:endChr m:val="⌉"/>
                        <m:ctrlPr>
                          <a:rPr lang="en-US" sz="2800" b="1" i="1">
                            <a:latin typeface="Cambria Math" panose="02040503050406030204" pitchFamily="18" charset="0"/>
                          </a:rPr>
                        </m:ctrlPr>
                      </m:dPr>
                      <m:e>
                        <m:func>
                          <m:funcPr>
                            <m:ctrlPr>
                              <a:rPr lang="en-US" sz="2800" b="1" i="1">
                                <a:latin typeface="Cambria Math" panose="02040503050406030204" pitchFamily="18" charset="0"/>
                              </a:rPr>
                            </m:ctrlPr>
                          </m:funcPr>
                          <m:fName>
                            <m:sSub>
                              <m:sSubPr>
                                <m:ctrlPr>
                                  <a:rPr lang="en-US" sz="2800" b="1" i="1">
                                    <a:latin typeface="Cambria Math" panose="02040503050406030204" pitchFamily="18" charset="0"/>
                                  </a:rPr>
                                </m:ctrlPr>
                              </m:sSubPr>
                              <m:e>
                                <m:r>
                                  <a:rPr lang="en-US" sz="2800" b="1" i="1">
                                    <a:latin typeface="Cambria Math" charset="0"/>
                                  </a:rPr>
                                  <m:t>𝒍𝒐𝒈</m:t>
                                </m:r>
                              </m:e>
                              <m:sub>
                                <m:r>
                                  <a:rPr lang="en-US" sz="2800" b="1" i="1">
                                    <a:latin typeface="Cambria Math" charset="0"/>
                                  </a:rPr>
                                  <m:t>𝟐</m:t>
                                </m:r>
                              </m:sub>
                            </m:sSub>
                          </m:fName>
                          <m:e>
                            <m:r>
                              <a:rPr lang="en-US" sz="2800" b="1" i="1">
                                <a:latin typeface="Cambria Math" charset="0"/>
                              </a:rPr>
                              <m:t>𝑵</m:t>
                            </m:r>
                          </m:e>
                        </m:func>
                      </m:e>
                    </m:d>
                  </m:oMath>
                </a14:m>
                <a:r>
                  <a:rPr lang="en-US" sz="2800" b="1" dirty="0">
                    <a:latin typeface="+mj-lt"/>
                  </a:rPr>
                  <a:t>+</a:t>
                </a:r>
                <a:r>
                  <a:rPr lang="en-US" sz="2800" b="1" dirty="0" smtClean="0">
                    <a:latin typeface="+mj-lt"/>
                  </a:rPr>
                  <a:t>1) </a:t>
                </a:r>
                <a:r>
                  <a:rPr lang="en-US" sz="2800" dirty="0" smtClean="0">
                    <a:latin typeface="+mj-lt"/>
                  </a:rPr>
                  <a:t>total IO cost!  </a:t>
                </a:r>
                <a:endParaRPr lang="en-US" sz="2800" dirty="0">
                  <a:latin typeface="+mj-lt"/>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220405" y="6003844"/>
                <a:ext cx="5751189" cy="523220"/>
              </a:xfrm>
              <a:prstGeom prst="rect">
                <a:avLst/>
              </a:prstGeom>
              <a:blipFill rotWithShape="0">
                <a:blip r:embed="rId3"/>
                <a:stretch>
                  <a:fillRect/>
                </a:stretch>
              </a:blipFill>
              <a:effectLst>
                <a:outerShdw blurRad="50800" dist="127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3550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B+1 buffer pages to reduce # of passes</a:t>
            </a:r>
            <a:endParaRPr lang="en-US" dirty="0"/>
          </a:p>
        </p:txBody>
      </p:sp>
      <p:sp>
        <p:nvSpPr>
          <p:cNvPr id="3" name="Content Placeholder 2"/>
          <p:cNvSpPr>
            <a:spLocks noGrp="1"/>
          </p:cNvSpPr>
          <p:nvPr>
            <p:ph idx="1"/>
          </p:nvPr>
        </p:nvSpPr>
        <p:spPr>
          <a:xfrm>
            <a:off x="838199" y="1825625"/>
            <a:ext cx="11020425" cy="2303464"/>
          </a:xfrm>
        </p:spPr>
        <p:txBody>
          <a:bodyPr>
            <a:normAutofit lnSpcReduction="10000"/>
          </a:bodyPr>
          <a:lstStyle/>
          <a:p>
            <a:pPr marL="0" indent="0">
              <a:buNone/>
            </a:pPr>
            <a:r>
              <a:rPr lang="en-US" dirty="0" smtClean="0"/>
              <a:t>Suppose we have B+1 buffer pages now; we can:</a:t>
            </a:r>
          </a:p>
          <a:p>
            <a:pPr marL="0" indent="0">
              <a:buNone/>
            </a:pPr>
            <a:endParaRPr lang="en-US" dirty="0" smtClean="0"/>
          </a:p>
          <a:p>
            <a:pPr marL="514350" indent="-514350">
              <a:buAutoNum type="arabicPeriod"/>
            </a:pPr>
            <a:r>
              <a:rPr lang="en-US" b="1" dirty="0" smtClean="0"/>
              <a:t>Increase length of initial runs</a:t>
            </a:r>
            <a:r>
              <a:rPr lang="en-US" dirty="0" smtClean="0"/>
              <a:t>. Sort B+1 at a time!</a:t>
            </a:r>
          </a:p>
          <a:p>
            <a:pPr marL="0" indent="0">
              <a:buNone/>
            </a:pPr>
            <a:r>
              <a:rPr lang="en-US" dirty="0" smtClean="0"/>
              <a:t>At the beginning, we can split the N pages into runs of length B+1 and sort these in memory</a:t>
            </a:r>
          </a:p>
        </p:txBody>
      </p:sp>
      <p:grpSp>
        <p:nvGrpSpPr>
          <p:cNvPr id="4" name="Group 3"/>
          <p:cNvGrpSpPr/>
          <p:nvPr/>
        </p:nvGrpSpPr>
        <p:grpSpPr>
          <a:xfrm>
            <a:off x="791942" y="4129089"/>
            <a:ext cx="2622276" cy="2337878"/>
            <a:chOff x="791942" y="4129089"/>
            <a:chExt cx="2622276" cy="2337878"/>
          </a:xfrm>
        </p:grpSpPr>
        <mc:AlternateContent xmlns:mc="http://schemas.openxmlformats.org/markup-compatibility/2006" xmlns:a14="http://schemas.microsoft.com/office/drawing/2010/main">
          <mc:Choice Requires="a14">
            <p:sp>
              <p:nvSpPr>
                <p:cNvPr id="8" name="TextBox 7"/>
                <p:cNvSpPr txBox="1"/>
                <p:nvPr/>
              </p:nvSpPr>
              <p:spPr>
                <a:xfrm>
                  <a:off x="839529" y="4924094"/>
                  <a:ext cx="2574689" cy="461665"/>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charset="0"/>
                          </a:rPr>
                          <m:t>2</m:t>
                        </m:r>
                        <m:r>
                          <a:rPr lang="en-US" sz="2400" b="0" i="1" dirty="0" smtClean="0">
                            <a:latin typeface="Cambria Math" charset="0"/>
                          </a:rPr>
                          <m:t>𝑁</m:t>
                        </m:r>
                        <m:r>
                          <a:rPr lang="en-US" sz="2400" b="0" i="1" dirty="0" smtClean="0">
                            <a:latin typeface="Cambria Math" charset="0"/>
                          </a:rPr>
                          <m:t>(</m:t>
                        </m:r>
                        <m:d>
                          <m:dPr>
                            <m:begChr m:val="⌈"/>
                            <m:endChr m:val="⌉"/>
                            <m:ctrlPr>
                              <a:rPr lang="en-US" sz="2400" b="0" i="1" dirty="0" smtClean="0">
                                <a:latin typeface="Cambria Math" panose="02040503050406030204" pitchFamily="18" charset="0"/>
                              </a:rPr>
                            </m:ctrlPr>
                          </m:dPr>
                          <m:e>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charset="0"/>
                                      </a:rPr>
                                      <m:t>log</m:t>
                                    </m:r>
                                  </m:e>
                                  <m:sub>
                                    <m:r>
                                      <a:rPr lang="en-US" sz="2400" i="1" dirty="0">
                                        <a:latin typeface="Cambria Math" charset="0"/>
                                      </a:rPr>
                                      <m:t>2</m:t>
                                    </m:r>
                                  </m:sub>
                                </m:sSub>
                              </m:fName>
                              <m:e>
                                <m:r>
                                  <a:rPr lang="en-US" sz="2400" i="1" dirty="0">
                                    <a:latin typeface="Cambria Math" charset="0"/>
                                  </a:rPr>
                                  <m:t>𝑁</m:t>
                                </m:r>
                              </m:e>
                            </m:func>
                          </m:e>
                        </m:d>
                        <m:r>
                          <a:rPr lang="en-US" sz="2400" b="0" i="1" dirty="0" smtClean="0">
                            <a:latin typeface="Cambria Math" charset="0"/>
                          </a:rPr>
                          <m:t>+1)</m:t>
                        </m:r>
                      </m:oMath>
                    </m:oMathPara>
                  </a14:m>
                  <a:endParaRPr lang="en-US" sz="24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39529" y="4924094"/>
                  <a:ext cx="2574689" cy="461665"/>
                </a:xfrm>
                <a:prstGeom prst="rect">
                  <a:avLst/>
                </a:prstGeom>
                <a:blipFill rotWithShape="0">
                  <a:blip r:embed="rId2"/>
                  <a:stretch>
                    <a:fillRect/>
                  </a:stretch>
                </a:blipFill>
                <a:effectLst>
                  <a:outerShdw blurRad="50800" dist="12700" dir="2700000" algn="tl" rotWithShape="0">
                    <a:prstClr val="black">
                      <a:alpha val="40000"/>
                    </a:prstClr>
                  </a:outerShdw>
                </a:effectLst>
              </p:spPr>
              <p:txBody>
                <a:bodyPr/>
                <a:lstStyle/>
                <a:p>
                  <a:r>
                    <a:rPr lang="en-US">
                      <a:noFill/>
                    </a:rPr>
                    <a:t> </a:t>
                  </a:r>
                </a:p>
              </p:txBody>
            </p:sp>
          </mc:Fallback>
        </mc:AlternateContent>
        <p:sp>
          <p:nvSpPr>
            <p:cNvPr id="5" name="TextBox 4"/>
            <p:cNvSpPr txBox="1"/>
            <p:nvPr/>
          </p:nvSpPr>
          <p:spPr>
            <a:xfrm>
              <a:off x="791942" y="4129089"/>
              <a:ext cx="1160702" cy="461665"/>
            </a:xfrm>
            <a:prstGeom prst="rect">
              <a:avLst/>
            </a:prstGeom>
            <a:noFill/>
          </p:spPr>
          <p:txBody>
            <a:bodyPr wrap="none" rtlCol="0">
              <a:spAutoFit/>
            </a:bodyPr>
            <a:lstStyle/>
            <a:p>
              <a:r>
                <a:rPr lang="en-US" sz="2400" u="sng" dirty="0" smtClean="0">
                  <a:latin typeface="+mj-lt"/>
                </a:rPr>
                <a:t>IO Cost:</a:t>
              </a:r>
              <a:endParaRPr lang="en-US" sz="2400" u="sng" dirty="0">
                <a:latin typeface="+mj-lt"/>
              </a:endParaRPr>
            </a:p>
          </p:txBody>
        </p:sp>
        <p:sp>
          <p:nvSpPr>
            <p:cNvPr id="26" name="TextBox 25"/>
            <p:cNvSpPr txBox="1"/>
            <p:nvPr/>
          </p:nvSpPr>
          <p:spPr>
            <a:xfrm>
              <a:off x="838199" y="5635970"/>
              <a:ext cx="2576019" cy="830997"/>
            </a:xfrm>
            <a:prstGeom prst="rect">
              <a:avLst/>
            </a:prstGeom>
            <a:noFill/>
          </p:spPr>
          <p:txBody>
            <a:bodyPr wrap="square" rtlCol="0">
              <a:spAutoFit/>
            </a:bodyPr>
            <a:lstStyle/>
            <a:p>
              <a:r>
                <a:rPr lang="en-US" sz="2400" dirty="0" smtClean="0">
                  <a:latin typeface="+mj-lt"/>
                </a:rPr>
                <a:t>Starting with runs of length 1</a:t>
              </a:r>
              <a:endParaRPr lang="en-US" sz="2400" dirty="0">
                <a:latin typeface="+mj-lt"/>
              </a:endParaRPr>
            </a:p>
          </p:txBody>
        </p:sp>
      </p:grpSp>
      <p:grpSp>
        <p:nvGrpSpPr>
          <p:cNvPr id="6" name="Group 5"/>
          <p:cNvGrpSpPr/>
          <p:nvPr/>
        </p:nvGrpSpPr>
        <p:grpSpPr>
          <a:xfrm>
            <a:off x="3599546" y="4758084"/>
            <a:ext cx="3813302" cy="1708883"/>
            <a:chOff x="3599546" y="4758084"/>
            <a:chExt cx="3813302" cy="1708883"/>
          </a:xfrm>
        </p:grpSpPr>
        <p:sp>
          <p:nvSpPr>
            <p:cNvPr id="10" name="Down Arrow 9"/>
            <p:cNvSpPr/>
            <p:nvPr/>
          </p:nvSpPr>
          <p:spPr>
            <a:xfrm rot="16200000">
              <a:off x="3667302" y="4926023"/>
              <a:ext cx="322292" cy="457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5" name="TextBox 14"/>
                <p:cNvSpPr txBox="1"/>
                <p:nvPr/>
              </p:nvSpPr>
              <p:spPr>
                <a:xfrm>
                  <a:off x="4242678" y="4758084"/>
                  <a:ext cx="3170170" cy="793679"/>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charset="0"/>
                          </a:rPr>
                          <m:t>2</m:t>
                        </m:r>
                        <m:r>
                          <a:rPr lang="en-US" sz="2400" b="0" i="1" dirty="0" smtClean="0">
                            <a:latin typeface="Cambria Math" charset="0"/>
                          </a:rPr>
                          <m:t>𝑁</m:t>
                        </m:r>
                        <m:r>
                          <a:rPr lang="en-US" sz="2400" b="0" i="1" dirty="0" smtClean="0">
                            <a:latin typeface="Cambria Math" charset="0"/>
                          </a:rPr>
                          <m:t>(</m:t>
                        </m:r>
                        <m:d>
                          <m:dPr>
                            <m:begChr m:val="⌈"/>
                            <m:endChr m:val="⌉"/>
                            <m:ctrlPr>
                              <a:rPr lang="en-US" sz="2400" b="0" i="1" dirty="0" smtClean="0">
                                <a:latin typeface="Cambria Math" panose="02040503050406030204" pitchFamily="18" charset="0"/>
                              </a:rPr>
                            </m:ctrlPr>
                          </m:dPr>
                          <m:e>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charset="0"/>
                                      </a:rPr>
                                      <m:t>log</m:t>
                                    </m:r>
                                  </m:e>
                                  <m:sub>
                                    <m:r>
                                      <a:rPr lang="en-US" sz="2400" i="1" dirty="0">
                                        <a:latin typeface="Cambria Math" charset="0"/>
                                      </a:rPr>
                                      <m:t>2</m:t>
                                    </m:r>
                                  </m:sub>
                                </m:sSub>
                              </m:fName>
                              <m:e>
                                <m:f>
                                  <m:fPr>
                                    <m:ctrlPr>
                                      <a:rPr lang="en-US" sz="2400" i="1" dirty="0" smtClean="0">
                                        <a:latin typeface="Cambria Math" panose="02040503050406030204" pitchFamily="18" charset="0"/>
                                      </a:rPr>
                                    </m:ctrlPr>
                                  </m:fPr>
                                  <m:num>
                                    <m:r>
                                      <a:rPr lang="en-US" sz="2400" b="1" i="1" dirty="0" smtClean="0">
                                        <a:solidFill>
                                          <a:schemeClr val="tx1"/>
                                        </a:solidFill>
                                        <a:latin typeface="Cambria Math" charset="0"/>
                                      </a:rPr>
                                      <m:t>𝑵</m:t>
                                    </m:r>
                                  </m:num>
                                  <m:den>
                                    <m:r>
                                      <a:rPr lang="en-US" sz="2400" b="1" i="1" dirty="0" smtClean="0">
                                        <a:solidFill>
                                          <a:srgbClr val="FF0000"/>
                                        </a:solidFill>
                                        <a:latin typeface="Cambria Math" charset="0"/>
                                      </a:rPr>
                                      <m:t>𝑩</m:t>
                                    </m:r>
                                    <m:r>
                                      <a:rPr lang="en-US" sz="2400" b="1" i="1" dirty="0" smtClean="0">
                                        <a:solidFill>
                                          <a:srgbClr val="FF0000"/>
                                        </a:solidFill>
                                        <a:latin typeface="Cambria Math" charset="0"/>
                                      </a:rPr>
                                      <m:t>+</m:t>
                                    </m:r>
                                    <m:r>
                                      <a:rPr lang="en-US" sz="2400" b="1" i="1" dirty="0" smtClean="0">
                                        <a:solidFill>
                                          <a:srgbClr val="FF0000"/>
                                        </a:solidFill>
                                        <a:latin typeface="Cambria Math" charset="0"/>
                                      </a:rPr>
                                      <m:t>𝟏</m:t>
                                    </m:r>
                                  </m:den>
                                </m:f>
                              </m:e>
                            </m:func>
                          </m:e>
                        </m:d>
                        <m:r>
                          <a:rPr lang="en-US" sz="2400" b="0" i="1" dirty="0" smtClean="0">
                            <a:latin typeface="Cambria Math" charset="0"/>
                          </a:rPr>
                          <m:t>+1)</m:t>
                        </m:r>
                      </m:oMath>
                    </m:oMathPara>
                  </a14:m>
                  <a:endParaRPr lang="en-US" sz="2400" dirty="0">
                    <a:latin typeface="+mj-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242678" y="4758084"/>
                  <a:ext cx="3170170" cy="793679"/>
                </a:xfrm>
                <a:prstGeom prst="rect">
                  <a:avLst/>
                </a:prstGeom>
                <a:blipFill rotWithShape="0">
                  <a:blip r:embed="rId3"/>
                  <a:stretch>
                    <a:fillRect/>
                  </a:stretch>
                </a:blipFill>
                <a:effectLst>
                  <a:outerShdw blurRad="50800" dist="12700" dir="2700000" algn="tl" rotWithShape="0">
                    <a:prstClr val="black">
                      <a:alpha val="40000"/>
                    </a:prstClr>
                  </a:outerShdw>
                </a:effectLst>
              </p:spPr>
              <p:txBody>
                <a:bodyPr/>
                <a:lstStyle/>
                <a:p>
                  <a:r>
                    <a:rPr lang="en-US">
                      <a:noFill/>
                    </a:rPr>
                    <a:t> </a:t>
                  </a:r>
                </a:p>
              </p:txBody>
            </p:sp>
          </mc:Fallback>
        </mc:AlternateContent>
        <p:sp>
          <p:nvSpPr>
            <p:cNvPr id="27" name="TextBox 26"/>
            <p:cNvSpPr txBox="1"/>
            <p:nvPr/>
          </p:nvSpPr>
          <p:spPr>
            <a:xfrm>
              <a:off x="4242678" y="5635970"/>
              <a:ext cx="3170170" cy="830997"/>
            </a:xfrm>
            <a:prstGeom prst="rect">
              <a:avLst/>
            </a:prstGeom>
            <a:noFill/>
          </p:spPr>
          <p:txBody>
            <a:bodyPr wrap="square" rtlCol="0">
              <a:spAutoFit/>
            </a:bodyPr>
            <a:lstStyle/>
            <a:p>
              <a:r>
                <a:rPr lang="en-US" sz="2400" dirty="0" smtClean="0">
                  <a:latin typeface="+mj-lt"/>
                </a:rPr>
                <a:t>Starting with runs of length </a:t>
              </a:r>
              <a:r>
                <a:rPr lang="en-US" sz="2400" b="1" i="1" dirty="0" smtClean="0">
                  <a:latin typeface="+mj-lt"/>
                </a:rPr>
                <a:t>B+1</a:t>
              </a:r>
              <a:endParaRPr lang="en-US" sz="2400" dirty="0">
                <a:latin typeface="+mj-lt"/>
              </a:endParaRPr>
            </a:p>
          </p:txBody>
        </p:sp>
      </p:grpSp>
    </p:spTree>
    <p:extLst>
      <p:ext uri="{BB962C8B-B14F-4D97-AF65-F5344CB8AC3E}">
        <p14:creationId xmlns:p14="http://schemas.microsoft.com/office/powerpoint/2010/main" val="20262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B+1 buffer pages to reduce # of passes</a:t>
            </a:r>
            <a:endParaRPr lang="en-US" dirty="0"/>
          </a:p>
        </p:txBody>
      </p:sp>
      <p:sp>
        <p:nvSpPr>
          <p:cNvPr id="3" name="Content Placeholder 2"/>
          <p:cNvSpPr>
            <a:spLocks noGrp="1"/>
          </p:cNvSpPr>
          <p:nvPr>
            <p:ph idx="1"/>
          </p:nvPr>
        </p:nvSpPr>
        <p:spPr>
          <a:xfrm>
            <a:off x="838199" y="1825625"/>
            <a:ext cx="11020425" cy="2303464"/>
          </a:xfrm>
        </p:spPr>
        <p:txBody>
          <a:bodyPr>
            <a:normAutofit lnSpcReduction="10000"/>
          </a:bodyPr>
          <a:lstStyle/>
          <a:p>
            <a:pPr marL="0" indent="0">
              <a:buNone/>
            </a:pPr>
            <a:r>
              <a:rPr lang="en-US" dirty="0" smtClean="0"/>
              <a:t>Suppose we have B+1 buffer pages now; we can:</a:t>
            </a:r>
          </a:p>
          <a:p>
            <a:pPr marL="0" indent="0">
              <a:buNone/>
            </a:pPr>
            <a:endParaRPr lang="en-US" dirty="0" smtClean="0"/>
          </a:p>
          <a:p>
            <a:pPr marL="0" indent="0">
              <a:buNone/>
            </a:pPr>
            <a:r>
              <a:rPr lang="en-US" b="1" dirty="0" smtClean="0"/>
              <a:t>2. Perform a B-way merge</a:t>
            </a:r>
            <a:r>
              <a:rPr lang="en-US" dirty="0" smtClean="0"/>
              <a:t>. </a:t>
            </a:r>
          </a:p>
          <a:p>
            <a:pPr marL="0" indent="0">
              <a:buNone/>
            </a:pPr>
            <a:r>
              <a:rPr lang="en-US" dirty="0" smtClean="0"/>
              <a:t>On each pass, we can merge groups of </a:t>
            </a:r>
            <a:r>
              <a:rPr lang="en-US" b="1" i="1" dirty="0" smtClean="0"/>
              <a:t>B </a:t>
            </a:r>
            <a:r>
              <a:rPr lang="en-US" dirty="0" smtClean="0"/>
              <a:t>runs at a time (vs. merging pairs of runs)!</a:t>
            </a:r>
          </a:p>
        </p:txBody>
      </p:sp>
      <p:sp>
        <p:nvSpPr>
          <p:cNvPr id="29" name="TextBox 28"/>
          <p:cNvSpPr txBox="1"/>
          <p:nvPr/>
        </p:nvSpPr>
        <p:spPr>
          <a:xfrm>
            <a:off x="791942" y="4129089"/>
            <a:ext cx="1160702" cy="461665"/>
          </a:xfrm>
          <a:prstGeom prst="rect">
            <a:avLst/>
          </a:prstGeom>
          <a:noFill/>
        </p:spPr>
        <p:txBody>
          <a:bodyPr wrap="none" rtlCol="0">
            <a:spAutoFit/>
          </a:bodyPr>
          <a:lstStyle/>
          <a:p>
            <a:r>
              <a:rPr lang="en-US" sz="2400" u="sng" dirty="0" smtClean="0">
                <a:latin typeface="+mj-lt"/>
              </a:rPr>
              <a:t>IO Cost:</a:t>
            </a:r>
            <a:endParaRPr lang="en-US" sz="2400" u="sng" dirty="0">
              <a:latin typeface="+mj-lt"/>
            </a:endParaRPr>
          </a:p>
        </p:txBody>
      </p:sp>
      <p:grpSp>
        <p:nvGrpSpPr>
          <p:cNvPr id="4" name="Group 3"/>
          <p:cNvGrpSpPr/>
          <p:nvPr/>
        </p:nvGrpSpPr>
        <p:grpSpPr>
          <a:xfrm>
            <a:off x="838199" y="4758084"/>
            <a:ext cx="6574649" cy="1708883"/>
            <a:chOff x="838199" y="4758084"/>
            <a:chExt cx="6574649" cy="1708883"/>
          </a:xfrm>
        </p:grpSpPr>
        <mc:AlternateContent xmlns:mc="http://schemas.openxmlformats.org/markup-compatibility/2006" xmlns:a14="http://schemas.microsoft.com/office/drawing/2010/main">
          <mc:Choice Requires="a14">
            <p:sp>
              <p:nvSpPr>
                <p:cNvPr id="28" name="TextBox 27"/>
                <p:cNvSpPr txBox="1"/>
                <p:nvPr/>
              </p:nvSpPr>
              <p:spPr>
                <a:xfrm>
                  <a:off x="839529" y="4924094"/>
                  <a:ext cx="2574689" cy="461665"/>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charset="0"/>
                          </a:rPr>
                          <m:t>2</m:t>
                        </m:r>
                        <m:r>
                          <a:rPr lang="en-US" sz="2400" b="0" i="1" dirty="0" smtClean="0">
                            <a:latin typeface="Cambria Math" charset="0"/>
                          </a:rPr>
                          <m:t>𝑁</m:t>
                        </m:r>
                        <m:r>
                          <a:rPr lang="en-US" sz="2400" b="0" i="1" dirty="0" smtClean="0">
                            <a:latin typeface="Cambria Math" charset="0"/>
                          </a:rPr>
                          <m:t>(</m:t>
                        </m:r>
                        <m:d>
                          <m:dPr>
                            <m:begChr m:val="⌈"/>
                            <m:endChr m:val="⌉"/>
                            <m:ctrlPr>
                              <a:rPr lang="en-US" sz="2400" b="0" i="1" dirty="0" smtClean="0">
                                <a:latin typeface="Cambria Math" panose="02040503050406030204" pitchFamily="18" charset="0"/>
                              </a:rPr>
                            </m:ctrlPr>
                          </m:dPr>
                          <m:e>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charset="0"/>
                                      </a:rPr>
                                      <m:t>log</m:t>
                                    </m:r>
                                  </m:e>
                                  <m:sub>
                                    <m:r>
                                      <a:rPr lang="en-US" sz="2400" i="1" dirty="0">
                                        <a:latin typeface="Cambria Math" charset="0"/>
                                      </a:rPr>
                                      <m:t>2</m:t>
                                    </m:r>
                                  </m:sub>
                                </m:sSub>
                              </m:fName>
                              <m:e>
                                <m:r>
                                  <a:rPr lang="en-US" sz="2400" i="1" dirty="0">
                                    <a:latin typeface="Cambria Math" charset="0"/>
                                  </a:rPr>
                                  <m:t>𝑁</m:t>
                                </m:r>
                              </m:e>
                            </m:func>
                          </m:e>
                        </m:d>
                        <m:r>
                          <a:rPr lang="en-US" sz="2400" b="0" i="1" dirty="0" smtClean="0">
                            <a:latin typeface="Cambria Math" charset="0"/>
                          </a:rPr>
                          <m:t>+1)</m:t>
                        </m:r>
                      </m:oMath>
                    </m:oMathPara>
                  </a14:m>
                  <a:endParaRPr lang="en-US" sz="2400" dirty="0">
                    <a:latin typeface="+mj-l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39529" y="4924094"/>
                  <a:ext cx="2574689" cy="461665"/>
                </a:xfrm>
                <a:prstGeom prst="rect">
                  <a:avLst/>
                </a:prstGeom>
                <a:blipFill rotWithShape="0">
                  <a:blip r:embed="rId2"/>
                  <a:stretch>
                    <a:fillRect/>
                  </a:stretch>
                </a:blipFill>
                <a:effectLst>
                  <a:outerShdw blurRad="50800" dist="12700" dir="2700000" algn="tl" rotWithShape="0">
                    <a:prstClr val="black">
                      <a:alpha val="40000"/>
                    </a:prstClr>
                  </a:outerShdw>
                </a:effectLst>
              </p:spPr>
              <p:txBody>
                <a:bodyPr/>
                <a:lstStyle/>
                <a:p>
                  <a:r>
                    <a:rPr lang="en-US">
                      <a:noFill/>
                    </a:rPr>
                    <a:t> </a:t>
                  </a:r>
                </a:p>
              </p:txBody>
            </p:sp>
          </mc:Fallback>
        </mc:AlternateContent>
        <p:sp>
          <p:nvSpPr>
            <p:cNvPr id="30" name="Down Arrow 29"/>
            <p:cNvSpPr/>
            <p:nvPr/>
          </p:nvSpPr>
          <p:spPr>
            <a:xfrm rot="16200000">
              <a:off x="3667302" y="4926023"/>
              <a:ext cx="322292" cy="457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31" name="TextBox 30"/>
                <p:cNvSpPr txBox="1"/>
                <p:nvPr/>
              </p:nvSpPr>
              <p:spPr>
                <a:xfrm>
                  <a:off x="4242678" y="4758084"/>
                  <a:ext cx="3170170" cy="793679"/>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charset="0"/>
                          </a:rPr>
                          <m:t>2</m:t>
                        </m:r>
                        <m:r>
                          <a:rPr lang="en-US" sz="2400" b="0" i="1" dirty="0" smtClean="0">
                            <a:latin typeface="Cambria Math" charset="0"/>
                          </a:rPr>
                          <m:t>𝑁</m:t>
                        </m:r>
                        <m:r>
                          <a:rPr lang="en-US" sz="2400" b="0" i="1" dirty="0" smtClean="0">
                            <a:latin typeface="Cambria Math" charset="0"/>
                          </a:rPr>
                          <m:t>(</m:t>
                        </m:r>
                        <m:d>
                          <m:dPr>
                            <m:begChr m:val="⌈"/>
                            <m:endChr m:val="⌉"/>
                            <m:ctrlPr>
                              <a:rPr lang="en-US" sz="2400" b="0" i="1" dirty="0" smtClean="0">
                                <a:latin typeface="Cambria Math" panose="02040503050406030204" pitchFamily="18" charset="0"/>
                              </a:rPr>
                            </m:ctrlPr>
                          </m:dPr>
                          <m:e>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charset="0"/>
                                      </a:rPr>
                                      <m:t>log</m:t>
                                    </m:r>
                                  </m:e>
                                  <m:sub>
                                    <m:r>
                                      <a:rPr lang="en-US" sz="2400" i="1" dirty="0">
                                        <a:latin typeface="Cambria Math" charset="0"/>
                                      </a:rPr>
                                      <m:t>2</m:t>
                                    </m:r>
                                  </m:sub>
                                </m:sSub>
                              </m:fName>
                              <m:e>
                                <m:f>
                                  <m:fPr>
                                    <m:ctrlPr>
                                      <a:rPr lang="en-US" sz="2400" i="1" dirty="0" smtClean="0">
                                        <a:latin typeface="Cambria Math" panose="02040503050406030204" pitchFamily="18" charset="0"/>
                                      </a:rPr>
                                    </m:ctrlPr>
                                  </m:fPr>
                                  <m:num>
                                    <m:r>
                                      <a:rPr lang="en-US" sz="2400" b="1" i="1" dirty="0" smtClean="0">
                                        <a:solidFill>
                                          <a:schemeClr val="tx1"/>
                                        </a:solidFill>
                                        <a:latin typeface="Cambria Math" charset="0"/>
                                      </a:rPr>
                                      <m:t>𝑵</m:t>
                                    </m:r>
                                  </m:num>
                                  <m:den>
                                    <m:r>
                                      <a:rPr lang="en-US" sz="2400" b="1" i="1" dirty="0" smtClean="0">
                                        <a:solidFill>
                                          <a:srgbClr val="FF0000"/>
                                        </a:solidFill>
                                        <a:latin typeface="Cambria Math" charset="0"/>
                                      </a:rPr>
                                      <m:t>𝑩</m:t>
                                    </m:r>
                                    <m:r>
                                      <a:rPr lang="en-US" sz="2400" b="1" i="1" dirty="0" smtClean="0">
                                        <a:solidFill>
                                          <a:srgbClr val="FF0000"/>
                                        </a:solidFill>
                                        <a:latin typeface="Cambria Math" charset="0"/>
                                      </a:rPr>
                                      <m:t>+</m:t>
                                    </m:r>
                                    <m:r>
                                      <a:rPr lang="en-US" sz="2400" b="1" i="1" dirty="0" smtClean="0">
                                        <a:solidFill>
                                          <a:srgbClr val="FF0000"/>
                                        </a:solidFill>
                                        <a:latin typeface="Cambria Math" charset="0"/>
                                      </a:rPr>
                                      <m:t>𝟏</m:t>
                                    </m:r>
                                  </m:den>
                                </m:f>
                              </m:e>
                            </m:func>
                          </m:e>
                        </m:d>
                        <m:r>
                          <a:rPr lang="en-US" sz="2400" b="0" i="1" dirty="0" smtClean="0">
                            <a:latin typeface="Cambria Math" charset="0"/>
                          </a:rPr>
                          <m:t>+1)</m:t>
                        </m:r>
                      </m:oMath>
                    </m:oMathPara>
                  </a14:m>
                  <a:endParaRPr lang="en-US" sz="2400" dirty="0">
                    <a:latin typeface="+mj-l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242678" y="4758084"/>
                  <a:ext cx="3170170" cy="793679"/>
                </a:xfrm>
                <a:prstGeom prst="rect">
                  <a:avLst/>
                </a:prstGeom>
                <a:blipFill rotWithShape="0">
                  <a:blip r:embed="rId3"/>
                  <a:stretch>
                    <a:fillRect/>
                  </a:stretch>
                </a:blipFill>
                <a:effectLst>
                  <a:outerShdw blurRad="50800" dist="12700" dir="2700000" algn="tl" rotWithShape="0">
                    <a:prstClr val="black">
                      <a:alpha val="40000"/>
                    </a:prstClr>
                  </a:outerShdw>
                </a:effectLst>
              </p:spPr>
              <p:txBody>
                <a:bodyPr/>
                <a:lstStyle/>
                <a:p>
                  <a:r>
                    <a:rPr lang="en-US">
                      <a:noFill/>
                    </a:rPr>
                    <a:t> </a:t>
                  </a:r>
                </a:p>
              </p:txBody>
            </p:sp>
          </mc:Fallback>
        </mc:AlternateContent>
        <p:sp>
          <p:nvSpPr>
            <p:cNvPr id="32" name="TextBox 31"/>
            <p:cNvSpPr txBox="1"/>
            <p:nvPr/>
          </p:nvSpPr>
          <p:spPr>
            <a:xfrm>
              <a:off x="838199" y="5635970"/>
              <a:ext cx="2576019" cy="830997"/>
            </a:xfrm>
            <a:prstGeom prst="rect">
              <a:avLst/>
            </a:prstGeom>
            <a:noFill/>
          </p:spPr>
          <p:txBody>
            <a:bodyPr wrap="square" rtlCol="0">
              <a:spAutoFit/>
            </a:bodyPr>
            <a:lstStyle/>
            <a:p>
              <a:r>
                <a:rPr lang="en-US" sz="2400" dirty="0" smtClean="0">
                  <a:latin typeface="+mj-lt"/>
                </a:rPr>
                <a:t>Starting with runs of length 1</a:t>
              </a:r>
              <a:endParaRPr lang="en-US" sz="2400" dirty="0">
                <a:latin typeface="+mj-lt"/>
              </a:endParaRPr>
            </a:p>
          </p:txBody>
        </p:sp>
        <p:sp>
          <p:nvSpPr>
            <p:cNvPr id="33" name="TextBox 32"/>
            <p:cNvSpPr txBox="1"/>
            <p:nvPr/>
          </p:nvSpPr>
          <p:spPr>
            <a:xfrm>
              <a:off x="4242678" y="5635970"/>
              <a:ext cx="3170170" cy="830997"/>
            </a:xfrm>
            <a:prstGeom prst="rect">
              <a:avLst/>
            </a:prstGeom>
            <a:noFill/>
          </p:spPr>
          <p:txBody>
            <a:bodyPr wrap="square" rtlCol="0">
              <a:spAutoFit/>
            </a:bodyPr>
            <a:lstStyle/>
            <a:p>
              <a:r>
                <a:rPr lang="en-US" sz="2400" dirty="0" smtClean="0">
                  <a:latin typeface="+mj-lt"/>
                </a:rPr>
                <a:t>Starting with runs of length </a:t>
              </a:r>
              <a:r>
                <a:rPr lang="en-US" sz="2400" b="1" i="1" dirty="0" smtClean="0">
                  <a:latin typeface="+mj-lt"/>
                </a:rPr>
                <a:t>B+1</a:t>
              </a:r>
              <a:endParaRPr lang="en-US" sz="2400" dirty="0">
                <a:latin typeface="+mj-lt"/>
              </a:endParaRPr>
            </a:p>
          </p:txBody>
        </p:sp>
      </p:grpSp>
      <p:grpSp>
        <p:nvGrpSpPr>
          <p:cNvPr id="5" name="Group 4"/>
          <p:cNvGrpSpPr/>
          <p:nvPr/>
        </p:nvGrpSpPr>
        <p:grpSpPr>
          <a:xfrm>
            <a:off x="7598176" y="4758084"/>
            <a:ext cx="3813302" cy="1708883"/>
            <a:chOff x="7598176" y="4758084"/>
            <a:chExt cx="3813302" cy="1708883"/>
          </a:xfrm>
        </p:grpSpPr>
        <p:sp>
          <p:nvSpPr>
            <p:cNvPr id="34" name="Down Arrow 33"/>
            <p:cNvSpPr/>
            <p:nvPr/>
          </p:nvSpPr>
          <p:spPr>
            <a:xfrm rot="16200000">
              <a:off x="7665932" y="4926023"/>
              <a:ext cx="322292" cy="457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35" name="TextBox 34"/>
                <p:cNvSpPr txBox="1"/>
                <p:nvPr/>
              </p:nvSpPr>
              <p:spPr>
                <a:xfrm>
                  <a:off x="8241308" y="4758084"/>
                  <a:ext cx="3170170" cy="793679"/>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charset="0"/>
                          </a:rPr>
                          <m:t>2</m:t>
                        </m:r>
                        <m:r>
                          <a:rPr lang="en-US" sz="2400" b="0" i="1" dirty="0" smtClean="0">
                            <a:latin typeface="Cambria Math" charset="0"/>
                          </a:rPr>
                          <m:t>𝑁</m:t>
                        </m:r>
                        <m:r>
                          <a:rPr lang="en-US" sz="2400" b="0" i="1" dirty="0" smtClean="0">
                            <a:latin typeface="Cambria Math" charset="0"/>
                          </a:rPr>
                          <m:t>(</m:t>
                        </m:r>
                        <m:d>
                          <m:dPr>
                            <m:begChr m:val="⌈"/>
                            <m:endChr m:val="⌉"/>
                            <m:ctrlPr>
                              <a:rPr lang="en-US" sz="2400" b="0" i="1" dirty="0" smtClean="0">
                                <a:latin typeface="Cambria Math" panose="02040503050406030204" pitchFamily="18" charset="0"/>
                              </a:rPr>
                            </m:ctrlPr>
                          </m:dPr>
                          <m:e>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charset="0"/>
                                      </a:rPr>
                                      <m:t>log</m:t>
                                    </m:r>
                                  </m:e>
                                  <m:sub>
                                    <m:r>
                                      <a:rPr lang="en-US" sz="2400" b="0" i="1" dirty="0" smtClean="0">
                                        <a:solidFill>
                                          <a:srgbClr val="FF0000"/>
                                        </a:solidFill>
                                        <a:latin typeface="Cambria Math" charset="0"/>
                                      </a:rPr>
                                      <m:t>𝐵</m:t>
                                    </m:r>
                                  </m:sub>
                                </m:sSub>
                              </m:fName>
                              <m:e>
                                <m:f>
                                  <m:fPr>
                                    <m:ctrlPr>
                                      <a:rPr lang="en-US" sz="2400" i="1" dirty="0" smtClean="0">
                                        <a:latin typeface="Cambria Math" panose="02040503050406030204" pitchFamily="18" charset="0"/>
                                      </a:rPr>
                                    </m:ctrlPr>
                                  </m:fPr>
                                  <m:num>
                                    <m:r>
                                      <a:rPr lang="en-US" sz="2400" b="1" i="1" dirty="0" smtClean="0">
                                        <a:solidFill>
                                          <a:schemeClr val="tx1"/>
                                        </a:solidFill>
                                        <a:latin typeface="Cambria Math" charset="0"/>
                                      </a:rPr>
                                      <m:t>𝑵</m:t>
                                    </m:r>
                                  </m:num>
                                  <m:den>
                                    <m:r>
                                      <a:rPr lang="en-US" sz="2400" b="1" i="1" dirty="0" smtClean="0">
                                        <a:solidFill>
                                          <a:schemeClr val="tx1"/>
                                        </a:solidFill>
                                        <a:latin typeface="Cambria Math" charset="0"/>
                                      </a:rPr>
                                      <m:t>𝑩</m:t>
                                    </m:r>
                                    <m:r>
                                      <a:rPr lang="en-US" sz="2400" b="1" i="1" dirty="0" smtClean="0">
                                        <a:solidFill>
                                          <a:schemeClr val="tx1"/>
                                        </a:solidFill>
                                        <a:latin typeface="Cambria Math" charset="0"/>
                                      </a:rPr>
                                      <m:t>+</m:t>
                                    </m:r>
                                    <m:r>
                                      <a:rPr lang="en-US" sz="2400" b="1" i="1" dirty="0" smtClean="0">
                                        <a:solidFill>
                                          <a:schemeClr val="tx1"/>
                                        </a:solidFill>
                                        <a:latin typeface="Cambria Math" charset="0"/>
                                      </a:rPr>
                                      <m:t>𝟏</m:t>
                                    </m:r>
                                  </m:den>
                                </m:f>
                              </m:e>
                            </m:func>
                          </m:e>
                        </m:d>
                        <m:r>
                          <a:rPr lang="en-US" sz="2400" b="0" i="1" dirty="0" smtClean="0">
                            <a:latin typeface="Cambria Math" charset="0"/>
                          </a:rPr>
                          <m:t>+1)</m:t>
                        </m:r>
                      </m:oMath>
                    </m:oMathPara>
                  </a14:m>
                  <a:endParaRPr lang="en-US" sz="2400" dirty="0">
                    <a:latin typeface="+mj-lt"/>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8241308" y="4758084"/>
                  <a:ext cx="3170170" cy="793679"/>
                </a:xfrm>
                <a:prstGeom prst="rect">
                  <a:avLst/>
                </a:prstGeom>
                <a:blipFill rotWithShape="0">
                  <a:blip r:embed="rId4"/>
                  <a:stretch>
                    <a:fillRect/>
                  </a:stretch>
                </a:blipFill>
                <a:effectLst>
                  <a:outerShdw blurRad="50800" dist="12700" dir="2700000" algn="tl" rotWithShape="0">
                    <a:prstClr val="black">
                      <a:alpha val="40000"/>
                    </a:prstClr>
                  </a:outerShdw>
                </a:effectLst>
              </p:spPr>
              <p:txBody>
                <a:bodyPr/>
                <a:lstStyle/>
                <a:p>
                  <a:r>
                    <a:rPr lang="en-US">
                      <a:noFill/>
                    </a:rPr>
                    <a:t> </a:t>
                  </a:r>
                </a:p>
              </p:txBody>
            </p:sp>
          </mc:Fallback>
        </mc:AlternateContent>
        <p:sp>
          <p:nvSpPr>
            <p:cNvPr id="36" name="TextBox 35"/>
            <p:cNvSpPr txBox="1"/>
            <p:nvPr/>
          </p:nvSpPr>
          <p:spPr>
            <a:xfrm>
              <a:off x="8241308" y="5635970"/>
              <a:ext cx="3170170" cy="830997"/>
            </a:xfrm>
            <a:prstGeom prst="rect">
              <a:avLst/>
            </a:prstGeom>
            <a:noFill/>
          </p:spPr>
          <p:txBody>
            <a:bodyPr wrap="square" rtlCol="0">
              <a:spAutoFit/>
            </a:bodyPr>
            <a:lstStyle/>
            <a:p>
              <a:r>
                <a:rPr lang="en-US" sz="2400" dirty="0" smtClean="0">
                  <a:latin typeface="+mj-lt"/>
                </a:rPr>
                <a:t>Performing </a:t>
              </a:r>
              <a:r>
                <a:rPr lang="en-US" sz="2400" b="1" i="1" dirty="0" smtClean="0">
                  <a:latin typeface="+mj-lt"/>
                </a:rPr>
                <a:t>B-</a:t>
              </a:r>
              <a:r>
                <a:rPr lang="en-US" sz="2400" dirty="0" smtClean="0">
                  <a:latin typeface="+mj-lt"/>
                </a:rPr>
                <a:t>way merges</a:t>
              </a:r>
              <a:endParaRPr lang="en-US" sz="2400" dirty="0">
                <a:latin typeface="+mj-lt"/>
              </a:endParaRPr>
            </a:p>
          </p:txBody>
        </p:sp>
      </p:grpSp>
    </p:spTree>
    <p:extLst>
      <p:ext uri="{BB962C8B-B14F-4D97-AF65-F5344CB8AC3E}">
        <p14:creationId xmlns:p14="http://schemas.microsoft.com/office/powerpoint/2010/main" val="163211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79750"/>
            <a:ext cx="8229600" cy="1143000"/>
          </a:xfrm>
        </p:spPr>
        <p:txBody>
          <a:bodyPr/>
          <a:lstStyle/>
          <a:p>
            <a:r>
              <a:rPr lang="en-US" dirty="0" smtClean="0"/>
              <a:t>Repacking</a:t>
            </a:r>
            <a:endParaRPr lang="en-US" dirty="0"/>
          </a:p>
        </p:txBody>
      </p:sp>
    </p:spTree>
    <p:extLst>
      <p:ext uri="{BB962C8B-B14F-4D97-AF65-F5344CB8AC3E}">
        <p14:creationId xmlns:p14="http://schemas.microsoft.com/office/powerpoint/2010/main" val="13728073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 for even longer initial runs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With B+1 buffer pages, we can now start with </a:t>
                </a:r>
                <a:r>
                  <a:rPr lang="en-US" b="1" i="1" dirty="0" smtClean="0"/>
                  <a:t>B+1-length initial runs</a:t>
                </a:r>
                <a:r>
                  <a:rPr lang="en-US" dirty="0" smtClean="0"/>
                  <a:t> (and use </a:t>
                </a:r>
                <a:r>
                  <a:rPr lang="en-US" b="1" i="1" dirty="0" smtClean="0"/>
                  <a:t>B-way merges</a:t>
                </a:r>
                <a:r>
                  <a:rPr lang="en-US" dirty="0" smtClean="0"/>
                  <a:t>) to get </a:t>
                </a:r>
                <a14:m>
                  <m:oMath xmlns:m="http://schemas.openxmlformats.org/officeDocument/2006/math">
                    <m:r>
                      <a:rPr lang="en-US" i="1" dirty="0">
                        <a:latin typeface="Cambria Math" charset="0"/>
                      </a:rPr>
                      <m:t>2</m:t>
                    </m:r>
                    <m:r>
                      <a:rPr lang="en-US" i="1" dirty="0">
                        <a:latin typeface="Cambria Math" charset="0"/>
                      </a:rPr>
                      <m:t>𝑁</m:t>
                    </m:r>
                    <m:r>
                      <a:rPr lang="en-US" i="1" dirty="0">
                        <a:latin typeface="Cambria Math" charset="0"/>
                      </a:rPr>
                      <m:t>(</m:t>
                    </m:r>
                    <m:d>
                      <m:dPr>
                        <m:begChr m:val="⌈"/>
                        <m:endChr m:val="⌉"/>
                        <m:ctrlPr>
                          <a:rPr lang="en-US" i="1" dirty="0">
                            <a:latin typeface="Cambria Math" panose="02040503050406030204" pitchFamily="18" charset="0"/>
                          </a:rPr>
                        </m:ctrlPr>
                      </m:dPr>
                      <m:e>
                        <m:func>
                          <m:funcPr>
                            <m:ctrlPr>
                              <a:rPr lang="en-US" i="1" dirty="0">
                                <a:latin typeface="Cambria Math" panose="02040503050406030204" pitchFamily="18" charset="0"/>
                              </a:rPr>
                            </m:ctrlPr>
                          </m:funcPr>
                          <m:fName>
                            <m:sSub>
                              <m:sSubPr>
                                <m:ctrlPr>
                                  <a:rPr lang="en-US" i="1" dirty="0">
                                    <a:latin typeface="Cambria Math" panose="02040503050406030204" pitchFamily="18" charset="0"/>
                                  </a:rPr>
                                </m:ctrlPr>
                              </m:sSubPr>
                              <m:e>
                                <m:r>
                                  <m:rPr>
                                    <m:sty m:val="p"/>
                                  </m:rPr>
                                  <a:rPr lang="en-US" dirty="0">
                                    <a:latin typeface="Cambria Math" charset="0"/>
                                  </a:rPr>
                                  <m:t>log</m:t>
                                </m:r>
                              </m:e>
                              <m:sub>
                                <m:r>
                                  <a:rPr lang="en-US" i="1" dirty="0" smtClean="0">
                                    <a:solidFill>
                                      <a:schemeClr val="tx1"/>
                                    </a:solidFill>
                                    <a:latin typeface="Cambria Math" charset="0"/>
                                  </a:rPr>
                                  <m:t>𝐵</m:t>
                                </m:r>
                              </m:sub>
                            </m:sSub>
                          </m:fName>
                          <m:e>
                            <m:f>
                              <m:fPr>
                                <m:ctrlPr>
                                  <a:rPr lang="en-US" i="1" dirty="0">
                                    <a:latin typeface="Cambria Math" panose="02040503050406030204" pitchFamily="18" charset="0"/>
                                  </a:rPr>
                                </m:ctrlPr>
                              </m:fPr>
                              <m:num>
                                <m:r>
                                  <a:rPr lang="en-US" b="1" i="1" dirty="0">
                                    <a:latin typeface="Cambria Math" charset="0"/>
                                  </a:rPr>
                                  <m:t>𝑵</m:t>
                                </m:r>
                              </m:num>
                              <m:den>
                                <m:r>
                                  <a:rPr lang="en-US" b="1" i="1" dirty="0">
                                    <a:latin typeface="Cambria Math" charset="0"/>
                                  </a:rPr>
                                  <m:t>𝑩</m:t>
                                </m:r>
                                <m:r>
                                  <a:rPr lang="en-US" b="1" i="1" dirty="0">
                                    <a:latin typeface="Cambria Math" charset="0"/>
                                  </a:rPr>
                                  <m:t>+</m:t>
                                </m:r>
                                <m:r>
                                  <a:rPr lang="en-US" b="1" i="1" dirty="0">
                                    <a:latin typeface="Cambria Math" charset="0"/>
                                  </a:rPr>
                                  <m:t>𝟏</m:t>
                                </m:r>
                              </m:den>
                            </m:f>
                          </m:e>
                        </m:func>
                      </m:e>
                    </m:d>
                    <m:r>
                      <a:rPr lang="en-US" i="1" dirty="0">
                        <a:latin typeface="Cambria Math" charset="0"/>
                      </a:rPr>
                      <m:t>+1)</m:t>
                    </m:r>
                  </m:oMath>
                </a14:m>
                <a:r>
                  <a:rPr lang="en-US" dirty="0" smtClean="0"/>
                  <a:t> IO cost…</a:t>
                </a:r>
              </a:p>
              <a:p>
                <a:endParaRPr lang="en-US" dirty="0"/>
              </a:p>
              <a:p>
                <a:r>
                  <a:rPr lang="en-US" dirty="0" smtClean="0"/>
                  <a:t>Can we reduce this cost more by getting even longer initial runs?</a:t>
                </a:r>
              </a:p>
              <a:p>
                <a:endParaRPr lang="en-US" dirty="0"/>
              </a:p>
              <a:p>
                <a:r>
                  <a:rPr lang="en-US" dirty="0" smtClean="0"/>
                  <a:t>Use </a:t>
                </a:r>
                <a:r>
                  <a:rPr lang="en-US" b="1" u="sng" dirty="0" smtClean="0"/>
                  <a:t>repacking</a:t>
                </a:r>
                <a:r>
                  <a:rPr lang="en-US" dirty="0" smtClean="0"/>
                  <a:t>- produce longer initial runs by “merging” in buffer as we sort at initial stage</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6393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p:txBody>
          <a:bodyPr/>
          <a:lstStyle/>
          <a:p>
            <a:r>
              <a:rPr lang="en-US" dirty="0" smtClean="0"/>
              <a:t>Start with unsorted single input file, and load 2 pages</a:t>
            </a:r>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79589" y="4068337"/>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57,24</a:t>
            </a:r>
            <a:endParaRPr lang="en-US" sz="2000" dirty="0">
              <a:solidFill>
                <a:srgbClr val="FFC000"/>
              </a:solidFill>
              <a:latin typeface="Menlo" charset="0"/>
              <a:ea typeface="Menlo" charset="0"/>
              <a:cs typeface="Menlo" charset="0"/>
            </a:endParaRPr>
          </a:p>
        </p:txBody>
      </p:sp>
      <p:sp>
        <p:nvSpPr>
          <p:cNvPr id="8" name="TextBox 7"/>
          <p:cNvSpPr txBox="1"/>
          <p:nvPr/>
        </p:nvSpPr>
        <p:spPr>
          <a:xfrm>
            <a:off x="4542963" y="4068337"/>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3,98</a:t>
            </a:r>
            <a:endParaRPr lang="en-US" sz="2000" dirty="0">
              <a:solidFill>
                <a:srgbClr val="FFC000"/>
              </a:solidFill>
              <a:latin typeface="Menlo" charset="0"/>
              <a:ea typeface="Menlo" charset="0"/>
              <a:cs typeface="Menlo" charset="0"/>
            </a:endParaRPr>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TextBox 20"/>
          <p:cNvSpPr txBox="1"/>
          <p:nvPr/>
        </p:nvSpPr>
        <p:spPr>
          <a:xfrm>
            <a:off x="2455258" y="4068337"/>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24" name="TextBox 23"/>
          <p:cNvSpPr txBox="1"/>
          <p:nvPr/>
        </p:nvSpPr>
        <p:spPr>
          <a:xfrm>
            <a:off x="3479589" y="3598573"/>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10,33</a:t>
            </a:r>
            <a:endParaRPr lang="en-US" sz="2000" dirty="0">
              <a:solidFill>
                <a:srgbClr val="FFC000"/>
              </a:solidFill>
              <a:latin typeface="Menlo" charset="0"/>
              <a:ea typeface="Menlo" charset="0"/>
              <a:cs typeface="Menlo" charset="0"/>
            </a:endParaRPr>
          </a:p>
        </p:txBody>
      </p:sp>
      <p:sp>
        <p:nvSpPr>
          <p:cNvPr id="25" name="TextBox 24"/>
          <p:cNvSpPr txBox="1"/>
          <p:nvPr/>
        </p:nvSpPr>
        <p:spPr>
          <a:xfrm>
            <a:off x="4542988" y="359730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26" name="TextBox 25"/>
          <p:cNvSpPr txBox="1"/>
          <p:nvPr/>
        </p:nvSpPr>
        <p:spPr>
          <a:xfrm>
            <a:off x="2455258" y="3601801"/>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31,12</a:t>
            </a:r>
            <a:endParaRPr lang="en-US" sz="2000" dirty="0">
              <a:solidFill>
                <a:srgbClr val="FFC000"/>
              </a:solidFill>
              <a:latin typeface="Menlo" charset="0"/>
              <a:ea typeface="Menlo" charset="0"/>
              <a:cs typeface="Menlo" charset="0"/>
            </a:endParaRPr>
          </a:p>
        </p:txBody>
      </p:sp>
      <p:sp>
        <p:nvSpPr>
          <p:cNvPr id="31" name="Rounded Rectangle 30"/>
          <p:cNvSpPr/>
          <p:nvPr/>
        </p:nvSpPr>
        <p:spPr>
          <a:xfrm>
            <a:off x="2287339" y="4629154"/>
            <a:ext cx="3296832" cy="4846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Tree>
    <p:extLst>
      <p:ext uri="{BB962C8B-B14F-4D97-AF65-F5344CB8AC3E}">
        <p14:creationId xmlns:p14="http://schemas.microsoft.com/office/powerpoint/2010/main" val="6564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1.85185E-6 L 0.42279 0.1493 " pathEditMode="relative" rAng="0" ptsTypes="AA">
                                      <p:cBhvr>
                                        <p:cTn id="6" dur="2000" fill="hold"/>
                                        <p:tgtEl>
                                          <p:spTgt spid="26"/>
                                        </p:tgtEl>
                                        <p:attrNameLst>
                                          <p:attrName>ppt_x</p:attrName>
                                          <p:attrName>ppt_y</p:attrName>
                                        </p:attrNameLst>
                                      </p:cBhvr>
                                      <p:rCtr x="21133" y="7454"/>
                                    </p:animMotion>
                                  </p:childTnLst>
                                </p:cTn>
                              </p:par>
                              <p:par>
                                <p:cTn id="7" presetID="42" presetClass="path" presetSubtype="0" accel="50000" decel="50000" fill="hold" grpId="0" nodeType="withEffect">
                                  <p:stCondLst>
                                    <p:cond delay="0"/>
                                  </p:stCondLst>
                                  <p:childTnLst>
                                    <p:animMotion origin="layout" path="M 8.33333E-7 4.81481E-6 L 0.44075 0.14976 " pathEditMode="relative" rAng="0" ptsTypes="AA">
                                      <p:cBhvr>
                                        <p:cTn id="8" dur="2000" fill="hold"/>
                                        <p:tgtEl>
                                          <p:spTgt spid="24"/>
                                        </p:tgtEl>
                                        <p:attrNameLst>
                                          <p:attrName>ppt_x</p:attrName>
                                          <p:attrName>ppt_y</p:attrName>
                                        </p:attrNameLst>
                                      </p:cBhvr>
                                      <p:rCtr x="22031" y="7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Disk vs. Main Memory</a:t>
            </a:r>
            <a:endParaRPr lang="en-US" dirty="0"/>
          </a:p>
        </p:txBody>
      </p:sp>
      <p:sp>
        <p:nvSpPr>
          <p:cNvPr id="3" name="Content Placeholder 2"/>
          <p:cNvSpPr>
            <a:spLocks noGrp="1"/>
          </p:cNvSpPr>
          <p:nvPr>
            <p:ph idx="1"/>
          </p:nvPr>
        </p:nvSpPr>
        <p:spPr>
          <a:xfrm>
            <a:off x="762486" y="4189140"/>
            <a:ext cx="5469412" cy="2606456"/>
          </a:xfrm>
        </p:spPr>
        <p:txBody>
          <a:bodyPr>
            <a:normAutofit fontScale="55000" lnSpcReduction="20000"/>
          </a:bodyPr>
          <a:lstStyle/>
          <a:p>
            <a:pPr marL="0" indent="0">
              <a:buNone/>
            </a:pPr>
            <a:r>
              <a:rPr lang="en-US" b="1" u="sng" dirty="0" smtClean="0"/>
              <a:t>Disk</a:t>
            </a:r>
            <a:r>
              <a:rPr lang="en-US" u="sng" dirty="0" smtClean="0"/>
              <a:t>:</a:t>
            </a:r>
          </a:p>
          <a:p>
            <a:pPr marL="0" indent="0">
              <a:buNone/>
            </a:pPr>
            <a:endParaRPr lang="en-US" i="1" dirty="0" smtClean="0"/>
          </a:p>
          <a:p>
            <a:r>
              <a:rPr lang="en-US" b="1" i="1" dirty="0" smtClean="0"/>
              <a:t>Slow:</a:t>
            </a:r>
            <a:r>
              <a:rPr lang="en-US" b="1" dirty="0" smtClean="0"/>
              <a:t> </a:t>
            </a:r>
            <a:r>
              <a:rPr lang="en-US" dirty="0" smtClean="0"/>
              <a:t>Sequential </a:t>
            </a:r>
            <a:r>
              <a:rPr lang="en-US" i="1" dirty="0" smtClean="0"/>
              <a:t>block</a:t>
            </a:r>
            <a:r>
              <a:rPr lang="en-US" dirty="0" smtClean="0"/>
              <a:t> access</a:t>
            </a:r>
          </a:p>
          <a:p>
            <a:pPr lvl="1"/>
            <a:r>
              <a:rPr lang="en-US" dirty="0" smtClean="0"/>
              <a:t>Read a blocks (not byte) at a time, so sequential access is cheaper than random</a:t>
            </a:r>
          </a:p>
          <a:p>
            <a:pPr lvl="1"/>
            <a:r>
              <a:rPr lang="en-US" b="1" dirty="0" smtClean="0"/>
              <a:t>Disk read / writes are expensive!</a:t>
            </a:r>
            <a:endParaRPr lang="en-US" b="1" dirty="0"/>
          </a:p>
          <a:p>
            <a:endParaRPr lang="en-US" b="1" i="1" dirty="0" smtClean="0"/>
          </a:p>
          <a:p>
            <a:r>
              <a:rPr lang="en-US" b="1" i="1" dirty="0" smtClean="0"/>
              <a:t>Durable: </a:t>
            </a:r>
            <a:r>
              <a:rPr lang="en-US" dirty="0" smtClean="0"/>
              <a:t>We will assume that once on disk, data is safe!</a:t>
            </a:r>
          </a:p>
          <a:p>
            <a:endParaRPr lang="en-US" dirty="0"/>
          </a:p>
          <a:p>
            <a:r>
              <a:rPr lang="en-US" b="1" i="1" dirty="0" smtClean="0"/>
              <a:t>Cheap</a:t>
            </a:r>
            <a:endParaRPr lang="en-US" b="1" i="1" dirty="0"/>
          </a:p>
        </p:txBody>
      </p:sp>
      <p:sp>
        <p:nvSpPr>
          <p:cNvPr id="4" name="Slide Number Placeholder 3"/>
          <p:cNvSpPr>
            <a:spLocks noGrp="1"/>
          </p:cNvSpPr>
          <p:nvPr>
            <p:ph type="sldNum" sz="quarter" idx="12"/>
          </p:nvPr>
        </p:nvSpPr>
        <p:spPr/>
        <p:txBody>
          <a:bodyPr/>
          <a:lstStyle/>
          <a:p>
            <a:fld id="{40A01959-B587-3B45-A9B3-C17F42F09305}" type="slidenum">
              <a:rPr lang="en-US" smtClean="0"/>
              <a:pPr/>
              <a:t>6</a:t>
            </a:fld>
            <a:endParaRPr lang="en-US"/>
          </a:p>
        </p:txBody>
      </p:sp>
      <p:grpSp>
        <p:nvGrpSpPr>
          <p:cNvPr id="64" name="Group 63"/>
          <p:cNvGrpSpPr/>
          <p:nvPr/>
        </p:nvGrpSpPr>
        <p:grpSpPr>
          <a:xfrm>
            <a:off x="969281" y="1446274"/>
            <a:ext cx="2965073" cy="2511116"/>
            <a:chOff x="5257801" y="1676400"/>
            <a:chExt cx="5936499" cy="5027612"/>
          </a:xfrm>
        </p:grpSpPr>
        <p:grpSp>
          <p:nvGrpSpPr>
            <p:cNvPr id="9" name="Group 5"/>
            <p:cNvGrpSpPr>
              <a:grpSpLocks/>
            </p:cNvGrpSpPr>
            <p:nvPr/>
          </p:nvGrpSpPr>
          <p:grpSpPr bwMode="auto">
            <a:xfrm>
              <a:off x="6732588" y="2787651"/>
              <a:ext cx="3149600" cy="1801813"/>
              <a:chOff x="2998" y="1129"/>
              <a:chExt cx="1984" cy="1135"/>
            </a:xfrm>
          </p:grpSpPr>
          <p:sp>
            <p:nvSpPr>
              <p:cNvPr id="10" name="Freeform 6"/>
              <p:cNvSpPr>
                <a:spLocks/>
              </p:cNvSpPr>
              <p:nvPr/>
            </p:nvSpPr>
            <p:spPr bwMode="auto">
              <a:xfrm>
                <a:off x="2998" y="1499"/>
                <a:ext cx="1984" cy="765"/>
              </a:xfrm>
              <a:custGeom>
                <a:avLst/>
                <a:gdLst/>
                <a:ahLst/>
                <a:cxnLst>
                  <a:cxn ang="0">
                    <a:pos x="0" y="386"/>
                  </a:cxn>
                  <a:cxn ang="0">
                    <a:pos x="16" y="320"/>
                  </a:cxn>
                  <a:cxn ang="0">
                    <a:pos x="57" y="255"/>
                  </a:cxn>
                  <a:cxn ang="0">
                    <a:pos x="131" y="197"/>
                  </a:cxn>
                  <a:cxn ang="0">
                    <a:pos x="230" y="140"/>
                  </a:cxn>
                  <a:cxn ang="0">
                    <a:pos x="353" y="90"/>
                  </a:cxn>
                  <a:cxn ang="0">
                    <a:pos x="493" y="58"/>
                  </a:cxn>
                  <a:cxn ang="0">
                    <a:pos x="650" y="25"/>
                  </a:cxn>
                  <a:cxn ang="0">
                    <a:pos x="814" y="8"/>
                  </a:cxn>
                  <a:cxn ang="0">
                    <a:pos x="987" y="0"/>
                  </a:cxn>
                  <a:cxn ang="0">
                    <a:pos x="1160" y="8"/>
                  </a:cxn>
                  <a:cxn ang="0">
                    <a:pos x="1333" y="25"/>
                  </a:cxn>
                  <a:cxn ang="0">
                    <a:pos x="1489" y="58"/>
                  </a:cxn>
                  <a:cxn ang="0">
                    <a:pos x="1629" y="90"/>
                  </a:cxn>
                  <a:cxn ang="0">
                    <a:pos x="1753" y="140"/>
                  </a:cxn>
                  <a:cxn ang="0">
                    <a:pos x="1852" y="197"/>
                  </a:cxn>
                  <a:cxn ang="0">
                    <a:pos x="1926" y="255"/>
                  </a:cxn>
                  <a:cxn ang="0">
                    <a:pos x="1967" y="320"/>
                  </a:cxn>
                  <a:cxn ang="0">
                    <a:pos x="1983" y="386"/>
                  </a:cxn>
                  <a:cxn ang="0">
                    <a:pos x="1967" y="452"/>
                  </a:cxn>
                  <a:cxn ang="0">
                    <a:pos x="1926" y="518"/>
                  </a:cxn>
                  <a:cxn ang="0">
                    <a:pos x="1852" y="575"/>
                  </a:cxn>
                  <a:cxn ang="0">
                    <a:pos x="1753" y="633"/>
                  </a:cxn>
                  <a:cxn ang="0">
                    <a:pos x="1629" y="674"/>
                  </a:cxn>
                  <a:cxn ang="0">
                    <a:pos x="1489" y="715"/>
                  </a:cxn>
                  <a:cxn ang="0">
                    <a:pos x="1333" y="740"/>
                  </a:cxn>
                  <a:cxn ang="0">
                    <a:pos x="1160" y="764"/>
                  </a:cxn>
                  <a:cxn ang="0">
                    <a:pos x="987" y="764"/>
                  </a:cxn>
                  <a:cxn ang="0">
                    <a:pos x="814" y="764"/>
                  </a:cxn>
                  <a:cxn ang="0">
                    <a:pos x="650" y="740"/>
                  </a:cxn>
                  <a:cxn ang="0">
                    <a:pos x="493" y="715"/>
                  </a:cxn>
                  <a:cxn ang="0">
                    <a:pos x="353" y="674"/>
                  </a:cxn>
                  <a:cxn ang="0">
                    <a:pos x="230" y="633"/>
                  </a:cxn>
                  <a:cxn ang="0">
                    <a:pos x="131" y="575"/>
                  </a:cxn>
                  <a:cxn ang="0">
                    <a:pos x="57" y="518"/>
                  </a:cxn>
                  <a:cxn ang="0">
                    <a:pos x="16" y="452"/>
                  </a:cxn>
                  <a:cxn ang="0">
                    <a:pos x="0" y="386"/>
                  </a:cxn>
                </a:cxnLst>
                <a:rect l="0" t="0" r="r" b="b"/>
                <a:pathLst>
                  <a:path w="1984" h="765">
                    <a:moveTo>
                      <a:pt x="0" y="386"/>
                    </a:moveTo>
                    <a:lnTo>
                      <a:pt x="16" y="320"/>
                    </a:lnTo>
                    <a:lnTo>
                      <a:pt x="57" y="255"/>
                    </a:lnTo>
                    <a:lnTo>
                      <a:pt x="131" y="197"/>
                    </a:lnTo>
                    <a:lnTo>
                      <a:pt x="230" y="140"/>
                    </a:lnTo>
                    <a:lnTo>
                      <a:pt x="353" y="90"/>
                    </a:lnTo>
                    <a:lnTo>
                      <a:pt x="493" y="58"/>
                    </a:lnTo>
                    <a:lnTo>
                      <a:pt x="650" y="25"/>
                    </a:lnTo>
                    <a:lnTo>
                      <a:pt x="814" y="8"/>
                    </a:lnTo>
                    <a:lnTo>
                      <a:pt x="987" y="0"/>
                    </a:lnTo>
                    <a:lnTo>
                      <a:pt x="1160" y="8"/>
                    </a:lnTo>
                    <a:lnTo>
                      <a:pt x="1333" y="25"/>
                    </a:lnTo>
                    <a:lnTo>
                      <a:pt x="1489" y="58"/>
                    </a:lnTo>
                    <a:lnTo>
                      <a:pt x="1629" y="90"/>
                    </a:lnTo>
                    <a:lnTo>
                      <a:pt x="1753" y="140"/>
                    </a:lnTo>
                    <a:lnTo>
                      <a:pt x="1852" y="197"/>
                    </a:lnTo>
                    <a:lnTo>
                      <a:pt x="1926" y="255"/>
                    </a:lnTo>
                    <a:lnTo>
                      <a:pt x="1967" y="320"/>
                    </a:lnTo>
                    <a:lnTo>
                      <a:pt x="1983" y="386"/>
                    </a:lnTo>
                    <a:lnTo>
                      <a:pt x="1967" y="452"/>
                    </a:lnTo>
                    <a:lnTo>
                      <a:pt x="1926" y="518"/>
                    </a:lnTo>
                    <a:lnTo>
                      <a:pt x="1852" y="575"/>
                    </a:lnTo>
                    <a:lnTo>
                      <a:pt x="1753" y="633"/>
                    </a:lnTo>
                    <a:lnTo>
                      <a:pt x="1629" y="674"/>
                    </a:lnTo>
                    <a:lnTo>
                      <a:pt x="1489" y="715"/>
                    </a:lnTo>
                    <a:lnTo>
                      <a:pt x="1333" y="740"/>
                    </a:lnTo>
                    <a:lnTo>
                      <a:pt x="1160" y="764"/>
                    </a:lnTo>
                    <a:lnTo>
                      <a:pt x="987" y="764"/>
                    </a:lnTo>
                    <a:lnTo>
                      <a:pt x="814" y="764"/>
                    </a:lnTo>
                    <a:lnTo>
                      <a:pt x="650" y="740"/>
                    </a:lnTo>
                    <a:lnTo>
                      <a:pt x="493" y="715"/>
                    </a:lnTo>
                    <a:lnTo>
                      <a:pt x="353" y="674"/>
                    </a:lnTo>
                    <a:lnTo>
                      <a:pt x="230" y="633"/>
                    </a:lnTo>
                    <a:lnTo>
                      <a:pt x="131" y="575"/>
                    </a:lnTo>
                    <a:lnTo>
                      <a:pt x="57" y="518"/>
                    </a:lnTo>
                    <a:lnTo>
                      <a:pt x="16" y="452"/>
                    </a:lnTo>
                    <a:lnTo>
                      <a:pt x="0" y="386"/>
                    </a:lnTo>
                  </a:path>
                </a:pathLst>
              </a:custGeom>
              <a:solidFill>
                <a:srgbClr val="000000"/>
              </a:solidFill>
              <a:ln w="50800" cap="rnd" cmpd="sng">
                <a:solidFill>
                  <a:srgbClr val="000000"/>
                </a:solidFill>
                <a:prstDash val="solid"/>
                <a:round/>
                <a:headEnd/>
                <a:tailEnd/>
              </a:ln>
              <a:effectLst/>
            </p:spPr>
            <p:txBody>
              <a:bodyPr/>
              <a:lstStyle/>
              <a:p>
                <a:pPr defTabSz="457200"/>
                <a:endParaRPr lang="en-US" sz="1200">
                  <a:solidFill>
                    <a:prstClr val="black"/>
                  </a:solidFill>
                </a:endParaRPr>
              </a:p>
            </p:txBody>
          </p:sp>
          <p:sp>
            <p:nvSpPr>
              <p:cNvPr id="11" name="Freeform 7"/>
              <p:cNvSpPr>
                <a:spLocks/>
              </p:cNvSpPr>
              <p:nvPr/>
            </p:nvSpPr>
            <p:spPr bwMode="auto">
              <a:xfrm>
                <a:off x="2998" y="1129"/>
                <a:ext cx="1984" cy="765"/>
              </a:xfrm>
              <a:custGeom>
                <a:avLst/>
                <a:gdLst/>
                <a:ahLst/>
                <a:cxnLst>
                  <a:cxn ang="0">
                    <a:pos x="0" y="386"/>
                  </a:cxn>
                  <a:cxn ang="0">
                    <a:pos x="16" y="321"/>
                  </a:cxn>
                  <a:cxn ang="0">
                    <a:pos x="57" y="255"/>
                  </a:cxn>
                  <a:cxn ang="0">
                    <a:pos x="131" y="197"/>
                  </a:cxn>
                  <a:cxn ang="0">
                    <a:pos x="230" y="140"/>
                  </a:cxn>
                  <a:cxn ang="0">
                    <a:pos x="353" y="91"/>
                  </a:cxn>
                  <a:cxn ang="0">
                    <a:pos x="493" y="58"/>
                  </a:cxn>
                  <a:cxn ang="0">
                    <a:pos x="650" y="25"/>
                  </a:cxn>
                  <a:cxn ang="0">
                    <a:pos x="814" y="8"/>
                  </a:cxn>
                  <a:cxn ang="0">
                    <a:pos x="987" y="0"/>
                  </a:cxn>
                  <a:cxn ang="0">
                    <a:pos x="1160" y="8"/>
                  </a:cxn>
                  <a:cxn ang="0">
                    <a:pos x="1333" y="25"/>
                  </a:cxn>
                  <a:cxn ang="0">
                    <a:pos x="1489" y="58"/>
                  </a:cxn>
                  <a:cxn ang="0">
                    <a:pos x="1629" y="91"/>
                  </a:cxn>
                  <a:cxn ang="0">
                    <a:pos x="1753" y="140"/>
                  </a:cxn>
                  <a:cxn ang="0">
                    <a:pos x="1852" y="197"/>
                  </a:cxn>
                  <a:cxn ang="0">
                    <a:pos x="1926" y="255"/>
                  </a:cxn>
                  <a:cxn ang="0">
                    <a:pos x="1967" y="321"/>
                  </a:cxn>
                  <a:cxn ang="0">
                    <a:pos x="1983" y="386"/>
                  </a:cxn>
                  <a:cxn ang="0">
                    <a:pos x="1967" y="452"/>
                  </a:cxn>
                  <a:cxn ang="0">
                    <a:pos x="1926" y="518"/>
                  </a:cxn>
                  <a:cxn ang="0">
                    <a:pos x="1852" y="575"/>
                  </a:cxn>
                  <a:cxn ang="0">
                    <a:pos x="1753" y="633"/>
                  </a:cxn>
                  <a:cxn ang="0">
                    <a:pos x="1629" y="674"/>
                  </a:cxn>
                  <a:cxn ang="0">
                    <a:pos x="1489" y="715"/>
                  </a:cxn>
                  <a:cxn ang="0">
                    <a:pos x="1333" y="740"/>
                  </a:cxn>
                  <a:cxn ang="0">
                    <a:pos x="1160" y="764"/>
                  </a:cxn>
                  <a:cxn ang="0">
                    <a:pos x="987" y="764"/>
                  </a:cxn>
                  <a:cxn ang="0">
                    <a:pos x="814" y="764"/>
                  </a:cxn>
                  <a:cxn ang="0">
                    <a:pos x="650" y="740"/>
                  </a:cxn>
                  <a:cxn ang="0">
                    <a:pos x="493" y="715"/>
                  </a:cxn>
                  <a:cxn ang="0">
                    <a:pos x="353" y="674"/>
                  </a:cxn>
                  <a:cxn ang="0">
                    <a:pos x="230" y="633"/>
                  </a:cxn>
                  <a:cxn ang="0">
                    <a:pos x="131" y="575"/>
                  </a:cxn>
                  <a:cxn ang="0">
                    <a:pos x="57" y="518"/>
                  </a:cxn>
                  <a:cxn ang="0">
                    <a:pos x="16" y="452"/>
                  </a:cxn>
                  <a:cxn ang="0">
                    <a:pos x="0" y="386"/>
                  </a:cxn>
                </a:cxnLst>
                <a:rect l="0" t="0" r="r" b="b"/>
                <a:pathLst>
                  <a:path w="1984" h="765">
                    <a:moveTo>
                      <a:pt x="0" y="386"/>
                    </a:moveTo>
                    <a:lnTo>
                      <a:pt x="16" y="321"/>
                    </a:lnTo>
                    <a:lnTo>
                      <a:pt x="57" y="255"/>
                    </a:lnTo>
                    <a:lnTo>
                      <a:pt x="131" y="197"/>
                    </a:lnTo>
                    <a:lnTo>
                      <a:pt x="230" y="140"/>
                    </a:lnTo>
                    <a:lnTo>
                      <a:pt x="353" y="91"/>
                    </a:lnTo>
                    <a:lnTo>
                      <a:pt x="493" y="58"/>
                    </a:lnTo>
                    <a:lnTo>
                      <a:pt x="650" y="25"/>
                    </a:lnTo>
                    <a:lnTo>
                      <a:pt x="814" y="8"/>
                    </a:lnTo>
                    <a:lnTo>
                      <a:pt x="987" y="0"/>
                    </a:lnTo>
                    <a:lnTo>
                      <a:pt x="1160" y="8"/>
                    </a:lnTo>
                    <a:lnTo>
                      <a:pt x="1333" y="25"/>
                    </a:lnTo>
                    <a:lnTo>
                      <a:pt x="1489" y="58"/>
                    </a:lnTo>
                    <a:lnTo>
                      <a:pt x="1629" y="91"/>
                    </a:lnTo>
                    <a:lnTo>
                      <a:pt x="1753" y="140"/>
                    </a:lnTo>
                    <a:lnTo>
                      <a:pt x="1852" y="197"/>
                    </a:lnTo>
                    <a:lnTo>
                      <a:pt x="1926" y="255"/>
                    </a:lnTo>
                    <a:lnTo>
                      <a:pt x="1967" y="321"/>
                    </a:lnTo>
                    <a:lnTo>
                      <a:pt x="1983" y="386"/>
                    </a:lnTo>
                    <a:lnTo>
                      <a:pt x="1967" y="452"/>
                    </a:lnTo>
                    <a:lnTo>
                      <a:pt x="1926" y="518"/>
                    </a:lnTo>
                    <a:lnTo>
                      <a:pt x="1852" y="575"/>
                    </a:lnTo>
                    <a:lnTo>
                      <a:pt x="1753" y="633"/>
                    </a:lnTo>
                    <a:lnTo>
                      <a:pt x="1629" y="674"/>
                    </a:lnTo>
                    <a:lnTo>
                      <a:pt x="1489" y="715"/>
                    </a:lnTo>
                    <a:lnTo>
                      <a:pt x="1333" y="740"/>
                    </a:lnTo>
                    <a:lnTo>
                      <a:pt x="1160" y="764"/>
                    </a:lnTo>
                    <a:lnTo>
                      <a:pt x="987" y="764"/>
                    </a:lnTo>
                    <a:lnTo>
                      <a:pt x="814" y="764"/>
                    </a:lnTo>
                    <a:lnTo>
                      <a:pt x="650" y="740"/>
                    </a:lnTo>
                    <a:lnTo>
                      <a:pt x="493" y="715"/>
                    </a:lnTo>
                    <a:lnTo>
                      <a:pt x="353" y="674"/>
                    </a:lnTo>
                    <a:lnTo>
                      <a:pt x="230" y="633"/>
                    </a:lnTo>
                    <a:lnTo>
                      <a:pt x="131" y="575"/>
                    </a:lnTo>
                    <a:lnTo>
                      <a:pt x="57" y="518"/>
                    </a:lnTo>
                    <a:lnTo>
                      <a:pt x="16" y="452"/>
                    </a:lnTo>
                    <a:lnTo>
                      <a:pt x="0" y="386"/>
                    </a:lnTo>
                  </a:path>
                </a:pathLst>
              </a:custGeom>
              <a:solidFill>
                <a:srgbClr val="000000"/>
              </a:solidFill>
              <a:ln w="50800" cap="rnd" cmpd="sng">
                <a:solidFill>
                  <a:srgbClr val="000000"/>
                </a:solidFill>
                <a:prstDash val="solid"/>
                <a:round/>
                <a:headEnd/>
                <a:tailEnd/>
              </a:ln>
              <a:effectLst/>
            </p:spPr>
            <p:txBody>
              <a:bodyPr/>
              <a:lstStyle/>
              <a:p>
                <a:pPr defTabSz="457200"/>
                <a:endParaRPr lang="en-US" sz="1200">
                  <a:solidFill>
                    <a:prstClr val="black"/>
                  </a:solidFill>
                </a:endParaRPr>
              </a:p>
            </p:txBody>
          </p:sp>
        </p:grpSp>
        <p:grpSp>
          <p:nvGrpSpPr>
            <p:cNvPr id="12" name="Group 8"/>
            <p:cNvGrpSpPr>
              <a:grpSpLocks/>
            </p:cNvGrpSpPr>
            <p:nvPr/>
          </p:nvGrpSpPr>
          <p:grpSpPr bwMode="auto">
            <a:xfrm>
              <a:off x="6705600" y="2057401"/>
              <a:ext cx="3176588" cy="4594225"/>
              <a:chOff x="2981" y="669"/>
              <a:chExt cx="2001" cy="2894"/>
            </a:xfrm>
          </p:grpSpPr>
          <p:grpSp>
            <p:nvGrpSpPr>
              <p:cNvPr id="13" name="Group 9"/>
              <p:cNvGrpSpPr>
                <a:grpSpLocks/>
              </p:cNvGrpSpPr>
              <p:nvPr/>
            </p:nvGrpSpPr>
            <p:grpSpPr bwMode="auto">
              <a:xfrm>
                <a:off x="2981" y="1096"/>
                <a:ext cx="2001" cy="2467"/>
                <a:chOff x="2981" y="1096"/>
                <a:chExt cx="2001" cy="2467"/>
              </a:xfrm>
            </p:grpSpPr>
            <p:grpSp>
              <p:nvGrpSpPr>
                <p:cNvPr id="23" name="Group 10"/>
                <p:cNvGrpSpPr>
                  <a:grpSpLocks/>
                </p:cNvGrpSpPr>
                <p:nvPr/>
              </p:nvGrpSpPr>
              <p:grpSpPr bwMode="auto">
                <a:xfrm>
                  <a:off x="2998" y="1466"/>
                  <a:ext cx="1984" cy="765"/>
                  <a:chOff x="2998" y="1466"/>
                  <a:chExt cx="1984" cy="765"/>
                </a:xfrm>
              </p:grpSpPr>
              <p:sp>
                <p:nvSpPr>
                  <p:cNvPr id="29" name="Freeform 11"/>
                  <p:cNvSpPr>
                    <a:spLocks/>
                  </p:cNvSpPr>
                  <p:nvPr/>
                </p:nvSpPr>
                <p:spPr bwMode="auto">
                  <a:xfrm>
                    <a:off x="2998" y="1466"/>
                    <a:ext cx="1984" cy="765"/>
                  </a:xfrm>
                  <a:custGeom>
                    <a:avLst/>
                    <a:gdLst/>
                    <a:ahLst/>
                    <a:cxnLst>
                      <a:cxn ang="0">
                        <a:pos x="0" y="378"/>
                      </a:cxn>
                      <a:cxn ang="0">
                        <a:pos x="16" y="312"/>
                      </a:cxn>
                      <a:cxn ang="0">
                        <a:pos x="57" y="247"/>
                      </a:cxn>
                      <a:cxn ang="0">
                        <a:pos x="131" y="189"/>
                      </a:cxn>
                      <a:cxn ang="0">
                        <a:pos x="230" y="132"/>
                      </a:cxn>
                      <a:cxn ang="0">
                        <a:pos x="353" y="91"/>
                      </a:cxn>
                      <a:cxn ang="0">
                        <a:pos x="493" y="49"/>
                      </a:cxn>
                      <a:cxn ang="0">
                        <a:pos x="650" y="25"/>
                      </a:cxn>
                      <a:cxn ang="0">
                        <a:pos x="814" y="0"/>
                      </a:cxn>
                      <a:cxn ang="0">
                        <a:pos x="987" y="0"/>
                      </a:cxn>
                      <a:cxn ang="0">
                        <a:pos x="1160" y="0"/>
                      </a:cxn>
                      <a:cxn ang="0">
                        <a:pos x="1333" y="25"/>
                      </a:cxn>
                      <a:cxn ang="0">
                        <a:pos x="1489" y="49"/>
                      </a:cxn>
                      <a:cxn ang="0">
                        <a:pos x="1629" y="91"/>
                      </a:cxn>
                      <a:cxn ang="0">
                        <a:pos x="1753" y="132"/>
                      </a:cxn>
                      <a:cxn ang="0">
                        <a:pos x="1852" y="189"/>
                      </a:cxn>
                      <a:cxn ang="0">
                        <a:pos x="1926" y="247"/>
                      </a:cxn>
                      <a:cxn ang="0">
                        <a:pos x="1967" y="312"/>
                      </a:cxn>
                      <a:cxn ang="0">
                        <a:pos x="1983" y="378"/>
                      </a:cxn>
                      <a:cxn ang="0">
                        <a:pos x="1967" y="444"/>
                      </a:cxn>
                      <a:cxn ang="0">
                        <a:pos x="1926" y="510"/>
                      </a:cxn>
                      <a:cxn ang="0">
                        <a:pos x="1852" y="567"/>
                      </a:cxn>
                      <a:cxn ang="0">
                        <a:pos x="1753" y="625"/>
                      </a:cxn>
                      <a:cxn ang="0">
                        <a:pos x="1629" y="674"/>
                      </a:cxn>
                      <a:cxn ang="0">
                        <a:pos x="1489" y="707"/>
                      </a:cxn>
                      <a:cxn ang="0">
                        <a:pos x="1333" y="740"/>
                      </a:cxn>
                      <a:cxn ang="0">
                        <a:pos x="1160" y="756"/>
                      </a:cxn>
                      <a:cxn ang="0">
                        <a:pos x="987" y="764"/>
                      </a:cxn>
                      <a:cxn ang="0">
                        <a:pos x="814" y="756"/>
                      </a:cxn>
                      <a:cxn ang="0">
                        <a:pos x="650" y="740"/>
                      </a:cxn>
                      <a:cxn ang="0">
                        <a:pos x="493" y="707"/>
                      </a:cxn>
                      <a:cxn ang="0">
                        <a:pos x="353" y="674"/>
                      </a:cxn>
                      <a:cxn ang="0">
                        <a:pos x="230" y="625"/>
                      </a:cxn>
                      <a:cxn ang="0">
                        <a:pos x="131" y="567"/>
                      </a:cxn>
                      <a:cxn ang="0">
                        <a:pos x="57" y="510"/>
                      </a:cxn>
                      <a:cxn ang="0">
                        <a:pos x="16" y="444"/>
                      </a:cxn>
                      <a:cxn ang="0">
                        <a:pos x="0" y="378"/>
                      </a:cxn>
                    </a:cxnLst>
                    <a:rect l="0" t="0" r="r" b="b"/>
                    <a:pathLst>
                      <a:path w="1984" h="765">
                        <a:moveTo>
                          <a:pt x="0" y="378"/>
                        </a:moveTo>
                        <a:lnTo>
                          <a:pt x="16" y="312"/>
                        </a:lnTo>
                        <a:lnTo>
                          <a:pt x="57" y="247"/>
                        </a:lnTo>
                        <a:lnTo>
                          <a:pt x="131" y="189"/>
                        </a:lnTo>
                        <a:lnTo>
                          <a:pt x="230" y="132"/>
                        </a:lnTo>
                        <a:lnTo>
                          <a:pt x="353" y="91"/>
                        </a:lnTo>
                        <a:lnTo>
                          <a:pt x="493" y="49"/>
                        </a:lnTo>
                        <a:lnTo>
                          <a:pt x="650" y="25"/>
                        </a:lnTo>
                        <a:lnTo>
                          <a:pt x="814" y="0"/>
                        </a:lnTo>
                        <a:lnTo>
                          <a:pt x="987" y="0"/>
                        </a:lnTo>
                        <a:lnTo>
                          <a:pt x="1160" y="0"/>
                        </a:lnTo>
                        <a:lnTo>
                          <a:pt x="1333" y="25"/>
                        </a:lnTo>
                        <a:lnTo>
                          <a:pt x="1489" y="49"/>
                        </a:lnTo>
                        <a:lnTo>
                          <a:pt x="1629" y="91"/>
                        </a:lnTo>
                        <a:lnTo>
                          <a:pt x="1753" y="132"/>
                        </a:lnTo>
                        <a:lnTo>
                          <a:pt x="1852" y="189"/>
                        </a:lnTo>
                        <a:lnTo>
                          <a:pt x="1926" y="247"/>
                        </a:lnTo>
                        <a:lnTo>
                          <a:pt x="1967" y="312"/>
                        </a:lnTo>
                        <a:lnTo>
                          <a:pt x="1983" y="378"/>
                        </a:lnTo>
                        <a:lnTo>
                          <a:pt x="1967" y="444"/>
                        </a:lnTo>
                        <a:lnTo>
                          <a:pt x="1926" y="510"/>
                        </a:lnTo>
                        <a:lnTo>
                          <a:pt x="1852" y="567"/>
                        </a:lnTo>
                        <a:lnTo>
                          <a:pt x="1753" y="625"/>
                        </a:lnTo>
                        <a:lnTo>
                          <a:pt x="1629" y="674"/>
                        </a:lnTo>
                        <a:lnTo>
                          <a:pt x="1489" y="707"/>
                        </a:lnTo>
                        <a:lnTo>
                          <a:pt x="1333" y="740"/>
                        </a:lnTo>
                        <a:lnTo>
                          <a:pt x="1160" y="756"/>
                        </a:lnTo>
                        <a:lnTo>
                          <a:pt x="987" y="764"/>
                        </a:lnTo>
                        <a:lnTo>
                          <a:pt x="814" y="756"/>
                        </a:lnTo>
                        <a:lnTo>
                          <a:pt x="650" y="740"/>
                        </a:lnTo>
                        <a:lnTo>
                          <a:pt x="493" y="707"/>
                        </a:lnTo>
                        <a:lnTo>
                          <a:pt x="353" y="674"/>
                        </a:lnTo>
                        <a:lnTo>
                          <a:pt x="230" y="625"/>
                        </a:lnTo>
                        <a:lnTo>
                          <a:pt x="131" y="567"/>
                        </a:lnTo>
                        <a:lnTo>
                          <a:pt x="57" y="510"/>
                        </a:lnTo>
                        <a:lnTo>
                          <a:pt x="16" y="444"/>
                        </a:lnTo>
                        <a:lnTo>
                          <a:pt x="0" y="378"/>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sp>
                <p:nvSpPr>
                  <p:cNvPr id="30" name="Freeform 12"/>
                  <p:cNvSpPr>
                    <a:spLocks/>
                  </p:cNvSpPr>
                  <p:nvPr/>
                </p:nvSpPr>
                <p:spPr bwMode="auto">
                  <a:xfrm>
                    <a:off x="3055" y="1524"/>
                    <a:ext cx="1853" cy="650"/>
                  </a:xfrm>
                  <a:custGeom>
                    <a:avLst/>
                    <a:gdLst/>
                    <a:ahLst/>
                    <a:cxnLst>
                      <a:cxn ang="0">
                        <a:pos x="0" y="328"/>
                      </a:cxn>
                      <a:cxn ang="0">
                        <a:pos x="17" y="263"/>
                      </a:cxn>
                      <a:cxn ang="0">
                        <a:pos x="66" y="205"/>
                      </a:cxn>
                      <a:cxn ang="0">
                        <a:pos x="140" y="156"/>
                      </a:cxn>
                      <a:cxn ang="0">
                        <a:pos x="247" y="106"/>
                      </a:cxn>
                      <a:cxn ang="0">
                        <a:pos x="371" y="65"/>
                      </a:cxn>
                      <a:cxn ang="0">
                        <a:pos x="519" y="33"/>
                      </a:cxn>
                      <a:cxn ang="0">
                        <a:pos x="675" y="16"/>
                      </a:cxn>
                      <a:cxn ang="0">
                        <a:pos x="840" y="0"/>
                      </a:cxn>
                      <a:cxn ang="0">
                        <a:pos x="1013" y="0"/>
                      </a:cxn>
                      <a:cxn ang="0">
                        <a:pos x="1177" y="16"/>
                      </a:cxn>
                      <a:cxn ang="0">
                        <a:pos x="1342" y="33"/>
                      </a:cxn>
                      <a:cxn ang="0">
                        <a:pos x="1482" y="65"/>
                      </a:cxn>
                      <a:cxn ang="0">
                        <a:pos x="1613" y="106"/>
                      </a:cxn>
                      <a:cxn ang="0">
                        <a:pos x="1712" y="156"/>
                      </a:cxn>
                      <a:cxn ang="0">
                        <a:pos x="1795" y="205"/>
                      </a:cxn>
                      <a:cxn ang="0">
                        <a:pos x="1836" y="263"/>
                      </a:cxn>
                      <a:cxn ang="0">
                        <a:pos x="1852" y="328"/>
                      </a:cxn>
                      <a:cxn ang="0">
                        <a:pos x="1836" y="386"/>
                      </a:cxn>
                      <a:cxn ang="0">
                        <a:pos x="1795" y="443"/>
                      </a:cxn>
                      <a:cxn ang="0">
                        <a:pos x="1712" y="493"/>
                      </a:cxn>
                      <a:cxn ang="0">
                        <a:pos x="1613" y="542"/>
                      </a:cxn>
                      <a:cxn ang="0">
                        <a:pos x="1482" y="583"/>
                      </a:cxn>
                      <a:cxn ang="0">
                        <a:pos x="1342" y="616"/>
                      </a:cxn>
                      <a:cxn ang="0">
                        <a:pos x="1177" y="641"/>
                      </a:cxn>
                      <a:cxn ang="0">
                        <a:pos x="1013" y="649"/>
                      </a:cxn>
                      <a:cxn ang="0">
                        <a:pos x="840" y="649"/>
                      </a:cxn>
                      <a:cxn ang="0">
                        <a:pos x="675" y="641"/>
                      </a:cxn>
                      <a:cxn ang="0">
                        <a:pos x="519" y="616"/>
                      </a:cxn>
                      <a:cxn ang="0">
                        <a:pos x="371" y="583"/>
                      </a:cxn>
                      <a:cxn ang="0">
                        <a:pos x="247" y="542"/>
                      </a:cxn>
                      <a:cxn ang="0">
                        <a:pos x="140" y="493"/>
                      </a:cxn>
                      <a:cxn ang="0">
                        <a:pos x="66" y="443"/>
                      </a:cxn>
                      <a:cxn ang="0">
                        <a:pos x="17" y="386"/>
                      </a:cxn>
                      <a:cxn ang="0">
                        <a:pos x="0" y="328"/>
                      </a:cxn>
                    </a:cxnLst>
                    <a:rect l="0" t="0" r="r" b="b"/>
                    <a:pathLst>
                      <a:path w="1853" h="650">
                        <a:moveTo>
                          <a:pt x="0" y="328"/>
                        </a:moveTo>
                        <a:lnTo>
                          <a:pt x="17" y="263"/>
                        </a:lnTo>
                        <a:lnTo>
                          <a:pt x="66" y="205"/>
                        </a:lnTo>
                        <a:lnTo>
                          <a:pt x="140" y="156"/>
                        </a:lnTo>
                        <a:lnTo>
                          <a:pt x="247" y="106"/>
                        </a:lnTo>
                        <a:lnTo>
                          <a:pt x="371" y="65"/>
                        </a:lnTo>
                        <a:lnTo>
                          <a:pt x="519" y="33"/>
                        </a:lnTo>
                        <a:lnTo>
                          <a:pt x="675" y="16"/>
                        </a:lnTo>
                        <a:lnTo>
                          <a:pt x="840" y="0"/>
                        </a:lnTo>
                        <a:lnTo>
                          <a:pt x="1013" y="0"/>
                        </a:lnTo>
                        <a:lnTo>
                          <a:pt x="1177" y="16"/>
                        </a:lnTo>
                        <a:lnTo>
                          <a:pt x="1342" y="33"/>
                        </a:lnTo>
                        <a:lnTo>
                          <a:pt x="1482" y="65"/>
                        </a:lnTo>
                        <a:lnTo>
                          <a:pt x="1613" y="106"/>
                        </a:lnTo>
                        <a:lnTo>
                          <a:pt x="1712" y="156"/>
                        </a:lnTo>
                        <a:lnTo>
                          <a:pt x="1795" y="205"/>
                        </a:lnTo>
                        <a:lnTo>
                          <a:pt x="1836" y="263"/>
                        </a:lnTo>
                        <a:lnTo>
                          <a:pt x="1852" y="328"/>
                        </a:lnTo>
                        <a:lnTo>
                          <a:pt x="1836" y="386"/>
                        </a:lnTo>
                        <a:lnTo>
                          <a:pt x="1795" y="443"/>
                        </a:lnTo>
                        <a:lnTo>
                          <a:pt x="1712" y="493"/>
                        </a:lnTo>
                        <a:lnTo>
                          <a:pt x="1613" y="542"/>
                        </a:lnTo>
                        <a:lnTo>
                          <a:pt x="1482" y="583"/>
                        </a:lnTo>
                        <a:lnTo>
                          <a:pt x="1342" y="616"/>
                        </a:lnTo>
                        <a:lnTo>
                          <a:pt x="1177" y="641"/>
                        </a:lnTo>
                        <a:lnTo>
                          <a:pt x="1013" y="649"/>
                        </a:lnTo>
                        <a:lnTo>
                          <a:pt x="840" y="649"/>
                        </a:lnTo>
                        <a:lnTo>
                          <a:pt x="675" y="641"/>
                        </a:lnTo>
                        <a:lnTo>
                          <a:pt x="519" y="616"/>
                        </a:lnTo>
                        <a:lnTo>
                          <a:pt x="371" y="583"/>
                        </a:lnTo>
                        <a:lnTo>
                          <a:pt x="247" y="542"/>
                        </a:lnTo>
                        <a:lnTo>
                          <a:pt x="140" y="493"/>
                        </a:lnTo>
                        <a:lnTo>
                          <a:pt x="66" y="443"/>
                        </a:lnTo>
                        <a:lnTo>
                          <a:pt x="17" y="386"/>
                        </a:lnTo>
                        <a:lnTo>
                          <a:pt x="0" y="328"/>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sp>
                <p:nvSpPr>
                  <p:cNvPr id="31" name="Freeform 13"/>
                  <p:cNvSpPr>
                    <a:spLocks/>
                  </p:cNvSpPr>
                  <p:nvPr/>
                </p:nvSpPr>
                <p:spPr bwMode="auto">
                  <a:xfrm>
                    <a:off x="3146" y="1589"/>
                    <a:ext cx="1672" cy="494"/>
                  </a:xfrm>
                  <a:custGeom>
                    <a:avLst/>
                    <a:gdLst/>
                    <a:ahLst/>
                    <a:cxnLst>
                      <a:cxn ang="0">
                        <a:pos x="0" y="247"/>
                      </a:cxn>
                      <a:cxn ang="0">
                        <a:pos x="16" y="198"/>
                      </a:cxn>
                      <a:cxn ang="0">
                        <a:pos x="66" y="148"/>
                      </a:cxn>
                      <a:cxn ang="0">
                        <a:pos x="148" y="107"/>
                      </a:cxn>
                      <a:cxn ang="0">
                        <a:pos x="247" y="74"/>
                      </a:cxn>
                      <a:cxn ang="0">
                        <a:pos x="370" y="41"/>
                      </a:cxn>
                      <a:cxn ang="0">
                        <a:pos x="518" y="17"/>
                      </a:cxn>
                      <a:cxn ang="0">
                        <a:pos x="675" y="0"/>
                      </a:cxn>
                      <a:cxn ang="0">
                        <a:pos x="839" y="0"/>
                      </a:cxn>
                      <a:cxn ang="0">
                        <a:pos x="996" y="0"/>
                      </a:cxn>
                      <a:cxn ang="0">
                        <a:pos x="1152" y="17"/>
                      </a:cxn>
                      <a:cxn ang="0">
                        <a:pos x="1300" y="41"/>
                      </a:cxn>
                      <a:cxn ang="0">
                        <a:pos x="1424" y="74"/>
                      </a:cxn>
                      <a:cxn ang="0">
                        <a:pos x="1531" y="107"/>
                      </a:cxn>
                      <a:cxn ang="0">
                        <a:pos x="1605" y="148"/>
                      </a:cxn>
                      <a:cxn ang="0">
                        <a:pos x="1654" y="198"/>
                      </a:cxn>
                      <a:cxn ang="0">
                        <a:pos x="1671" y="247"/>
                      </a:cxn>
                      <a:cxn ang="0">
                        <a:pos x="1654" y="296"/>
                      </a:cxn>
                      <a:cxn ang="0">
                        <a:pos x="1605" y="337"/>
                      </a:cxn>
                      <a:cxn ang="0">
                        <a:pos x="1531" y="378"/>
                      </a:cxn>
                      <a:cxn ang="0">
                        <a:pos x="1424" y="419"/>
                      </a:cxn>
                      <a:cxn ang="0">
                        <a:pos x="1300" y="452"/>
                      </a:cxn>
                      <a:cxn ang="0">
                        <a:pos x="1152" y="477"/>
                      </a:cxn>
                      <a:cxn ang="0">
                        <a:pos x="996" y="485"/>
                      </a:cxn>
                      <a:cxn ang="0">
                        <a:pos x="839" y="493"/>
                      </a:cxn>
                      <a:cxn ang="0">
                        <a:pos x="675" y="485"/>
                      </a:cxn>
                      <a:cxn ang="0">
                        <a:pos x="518" y="477"/>
                      </a:cxn>
                      <a:cxn ang="0">
                        <a:pos x="370" y="452"/>
                      </a:cxn>
                      <a:cxn ang="0">
                        <a:pos x="247" y="419"/>
                      </a:cxn>
                      <a:cxn ang="0">
                        <a:pos x="148" y="378"/>
                      </a:cxn>
                      <a:cxn ang="0">
                        <a:pos x="66" y="337"/>
                      </a:cxn>
                      <a:cxn ang="0">
                        <a:pos x="16" y="296"/>
                      </a:cxn>
                      <a:cxn ang="0">
                        <a:pos x="0" y="247"/>
                      </a:cxn>
                    </a:cxnLst>
                    <a:rect l="0" t="0" r="r" b="b"/>
                    <a:pathLst>
                      <a:path w="1672" h="494">
                        <a:moveTo>
                          <a:pt x="0" y="247"/>
                        </a:moveTo>
                        <a:lnTo>
                          <a:pt x="16" y="198"/>
                        </a:lnTo>
                        <a:lnTo>
                          <a:pt x="66" y="148"/>
                        </a:lnTo>
                        <a:lnTo>
                          <a:pt x="148" y="107"/>
                        </a:lnTo>
                        <a:lnTo>
                          <a:pt x="247" y="74"/>
                        </a:lnTo>
                        <a:lnTo>
                          <a:pt x="370" y="41"/>
                        </a:lnTo>
                        <a:lnTo>
                          <a:pt x="518" y="17"/>
                        </a:lnTo>
                        <a:lnTo>
                          <a:pt x="675" y="0"/>
                        </a:lnTo>
                        <a:lnTo>
                          <a:pt x="839" y="0"/>
                        </a:lnTo>
                        <a:lnTo>
                          <a:pt x="996" y="0"/>
                        </a:lnTo>
                        <a:lnTo>
                          <a:pt x="1152" y="17"/>
                        </a:lnTo>
                        <a:lnTo>
                          <a:pt x="1300" y="41"/>
                        </a:lnTo>
                        <a:lnTo>
                          <a:pt x="1424" y="74"/>
                        </a:lnTo>
                        <a:lnTo>
                          <a:pt x="1531" y="107"/>
                        </a:lnTo>
                        <a:lnTo>
                          <a:pt x="1605" y="148"/>
                        </a:lnTo>
                        <a:lnTo>
                          <a:pt x="1654" y="198"/>
                        </a:lnTo>
                        <a:lnTo>
                          <a:pt x="1671" y="247"/>
                        </a:lnTo>
                        <a:lnTo>
                          <a:pt x="1654" y="296"/>
                        </a:lnTo>
                        <a:lnTo>
                          <a:pt x="1605" y="337"/>
                        </a:lnTo>
                        <a:lnTo>
                          <a:pt x="1531" y="378"/>
                        </a:lnTo>
                        <a:lnTo>
                          <a:pt x="1424" y="419"/>
                        </a:lnTo>
                        <a:lnTo>
                          <a:pt x="1300" y="452"/>
                        </a:lnTo>
                        <a:lnTo>
                          <a:pt x="1152" y="477"/>
                        </a:lnTo>
                        <a:lnTo>
                          <a:pt x="996" y="485"/>
                        </a:lnTo>
                        <a:lnTo>
                          <a:pt x="839" y="493"/>
                        </a:lnTo>
                        <a:lnTo>
                          <a:pt x="675" y="485"/>
                        </a:lnTo>
                        <a:lnTo>
                          <a:pt x="518" y="477"/>
                        </a:lnTo>
                        <a:lnTo>
                          <a:pt x="370" y="452"/>
                        </a:lnTo>
                        <a:lnTo>
                          <a:pt x="247" y="419"/>
                        </a:lnTo>
                        <a:lnTo>
                          <a:pt x="148" y="378"/>
                        </a:lnTo>
                        <a:lnTo>
                          <a:pt x="66" y="337"/>
                        </a:lnTo>
                        <a:lnTo>
                          <a:pt x="16" y="296"/>
                        </a:lnTo>
                        <a:lnTo>
                          <a:pt x="0" y="247"/>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grpSp>
            <p:grpSp>
              <p:nvGrpSpPr>
                <p:cNvPr id="24" name="Group 14"/>
                <p:cNvGrpSpPr>
                  <a:grpSpLocks/>
                </p:cNvGrpSpPr>
                <p:nvPr/>
              </p:nvGrpSpPr>
              <p:grpSpPr bwMode="auto">
                <a:xfrm>
                  <a:off x="2998" y="1096"/>
                  <a:ext cx="1984" cy="766"/>
                  <a:chOff x="2998" y="1096"/>
                  <a:chExt cx="1984" cy="766"/>
                </a:xfrm>
              </p:grpSpPr>
              <p:sp>
                <p:nvSpPr>
                  <p:cNvPr id="26" name="Freeform 15"/>
                  <p:cNvSpPr>
                    <a:spLocks/>
                  </p:cNvSpPr>
                  <p:nvPr/>
                </p:nvSpPr>
                <p:spPr bwMode="auto">
                  <a:xfrm>
                    <a:off x="2998" y="1096"/>
                    <a:ext cx="1984" cy="766"/>
                  </a:xfrm>
                  <a:custGeom>
                    <a:avLst/>
                    <a:gdLst/>
                    <a:ahLst/>
                    <a:cxnLst>
                      <a:cxn ang="0">
                        <a:pos x="0" y="378"/>
                      </a:cxn>
                      <a:cxn ang="0">
                        <a:pos x="16" y="313"/>
                      </a:cxn>
                      <a:cxn ang="0">
                        <a:pos x="57" y="247"/>
                      </a:cxn>
                      <a:cxn ang="0">
                        <a:pos x="131" y="189"/>
                      </a:cxn>
                      <a:cxn ang="0">
                        <a:pos x="230" y="132"/>
                      </a:cxn>
                      <a:cxn ang="0">
                        <a:pos x="353" y="91"/>
                      </a:cxn>
                      <a:cxn ang="0">
                        <a:pos x="493" y="50"/>
                      </a:cxn>
                      <a:cxn ang="0">
                        <a:pos x="650" y="25"/>
                      </a:cxn>
                      <a:cxn ang="0">
                        <a:pos x="814" y="0"/>
                      </a:cxn>
                      <a:cxn ang="0">
                        <a:pos x="987" y="0"/>
                      </a:cxn>
                      <a:cxn ang="0">
                        <a:pos x="1160" y="0"/>
                      </a:cxn>
                      <a:cxn ang="0">
                        <a:pos x="1333" y="25"/>
                      </a:cxn>
                      <a:cxn ang="0">
                        <a:pos x="1489" y="50"/>
                      </a:cxn>
                      <a:cxn ang="0">
                        <a:pos x="1629" y="91"/>
                      </a:cxn>
                      <a:cxn ang="0">
                        <a:pos x="1753" y="132"/>
                      </a:cxn>
                      <a:cxn ang="0">
                        <a:pos x="1852" y="189"/>
                      </a:cxn>
                      <a:cxn ang="0">
                        <a:pos x="1926" y="247"/>
                      </a:cxn>
                      <a:cxn ang="0">
                        <a:pos x="1967" y="313"/>
                      </a:cxn>
                      <a:cxn ang="0">
                        <a:pos x="1983" y="378"/>
                      </a:cxn>
                      <a:cxn ang="0">
                        <a:pos x="1967" y="444"/>
                      </a:cxn>
                      <a:cxn ang="0">
                        <a:pos x="1926" y="510"/>
                      </a:cxn>
                      <a:cxn ang="0">
                        <a:pos x="1852" y="567"/>
                      </a:cxn>
                      <a:cxn ang="0">
                        <a:pos x="1753" y="625"/>
                      </a:cxn>
                      <a:cxn ang="0">
                        <a:pos x="1629" y="674"/>
                      </a:cxn>
                      <a:cxn ang="0">
                        <a:pos x="1489" y="707"/>
                      </a:cxn>
                      <a:cxn ang="0">
                        <a:pos x="1333" y="740"/>
                      </a:cxn>
                      <a:cxn ang="0">
                        <a:pos x="1160" y="756"/>
                      </a:cxn>
                      <a:cxn ang="0">
                        <a:pos x="987" y="765"/>
                      </a:cxn>
                      <a:cxn ang="0">
                        <a:pos x="814" y="756"/>
                      </a:cxn>
                      <a:cxn ang="0">
                        <a:pos x="650" y="740"/>
                      </a:cxn>
                      <a:cxn ang="0">
                        <a:pos x="493" y="707"/>
                      </a:cxn>
                      <a:cxn ang="0">
                        <a:pos x="353" y="674"/>
                      </a:cxn>
                      <a:cxn ang="0">
                        <a:pos x="230" y="625"/>
                      </a:cxn>
                      <a:cxn ang="0">
                        <a:pos x="131" y="567"/>
                      </a:cxn>
                      <a:cxn ang="0">
                        <a:pos x="57" y="510"/>
                      </a:cxn>
                      <a:cxn ang="0">
                        <a:pos x="16" y="444"/>
                      </a:cxn>
                      <a:cxn ang="0">
                        <a:pos x="0" y="378"/>
                      </a:cxn>
                    </a:cxnLst>
                    <a:rect l="0" t="0" r="r" b="b"/>
                    <a:pathLst>
                      <a:path w="1984" h="766">
                        <a:moveTo>
                          <a:pt x="0" y="378"/>
                        </a:moveTo>
                        <a:lnTo>
                          <a:pt x="16" y="313"/>
                        </a:lnTo>
                        <a:lnTo>
                          <a:pt x="57" y="247"/>
                        </a:lnTo>
                        <a:lnTo>
                          <a:pt x="131" y="189"/>
                        </a:lnTo>
                        <a:lnTo>
                          <a:pt x="230" y="132"/>
                        </a:lnTo>
                        <a:lnTo>
                          <a:pt x="353" y="91"/>
                        </a:lnTo>
                        <a:lnTo>
                          <a:pt x="493" y="50"/>
                        </a:lnTo>
                        <a:lnTo>
                          <a:pt x="650" y="25"/>
                        </a:lnTo>
                        <a:lnTo>
                          <a:pt x="814" y="0"/>
                        </a:lnTo>
                        <a:lnTo>
                          <a:pt x="987" y="0"/>
                        </a:lnTo>
                        <a:lnTo>
                          <a:pt x="1160" y="0"/>
                        </a:lnTo>
                        <a:lnTo>
                          <a:pt x="1333" y="25"/>
                        </a:lnTo>
                        <a:lnTo>
                          <a:pt x="1489" y="50"/>
                        </a:lnTo>
                        <a:lnTo>
                          <a:pt x="1629" y="91"/>
                        </a:lnTo>
                        <a:lnTo>
                          <a:pt x="1753" y="132"/>
                        </a:lnTo>
                        <a:lnTo>
                          <a:pt x="1852" y="189"/>
                        </a:lnTo>
                        <a:lnTo>
                          <a:pt x="1926" y="247"/>
                        </a:lnTo>
                        <a:lnTo>
                          <a:pt x="1967" y="313"/>
                        </a:lnTo>
                        <a:lnTo>
                          <a:pt x="1983" y="378"/>
                        </a:lnTo>
                        <a:lnTo>
                          <a:pt x="1967" y="444"/>
                        </a:lnTo>
                        <a:lnTo>
                          <a:pt x="1926" y="510"/>
                        </a:lnTo>
                        <a:lnTo>
                          <a:pt x="1852" y="567"/>
                        </a:lnTo>
                        <a:lnTo>
                          <a:pt x="1753" y="625"/>
                        </a:lnTo>
                        <a:lnTo>
                          <a:pt x="1629" y="674"/>
                        </a:lnTo>
                        <a:lnTo>
                          <a:pt x="1489" y="707"/>
                        </a:lnTo>
                        <a:lnTo>
                          <a:pt x="1333" y="740"/>
                        </a:lnTo>
                        <a:lnTo>
                          <a:pt x="1160" y="756"/>
                        </a:lnTo>
                        <a:lnTo>
                          <a:pt x="987" y="765"/>
                        </a:lnTo>
                        <a:lnTo>
                          <a:pt x="814" y="756"/>
                        </a:lnTo>
                        <a:lnTo>
                          <a:pt x="650" y="740"/>
                        </a:lnTo>
                        <a:lnTo>
                          <a:pt x="493" y="707"/>
                        </a:lnTo>
                        <a:lnTo>
                          <a:pt x="353" y="674"/>
                        </a:lnTo>
                        <a:lnTo>
                          <a:pt x="230" y="625"/>
                        </a:lnTo>
                        <a:lnTo>
                          <a:pt x="131" y="567"/>
                        </a:lnTo>
                        <a:lnTo>
                          <a:pt x="57" y="510"/>
                        </a:lnTo>
                        <a:lnTo>
                          <a:pt x="16" y="444"/>
                        </a:lnTo>
                        <a:lnTo>
                          <a:pt x="0" y="378"/>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sp>
                <p:nvSpPr>
                  <p:cNvPr id="27" name="Freeform 16"/>
                  <p:cNvSpPr>
                    <a:spLocks/>
                  </p:cNvSpPr>
                  <p:nvPr/>
                </p:nvSpPr>
                <p:spPr bwMode="auto">
                  <a:xfrm>
                    <a:off x="3055" y="1154"/>
                    <a:ext cx="1853" cy="650"/>
                  </a:xfrm>
                  <a:custGeom>
                    <a:avLst/>
                    <a:gdLst/>
                    <a:ahLst/>
                    <a:cxnLst>
                      <a:cxn ang="0">
                        <a:pos x="0" y="329"/>
                      </a:cxn>
                      <a:cxn ang="0">
                        <a:pos x="17" y="263"/>
                      </a:cxn>
                      <a:cxn ang="0">
                        <a:pos x="66" y="205"/>
                      </a:cxn>
                      <a:cxn ang="0">
                        <a:pos x="140" y="156"/>
                      </a:cxn>
                      <a:cxn ang="0">
                        <a:pos x="247" y="107"/>
                      </a:cxn>
                      <a:cxn ang="0">
                        <a:pos x="371" y="66"/>
                      </a:cxn>
                      <a:cxn ang="0">
                        <a:pos x="519" y="33"/>
                      </a:cxn>
                      <a:cxn ang="0">
                        <a:pos x="675" y="16"/>
                      </a:cxn>
                      <a:cxn ang="0">
                        <a:pos x="840" y="0"/>
                      </a:cxn>
                      <a:cxn ang="0">
                        <a:pos x="1013" y="0"/>
                      </a:cxn>
                      <a:cxn ang="0">
                        <a:pos x="1177" y="16"/>
                      </a:cxn>
                      <a:cxn ang="0">
                        <a:pos x="1342" y="33"/>
                      </a:cxn>
                      <a:cxn ang="0">
                        <a:pos x="1482" y="66"/>
                      </a:cxn>
                      <a:cxn ang="0">
                        <a:pos x="1613" y="107"/>
                      </a:cxn>
                      <a:cxn ang="0">
                        <a:pos x="1712" y="156"/>
                      </a:cxn>
                      <a:cxn ang="0">
                        <a:pos x="1795" y="205"/>
                      </a:cxn>
                      <a:cxn ang="0">
                        <a:pos x="1836" y="263"/>
                      </a:cxn>
                      <a:cxn ang="0">
                        <a:pos x="1852" y="329"/>
                      </a:cxn>
                      <a:cxn ang="0">
                        <a:pos x="1836" y="386"/>
                      </a:cxn>
                      <a:cxn ang="0">
                        <a:pos x="1795" y="444"/>
                      </a:cxn>
                      <a:cxn ang="0">
                        <a:pos x="1712" y="493"/>
                      </a:cxn>
                      <a:cxn ang="0">
                        <a:pos x="1613" y="542"/>
                      </a:cxn>
                      <a:cxn ang="0">
                        <a:pos x="1482" y="583"/>
                      </a:cxn>
                      <a:cxn ang="0">
                        <a:pos x="1342" y="616"/>
                      </a:cxn>
                      <a:cxn ang="0">
                        <a:pos x="1177" y="641"/>
                      </a:cxn>
                      <a:cxn ang="0">
                        <a:pos x="1013" y="649"/>
                      </a:cxn>
                      <a:cxn ang="0">
                        <a:pos x="840" y="649"/>
                      </a:cxn>
                      <a:cxn ang="0">
                        <a:pos x="675" y="641"/>
                      </a:cxn>
                      <a:cxn ang="0">
                        <a:pos x="519" y="616"/>
                      </a:cxn>
                      <a:cxn ang="0">
                        <a:pos x="371" y="583"/>
                      </a:cxn>
                      <a:cxn ang="0">
                        <a:pos x="247" y="542"/>
                      </a:cxn>
                      <a:cxn ang="0">
                        <a:pos x="140" y="493"/>
                      </a:cxn>
                      <a:cxn ang="0">
                        <a:pos x="66" y="444"/>
                      </a:cxn>
                      <a:cxn ang="0">
                        <a:pos x="17" y="386"/>
                      </a:cxn>
                      <a:cxn ang="0">
                        <a:pos x="0" y="329"/>
                      </a:cxn>
                    </a:cxnLst>
                    <a:rect l="0" t="0" r="r" b="b"/>
                    <a:pathLst>
                      <a:path w="1853" h="650">
                        <a:moveTo>
                          <a:pt x="0" y="329"/>
                        </a:moveTo>
                        <a:lnTo>
                          <a:pt x="17" y="263"/>
                        </a:lnTo>
                        <a:lnTo>
                          <a:pt x="66" y="205"/>
                        </a:lnTo>
                        <a:lnTo>
                          <a:pt x="140" y="156"/>
                        </a:lnTo>
                        <a:lnTo>
                          <a:pt x="247" y="107"/>
                        </a:lnTo>
                        <a:lnTo>
                          <a:pt x="371" y="66"/>
                        </a:lnTo>
                        <a:lnTo>
                          <a:pt x="519" y="33"/>
                        </a:lnTo>
                        <a:lnTo>
                          <a:pt x="675" y="16"/>
                        </a:lnTo>
                        <a:lnTo>
                          <a:pt x="840" y="0"/>
                        </a:lnTo>
                        <a:lnTo>
                          <a:pt x="1013" y="0"/>
                        </a:lnTo>
                        <a:lnTo>
                          <a:pt x="1177" y="16"/>
                        </a:lnTo>
                        <a:lnTo>
                          <a:pt x="1342" y="33"/>
                        </a:lnTo>
                        <a:lnTo>
                          <a:pt x="1482" y="66"/>
                        </a:lnTo>
                        <a:lnTo>
                          <a:pt x="1613" y="107"/>
                        </a:lnTo>
                        <a:lnTo>
                          <a:pt x="1712" y="156"/>
                        </a:lnTo>
                        <a:lnTo>
                          <a:pt x="1795" y="205"/>
                        </a:lnTo>
                        <a:lnTo>
                          <a:pt x="1836" y="263"/>
                        </a:lnTo>
                        <a:lnTo>
                          <a:pt x="1852" y="329"/>
                        </a:lnTo>
                        <a:lnTo>
                          <a:pt x="1836" y="386"/>
                        </a:lnTo>
                        <a:lnTo>
                          <a:pt x="1795" y="444"/>
                        </a:lnTo>
                        <a:lnTo>
                          <a:pt x="1712" y="493"/>
                        </a:lnTo>
                        <a:lnTo>
                          <a:pt x="1613" y="542"/>
                        </a:lnTo>
                        <a:lnTo>
                          <a:pt x="1482" y="583"/>
                        </a:lnTo>
                        <a:lnTo>
                          <a:pt x="1342" y="616"/>
                        </a:lnTo>
                        <a:lnTo>
                          <a:pt x="1177" y="641"/>
                        </a:lnTo>
                        <a:lnTo>
                          <a:pt x="1013" y="649"/>
                        </a:lnTo>
                        <a:lnTo>
                          <a:pt x="840" y="649"/>
                        </a:lnTo>
                        <a:lnTo>
                          <a:pt x="675" y="641"/>
                        </a:lnTo>
                        <a:lnTo>
                          <a:pt x="519" y="616"/>
                        </a:lnTo>
                        <a:lnTo>
                          <a:pt x="371" y="583"/>
                        </a:lnTo>
                        <a:lnTo>
                          <a:pt x="247" y="542"/>
                        </a:lnTo>
                        <a:lnTo>
                          <a:pt x="140" y="493"/>
                        </a:lnTo>
                        <a:lnTo>
                          <a:pt x="66" y="444"/>
                        </a:lnTo>
                        <a:lnTo>
                          <a:pt x="17" y="386"/>
                        </a:lnTo>
                        <a:lnTo>
                          <a:pt x="0" y="329"/>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sp>
                <p:nvSpPr>
                  <p:cNvPr id="28" name="Freeform 17"/>
                  <p:cNvSpPr>
                    <a:spLocks/>
                  </p:cNvSpPr>
                  <p:nvPr/>
                </p:nvSpPr>
                <p:spPr bwMode="auto">
                  <a:xfrm>
                    <a:off x="3146" y="1220"/>
                    <a:ext cx="1672" cy="494"/>
                  </a:xfrm>
                  <a:custGeom>
                    <a:avLst/>
                    <a:gdLst/>
                    <a:ahLst/>
                    <a:cxnLst>
                      <a:cxn ang="0">
                        <a:pos x="0" y="246"/>
                      </a:cxn>
                      <a:cxn ang="0">
                        <a:pos x="16" y="197"/>
                      </a:cxn>
                      <a:cxn ang="0">
                        <a:pos x="66" y="147"/>
                      </a:cxn>
                      <a:cxn ang="0">
                        <a:pos x="148" y="106"/>
                      </a:cxn>
                      <a:cxn ang="0">
                        <a:pos x="247" y="74"/>
                      </a:cxn>
                      <a:cxn ang="0">
                        <a:pos x="370" y="41"/>
                      </a:cxn>
                      <a:cxn ang="0">
                        <a:pos x="518" y="16"/>
                      </a:cxn>
                      <a:cxn ang="0">
                        <a:pos x="675" y="0"/>
                      </a:cxn>
                      <a:cxn ang="0">
                        <a:pos x="839" y="0"/>
                      </a:cxn>
                      <a:cxn ang="0">
                        <a:pos x="996" y="0"/>
                      </a:cxn>
                      <a:cxn ang="0">
                        <a:pos x="1152" y="16"/>
                      </a:cxn>
                      <a:cxn ang="0">
                        <a:pos x="1300" y="41"/>
                      </a:cxn>
                      <a:cxn ang="0">
                        <a:pos x="1424" y="74"/>
                      </a:cxn>
                      <a:cxn ang="0">
                        <a:pos x="1531" y="106"/>
                      </a:cxn>
                      <a:cxn ang="0">
                        <a:pos x="1605" y="147"/>
                      </a:cxn>
                      <a:cxn ang="0">
                        <a:pos x="1654" y="197"/>
                      </a:cxn>
                      <a:cxn ang="0">
                        <a:pos x="1671" y="246"/>
                      </a:cxn>
                      <a:cxn ang="0">
                        <a:pos x="1654" y="295"/>
                      </a:cxn>
                      <a:cxn ang="0">
                        <a:pos x="1605" y="337"/>
                      </a:cxn>
                      <a:cxn ang="0">
                        <a:pos x="1531" y="378"/>
                      </a:cxn>
                      <a:cxn ang="0">
                        <a:pos x="1424" y="419"/>
                      </a:cxn>
                      <a:cxn ang="0">
                        <a:pos x="1300" y="452"/>
                      </a:cxn>
                      <a:cxn ang="0">
                        <a:pos x="1152" y="476"/>
                      </a:cxn>
                      <a:cxn ang="0">
                        <a:pos x="996" y="484"/>
                      </a:cxn>
                      <a:cxn ang="0">
                        <a:pos x="839" y="493"/>
                      </a:cxn>
                      <a:cxn ang="0">
                        <a:pos x="675" y="484"/>
                      </a:cxn>
                      <a:cxn ang="0">
                        <a:pos x="518" y="476"/>
                      </a:cxn>
                      <a:cxn ang="0">
                        <a:pos x="370" y="452"/>
                      </a:cxn>
                      <a:cxn ang="0">
                        <a:pos x="247" y="419"/>
                      </a:cxn>
                      <a:cxn ang="0">
                        <a:pos x="148" y="378"/>
                      </a:cxn>
                      <a:cxn ang="0">
                        <a:pos x="66" y="337"/>
                      </a:cxn>
                      <a:cxn ang="0">
                        <a:pos x="16" y="295"/>
                      </a:cxn>
                      <a:cxn ang="0">
                        <a:pos x="0" y="246"/>
                      </a:cxn>
                    </a:cxnLst>
                    <a:rect l="0" t="0" r="r" b="b"/>
                    <a:pathLst>
                      <a:path w="1672" h="494">
                        <a:moveTo>
                          <a:pt x="0" y="246"/>
                        </a:moveTo>
                        <a:lnTo>
                          <a:pt x="16" y="197"/>
                        </a:lnTo>
                        <a:lnTo>
                          <a:pt x="66" y="147"/>
                        </a:lnTo>
                        <a:lnTo>
                          <a:pt x="148" y="106"/>
                        </a:lnTo>
                        <a:lnTo>
                          <a:pt x="247" y="74"/>
                        </a:lnTo>
                        <a:lnTo>
                          <a:pt x="370" y="41"/>
                        </a:lnTo>
                        <a:lnTo>
                          <a:pt x="518" y="16"/>
                        </a:lnTo>
                        <a:lnTo>
                          <a:pt x="675" y="0"/>
                        </a:lnTo>
                        <a:lnTo>
                          <a:pt x="839" y="0"/>
                        </a:lnTo>
                        <a:lnTo>
                          <a:pt x="996" y="0"/>
                        </a:lnTo>
                        <a:lnTo>
                          <a:pt x="1152" y="16"/>
                        </a:lnTo>
                        <a:lnTo>
                          <a:pt x="1300" y="41"/>
                        </a:lnTo>
                        <a:lnTo>
                          <a:pt x="1424" y="74"/>
                        </a:lnTo>
                        <a:lnTo>
                          <a:pt x="1531" y="106"/>
                        </a:lnTo>
                        <a:lnTo>
                          <a:pt x="1605" y="147"/>
                        </a:lnTo>
                        <a:lnTo>
                          <a:pt x="1654" y="197"/>
                        </a:lnTo>
                        <a:lnTo>
                          <a:pt x="1671" y="246"/>
                        </a:lnTo>
                        <a:lnTo>
                          <a:pt x="1654" y="295"/>
                        </a:lnTo>
                        <a:lnTo>
                          <a:pt x="1605" y="337"/>
                        </a:lnTo>
                        <a:lnTo>
                          <a:pt x="1531" y="378"/>
                        </a:lnTo>
                        <a:lnTo>
                          <a:pt x="1424" y="419"/>
                        </a:lnTo>
                        <a:lnTo>
                          <a:pt x="1300" y="452"/>
                        </a:lnTo>
                        <a:lnTo>
                          <a:pt x="1152" y="476"/>
                        </a:lnTo>
                        <a:lnTo>
                          <a:pt x="996" y="484"/>
                        </a:lnTo>
                        <a:lnTo>
                          <a:pt x="839" y="493"/>
                        </a:lnTo>
                        <a:lnTo>
                          <a:pt x="675" y="484"/>
                        </a:lnTo>
                        <a:lnTo>
                          <a:pt x="518" y="476"/>
                        </a:lnTo>
                        <a:lnTo>
                          <a:pt x="370" y="452"/>
                        </a:lnTo>
                        <a:lnTo>
                          <a:pt x="247" y="419"/>
                        </a:lnTo>
                        <a:lnTo>
                          <a:pt x="148" y="378"/>
                        </a:lnTo>
                        <a:lnTo>
                          <a:pt x="66" y="337"/>
                        </a:lnTo>
                        <a:lnTo>
                          <a:pt x="16" y="295"/>
                        </a:lnTo>
                        <a:lnTo>
                          <a:pt x="0" y="246"/>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grpSp>
            <p:sp>
              <p:nvSpPr>
                <p:cNvPr id="25" name="Freeform 18"/>
                <p:cNvSpPr>
                  <a:spLocks/>
                </p:cNvSpPr>
                <p:nvPr/>
              </p:nvSpPr>
              <p:spPr bwMode="auto">
                <a:xfrm>
                  <a:off x="2981" y="2797"/>
                  <a:ext cx="1993" cy="766"/>
                </a:xfrm>
                <a:custGeom>
                  <a:avLst/>
                  <a:gdLst/>
                  <a:ahLst/>
                  <a:cxnLst>
                    <a:cxn ang="0">
                      <a:pos x="0" y="378"/>
                    </a:cxn>
                    <a:cxn ang="0">
                      <a:pos x="17" y="313"/>
                    </a:cxn>
                    <a:cxn ang="0">
                      <a:pos x="66" y="247"/>
                    </a:cxn>
                    <a:cxn ang="0">
                      <a:pos x="132" y="189"/>
                    </a:cxn>
                    <a:cxn ang="0">
                      <a:pos x="239" y="140"/>
                    </a:cxn>
                    <a:cxn ang="0">
                      <a:pos x="354" y="91"/>
                    </a:cxn>
                    <a:cxn ang="0">
                      <a:pos x="502" y="50"/>
                    </a:cxn>
                    <a:cxn ang="0">
                      <a:pos x="659" y="25"/>
                    </a:cxn>
                    <a:cxn ang="0">
                      <a:pos x="823" y="9"/>
                    </a:cxn>
                    <a:cxn ang="0">
                      <a:pos x="996" y="0"/>
                    </a:cxn>
                    <a:cxn ang="0">
                      <a:pos x="1169" y="9"/>
                    </a:cxn>
                    <a:cxn ang="0">
                      <a:pos x="1334" y="25"/>
                    </a:cxn>
                    <a:cxn ang="0">
                      <a:pos x="1490" y="50"/>
                    </a:cxn>
                    <a:cxn ang="0">
                      <a:pos x="1638" y="91"/>
                    </a:cxn>
                    <a:cxn ang="0">
                      <a:pos x="1753" y="140"/>
                    </a:cxn>
                    <a:cxn ang="0">
                      <a:pos x="1860" y="189"/>
                    </a:cxn>
                    <a:cxn ang="0">
                      <a:pos x="1926" y="247"/>
                    </a:cxn>
                    <a:cxn ang="0">
                      <a:pos x="1976" y="313"/>
                    </a:cxn>
                    <a:cxn ang="0">
                      <a:pos x="1992" y="378"/>
                    </a:cxn>
                    <a:cxn ang="0">
                      <a:pos x="1976" y="444"/>
                    </a:cxn>
                    <a:cxn ang="0">
                      <a:pos x="1926" y="510"/>
                    </a:cxn>
                    <a:cxn ang="0">
                      <a:pos x="1860" y="576"/>
                    </a:cxn>
                    <a:cxn ang="0">
                      <a:pos x="1753" y="625"/>
                    </a:cxn>
                    <a:cxn ang="0">
                      <a:pos x="1638" y="674"/>
                    </a:cxn>
                    <a:cxn ang="0">
                      <a:pos x="1490" y="715"/>
                    </a:cxn>
                    <a:cxn ang="0">
                      <a:pos x="1334" y="740"/>
                    </a:cxn>
                    <a:cxn ang="0">
                      <a:pos x="1169" y="756"/>
                    </a:cxn>
                    <a:cxn ang="0">
                      <a:pos x="996" y="765"/>
                    </a:cxn>
                    <a:cxn ang="0">
                      <a:pos x="823" y="756"/>
                    </a:cxn>
                    <a:cxn ang="0">
                      <a:pos x="659" y="740"/>
                    </a:cxn>
                    <a:cxn ang="0">
                      <a:pos x="502" y="715"/>
                    </a:cxn>
                    <a:cxn ang="0">
                      <a:pos x="354" y="674"/>
                    </a:cxn>
                    <a:cxn ang="0">
                      <a:pos x="239" y="625"/>
                    </a:cxn>
                    <a:cxn ang="0">
                      <a:pos x="132" y="576"/>
                    </a:cxn>
                    <a:cxn ang="0">
                      <a:pos x="66" y="510"/>
                    </a:cxn>
                    <a:cxn ang="0">
                      <a:pos x="17" y="444"/>
                    </a:cxn>
                    <a:cxn ang="0">
                      <a:pos x="0" y="378"/>
                    </a:cxn>
                  </a:cxnLst>
                  <a:rect l="0" t="0" r="r" b="b"/>
                  <a:pathLst>
                    <a:path w="1993" h="766">
                      <a:moveTo>
                        <a:pt x="0" y="378"/>
                      </a:moveTo>
                      <a:lnTo>
                        <a:pt x="17" y="313"/>
                      </a:lnTo>
                      <a:lnTo>
                        <a:pt x="66" y="247"/>
                      </a:lnTo>
                      <a:lnTo>
                        <a:pt x="132" y="189"/>
                      </a:lnTo>
                      <a:lnTo>
                        <a:pt x="239" y="140"/>
                      </a:lnTo>
                      <a:lnTo>
                        <a:pt x="354" y="91"/>
                      </a:lnTo>
                      <a:lnTo>
                        <a:pt x="502" y="50"/>
                      </a:lnTo>
                      <a:lnTo>
                        <a:pt x="659" y="25"/>
                      </a:lnTo>
                      <a:lnTo>
                        <a:pt x="823" y="9"/>
                      </a:lnTo>
                      <a:lnTo>
                        <a:pt x="996" y="0"/>
                      </a:lnTo>
                      <a:lnTo>
                        <a:pt x="1169" y="9"/>
                      </a:lnTo>
                      <a:lnTo>
                        <a:pt x="1334" y="25"/>
                      </a:lnTo>
                      <a:lnTo>
                        <a:pt x="1490" y="50"/>
                      </a:lnTo>
                      <a:lnTo>
                        <a:pt x="1638" y="91"/>
                      </a:lnTo>
                      <a:lnTo>
                        <a:pt x="1753" y="140"/>
                      </a:lnTo>
                      <a:lnTo>
                        <a:pt x="1860" y="189"/>
                      </a:lnTo>
                      <a:lnTo>
                        <a:pt x="1926" y="247"/>
                      </a:lnTo>
                      <a:lnTo>
                        <a:pt x="1976" y="313"/>
                      </a:lnTo>
                      <a:lnTo>
                        <a:pt x="1992" y="378"/>
                      </a:lnTo>
                      <a:lnTo>
                        <a:pt x="1976" y="444"/>
                      </a:lnTo>
                      <a:lnTo>
                        <a:pt x="1926" y="510"/>
                      </a:lnTo>
                      <a:lnTo>
                        <a:pt x="1860" y="576"/>
                      </a:lnTo>
                      <a:lnTo>
                        <a:pt x="1753" y="625"/>
                      </a:lnTo>
                      <a:lnTo>
                        <a:pt x="1638" y="674"/>
                      </a:lnTo>
                      <a:lnTo>
                        <a:pt x="1490" y="715"/>
                      </a:lnTo>
                      <a:lnTo>
                        <a:pt x="1334" y="740"/>
                      </a:lnTo>
                      <a:lnTo>
                        <a:pt x="1169" y="756"/>
                      </a:lnTo>
                      <a:lnTo>
                        <a:pt x="996" y="765"/>
                      </a:lnTo>
                      <a:lnTo>
                        <a:pt x="823" y="756"/>
                      </a:lnTo>
                      <a:lnTo>
                        <a:pt x="659" y="740"/>
                      </a:lnTo>
                      <a:lnTo>
                        <a:pt x="502" y="715"/>
                      </a:lnTo>
                      <a:lnTo>
                        <a:pt x="354" y="674"/>
                      </a:lnTo>
                      <a:lnTo>
                        <a:pt x="239" y="625"/>
                      </a:lnTo>
                      <a:lnTo>
                        <a:pt x="132" y="576"/>
                      </a:lnTo>
                      <a:lnTo>
                        <a:pt x="66" y="510"/>
                      </a:lnTo>
                      <a:lnTo>
                        <a:pt x="17" y="444"/>
                      </a:lnTo>
                      <a:lnTo>
                        <a:pt x="0" y="378"/>
                      </a:lnTo>
                    </a:path>
                  </a:pathLst>
                </a:custGeom>
                <a:solidFill>
                  <a:srgbClr val="000000"/>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grpSp>
          <p:grpSp>
            <p:nvGrpSpPr>
              <p:cNvPr id="14" name="Group 19"/>
              <p:cNvGrpSpPr>
                <a:grpSpLocks/>
              </p:cNvGrpSpPr>
              <p:nvPr/>
            </p:nvGrpSpPr>
            <p:grpSpPr bwMode="auto">
              <a:xfrm>
                <a:off x="2981" y="2756"/>
                <a:ext cx="1993" cy="766"/>
                <a:chOff x="2981" y="2756"/>
                <a:chExt cx="1993" cy="766"/>
              </a:xfrm>
            </p:grpSpPr>
            <p:sp>
              <p:nvSpPr>
                <p:cNvPr id="20" name="Freeform 20"/>
                <p:cNvSpPr>
                  <a:spLocks/>
                </p:cNvSpPr>
                <p:nvPr/>
              </p:nvSpPr>
              <p:spPr bwMode="auto">
                <a:xfrm>
                  <a:off x="2981" y="2756"/>
                  <a:ext cx="1993" cy="766"/>
                </a:xfrm>
                <a:custGeom>
                  <a:avLst/>
                  <a:gdLst/>
                  <a:ahLst/>
                  <a:cxnLst>
                    <a:cxn ang="0">
                      <a:pos x="0" y="387"/>
                    </a:cxn>
                    <a:cxn ang="0">
                      <a:pos x="17" y="321"/>
                    </a:cxn>
                    <a:cxn ang="0">
                      <a:pos x="66" y="255"/>
                    </a:cxn>
                    <a:cxn ang="0">
                      <a:pos x="132" y="198"/>
                    </a:cxn>
                    <a:cxn ang="0">
                      <a:pos x="239" y="140"/>
                    </a:cxn>
                    <a:cxn ang="0">
                      <a:pos x="354" y="91"/>
                    </a:cxn>
                    <a:cxn ang="0">
                      <a:pos x="502" y="58"/>
                    </a:cxn>
                    <a:cxn ang="0">
                      <a:pos x="659" y="25"/>
                    </a:cxn>
                    <a:cxn ang="0">
                      <a:pos x="823" y="9"/>
                    </a:cxn>
                    <a:cxn ang="0">
                      <a:pos x="996" y="0"/>
                    </a:cxn>
                    <a:cxn ang="0">
                      <a:pos x="1169" y="9"/>
                    </a:cxn>
                    <a:cxn ang="0">
                      <a:pos x="1334" y="25"/>
                    </a:cxn>
                    <a:cxn ang="0">
                      <a:pos x="1490" y="58"/>
                    </a:cxn>
                    <a:cxn ang="0">
                      <a:pos x="1638" y="91"/>
                    </a:cxn>
                    <a:cxn ang="0">
                      <a:pos x="1753" y="140"/>
                    </a:cxn>
                    <a:cxn ang="0">
                      <a:pos x="1860" y="198"/>
                    </a:cxn>
                    <a:cxn ang="0">
                      <a:pos x="1926" y="255"/>
                    </a:cxn>
                    <a:cxn ang="0">
                      <a:pos x="1976" y="321"/>
                    </a:cxn>
                    <a:cxn ang="0">
                      <a:pos x="1992" y="387"/>
                    </a:cxn>
                    <a:cxn ang="0">
                      <a:pos x="1976" y="452"/>
                    </a:cxn>
                    <a:cxn ang="0">
                      <a:pos x="1926" y="518"/>
                    </a:cxn>
                    <a:cxn ang="0">
                      <a:pos x="1860" y="576"/>
                    </a:cxn>
                    <a:cxn ang="0">
                      <a:pos x="1753" y="633"/>
                    </a:cxn>
                    <a:cxn ang="0">
                      <a:pos x="1638" y="674"/>
                    </a:cxn>
                    <a:cxn ang="0">
                      <a:pos x="1490" y="715"/>
                    </a:cxn>
                    <a:cxn ang="0">
                      <a:pos x="1334" y="740"/>
                    </a:cxn>
                    <a:cxn ang="0">
                      <a:pos x="1169" y="756"/>
                    </a:cxn>
                    <a:cxn ang="0">
                      <a:pos x="996" y="765"/>
                    </a:cxn>
                    <a:cxn ang="0">
                      <a:pos x="823" y="756"/>
                    </a:cxn>
                    <a:cxn ang="0">
                      <a:pos x="659" y="740"/>
                    </a:cxn>
                    <a:cxn ang="0">
                      <a:pos x="502" y="715"/>
                    </a:cxn>
                    <a:cxn ang="0">
                      <a:pos x="354" y="674"/>
                    </a:cxn>
                    <a:cxn ang="0">
                      <a:pos x="239" y="633"/>
                    </a:cxn>
                    <a:cxn ang="0">
                      <a:pos x="132" y="576"/>
                    </a:cxn>
                    <a:cxn ang="0">
                      <a:pos x="66" y="518"/>
                    </a:cxn>
                    <a:cxn ang="0">
                      <a:pos x="17" y="452"/>
                    </a:cxn>
                    <a:cxn ang="0">
                      <a:pos x="0" y="387"/>
                    </a:cxn>
                  </a:cxnLst>
                  <a:rect l="0" t="0" r="r" b="b"/>
                  <a:pathLst>
                    <a:path w="1993" h="766">
                      <a:moveTo>
                        <a:pt x="0" y="387"/>
                      </a:moveTo>
                      <a:lnTo>
                        <a:pt x="17" y="321"/>
                      </a:lnTo>
                      <a:lnTo>
                        <a:pt x="66" y="255"/>
                      </a:lnTo>
                      <a:lnTo>
                        <a:pt x="132" y="198"/>
                      </a:lnTo>
                      <a:lnTo>
                        <a:pt x="239" y="140"/>
                      </a:lnTo>
                      <a:lnTo>
                        <a:pt x="354" y="91"/>
                      </a:lnTo>
                      <a:lnTo>
                        <a:pt x="502" y="58"/>
                      </a:lnTo>
                      <a:lnTo>
                        <a:pt x="659" y="25"/>
                      </a:lnTo>
                      <a:lnTo>
                        <a:pt x="823" y="9"/>
                      </a:lnTo>
                      <a:lnTo>
                        <a:pt x="996" y="0"/>
                      </a:lnTo>
                      <a:lnTo>
                        <a:pt x="1169" y="9"/>
                      </a:lnTo>
                      <a:lnTo>
                        <a:pt x="1334" y="25"/>
                      </a:lnTo>
                      <a:lnTo>
                        <a:pt x="1490" y="58"/>
                      </a:lnTo>
                      <a:lnTo>
                        <a:pt x="1638" y="91"/>
                      </a:lnTo>
                      <a:lnTo>
                        <a:pt x="1753" y="140"/>
                      </a:lnTo>
                      <a:lnTo>
                        <a:pt x="1860" y="198"/>
                      </a:lnTo>
                      <a:lnTo>
                        <a:pt x="1926" y="255"/>
                      </a:lnTo>
                      <a:lnTo>
                        <a:pt x="1976" y="321"/>
                      </a:lnTo>
                      <a:lnTo>
                        <a:pt x="1992" y="387"/>
                      </a:lnTo>
                      <a:lnTo>
                        <a:pt x="1976" y="452"/>
                      </a:lnTo>
                      <a:lnTo>
                        <a:pt x="1926" y="518"/>
                      </a:lnTo>
                      <a:lnTo>
                        <a:pt x="1860" y="576"/>
                      </a:lnTo>
                      <a:lnTo>
                        <a:pt x="1753" y="633"/>
                      </a:lnTo>
                      <a:lnTo>
                        <a:pt x="1638" y="674"/>
                      </a:lnTo>
                      <a:lnTo>
                        <a:pt x="1490" y="715"/>
                      </a:lnTo>
                      <a:lnTo>
                        <a:pt x="1334" y="740"/>
                      </a:lnTo>
                      <a:lnTo>
                        <a:pt x="1169" y="756"/>
                      </a:lnTo>
                      <a:lnTo>
                        <a:pt x="996" y="765"/>
                      </a:lnTo>
                      <a:lnTo>
                        <a:pt x="823" y="756"/>
                      </a:lnTo>
                      <a:lnTo>
                        <a:pt x="659" y="740"/>
                      </a:lnTo>
                      <a:lnTo>
                        <a:pt x="502" y="715"/>
                      </a:lnTo>
                      <a:lnTo>
                        <a:pt x="354" y="674"/>
                      </a:lnTo>
                      <a:lnTo>
                        <a:pt x="239" y="633"/>
                      </a:lnTo>
                      <a:lnTo>
                        <a:pt x="132" y="576"/>
                      </a:lnTo>
                      <a:lnTo>
                        <a:pt x="66" y="518"/>
                      </a:lnTo>
                      <a:lnTo>
                        <a:pt x="17" y="452"/>
                      </a:lnTo>
                      <a:lnTo>
                        <a:pt x="0" y="387"/>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sp>
              <p:nvSpPr>
                <p:cNvPr id="21" name="Freeform 21"/>
                <p:cNvSpPr>
                  <a:spLocks/>
                </p:cNvSpPr>
                <p:nvPr/>
              </p:nvSpPr>
              <p:spPr bwMode="auto">
                <a:xfrm>
                  <a:off x="3047" y="2822"/>
                  <a:ext cx="1853" cy="642"/>
                </a:xfrm>
                <a:custGeom>
                  <a:avLst/>
                  <a:gdLst/>
                  <a:ahLst/>
                  <a:cxnLst>
                    <a:cxn ang="0">
                      <a:pos x="0" y="321"/>
                    </a:cxn>
                    <a:cxn ang="0">
                      <a:pos x="16" y="263"/>
                    </a:cxn>
                    <a:cxn ang="0">
                      <a:pos x="58" y="206"/>
                    </a:cxn>
                    <a:cxn ang="0">
                      <a:pos x="140" y="148"/>
                    </a:cxn>
                    <a:cxn ang="0">
                      <a:pos x="239" y="107"/>
                    </a:cxn>
                    <a:cxn ang="0">
                      <a:pos x="362" y="66"/>
                    </a:cxn>
                    <a:cxn ang="0">
                      <a:pos x="510" y="33"/>
                    </a:cxn>
                    <a:cxn ang="0">
                      <a:pos x="667" y="8"/>
                    </a:cxn>
                    <a:cxn ang="0">
                      <a:pos x="840" y="0"/>
                    </a:cxn>
                    <a:cxn ang="0">
                      <a:pos x="1012" y="0"/>
                    </a:cxn>
                    <a:cxn ang="0">
                      <a:pos x="1177" y="8"/>
                    </a:cxn>
                    <a:cxn ang="0">
                      <a:pos x="1333" y="33"/>
                    </a:cxn>
                    <a:cxn ang="0">
                      <a:pos x="1482" y="66"/>
                    </a:cxn>
                    <a:cxn ang="0">
                      <a:pos x="1605" y="107"/>
                    </a:cxn>
                    <a:cxn ang="0">
                      <a:pos x="1712" y="148"/>
                    </a:cxn>
                    <a:cxn ang="0">
                      <a:pos x="1786" y="206"/>
                    </a:cxn>
                    <a:cxn ang="0">
                      <a:pos x="1835" y="263"/>
                    </a:cxn>
                    <a:cxn ang="0">
                      <a:pos x="1852" y="321"/>
                    </a:cxn>
                    <a:cxn ang="0">
                      <a:pos x="1835" y="378"/>
                    </a:cxn>
                    <a:cxn ang="0">
                      <a:pos x="1786" y="436"/>
                    </a:cxn>
                    <a:cxn ang="0">
                      <a:pos x="1712" y="493"/>
                    </a:cxn>
                    <a:cxn ang="0">
                      <a:pos x="1605" y="542"/>
                    </a:cxn>
                    <a:cxn ang="0">
                      <a:pos x="1482" y="584"/>
                    </a:cxn>
                    <a:cxn ang="0">
                      <a:pos x="1333" y="608"/>
                    </a:cxn>
                    <a:cxn ang="0">
                      <a:pos x="1177" y="633"/>
                    </a:cxn>
                    <a:cxn ang="0">
                      <a:pos x="1012" y="641"/>
                    </a:cxn>
                    <a:cxn ang="0">
                      <a:pos x="840" y="641"/>
                    </a:cxn>
                    <a:cxn ang="0">
                      <a:pos x="667" y="633"/>
                    </a:cxn>
                    <a:cxn ang="0">
                      <a:pos x="510" y="608"/>
                    </a:cxn>
                    <a:cxn ang="0">
                      <a:pos x="362" y="584"/>
                    </a:cxn>
                    <a:cxn ang="0">
                      <a:pos x="239" y="542"/>
                    </a:cxn>
                    <a:cxn ang="0">
                      <a:pos x="140" y="493"/>
                    </a:cxn>
                    <a:cxn ang="0">
                      <a:pos x="58" y="436"/>
                    </a:cxn>
                    <a:cxn ang="0">
                      <a:pos x="16" y="378"/>
                    </a:cxn>
                    <a:cxn ang="0">
                      <a:pos x="0" y="321"/>
                    </a:cxn>
                  </a:cxnLst>
                  <a:rect l="0" t="0" r="r" b="b"/>
                  <a:pathLst>
                    <a:path w="1853" h="642">
                      <a:moveTo>
                        <a:pt x="0" y="321"/>
                      </a:moveTo>
                      <a:lnTo>
                        <a:pt x="16" y="263"/>
                      </a:lnTo>
                      <a:lnTo>
                        <a:pt x="58" y="206"/>
                      </a:lnTo>
                      <a:lnTo>
                        <a:pt x="140" y="148"/>
                      </a:lnTo>
                      <a:lnTo>
                        <a:pt x="239" y="107"/>
                      </a:lnTo>
                      <a:lnTo>
                        <a:pt x="362" y="66"/>
                      </a:lnTo>
                      <a:lnTo>
                        <a:pt x="510" y="33"/>
                      </a:lnTo>
                      <a:lnTo>
                        <a:pt x="667" y="8"/>
                      </a:lnTo>
                      <a:lnTo>
                        <a:pt x="840" y="0"/>
                      </a:lnTo>
                      <a:lnTo>
                        <a:pt x="1012" y="0"/>
                      </a:lnTo>
                      <a:lnTo>
                        <a:pt x="1177" y="8"/>
                      </a:lnTo>
                      <a:lnTo>
                        <a:pt x="1333" y="33"/>
                      </a:lnTo>
                      <a:lnTo>
                        <a:pt x="1482" y="66"/>
                      </a:lnTo>
                      <a:lnTo>
                        <a:pt x="1605" y="107"/>
                      </a:lnTo>
                      <a:lnTo>
                        <a:pt x="1712" y="148"/>
                      </a:lnTo>
                      <a:lnTo>
                        <a:pt x="1786" y="206"/>
                      </a:lnTo>
                      <a:lnTo>
                        <a:pt x="1835" y="263"/>
                      </a:lnTo>
                      <a:lnTo>
                        <a:pt x="1852" y="321"/>
                      </a:lnTo>
                      <a:lnTo>
                        <a:pt x="1835" y="378"/>
                      </a:lnTo>
                      <a:lnTo>
                        <a:pt x="1786" y="436"/>
                      </a:lnTo>
                      <a:lnTo>
                        <a:pt x="1712" y="493"/>
                      </a:lnTo>
                      <a:lnTo>
                        <a:pt x="1605" y="542"/>
                      </a:lnTo>
                      <a:lnTo>
                        <a:pt x="1482" y="584"/>
                      </a:lnTo>
                      <a:lnTo>
                        <a:pt x="1333" y="608"/>
                      </a:lnTo>
                      <a:lnTo>
                        <a:pt x="1177" y="633"/>
                      </a:lnTo>
                      <a:lnTo>
                        <a:pt x="1012" y="641"/>
                      </a:lnTo>
                      <a:lnTo>
                        <a:pt x="840" y="641"/>
                      </a:lnTo>
                      <a:lnTo>
                        <a:pt x="667" y="633"/>
                      </a:lnTo>
                      <a:lnTo>
                        <a:pt x="510" y="608"/>
                      </a:lnTo>
                      <a:lnTo>
                        <a:pt x="362" y="584"/>
                      </a:lnTo>
                      <a:lnTo>
                        <a:pt x="239" y="542"/>
                      </a:lnTo>
                      <a:lnTo>
                        <a:pt x="140" y="493"/>
                      </a:lnTo>
                      <a:lnTo>
                        <a:pt x="58" y="436"/>
                      </a:lnTo>
                      <a:lnTo>
                        <a:pt x="16" y="378"/>
                      </a:lnTo>
                      <a:lnTo>
                        <a:pt x="0" y="321"/>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sp>
              <p:nvSpPr>
                <p:cNvPr id="22" name="Freeform 22"/>
                <p:cNvSpPr>
                  <a:spLocks/>
                </p:cNvSpPr>
                <p:nvPr/>
              </p:nvSpPr>
              <p:spPr bwMode="auto">
                <a:xfrm>
                  <a:off x="3137" y="2880"/>
                  <a:ext cx="1672" cy="494"/>
                </a:xfrm>
                <a:custGeom>
                  <a:avLst/>
                  <a:gdLst/>
                  <a:ahLst/>
                  <a:cxnLst>
                    <a:cxn ang="0">
                      <a:pos x="0" y="246"/>
                    </a:cxn>
                    <a:cxn ang="0">
                      <a:pos x="17" y="197"/>
                    </a:cxn>
                    <a:cxn ang="0">
                      <a:pos x="66" y="156"/>
                    </a:cxn>
                    <a:cxn ang="0">
                      <a:pos x="140" y="115"/>
                    </a:cxn>
                    <a:cxn ang="0">
                      <a:pos x="247" y="74"/>
                    </a:cxn>
                    <a:cxn ang="0">
                      <a:pos x="371" y="41"/>
                    </a:cxn>
                    <a:cxn ang="0">
                      <a:pos x="519" y="24"/>
                    </a:cxn>
                    <a:cxn ang="0">
                      <a:pos x="675" y="8"/>
                    </a:cxn>
                    <a:cxn ang="0">
                      <a:pos x="832" y="0"/>
                    </a:cxn>
                    <a:cxn ang="0">
                      <a:pos x="996" y="8"/>
                    </a:cxn>
                    <a:cxn ang="0">
                      <a:pos x="1153" y="24"/>
                    </a:cxn>
                    <a:cxn ang="0">
                      <a:pos x="1301" y="41"/>
                    </a:cxn>
                    <a:cxn ang="0">
                      <a:pos x="1424" y="74"/>
                    </a:cxn>
                    <a:cxn ang="0">
                      <a:pos x="1523" y="115"/>
                    </a:cxn>
                    <a:cxn ang="0">
                      <a:pos x="1606" y="156"/>
                    </a:cxn>
                    <a:cxn ang="0">
                      <a:pos x="1655" y="197"/>
                    </a:cxn>
                    <a:cxn ang="0">
                      <a:pos x="1671" y="246"/>
                    </a:cxn>
                    <a:cxn ang="0">
                      <a:pos x="1655" y="295"/>
                    </a:cxn>
                    <a:cxn ang="0">
                      <a:pos x="1606" y="345"/>
                    </a:cxn>
                    <a:cxn ang="0">
                      <a:pos x="1523" y="386"/>
                    </a:cxn>
                    <a:cxn ang="0">
                      <a:pos x="1424" y="427"/>
                    </a:cxn>
                    <a:cxn ang="0">
                      <a:pos x="1301" y="452"/>
                    </a:cxn>
                    <a:cxn ang="0">
                      <a:pos x="1153" y="476"/>
                    </a:cxn>
                    <a:cxn ang="0">
                      <a:pos x="996" y="493"/>
                    </a:cxn>
                    <a:cxn ang="0">
                      <a:pos x="832" y="493"/>
                    </a:cxn>
                    <a:cxn ang="0">
                      <a:pos x="675" y="493"/>
                    </a:cxn>
                    <a:cxn ang="0">
                      <a:pos x="519" y="476"/>
                    </a:cxn>
                    <a:cxn ang="0">
                      <a:pos x="371" y="452"/>
                    </a:cxn>
                    <a:cxn ang="0">
                      <a:pos x="247" y="427"/>
                    </a:cxn>
                    <a:cxn ang="0">
                      <a:pos x="140" y="386"/>
                    </a:cxn>
                    <a:cxn ang="0">
                      <a:pos x="66" y="345"/>
                    </a:cxn>
                    <a:cxn ang="0">
                      <a:pos x="17" y="295"/>
                    </a:cxn>
                    <a:cxn ang="0">
                      <a:pos x="0" y="246"/>
                    </a:cxn>
                  </a:cxnLst>
                  <a:rect l="0" t="0" r="r" b="b"/>
                  <a:pathLst>
                    <a:path w="1672" h="494">
                      <a:moveTo>
                        <a:pt x="0" y="246"/>
                      </a:moveTo>
                      <a:lnTo>
                        <a:pt x="17" y="197"/>
                      </a:lnTo>
                      <a:lnTo>
                        <a:pt x="66" y="156"/>
                      </a:lnTo>
                      <a:lnTo>
                        <a:pt x="140" y="115"/>
                      </a:lnTo>
                      <a:lnTo>
                        <a:pt x="247" y="74"/>
                      </a:lnTo>
                      <a:lnTo>
                        <a:pt x="371" y="41"/>
                      </a:lnTo>
                      <a:lnTo>
                        <a:pt x="519" y="24"/>
                      </a:lnTo>
                      <a:lnTo>
                        <a:pt x="675" y="8"/>
                      </a:lnTo>
                      <a:lnTo>
                        <a:pt x="832" y="0"/>
                      </a:lnTo>
                      <a:lnTo>
                        <a:pt x="996" y="8"/>
                      </a:lnTo>
                      <a:lnTo>
                        <a:pt x="1153" y="24"/>
                      </a:lnTo>
                      <a:lnTo>
                        <a:pt x="1301" y="41"/>
                      </a:lnTo>
                      <a:lnTo>
                        <a:pt x="1424" y="74"/>
                      </a:lnTo>
                      <a:lnTo>
                        <a:pt x="1523" y="115"/>
                      </a:lnTo>
                      <a:lnTo>
                        <a:pt x="1606" y="156"/>
                      </a:lnTo>
                      <a:lnTo>
                        <a:pt x="1655" y="197"/>
                      </a:lnTo>
                      <a:lnTo>
                        <a:pt x="1671" y="246"/>
                      </a:lnTo>
                      <a:lnTo>
                        <a:pt x="1655" y="295"/>
                      </a:lnTo>
                      <a:lnTo>
                        <a:pt x="1606" y="345"/>
                      </a:lnTo>
                      <a:lnTo>
                        <a:pt x="1523" y="386"/>
                      </a:lnTo>
                      <a:lnTo>
                        <a:pt x="1424" y="427"/>
                      </a:lnTo>
                      <a:lnTo>
                        <a:pt x="1301" y="452"/>
                      </a:lnTo>
                      <a:lnTo>
                        <a:pt x="1153" y="476"/>
                      </a:lnTo>
                      <a:lnTo>
                        <a:pt x="996" y="493"/>
                      </a:lnTo>
                      <a:lnTo>
                        <a:pt x="832" y="493"/>
                      </a:lnTo>
                      <a:lnTo>
                        <a:pt x="675" y="493"/>
                      </a:lnTo>
                      <a:lnTo>
                        <a:pt x="519" y="476"/>
                      </a:lnTo>
                      <a:lnTo>
                        <a:pt x="371" y="452"/>
                      </a:lnTo>
                      <a:lnTo>
                        <a:pt x="247" y="427"/>
                      </a:lnTo>
                      <a:lnTo>
                        <a:pt x="140" y="386"/>
                      </a:lnTo>
                      <a:lnTo>
                        <a:pt x="66" y="345"/>
                      </a:lnTo>
                      <a:lnTo>
                        <a:pt x="17" y="295"/>
                      </a:lnTo>
                      <a:lnTo>
                        <a:pt x="0" y="246"/>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grpSp>
          <p:grpSp>
            <p:nvGrpSpPr>
              <p:cNvPr id="15" name="Group 23"/>
              <p:cNvGrpSpPr>
                <a:grpSpLocks/>
              </p:cNvGrpSpPr>
              <p:nvPr/>
            </p:nvGrpSpPr>
            <p:grpSpPr bwMode="auto">
              <a:xfrm>
                <a:off x="3788" y="669"/>
                <a:ext cx="429" cy="2516"/>
                <a:chOff x="3788" y="669"/>
                <a:chExt cx="429" cy="2516"/>
              </a:xfrm>
            </p:grpSpPr>
            <p:sp>
              <p:nvSpPr>
                <p:cNvPr id="16" name="Freeform 24"/>
                <p:cNvSpPr>
                  <a:spLocks/>
                </p:cNvSpPr>
                <p:nvPr/>
              </p:nvSpPr>
              <p:spPr bwMode="auto">
                <a:xfrm>
                  <a:off x="3845" y="784"/>
                  <a:ext cx="248" cy="741"/>
                </a:xfrm>
                <a:custGeom>
                  <a:avLst/>
                  <a:gdLst/>
                  <a:ahLst/>
                  <a:cxnLst>
                    <a:cxn ang="0">
                      <a:pos x="247" y="649"/>
                    </a:cxn>
                    <a:cxn ang="0">
                      <a:pos x="247" y="0"/>
                    </a:cxn>
                    <a:cxn ang="0">
                      <a:pos x="0" y="0"/>
                    </a:cxn>
                    <a:cxn ang="0">
                      <a:pos x="0" y="649"/>
                    </a:cxn>
                    <a:cxn ang="0">
                      <a:pos x="0" y="657"/>
                    </a:cxn>
                    <a:cxn ang="0">
                      <a:pos x="17" y="699"/>
                    </a:cxn>
                    <a:cxn ang="0">
                      <a:pos x="50" y="723"/>
                    </a:cxn>
                    <a:cxn ang="0">
                      <a:pos x="99" y="740"/>
                    </a:cxn>
                    <a:cxn ang="0">
                      <a:pos x="157" y="740"/>
                    </a:cxn>
                    <a:cxn ang="0">
                      <a:pos x="206" y="723"/>
                    </a:cxn>
                    <a:cxn ang="0">
                      <a:pos x="239" y="699"/>
                    </a:cxn>
                    <a:cxn ang="0">
                      <a:pos x="247" y="657"/>
                    </a:cxn>
                    <a:cxn ang="0">
                      <a:pos x="247" y="649"/>
                    </a:cxn>
                  </a:cxnLst>
                  <a:rect l="0" t="0" r="r" b="b"/>
                  <a:pathLst>
                    <a:path w="248" h="741">
                      <a:moveTo>
                        <a:pt x="247" y="649"/>
                      </a:moveTo>
                      <a:lnTo>
                        <a:pt x="247" y="0"/>
                      </a:lnTo>
                      <a:lnTo>
                        <a:pt x="0" y="0"/>
                      </a:lnTo>
                      <a:lnTo>
                        <a:pt x="0" y="649"/>
                      </a:lnTo>
                      <a:lnTo>
                        <a:pt x="0" y="657"/>
                      </a:lnTo>
                      <a:lnTo>
                        <a:pt x="17" y="699"/>
                      </a:lnTo>
                      <a:lnTo>
                        <a:pt x="50" y="723"/>
                      </a:lnTo>
                      <a:lnTo>
                        <a:pt x="99" y="740"/>
                      </a:lnTo>
                      <a:lnTo>
                        <a:pt x="157" y="740"/>
                      </a:lnTo>
                      <a:lnTo>
                        <a:pt x="206" y="723"/>
                      </a:lnTo>
                      <a:lnTo>
                        <a:pt x="239" y="699"/>
                      </a:lnTo>
                      <a:lnTo>
                        <a:pt x="247" y="657"/>
                      </a:lnTo>
                      <a:lnTo>
                        <a:pt x="247" y="649"/>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sp>
              <p:nvSpPr>
                <p:cNvPr id="17" name="Freeform 25"/>
                <p:cNvSpPr>
                  <a:spLocks/>
                </p:cNvSpPr>
                <p:nvPr/>
              </p:nvSpPr>
              <p:spPr bwMode="auto">
                <a:xfrm>
                  <a:off x="3845" y="669"/>
                  <a:ext cx="248" cy="157"/>
                </a:xfrm>
                <a:custGeom>
                  <a:avLst/>
                  <a:gdLst/>
                  <a:ahLst/>
                  <a:cxnLst>
                    <a:cxn ang="0">
                      <a:pos x="0" y="74"/>
                    </a:cxn>
                    <a:cxn ang="0">
                      <a:pos x="17" y="41"/>
                    </a:cxn>
                    <a:cxn ang="0">
                      <a:pos x="50" y="8"/>
                    </a:cxn>
                    <a:cxn ang="0">
                      <a:pos x="99" y="0"/>
                    </a:cxn>
                    <a:cxn ang="0">
                      <a:pos x="157" y="0"/>
                    </a:cxn>
                    <a:cxn ang="0">
                      <a:pos x="206" y="8"/>
                    </a:cxn>
                    <a:cxn ang="0">
                      <a:pos x="239" y="41"/>
                    </a:cxn>
                    <a:cxn ang="0">
                      <a:pos x="247" y="74"/>
                    </a:cxn>
                    <a:cxn ang="0">
                      <a:pos x="239" y="115"/>
                    </a:cxn>
                    <a:cxn ang="0">
                      <a:pos x="206" y="140"/>
                    </a:cxn>
                    <a:cxn ang="0">
                      <a:pos x="157" y="156"/>
                    </a:cxn>
                    <a:cxn ang="0">
                      <a:pos x="99" y="156"/>
                    </a:cxn>
                    <a:cxn ang="0">
                      <a:pos x="50" y="140"/>
                    </a:cxn>
                    <a:cxn ang="0">
                      <a:pos x="17" y="115"/>
                    </a:cxn>
                    <a:cxn ang="0">
                      <a:pos x="0" y="74"/>
                    </a:cxn>
                  </a:cxnLst>
                  <a:rect l="0" t="0" r="r" b="b"/>
                  <a:pathLst>
                    <a:path w="248" h="157">
                      <a:moveTo>
                        <a:pt x="0" y="74"/>
                      </a:moveTo>
                      <a:lnTo>
                        <a:pt x="17" y="41"/>
                      </a:lnTo>
                      <a:lnTo>
                        <a:pt x="50" y="8"/>
                      </a:lnTo>
                      <a:lnTo>
                        <a:pt x="99" y="0"/>
                      </a:lnTo>
                      <a:lnTo>
                        <a:pt x="157" y="0"/>
                      </a:lnTo>
                      <a:lnTo>
                        <a:pt x="206" y="8"/>
                      </a:lnTo>
                      <a:lnTo>
                        <a:pt x="239" y="41"/>
                      </a:lnTo>
                      <a:lnTo>
                        <a:pt x="247" y="74"/>
                      </a:lnTo>
                      <a:lnTo>
                        <a:pt x="239" y="115"/>
                      </a:lnTo>
                      <a:lnTo>
                        <a:pt x="206" y="140"/>
                      </a:lnTo>
                      <a:lnTo>
                        <a:pt x="157" y="156"/>
                      </a:lnTo>
                      <a:lnTo>
                        <a:pt x="99" y="156"/>
                      </a:lnTo>
                      <a:lnTo>
                        <a:pt x="50" y="140"/>
                      </a:lnTo>
                      <a:lnTo>
                        <a:pt x="17" y="115"/>
                      </a:lnTo>
                      <a:lnTo>
                        <a:pt x="0" y="74"/>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sp>
              <p:nvSpPr>
                <p:cNvPr id="18" name="Freeform 26"/>
                <p:cNvSpPr>
                  <a:spLocks/>
                </p:cNvSpPr>
                <p:nvPr/>
              </p:nvSpPr>
              <p:spPr bwMode="auto">
                <a:xfrm>
                  <a:off x="3845" y="2263"/>
                  <a:ext cx="248" cy="922"/>
                </a:xfrm>
                <a:custGeom>
                  <a:avLst/>
                  <a:gdLst/>
                  <a:ahLst/>
                  <a:cxnLst>
                    <a:cxn ang="0">
                      <a:pos x="247" y="814"/>
                    </a:cxn>
                    <a:cxn ang="0">
                      <a:pos x="247" y="0"/>
                    </a:cxn>
                    <a:cxn ang="0">
                      <a:pos x="0" y="0"/>
                    </a:cxn>
                    <a:cxn ang="0">
                      <a:pos x="0" y="814"/>
                    </a:cxn>
                    <a:cxn ang="0">
                      <a:pos x="0" y="822"/>
                    </a:cxn>
                    <a:cxn ang="0">
                      <a:pos x="17" y="871"/>
                    </a:cxn>
                    <a:cxn ang="0">
                      <a:pos x="50" y="904"/>
                    </a:cxn>
                    <a:cxn ang="0">
                      <a:pos x="99" y="921"/>
                    </a:cxn>
                    <a:cxn ang="0">
                      <a:pos x="157" y="921"/>
                    </a:cxn>
                    <a:cxn ang="0">
                      <a:pos x="206" y="904"/>
                    </a:cxn>
                    <a:cxn ang="0">
                      <a:pos x="239" y="871"/>
                    </a:cxn>
                    <a:cxn ang="0">
                      <a:pos x="247" y="822"/>
                    </a:cxn>
                    <a:cxn ang="0">
                      <a:pos x="247" y="814"/>
                    </a:cxn>
                  </a:cxnLst>
                  <a:rect l="0" t="0" r="r" b="b"/>
                  <a:pathLst>
                    <a:path w="248" h="922">
                      <a:moveTo>
                        <a:pt x="247" y="814"/>
                      </a:moveTo>
                      <a:lnTo>
                        <a:pt x="247" y="0"/>
                      </a:lnTo>
                      <a:lnTo>
                        <a:pt x="0" y="0"/>
                      </a:lnTo>
                      <a:lnTo>
                        <a:pt x="0" y="814"/>
                      </a:lnTo>
                      <a:lnTo>
                        <a:pt x="0" y="822"/>
                      </a:lnTo>
                      <a:lnTo>
                        <a:pt x="17" y="871"/>
                      </a:lnTo>
                      <a:lnTo>
                        <a:pt x="50" y="904"/>
                      </a:lnTo>
                      <a:lnTo>
                        <a:pt x="99" y="921"/>
                      </a:lnTo>
                      <a:lnTo>
                        <a:pt x="157" y="921"/>
                      </a:lnTo>
                      <a:lnTo>
                        <a:pt x="206" y="904"/>
                      </a:lnTo>
                      <a:lnTo>
                        <a:pt x="239" y="871"/>
                      </a:lnTo>
                      <a:lnTo>
                        <a:pt x="247" y="822"/>
                      </a:lnTo>
                      <a:lnTo>
                        <a:pt x="247" y="814"/>
                      </a:lnTo>
                    </a:path>
                  </a:pathLst>
                </a:custGeom>
                <a:solidFill>
                  <a:srgbClr val="FFFFFF"/>
                </a:solidFill>
                <a:ln w="12700" cap="rnd" cmpd="sng">
                  <a:solidFill>
                    <a:schemeClr val="tx1"/>
                  </a:solidFill>
                  <a:prstDash val="solid"/>
                  <a:round/>
                  <a:headEnd/>
                  <a:tailEnd/>
                </a:ln>
                <a:effectLst/>
              </p:spPr>
              <p:txBody>
                <a:bodyPr/>
                <a:lstStyle/>
                <a:p>
                  <a:pPr defTabSz="457200"/>
                  <a:endParaRPr lang="en-US" sz="1200">
                    <a:solidFill>
                      <a:prstClr val="black"/>
                    </a:solidFill>
                  </a:endParaRPr>
                </a:p>
              </p:txBody>
            </p:sp>
            <p:sp>
              <p:nvSpPr>
                <p:cNvPr id="19" name="Freeform 27"/>
                <p:cNvSpPr>
                  <a:spLocks/>
                </p:cNvSpPr>
                <p:nvPr/>
              </p:nvSpPr>
              <p:spPr bwMode="auto">
                <a:xfrm>
                  <a:off x="3788" y="850"/>
                  <a:ext cx="429" cy="247"/>
                </a:xfrm>
                <a:custGeom>
                  <a:avLst/>
                  <a:gdLst/>
                  <a:ahLst/>
                  <a:cxnLst>
                    <a:cxn ang="0">
                      <a:pos x="57" y="0"/>
                    </a:cxn>
                    <a:cxn ang="0">
                      <a:pos x="16" y="49"/>
                    </a:cxn>
                    <a:cxn ang="0">
                      <a:pos x="0" y="98"/>
                    </a:cxn>
                    <a:cxn ang="0">
                      <a:pos x="16" y="156"/>
                    </a:cxn>
                    <a:cxn ang="0">
                      <a:pos x="66" y="205"/>
                    </a:cxn>
                    <a:cxn ang="0">
                      <a:pos x="131" y="230"/>
                    </a:cxn>
                    <a:cxn ang="0">
                      <a:pos x="214" y="246"/>
                    </a:cxn>
                    <a:cxn ang="0">
                      <a:pos x="296" y="230"/>
                    </a:cxn>
                    <a:cxn ang="0">
                      <a:pos x="362" y="205"/>
                    </a:cxn>
                    <a:cxn ang="0">
                      <a:pos x="411" y="156"/>
                    </a:cxn>
                    <a:cxn ang="0">
                      <a:pos x="428" y="98"/>
                    </a:cxn>
                    <a:cxn ang="0">
                      <a:pos x="411" y="49"/>
                    </a:cxn>
                  </a:cxnLst>
                  <a:rect l="0" t="0" r="r" b="b"/>
                  <a:pathLst>
                    <a:path w="429" h="247">
                      <a:moveTo>
                        <a:pt x="57" y="0"/>
                      </a:moveTo>
                      <a:lnTo>
                        <a:pt x="16" y="49"/>
                      </a:lnTo>
                      <a:lnTo>
                        <a:pt x="0" y="98"/>
                      </a:lnTo>
                      <a:lnTo>
                        <a:pt x="16" y="156"/>
                      </a:lnTo>
                      <a:lnTo>
                        <a:pt x="66" y="205"/>
                      </a:lnTo>
                      <a:lnTo>
                        <a:pt x="131" y="230"/>
                      </a:lnTo>
                      <a:lnTo>
                        <a:pt x="214" y="246"/>
                      </a:lnTo>
                      <a:lnTo>
                        <a:pt x="296" y="230"/>
                      </a:lnTo>
                      <a:lnTo>
                        <a:pt x="362" y="205"/>
                      </a:lnTo>
                      <a:lnTo>
                        <a:pt x="411" y="156"/>
                      </a:lnTo>
                      <a:lnTo>
                        <a:pt x="428" y="98"/>
                      </a:lnTo>
                      <a:lnTo>
                        <a:pt x="411" y="49"/>
                      </a:lnTo>
                    </a:path>
                  </a:pathLst>
                </a:custGeom>
                <a:noFill/>
                <a:ln w="12700" cap="rnd" cmpd="sng">
                  <a:solidFill>
                    <a:schemeClr val="tx1"/>
                  </a:solidFill>
                  <a:prstDash val="solid"/>
                  <a:round/>
                  <a:headEnd type="none" w="sm" len="sm"/>
                  <a:tailEnd type="none" w="sm" len="sm"/>
                </a:ln>
                <a:effectLst/>
              </p:spPr>
              <p:txBody>
                <a:bodyPr/>
                <a:lstStyle/>
                <a:p>
                  <a:pPr defTabSz="457200"/>
                  <a:endParaRPr lang="en-US" sz="1200">
                    <a:solidFill>
                      <a:prstClr val="black"/>
                    </a:solidFill>
                  </a:endParaRPr>
                </a:p>
              </p:txBody>
            </p:sp>
          </p:grpSp>
        </p:grpSp>
        <p:sp>
          <p:nvSpPr>
            <p:cNvPr id="32" name="Freeform 28"/>
            <p:cNvSpPr>
              <a:spLocks/>
            </p:cNvSpPr>
            <p:nvPr/>
          </p:nvSpPr>
          <p:spPr bwMode="auto">
            <a:xfrm>
              <a:off x="8574088" y="2344738"/>
              <a:ext cx="171450" cy="171450"/>
            </a:xfrm>
            <a:custGeom>
              <a:avLst/>
              <a:gdLst/>
              <a:ahLst/>
              <a:cxnLst>
                <a:cxn ang="0">
                  <a:pos x="25" y="107"/>
                </a:cxn>
                <a:cxn ang="0">
                  <a:pos x="0" y="0"/>
                </a:cxn>
                <a:cxn ang="0">
                  <a:pos x="107" y="41"/>
                </a:cxn>
                <a:cxn ang="0">
                  <a:pos x="25" y="107"/>
                </a:cxn>
              </a:cxnLst>
              <a:rect l="0" t="0" r="r" b="b"/>
              <a:pathLst>
                <a:path w="108" h="108">
                  <a:moveTo>
                    <a:pt x="25" y="107"/>
                  </a:moveTo>
                  <a:lnTo>
                    <a:pt x="0" y="0"/>
                  </a:lnTo>
                  <a:lnTo>
                    <a:pt x="107" y="41"/>
                  </a:lnTo>
                  <a:lnTo>
                    <a:pt x="25" y="107"/>
                  </a:lnTo>
                </a:path>
              </a:pathLst>
            </a:custGeom>
            <a:solidFill>
              <a:srgbClr val="000000"/>
            </a:solidFill>
            <a:ln w="9525" cap="rnd">
              <a:noFill/>
              <a:round/>
              <a:headEnd/>
              <a:tailEnd/>
            </a:ln>
            <a:effectLst/>
          </p:spPr>
          <p:txBody>
            <a:bodyPr/>
            <a:lstStyle/>
            <a:p>
              <a:pPr defTabSz="457200"/>
              <a:endParaRPr lang="en-US" sz="1200">
                <a:solidFill>
                  <a:prstClr val="black"/>
                </a:solidFill>
              </a:endParaRPr>
            </a:p>
          </p:txBody>
        </p:sp>
        <p:sp>
          <p:nvSpPr>
            <p:cNvPr id="33" name="Line 29"/>
            <p:cNvSpPr>
              <a:spLocks noChangeShapeType="1"/>
            </p:cNvSpPr>
            <p:nvPr/>
          </p:nvSpPr>
          <p:spPr bwMode="auto">
            <a:xfrm>
              <a:off x="6118226" y="3322638"/>
              <a:ext cx="784225" cy="0"/>
            </a:xfrm>
            <a:prstGeom prst="line">
              <a:avLst/>
            </a:prstGeom>
            <a:noFill/>
            <a:ln w="50800">
              <a:solidFill>
                <a:srgbClr val="000000"/>
              </a:solidFill>
              <a:round/>
              <a:headEnd type="none" w="sm" len="sm"/>
              <a:tailEnd type="none" w="sm" len="sm"/>
            </a:ln>
            <a:effectLst/>
          </p:spPr>
          <p:txBody>
            <a:bodyPr wrap="none" anchor="ctr"/>
            <a:lstStyle/>
            <a:p>
              <a:pPr defTabSz="457200"/>
              <a:endParaRPr lang="en-US" sz="1200">
                <a:solidFill>
                  <a:prstClr val="black"/>
                </a:solidFill>
              </a:endParaRPr>
            </a:p>
          </p:txBody>
        </p:sp>
        <p:sp>
          <p:nvSpPr>
            <p:cNvPr id="34" name="Line 30"/>
            <p:cNvSpPr>
              <a:spLocks noChangeShapeType="1"/>
            </p:cNvSpPr>
            <p:nvPr/>
          </p:nvSpPr>
          <p:spPr bwMode="auto">
            <a:xfrm>
              <a:off x="6118226" y="3935413"/>
              <a:ext cx="784225" cy="0"/>
            </a:xfrm>
            <a:prstGeom prst="line">
              <a:avLst/>
            </a:prstGeom>
            <a:noFill/>
            <a:ln w="50800">
              <a:solidFill>
                <a:srgbClr val="000000"/>
              </a:solidFill>
              <a:round/>
              <a:headEnd type="none" w="sm" len="sm"/>
              <a:tailEnd type="none" w="sm" len="sm"/>
            </a:ln>
            <a:effectLst/>
          </p:spPr>
          <p:txBody>
            <a:bodyPr wrap="none" anchor="ctr"/>
            <a:lstStyle/>
            <a:p>
              <a:pPr defTabSz="457200"/>
              <a:endParaRPr lang="en-US" sz="1200">
                <a:solidFill>
                  <a:prstClr val="black"/>
                </a:solidFill>
              </a:endParaRPr>
            </a:p>
          </p:txBody>
        </p:sp>
        <p:sp>
          <p:nvSpPr>
            <p:cNvPr id="35" name="Line 31"/>
            <p:cNvSpPr>
              <a:spLocks noChangeShapeType="1"/>
            </p:cNvSpPr>
            <p:nvPr/>
          </p:nvSpPr>
          <p:spPr bwMode="auto">
            <a:xfrm>
              <a:off x="6118226" y="6022975"/>
              <a:ext cx="784225" cy="0"/>
            </a:xfrm>
            <a:prstGeom prst="line">
              <a:avLst/>
            </a:prstGeom>
            <a:noFill/>
            <a:ln w="50800">
              <a:solidFill>
                <a:srgbClr val="000000"/>
              </a:solidFill>
              <a:round/>
              <a:headEnd type="none" w="sm" len="sm"/>
              <a:tailEnd type="none" w="sm" len="sm"/>
            </a:ln>
            <a:effectLst/>
          </p:spPr>
          <p:txBody>
            <a:bodyPr wrap="none" anchor="ctr"/>
            <a:lstStyle/>
            <a:p>
              <a:pPr defTabSz="457200"/>
              <a:endParaRPr lang="en-US" sz="1200">
                <a:solidFill>
                  <a:prstClr val="black"/>
                </a:solidFill>
              </a:endParaRPr>
            </a:p>
          </p:txBody>
        </p:sp>
        <p:sp>
          <p:nvSpPr>
            <p:cNvPr id="36" name="Line 32"/>
            <p:cNvSpPr>
              <a:spLocks noChangeShapeType="1"/>
            </p:cNvSpPr>
            <p:nvPr/>
          </p:nvSpPr>
          <p:spPr bwMode="auto">
            <a:xfrm>
              <a:off x="6118225" y="4497389"/>
              <a:ext cx="0" cy="1565275"/>
            </a:xfrm>
            <a:prstGeom prst="line">
              <a:avLst/>
            </a:prstGeom>
            <a:noFill/>
            <a:ln w="50800">
              <a:solidFill>
                <a:srgbClr val="000000"/>
              </a:solidFill>
              <a:round/>
              <a:headEnd type="none" w="sm" len="sm"/>
              <a:tailEnd type="none" w="sm" len="sm"/>
            </a:ln>
            <a:effectLst/>
          </p:spPr>
          <p:txBody>
            <a:bodyPr wrap="none" anchor="ctr"/>
            <a:lstStyle/>
            <a:p>
              <a:pPr defTabSz="457200"/>
              <a:endParaRPr lang="en-US" sz="1200">
                <a:solidFill>
                  <a:prstClr val="black"/>
                </a:solidFill>
              </a:endParaRPr>
            </a:p>
          </p:txBody>
        </p:sp>
        <p:sp>
          <p:nvSpPr>
            <p:cNvPr id="37" name="Line 33"/>
            <p:cNvSpPr>
              <a:spLocks noChangeShapeType="1"/>
            </p:cNvSpPr>
            <p:nvPr/>
          </p:nvSpPr>
          <p:spPr bwMode="auto">
            <a:xfrm flipV="1">
              <a:off x="6118225" y="3322638"/>
              <a:ext cx="0" cy="1174750"/>
            </a:xfrm>
            <a:prstGeom prst="line">
              <a:avLst/>
            </a:prstGeom>
            <a:noFill/>
            <a:ln w="50800">
              <a:solidFill>
                <a:srgbClr val="000000"/>
              </a:solidFill>
              <a:round/>
              <a:headEnd type="none" w="sm" len="sm"/>
              <a:tailEnd type="none" w="sm" len="sm"/>
            </a:ln>
            <a:effectLst/>
          </p:spPr>
          <p:txBody>
            <a:bodyPr wrap="none" anchor="ctr"/>
            <a:lstStyle/>
            <a:p>
              <a:pPr defTabSz="457200"/>
              <a:endParaRPr lang="en-US" sz="1200">
                <a:solidFill>
                  <a:prstClr val="black"/>
                </a:solidFill>
              </a:endParaRPr>
            </a:p>
          </p:txBody>
        </p:sp>
        <p:sp>
          <p:nvSpPr>
            <p:cNvPr id="38" name="Freeform 34" descr="Light vertical"/>
            <p:cNvSpPr>
              <a:spLocks/>
            </p:cNvSpPr>
            <p:nvPr/>
          </p:nvSpPr>
          <p:spPr bwMode="auto">
            <a:xfrm>
              <a:off x="6902451" y="5984876"/>
              <a:ext cx="157163" cy="79375"/>
            </a:xfrm>
            <a:custGeom>
              <a:avLst/>
              <a:gdLst/>
              <a:ahLst/>
              <a:cxnLst>
                <a:cxn ang="0">
                  <a:pos x="0" y="49"/>
                </a:cxn>
                <a:cxn ang="0">
                  <a:pos x="98" y="49"/>
                </a:cxn>
                <a:cxn ang="0">
                  <a:pos x="98" y="0"/>
                </a:cxn>
                <a:cxn ang="0">
                  <a:pos x="0" y="0"/>
                </a:cxn>
                <a:cxn ang="0">
                  <a:pos x="0" y="49"/>
                </a:cxn>
              </a:cxnLst>
              <a:rect l="0" t="0" r="r" b="b"/>
              <a:pathLst>
                <a:path w="99" h="50">
                  <a:moveTo>
                    <a:pt x="0" y="49"/>
                  </a:moveTo>
                  <a:lnTo>
                    <a:pt x="98" y="49"/>
                  </a:lnTo>
                  <a:lnTo>
                    <a:pt x="98" y="0"/>
                  </a:lnTo>
                  <a:lnTo>
                    <a:pt x="0" y="0"/>
                  </a:lnTo>
                  <a:lnTo>
                    <a:pt x="0" y="49"/>
                  </a:lnTo>
                </a:path>
              </a:pathLst>
            </a:custGeom>
            <a:pattFill prst="ltVert">
              <a:fgClr>
                <a:srgbClr val="FFFFFF"/>
              </a:fgClr>
              <a:bgClr>
                <a:srgbClr val="000000"/>
              </a:bgClr>
            </a:pattFill>
            <a:ln w="12700" cap="rnd" cmpd="sng">
              <a:solidFill>
                <a:srgbClr val="000000"/>
              </a:solidFill>
              <a:prstDash val="solid"/>
              <a:round/>
              <a:headEnd/>
              <a:tailEnd/>
            </a:ln>
            <a:effectLst/>
          </p:spPr>
          <p:txBody>
            <a:bodyPr/>
            <a:lstStyle/>
            <a:p>
              <a:pPr defTabSz="457200"/>
              <a:endParaRPr lang="en-US" sz="1200">
                <a:solidFill>
                  <a:prstClr val="black"/>
                </a:solidFill>
              </a:endParaRPr>
            </a:p>
          </p:txBody>
        </p:sp>
        <p:sp>
          <p:nvSpPr>
            <p:cNvPr id="39" name="Freeform 35" descr="Light vertical"/>
            <p:cNvSpPr>
              <a:spLocks/>
            </p:cNvSpPr>
            <p:nvPr/>
          </p:nvSpPr>
          <p:spPr bwMode="auto">
            <a:xfrm>
              <a:off x="6902451" y="3282951"/>
              <a:ext cx="157163" cy="68263"/>
            </a:xfrm>
            <a:custGeom>
              <a:avLst/>
              <a:gdLst/>
              <a:ahLst/>
              <a:cxnLst>
                <a:cxn ang="0">
                  <a:pos x="0" y="42"/>
                </a:cxn>
                <a:cxn ang="0">
                  <a:pos x="98" y="42"/>
                </a:cxn>
                <a:cxn ang="0">
                  <a:pos x="98" y="0"/>
                </a:cxn>
                <a:cxn ang="0">
                  <a:pos x="0" y="0"/>
                </a:cxn>
                <a:cxn ang="0">
                  <a:pos x="0" y="42"/>
                </a:cxn>
              </a:cxnLst>
              <a:rect l="0" t="0" r="r" b="b"/>
              <a:pathLst>
                <a:path w="99" h="43">
                  <a:moveTo>
                    <a:pt x="0" y="42"/>
                  </a:moveTo>
                  <a:lnTo>
                    <a:pt x="98" y="42"/>
                  </a:lnTo>
                  <a:lnTo>
                    <a:pt x="98" y="0"/>
                  </a:lnTo>
                  <a:lnTo>
                    <a:pt x="0" y="0"/>
                  </a:lnTo>
                  <a:lnTo>
                    <a:pt x="0" y="42"/>
                  </a:lnTo>
                </a:path>
              </a:pathLst>
            </a:custGeom>
            <a:pattFill prst="ltVert">
              <a:fgClr>
                <a:srgbClr val="FFFFFF"/>
              </a:fgClr>
              <a:bgClr>
                <a:srgbClr val="000000"/>
              </a:bgClr>
            </a:pattFill>
            <a:ln w="12700" cap="rnd" cmpd="sng">
              <a:solidFill>
                <a:srgbClr val="000000"/>
              </a:solidFill>
              <a:prstDash val="solid"/>
              <a:round/>
              <a:headEnd/>
              <a:tailEnd/>
            </a:ln>
            <a:effectLst/>
          </p:spPr>
          <p:txBody>
            <a:bodyPr/>
            <a:lstStyle/>
            <a:p>
              <a:pPr defTabSz="457200"/>
              <a:endParaRPr lang="en-US" sz="1200">
                <a:solidFill>
                  <a:prstClr val="black"/>
                </a:solidFill>
              </a:endParaRPr>
            </a:p>
          </p:txBody>
        </p:sp>
        <p:sp>
          <p:nvSpPr>
            <p:cNvPr id="40" name="Freeform 36" descr="Light vertical"/>
            <p:cNvSpPr>
              <a:spLocks/>
            </p:cNvSpPr>
            <p:nvPr/>
          </p:nvSpPr>
          <p:spPr bwMode="auto">
            <a:xfrm>
              <a:off x="6902451" y="3910014"/>
              <a:ext cx="157163" cy="66675"/>
            </a:xfrm>
            <a:custGeom>
              <a:avLst/>
              <a:gdLst/>
              <a:ahLst/>
              <a:cxnLst>
                <a:cxn ang="0">
                  <a:pos x="0" y="41"/>
                </a:cxn>
                <a:cxn ang="0">
                  <a:pos x="98" y="41"/>
                </a:cxn>
                <a:cxn ang="0">
                  <a:pos x="98" y="0"/>
                </a:cxn>
                <a:cxn ang="0">
                  <a:pos x="0" y="0"/>
                </a:cxn>
                <a:cxn ang="0">
                  <a:pos x="0" y="41"/>
                </a:cxn>
              </a:cxnLst>
              <a:rect l="0" t="0" r="r" b="b"/>
              <a:pathLst>
                <a:path w="99" h="42">
                  <a:moveTo>
                    <a:pt x="0" y="41"/>
                  </a:moveTo>
                  <a:lnTo>
                    <a:pt x="98" y="41"/>
                  </a:lnTo>
                  <a:lnTo>
                    <a:pt x="98" y="0"/>
                  </a:lnTo>
                  <a:lnTo>
                    <a:pt x="0" y="0"/>
                  </a:lnTo>
                  <a:lnTo>
                    <a:pt x="0" y="41"/>
                  </a:lnTo>
                </a:path>
              </a:pathLst>
            </a:custGeom>
            <a:pattFill prst="ltVert">
              <a:fgClr>
                <a:srgbClr val="FFFFFF"/>
              </a:fgClr>
              <a:bgClr>
                <a:srgbClr val="000000"/>
              </a:bgClr>
            </a:pattFill>
            <a:ln w="12700" cap="rnd" cmpd="sng">
              <a:solidFill>
                <a:srgbClr val="000000"/>
              </a:solidFill>
              <a:prstDash val="solid"/>
              <a:round/>
              <a:headEnd/>
              <a:tailEnd/>
            </a:ln>
            <a:effectLst/>
          </p:spPr>
          <p:txBody>
            <a:bodyPr/>
            <a:lstStyle/>
            <a:p>
              <a:pPr defTabSz="457200"/>
              <a:endParaRPr lang="en-US" sz="1200">
                <a:solidFill>
                  <a:prstClr val="black"/>
                </a:solidFill>
              </a:endParaRPr>
            </a:p>
          </p:txBody>
        </p:sp>
        <p:sp>
          <p:nvSpPr>
            <p:cNvPr id="41" name="Rectangle 37"/>
            <p:cNvSpPr>
              <a:spLocks noChangeArrowheads="1"/>
            </p:cNvSpPr>
            <p:nvPr/>
          </p:nvSpPr>
          <p:spPr bwMode="auto">
            <a:xfrm>
              <a:off x="9764714" y="4776788"/>
              <a:ext cx="1415365" cy="555877"/>
            </a:xfrm>
            <a:prstGeom prst="rect">
              <a:avLst/>
            </a:prstGeom>
            <a:noFill/>
            <a:ln w="9525">
              <a:noFill/>
              <a:miter lim="800000"/>
              <a:headEnd/>
              <a:tailEnd/>
            </a:ln>
            <a:effectLst/>
          </p:spPr>
          <p:txBody>
            <a:bodyPr wrap="none" lIns="92075" tIns="46038" rIns="92075" bIns="46038">
              <a:spAutoFit/>
            </a:bodyPr>
            <a:lstStyle/>
            <a:p>
              <a:pPr defTabSz="457200" eaLnBrk="0" hangingPunct="0"/>
              <a:r>
                <a:rPr lang="en-US" sz="1200">
                  <a:solidFill>
                    <a:srgbClr val="000000"/>
                  </a:solidFill>
                  <a:latin typeface="Arial" charset="0"/>
                </a:rPr>
                <a:t>Platters</a:t>
              </a:r>
            </a:p>
          </p:txBody>
        </p:sp>
        <p:sp>
          <p:nvSpPr>
            <p:cNvPr id="42" name="Line 38"/>
            <p:cNvSpPr>
              <a:spLocks noChangeShapeType="1"/>
            </p:cNvSpPr>
            <p:nvPr/>
          </p:nvSpPr>
          <p:spPr bwMode="auto">
            <a:xfrm>
              <a:off x="9645651" y="4300539"/>
              <a:ext cx="392113" cy="484187"/>
            </a:xfrm>
            <a:prstGeom prst="line">
              <a:avLst/>
            </a:prstGeom>
            <a:noFill/>
            <a:ln w="12700">
              <a:solidFill>
                <a:srgbClr val="000000"/>
              </a:solidFill>
              <a:round/>
              <a:headEnd type="none" w="sm" len="sm"/>
              <a:tailEnd type="none" w="sm" len="sm"/>
            </a:ln>
            <a:effectLst/>
          </p:spPr>
          <p:txBody>
            <a:bodyPr wrap="none" anchor="ctr"/>
            <a:lstStyle/>
            <a:p>
              <a:pPr defTabSz="457200"/>
              <a:endParaRPr lang="en-US" sz="1200">
                <a:solidFill>
                  <a:prstClr val="black"/>
                </a:solidFill>
              </a:endParaRPr>
            </a:p>
          </p:txBody>
        </p:sp>
        <p:sp>
          <p:nvSpPr>
            <p:cNvPr id="43" name="Line 39"/>
            <p:cNvSpPr>
              <a:spLocks noChangeShapeType="1"/>
            </p:cNvSpPr>
            <p:nvPr/>
          </p:nvSpPr>
          <p:spPr bwMode="auto">
            <a:xfrm flipV="1">
              <a:off x="9645651" y="5084764"/>
              <a:ext cx="392113" cy="585787"/>
            </a:xfrm>
            <a:prstGeom prst="line">
              <a:avLst/>
            </a:prstGeom>
            <a:noFill/>
            <a:ln w="12700">
              <a:solidFill>
                <a:srgbClr val="000000"/>
              </a:solidFill>
              <a:round/>
              <a:headEnd type="none" w="sm" len="sm"/>
              <a:tailEnd type="none" w="sm" len="sm"/>
            </a:ln>
            <a:effectLst/>
          </p:spPr>
          <p:txBody>
            <a:bodyPr wrap="none" anchor="ctr"/>
            <a:lstStyle/>
            <a:p>
              <a:pPr defTabSz="457200"/>
              <a:endParaRPr lang="en-US" sz="1200">
                <a:solidFill>
                  <a:prstClr val="black"/>
                </a:solidFill>
              </a:endParaRPr>
            </a:p>
          </p:txBody>
        </p:sp>
        <p:sp>
          <p:nvSpPr>
            <p:cNvPr id="44" name="Rectangle 40"/>
            <p:cNvSpPr>
              <a:spLocks noChangeArrowheads="1"/>
            </p:cNvSpPr>
            <p:nvPr/>
          </p:nvSpPr>
          <p:spPr bwMode="auto">
            <a:xfrm>
              <a:off x="9104314" y="2049463"/>
              <a:ext cx="1392897" cy="555877"/>
            </a:xfrm>
            <a:prstGeom prst="rect">
              <a:avLst/>
            </a:prstGeom>
            <a:noFill/>
            <a:ln w="9525">
              <a:noFill/>
              <a:miter lim="800000"/>
              <a:headEnd/>
              <a:tailEnd/>
            </a:ln>
            <a:effectLst/>
          </p:spPr>
          <p:txBody>
            <a:bodyPr wrap="none" lIns="92075" tIns="46038" rIns="92075" bIns="46038">
              <a:spAutoFit/>
            </a:bodyPr>
            <a:lstStyle/>
            <a:p>
              <a:pPr defTabSz="457200" eaLnBrk="0" hangingPunct="0"/>
              <a:r>
                <a:rPr lang="en-US" sz="1200">
                  <a:solidFill>
                    <a:srgbClr val="000000"/>
                  </a:solidFill>
                  <a:latin typeface="Arial" charset="0"/>
                </a:rPr>
                <a:t>Spindle</a:t>
              </a:r>
            </a:p>
          </p:txBody>
        </p:sp>
        <p:sp>
          <p:nvSpPr>
            <p:cNvPr id="45" name="Freeform 41"/>
            <p:cNvSpPr>
              <a:spLocks/>
            </p:cNvSpPr>
            <p:nvPr/>
          </p:nvSpPr>
          <p:spPr bwMode="auto">
            <a:xfrm>
              <a:off x="8470901" y="2184401"/>
              <a:ext cx="695325" cy="117475"/>
            </a:xfrm>
            <a:custGeom>
              <a:avLst/>
              <a:gdLst/>
              <a:ahLst/>
              <a:cxnLst>
                <a:cxn ang="0">
                  <a:pos x="437" y="8"/>
                </a:cxn>
                <a:cxn ang="0">
                  <a:pos x="288" y="0"/>
                </a:cxn>
                <a:cxn ang="0">
                  <a:pos x="140" y="24"/>
                </a:cxn>
                <a:cxn ang="0">
                  <a:pos x="0" y="73"/>
                </a:cxn>
              </a:cxnLst>
              <a:rect l="0" t="0" r="r" b="b"/>
              <a:pathLst>
                <a:path w="438" h="74">
                  <a:moveTo>
                    <a:pt x="437" y="8"/>
                  </a:moveTo>
                  <a:lnTo>
                    <a:pt x="288" y="0"/>
                  </a:lnTo>
                  <a:lnTo>
                    <a:pt x="140" y="24"/>
                  </a:lnTo>
                  <a:lnTo>
                    <a:pt x="0" y="73"/>
                  </a:lnTo>
                </a:path>
              </a:pathLst>
            </a:custGeom>
            <a:noFill/>
            <a:ln w="12700" cap="rnd" cmpd="sng">
              <a:solidFill>
                <a:srgbClr val="000000"/>
              </a:solidFill>
              <a:prstDash val="solid"/>
              <a:round/>
              <a:headEnd type="none" w="sm" len="sm"/>
              <a:tailEnd type="none" w="sm" len="sm"/>
            </a:ln>
            <a:effectLst/>
          </p:spPr>
          <p:txBody>
            <a:bodyPr/>
            <a:lstStyle/>
            <a:p>
              <a:pPr defTabSz="457200"/>
              <a:endParaRPr lang="en-US" sz="1200">
                <a:solidFill>
                  <a:prstClr val="black"/>
                </a:solidFill>
              </a:endParaRPr>
            </a:p>
          </p:txBody>
        </p:sp>
        <p:sp>
          <p:nvSpPr>
            <p:cNvPr id="46" name="Rectangle 42"/>
            <p:cNvSpPr>
              <a:spLocks noChangeArrowheads="1"/>
            </p:cNvSpPr>
            <p:nvPr/>
          </p:nvSpPr>
          <p:spPr bwMode="auto">
            <a:xfrm>
              <a:off x="6092827" y="2365375"/>
              <a:ext cx="1736308" cy="555877"/>
            </a:xfrm>
            <a:prstGeom prst="rect">
              <a:avLst/>
            </a:prstGeom>
            <a:noFill/>
            <a:ln w="9525">
              <a:noFill/>
              <a:miter lim="800000"/>
              <a:headEnd/>
              <a:tailEnd/>
            </a:ln>
            <a:effectLst/>
          </p:spPr>
          <p:txBody>
            <a:bodyPr wrap="none" lIns="92075" tIns="46038" rIns="92075" bIns="46038">
              <a:spAutoFit/>
            </a:bodyPr>
            <a:lstStyle/>
            <a:p>
              <a:pPr defTabSz="457200" eaLnBrk="0" hangingPunct="0"/>
              <a:r>
                <a:rPr lang="en-US" sz="1200">
                  <a:solidFill>
                    <a:srgbClr val="000000"/>
                  </a:solidFill>
                  <a:latin typeface="Arial" charset="0"/>
                </a:rPr>
                <a:t>Disk head</a:t>
              </a:r>
            </a:p>
          </p:txBody>
        </p:sp>
        <p:grpSp>
          <p:nvGrpSpPr>
            <p:cNvPr id="47" name="Group 43"/>
            <p:cNvGrpSpPr>
              <a:grpSpLocks/>
            </p:cNvGrpSpPr>
            <p:nvPr/>
          </p:nvGrpSpPr>
          <p:grpSpPr bwMode="auto">
            <a:xfrm>
              <a:off x="6415089" y="4708524"/>
              <a:ext cx="2459038" cy="754063"/>
              <a:chOff x="2798" y="2339"/>
              <a:chExt cx="1549" cy="475"/>
            </a:xfrm>
          </p:grpSpPr>
          <p:sp>
            <p:nvSpPr>
              <p:cNvPr id="48" name="Freeform 44"/>
              <p:cNvSpPr>
                <a:spLocks/>
              </p:cNvSpPr>
              <p:nvPr/>
            </p:nvSpPr>
            <p:spPr bwMode="auto">
              <a:xfrm>
                <a:off x="2831" y="2339"/>
                <a:ext cx="865" cy="124"/>
              </a:xfrm>
              <a:custGeom>
                <a:avLst/>
                <a:gdLst/>
                <a:ahLst/>
                <a:cxnLst>
                  <a:cxn ang="0">
                    <a:pos x="0" y="65"/>
                  </a:cxn>
                  <a:cxn ang="0">
                    <a:pos x="41" y="0"/>
                  </a:cxn>
                  <a:cxn ang="0">
                    <a:pos x="41" y="41"/>
                  </a:cxn>
                  <a:cxn ang="0">
                    <a:pos x="831" y="41"/>
                  </a:cxn>
                  <a:cxn ang="0">
                    <a:pos x="831" y="0"/>
                  </a:cxn>
                  <a:cxn ang="0">
                    <a:pos x="864" y="65"/>
                  </a:cxn>
                  <a:cxn ang="0">
                    <a:pos x="831" y="123"/>
                  </a:cxn>
                  <a:cxn ang="0">
                    <a:pos x="831" y="82"/>
                  </a:cxn>
                  <a:cxn ang="0">
                    <a:pos x="41" y="82"/>
                  </a:cxn>
                  <a:cxn ang="0">
                    <a:pos x="41" y="123"/>
                  </a:cxn>
                  <a:cxn ang="0">
                    <a:pos x="0" y="65"/>
                  </a:cxn>
                </a:cxnLst>
                <a:rect l="0" t="0" r="r" b="b"/>
                <a:pathLst>
                  <a:path w="865" h="124">
                    <a:moveTo>
                      <a:pt x="0" y="65"/>
                    </a:moveTo>
                    <a:lnTo>
                      <a:pt x="41" y="0"/>
                    </a:lnTo>
                    <a:lnTo>
                      <a:pt x="41" y="41"/>
                    </a:lnTo>
                    <a:lnTo>
                      <a:pt x="831" y="41"/>
                    </a:lnTo>
                    <a:lnTo>
                      <a:pt x="831" y="0"/>
                    </a:lnTo>
                    <a:lnTo>
                      <a:pt x="864" y="65"/>
                    </a:lnTo>
                    <a:lnTo>
                      <a:pt x="831" y="123"/>
                    </a:lnTo>
                    <a:lnTo>
                      <a:pt x="831" y="82"/>
                    </a:lnTo>
                    <a:lnTo>
                      <a:pt x="41" y="82"/>
                    </a:lnTo>
                    <a:lnTo>
                      <a:pt x="41" y="123"/>
                    </a:lnTo>
                    <a:lnTo>
                      <a:pt x="0" y="65"/>
                    </a:lnTo>
                  </a:path>
                </a:pathLst>
              </a:custGeom>
              <a:solidFill>
                <a:srgbClr val="FFFFFF"/>
              </a:solidFill>
              <a:ln w="12700" cap="rnd" cmpd="sng">
                <a:solidFill>
                  <a:srgbClr val="000000"/>
                </a:solidFill>
                <a:prstDash val="solid"/>
                <a:round/>
                <a:headEnd/>
                <a:tailEnd/>
              </a:ln>
              <a:effectLst/>
            </p:spPr>
            <p:txBody>
              <a:bodyPr/>
              <a:lstStyle/>
              <a:p>
                <a:pPr defTabSz="457200"/>
                <a:endParaRPr lang="en-US" sz="1200">
                  <a:solidFill>
                    <a:prstClr val="black"/>
                  </a:solidFill>
                </a:endParaRPr>
              </a:p>
            </p:txBody>
          </p:sp>
          <p:sp>
            <p:nvSpPr>
              <p:cNvPr id="49" name="Rectangle 45"/>
              <p:cNvSpPr>
                <a:spLocks noChangeArrowheads="1"/>
              </p:cNvSpPr>
              <p:nvPr/>
            </p:nvSpPr>
            <p:spPr bwMode="auto">
              <a:xfrm>
                <a:off x="2798" y="2464"/>
                <a:ext cx="1549" cy="350"/>
              </a:xfrm>
              <a:prstGeom prst="rect">
                <a:avLst/>
              </a:prstGeom>
              <a:noFill/>
              <a:ln w="9525">
                <a:noFill/>
                <a:miter lim="800000"/>
                <a:headEnd/>
                <a:tailEnd/>
              </a:ln>
              <a:effectLst/>
            </p:spPr>
            <p:txBody>
              <a:bodyPr wrap="none" lIns="92075" tIns="46038" rIns="92075" bIns="46038">
                <a:spAutoFit/>
              </a:bodyPr>
              <a:lstStyle/>
              <a:p>
                <a:pPr defTabSz="457200" eaLnBrk="0" hangingPunct="0"/>
                <a:r>
                  <a:rPr lang="en-US" sz="1200">
                    <a:solidFill>
                      <a:srgbClr val="000000"/>
                    </a:solidFill>
                    <a:latin typeface="Arial" charset="0"/>
                  </a:rPr>
                  <a:t>Arm movement</a:t>
                </a:r>
              </a:p>
            </p:txBody>
          </p:sp>
        </p:grpSp>
        <p:grpSp>
          <p:nvGrpSpPr>
            <p:cNvPr id="50" name="Group 46"/>
            <p:cNvGrpSpPr>
              <a:grpSpLocks/>
            </p:cNvGrpSpPr>
            <p:nvPr/>
          </p:nvGrpSpPr>
          <p:grpSpPr bwMode="auto">
            <a:xfrm>
              <a:off x="5257801" y="5670549"/>
              <a:ext cx="2320925" cy="1033463"/>
              <a:chOff x="2069" y="2945"/>
              <a:chExt cx="1462" cy="651"/>
            </a:xfrm>
          </p:grpSpPr>
          <p:sp>
            <p:nvSpPr>
              <p:cNvPr id="51" name="Rectangle 47"/>
              <p:cNvSpPr>
                <a:spLocks noChangeArrowheads="1"/>
              </p:cNvSpPr>
              <p:nvPr/>
            </p:nvSpPr>
            <p:spPr bwMode="auto">
              <a:xfrm>
                <a:off x="2069" y="3246"/>
                <a:ext cx="1462" cy="350"/>
              </a:xfrm>
              <a:prstGeom prst="rect">
                <a:avLst/>
              </a:prstGeom>
              <a:noFill/>
              <a:ln w="9525">
                <a:noFill/>
                <a:miter lim="800000"/>
                <a:headEnd/>
                <a:tailEnd/>
              </a:ln>
              <a:effectLst/>
            </p:spPr>
            <p:txBody>
              <a:bodyPr wrap="none" lIns="92075" tIns="46038" rIns="92075" bIns="46038">
                <a:spAutoFit/>
              </a:bodyPr>
              <a:lstStyle/>
              <a:p>
                <a:pPr defTabSz="457200" eaLnBrk="0" hangingPunct="0"/>
                <a:r>
                  <a:rPr lang="en-US" sz="1200">
                    <a:solidFill>
                      <a:srgbClr val="000000"/>
                    </a:solidFill>
                    <a:latin typeface="Arial" charset="0"/>
                  </a:rPr>
                  <a:t>Arm assembly</a:t>
                </a:r>
              </a:p>
            </p:txBody>
          </p:sp>
          <p:sp>
            <p:nvSpPr>
              <p:cNvPr id="52" name="Freeform 48"/>
              <p:cNvSpPr>
                <a:spLocks/>
              </p:cNvSpPr>
              <p:nvPr/>
            </p:nvSpPr>
            <p:spPr bwMode="auto">
              <a:xfrm>
                <a:off x="2357" y="2945"/>
                <a:ext cx="256" cy="305"/>
              </a:xfrm>
              <a:custGeom>
                <a:avLst/>
                <a:gdLst/>
                <a:ahLst/>
                <a:cxnLst>
                  <a:cxn ang="0">
                    <a:pos x="8" y="304"/>
                  </a:cxn>
                  <a:cxn ang="0">
                    <a:pos x="0" y="230"/>
                  </a:cxn>
                  <a:cxn ang="0">
                    <a:pos x="16" y="156"/>
                  </a:cxn>
                  <a:cxn ang="0">
                    <a:pos x="57" y="91"/>
                  </a:cxn>
                  <a:cxn ang="0">
                    <a:pos x="115" y="41"/>
                  </a:cxn>
                  <a:cxn ang="0">
                    <a:pos x="181" y="9"/>
                  </a:cxn>
                  <a:cxn ang="0">
                    <a:pos x="255" y="0"/>
                  </a:cxn>
                </a:cxnLst>
                <a:rect l="0" t="0" r="r" b="b"/>
                <a:pathLst>
                  <a:path w="256" h="305">
                    <a:moveTo>
                      <a:pt x="8" y="304"/>
                    </a:moveTo>
                    <a:lnTo>
                      <a:pt x="0" y="230"/>
                    </a:lnTo>
                    <a:lnTo>
                      <a:pt x="16" y="156"/>
                    </a:lnTo>
                    <a:lnTo>
                      <a:pt x="57" y="91"/>
                    </a:lnTo>
                    <a:lnTo>
                      <a:pt x="115" y="41"/>
                    </a:lnTo>
                    <a:lnTo>
                      <a:pt x="181" y="9"/>
                    </a:lnTo>
                    <a:lnTo>
                      <a:pt x="255" y="0"/>
                    </a:lnTo>
                  </a:path>
                </a:pathLst>
              </a:custGeom>
              <a:noFill/>
              <a:ln w="12700" cap="rnd" cmpd="sng">
                <a:solidFill>
                  <a:srgbClr val="000000"/>
                </a:solidFill>
                <a:prstDash val="solid"/>
                <a:round/>
                <a:headEnd type="none" w="sm" len="sm"/>
                <a:tailEnd type="none" w="sm" len="sm"/>
              </a:ln>
              <a:effectLst/>
            </p:spPr>
            <p:txBody>
              <a:bodyPr/>
              <a:lstStyle/>
              <a:p>
                <a:pPr defTabSz="457200"/>
                <a:endParaRPr lang="en-US" sz="1200">
                  <a:solidFill>
                    <a:prstClr val="black"/>
                  </a:solidFill>
                </a:endParaRPr>
              </a:p>
            </p:txBody>
          </p:sp>
        </p:grpSp>
        <p:sp>
          <p:nvSpPr>
            <p:cNvPr id="53" name="Freeform 49"/>
            <p:cNvSpPr>
              <a:spLocks/>
            </p:cNvSpPr>
            <p:nvPr/>
          </p:nvSpPr>
          <p:spPr bwMode="auto">
            <a:xfrm>
              <a:off x="6707189" y="2592389"/>
              <a:ext cx="288925" cy="731837"/>
            </a:xfrm>
            <a:custGeom>
              <a:avLst/>
              <a:gdLst/>
              <a:ahLst/>
              <a:cxnLst>
                <a:cxn ang="0">
                  <a:pos x="0" y="0"/>
                </a:cxn>
                <a:cxn ang="0">
                  <a:pos x="82" y="66"/>
                </a:cxn>
                <a:cxn ang="0">
                  <a:pos x="140" y="156"/>
                </a:cxn>
                <a:cxn ang="0">
                  <a:pos x="173" y="255"/>
                </a:cxn>
                <a:cxn ang="0">
                  <a:pos x="181" y="353"/>
                </a:cxn>
                <a:cxn ang="0">
                  <a:pos x="165" y="460"/>
                </a:cxn>
              </a:cxnLst>
              <a:rect l="0" t="0" r="r" b="b"/>
              <a:pathLst>
                <a:path w="182" h="461">
                  <a:moveTo>
                    <a:pt x="0" y="0"/>
                  </a:moveTo>
                  <a:lnTo>
                    <a:pt x="82" y="66"/>
                  </a:lnTo>
                  <a:lnTo>
                    <a:pt x="140" y="156"/>
                  </a:lnTo>
                  <a:lnTo>
                    <a:pt x="173" y="255"/>
                  </a:lnTo>
                  <a:lnTo>
                    <a:pt x="181" y="353"/>
                  </a:lnTo>
                  <a:lnTo>
                    <a:pt x="165" y="460"/>
                  </a:lnTo>
                </a:path>
              </a:pathLst>
            </a:custGeom>
            <a:noFill/>
            <a:ln w="12700" cap="rnd" cmpd="sng">
              <a:solidFill>
                <a:srgbClr val="000000"/>
              </a:solidFill>
              <a:prstDash val="solid"/>
              <a:round/>
              <a:headEnd type="none" w="sm" len="sm"/>
              <a:tailEnd type="none" w="sm" len="sm"/>
            </a:ln>
            <a:effectLst/>
          </p:spPr>
          <p:txBody>
            <a:bodyPr/>
            <a:lstStyle/>
            <a:p>
              <a:pPr defTabSz="457200"/>
              <a:endParaRPr lang="en-US" sz="1200">
                <a:solidFill>
                  <a:prstClr val="black"/>
                </a:solidFill>
              </a:endParaRPr>
            </a:p>
          </p:txBody>
        </p:sp>
        <p:grpSp>
          <p:nvGrpSpPr>
            <p:cNvPr id="54" name="Group 50"/>
            <p:cNvGrpSpPr>
              <a:grpSpLocks/>
            </p:cNvGrpSpPr>
            <p:nvPr/>
          </p:nvGrpSpPr>
          <p:grpSpPr bwMode="auto">
            <a:xfrm>
              <a:off x="9199563" y="2255838"/>
              <a:ext cx="1819275" cy="792162"/>
              <a:chOff x="4552" y="794"/>
              <a:chExt cx="1146" cy="499"/>
            </a:xfrm>
          </p:grpSpPr>
          <p:sp>
            <p:nvSpPr>
              <p:cNvPr id="55" name="Freeform 51"/>
              <p:cNvSpPr>
                <a:spLocks/>
              </p:cNvSpPr>
              <p:nvPr/>
            </p:nvSpPr>
            <p:spPr bwMode="auto">
              <a:xfrm>
                <a:off x="4609" y="988"/>
                <a:ext cx="372" cy="305"/>
              </a:xfrm>
              <a:custGeom>
                <a:avLst/>
                <a:gdLst/>
                <a:ahLst/>
                <a:cxnLst>
                  <a:cxn ang="0">
                    <a:pos x="371" y="0"/>
                  </a:cxn>
                  <a:cxn ang="0">
                    <a:pos x="255" y="33"/>
                  </a:cxn>
                  <a:cxn ang="0">
                    <a:pos x="148" y="107"/>
                  </a:cxn>
                  <a:cxn ang="0">
                    <a:pos x="58" y="197"/>
                  </a:cxn>
                  <a:cxn ang="0">
                    <a:pos x="0" y="304"/>
                  </a:cxn>
                </a:cxnLst>
                <a:rect l="0" t="0" r="r" b="b"/>
                <a:pathLst>
                  <a:path w="372" h="305">
                    <a:moveTo>
                      <a:pt x="371" y="0"/>
                    </a:moveTo>
                    <a:lnTo>
                      <a:pt x="255" y="33"/>
                    </a:lnTo>
                    <a:lnTo>
                      <a:pt x="148" y="107"/>
                    </a:lnTo>
                    <a:lnTo>
                      <a:pt x="58" y="197"/>
                    </a:lnTo>
                    <a:lnTo>
                      <a:pt x="0" y="304"/>
                    </a:lnTo>
                  </a:path>
                </a:pathLst>
              </a:custGeom>
              <a:noFill/>
              <a:ln w="12700" cap="rnd" cmpd="sng">
                <a:solidFill>
                  <a:srgbClr val="000000"/>
                </a:solidFill>
                <a:prstDash val="solid"/>
                <a:round/>
                <a:headEnd type="none" w="sm" len="sm"/>
                <a:tailEnd type="none" w="sm" len="sm"/>
              </a:ln>
              <a:effectLst/>
            </p:spPr>
            <p:txBody>
              <a:bodyPr/>
              <a:lstStyle/>
              <a:p>
                <a:pPr defTabSz="457200"/>
                <a:endParaRPr lang="en-US" sz="1200">
                  <a:solidFill>
                    <a:prstClr val="black"/>
                  </a:solidFill>
                </a:endParaRPr>
              </a:p>
            </p:txBody>
          </p:sp>
          <p:grpSp>
            <p:nvGrpSpPr>
              <p:cNvPr id="56" name="Group 52"/>
              <p:cNvGrpSpPr>
                <a:grpSpLocks/>
              </p:cNvGrpSpPr>
              <p:nvPr/>
            </p:nvGrpSpPr>
            <p:grpSpPr bwMode="auto">
              <a:xfrm>
                <a:off x="4552" y="794"/>
                <a:ext cx="1146" cy="442"/>
                <a:chOff x="4552" y="794"/>
                <a:chExt cx="1146" cy="442"/>
              </a:xfrm>
            </p:grpSpPr>
            <p:sp>
              <p:nvSpPr>
                <p:cNvPr id="57" name="Rectangle 53"/>
                <p:cNvSpPr>
                  <a:spLocks noChangeArrowheads="1"/>
                </p:cNvSpPr>
                <p:nvPr/>
              </p:nvSpPr>
              <p:spPr bwMode="auto">
                <a:xfrm>
                  <a:off x="4888" y="794"/>
                  <a:ext cx="810" cy="350"/>
                </a:xfrm>
                <a:prstGeom prst="rect">
                  <a:avLst/>
                </a:prstGeom>
                <a:noFill/>
                <a:ln w="9525">
                  <a:noFill/>
                  <a:miter lim="800000"/>
                  <a:headEnd/>
                  <a:tailEnd/>
                </a:ln>
                <a:effectLst/>
              </p:spPr>
              <p:txBody>
                <a:bodyPr wrap="none" lIns="92075" tIns="46038" rIns="92075" bIns="46038">
                  <a:spAutoFit/>
                </a:bodyPr>
                <a:lstStyle/>
                <a:p>
                  <a:pPr defTabSz="457200" eaLnBrk="0" hangingPunct="0"/>
                  <a:r>
                    <a:rPr lang="en-US" sz="1200">
                      <a:solidFill>
                        <a:srgbClr val="000000"/>
                      </a:solidFill>
                      <a:latin typeface="Arial" charset="0"/>
                    </a:rPr>
                    <a:t>Tracks</a:t>
                  </a:r>
                </a:p>
              </p:txBody>
            </p:sp>
            <p:sp>
              <p:nvSpPr>
                <p:cNvPr id="58" name="Freeform 54"/>
                <p:cNvSpPr>
                  <a:spLocks/>
                </p:cNvSpPr>
                <p:nvPr/>
              </p:nvSpPr>
              <p:spPr bwMode="auto">
                <a:xfrm>
                  <a:off x="4552" y="988"/>
                  <a:ext cx="305" cy="248"/>
                </a:xfrm>
                <a:custGeom>
                  <a:avLst/>
                  <a:gdLst/>
                  <a:ahLst/>
                  <a:cxnLst>
                    <a:cxn ang="0">
                      <a:pos x="304" y="0"/>
                    </a:cxn>
                    <a:cxn ang="0">
                      <a:pos x="222" y="0"/>
                    </a:cxn>
                    <a:cxn ang="0">
                      <a:pos x="139" y="33"/>
                    </a:cxn>
                    <a:cxn ang="0">
                      <a:pos x="74" y="90"/>
                    </a:cxn>
                    <a:cxn ang="0">
                      <a:pos x="24" y="164"/>
                    </a:cxn>
                    <a:cxn ang="0">
                      <a:pos x="0" y="247"/>
                    </a:cxn>
                  </a:cxnLst>
                  <a:rect l="0" t="0" r="r" b="b"/>
                  <a:pathLst>
                    <a:path w="305" h="248">
                      <a:moveTo>
                        <a:pt x="304" y="0"/>
                      </a:moveTo>
                      <a:lnTo>
                        <a:pt x="222" y="0"/>
                      </a:lnTo>
                      <a:lnTo>
                        <a:pt x="139" y="33"/>
                      </a:lnTo>
                      <a:lnTo>
                        <a:pt x="74" y="90"/>
                      </a:lnTo>
                      <a:lnTo>
                        <a:pt x="24" y="164"/>
                      </a:lnTo>
                      <a:lnTo>
                        <a:pt x="0" y="247"/>
                      </a:lnTo>
                    </a:path>
                  </a:pathLst>
                </a:custGeom>
                <a:noFill/>
                <a:ln w="12700" cap="rnd" cmpd="sng">
                  <a:solidFill>
                    <a:srgbClr val="000000"/>
                  </a:solidFill>
                  <a:prstDash val="solid"/>
                  <a:round/>
                  <a:headEnd type="none" w="sm" len="sm"/>
                  <a:tailEnd type="none" w="sm" len="sm"/>
                </a:ln>
                <a:effectLst/>
              </p:spPr>
              <p:txBody>
                <a:bodyPr/>
                <a:lstStyle/>
                <a:p>
                  <a:pPr defTabSz="457200"/>
                  <a:endParaRPr lang="en-US" sz="1200">
                    <a:solidFill>
                      <a:prstClr val="black"/>
                    </a:solidFill>
                  </a:endParaRPr>
                </a:p>
              </p:txBody>
            </p:sp>
          </p:grpSp>
        </p:grpSp>
        <p:sp>
          <p:nvSpPr>
            <p:cNvPr id="59" name="Freeform 55"/>
            <p:cNvSpPr>
              <a:spLocks/>
            </p:cNvSpPr>
            <p:nvPr/>
          </p:nvSpPr>
          <p:spPr bwMode="auto">
            <a:xfrm>
              <a:off x="9723439" y="3127375"/>
              <a:ext cx="174625" cy="444500"/>
            </a:xfrm>
            <a:custGeom>
              <a:avLst/>
              <a:gdLst/>
              <a:ahLst/>
              <a:cxnLst>
                <a:cxn ang="0">
                  <a:pos x="0" y="279"/>
                </a:cxn>
                <a:cxn ang="0">
                  <a:pos x="64" y="238"/>
                </a:cxn>
                <a:cxn ang="0">
                  <a:pos x="100" y="181"/>
                </a:cxn>
                <a:cxn ang="0">
                  <a:pos x="109" y="115"/>
                </a:cxn>
                <a:cxn ang="0">
                  <a:pos x="81" y="49"/>
                </a:cxn>
                <a:cxn ang="0">
                  <a:pos x="28" y="0"/>
                </a:cxn>
                <a:cxn ang="0">
                  <a:pos x="55" y="33"/>
                </a:cxn>
              </a:cxnLst>
              <a:rect l="0" t="0" r="r" b="b"/>
              <a:pathLst>
                <a:path w="110" h="280">
                  <a:moveTo>
                    <a:pt x="0" y="279"/>
                  </a:moveTo>
                  <a:lnTo>
                    <a:pt x="64" y="238"/>
                  </a:lnTo>
                  <a:lnTo>
                    <a:pt x="100" y="181"/>
                  </a:lnTo>
                  <a:lnTo>
                    <a:pt x="109" y="115"/>
                  </a:lnTo>
                  <a:lnTo>
                    <a:pt x="81" y="49"/>
                  </a:lnTo>
                  <a:lnTo>
                    <a:pt x="28" y="0"/>
                  </a:lnTo>
                  <a:lnTo>
                    <a:pt x="55" y="33"/>
                  </a:lnTo>
                </a:path>
              </a:pathLst>
            </a:custGeom>
            <a:noFill/>
            <a:ln w="50800" cap="rnd" cmpd="sng">
              <a:solidFill>
                <a:srgbClr val="000000"/>
              </a:solidFill>
              <a:prstDash val="solid"/>
              <a:round/>
              <a:headEnd type="none" w="sm" len="sm"/>
              <a:tailEnd type="none" w="sm" len="sm"/>
            </a:ln>
            <a:effectLst/>
          </p:spPr>
          <p:txBody>
            <a:bodyPr/>
            <a:lstStyle/>
            <a:p>
              <a:pPr defTabSz="457200"/>
              <a:endParaRPr lang="en-US" sz="1200">
                <a:solidFill>
                  <a:prstClr val="black"/>
                </a:solidFill>
              </a:endParaRPr>
            </a:p>
          </p:txBody>
        </p:sp>
        <p:sp>
          <p:nvSpPr>
            <p:cNvPr id="60" name="Rectangle 56"/>
            <p:cNvSpPr>
              <a:spLocks noChangeArrowheads="1"/>
            </p:cNvSpPr>
            <p:nvPr/>
          </p:nvSpPr>
          <p:spPr bwMode="auto">
            <a:xfrm>
              <a:off x="9932988" y="3200401"/>
              <a:ext cx="1261312" cy="555877"/>
            </a:xfrm>
            <a:prstGeom prst="rect">
              <a:avLst/>
            </a:prstGeom>
            <a:noFill/>
            <a:ln w="9525">
              <a:noFill/>
              <a:miter lim="800000"/>
              <a:headEnd/>
              <a:tailEnd/>
            </a:ln>
            <a:effectLst/>
          </p:spPr>
          <p:txBody>
            <a:bodyPr wrap="none" lIns="92075" tIns="46038" rIns="92075" bIns="46038">
              <a:spAutoFit/>
            </a:bodyPr>
            <a:lstStyle/>
            <a:p>
              <a:pPr defTabSz="457200" eaLnBrk="0" hangingPunct="0"/>
              <a:r>
                <a:rPr lang="en-US" sz="1200">
                  <a:solidFill>
                    <a:srgbClr val="000000"/>
                  </a:solidFill>
                  <a:latin typeface="Arial" charset="0"/>
                </a:rPr>
                <a:t>Sector</a:t>
              </a:r>
            </a:p>
          </p:txBody>
        </p:sp>
        <p:sp>
          <p:nvSpPr>
            <p:cNvPr id="61" name="Freeform 58"/>
            <p:cNvSpPr>
              <a:spLocks/>
            </p:cNvSpPr>
            <p:nvPr/>
          </p:nvSpPr>
          <p:spPr bwMode="auto">
            <a:xfrm>
              <a:off x="9896475" y="3074989"/>
              <a:ext cx="520700" cy="276225"/>
            </a:xfrm>
            <a:custGeom>
              <a:avLst/>
              <a:gdLst/>
              <a:ahLst/>
              <a:cxnLst>
                <a:cxn ang="0">
                  <a:pos x="327" y="33"/>
                </a:cxn>
                <a:cxn ang="0">
                  <a:pos x="264" y="0"/>
                </a:cxn>
                <a:cxn ang="0">
                  <a:pos x="191" y="0"/>
                </a:cxn>
                <a:cxn ang="0">
                  <a:pos x="118" y="16"/>
                </a:cxn>
                <a:cxn ang="0">
                  <a:pos x="64" y="49"/>
                </a:cxn>
                <a:cxn ang="0">
                  <a:pos x="19" y="107"/>
                </a:cxn>
                <a:cxn ang="0">
                  <a:pos x="0" y="173"/>
                </a:cxn>
              </a:cxnLst>
              <a:rect l="0" t="0" r="r" b="b"/>
              <a:pathLst>
                <a:path w="328" h="174">
                  <a:moveTo>
                    <a:pt x="327" y="33"/>
                  </a:moveTo>
                  <a:lnTo>
                    <a:pt x="264" y="0"/>
                  </a:lnTo>
                  <a:lnTo>
                    <a:pt x="191" y="0"/>
                  </a:lnTo>
                  <a:lnTo>
                    <a:pt x="118" y="16"/>
                  </a:lnTo>
                  <a:lnTo>
                    <a:pt x="64" y="49"/>
                  </a:lnTo>
                  <a:lnTo>
                    <a:pt x="19" y="107"/>
                  </a:lnTo>
                  <a:lnTo>
                    <a:pt x="0" y="173"/>
                  </a:lnTo>
                </a:path>
              </a:pathLst>
            </a:custGeom>
            <a:noFill/>
            <a:ln w="12700" cap="rnd" cmpd="sng">
              <a:solidFill>
                <a:srgbClr val="000000"/>
              </a:solidFill>
              <a:prstDash val="solid"/>
              <a:round/>
              <a:headEnd type="none" w="sm" len="sm"/>
              <a:tailEnd type="none" w="sm" len="sm"/>
            </a:ln>
            <a:effectLst/>
          </p:spPr>
          <p:txBody>
            <a:bodyPr/>
            <a:lstStyle/>
            <a:p>
              <a:pPr defTabSz="457200"/>
              <a:endParaRPr lang="en-US" sz="1200">
                <a:solidFill>
                  <a:prstClr val="black"/>
                </a:solidFill>
              </a:endParaRPr>
            </a:p>
          </p:txBody>
        </p:sp>
        <p:sp>
          <p:nvSpPr>
            <p:cNvPr id="62" name="Rectangle 59"/>
            <p:cNvSpPr>
              <a:spLocks noChangeArrowheads="1"/>
            </p:cNvSpPr>
            <p:nvPr/>
          </p:nvSpPr>
          <p:spPr bwMode="auto">
            <a:xfrm>
              <a:off x="6934199" y="1676400"/>
              <a:ext cx="1495599" cy="555877"/>
            </a:xfrm>
            <a:prstGeom prst="rect">
              <a:avLst/>
            </a:prstGeom>
            <a:noFill/>
            <a:ln w="9525">
              <a:noFill/>
              <a:miter lim="800000"/>
              <a:headEnd/>
              <a:tailEnd/>
            </a:ln>
            <a:effectLst/>
          </p:spPr>
          <p:txBody>
            <a:bodyPr wrap="none" lIns="92075" tIns="46038" rIns="92075" bIns="46038">
              <a:spAutoFit/>
            </a:bodyPr>
            <a:lstStyle/>
            <a:p>
              <a:pPr defTabSz="457200" eaLnBrk="0" hangingPunct="0"/>
              <a:r>
                <a:rPr lang="en-US" sz="1200">
                  <a:solidFill>
                    <a:srgbClr val="000000"/>
                  </a:solidFill>
                  <a:latin typeface="Arial" charset="0"/>
                </a:rPr>
                <a:t>Cylinder</a:t>
              </a:r>
            </a:p>
          </p:txBody>
        </p:sp>
        <p:sp>
          <p:nvSpPr>
            <p:cNvPr id="63" name="Line 60"/>
            <p:cNvSpPr>
              <a:spLocks noChangeShapeType="1"/>
            </p:cNvSpPr>
            <p:nvPr/>
          </p:nvSpPr>
          <p:spPr bwMode="auto">
            <a:xfrm>
              <a:off x="7467600" y="2057400"/>
              <a:ext cx="76200" cy="3505200"/>
            </a:xfrm>
            <a:prstGeom prst="line">
              <a:avLst/>
            </a:prstGeom>
            <a:noFill/>
            <a:ln w="9525">
              <a:solidFill>
                <a:schemeClr val="tx1"/>
              </a:solidFill>
              <a:round/>
              <a:headEnd/>
              <a:tailEnd type="triangle" w="med" len="med"/>
            </a:ln>
            <a:effectLst/>
          </p:spPr>
          <p:txBody>
            <a:bodyPr/>
            <a:lstStyle/>
            <a:p>
              <a:pPr defTabSz="457200"/>
              <a:endParaRPr lang="en-US" sz="1200">
                <a:solidFill>
                  <a:prstClr val="black"/>
                </a:solidFill>
              </a:endParaRPr>
            </a:p>
          </p:txBody>
        </p:sp>
      </p:grpSp>
      <p:sp>
        <p:nvSpPr>
          <p:cNvPr id="65" name="Content Placeholder 2"/>
          <p:cNvSpPr txBox="1">
            <a:spLocks/>
          </p:cNvSpPr>
          <p:nvPr/>
        </p:nvSpPr>
        <p:spPr>
          <a:xfrm>
            <a:off x="6587175" y="4189140"/>
            <a:ext cx="5247607" cy="253233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smtClean="0"/>
              <a:t>Random Access Memory (RAM) or Main Memory:</a:t>
            </a:r>
          </a:p>
          <a:p>
            <a:pPr marL="457200" lvl="1" indent="0">
              <a:buFont typeface="Arial"/>
              <a:buNone/>
            </a:pPr>
            <a:endParaRPr lang="en-US" i="1" dirty="0" smtClean="0"/>
          </a:p>
          <a:p>
            <a:r>
              <a:rPr lang="en-US" b="1" i="1" dirty="0" smtClean="0"/>
              <a:t>Fast:</a:t>
            </a:r>
            <a:r>
              <a:rPr lang="en-US" i="1" dirty="0" smtClean="0"/>
              <a:t> </a:t>
            </a:r>
            <a:r>
              <a:rPr lang="en-US" dirty="0" smtClean="0"/>
              <a:t>Random access, byte addressable</a:t>
            </a:r>
          </a:p>
          <a:p>
            <a:pPr lvl="2"/>
            <a:r>
              <a:rPr lang="en-US" dirty="0" smtClean="0"/>
              <a:t>~10x faster for </a:t>
            </a:r>
            <a:r>
              <a:rPr lang="en-US" u="sng" dirty="0" smtClean="0"/>
              <a:t>sequential access</a:t>
            </a:r>
          </a:p>
          <a:p>
            <a:pPr lvl="2"/>
            <a:r>
              <a:rPr lang="en-US" dirty="0" smtClean="0"/>
              <a:t>~100,000x faster for </a:t>
            </a:r>
            <a:r>
              <a:rPr lang="en-US" u="sng" dirty="0" smtClean="0"/>
              <a:t>random access!</a:t>
            </a:r>
          </a:p>
          <a:p>
            <a:pPr lvl="1"/>
            <a:endParaRPr lang="en-US" u="sng" dirty="0" smtClean="0"/>
          </a:p>
          <a:p>
            <a:r>
              <a:rPr lang="en-US" b="1" i="1" dirty="0" smtClean="0"/>
              <a:t>Volatile:</a:t>
            </a:r>
            <a:r>
              <a:rPr lang="en-US" i="1" dirty="0" smtClean="0"/>
              <a:t> </a:t>
            </a:r>
            <a:r>
              <a:rPr lang="en-US" dirty="0" smtClean="0"/>
              <a:t>Data can be lost if e.g. crash occurs, power goes out, </a:t>
            </a:r>
            <a:r>
              <a:rPr lang="en-US" dirty="0" err="1" smtClean="0"/>
              <a:t>etc</a:t>
            </a:r>
            <a:r>
              <a:rPr lang="en-US" dirty="0" smtClean="0"/>
              <a:t>!</a:t>
            </a:r>
          </a:p>
          <a:p>
            <a:pPr lvl="1"/>
            <a:endParaRPr lang="en-US" u="sng" dirty="0" smtClean="0"/>
          </a:p>
          <a:p>
            <a:r>
              <a:rPr lang="en-US" b="1" i="1" dirty="0" smtClean="0"/>
              <a:t>Expensive:</a:t>
            </a:r>
            <a:r>
              <a:rPr lang="en-US" dirty="0" smtClean="0"/>
              <a:t> For $100, get 16GB of RAM vs. 2TB of disk!</a:t>
            </a:r>
            <a:endParaRPr lang="en-US" dirty="0"/>
          </a:p>
        </p:txBody>
      </p:sp>
      <p:pic>
        <p:nvPicPr>
          <p:cNvPr id="66" name="Picture 65"/>
          <p:cNvPicPr>
            <a:picLocks noChangeAspect="1"/>
          </p:cNvPicPr>
          <p:nvPr/>
        </p:nvPicPr>
        <p:blipFill>
          <a:blip r:embed="rId3"/>
          <a:stretch>
            <a:fillRect/>
          </a:stretch>
        </p:blipFill>
        <p:spPr>
          <a:xfrm>
            <a:off x="7605422" y="1622620"/>
            <a:ext cx="3297504" cy="2198336"/>
          </a:xfrm>
          <a:prstGeom prst="rect">
            <a:avLst/>
          </a:prstGeom>
        </p:spPr>
      </p:pic>
      <p:sp>
        <p:nvSpPr>
          <p:cNvPr id="8" name="Left-Right Arrow 7"/>
          <p:cNvSpPr/>
          <p:nvPr/>
        </p:nvSpPr>
        <p:spPr>
          <a:xfrm>
            <a:off x="4892331" y="2595188"/>
            <a:ext cx="1817152" cy="6772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4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p:txBody>
          <a:bodyPr/>
          <a:lstStyle/>
          <a:p>
            <a:r>
              <a:rPr lang="en-US" dirty="0" smtClean="0"/>
              <a:t>Take the minimum two values, and put in output page</a:t>
            </a:r>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79589" y="4068337"/>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57,24</a:t>
            </a:r>
            <a:endParaRPr lang="en-US" sz="2000" dirty="0">
              <a:solidFill>
                <a:srgbClr val="FFC000"/>
              </a:solidFill>
              <a:latin typeface="Menlo" charset="0"/>
              <a:ea typeface="Menlo" charset="0"/>
              <a:cs typeface="Menlo" charset="0"/>
            </a:endParaRPr>
          </a:p>
        </p:txBody>
      </p:sp>
      <p:sp>
        <p:nvSpPr>
          <p:cNvPr id="8" name="TextBox 7"/>
          <p:cNvSpPr txBox="1"/>
          <p:nvPr/>
        </p:nvSpPr>
        <p:spPr>
          <a:xfrm>
            <a:off x="4542963" y="4068337"/>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3,98</a:t>
            </a:r>
            <a:endParaRPr lang="en-US" sz="2000" dirty="0">
              <a:solidFill>
                <a:srgbClr val="FFC000"/>
              </a:solidFill>
              <a:latin typeface="Menlo" charset="0"/>
              <a:ea typeface="Menlo" charset="0"/>
              <a:cs typeface="Menlo" charset="0"/>
            </a:endParaRPr>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TextBox 20"/>
          <p:cNvSpPr txBox="1"/>
          <p:nvPr/>
        </p:nvSpPr>
        <p:spPr>
          <a:xfrm>
            <a:off x="2455258" y="4068337"/>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24" name="TextBox 23"/>
          <p:cNvSpPr txBox="1"/>
          <p:nvPr/>
        </p:nvSpPr>
        <p:spPr>
          <a:xfrm>
            <a:off x="8836013" y="4625156"/>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10,33</a:t>
            </a:r>
            <a:endParaRPr lang="en-US" sz="2000" dirty="0">
              <a:solidFill>
                <a:srgbClr val="FFC000"/>
              </a:solidFill>
              <a:latin typeface="Menlo" charset="0"/>
              <a:ea typeface="Menlo" charset="0"/>
              <a:cs typeface="Menlo" charset="0"/>
            </a:endParaRPr>
          </a:p>
        </p:txBody>
      </p:sp>
      <p:sp>
        <p:nvSpPr>
          <p:cNvPr id="25" name="TextBox 24"/>
          <p:cNvSpPr txBox="1"/>
          <p:nvPr/>
        </p:nvSpPr>
        <p:spPr>
          <a:xfrm>
            <a:off x="4542988" y="359730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26" name="TextBox 25"/>
          <p:cNvSpPr txBox="1"/>
          <p:nvPr/>
        </p:nvSpPr>
        <p:spPr>
          <a:xfrm>
            <a:off x="7620400" y="4625156"/>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31,12</a:t>
            </a:r>
            <a:endParaRPr lang="en-US" sz="2000" dirty="0">
              <a:solidFill>
                <a:srgbClr val="FFC000"/>
              </a:solidFill>
              <a:latin typeface="Menlo" charset="0"/>
              <a:ea typeface="Menlo" charset="0"/>
              <a:cs typeface="Menlo" charset="0"/>
            </a:endParaRPr>
          </a:p>
        </p:txBody>
      </p:sp>
      <p:sp>
        <p:nvSpPr>
          <p:cNvPr id="31" name="Rounded Rectangle 30"/>
          <p:cNvSpPr/>
          <p:nvPr/>
        </p:nvSpPr>
        <p:spPr>
          <a:xfrm>
            <a:off x="2287339" y="4629154"/>
            <a:ext cx="3296832" cy="4846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7" name="TextBox 36"/>
          <p:cNvSpPr txBox="1"/>
          <p:nvPr/>
        </p:nvSpPr>
        <p:spPr>
          <a:xfrm>
            <a:off x="7617797" y="4633039"/>
            <a:ext cx="954106"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31</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8850017" y="4633039"/>
            <a:ext cx="954082"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33</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10043179" y="4630150"/>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5" name="TextBox 4"/>
          <p:cNvSpPr txBox="1"/>
          <p:nvPr/>
        </p:nvSpPr>
        <p:spPr>
          <a:xfrm>
            <a:off x="10172354" y="3227972"/>
            <a:ext cx="742511" cy="369332"/>
          </a:xfrm>
          <a:prstGeom prst="rect">
            <a:avLst/>
          </a:prstGeom>
          <a:solidFill>
            <a:schemeClr val="accent4">
              <a:lumMod val="20000"/>
              <a:lumOff val="80000"/>
            </a:schemeClr>
          </a:solidFill>
        </p:spPr>
        <p:txBody>
          <a:bodyPr wrap="none" rtlCol="0">
            <a:spAutoFit/>
          </a:bodyPr>
          <a:lstStyle/>
          <a:p>
            <a:r>
              <a:rPr lang="en-US" b="1" smtClean="0">
                <a:solidFill>
                  <a:srgbClr val="00B050"/>
                </a:solidFill>
                <a:latin typeface="Menlo" charset="0"/>
                <a:ea typeface="Menlo" charset="0"/>
                <a:cs typeface="Menlo" charset="0"/>
              </a:rPr>
              <a:t>m=12</a:t>
            </a:r>
            <a:endParaRPr lang="en-US" b="1">
              <a:solidFill>
                <a:srgbClr val="00B050"/>
              </a:solidFill>
              <a:latin typeface="Menlo" charset="0"/>
              <a:ea typeface="Menlo" charset="0"/>
              <a:cs typeface="Menlo" charset="0"/>
            </a:endParaRPr>
          </a:p>
        </p:txBody>
      </p:sp>
      <p:sp>
        <p:nvSpPr>
          <p:cNvPr id="40" name="TextBox 39"/>
          <p:cNvSpPr txBox="1"/>
          <p:nvPr/>
        </p:nvSpPr>
        <p:spPr>
          <a:xfrm>
            <a:off x="9418026" y="1486400"/>
            <a:ext cx="2586398" cy="1200329"/>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Also keep track of max (last) value </a:t>
            </a:r>
            <a:r>
              <a:rPr lang="en-US" sz="2400" smtClean="0">
                <a:latin typeface="+mj-lt"/>
              </a:rPr>
              <a:t>in current run…</a:t>
            </a:r>
            <a:endParaRPr lang="en-US" sz="2400" i="1" dirty="0">
              <a:latin typeface="+mj-lt"/>
            </a:endParaRPr>
          </a:p>
        </p:txBody>
      </p:sp>
    </p:spTree>
    <p:extLst>
      <p:ext uri="{BB962C8B-B14F-4D97-AF65-F5344CB8AC3E}">
        <p14:creationId xmlns:p14="http://schemas.microsoft.com/office/powerpoint/2010/main" val="156055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500"/>
                                        <p:tgtEl>
                                          <p:spTgt spid="3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4.16667E-7 1.85185E-6 L -0.62253 0.00833 " pathEditMode="relative" rAng="0" ptsTypes="AA">
                                      <p:cBhvr>
                                        <p:cTn id="17" dur="2000" fill="hold"/>
                                        <p:tgtEl>
                                          <p:spTgt spid="39"/>
                                        </p:tgtEl>
                                        <p:attrNameLst>
                                          <p:attrName>ppt_x</p:attrName>
                                          <p:attrName>ppt_y</p:attrName>
                                        </p:attrNameLst>
                                      </p:cBhvr>
                                      <p:rCtr x="-31133" y="417"/>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39" grpId="1" animBg="1"/>
      <p:bldP spid="5" grpId="0" animBg="1"/>
      <p:bldP spid="4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p:txBody>
          <a:bodyPr/>
          <a:lstStyle/>
          <a:p>
            <a:r>
              <a:rPr lang="en-US" dirty="0" smtClean="0"/>
              <a:t>Next, </a:t>
            </a:r>
            <a:r>
              <a:rPr lang="en-US" b="1" i="1" dirty="0" smtClean="0"/>
              <a:t>repack</a:t>
            </a:r>
            <a:endParaRPr lang="en-US" dirty="0" smtClean="0"/>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79589" y="4068337"/>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57,24</a:t>
            </a:r>
            <a:endParaRPr lang="en-US" sz="2000" dirty="0">
              <a:solidFill>
                <a:srgbClr val="FFC000"/>
              </a:solidFill>
              <a:latin typeface="Menlo" charset="0"/>
              <a:ea typeface="Menlo" charset="0"/>
              <a:cs typeface="Menlo" charset="0"/>
            </a:endParaRPr>
          </a:p>
        </p:txBody>
      </p:sp>
      <p:sp>
        <p:nvSpPr>
          <p:cNvPr id="8" name="TextBox 7"/>
          <p:cNvSpPr txBox="1"/>
          <p:nvPr/>
        </p:nvSpPr>
        <p:spPr>
          <a:xfrm>
            <a:off x="4542963" y="4068337"/>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3,98</a:t>
            </a:r>
            <a:endParaRPr lang="en-US" sz="2000" dirty="0">
              <a:solidFill>
                <a:srgbClr val="FFC000"/>
              </a:solidFill>
              <a:latin typeface="Menlo" charset="0"/>
              <a:ea typeface="Menlo" charset="0"/>
              <a:cs typeface="Menlo" charset="0"/>
            </a:endParaRPr>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24" name="TextBox 23"/>
          <p:cNvSpPr txBox="1"/>
          <p:nvPr/>
        </p:nvSpPr>
        <p:spPr>
          <a:xfrm>
            <a:off x="8836013" y="4625156"/>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33</a:t>
            </a:r>
            <a:endParaRPr lang="en-US" sz="2000" dirty="0">
              <a:solidFill>
                <a:srgbClr val="FFC000"/>
              </a:solidFill>
              <a:latin typeface="Menlo" charset="0"/>
              <a:ea typeface="Menlo" charset="0"/>
              <a:cs typeface="Menlo" charset="0"/>
            </a:endParaRPr>
          </a:p>
        </p:txBody>
      </p:sp>
      <p:sp>
        <p:nvSpPr>
          <p:cNvPr id="31" name="Rounded Rectangle 30"/>
          <p:cNvSpPr/>
          <p:nvPr/>
        </p:nvSpPr>
        <p:spPr>
          <a:xfrm>
            <a:off x="2287339" y="4629154"/>
            <a:ext cx="3296832" cy="4846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7" name="TextBox 36"/>
          <p:cNvSpPr txBox="1"/>
          <p:nvPr/>
        </p:nvSpPr>
        <p:spPr>
          <a:xfrm>
            <a:off x="7620400" y="4633039"/>
            <a:ext cx="954106" cy="400110"/>
          </a:xfrm>
          <a:prstGeom prst="rect">
            <a:avLst/>
          </a:prstGeom>
          <a:solidFill>
            <a:schemeClr val="tx1">
              <a:lumMod val="50000"/>
              <a:lumOff val="50000"/>
            </a:schemeClr>
          </a:solidFill>
        </p:spPr>
        <p:txBody>
          <a:bodyPr wrap="square" rtlCol="0">
            <a:spAutoFit/>
          </a:bodyPr>
          <a:lstStyle/>
          <a:p>
            <a:pPr algn="ctr"/>
            <a:r>
              <a:rPr lang="en-US" sz="2000" smtClean="0">
                <a:solidFill>
                  <a:srgbClr val="FFC000"/>
                </a:solidFill>
                <a:latin typeface="Menlo" charset="0"/>
                <a:ea typeface="Menlo" charset="0"/>
                <a:cs typeface="Menlo" charset="0"/>
              </a:rPr>
              <a:t>31</a:t>
            </a:r>
            <a:endParaRPr lang="en-US" sz="2000" dirty="0">
              <a:solidFill>
                <a:srgbClr val="FFC000"/>
              </a:solidFill>
              <a:latin typeface="Menlo" charset="0"/>
              <a:ea typeface="Menlo" charset="0"/>
              <a:cs typeface="Menlo" charset="0"/>
            </a:endParaRPr>
          </a:p>
        </p:txBody>
      </p:sp>
      <p:sp>
        <p:nvSpPr>
          <p:cNvPr id="38" name="TextBox 37"/>
          <p:cNvSpPr txBox="1"/>
          <p:nvPr/>
        </p:nvSpPr>
        <p:spPr>
          <a:xfrm>
            <a:off x="8836013" y="4633039"/>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2455258" y="4683545"/>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5" name="TextBox 4"/>
          <p:cNvSpPr txBox="1"/>
          <p:nvPr/>
        </p:nvSpPr>
        <p:spPr>
          <a:xfrm>
            <a:off x="10172354" y="3227972"/>
            <a:ext cx="742511" cy="369332"/>
          </a:xfrm>
          <a:prstGeom prst="rect">
            <a:avLst/>
          </a:prstGeom>
          <a:solidFill>
            <a:schemeClr val="accent4">
              <a:lumMod val="20000"/>
              <a:lumOff val="80000"/>
            </a:schemeClr>
          </a:solidFill>
        </p:spPr>
        <p:txBody>
          <a:bodyPr wrap="none" rtlCol="0">
            <a:spAutoFit/>
          </a:bodyPr>
          <a:lstStyle/>
          <a:p>
            <a:r>
              <a:rPr lang="en-US" b="1" smtClean="0">
                <a:solidFill>
                  <a:srgbClr val="00B050"/>
                </a:solidFill>
                <a:latin typeface="Menlo" charset="0"/>
                <a:ea typeface="Menlo" charset="0"/>
                <a:cs typeface="Menlo" charset="0"/>
              </a:rPr>
              <a:t>m=12</a:t>
            </a:r>
            <a:endParaRPr lang="en-US" b="1">
              <a:solidFill>
                <a:srgbClr val="00B050"/>
              </a:solidFill>
              <a:latin typeface="Menlo" charset="0"/>
              <a:ea typeface="Menlo" charset="0"/>
              <a:cs typeface="Menlo" charset="0"/>
            </a:endParaRPr>
          </a:p>
        </p:txBody>
      </p:sp>
      <p:sp>
        <p:nvSpPr>
          <p:cNvPr id="25" name="TextBox 24"/>
          <p:cNvSpPr txBox="1"/>
          <p:nvPr/>
        </p:nvSpPr>
        <p:spPr>
          <a:xfrm>
            <a:off x="4542988" y="359730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21" name="TextBox 20"/>
          <p:cNvSpPr txBox="1"/>
          <p:nvPr/>
        </p:nvSpPr>
        <p:spPr>
          <a:xfrm>
            <a:off x="2455258" y="4068337"/>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126438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500"/>
                                        <p:tgtEl>
                                          <p:spTgt spid="38"/>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3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p:txBody>
          <a:bodyPr/>
          <a:lstStyle/>
          <a:p>
            <a:r>
              <a:rPr lang="en-US" dirty="0" smtClean="0"/>
              <a:t>Next, </a:t>
            </a:r>
            <a:r>
              <a:rPr lang="en-US" b="1" i="1" dirty="0" smtClean="0"/>
              <a:t>repack</a:t>
            </a:r>
            <a:r>
              <a:rPr lang="en-US" dirty="0" smtClean="0"/>
              <a:t>, then load another page and continue!</a:t>
            </a:r>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79589" y="4068337"/>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57,24</a:t>
            </a:r>
            <a:endParaRPr lang="en-US" sz="2000" dirty="0">
              <a:solidFill>
                <a:srgbClr val="FFC000"/>
              </a:solidFill>
              <a:latin typeface="Menlo" charset="0"/>
              <a:ea typeface="Menlo" charset="0"/>
              <a:cs typeface="Menlo" charset="0"/>
            </a:endParaRPr>
          </a:p>
        </p:txBody>
      </p:sp>
      <p:sp>
        <p:nvSpPr>
          <p:cNvPr id="8" name="TextBox 7"/>
          <p:cNvSpPr txBox="1"/>
          <p:nvPr/>
        </p:nvSpPr>
        <p:spPr>
          <a:xfrm>
            <a:off x="4542963" y="4068337"/>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3,98</a:t>
            </a:r>
            <a:endParaRPr lang="en-US" sz="2000" dirty="0">
              <a:solidFill>
                <a:srgbClr val="FFC000"/>
              </a:solidFill>
              <a:latin typeface="Menlo" charset="0"/>
              <a:ea typeface="Menlo" charset="0"/>
              <a:cs typeface="Menlo" charset="0"/>
            </a:endParaRPr>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31" name="Rounded Rectangle 30"/>
          <p:cNvSpPr/>
          <p:nvPr/>
        </p:nvSpPr>
        <p:spPr>
          <a:xfrm>
            <a:off x="2287339" y="4629154"/>
            <a:ext cx="3296832" cy="4846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8" name="TextBox 37"/>
          <p:cNvSpPr txBox="1"/>
          <p:nvPr/>
        </p:nvSpPr>
        <p:spPr>
          <a:xfrm>
            <a:off x="8836013" y="4640802"/>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2455258" y="4683545"/>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5" name="TextBox 4"/>
          <p:cNvSpPr txBox="1"/>
          <p:nvPr/>
        </p:nvSpPr>
        <p:spPr>
          <a:xfrm>
            <a:off x="10172354" y="3227972"/>
            <a:ext cx="742511" cy="369332"/>
          </a:xfrm>
          <a:prstGeom prst="rect">
            <a:avLst/>
          </a:prstGeom>
          <a:solidFill>
            <a:schemeClr val="accent4">
              <a:lumMod val="20000"/>
              <a:lumOff val="80000"/>
            </a:schemeClr>
          </a:solidFill>
        </p:spPr>
        <p:txBody>
          <a:bodyPr wrap="none" rtlCol="0">
            <a:spAutoFit/>
          </a:bodyPr>
          <a:lstStyle/>
          <a:p>
            <a:r>
              <a:rPr lang="en-US" b="1" smtClean="0">
                <a:solidFill>
                  <a:srgbClr val="00B050"/>
                </a:solidFill>
                <a:latin typeface="Menlo" charset="0"/>
                <a:ea typeface="Menlo" charset="0"/>
                <a:cs typeface="Menlo" charset="0"/>
              </a:rPr>
              <a:t>m=12</a:t>
            </a:r>
            <a:endParaRPr lang="en-US" b="1">
              <a:solidFill>
                <a:srgbClr val="00B050"/>
              </a:solidFill>
              <a:latin typeface="Menlo" charset="0"/>
              <a:ea typeface="Menlo" charset="0"/>
              <a:cs typeface="Menlo" charset="0"/>
            </a:endParaRPr>
          </a:p>
        </p:txBody>
      </p:sp>
      <p:sp>
        <p:nvSpPr>
          <p:cNvPr id="25" name="TextBox 24"/>
          <p:cNvSpPr txBox="1"/>
          <p:nvPr/>
        </p:nvSpPr>
        <p:spPr>
          <a:xfrm>
            <a:off x="4542988" y="3597304"/>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41" name="TextBox 40"/>
          <p:cNvSpPr txBox="1"/>
          <p:nvPr/>
        </p:nvSpPr>
        <p:spPr>
          <a:xfrm>
            <a:off x="10172354" y="3194773"/>
            <a:ext cx="742511" cy="369332"/>
          </a:xfrm>
          <a:prstGeom prst="rect">
            <a:avLst/>
          </a:prstGeom>
          <a:solidFill>
            <a:schemeClr val="accent4">
              <a:lumMod val="20000"/>
              <a:lumOff val="80000"/>
            </a:schemeClr>
          </a:solidFill>
        </p:spPr>
        <p:txBody>
          <a:bodyPr wrap="none" rtlCol="0">
            <a:spAutoFit/>
          </a:bodyPr>
          <a:lstStyle/>
          <a:p>
            <a:r>
              <a:rPr lang="en-US" b="1" dirty="0" smtClean="0">
                <a:solidFill>
                  <a:srgbClr val="00B050"/>
                </a:solidFill>
                <a:latin typeface="Menlo" charset="0"/>
                <a:ea typeface="Menlo" charset="0"/>
                <a:cs typeface="Menlo" charset="0"/>
              </a:rPr>
              <a:t>m=33</a:t>
            </a:r>
            <a:endParaRPr lang="en-US" b="1" dirty="0">
              <a:solidFill>
                <a:srgbClr val="00B050"/>
              </a:solidFill>
              <a:latin typeface="Menlo" charset="0"/>
              <a:ea typeface="Menlo" charset="0"/>
              <a:cs typeface="Menlo" charset="0"/>
            </a:endParaRPr>
          </a:p>
        </p:txBody>
      </p:sp>
      <p:sp>
        <p:nvSpPr>
          <p:cNvPr id="21" name="TextBox 20"/>
          <p:cNvSpPr txBox="1"/>
          <p:nvPr/>
        </p:nvSpPr>
        <p:spPr>
          <a:xfrm>
            <a:off x="2455258" y="4068337"/>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158049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3.7037E-6 L 0.25273 0.14977 " pathEditMode="relative" rAng="0" ptsTypes="AA">
                                      <p:cBhvr>
                                        <p:cTn id="6" dur="2000" fill="hold"/>
                                        <p:tgtEl>
                                          <p:spTgt spid="25"/>
                                        </p:tgtEl>
                                        <p:attrNameLst>
                                          <p:attrName>ppt_x</p:attrName>
                                          <p:attrName>ppt_y</p:attrName>
                                        </p:attrNameLst>
                                      </p:cBhvr>
                                      <p:rCtr x="12630" y="74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2.59259E-6 L -0.43971 0.00625 " pathEditMode="relative" rAng="0" ptsTypes="AA">
                                      <p:cBhvr>
                                        <p:cTn id="10" dur="2000" fill="hold"/>
                                        <p:tgtEl>
                                          <p:spTgt spid="38"/>
                                        </p:tgtEl>
                                        <p:attrNameLst>
                                          <p:attrName>ppt_x</p:attrName>
                                          <p:attrName>ppt_y</p:attrName>
                                        </p:attrNameLst>
                                      </p:cBhvr>
                                      <p:rCtr x="-22057" y="347"/>
                                    </p:animMotion>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dissolve">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79167E-6 -3.7037E-6 L 0.52331 0.08217 " pathEditMode="relative" rAng="0" ptsTypes="AA">
                                      <p:cBhvr>
                                        <p:cTn id="18" dur="2000" fill="hold"/>
                                        <p:tgtEl>
                                          <p:spTgt spid="21"/>
                                        </p:tgtEl>
                                        <p:attrNameLst>
                                          <p:attrName>ppt_x</p:attrName>
                                          <p:attrName>ppt_y</p:attrName>
                                        </p:attrNameLst>
                                      </p:cBhvr>
                                      <p:rCtr x="26289"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41" grpId="0" animBg="1"/>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p:txBody>
          <a:bodyPr/>
          <a:lstStyle/>
          <a:p>
            <a:r>
              <a:rPr lang="en-US" dirty="0" smtClean="0"/>
              <a:t>Now, however, </a:t>
            </a:r>
            <a:r>
              <a:rPr lang="en-US" b="1" i="1" dirty="0" smtClean="0"/>
              <a:t>the smallest values are less than the largest (last) in the sorted run…</a:t>
            </a:r>
            <a:endParaRPr lang="en-US" dirty="0" smtClean="0"/>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42963" y="4068337"/>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3,98</a:t>
            </a:r>
            <a:endParaRPr lang="en-US" sz="2000" dirty="0">
              <a:solidFill>
                <a:srgbClr val="FFC000"/>
              </a:solidFill>
              <a:latin typeface="Menlo" charset="0"/>
              <a:ea typeface="Menlo" charset="0"/>
              <a:cs typeface="Menlo" charset="0"/>
            </a:endParaRPr>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31" name="Rounded Rectangle 30"/>
          <p:cNvSpPr/>
          <p:nvPr/>
        </p:nvSpPr>
        <p:spPr>
          <a:xfrm>
            <a:off x="2287339" y="4629154"/>
            <a:ext cx="3296832" cy="4846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8" name="TextBox 37"/>
          <p:cNvSpPr txBox="1"/>
          <p:nvPr/>
        </p:nvSpPr>
        <p:spPr>
          <a:xfrm>
            <a:off x="3493454" y="4688609"/>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2455258" y="4683545"/>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5" name="TextBox 4"/>
          <p:cNvSpPr txBox="1"/>
          <p:nvPr/>
        </p:nvSpPr>
        <p:spPr>
          <a:xfrm>
            <a:off x="10172354" y="3227972"/>
            <a:ext cx="742511" cy="369332"/>
          </a:xfrm>
          <a:prstGeom prst="rect">
            <a:avLst/>
          </a:prstGeom>
          <a:solidFill>
            <a:schemeClr val="accent4">
              <a:lumMod val="20000"/>
              <a:lumOff val="80000"/>
            </a:schemeClr>
          </a:solidFill>
        </p:spPr>
        <p:txBody>
          <a:bodyPr wrap="none" rtlCol="0">
            <a:spAutoFit/>
          </a:bodyPr>
          <a:lstStyle/>
          <a:p>
            <a:r>
              <a:rPr lang="en-US" b="1" dirty="0" smtClean="0">
                <a:solidFill>
                  <a:srgbClr val="00B050"/>
                </a:solidFill>
                <a:latin typeface="Menlo" charset="0"/>
                <a:ea typeface="Menlo" charset="0"/>
                <a:cs typeface="Menlo" charset="0"/>
              </a:rPr>
              <a:t>m=33</a:t>
            </a:r>
            <a:endParaRPr lang="en-US" b="1" dirty="0">
              <a:solidFill>
                <a:srgbClr val="00B050"/>
              </a:solidFill>
              <a:latin typeface="Menlo" charset="0"/>
              <a:ea typeface="Menlo" charset="0"/>
              <a:cs typeface="Menlo" charset="0"/>
            </a:endParaRPr>
          </a:p>
        </p:txBody>
      </p:sp>
      <p:sp>
        <p:nvSpPr>
          <p:cNvPr id="21" name="TextBox 20"/>
          <p:cNvSpPr txBox="1"/>
          <p:nvPr/>
        </p:nvSpPr>
        <p:spPr>
          <a:xfrm>
            <a:off x="8831783" y="4625888"/>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18,22</a:t>
            </a:r>
            <a:endParaRPr lang="en-US" sz="2000" dirty="0">
              <a:solidFill>
                <a:srgbClr val="FFC000"/>
              </a:solidFill>
              <a:latin typeface="Menlo" charset="0"/>
              <a:ea typeface="Menlo" charset="0"/>
              <a:cs typeface="Menlo" charset="0"/>
            </a:endParaRPr>
          </a:p>
        </p:txBody>
      </p:sp>
      <p:sp>
        <p:nvSpPr>
          <p:cNvPr id="34" name="TextBox 33"/>
          <p:cNvSpPr txBox="1"/>
          <p:nvPr/>
        </p:nvSpPr>
        <p:spPr>
          <a:xfrm>
            <a:off x="8850684" y="463685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C00000"/>
                </a:solidFill>
                <a:latin typeface="Menlo" charset="0"/>
                <a:ea typeface="Menlo" charset="0"/>
                <a:cs typeface="Menlo" charset="0"/>
              </a:rPr>
              <a:t>18,22</a:t>
            </a:r>
            <a:endParaRPr lang="en-US" sz="2000" dirty="0">
              <a:solidFill>
                <a:srgbClr val="C00000"/>
              </a:solidFill>
              <a:latin typeface="Menlo" charset="0"/>
              <a:ea typeface="Menlo" charset="0"/>
              <a:cs typeface="Menlo" charset="0"/>
            </a:endParaRPr>
          </a:p>
        </p:txBody>
      </p:sp>
      <p:sp>
        <p:nvSpPr>
          <p:cNvPr id="35" name="TextBox 34"/>
          <p:cNvSpPr txBox="1"/>
          <p:nvPr/>
        </p:nvSpPr>
        <p:spPr>
          <a:xfrm>
            <a:off x="6777060" y="5641762"/>
            <a:ext cx="4886324" cy="830997"/>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latin typeface="+mj-lt"/>
              </a:rPr>
              <a:t>We call these values </a:t>
            </a:r>
            <a:r>
              <a:rPr lang="en-US" sz="2400" b="1" i="1" dirty="0" smtClean="0">
                <a:solidFill>
                  <a:srgbClr val="C00000"/>
                </a:solidFill>
                <a:latin typeface="+mj-lt"/>
              </a:rPr>
              <a:t>frozen</a:t>
            </a:r>
            <a:r>
              <a:rPr lang="en-US" sz="2400" dirty="0" smtClean="0">
                <a:solidFill>
                  <a:srgbClr val="C00000"/>
                </a:solidFill>
                <a:latin typeface="+mj-lt"/>
              </a:rPr>
              <a:t> </a:t>
            </a:r>
            <a:r>
              <a:rPr lang="en-US" sz="2400" dirty="0" smtClean="0">
                <a:latin typeface="+mj-lt"/>
              </a:rPr>
              <a:t>because we can’t add them to this run…</a:t>
            </a:r>
            <a:endParaRPr lang="en-US" sz="2400" i="1" dirty="0">
              <a:latin typeface="+mj-lt"/>
            </a:endParaRPr>
          </a:p>
        </p:txBody>
      </p:sp>
      <p:sp>
        <p:nvSpPr>
          <p:cNvPr id="25" name="TextBox 24"/>
          <p:cNvSpPr txBox="1"/>
          <p:nvPr/>
        </p:nvSpPr>
        <p:spPr>
          <a:xfrm>
            <a:off x="7620399" y="4613676"/>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7" name="TextBox 6"/>
          <p:cNvSpPr txBox="1"/>
          <p:nvPr/>
        </p:nvSpPr>
        <p:spPr>
          <a:xfrm>
            <a:off x="3479589" y="4068337"/>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57,24</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228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5E-6 -1.85185E-6 L -0.2539 0.00972 " pathEditMode="relative" rAng="0" ptsTypes="AA">
                                      <p:cBhvr>
                                        <p:cTn id="13" dur="2000" fill="hold"/>
                                        <p:tgtEl>
                                          <p:spTgt spid="25"/>
                                        </p:tgtEl>
                                        <p:attrNameLst>
                                          <p:attrName>ppt_x</p:attrName>
                                          <p:attrName>ppt_y</p:attrName>
                                        </p:attrNameLst>
                                      </p:cBhvr>
                                      <p:rCtr x="-12695" y="486"/>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4.16667E-7 -3.7037E-6 L 0.33932 0.07939 " pathEditMode="relative" rAng="0" ptsTypes="AA">
                                      <p:cBhvr>
                                        <p:cTn id="17" dur="2000" fill="hold"/>
                                        <p:tgtEl>
                                          <p:spTgt spid="7"/>
                                        </p:tgtEl>
                                        <p:attrNameLst>
                                          <p:attrName>ppt_x</p:attrName>
                                          <p:attrName>ppt_y</p:attrName>
                                        </p:attrNameLst>
                                      </p:cBhvr>
                                      <p:rCtr x="16927"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5"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p:txBody>
          <a:bodyPr/>
          <a:lstStyle/>
          <a:p>
            <a:r>
              <a:rPr lang="en-US" dirty="0" smtClean="0"/>
              <a:t>Now, however, </a:t>
            </a:r>
            <a:r>
              <a:rPr lang="en-US" b="1" i="1" dirty="0" smtClean="0"/>
              <a:t>the smallest values are less than the largest (last) in the sorted run…</a:t>
            </a:r>
            <a:endParaRPr lang="en-US" dirty="0" smtClean="0"/>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31" name="Rounded Rectangle 30"/>
          <p:cNvSpPr/>
          <p:nvPr/>
        </p:nvSpPr>
        <p:spPr>
          <a:xfrm>
            <a:off x="2287339" y="4629154"/>
            <a:ext cx="3296832" cy="10031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8" name="TextBox 37"/>
          <p:cNvSpPr txBox="1"/>
          <p:nvPr/>
        </p:nvSpPr>
        <p:spPr>
          <a:xfrm>
            <a:off x="3493454" y="4688609"/>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2455258" y="4683545"/>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5" name="TextBox 4"/>
          <p:cNvSpPr txBox="1"/>
          <p:nvPr/>
        </p:nvSpPr>
        <p:spPr>
          <a:xfrm>
            <a:off x="10172354" y="3227972"/>
            <a:ext cx="742511" cy="369332"/>
          </a:xfrm>
          <a:prstGeom prst="rect">
            <a:avLst/>
          </a:prstGeom>
          <a:solidFill>
            <a:schemeClr val="accent4">
              <a:lumMod val="20000"/>
              <a:lumOff val="80000"/>
            </a:schemeClr>
          </a:solidFill>
        </p:spPr>
        <p:txBody>
          <a:bodyPr wrap="none" rtlCol="0">
            <a:spAutoFit/>
          </a:bodyPr>
          <a:lstStyle/>
          <a:p>
            <a:r>
              <a:rPr lang="en-US" b="1" dirty="0" smtClean="0">
                <a:solidFill>
                  <a:srgbClr val="00B050"/>
                </a:solidFill>
                <a:latin typeface="Menlo" charset="0"/>
                <a:ea typeface="Menlo" charset="0"/>
                <a:cs typeface="Menlo" charset="0"/>
              </a:rPr>
              <a:t>m=55</a:t>
            </a:r>
            <a:endParaRPr lang="en-US" b="1" dirty="0">
              <a:solidFill>
                <a:srgbClr val="00B050"/>
              </a:solidFill>
              <a:latin typeface="Menlo" charset="0"/>
              <a:ea typeface="Menlo" charset="0"/>
              <a:cs typeface="Menlo" charset="0"/>
            </a:endParaRPr>
          </a:p>
        </p:txBody>
      </p:sp>
      <p:sp>
        <p:nvSpPr>
          <p:cNvPr id="25" name="TextBox 24"/>
          <p:cNvSpPr txBox="1"/>
          <p:nvPr/>
        </p:nvSpPr>
        <p:spPr>
          <a:xfrm>
            <a:off x="4553018" y="4683545"/>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7" name="TextBox 6"/>
          <p:cNvSpPr txBox="1"/>
          <p:nvPr/>
        </p:nvSpPr>
        <p:spPr>
          <a:xfrm>
            <a:off x="7605785" y="4625116"/>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a:t>
            </a:r>
            <a:r>
              <a:rPr lang="en-US" sz="2000" dirty="0" smtClean="0">
                <a:solidFill>
                  <a:srgbClr val="C00000"/>
                </a:solidFill>
                <a:latin typeface="Menlo" charset="0"/>
                <a:ea typeface="Menlo" charset="0"/>
                <a:cs typeface="Menlo" charset="0"/>
              </a:rPr>
              <a:t>24</a:t>
            </a:r>
            <a:endParaRPr lang="en-US" sz="2000" dirty="0">
              <a:solidFill>
                <a:srgbClr val="C00000"/>
              </a:solidFill>
              <a:latin typeface="Menlo" charset="0"/>
              <a:ea typeface="Menlo" charset="0"/>
              <a:cs typeface="Menlo" charset="0"/>
            </a:endParaRPr>
          </a:p>
        </p:txBody>
      </p:sp>
      <p:sp>
        <p:nvSpPr>
          <p:cNvPr id="33" name="TextBox 32"/>
          <p:cNvSpPr txBox="1"/>
          <p:nvPr/>
        </p:nvSpPr>
        <p:spPr>
          <a:xfrm>
            <a:off x="8850684" y="463685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C00000"/>
                </a:solidFill>
                <a:latin typeface="Menlo" charset="0"/>
                <a:ea typeface="Menlo" charset="0"/>
                <a:cs typeface="Menlo" charset="0"/>
              </a:rPr>
              <a:t>18,22</a:t>
            </a:r>
            <a:endParaRPr lang="en-US" sz="2000" dirty="0">
              <a:solidFill>
                <a:srgbClr val="C00000"/>
              </a:solidFill>
              <a:latin typeface="Menlo" charset="0"/>
              <a:ea typeface="Menlo" charset="0"/>
              <a:cs typeface="Menlo" charset="0"/>
            </a:endParaRPr>
          </a:p>
        </p:txBody>
      </p:sp>
      <p:sp>
        <p:nvSpPr>
          <p:cNvPr id="8" name="TextBox 7"/>
          <p:cNvSpPr txBox="1"/>
          <p:nvPr/>
        </p:nvSpPr>
        <p:spPr>
          <a:xfrm>
            <a:off x="4542963" y="4068337"/>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3,98</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85455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3.7037E-6 L 0.45195 0.08125 " pathEditMode="relative" rAng="0" ptsTypes="AA">
                                      <p:cBhvr>
                                        <p:cTn id="6" dur="2000" fill="hold"/>
                                        <p:tgtEl>
                                          <p:spTgt spid="8"/>
                                        </p:tgtEl>
                                        <p:attrNameLst>
                                          <p:attrName>ppt_x</p:attrName>
                                          <p:attrName>ppt_y</p:attrName>
                                        </p:attrNameLst>
                                      </p:cBhvr>
                                      <p:rCtr x="22591"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p:txBody>
          <a:bodyPr/>
          <a:lstStyle/>
          <a:p>
            <a:r>
              <a:rPr lang="en-US" dirty="0" smtClean="0"/>
              <a:t>Now, however, </a:t>
            </a:r>
            <a:r>
              <a:rPr lang="en-US" b="1" i="1" dirty="0" smtClean="0"/>
              <a:t>the smallest values are less than the largest (last) in the sorted run…</a:t>
            </a:r>
            <a:endParaRPr lang="en-US" dirty="0" smtClean="0"/>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31" name="Rounded Rectangle 30"/>
          <p:cNvSpPr/>
          <p:nvPr/>
        </p:nvSpPr>
        <p:spPr>
          <a:xfrm>
            <a:off x="2287339" y="4629154"/>
            <a:ext cx="3296832" cy="10031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8" name="TextBox 37"/>
          <p:cNvSpPr txBox="1"/>
          <p:nvPr/>
        </p:nvSpPr>
        <p:spPr>
          <a:xfrm>
            <a:off x="3493454" y="4688609"/>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2455258" y="4683545"/>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5" name="TextBox 4"/>
          <p:cNvSpPr txBox="1"/>
          <p:nvPr/>
        </p:nvSpPr>
        <p:spPr>
          <a:xfrm>
            <a:off x="10172354" y="3227972"/>
            <a:ext cx="742511" cy="369332"/>
          </a:xfrm>
          <a:prstGeom prst="rect">
            <a:avLst/>
          </a:prstGeom>
          <a:solidFill>
            <a:schemeClr val="accent4">
              <a:lumMod val="20000"/>
              <a:lumOff val="80000"/>
            </a:schemeClr>
          </a:solidFill>
        </p:spPr>
        <p:txBody>
          <a:bodyPr wrap="none" rtlCol="0">
            <a:spAutoFit/>
          </a:bodyPr>
          <a:lstStyle/>
          <a:p>
            <a:r>
              <a:rPr lang="en-US" b="1" dirty="0" smtClean="0">
                <a:solidFill>
                  <a:srgbClr val="00B050"/>
                </a:solidFill>
                <a:latin typeface="Menlo" charset="0"/>
                <a:ea typeface="Menlo" charset="0"/>
                <a:cs typeface="Menlo" charset="0"/>
              </a:rPr>
              <a:t>m=55</a:t>
            </a:r>
            <a:endParaRPr lang="en-US" b="1" dirty="0">
              <a:solidFill>
                <a:srgbClr val="00B050"/>
              </a:solidFill>
              <a:latin typeface="Menlo" charset="0"/>
              <a:ea typeface="Menlo" charset="0"/>
              <a:cs typeface="Menlo" charset="0"/>
            </a:endParaRPr>
          </a:p>
        </p:txBody>
      </p:sp>
      <p:sp>
        <p:nvSpPr>
          <p:cNvPr id="25" name="TextBox 24"/>
          <p:cNvSpPr txBox="1"/>
          <p:nvPr/>
        </p:nvSpPr>
        <p:spPr>
          <a:xfrm>
            <a:off x="4553018" y="4683545"/>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7" name="TextBox 6"/>
          <p:cNvSpPr txBox="1"/>
          <p:nvPr/>
        </p:nvSpPr>
        <p:spPr>
          <a:xfrm>
            <a:off x="7605785" y="4625116"/>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a:t>
            </a:r>
            <a:r>
              <a:rPr lang="en-US" sz="2000" dirty="0" smtClean="0">
                <a:solidFill>
                  <a:srgbClr val="C00000"/>
                </a:solidFill>
                <a:latin typeface="Menlo" charset="0"/>
                <a:ea typeface="Menlo" charset="0"/>
                <a:cs typeface="Menlo" charset="0"/>
              </a:rPr>
              <a:t>24</a:t>
            </a:r>
            <a:endParaRPr lang="en-US" sz="2000" dirty="0">
              <a:solidFill>
                <a:srgbClr val="C00000"/>
              </a:solidFill>
              <a:latin typeface="Menlo" charset="0"/>
              <a:ea typeface="Menlo" charset="0"/>
              <a:cs typeface="Menlo" charset="0"/>
            </a:endParaRPr>
          </a:p>
        </p:txBody>
      </p:sp>
      <p:sp>
        <p:nvSpPr>
          <p:cNvPr id="33" name="TextBox 32"/>
          <p:cNvSpPr txBox="1"/>
          <p:nvPr/>
        </p:nvSpPr>
        <p:spPr>
          <a:xfrm>
            <a:off x="8850684" y="463685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C00000"/>
                </a:solidFill>
                <a:latin typeface="Menlo" charset="0"/>
                <a:ea typeface="Menlo" charset="0"/>
                <a:cs typeface="Menlo" charset="0"/>
              </a:rPr>
              <a:t>18,22</a:t>
            </a:r>
            <a:endParaRPr lang="en-US" sz="2000" dirty="0">
              <a:solidFill>
                <a:srgbClr val="C00000"/>
              </a:solidFill>
              <a:latin typeface="Menlo" charset="0"/>
              <a:ea typeface="Menlo" charset="0"/>
              <a:cs typeface="Menlo" charset="0"/>
            </a:endParaRPr>
          </a:p>
        </p:txBody>
      </p:sp>
      <p:sp>
        <p:nvSpPr>
          <p:cNvPr id="8" name="TextBox 7"/>
          <p:cNvSpPr txBox="1"/>
          <p:nvPr/>
        </p:nvSpPr>
        <p:spPr>
          <a:xfrm>
            <a:off x="10043155" y="4625848"/>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C00000"/>
                </a:solidFill>
                <a:latin typeface="Menlo" charset="0"/>
                <a:ea typeface="Menlo" charset="0"/>
                <a:cs typeface="Menlo" charset="0"/>
              </a:rPr>
              <a:t>3,</a:t>
            </a:r>
            <a:r>
              <a:rPr lang="en-US" sz="2000" dirty="0" smtClean="0">
                <a:solidFill>
                  <a:srgbClr val="FFC000"/>
                </a:solidFill>
                <a:latin typeface="Menlo" charset="0"/>
                <a:ea typeface="Menlo" charset="0"/>
                <a:cs typeface="Menlo" charset="0"/>
              </a:rPr>
              <a:t>98</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14689443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p:txBody>
          <a:bodyPr/>
          <a:lstStyle/>
          <a:p>
            <a:r>
              <a:rPr lang="en-US" dirty="0" smtClean="0"/>
              <a:t>Now, however, </a:t>
            </a:r>
            <a:r>
              <a:rPr lang="en-US" b="1" i="1" dirty="0" smtClean="0"/>
              <a:t>the smallest values are less than the largest (last) in the sorted run…</a:t>
            </a:r>
            <a:endParaRPr lang="en-US" dirty="0" smtClean="0"/>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31" name="Rounded Rectangle 30"/>
          <p:cNvSpPr/>
          <p:nvPr/>
        </p:nvSpPr>
        <p:spPr>
          <a:xfrm>
            <a:off x="2287339" y="4629154"/>
            <a:ext cx="3296832" cy="10031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8" name="TextBox 37"/>
          <p:cNvSpPr txBox="1"/>
          <p:nvPr/>
        </p:nvSpPr>
        <p:spPr>
          <a:xfrm>
            <a:off x="3493454" y="4688609"/>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2455258" y="4683545"/>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5" name="TextBox 4"/>
          <p:cNvSpPr txBox="1"/>
          <p:nvPr/>
        </p:nvSpPr>
        <p:spPr>
          <a:xfrm>
            <a:off x="10172354" y="3227972"/>
            <a:ext cx="742511" cy="369332"/>
          </a:xfrm>
          <a:prstGeom prst="rect">
            <a:avLst/>
          </a:prstGeom>
          <a:solidFill>
            <a:schemeClr val="accent4">
              <a:lumMod val="20000"/>
              <a:lumOff val="80000"/>
            </a:schemeClr>
          </a:solidFill>
        </p:spPr>
        <p:txBody>
          <a:bodyPr wrap="none" rtlCol="0">
            <a:spAutoFit/>
          </a:bodyPr>
          <a:lstStyle/>
          <a:p>
            <a:r>
              <a:rPr lang="en-US" b="1" dirty="0" smtClean="0">
                <a:solidFill>
                  <a:srgbClr val="00B050"/>
                </a:solidFill>
                <a:latin typeface="Menlo" charset="0"/>
                <a:ea typeface="Menlo" charset="0"/>
                <a:cs typeface="Menlo" charset="0"/>
              </a:rPr>
              <a:t>m=55</a:t>
            </a:r>
            <a:endParaRPr lang="en-US" b="1" dirty="0">
              <a:solidFill>
                <a:srgbClr val="00B050"/>
              </a:solidFill>
              <a:latin typeface="Menlo" charset="0"/>
              <a:ea typeface="Menlo" charset="0"/>
              <a:cs typeface="Menlo" charset="0"/>
            </a:endParaRPr>
          </a:p>
        </p:txBody>
      </p:sp>
      <p:sp>
        <p:nvSpPr>
          <p:cNvPr id="25" name="TextBox 24"/>
          <p:cNvSpPr txBox="1"/>
          <p:nvPr/>
        </p:nvSpPr>
        <p:spPr>
          <a:xfrm>
            <a:off x="4553018" y="4683545"/>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7" name="TextBox 6"/>
          <p:cNvSpPr txBox="1"/>
          <p:nvPr/>
        </p:nvSpPr>
        <p:spPr>
          <a:xfrm>
            <a:off x="7605785" y="4625116"/>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C00000"/>
                </a:solidFill>
                <a:latin typeface="Menlo" charset="0"/>
                <a:ea typeface="Menlo" charset="0"/>
                <a:cs typeface="Menlo" charset="0"/>
              </a:rPr>
              <a:t>3,24</a:t>
            </a:r>
            <a:endParaRPr lang="en-US" sz="2000" dirty="0">
              <a:solidFill>
                <a:srgbClr val="C00000"/>
              </a:solidFill>
              <a:latin typeface="Menlo" charset="0"/>
              <a:ea typeface="Menlo" charset="0"/>
              <a:cs typeface="Menlo" charset="0"/>
            </a:endParaRPr>
          </a:p>
        </p:txBody>
      </p:sp>
      <p:sp>
        <p:nvSpPr>
          <p:cNvPr id="33" name="TextBox 32"/>
          <p:cNvSpPr txBox="1"/>
          <p:nvPr/>
        </p:nvSpPr>
        <p:spPr>
          <a:xfrm>
            <a:off x="8850684" y="463685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C00000"/>
                </a:solidFill>
                <a:latin typeface="Menlo" charset="0"/>
                <a:ea typeface="Menlo" charset="0"/>
                <a:cs typeface="Menlo" charset="0"/>
              </a:rPr>
              <a:t>18,22</a:t>
            </a:r>
            <a:endParaRPr lang="en-US" sz="2000" dirty="0">
              <a:solidFill>
                <a:srgbClr val="C00000"/>
              </a:solidFill>
              <a:latin typeface="Menlo" charset="0"/>
              <a:ea typeface="Menlo" charset="0"/>
              <a:cs typeface="Menlo" charset="0"/>
            </a:endParaRPr>
          </a:p>
        </p:txBody>
      </p:sp>
      <p:sp>
        <p:nvSpPr>
          <p:cNvPr id="8" name="TextBox 7"/>
          <p:cNvSpPr txBox="1"/>
          <p:nvPr/>
        </p:nvSpPr>
        <p:spPr>
          <a:xfrm>
            <a:off x="10043155" y="4625848"/>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57,98</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191690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3.7037E-6 L -0.62253 0.07917 " pathEditMode="relative" rAng="0" ptsTypes="AA">
                                      <p:cBhvr>
                                        <p:cTn id="6" dur="2000" fill="hold"/>
                                        <p:tgtEl>
                                          <p:spTgt spid="8"/>
                                        </p:tgtEl>
                                        <p:attrNameLst>
                                          <p:attrName>ppt_x</p:attrName>
                                          <p:attrName>ppt_y</p:attrName>
                                        </p:attrNameLst>
                                      </p:cBhvr>
                                      <p:rCtr x="-31133" y="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a:xfrm>
            <a:off x="838200" y="1523517"/>
            <a:ext cx="10515600" cy="4653446"/>
          </a:xfrm>
        </p:spPr>
        <p:txBody>
          <a:bodyPr/>
          <a:lstStyle/>
          <a:p>
            <a:r>
              <a:rPr lang="en-US" dirty="0" smtClean="0"/>
              <a:t>Once </a:t>
            </a:r>
            <a:r>
              <a:rPr lang="en-US" b="1" i="1" dirty="0" smtClean="0"/>
              <a:t>all buffer pages have a frozen value, </a:t>
            </a:r>
            <a:r>
              <a:rPr lang="en-US" dirty="0" smtClean="0"/>
              <a:t>or input file is empty, start new run with the frozen values</a:t>
            </a:r>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31" name="Rounded Rectangle 30"/>
          <p:cNvSpPr/>
          <p:nvPr/>
        </p:nvSpPr>
        <p:spPr>
          <a:xfrm>
            <a:off x="2287339" y="4629154"/>
            <a:ext cx="3296832" cy="10031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8" name="TextBox 37"/>
          <p:cNvSpPr txBox="1"/>
          <p:nvPr/>
        </p:nvSpPr>
        <p:spPr>
          <a:xfrm>
            <a:off x="3493454" y="4688609"/>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2455258" y="4683545"/>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5" name="TextBox 4"/>
          <p:cNvSpPr txBox="1"/>
          <p:nvPr/>
        </p:nvSpPr>
        <p:spPr>
          <a:xfrm>
            <a:off x="10172354" y="3227972"/>
            <a:ext cx="603050" cy="369332"/>
          </a:xfrm>
          <a:prstGeom prst="rect">
            <a:avLst/>
          </a:prstGeom>
          <a:solidFill>
            <a:schemeClr val="accent4">
              <a:lumMod val="20000"/>
              <a:lumOff val="80000"/>
            </a:schemeClr>
          </a:solidFill>
        </p:spPr>
        <p:txBody>
          <a:bodyPr wrap="none" rtlCol="0">
            <a:spAutoFit/>
          </a:bodyPr>
          <a:lstStyle/>
          <a:p>
            <a:r>
              <a:rPr lang="en-US" b="1" dirty="0" smtClean="0">
                <a:solidFill>
                  <a:srgbClr val="00B050"/>
                </a:solidFill>
                <a:latin typeface="Menlo" charset="0"/>
                <a:ea typeface="Menlo" charset="0"/>
                <a:cs typeface="Menlo" charset="0"/>
              </a:rPr>
              <a:t>m=0</a:t>
            </a:r>
            <a:endParaRPr lang="en-US" b="1" dirty="0">
              <a:solidFill>
                <a:srgbClr val="00B050"/>
              </a:solidFill>
              <a:latin typeface="Menlo" charset="0"/>
              <a:ea typeface="Menlo" charset="0"/>
              <a:cs typeface="Menlo" charset="0"/>
            </a:endParaRPr>
          </a:p>
        </p:txBody>
      </p:sp>
      <p:sp>
        <p:nvSpPr>
          <p:cNvPr id="25" name="TextBox 24"/>
          <p:cNvSpPr txBox="1"/>
          <p:nvPr/>
        </p:nvSpPr>
        <p:spPr>
          <a:xfrm>
            <a:off x="4553018" y="4683545"/>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7" name="TextBox 6"/>
          <p:cNvSpPr txBox="1"/>
          <p:nvPr/>
        </p:nvSpPr>
        <p:spPr>
          <a:xfrm>
            <a:off x="7605785" y="4625116"/>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C00000"/>
                </a:solidFill>
                <a:latin typeface="Menlo" charset="0"/>
                <a:ea typeface="Menlo" charset="0"/>
                <a:cs typeface="Menlo" charset="0"/>
              </a:rPr>
              <a:t>3,24</a:t>
            </a:r>
            <a:endParaRPr lang="en-US" sz="2000" dirty="0">
              <a:solidFill>
                <a:srgbClr val="C00000"/>
              </a:solidFill>
              <a:latin typeface="Menlo" charset="0"/>
              <a:ea typeface="Menlo" charset="0"/>
              <a:cs typeface="Menlo" charset="0"/>
            </a:endParaRPr>
          </a:p>
        </p:txBody>
      </p:sp>
      <p:sp>
        <p:nvSpPr>
          <p:cNvPr id="33" name="TextBox 32"/>
          <p:cNvSpPr txBox="1"/>
          <p:nvPr/>
        </p:nvSpPr>
        <p:spPr>
          <a:xfrm>
            <a:off x="8850684" y="463685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C00000"/>
                </a:solidFill>
                <a:latin typeface="Menlo" charset="0"/>
                <a:ea typeface="Menlo" charset="0"/>
                <a:cs typeface="Menlo" charset="0"/>
              </a:rPr>
              <a:t>18,22</a:t>
            </a:r>
            <a:endParaRPr lang="en-US" sz="2000" dirty="0">
              <a:solidFill>
                <a:srgbClr val="C00000"/>
              </a:solidFill>
              <a:latin typeface="Menlo" charset="0"/>
              <a:ea typeface="Menlo" charset="0"/>
              <a:cs typeface="Menlo" charset="0"/>
            </a:endParaRPr>
          </a:p>
        </p:txBody>
      </p:sp>
      <p:sp>
        <p:nvSpPr>
          <p:cNvPr id="8" name="TextBox 7"/>
          <p:cNvSpPr txBox="1"/>
          <p:nvPr/>
        </p:nvSpPr>
        <p:spPr>
          <a:xfrm>
            <a:off x="2455208" y="5155350"/>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57,98</a:t>
            </a:r>
            <a:endParaRPr lang="en-US" sz="2000" dirty="0">
              <a:solidFill>
                <a:srgbClr val="FFC000"/>
              </a:solidFill>
              <a:latin typeface="Menlo" charset="0"/>
              <a:ea typeface="Menlo" charset="0"/>
              <a:cs typeface="Menlo" charset="0"/>
            </a:endParaRPr>
          </a:p>
        </p:txBody>
      </p:sp>
      <p:sp>
        <p:nvSpPr>
          <p:cNvPr id="34" name="Rounded Rectangle 33"/>
          <p:cNvSpPr/>
          <p:nvPr/>
        </p:nvSpPr>
        <p:spPr>
          <a:xfrm>
            <a:off x="2287339" y="5725430"/>
            <a:ext cx="3296832" cy="52322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787809" y="5766774"/>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3</a:t>
            </a:r>
          </a:p>
        </p:txBody>
      </p:sp>
    </p:spTree>
    <p:extLst>
      <p:ext uri="{BB962C8B-B14F-4D97-AF65-F5344CB8AC3E}">
        <p14:creationId xmlns:p14="http://schemas.microsoft.com/office/powerpoint/2010/main" val="16963034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r>
              <a:rPr lang="en-US" dirty="0"/>
              <a:t> </a:t>
            </a:r>
            <a:r>
              <a:rPr lang="en-US" dirty="0" smtClean="0"/>
              <a:t>Example: 3 page buffer</a:t>
            </a:r>
            <a:endParaRPr lang="en-US" dirty="0"/>
          </a:p>
        </p:txBody>
      </p:sp>
      <p:sp>
        <p:nvSpPr>
          <p:cNvPr id="3" name="Content Placeholder 2"/>
          <p:cNvSpPr>
            <a:spLocks noGrp="1"/>
          </p:cNvSpPr>
          <p:nvPr>
            <p:ph idx="1"/>
          </p:nvPr>
        </p:nvSpPr>
        <p:spPr>
          <a:xfrm>
            <a:off x="838200" y="1523517"/>
            <a:ext cx="10515600" cy="4653446"/>
          </a:xfrm>
        </p:spPr>
        <p:txBody>
          <a:bodyPr/>
          <a:lstStyle/>
          <a:p>
            <a:r>
              <a:rPr lang="en-US" dirty="0" smtClean="0"/>
              <a:t>Once </a:t>
            </a:r>
            <a:r>
              <a:rPr lang="en-US" b="1" i="1" dirty="0" smtClean="0"/>
              <a:t>all buffer pages have a frozen value, </a:t>
            </a:r>
            <a:r>
              <a:rPr lang="en-US" dirty="0" smtClean="0"/>
              <a:t>or input file is empty, start new run with the frozen values</a:t>
            </a:r>
          </a:p>
        </p:txBody>
      </p:sp>
      <p:sp>
        <p:nvSpPr>
          <p:cNvPr id="4" name="Can 3"/>
          <p:cNvSpPr/>
          <p:nvPr/>
        </p:nvSpPr>
        <p:spPr>
          <a:xfrm>
            <a:off x="2210655" y="2928938"/>
            <a:ext cx="3457575" cy="3568500"/>
          </a:xfrm>
          <a:prstGeom prst="can">
            <a:avLst>
              <a:gd name="adj" fmla="val 13065"/>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 name="Rounded Rectangle 5"/>
          <p:cNvSpPr/>
          <p:nvPr/>
        </p:nvSpPr>
        <p:spPr>
          <a:xfrm>
            <a:off x="2308214" y="3513713"/>
            <a:ext cx="3296832" cy="10153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13542" y="2400008"/>
            <a:ext cx="886176" cy="584775"/>
          </a:xfrm>
          <a:prstGeom prst="rect">
            <a:avLst/>
          </a:prstGeom>
          <a:noFill/>
        </p:spPr>
        <p:txBody>
          <a:bodyPr wrap="square" rtlCol="0">
            <a:spAutoFit/>
          </a:bodyPr>
          <a:lstStyle/>
          <a:p>
            <a:pPr algn="ctr"/>
            <a:r>
              <a:rPr lang="en-US" sz="3200" smtClean="0">
                <a:latin typeface="+mj-lt"/>
              </a:rPr>
              <a:t>Disk</a:t>
            </a:r>
            <a:endParaRPr lang="en-US" sz="3200" dirty="0">
              <a:latin typeface="+mj-lt"/>
            </a:endParaRPr>
          </a:p>
        </p:txBody>
      </p:sp>
      <p:grpSp>
        <p:nvGrpSpPr>
          <p:cNvPr id="10" name="Group 9"/>
          <p:cNvGrpSpPr/>
          <p:nvPr/>
        </p:nvGrpSpPr>
        <p:grpSpPr>
          <a:xfrm>
            <a:off x="7093877" y="2928938"/>
            <a:ext cx="4259923" cy="2456273"/>
            <a:chOff x="7403799" y="1406844"/>
            <a:chExt cx="4259923" cy="2456273"/>
          </a:xfrm>
        </p:grpSpPr>
        <p:grpSp>
          <p:nvGrpSpPr>
            <p:cNvPr id="11" name="Group 10"/>
            <p:cNvGrpSpPr/>
            <p:nvPr/>
          </p:nvGrpSpPr>
          <p:grpSpPr>
            <a:xfrm>
              <a:off x="7403799" y="1406844"/>
              <a:ext cx="4259923" cy="2456273"/>
              <a:chOff x="7466322" y="1027906"/>
              <a:chExt cx="4259923" cy="2456273"/>
            </a:xfrm>
          </p:grpSpPr>
          <p:sp>
            <p:nvSpPr>
              <p:cNvPr id="15" name="Rectangle 14"/>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6" name="Rectangle 15"/>
              <p:cNvSpPr/>
              <p:nvPr/>
            </p:nvSpPr>
            <p:spPr>
              <a:xfrm>
                <a:off x="7769912" y="1969081"/>
                <a:ext cx="3956333" cy="15150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Box 16"/>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8" name="TextBox 17"/>
              <p:cNvSpPr txBox="1"/>
              <p:nvPr/>
            </p:nvSpPr>
            <p:spPr>
              <a:xfrm>
                <a:off x="7836450" y="1989610"/>
                <a:ext cx="953594" cy="461665"/>
              </a:xfrm>
              <a:prstGeom prst="rect">
                <a:avLst/>
              </a:prstGeom>
              <a:noFill/>
            </p:spPr>
            <p:txBody>
              <a:bodyPr wrap="none" rtlCol="0">
                <a:spAutoFit/>
              </a:bodyPr>
              <a:lstStyle/>
              <a:p>
                <a:r>
                  <a:rPr lang="en-US" sz="2400" smtClean="0"/>
                  <a:t>Buffer</a:t>
                </a:r>
                <a:endParaRPr lang="en-US" sz="2400"/>
              </a:p>
            </p:txBody>
          </p:sp>
        </p:grpSp>
        <p:sp>
          <p:nvSpPr>
            <p:cNvPr id="12" name="Rounded Rectangle 11"/>
            <p:cNvSpPr/>
            <p:nvPr/>
          </p:nvSpPr>
          <p:spPr>
            <a:xfrm>
              <a:off x="7843740"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55124"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266508" y="3009498"/>
              <a:ext cx="1127270" cy="5729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5806814" y="4444145"/>
            <a:ext cx="1461477"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ight Arrow 19"/>
          <p:cNvSpPr/>
          <p:nvPr/>
        </p:nvSpPr>
        <p:spPr>
          <a:xfrm rot="10800000">
            <a:off x="5806813" y="4895300"/>
            <a:ext cx="1461478" cy="3620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TextBox 21"/>
          <p:cNvSpPr txBox="1"/>
          <p:nvPr/>
        </p:nvSpPr>
        <p:spPr>
          <a:xfrm>
            <a:off x="1808684" y="3883671"/>
            <a:ext cx="369012" cy="369332"/>
          </a:xfrm>
          <a:prstGeom prst="rect">
            <a:avLst/>
          </a:prstGeom>
          <a:noFill/>
        </p:spPr>
        <p:txBody>
          <a:bodyPr wrap="none" rtlCol="0">
            <a:spAutoFit/>
          </a:bodyPr>
          <a:lstStyle/>
          <a:p>
            <a:r>
              <a:rPr lang="en-US" b="1" dirty="0" smtClean="0">
                <a:latin typeface="+mj-lt"/>
              </a:rPr>
              <a:t>F</a:t>
            </a:r>
            <a:r>
              <a:rPr lang="en-US" b="1" baseline="-25000" dirty="0" smtClean="0">
                <a:latin typeface="+mj-lt"/>
              </a:rPr>
              <a:t>1</a:t>
            </a:r>
            <a:endParaRPr lang="en-US" b="1" baseline="-25000" dirty="0">
              <a:latin typeface="+mj-lt"/>
            </a:endParaRPr>
          </a:p>
        </p:txBody>
      </p:sp>
      <p:sp>
        <p:nvSpPr>
          <p:cNvPr id="31" name="Rounded Rectangle 30"/>
          <p:cNvSpPr/>
          <p:nvPr/>
        </p:nvSpPr>
        <p:spPr>
          <a:xfrm>
            <a:off x="2287339" y="4629154"/>
            <a:ext cx="3296832" cy="10031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87809" y="4670498"/>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2</a:t>
            </a:r>
          </a:p>
        </p:txBody>
      </p:sp>
      <p:sp>
        <p:nvSpPr>
          <p:cNvPr id="38" name="TextBox 37"/>
          <p:cNvSpPr txBox="1"/>
          <p:nvPr/>
        </p:nvSpPr>
        <p:spPr>
          <a:xfrm>
            <a:off x="3493454" y="4688609"/>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31,33</a:t>
            </a:r>
            <a:endParaRPr lang="en-US" sz="2000" dirty="0">
              <a:solidFill>
                <a:srgbClr val="FFC000"/>
              </a:solidFill>
              <a:latin typeface="Menlo" charset="0"/>
              <a:ea typeface="Menlo" charset="0"/>
              <a:cs typeface="Menlo" charset="0"/>
            </a:endParaRPr>
          </a:p>
        </p:txBody>
      </p:sp>
      <p:sp>
        <p:nvSpPr>
          <p:cNvPr id="39" name="TextBox 38"/>
          <p:cNvSpPr txBox="1"/>
          <p:nvPr/>
        </p:nvSpPr>
        <p:spPr>
          <a:xfrm>
            <a:off x="2455258" y="4683545"/>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10,12</a:t>
            </a:r>
            <a:endParaRPr lang="en-US" sz="2000" dirty="0">
              <a:solidFill>
                <a:srgbClr val="FFC000"/>
              </a:solidFill>
              <a:latin typeface="Menlo" charset="0"/>
              <a:ea typeface="Menlo" charset="0"/>
              <a:cs typeface="Menlo" charset="0"/>
            </a:endParaRPr>
          </a:p>
        </p:txBody>
      </p:sp>
      <p:sp>
        <p:nvSpPr>
          <p:cNvPr id="5" name="TextBox 4"/>
          <p:cNvSpPr txBox="1"/>
          <p:nvPr/>
        </p:nvSpPr>
        <p:spPr>
          <a:xfrm>
            <a:off x="10172354" y="3227972"/>
            <a:ext cx="603050" cy="369332"/>
          </a:xfrm>
          <a:prstGeom prst="rect">
            <a:avLst/>
          </a:prstGeom>
          <a:solidFill>
            <a:schemeClr val="accent4">
              <a:lumMod val="20000"/>
              <a:lumOff val="80000"/>
            </a:schemeClr>
          </a:solidFill>
        </p:spPr>
        <p:txBody>
          <a:bodyPr wrap="none" rtlCol="0">
            <a:spAutoFit/>
          </a:bodyPr>
          <a:lstStyle/>
          <a:p>
            <a:r>
              <a:rPr lang="en-US" b="1" dirty="0" smtClean="0">
                <a:solidFill>
                  <a:srgbClr val="00B050"/>
                </a:solidFill>
                <a:latin typeface="Menlo" charset="0"/>
                <a:ea typeface="Menlo" charset="0"/>
                <a:cs typeface="Menlo" charset="0"/>
              </a:rPr>
              <a:t>m=0</a:t>
            </a:r>
            <a:endParaRPr lang="en-US" b="1" dirty="0">
              <a:solidFill>
                <a:srgbClr val="00B050"/>
              </a:solidFill>
              <a:latin typeface="Menlo" charset="0"/>
              <a:ea typeface="Menlo" charset="0"/>
              <a:cs typeface="Menlo" charset="0"/>
            </a:endParaRPr>
          </a:p>
        </p:txBody>
      </p:sp>
      <p:sp>
        <p:nvSpPr>
          <p:cNvPr id="25" name="TextBox 24"/>
          <p:cNvSpPr txBox="1"/>
          <p:nvPr/>
        </p:nvSpPr>
        <p:spPr>
          <a:xfrm>
            <a:off x="4553018" y="4683545"/>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44,55</a:t>
            </a:r>
            <a:endParaRPr lang="en-US" sz="2000" dirty="0">
              <a:solidFill>
                <a:srgbClr val="FFC000"/>
              </a:solidFill>
              <a:latin typeface="Menlo" charset="0"/>
              <a:ea typeface="Menlo" charset="0"/>
              <a:cs typeface="Menlo" charset="0"/>
            </a:endParaRPr>
          </a:p>
        </p:txBody>
      </p:sp>
      <p:sp>
        <p:nvSpPr>
          <p:cNvPr id="8" name="TextBox 7"/>
          <p:cNvSpPr txBox="1"/>
          <p:nvPr/>
        </p:nvSpPr>
        <p:spPr>
          <a:xfrm>
            <a:off x="2455208" y="5155350"/>
            <a:ext cx="95413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57,98</a:t>
            </a:r>
            <a:endParaRPr lang="en-US" sz="2000" dirty="0">
              <a:solidFill>
                <a:srgbClr val="FFC000"/>
              </a:solidFill>
              <a:latin typeface="Menlo" charset="0"/>
              <a:ea typeface="Menlo" charset="0"/>
              <a:cs typeface="Menlo" charset="0"/>
            </a:endParaRPr>
          </a:p>
        </p:txBody>
      </p:sp>
      <p:sp>
        <p:nvSpPr>
          <p:cNvPr id="34" name="Rounded Rectangle 33"/>
          <p:cNvSpPr/>
          <p:nvPr/>
        </p:nvSpPr>
        <p:spPr>
          <a:xfrm>
            <a:off x="2287339" y="5725430"/>
            <a:ext cx="3296832" cy="52322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787809" y="5766774"/>
            <a:ext cx="369012" cy="369332"/>
          </a:xfrm>
          <a:prstGeom prst="rect">
            <a:avLst/>
          </a:prstGeom>
          <a:noFill/>
        </p:spPr>
        <p:txBody>
          <a:bodyPr wrap="none" rtlCol="0">
            <a:spAutoFit/>
          </a:bodyPr>
          <a:lstStyle/>
          <a:p>
            <a:r>
              <a:rPr lang="en-US" b="1" dirty="0" smtClean="0">
                <a:latin typeface="+mj-lt"/>
              </a:rPr>
              <a:t>F</a:t>
            </a:r>
            <a:r>
              <a:rPr lang="en-US" b="1" baseline="-25000" dirty="0">
                <a:latin typeface="+mj-lt"/>
              </a:rPr>
              <a:t>3</a:t>
            </a:r>
          </a:p>
        </p:txBody>
      </p:sp>
      <p:sp>
        <p:nvSpPr>
          <p:cNvPr id="7" name="TextBox 6"/>
          <p:cNvSpPr txBox="1"/>
          <p:nvPr/>
        </p:nvSpPr>
        <p:spPr>
          <a:xfrm>
            <a:off x="7605785" y="4625116"/>
            <a:ext cx="958921"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3,18</a:t>
            </a:r>
            <a:endParaRPr lang="en-US" sz="2000" dirty="0">
              <a:solidFill>
                <a:srgbClr val="FFC000"/>
              </a:solidFill>
              <a:latin typeface="Menlo" charset="0"/>
              <a:ea typeface="Menlo" charset="0"/>
              <a:cs typeface="Menlo" charset="0"/>
            </a:endParaRPr>
          </a:p>
        </p:txBody>
      </p:sp>
      <p:sp>
        <p:nvSpPr>
          <p:cNvPr id="33" name="TextBox 32"/>
          <p:cNvSpPr txBox="1"/>
          <p:nvPr/>
        </p:nvSpPr>
        <p:spPr>
          <a:xfrm>
            <a:off x="8850684" y="463685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22,24</a:t>
            </a:r>
            <a:endParaRPr lang="en-US" sz="2000" dirty="0">
              <a:solidFill>
                <a:srgbClr val="FFC000"/>
              </a:solidFill>
              <a:latin typeface="Menlo" charset="0"/>
              <a:ea typeface="Menlo" charset="0"/>
              <a:cs typeface="Menlo" charset="0"/>
            </a:endParaRPr>
          </a:p>
        </p:txBody>
      </p:sp>
    </p:spTree>
    <p:extLst>
      <p:ext uri="{BB962C8B-B14F-4D97-AF65-F5344CB8AC3E}">
        <p14:creationId xmlns:p14="http://schemas.microsoft.com/office/powerpoint/2010/main" val="185594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2.22222E-6 L -0.42174 0.17593 " pathEditMode="relative" rAng="0" ptsTypes="AA">
                                      <p:cBhvr>
                                        <p:cTn id="6" dur="2000" fill="hold"/>
                                        <p:tgtEl>
                                          <p:spTgt spid="7"/>
                                        </p:tgtEl>
                                        <p:attrNameLst>
                                          <p:attrName>ppt_x</p:attrName>
                                          <p:attrName>ppt_y</p:attrName>
                                        </p:attrNameLst>
                                      </p:cBhvr>
                                      <p:rCtr x="-21094" y="8796"/>
                                    </p:animMotion>
                                  </p:childTnLst>
                                </p:cTn>
                              </p:par>
                              <p:par>
                                <p:cTn id="7" presetID="42" presetClass="path" presetSubtype="0" accel="50000" decel="50000" fill="hold" grpId="0" nodeType="withEffect">
                                  <p:stCondLst>
                                    <p:cond delay="0"/>
                                  </p:stCondLst>
                                  <p:childTnLst>
                                    <p:animMotion origin="layout" path="M -4.375E-6 -3.7037E-6 L -0.44153 0.17199 " pathEditMode="relative" rAng="0" ptsTypes="AA">
                                      <p:cBhvr>
                                        <p:cTn id="8" dur="2000" fill="hold"/>
                                        <p:tgtEl>
                                          <p:spTgt spid="33"/>
                                        </p:tgtEl>
                                        <p:attrNameLst>
                                          <p:attrName>ppt_x</p:attrName>
                                          <p:attrName>ppt_y</p:attrName>
                                        </p:attrNameLst>
                                      </p:cBhvr>
                                      <p:rCtr x="-22096" y="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Repacking</a:t>
            </a:r>
            <a:endParaRPr lang="en-US" dirty="0"/>
          </a:p>
        </p:txBody>
      </p:sp>
      <p:sp>
        <p:nvSpPr>
          <p:cNvPr id="3" name="Content Placeholder 2"/>
          <p:cNvSpPr>
            <a:spLocks noGrp="1"/>
          </p:cNvSpPr>
          <p:nvPr>
            <p:ph idx="1"/>
          </p:nvPr>
        </p:nvSpPr>
        <p:spPr>
          <a:xfrm>
            <a:off x="838200" y="1825625"/>
            <a:ext cx="10515600" cy="3932238"/>
          </a:xfrm>
        </p:spPr>
        <p:txBody>
          <a:bodyPr>
            <a:normAutofit fontScale="92500" lnSpcReduction="10000"/>
          </a:bodyPr>
          <a:lstStyle/>
          <a:p>
            <a:r>
              <a:rPr lang="en-US" dirty="0" smtClean="0"/>
              <a:t>Note that, for buffer with B+1 pages:</a:t>
            </a:r>
          </a:p>
          <a:p>
            <a:pPr lvl="1"/>
            <a:r>
              <a:rPr lang="en-US" dirty="0" smtClean="0"/>
              <a:t>If input file is sorted </a:t>
            </a:r>
            <a:r>
              <a:rPr lang="en-US" dirty="0" smtClean="0">
                <a:sym typeface="Wingdings"/>
              </a:rPr>
              <a:t> nothing is frozen  we get </a:t>
            </a:r>
            <a:r>
              <a:rPr lang="en-US" b="1" dirty="0" smtClean="0">
                <a:sym typeface="Wingdings"/>
              </a:rPr>
              <a:t>a single</a:t>
            </a:r>
            <a:r>
              <a:rPr lang="en-US" dirty="0" smtClean="0">
                <a:sym typeface="Wingdings"/>
              </a:rPr>
              <a:t> run!</a:t>
            </a:r>
          </a:p>
          <a:p>
            <a:pPr lvl="1"/>
            <a:r>
              <a:rPr lang="en-US" dirty="0" smtClean="0">
                <a:sym typeface="Wingdings"/>
              </a:rPr>
              <a:t>If input file is reverse sorted (worst case)  everything is frozen  we get runs of length </a:t>
            </a:r>
            <a:r>
              <a:rPr lang="en-US" b="1" dirty="0" smtClean="0">
                <a:sym typeface="Wingdings"/>
              </a:rPr>
              <a:t>B+1</a:t>
            </a:r>
          </a:p>
          <a:p>
            <a:pPr lvl="1"/>
            <a:endParaRPr lang="en-US" b="1" dirty="0">
              <a:sym typeface="Wingdings"/>
            </a:endParaRPr>
          </a:p>
          <a:p>
            <a:r>
              <a:rPr lang="en-US" dirty="0" smtClean="0">
                <a:sym typeface="Wingdings"/>
              </a:rPr>
              <a:t>In general, with repacking we do </a:t>
            </a:r>
            <a:r>
              <a:rPr lang="en-US" b="1" u="sng" dirty="0" smtClean="0">
                <a:sym typeface="Wingdings"/>
              </a:rPr>
              <a:t>no worse</a:t>
            </a:r>
            <a:r>
              <a:rPr lang="en-US" dirty="0" smtClean="0">
                <a:sym typeface="Wingdings"/>
              </a:rPr>
              <a:t> than without it! </a:t>
            </a:r>
          </a:p>
          <a:p>
            <a:endParaRPr lang="en-US" dirty="0">
              <a:sym typeface="Wingdings"/>
            </a:endParaRPr>
          </a:p>
          <a:p>
            <a:r>
              <a:rPr lang="en-US" dirty="0" smtClean="0">
                <a:sym typeface="Wingdings"/>
              </a:rPr>
              <a:t>What if the file is already sorted?</a:t>
            </a:r>
          </a:p>
          <a:p>
            <a:endParaRPr lang="en-US" dirty="0">
              <a:sym typeface="Wingdings"/>
            </a:endParaRPr>
          </a:p>
          <a:p>
            <a:r>
              <a:rPr lang="en-US" dirty="0" smtClean="0">
                <a:sym typeface="Wingdings"/>
              </a:rPr>
              <a:t>Engineer’s approximation: runs will have </a:t>
            </a:r>
            <a:r>
              <a:rPr lang="en-US" b="1" dirty="0" smtClean="0">
                <a:sym typeface="Wingdings"/>
              </a:rPr>
              <a:t>~2(B+1) </a:t>
            </a:r>
            <a:r>
              <a:rPr lang="en-US" dirty="0" smtClean="0">
                <a:sym typeface="Wingdings"/>
              </a:rPr>
              <a:t>length</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7386110" y="5649912"/>
                <a:ext cx="3967690" cy="849271"/>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charset="0"/>
                        </a:rPr>
                        <m:t>~</m:t>
                      </m:r>
                      <m:r>
                        <a:rPr lang="en-US" sz="2400" i="1" dirty="0" smtClean="0">
                          <a:latin typeface="Cambria Math" charset="0"/>
                        </a:rPr>
                        <m:t>2</m:t>
                      </m:r>
                      <m:r>
                        <a:rPr lang="en-US" sz="2400" b="0" i="1" dirty="0" smtClean="0">
                          <a:latin typeface="Cambria Math" charset="0"/>
                        </a:rPr>
                        <m:t>𝑁</m:t>
                      </m:r>
                      <m:r>
                        <a:rPr lang="en-US" sz="2400" b="0" i="1" dirty="0" smtClean="0">
                          <a:latin typeface="Cambria Math" charset="0"/>
                        </a:rPr>
                        <m:t>(</m:t>
                      </m:r>
                      <m:d>
                        <m:dPr>
                          <m:begChr m:val="⌈"/>
                          <m:endChr m:val="⌉"/>
                          <m:ctrlPr>
                            <a:rPr lang="en-US" sz="2400" b="0" i="1" dirty="0" smtClean="0">
                              <a:latin typeface="Cambria Math" panose="02040503050406030204" pitchFamily="18" charset="0"/>
                            </a:rPr>
                          </m:ctrlPr>
                        </m:dPr>
                        <m:e>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charset="0"/>
                                    </a:rPr>
                                    <m:t>log</m:t>
                                  </m:r>
                                </m:e>
                                <m:sub>
                                  <m:r>
                                    <a:rPr lang="en-US" sz="2400" b="0" i="1" dirty="0" smtClean="0">
                                      <a:solidFill>
                                        <a:schemeClr val="tx1"/>
                                      </a:solidFill>
                                      <a:latin typeface="Cambria Math" charset="0"/>
                                    </a:rPr>
                                    <m:t>𝐵</m:t>
                                  </m:r>
                                </m:sub>
                              </m:sSub>
                            </m:fName>
                            <m:e>
                              <m:f>
                                <m:fPr>
                                  <m:ctrlPr>
                                    <a:rPr lang="en-US" sz="2400" i="1" dirty="0" smtClean="0">
                                      <a:latin typeface="Cambria Math" panose="02040503050406030204" pitchFamily="18" charset="0"/>
                                    </a:rPr>
                                  </m:ctrlPr>
                                </m:fPr>
                                <m:num>
                                  <m:r>
                                    <a:rPr lang="en-US" sz="2400" b="1" i="1" dirty="0" smtClean="0">
                                      <a:solidFill>
                                        <a:schemeClr val="tx1"/>
                                      </a:solidFill>
                                      <a:latin typeface="Cambria Math" charset="0"/>
                                    </a:rPr>
                                    <m:t>𝑵</m:t>
                                  </m:r>
                                </m:num>
                                <m:den>
                                  <m:r>
                                    <a:rPr lang="en-US" sz="2400" b="1" i="1" dirty="0" smtClean="0">
                                      <a:solidFill>
                                        <a:srgbClr val="FF0000"/>
                                      </a:solidFill>
                                      <a:latin typeface="Cambria Math" charset="0"/>
                                    </a:rPr>
                                    <m:t>𝟐</m:t>
                                  </m:r>
                                  <m:r>
                                    <a:rPr lang="en-US" sz="2400" b="1" i="1" dirty="0" smtClean="0">
                                      <a:solidFill>
                                        <a:schemeClr val="tx1"/>
                                      </a:solidFill>
                                      <a:latin typeface="Cambria Math" charset="0"/>
                                    </a:rPr>
                                    <m:t>(</m:t>
                                  </m:r>
                                  <m:r>
                                    <a:rPr lang="en-US" sz="2400" b="1" i="1" dirty="0" smtClean="0">
                                      <a:solidFill>
                                        <a:schemeClr val="tx1"/>
                                      </a:solidFill>
                                      <a:latin typeface="Cambria Math" charset="0"/>
                                    </a:rPr>
                                    <m:t>𝑩</m:t>
                                  </m:r>
                                  <m:r>
                                    <a:rPr lang="en-US" sz="2400" b="1" i="1" dirty="0" smtClean="0">
                                      <a:solidFill>
                                        <a:schemeClr val="tx1"/>
                                      </a:solidFill>
                                      <a:latin typeface="Cambria Math" charset="0"/>
                                    </a:rPr>
                                    <m:t>+</m:t>
                                  </m:r>
                                  <m:r>
                                    <a:rPr lang="en-US" sz="2400" b="1" i="1" dirty="0" smtClean="0">
                                      <a:solidFill>
                                        <a:schemeClr val="tx1"/>
                                      </a:solidFill>
                                      <a:latin typeface="Cambria Math" charset="0"/>
                                    </a:rPr>
                                    <m:t>𝟏</m:t>
                                  </m:r>
                                  <m:r>
                                    <a:rPr lang="en-US" sz="2400" b="1" i="1" dirty="0" smtClean="0">
                                      <a:solidFill>
                                        <a:schemeClr val="tx1"/>
                                      </a:solidFill>
                                      <a:latin typeface="Cambria Math" charset="0"/>
                                    </a:rPr>
                                    <m:t>)</m:t>
                                  </m:r>
                                </m:den>
                              </m:f>
                            </m:e>
                          </m:func>
                        </m:e>
                      </m:d>
                      <m:r>
                        <a:rPr lang="en-US" sz="2400" b="0" i="1" dirty="0" smtClean="0">
                          <a:latin typeface="Cambria Math" charset="0"/>
                        </a:rPr>
                        <m:t>+1)</m:t>
                      </m:r>
                    </m:oMath>
                  </m:oMathPara>
                </a14:m>
                <a:endParaRPr lang="en-US" sz="2400" dirty="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386110" y="5649912"/>
                <a:ext cx="3967690" cy="849271"/>
              </a:xfrm>
              <a:prstGeom prst="rect">
                <a:avLst/>
              </a:prstGeom>
              <a:blipFill rotWithShape="0">
                <a:blip r:embed="rId2"/>
                <a:stretch>
                  <a:fillRect/>
                </a:stretch>
              </a:blipFill>
              <a:effectLst>
                <a:outerShdw blurRad="50800" dist="127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458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Buffer</a:t>
            </a:r>
            <a:endParaRPr lang="en-US" dirty="0"/>
          </a:p>
        </p:txBody>
      </p:sp>
      <p:sp>
        <p:nvSpPr>
          <p:cNvPr id="10" name="Can 9"/>
          <p:cNvSpPr/>
          <p:nvPr/>
        </p:nvSpPr>
        <p:spPr>
          <a:xfrm>
            <a:off x="9270640" y="4666593"/>
            <a:ext cx="2644274" cy="189930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smtClean="0"/>
              <a:t>Disk</a:t>
            </a:r>
            <a:endParaRPr lang="en-US" sz="2800"/>
          </a:p>
        </p:txBody>
      </p:sp>
      <p:sp>
        <p:nvSpPr>
          <p:cNvPr id="12" name="Up-Down Arrow 11"/>
          <p:cNvSpPr/>
          <p:nvPr/>
        </p:nvSpPr>
        <p:spPr>
          <a:xfrm>
            <a:off x="10316880" y="3642353"/>
            <a:ext cx="551793" cy="1383699"/>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21" name="Group 20"/>
          <p:cNvGrpSpPr/>
          <p:nvPr/>
        </p:nvGrpSpPr>
        <p:grpSpPr>
          <a:xfrm>
            <a:off x="7466322" y="1027906"/>
            <a:ext cx="4259923" cy="2456273"/>
            <a:chOff x="7466322" y="1027906"/>
            <a:chExt cx="4259923" cy="2456273"/>
          </a:xfrm>
        </p:grpSpPr>
        <p:sp>
          <p:nvSpPr>
            <p:cNvPr id="11" name="Rectangle 10"/>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5" name="Rectangle 4"/>
            <p:cNvSpPr/>
            <p:nvPr/>
          </p:nvSpPr>
          <p:spPr>
            <a:xfrm>
              <a:off x="9459310" y="1986455"/>
              <a:ext cx="2266935" cy="14977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8" name="TextBox 17"/>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19" name="TextBox 18"/>
            <p:cNvSpPr txBox="1"/>
            <p:nvPr/>
          </p:nvSpPr>
          <p:spPr>
            <a:xfrm>
              <a:off x="10115979" y="2048829"/>
              <a:ext cx="953594" cy="461665"/>
            </a:xfrm>
            <a:prstGeom prst="rect">
              <a:avLst/>
            </a:prstGeom>
            <a:noFill/>
          </p:spPr>
          <p:txBody>
            <a:bodyPr wrap="none" rtlCol="0">
              <a:spAutoFit/>
            </a:bodyPr>
            <a:lstStyle/>
            <a:p>
              <a:r>
                <a:rPr lang="en-US" sz="2400" smtClean="0"/>
                <a:t>Buffer</a:t>
              </a:r>
              <a:endParaRPr lang="en-US" sz="2400"/>
            </a:p>
          </p:txBody>
        </p:sp>
        <p:sp>
          <p:nvSpPr>
            <p:cNvPr id="13" name="Left-Right Arrow 12"/>
            <p:cNvSpPr/>
            <p:nvPr/>
          </p:nvSpPr>
          <p:spPr>
            <a:xfrm>
              <a:off x="8994227" y="2098357"/>
              <a:ext cx="930166" cy="362607"/>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17" name="Content Placeholder 2"/>
          <p:cNvSpPr>
            <a:spLocks noGrp="1"/>
          </p:cNvSpPr>
          <p:nvPr>
            <p:ph idx="1"/>
          </p:nvPr>
        </p:nvSpPr>
        <p:spPr>
          <a:xfrm>
            <a:off x="609600" y="1600201"/>
            <a:ext cx="6483178" cy="4965699"/>
          </a:xfrm>
        </p:spPr>
        <p:txBody>
          <a:bodyPr>
            <a:normAutofit/>
          </a:bodyPr>
          <a:lstStyle/>
          <a:p>
            <a:r>
              <a:rPr lang="en-US" dirty="0" smtClean="0"/>
              <a:t>A </a:t>
            </a:r>
            <a:r>
              <a:rPr lang="en-US" b="1" u="sng" dirty="0" smtClean="0"/>
              <a:t>buffer</a:t>
            </a:r>
            <a:r>
              <a:rPr lang="en-US" dirty="0" smtClean="0"/>
              <a:t> is a region of physical memory used to store </a:t>
            </a:r>
            <a:r>
              <a:rPr lang="en-US" i="1" dirty="0" smtClean="0"/>
              <a:t>temporary data</a:t>
            </a:r>
          </a:p>
          <a:p>
            <a:pPr lvl="1"/>
            <a:endParaRPr lang="en-US" sz="2800" dirty="0" smtClean="0"/>
          </a:p>
          <a:p>
            <a:pPr lvl="1"/>
            <a:r>
              <a:rPr lang="en-US" sz="2800" i="1" dirty="0" smtClean="0"/>
              <a:t>In this lecture: </a:t>
            </a:r>
            <a:r>
              <a:rPr lang="en-US" sz="2800" dirty="0" smtClean="0"/>
              <a:t>a region in  main memory used to store </a:t>
            </a:r>
            <a:r>
              <a:rPr lang="en-US" sz="2800" b="1" dirty="0" smtClean="0"/>
              <a:t>intermediate data between disk and processes</a:t>
            </a:r>
          </a:p>
          <a:p>
            <a:pPr marL="457200" lvl="1" indent="0">
              <a:buNone/>
            </a:pPr>
            <a:endParaRPr lang="en-US" sz="2800" i="1" dirty="0" smtClean="0"/>
          </a:p>
          <a:p>
            <a:r>
              <a:rPr lang="en-US" i="1" dirty="0" smtClean="0"/>
              <a:t>Key idea: </a:t>
            </a:r>
            <a:r>
              <a:rPr lang="en-US" dirty="0" smtClean="0"/>
              <a:t>Reading / writing to disk is slow- need to cache data!</a:t>
            </a:r>
          </a:p>
          <a:p>
            <a:pPr lvl="1"/>
            <a:endParaRPr lang="en-US" dirty="0"/>
          </a:p>
        </p:txBody>
      </p:sp>
    </p:spTree>
    <p:extLst>
      <p:ext uri="{BB962C8B-B14F-4D97-AF65-F5344CB8AC3E}">
        <p14:creationId xmlns:p14="http://schemas.microsoft.com/office/powerpoint/2010/main" val="18514792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Basics of IO and buffer management.</a:t>
            </a:r>
          </a:p>
          <a:p>
            <a:pPr lvl="1"/>
            <a:r>
              <a:rPr lang="en-US" dirty="0" smtClean="0"/>
              <a:t>See notebook for more fun! (Learn about </a:t>
            </a:r>
            <a:r>
              <a:rPr lang="en-US" i="1" dirty="0" smtClean="0"/>
              <a:t>sequential flooding</a:t>
            </a:r>
            <a:r>
              <a:rPr lang="en-US" dirty="0" smtClean="0"/>
              <a:t>)</a:t>
            </a:r>
          </a:p>
          <a:p>
            <a:pPr lvl="1"/>
            <a:endParaRPr lang="en-US" dirty="0" smtClean="0"/>
          </a:p>
          <a:p>
            <a:r>
              <a:rPr lang="en-US" dirty="0" smtClean="0"/>
              <a:t>We introduced the IO cost model using </a:t>
            </a:r>
            <a:r>
              <a:rPr lang="en-US" b="1" dirty="0" smtClean="0"/>
              <a:t>sorting</a:t>
            </a:r>
            <a:r>
              <a:rPr lang="en-US" dirty="0" smtClean="0"/>
              <a:t>.</a:t>
            </a:r>
          </a:p>
          <a:p>
            <a:pPr lvl="1"/>
            <a:r>
              <a:rPr lang="en-US" dirty="0" smtClean="0"/>
              <a:t>Saw how to do merges with few IOs, </a:t>
            </a:r>
          </a:p>
          <a:p>
            <a:pPr lvl="1"/>
            <a:r>
              <a:rPr lang="en-US" dirty="0" smtClean="0"/>
              <a:t>Works better than main-memory sort algorithms. </a:t>
            </a:r>
          </a:p>
          <a:p>
            <a:pPr lvl="1"/>
            <a:endParaRPr lang="en-US" dirty="0"/>
          </a:p>
          <a:p>
            <a:r>
              <a:rPr lang="en-US" dirty="0" smtClean="0"/>
              <a:t>Described a few optimizations for sorting</a:t>
            </a:r>
            <a:endParaRPr lang="en-US" dirty="0"/>
          </a:p>
        </p:txBody>
      </p:sp>
    </p:spTree>
    <p:extLst>
      <p:ext uri="{BB962C8B-B14F-4D97-AF65-F5344CB8AC3E}">
        <p14:creationId xmlns:p14="http://schemas.microsoft.com/office/powerpoint/2010/main" val="6150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 about in this section</a:t>
            </a:r>
            <a:endParaRPr lang="en-US" dirty="0"/>
          </a:p>
        </p:txBody>
      </p:sp>
      <p:sp>
        <p:nvSpPr>
          <p:cNvPr id="3" name="Content Placeholder 2"/>
          <p:cNvSpPr>
            <a:spLocks noGrp="1"/>
          </p:cNvSpPr>
          <p:nvPr>
            <p:ph idx="1"/>
          </p:nvPr>
        </p:nvSpPr>
        <p:spPr>
          <a:xfrm>
            <a:off x="838200" y="1825624"/>
            <a:ext cx="10515600" cy="4175783"/>
          </a:xfrm>
        </p:spPr>
        <p:txBody>
          <a:bodyPr>
            <a:normAutofit/>
          </a:bodyPr>
          <a:lstStyle/>
          <a:p>
            <a:pPr marL="514350" indent="-514350">
              <a:buAutoNum type="arabicPeriod"/>
            </a:pPr>
            <a:r>
              <a:rPr lang="en-US" dirty="0" smtClean="0">
                <a:latin typeface="+mj-lt"/>
              </a:rPr>
              <a:t>Indexes: Motivation</a:t>
            </a:r>
          </a:p>
          <a:p>
            <a:pPr marL="514350" indent="-514350">
              <a:buAutoNum type="arabicPeriod"/>
            </a:pPr>
            <a:endParaRPr lang="en-US" dirty="0" smtClean="0">
              <a:latin typeface="+mj-lt"/>
            </a:endParaRPr>
          </a:p>
          <a:p>
            <a:pPr marL="514350" indent="-514350">
              <a:buAutoNum type="arabicPeriod"/>
            </a:pPr>
            <a:r>
              <a:rPr lang="en-US" dirty="0" smtClean="0">
                <a:latin typeface="+mj-lt"/>
              </a:rPr>
              <a:t>Indexes: Basics</a:t>
            </a:r>
          </a:p>
          <a:p>
            <a:pPr marL="514350" indent="-514350">
              <a:buNone/>
            </a:pPr>
            <a:endParaRPr lang="en-US" dirty="0">
              <a:latin typeface="+mj-lt"/>
            </a:endParaRPr>
          </a:p>
        </p:txBody>
      </p:sp>
      <p:sp>
        <p:nvSpPr>
          <p:cNvPr id="4" name="Slide Number Placeholder 3"/>
          <p:cNvSpPr>
            <a:spLocks noGrp="1"/>
          </p:cNvSpPr>
          <p:nvPr>
            <p:ph type="sldNum" sz="quarter" idx="12"/>
          </p:nvPr>
        </p:nvSpPr>
        <p:spPr/>
        <p:txBody>
          <a:bodyPr/>
          <a:lstStyle/>
          <a:p>
            <a:fld id="{DF92A6B5-0D7C-48A8-B49A-953CF10F77E3}" type="slidenum">
              <a:rPr lang="en-US" smtClean="0"/>
              <a:pPr/>
              <a:t>71</a:t>
            </a:fld>
            <a:endParaRPr lang="en-US"/>
          </a:p>
        </p:txBody>
      </p:sp>
    </p:spTree>
    <p:extLst>
      <p:ext uri="{BB962C8B-B14F-4D97-AF65-F5344CB8AC3E}">
        <p14:creationId xmlns:p14="http://schemas.microsoft.com/office/powerpoint/2010/main" val="12497416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Motivation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600200"/>
                <a:ext cx="10515601" cy="3914775"/>
              </a:xfrm>
            </p:spPr>
            <p:txBody>
              <a:bodyPr>
                <a:normAutofit/>
              </a:bodyPr>
              <a:lstStyle/>
              <a:p>
                <a:r>
                  <a:rPr lang="en-US" dirty="0" smtClean="0"/>
                  <a:t>Suppose we want to search for people of a specific age</a:t>
                </a:r>
              </a:p>
              <a:p>
                <a:endParaRPr lang="en-US" b="1" i="1" dirty="0" smtClean="0"/>
              </a:p>
              <a:p>
                <a:r>
                  <a:rPr lang="en-US" b="1" i="1" dirty="0" smtClean="0"/>
                  <a:t>First idea:</a:t>
                </a:r>
                <a:r>
                  <a:rPr lang="en-US" dirty="0" smtClean="0"/>
                  <a:t> Sort the records by age… we know how to do this fast!</a:t>
                </a:r>
              </a:p>
              <a:p>
                <a:endParaRPr lang="en-US" dirty="0"/>
              </a:p>
              <a:p>
                <a:r>
                  <a:rPr lang="en-US" dirty="0" smtClean="0"/>
                  <a:t>How many IO operations to search over </a:t>
                </a:r>
                <a:r>
                  <a:rPr lang="en-US" b="1" i="1" dirty="0" smtClean="0"/>
                  <a:t>N sorted</a:t>
                </a:r>
                <a:r>
                  <a:rPr lang="en-US" dirty="0" smtClean="0"/>
                  <a:t> records?</a:t>
                </a:r>
              </a:p>
              <a:p>
                <a:pPr lvl="1"/>
                <a:r>
                  <a:rPr lang="en-US" sz="2800" dirty="0" smtClean="0"/>
                  <a:t>Simple scan: </a:t>
                </a:r>
                <a:r>
                  <a:rPr lang="en-US" sz="2800" b="1" i="1" dirty="0" smtClean="0"/>
                  <a:t>O(N)</a:t>
                </a:r>
                <a:endParaRPr lang="en-US" sz="2800" dirty="0"/>
              </a:p>
              <a:p>
                <a:pPr lvl="1"/>
                <a:r>
                  <a:rPr lang="en-US" sz="2800" dirty="0" smtClean="0"/>
                  <a:t>Binary search: </a:t>
                </a:r>
                <a:r>
                  <a:rPr lang="en-US" sz="2800" b="1" i="1" dirty="0" smtClean="0"/>
                  <a:t>O(</a:t>
                </a:r>
                <a14:m>
                  <m:oMath xmlns:m="http://schemas.openxmlformats.org/officeDocument/2006/math">
                    <m:func>
                      <m:funcPr>
                        <m:ctrlPr>
                          <a:rPr lang="en-US" b="1" i="1">
                            <a:latin typeface="Cambria Math" panose="02040503050406030204" pitchFamily="18" charset="0"/>
                          </a:rPr>
                        </m:ctrlPr>
                      </m:funcPr>
                      <m:fName>
                        <m:sSub>
                          <m:sSubPr>
                            <m:ctrlPr>
                              <a:rPr lang="en-US" b="1" i="1">
                                <a:latin typeface="Cambria Math" panose="02040503050406030204" pitchFamily="18" charset="0"/>
                              </a:rPr>
                            </m:ctrlPr>
                          </m:sSubPr>
                          <m:e>
                            <m:r>
                              <a:rPr lang="en-US" b="1">
                                <a:latin typeface="Cambria Math" charset="0"/>
                              </a:rPr>
                              <m:t>𝐥𝐨𝐠</m:t>
                            </m:r>
                          </m:e>
                          <m:sub>
                            <m:r>
                              <a:rPr lang="en-US" b="1" i="1">
                                <a:latin typeface="Cambria Math" charset="0"/>
                              </a:rPr>
                              <m:t>𝟐</m:t>
                            </m:r>
                          </m:sub>
                        </m:sSub>
                      </m:fName>
                      <m:e>
                        <m:r>
                          <a:rPr lang="en-US" b="1" i="1">
                            <a:latin typeface="Cambria Math" charset="0"/>
                          </a:rPr>
                          <m:t>𝑵</m:t>
                        </m:r>
                      </m:e>
                    </m:func>
                  </m:oMath>
                </a14:m>
                <a:r>
                  <a:rPr lang="en-US" b="1" i="1" dirty="0" smtClean="0"/>
                  <a:t>)</a:t>
                </a:r>
                <a:endParaRPr lang="en-US" b="1" i="1" dirty="0"/>
              </a:p>
              <a:p>
                <a:endParaRPr lang="en-US"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600200"/>
                <a:ext cx="10515601" cy="3914775"/>
              </a:xfrm>
              <a:blipFill rotWithShape="0">
                <a:blip r:embed="rId2"/>
                <a:stretch>
                  <a:fillRect l="-985" t="-2648"/>
                </a:stretch>
              </a:blipFill>
            </p:spPr>
            <p:txBody>
              <a:bodyPr/>
              <a:lstStyle/>
              <a:p>
                <a:r>
                  <a:rPr lang="en-US">
                    <a:noFill/>
                  </a:rPr>
                  <a:t> </a:t>
                </a:r>
              </a:p>
            </p:txBody>
          </p:sp>
        </mc:Fallback>
      </mc:AlternateContent>
      <p:sp>
        <p:nvSpPr>
          <p:cNvPr id="8" name="Rectangle 3"/>
          <p:cNvSpPr>
            <a:spLocks noChangeArrowheads="1"/>
          </p:cNvSpPr>
          <p:nvPr/>
        </p:nvSpPr>
        <p:spPr bwMode="auto">
          <a:xfrm>
            <a:off x="8008012" y="797073"/>
            <a:ext cx="3345788" cy="461665"/>
          </a:xfrm>
          <a:prstGeom prst="rect">
            <a:avLst/>
          </a:prstGeom>
          <a:solidFill>
            <a:schemeClr val="bg1"/>
          </a:solidFill>
          <a:ln w="9525">
            <a:solidFill>
              <a:schemeClr val="tx1"/>
            </a:solidFill>
            <a:miter lim="800000"/>
            <a:headEnd/>
            <a:tailEnd/>
          </a:ln>
          <a:effectLst>
            <a:outerShdw blurRad="50800" dist="12700" dir="2700000" algn="tl" rotWithShape="0">
              <a:prstClr val="black">
                <a:alpha val="40000"/>
              </a:prstClr>
            </a:outerShdw>
          </a:effectLst>
        </p:spPr>
        <p:txBody>
          <a:bodyPr wrap="none">
            <a:spAutoFit/>
          </a:bodyPr>
          <a:lstStyle/>
          <a:p>
            <a:pPr eaLnBrk="0" hangingPunct="0"/>
            <a:r>
              <a:rPr lang="en-US" sz="2400" smtClean="0">
                <a:solidFill>
                  <a:schemeClr val="accent2"/>
                </a:solidFill>
                <a:latin typeface="Menlo" charset="0"/>
                <a:ea typeface="Menlo" charset="0"/>
                <a:cs typeface="Menlo" charset="0"/>
              </a:rPr>
              <a:t>Person(</a:t>
            </a:r>
            <a:r>
              <a:rPr lang="en-US" sz="2400" u="sng" smtClean="0">
                <a:solidFill>
                  <a:schemeClr val="accent2"/>
                </a:solidFill>
                <a:latin typeface="Menlo" charset="0"/>
                <a:ea typeface="Menlo" charset="0"/>
                <a:cs typeface="Menlo" charset="0"/>
              </a:rPr>
              <a:t>name</a:t>
            </a:r>
            <a:r>
              <a:rPr lang="en-US" sz="2400" smtClean="0">
                <a:solidFill>
                  <a:schemeClr val="accent2"/>
                </a:solidFill>
                <a:latin typeface="Menlo" charset="0"/>
                <a:ea typeface="Menlo" charset="0"/>
                <a:cs typeface="Menlo" charset="0"/>
              </a:rPr>
              <a:t>, age)</a:t>
            </a:r>
            <a:endParaRPr lang="en-US" sz="2400" dirty="0">
              <a:latin typeface="Menlo" charset="0"/>
              <a:ea typeface="Menlo" charset="0"/>
              <a:cs typeface="Menlo" charset="0"/>
            </a:endParaRPr>
          </a:p>
        </p:txBody>
      </p:sp>
      <mc:AlternateContent xmlns:mc="http://schemas.openxmlformats.org/markup-compatibility/2006" xmlns:a14="http://schemas.microsoft.com/office/drawing/2010/main">
        <mc:Choice Requires="a14">
          <p:sp>
            <p:nvSpPr>
              <p:cNvPr id="10" name="TextBox 9"/>
              <p:cNvSpPr txBox="1"/>
              <p:nvPr/>
            </p:nvSpPr>
            <p:spPr>
              <a:xfrm>
                <a:off x="1942241" y="5623302"/>
                <a:ext cx="8301037" cy="954107"/>
              </a:xfrm>
              <a:prstGeom prst="rect">
                <a:avLst/>
              </a:prstGeom>
              <a:solidFill>
                <a:schemeClr val="accent2">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2800" dirty="0" smtClean="0">
                    <a:latin typeface="+mj-lt"/>
                  </a:rPr>
                  <a:t>Could we get even cheaper search?  E.g. go from </a:t>
                </a:r>
                <a14:m>
                  <m:oMath xmlns:m="http://schemas.openxmlformats.org/officeDocument/2006/math">
                    <m:func>
                      <m:funcPr>
                        <m:ctrlPr>
                          <a:rPr lang="en-US" sz="2800" b="1" i="1">
                            <a:latin typeface="Cambria Math" panose="02040503050406030204" pitchFamily="18" charset="0"/>
                          </a:rPr>
                        </m:ctrlPr>
                      </m:funcPr>
                      <m:fName>
                        <m:sSub>
                          <m:sSubPr>
                            <m:ctrlPr>
                              <a:rPr lang="en-US" sz="2800" b="1" i="1">
                                <a:latin typeface="Cambria Math" panose="02040503050406030204" pitchFamily="18" charset="0"/>
                              </a:rPr>
                            </m:ctrlPr>
                          </m:sSubPr>
                          <m:e>
                            <m:r>
                              <a:rPr lang="en-US" sz="2800" b="1">
                                <a:latin typeface="Cambria Math" charset="0"/>
                              </a:rPr>
                              <m:t>𝐥𝐨𝐠</m:t>
                            </m:r>
                          </m:e>
                          <m:sub>
                            <m:r>
                              <a:rPr lang="en-US" sz="2800" b="1" i="1">
                                <a:latin typeface="Cambria Math" charset="0"/>
                              </a:rPr>
                              <m:t>𝟐</m:t>
                            </m:r>
                          </m:sub>
                        </m:sSub>
                      </m:fName>
                      <m:e>
                        <m:r>
                          <a:rPr lang="en-US" sz="2800" b="1" i="1">
                            <a:latin typeface="Cambria Math" charset="0"/>
                          </a:rPr>
                          <m:t>𝑵</m:t>
                        </m:r>
                      </m:e>
                    </m:func>
                  </m:oMath>
                </a14:m>
                <a:r>
                  <a:rPr lang="en-US" sz="2800" i="1" dirty="0" smtClean="0">
                    <a:latin typeface="+mj-lt"/>
                  </a:rPr>
                  <a:t> </a:t>
                </a:r>
                <a:r>
                  <a:rPr lang="en-US" sz="2800" i="1" dirty="0" smtClean="0">
                    <a:latin typeface="+mj-lt"/>
                    <a:sym typeface="Wingdings"/>
                  </a:rPr>
                  <a:t> </a:t>
                </a:r>
                <a14:m>
                  <m:oMath xmlns:m="http://schemas.openxmlformats.org/officeDocument/2006/math">
                    <m:func>
                      <m:funcPr>
                        <m:ctrlPr>
                          <a:rPr lang="en-US" sz="2800" b="1" i="1">
                            <a:latin typeface="Cambria Math" panose="02040503050406030204" pitchFamily="18" charset="0"/>
                          </a:rPr>
                        </m:ctrlPr>
                      </m:funcPr>
                      <m:fName>
                        <m:sSub>
                          <m:sSubPr>
                            <m:ctrlPr>
                              <a:rPr lang="en-US" sz="2800" b="1" i="1">
                                <a:latin typeface="Cambria Math" panose="02040503050406030204" pitchFamily="18" charset="0"/>
                              </a:rPr>
                            </m:ctrlPr>
                          </m:sSubPr>
                          <m:e>
                            <m:r>
                              <a:rPr lang="en-US" sz="2800" b="1">
                                <a:latin typeface="Cambria Math" charset="0"/>
                              </a:rPr>
                              <m:t>𝐥𝐨𝐠</m:t>
                            </m:r>
                          </m:e>
                          <m:sub>
                            <m:r>
                              <a:rPr lang="en-US" sz="2800" b="1" i="1" smtClean="0">
                                <a:solidFill>
                                  <a:srgbClr val="FF0000"/>
                                </a:solidFill>
                                <a:latin typeface="Cambria Math" charset="0"/>
                              </a:rPr>
                              <m:t>𝟐𝟎𝟎</m:t>
                            </m:r>
                          </m:sub>
                        </m:sSub>
                      </m:fName>
                      <m:e>
                        <m:r>
                          <a:rPr lang="en-US" sz="2800" b="1" i="1">
                            <a:latin typeface="Cambria Math" charset="0"/>
                          </a:rPr>
                          <m:t>𝑵</m:t>
                        </m:r>
                      </m:e>
                    </m:func>
                  </m:oMath>
                </a14:m>
                <a:r>
                  <a:rPr lang="en-US" sz="2800" dirty="0" smtClean="0">
                    <a:latin typeface="+mj-lt"/>
                  </a:rPr>
                  <a:t>?</a:t>
                </a:r>
                <a:endParaRPr lang="en-US" sz="2800" dirty="0">
                  <a:latin typeface="+mj-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942241" y="5623302"/>
                <a:ext cx="8301037" cy="954107"/>
              </a:xfrm>
              <a:prstGeom prst="rect">
                <a:avLst/>
              </a:prstGeom>
              <a:blipFill rotWithShape="0">
                <a:blip r:embed="rId3"/>
                <a:stretch>
                  <a:fillRect/>
                </a:stretch>
              </a:blipFill>
              <a:effectLst>
                <a:outerShdw blurRad="50800" dist="127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6138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Motivation</a:t>
            </a:r>
            <a:endParaRPr lang="en-US" dirty="0"/>
          </a:p>
        </p:txBody>
      </p:sp>
      <p:sp>
        <p:nvSpPr>
          <p:cNvPr id="3" name="Content Placeholder 2"/>
          <p:cNvSpPr>
            <a:spLocks noGrp="1"/>
          </p:cNvSpPr>
          <p:nvPr>
            <p:ph idx="1"/>
          </p:nvPr>
        </p:nvSpPr>
        <p:spPr>
          <a:xfrm>
            <a:off x="838199" y="1600200"/>
            <a:ext cx="10515601" cy="3800475"/>
          </a:xfrm>
        </p:spPr>
        <p:txBody>
          <a:bodyPr>
            <a:normAutofit/>
          </a:bodyPr>
          <a:lstStyle/>
          <a:p>
            <a:r>
              <a:rPr lang="en-US" dirty="0" smtClean="0"/>
              <a:t>What about if we want to </a:t>
            </a:r>
            <a:r>
              <a:rPr lang="en-US" b="1" dirty="0" smtClean="0"/>
              <a:t>insert</a:t>
            </a:r>
            <a:r>
              <a:rPr lang="en-US" dirty="0" smtClean="0"/>
              <a:t> a new person, but keep the list sorted?</a:t>
            </a:r>
          </a:p>
          <a:p>
            <a:endParaRPr lang="en-US" dirty="0" smtClean="0"/>
          </a:p>
          <a:p>
            <a:pPr marL="0" indent="0">
              <a:buNone/>
            </a:pPr>
            <a:endParaRPr lang="en-US" b="1" i="1" dirty="0" smtClean="0"/>
          </a:p>
          <a:p>
            <a:endParaRPr lang="en-US" b="1" i="1" dirty="0"/>
          </a:p>
          <a:p>
            <a:r>
              <a:rPr lang="en-US" dirty="0" smtClean="0"/>
              <a:t>We would have to potentially shift </a:t>
            </a:r>
            <a:r>
              <a:rPr lang="en-US" b="1" i="1" dirty="0" smtClean="0"/>
              <a:t>N</a:t>
            </a:r>
            <a:r>
              <a:rPr lang="en-US" dirty="0" smtClean="0"/>
              <a:t> records, requiring up to </a:t>
            </a:r>
            <a:r>
              <a:rPr lang="en-US" b="1" dirty="0" smtClean="0"/>
              <a:t>~ 2*N/P </a:t>
            </a:r>
            <a:r>
              <a:rPr lang="en-US" dirty="0" smtClean="0"/>
              <a:t>IO operations (where P = # of records per page)!</a:t>
            </a:r>
          </a:p>
          <a:p>
            <a:pPr lvl="1"/>
            <a:r>
              <a:rPr lang="en-US" dirty="0" smtClean="0"/>
              <a:t>We could leave some “slack” in the pages…</a:t>
            </a:r>
            <a:endParaRPr lang="en-US" dirty="0"/>
          </a:p>
          <a:p>
            <a:pPr marL="0" indent="0">
              <a:buNone/>
            </a:pPr>
            <a:endParaRPr lang="en-US" b="1" i="1" dirty="0"/>
          </a:p>
          <a:p>
            <a:endParaRPr lang="en-US" b="1" i="1" dirty="0"/>
          </a:p>
        </p:txBody>
      </p:sp>
      <p:grpSp>
        <p:nvGrpSpPr>
          <p:cNvPr id="8" name="Group 7"/>
          <p:cNvGrpSpPr/>
          <p:nvPr/>
        </p:nvGrpSpPr>
        <p:grpSpPr>
          <a:xfrm>
            <a:off x="1416847" y="2591696"/>
            <a:ext cx="9184478" cy="1139531"/>
            <a:chOff x="1416847" y="2591696"/>
            <a:chExt cx="9184478" cy="1139531"/>
          </a:xfrm>
        </p:grpSpPr>
        <p:sp>
          <p:nvSpPr>
            <p:cNvPr id="10" name="Rounded Rectangle 9"/>
            <p:cNvSpPr/>
            <p:nvPr/>
          </p:nvSpPr>
          <p:spPr>
            <a:xfrm>
              <a:off x="1416847" y="3206207"/>
              <a:ext cx="3296832" cy="5250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559053" y="3268662"/>
              <a:ext cx="3012421" cy="400110"/>
              <a:chOff x="2844928" y="2635940"/>
              <a:chExt cx="3012421" cy="400110"/>
            </a:xfrm>
          </p:grpSpPr>
          <p:sp>
            <p:nvSpPr>
              <p:cNvPr id="12" name="TextBox 11"/>
              <p:cNvSpPr txBox="1"/>
              <p:nvPr/>
            </p:nvSpPr>
            <p:spPr>
              <a:xfrm>
                <a:off x="3874097" y="2635940"/>
                <a:ext cx="954082" cy="400110"/>
              </a:xfrm>
              <a:prstGeom prst="rect">
                <a:avLst/>
              </a:prstGeom>
              <a:solidFill>
                <a:schemeClr val="tx1">
                  <a:lumMod val="50000"/>
                  <a:lumOff val="50000"/>
                </a:schemeClr>
              </a:solidFill>
            </p:spPr>
            <p:txBody>
              <a:bodyPr wrap="square" rtlCol="0">
                <a:spAutoFit/>
              </a:bodyPr>
              <a:lstStyle/>
              <a:p>
                <a:pPr algn="ctr"/>
                <a:r>
                  <a:rPr lang="en-US" sz="2000" dirty="0">
                    <a:solidFill>
                      <a:srgbClr val="FFC000"/>
                    </a:solidFill>
                    <a:latin typeface="Menlo" charset="0"/>
                    <a:ea typeface="Menlo" charset="0"/>
                    <a:cs typeface="Menlo" charset="0"/>
                  </a:rPr>
                  <a:t>4</a:t>
                </a:r>
                <a:r>
                  <a:rPr lang="en-US" sz="2000" dirty="0" smtClean="0">
                    <a:solidFill>
                      <a:srgbClr val="FFC000"/>
                    </a:solidFill>
                    <a:latin typeface="Menlo" charset="0"/>
                    <a:ea typeface="Menlo" charset="0"/>
                    <a:cs typeface="Menlo" charset="0"/>
                  </a:rPr>
                  <a:t>,5</a:t>
                </a:r>
                <a:endParaRPr lang="en-US" sz="2000" dirty="0">
                  <a:solidFill>
                    <a:srgbClr val="FFC000"/>
                  </a:solidFill>
                  <a:latin typeface="Menlo" charset="0"/>
                  <a:ea typeface="Menlo" charset="0"/>
                  <a:cs typeface="Menlo" charset="0"/>
                </a:endParaRPr>
              </a:p>
            </p:txBody>
          </p:sp>
          <p:sp>
            <p:nvSpPr>
              <p:cNvPr id="13" name="TextBox 12"/>
              <p:cNvSpPr txBox="1"/>
              <p:nvPr/>
            </p:nvSpPr>
            <p:spPr>
              <a:xfrm>
                <a:off x="4903242" y="2635940"/>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6,7</a:t>
                </a:r>
                <a:endParaRPr lang="en-US" sz="2000" dirty="0">
                  <a:solidFill>
                    <a:srgbClr val="FFC000"/>
                  </a:solidFill>
                  <a:latin typeface="Menlo" charset="0"/>
                  <a:ea typeface="Menlo" charset="0"/>
                  <a:cs typeface="Menlo" charset="0"/>
                </a:endParaRPr>
              </a:p>
            </p:txBody>
          </p:sp>
          <p:sp>
            <p:nvSpPr>
              <p:cNvPr id="14" name="TextBox 13"/>
              <p:cNvSpPr txBox="1"/>
              <p:nvPr/>
            </p:nvSpPr>
            <p:spPr>
              <a:xfrm>
                <a:off x="2844928" y="2635940"/>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1,3</a:t>
                </a:r>
                <a:endParaRPr lang="en-US" sz="2000" dirty="0">
                  <a:solidFill>
                    <a:srgbClr val="FFC000"/>
                  </a:solidFill>
                  <a:latin typeface="Menlo" charset="0"/>
                  <a:ea typeface="Menlo" charset="0"/>
                  <a:cs typeface="Menlo" charset="0"/>
                </a:endParaRPr>
              </a:p>
            </p:txBody>
          </p:sp>
        </p:grpSp>
        <p:sp>
          <p:nvSpPr>
            <p:cNvPr id="4" name="Right Arrow 3"/>
            <p:cNvSpPr/>
            <p:nvPr/>
          </p:nvSpPr>
          <p:spPr>
            <a:xfrm>
              <a:off x="5026293" y="3296187"/>
              <a:ext cx="971550" cy="345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310456" y="3206207"/>
              <a:ext cx="4290869" cy="5250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481832" y="3268662"/>
              <a:ext cx="954082"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3,4</a:t>
              </a:r>
              <a:endParaRPr lang="en-US" sz="2000" dirty="0">
                <a:solidFill>
                  <a:srgbClr val="FFC000"/>
                </a:solidFill>
                <a:latin typeface="Menlo" charset="0"/>
                <a:ea typeface="Menlo" charset="0"/>
                <a:cs typeface="Menlo" charset="0"/>
              </a:endParaRPr>
            </a:p>
          </p:txBody>
        </p:sp>
        <p:sp>
          <p:nvSpPr>
            <p:cNvPr id="18" name="TextBox 17"/>
            <p:cNvSpPr txBox="1"/>
            <p:nvPr/>
          </p:nvSpPr>
          <p:spPr>
            <a:xfrm>
              <a:off x="8510977" y="326866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5,6</a:t>
              </a:r>
              <a:endParaRPr lang="en-US" sz="2000" dirty="0">
                <a:solidFill>
                  <a:srgbClr val="FFC000"/>
                </a:solidFill>
                <a:latin typeface="Menlo" charset="0"/>
                <a:ea typeface="Menlo" charset="0"/>
                <a:cs typeface="Menlo" charset="0"/>
              </a:endParaRPr>
            </a:p>
          </p:txBody>
        </p:sp>
        <p:sp>
          <p:nvSpPr>
            <p:cNvPr id="19" name="TextBox 18"/>
            <p:cNvSpPr txBox="1"/>
            <p:nvPr/>
          </p:nvSpPr>
          <p:spPr>
            <a:xfrm>
              <a:off x="6452663" y="3268662"/>
              <a:ext cx="954106"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1,2</a:t>
              </a:r>
              <a:endParaRPr lang="en-US" sz="2000" dirty="0">
                <a:solidFill>
                  <a:srgbClr val="FFC000"/>
                </a:solidFill>
                <a:latin typeface="Menlo" charset="0"/>
                <a:ea typeface="Menlo" charset="0"/>
                <a:cs typeface="Menlo" charset="0"/>
              </a:endParaRPr>
            </a:p>
          </p:txBody>
        </p:sp>
        <p:sp>
          <p:nvSpPr>
            <p:cNvPr id="20" name="Down Arrow 19"/>
            <p:cNvSpPr/>
            <p:nvPr/>
          </p:nvSpPr>
          <p:spPr>
            <a:xfrm>
              <a:off x="1957525" y="3056962"/>
              <a:ext cx="157162" cy="29155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TextBox 20"/>
            <p:cNvSpPr txBox="1"/>
            <p:nvPr/>
          </p:nvSpPr>
          <p:spPr>
            <a:xfrm>
              <a:off x="1866829" y="2591696"/>
              <a:ext cx="338554" cy="400110"/>
            </a:xfrm>
            <a:prstGeom prst="rect">
              <a:avLst/>
            </a:prstGeom>
            <a:solidFill>
              <a:schemeClr val="tx1">
                <a:lumMod val="50000"/>
                <a:lumOff val="50000"/>
              </a:schemeClr>
            </a:solidFill>
            <a:ln w="25400">
              <a:solidFill>
                <a:srgbClr val="00B050"/>
              </a:solidFill>
            </a:ln>
          </p:spPr>
          <p:txBody>
            <a:bodyPr wrap="none" rtlCol="0">
              <a:spAutoFit/>
            </a:bodyPr>
            <a:lstStyle/>
            <a:p>
              <a:r>
                <a:rPr lang="en-US" sz="2000" dirty="0">
                  <a:solidFill>
                    <a:srgbClr val="FFC000"/>
                  </a:solidFill>
                  <a:latin typeface="Menlo" charset="0"/>
                  <a:ea typeface="Menlo" charset="0"/>
                  <a:cs typeface="Menlo" charset="0"/>
                </a:rPr>
                <a:t>2</a:t>
              </a:r>
            </a:p>
          </p:txBody>
        </p:sp>
        <p:sp>
          <p:nvSpPr>
            <p:cNvPr id="22" name="TextBox 21"/>
            <p:cNvSpPr txBox="1"/>
            <p:nvPr/>
          </p:nvSpPr>
          <p:spPr>
            <a:xfrm>
              <a:off x="9540147" y="3268662"/>
              <a:ext cx="954107" cy="400110"/>
            </a:xfrm>
            <a:prstGeom prst="rect">
              <a:avLst/>
            </a:prstGeom>
            <a:solidFill>
              <a:schemeClr val="tx1">
                <a:lumMod val="50000"/>
                <a:lumOff val="50000"/>
              </a:schemeClr>
            </a:solidFill>
          </p:spPr>
          <p:txBody>
            <a:bodyPr wrap="square" rtlCol="0">
              <a:spAutoFit/>
            </a:bodyPr>
            <a:lstStyle/>
            <a:p>
              <a:pPr algn="ctr"/>
              <a:r>
                <a:rPr lang="en-US" sz="2000" dirty="0" smtClean="0">
                  <a:solidFill>
                    <a:srgbClr val="FFC000"/>
                  </a:solidFill>
                  <a:latin typeface="Menlo" charset="0"/>
                  <a:ea typeface="Menlo" charset="0"/>
                  <a:cs typeface="Menlo" charset="0"/>
                </a:rPr>
                <a:t>7,</a:t>
              </a:r>
              <a:endParaRPr lang="en-US" sz="2000" dirty="0">
                <a:solidFill>
                  <a:srgbClr val="FFC000"/>
                </a:solidFill>
                <a:latin typeface="Menlo" charset="0"/>
                <a:ea typeface="Menlo" charset="0"/>
                <a:cs typeface="Menlo" charset="0"/>
              </a:endParaRPr>
            </a:p>
          </p:txBody>
        </p:sp>
      </p:grpSp>
      <p:sp>
        <p:nvSpPr>
          <p:cNvPr id="23" name="TextBox 22"/>
          <p:cNvSpPr txBox="1"/>
          <p:nvPr/>
        </p:nvSpPr>
        <p:spPr>
          <a:xfrm>
            <a:off x="3363735" y="5695613"/>
            <a:ext cx="5464528" cy="584775"/>
          </a:xfrm>
          <a:prstGeom prst="rect">
            <a:avLst/>
          </a:prstGeom>
          <a:solidFill>
            <a:schemeClr val="accent2">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200" dirty="0" smtClean="0">
                <a:latin typeface="+mj-lt"/>
              </a:rPr>
              <a:t>Could we get </a:t>
            </a:r>
            <a:r>
              <a:rPr lang="en-US" sz="3200" smtClean="0">
                <a:latin typeface="+mj-lt"/>
              </a:rPr>
              <a:t>faster insertions?</a:t>
            </a:r>
            <a:endParaRPr lang="en-US" sz="3200" dirty="0">
              <a:latin typeface="+mj-lt"/>
            </a:endParaRPr>
          </a:p>
        </p:txBody>
      </p:sp>
    </p:spTree>
    <p:extLst>
      <p:ext uri="{BB962C8B-B14F-4D97-AF65-F5344CB8AC3E}">
        <p14:creationId xmlns:p14="http://schemas.microsoft.com/office/powerpoint/2010/main" val="168944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Motivation</a:t>
            </a:r>
            <a:endParaRPr lang="en-US" dirty="0"/>
          </a:p>
        </p:txBody>
      </p:sp>
      <p:sp>
        <p:nvSpPr>
          <p:cNvPr id="3" name="Content Placeholder 2"/>
          <p:cNvSpPr>
            <a:spLocks noGrp="1"/>
          </p:cNvSpPr>
          <p:nvPr>
            <p:ph idx="1"/>
          </p:nvPr>
        </p:nvSpPr>
        <p:spPr>
          <a:xfrm>
            <a:off x="838199" y="1600200"/>
            <a:ext cx="10515601" cy="3800475"/>
          </a:xfrm>
        </p:spPr>
        <p:txBody>
          <a:bodyPr>
            <a:normAutofit/>
          </a:bodyPr>
          <a:lstStyle/>
          <a:p>
            <a:r>
              <a:rPr lang="en-US" dirty="0" smtClean="0"/>
              <a:t>What about if we want to be able to search quickly along multiple attributes (e.g. not just age)?</a:t>
            </a:r>
          </a:p>
          <a:p>
            <a:pPr lvl="1"/>
            <a:r>
              <a:rPr lang="en-US" dirty="0" smtClean="0"/>
              <a:t>We could keep multiple copies of the records, each sorted by one attribute set… this would take a lot of space</a:t>
            </a:r>
            <a:endParaRPr lang="en-US" dirty="0"/>
          </a:p>
          <a:p>
            <a:pPr marL="0" indent="0">
              <a:buNone/>
            </a:pPr>
            <a:endParaRPr lang="en-US" b="1" i="1" dirty="0"/>
          </a:p>
          <a:p>
            <a:endParaRPr lang="en-US" b="1" i="1" dirty="0"/>
          </a:p>
        </p:txBody>
      </p:sp>
      <p:sp>
        <p:nvSpPr>
          <p:cNvPr id="23" name="TextBox 22"/>
          <p:cNvSpPr txBox="1"/>
          <p:nvPr/>
        </p:nvSpPr>
        <p:spPr>
          <a:xfrm>
            <a:off x="2100966" y="3500437"/>
            <a:ext cx="7990065" cy="1077218"/>
          </a:xfrm>
          <a:prstGeom prst="rect">
            <a:avLst/>
          </a:prstGeom>
          <a:solidFill>
            <a:schemeClr val="accent2">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200" dirty="0" smtClean="0">
                <a:latin typeface="+mj-lt"/>
              </a:rPr>
              <a:t>Can we get fast search over multiple attribute (sets) without taking too much space?</a:t>
            </a:r>
            <a:endParaRPr lang="en-US" sz="3200" dirty="0">
              <a:latin typeface="+mj-lt"/>
            </a:endParaRPr>
          </a:p>
        </p:txBody>
      </p:sp>
      <p:sp>
        <p:nvSpPr>
          <p:cNvPr id="24" name="TextBox 23"/>
          <p:cNvSpPr txBox="1"/>
          <p:nvPr/>
        </p:nvSpPr>
        <p:spPr>
          <a:xfrm>
            <a:off x="2100966" y="5310186"/>
            <a:ext cx="7990065" cy="1077218"/>
          </a:xfrm>
          <a:prstGeom prst="rect">
            <a:avLst/>
          </a:prstGeom>
          <a:solidFill>
            <a:schemeClr val="accent6">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200" dirty="0" smtClean="0">
                <a:latin typeface="+mj-lt"/>
              </a:rPr>
              <a:t>We’ll create separate data structures called </a:t>
            </a:r>
            <a:r>
              <a:rPr lang="en-US" sz="3200" b="1" i="1" dirty="0" smtClean="0">
                <a:latin typeface="+mj-lt"/>
              </a:rPr>
              <a:t>indexes</a:t>
            </a:r>
            <a:r>
              <a:rPr lang="en-US" sz="3200" dirty="0">
                <a:latin typeface="+mj-lt"/>
              </a:rPr>
              <a:t> </a:t>
            </a:r>
            <a:r>
              <a:rPr lang="en-US" sz="3200" dirty="0" smtClean="0">
                <a:latin typeface="+mj-lt"/>
              </a:rPr>
              <a:t>to address </a:t>
            </a:r>
            <a:r>
              <a:rPr lang="en-US" sz="3200" smtClean="0">
                <a:latin typeface="+mj-lt"/>
              </a:rPr>
              <a:t>all these points</a:t>
            </a:r>
            <a:endParaRPr lang="en-US" sz="3200" dirty="0">
              <a:latin typeface="+mj-lt"/>
            </a:endParaRPr>
          </a:p>
        </p:txBody>
      </p:sp>
    </p:spTree>
    <p:extLst>
      <p:ext uri="{BB962C8B-B14F-4D97-AF65-F5344CB8AC3E}">
        <p14:creationId xmlns:p14="http://schemas.microsoft.com/office/powerpoint/2010/main" val="20516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animBg="1"/>
      <p:bldP spid="2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Motivation for Indexes: NoSQL!</a:t>
            </a:r>
            <a:endParaRPr lang="en-US" dirty="0"/>
          </a:p>
        </p:txBody>
      </p:sp>
      <p:sp>
        <p:nvSpPr>
          <p:cNvPr id="3" name="Content Placeholder 2"/>
          <p:cNvSpPr>
            <a:spLocks noGrp="1"/>
          </p:cNvSpPr>
          <p:nvPr>
            <p:ph idx="1"/>
          </p:nvPr>
        </p:nvSpPr>
        <p:spPr>
          <a:xfrm>
            <a:off x="838199" y="1600200"/>
            <a:ext cx="10515601" cy="3800475"/>
          </a:xfrm>
        </p:spPr>
        <p:txBody>
          <a:bodyPr>
            <a:normAutofit/>
          </a:bodyPr>
          <a:lstStyle/>
          <a:p>
            <a:r>
              <a:rPr lang="en-US" dirty="0" smtClean="0"/>
              <a:t>NoSQL engines are (basically) </a:t>
            </a:r>
            <a:r>
              <a:rPr lang="en-US" b="1" i="1" dirty="0" smtClean="0"/>
              <a:t>just indexes!</a:t>
            </a:r>
            <a:endParaRPr lang="en-US" dirty="0"/>
          </a:p>
          <a:p>
            <a:pPr lvl="1"/>
            <a:endParaRPr lang="en-US" dirty="0" smtClean="0"/>
          </a:p>
          <a:p>
            <a:pPr lvl="1"/>
            <a:r>
              <a:rPr lang="en-US" dirty="0" smtClean="0"/>
              <a:t>A lot more is left to the user in NoSQL… one of the primary remaining functions of the DBMS is still to provide index over the data records, for the reasons we just saw!</a:t>
            </a:r>
          </a:p>
          <a:p>
            <a:pPr lvl="1"/>
            <a:endParaRPr lang="en-US" dirty="0"/>
          </a:p>
          <a:p>
            <a:pPr lvl="1"/>
            <a:r>
              <a:rPr lang="en-US" dirty="0" smtClean="0"/>
              <a:t>Sometimes use B+ Trees (covered next), sometimes hash indexes (not covered here)</a:t>
            </a:r>
            <a:endParaRPr lang="en-US" dirty="0"/>
          </a:p>
          <a:p>
            <a:pPr marL="0" indent="0">
              <a:buNone/>
            </a:pPr>
            <a:endParaRPr lang="en-US" b="1" i="1" dirty="0"/>
          </a:p>
          <a:p>
            <a:endParaRPr lang="en-US" b="1" i="1" dirty="0"/>
          </a:p>
        </p:txBody>
      </p:sp>
      <p:sp>
        <p:nvSpPr>
          <p:cNvPr id="24" name="TextBox 23"/>
          <p:cNvSpPr txBox="1"/>
          <p:nvPr/>
        </p:nvSpPr>
        <p:spPr>
          <a:xfrm>
            <a:off x="2100966" y="5310186"/>
            <a:ext cx="7990065" cy="584775"/>
          </a:xfrm>
          <a:prstGeom prst="rect">
            <a:avLst/>
          </a:prstGeom>
          <a:solidFill>
            <a:schemeClr val="accent6">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200" dirty="0" smtClean="0">
                <a:latin typeface="+mj-lt"/>
              </a:rPr>
              <a:t>Indexes are critical across all DBMS types</a:t>
            </a:r>
            <a:endParaRPr lang="en-US" sz="3200" dirty="0">
              <a:latin typeface="+mj-lt"/>
            </a:endParaRPr>
          </a:p>
        </p:txBody>
      </p:sp>
    </p:spTree>
    <p:extLst>
      <p:ext uri="{BB962C8B-B14F-4D97-AF65-F5344CB8AC3E}">
        <p14:creationId xmlns:p14="http://schemas.microsoft.com/office/powerpoint/2010/main" val="17196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209800" y="6248400"/>
            <a:ext cx="1905000" cy="457200"/>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9219" name="Rectangle 3"/>
          <p:cNvSpPr>
            <a:spLocks noChangeArrowheads="1"/>
          </p:cNvSpPr>
          <p:nvPr/>
        </p:nvSpPr>
        <p:spPr bwMode="auto">
          <a:xfrm>
            <a:off x="4648200" y="6248400"/>
            <a:ext cx="2895600" cy="457200"/>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9220" name="Rectangle 4"/>
          <p:cNvSpPr>
            <a:spLocks noGrp="1" noChangeArrowheads="1"/>
          </p:cNvSpPr>
          <p:nvPr>
            <p:ph type="title"/>
          </p:nvPr>
        </p:nvSpPr>
        <p:spPr>
          <a:noFill/>
          <a:ln/>
        </p:spPr>
        <p:txBody>
          <a:bodyPr/>
          <a:lstStyle/>
          <a:p>
            <a:r>
              <a:rPr lang="en-US" dirty="0" smtClean="0"/>
              <a:t>Indexes: High-level</a:t>
            </a:r>
            <a:endParaRPr lang="en-US" dirty="0"/>
          </a:p>
        </p:txBody>
      </p:sp>
      <p:sp>
        <p:nvSpPr>
          <p:cNvPr id="9221" name="Rectangle 5"/>
          <p:cNvSpPr>
            <a:spLocks noGrp="1" noChangeArrowheads="1"/>
          </p:cNvSpPr>
          <p:nvPr>
            <p:ph type="body" idx="1"/>
          </p:nvPr>
        </p:nvSpPr>
        <p:spPr>
          <a:xfrm>
            <a:off x="838200" y="1524000"/>
            <a:ext cx="10515600" cy="4610100"/>
          </a:xfrm>
          <a:noFill/>
          <a:ln/>
        </p:spPr>
        <p:txBody>
          <a:bodyPr>
            <a:normAutofit/>
          </a:bodyPr>
          <a:lstStyle/>
          <a:p>
            <a:pPr>
              <a:lnSpc>
                <a:spcPct val="90000"/>
              </a:lnSpc>
            </a:pPr>
            <a:r>
              <a:rPr lang="en-US" dirty="0"/>
              <a:t>An </a:t>
            </a:r>
            <a:r>
              <a:rPr lang="en-US" i="1" u="sng" dirty="0"/>
              <a:t>index</a:t>
            </a:r>
            <a:r>
              <a:rPr lang="en-US" dirty="0">
                <a:solidFill>
                  <a:schemeClr val="accent2"/>
                </a:solidFill>
              </a:rPr>
              <a:t> </a:t>
            </a:r>
            <a:r>
              <a:rPr lang="en-US" dirty="0"/>
              <a:t>on a file speeds up selections on the </a:t>
            </a:r>
            <a:r>
              <a:rPr lang="en-US" i="1" u="sng" dirty="0"/>
              <a:t>search key</a:t>
            </a:r>
            <a:r>
              <a:rPr lang="en-US" i="1" dirty="0"/>
              <a:t> fields </a:t>
            </a:r>
            <a:r>
              <a:rPr lang="en-US" dirty="0"/>
              <a:t>for the index.</a:t>
            </a:r>
          </a:p>
          <a:p>
            <a:pPr lvl="1">
              <a:lnSpc>
                <a:spcPct val="90000"/>
              </a:lnSpc>
              <a:buSzPct val="75000"/>
            </a:pPr>
            <a:r>
              <a:rPr lang="en-US" dirty="0" smtClean="0"/>
              <a:t>Search key properties</a:t>
            </a:r>
          </a:p>
          <a:p>
            <a:pPr lvl="2">
              <a:lnSpc>
                <a:spcPct val="90000"/>
              </a:lnSpc>
              <a:buSzPct val="75000"/>
            </a:pPr>
            <a:r>
              <a:rPr lang="en-US" dirty="0" smtClean="0"/>
              <a:t>Any subset of fields</a:t>
            </a:r>
            <a:endParaRPr lang="en-US" dirty="0"/>
          </a:p>
          <a:p>
            <a:pPr lvl="2">
              <a:lnSpc>
                <a:spcPct val="90000"/>
              </a:lnSpc>
              <a:buSzPct val="75000"/>
            </a:pPr>
            <a:r>
              <a:rPr lang="en-US" dirty="0" smtClean="0"/>
              <a:t>is</a:t>
            </a:r>
            <a:r>
              <a:rPr lang="en-US" b="1" dirty="0" smtClean="0"/>
              <a:t> </a:t>
            </a:r>
            <a:r>
              <a:rPr lang="en-US" b="1" u="sng" dirty="0"/>
              <a:t>not</a:t>
            </a:r>
            <a:r>
              <a:rPr lang="en-US" b="1" dirty="0"/>
              <a:t> </a:t>
            </a:r>
            <a:r>
              <a:rPr lang="en-US" dirty="0"/>
              <a:t>the same as </a:t>
            </a:r>
            <a:r>
              <a:rPr lang="en-US" i="1" dirty="0" smtClean="0"/>
              <a:t>key of a relation</a:t>
            </a:r>
          </a:p>
          <a:p>
            <a:pPr lvl="2">
              <a:lnSpc>
                <a:spcPct val="90000"/>
              </a:lnSpc>
              <a:buSzPct val="75000"/>
            </a:pPr>
            <a:endParaRPr lang="en-US" i="1" dirty="0"/>
          </a:p>
          <a:p>
            <a:pPr>
              <a:buSzPct val="75000"/>
            </a:pPr>
            <a:r>
              <a:rPr lang="en-US" i="1" dirty="0" smtClean="0"/>
              <a:t>Example:</a:t>
            </a:r>
            <a:endParaRPr lang="en-US" dirty="0"/>
          </a:p>
        </p:txBody>
      </p:sp>
      <p:sp>
        <p:nvSpPr>
          <p:cNvPr id="7" name="TextBox 6"/>
          <p:cNvSpPr txBox="1"/>
          <p:nvPr/>
        </p:nvSpPr>
        <p:spPr>
          <a:xfrm>
            <a:off x="7543800" y="4259570"/>
            <a:ext cx="3048000" cy="1200329"/>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2400" dirty="0">
                <a:solidFill>
                  <a:prstClr val="black"/>
                </a:solidFill>
                <a:latin typeface="+mj-lt"/>
              </a:rPr>
              <a:t>On which attributes would you build indexes?</a:t>
            </a:r>
          </a:p>
        </p:txBody>
      </p:sp>
      <p:sp>
        <p:nvSpPr>
          <p:cNvPr id="8" name="Rectangle 3"/>
          <p:cNvSpPr>
            <a:spLocks noChangeArrowheads="1"/>
          </p:cNvSpPr>
          <p:nvPr/>
        </p:nvSpPr>
        <p:spPr bwMode="auto">
          <a:xfrm>
            <a:off x="1233629" y="4628903"/>
            <a:ext cx="5205271" cy="461665"/>
          </a:xfrm>
          <a:prstGeom prst="rect">
            <a:avLst/>
          </a:prstGeom>
          <a:solidFill>
            <a:schemeClr val="bg1"/>
          </a:solidFill>
          <a:ln w="9525">
            <a:solidFill>
              <a:schemeClr val="tx1"/>
            </a:solidFill>
            <a:miter lim="800000"/>
            <a:headEnd/>
            <a:tailEnd/>
          </a:ln>
          <a:effectLst>
            <a:outerShdw blurRad="50800" dist="12700" dir="2700000" algn="tl" rotWithShape="0">
              <a:prstClr val="black">
                <a:alpha val="40000"/>
              </a:prstClr>
            </a:outerShdw>
          </a:effectLst>
        </p:spPr>
        <p:txBody>
          <a:bodyPr wrap="none">
            <a:spAutoFit/>
          </a:bodyPr>
          <a:lstStyle/>
          <a:p>
            <a:pPr eaLnBrk="0" hangingPunct="0"/>
            <a:r>
              <a:rPr lang="en-US" sz="2400" dirty="0" smtClean="0">
                <a:solidFill>
                  <a:schemeClr val="accent2"/>
                </a:solidFill>
                <a:latin typeface="Menlo" charset="0"/>
                <a:ea typeface="Menlo" charset="0"/>
                <a:cs typeface="Menlo" charset="0"/>
              </a:rPr>
              <a:t>Product(</a:t>
            </a:r>
            <a:r>
              <a:rPr lang="en-US" sz="2400" u="sng" dirty="0" smtClean="0">
                <a:solidFill>
                  <a:schemeClr val="accent2"/>
                </a:solidFill>
                <a:latin typeface="Menlo" charset="0"/>
                <a:ea typeface="Menlo" charset="0"/>
                <a:cs typeface="Menlo" charset="0"/>
              </a:rPr>
              <a:t>name</a:t>
            </a:r>
            <a:r>
              <a:rPr lang="en-US" sz="2400" dirty="0" smtClean="0">
                <a:solidFill>
                  <a:schemeClr val="accent2"/>
                </a:solidFill>
                <a:latin typeface="Menlo" charset="0"/>
                <a:ea typeface="Menlo" charset="0"/>
                <a:cs typeface="Menlo" charset="0"/>
              </a:rPr>
              <a:t>, maker, price)</a:t>
            </a:r>
            <a:endParaRPr lang="en-US" sz="2400" dirty="0">
              <a:latin typeface="Menlo" charset="0"/>
              <a:ea typeface="Menlo" charset="0"/>
              <a:cs typeface="Menlo" charset="0"/>
            </a:endParaRPr>
          </a:p>
        </p:txBody>
      </p:sp>
    </p:spTree>
    <p:extLst>
      <p:ext uri="{BB962C8B-B14F-4D97-AF65-F5344CB8AC3E}">
        <p14:creationId xmlns:p14="http://schemas.microsoft.com/office/powerpoint/2010/main" val="330538164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1">
                                            <p:txEl>
                                              <p:pRg st="5" end="5"/>
                                            </p:txEl>
                                          </p:spTgt>
                                        </p:tgtEl>
                                        <p:attrNameLst>
                                          <p:attrName>style.visibility</p:attrName>
                                        </p:attrNameLst>
                                      </p:cBhvr>
                                      <p:to>
                                        <p:strVal val="visible"/>
                                      </p:to>
                                    </p:se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p:bldP spid="7"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209800" y="6248400"/>
            <a:ext cx="1905000" cy="457200"/>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9219" name="Rectangle 3"/>
          <p:cNvSpPr>
            <a:spLocks noChangeArrowheads="1"/>
          </p:cNvSpPr>
          <p:nvPr/>
        </p:nvSpPr>
        <p:spPr bwMode="auto">
          <a:xfrm>
            <a:off x="4648200" y="6248400"/>
            <a:ext cx="2895600" cy="457200"/>
          </a:xfrm>
          <a:prstGeom prst="rect">
            <a:avLst/>
          </a:prstGeom>
          <a:noFill/>
          <a:ln w="9525">
            <a:noFill/>
            <a:miter lim="800000"/>
            <a:headEnd/>
            <a:tailEnd/>
          </a:ln>
          <a:effectLst/>
        </p:spPr>
        <p:txBody>
          <a:bodyPr wrap="none" anchor="ctr"/>
          <a:lstStyle/>
          <a:p>
            <a:endParaRPr lang="en-US">
              <a:solidFill>
                <a:prstClr val="black"/>
              </a:solidFill>
              <a:latin typeface="Calibri"/>
            </a:endParaRPr>
          </a:p>
        </p:txBody>
      </p:sp>
      <p:sp>
        <p:nvSpPr>
          <p:cNvPr id="9220" name="Rectangle 4"/>
          <p:cNvSpPr>
            <a:spLocks noGrp="1" noChangeArrowheads="1"/>
          </p:cNvSpPr>
          <p:nvPr>
            <p:ph type="title"/>
          </p:nvPr>
        </p:nvSpPr>
        <p:spPr>
          <a:noFill/>
          <a:ln/>
        </p:spPr>
        <p:txBody>
          <a:bodyPr/>
          <a:lstStyle/>
          <a:p>
            <a:r>
              <a:rPr lang="en-US" dirty="0" smtClean="0"/>
              <a:t>More precisely</a:t>
            </a:r>
            <a:endParaRPr lang="en-US" dirty="0"/>
          </a:p>
        </p:txBody>
      </p:sp>
      <p:sp>
        <p:nvSpPr>
          <p:cNvPr id="9221" name="Rectangle 5"/>
          <p:cNvSpPr>
            <a:spLocks noGrp="1" noChangeArrowheads="1"/>
          </p:cNvSpPr>
          <p:nvPr>
            <p:ph type="body" idx="1"/>
          </p:nvPr>
        </p:nvSpPr>
        <p:spPr>
          <a:xfrm>
            <a:off x="838200" y="1524000"/>
            <a:ext cx="10515600" cy="4610100"/>
          </a:xfrm>
          <a:noFill/>
          <a:ln/>
        </p:spPr>
        <p:txBody>
          <a:bodyPr>
            <a:normAutofit/>
          </a:bodyPr>
          <a:lstStyle/>
          <a:p>
            <a:pPr>
              <a:lnSpc>
                <a:spcPct val="90000"/>
              </a:lnSpc>
            </a:pPr>
            <a:r>
              <a:rPr lang="en-US" dirty="0"/>
              <a:t>An </a:t>
            </a:r>
            <a:r>
              <a:rPr lang="en-US" i="1" u="sng" dirty="0"/>
              <a:t>index</a:t>
            </a:r>
            <a:r>
              <a:rPr lang="en-US" dirty="0">
                <a:solidFill>
                  <a:schemeClr val="accent2"/>
                </a:solidFill>
              </a:rPr>
              <a:t> </a:t>
            </a:r>
            <a:r>
              <a:rPr lang="en-US" dirty="0" smtClean="0"/>
              <a:t>is a </a:t>
            </a:r>
            <a:r>
              <a:rPr lang="en-US" b="1" dirty="0" smtClean="0"/>
              <a:t>data structure</a:t>
            </a:r>
            <a:r>
              <a:rPr lang="en-US" dirty="0" smtClean="0"/>
              <a:t> mapping </a:t>
            </a:r>
            <a:r>
              <a:rPr lang="en-US" u="sng" dirty="0" smtClean="0"/>
              <a:t>search keys</a:t>
            </a:r>
            <a:r>
              <a:rPr lang="en-US" dirty="0" smtClean="0"/>
              <a:t> to </a:t>
            </a:r>
            <a:r>
              <a:rPr lang="en-US" u="sng" dirty="0" smtClean="0"/>
              <a:t>sets of rows in a database table</a:t>
            </a:r>
            <a:endParaRPr lang="en-US" dirty="0" smtClean="0"/>
          </a:p>
          <a:p>
            <a:pPr lvl="1">
              <a:lnSpc>
                <a:spcPct val="90000"/>
              </a:lnSpc>
              <a:buSzPct val="75000"/>
            </a:pPr>
            <a:endParaRPr lang="en-US" dirty="0" smtClean="0"/>
          </a:p>
          <a:p>
            <a:pPr lvl="1">
              <a:lnSpc>
                <a:spcPct val="90000"/>
              </a:lnSpc>
              <a:buSzPct val="75000"/>
            </a:pPr>
            <a:r>
              <a:rPr lang="en-US" dirty="0" smtClean="0"/>
              <a:t>Provides efficient lookup &amp; retrieval by search key value- usually much faster than searching through all the rows of the database table</a:t>
            </a:r>
          </a:p>
          <a:p>
            <a:pPr lvl="2">
              <a:lnSpc>
                <a:spcPct val="90000"/>
              </a:lnSpc>
              <a:buSzPct val="75000"/>
            </a:pPr>
            <a:endParaRPr lang="en-US" i="1" dirty="0"/>
          </a:p>
          <a:p>
            <a:pPr>
              <a:buSzPct val="75000"/>
            </a:pPr>
            <a:r>
              <a:rPr lang="en-US" dirty="0" smtClean="0"/>
              <a:t>An index can store the full rows it points to (</a:t>
            </a:r>
            <a:r>
              <a:rPr lang="en-US" i="1" dirty="0" smtClean="0"/>
              <a:t>primary index</a:t>
            </a:r>
            <a:r>
              <a:rPr lang="en-US" dirty="0" smtClean="0"/>
              <a:t>) or pointers to those rows (</a:t>
            </a:r>
            <a:r>
              <a:rPr lang="en-US" i="1" dirty="0" smtClean="0"/>
              <a:t>secondary index</a:t>
            </a:r>
            <a:r>
              <a:rPr lang="en-US" dirty="0" smtClean="0"/>
              <a:t>)</a:t>
            </a:r>
          </a:p>
          <a:p>
            <a:pPr lvl="1">
              <a:buSzPct val="75000"/>
            </a:pPr>
            <a:endParaRPr lang="en-US" dirty="0" smtClean="0"/>
          </a:p>
          <a:p>
            <a:pPr lvl="1">
              <a:buSzPct val="75000"/>
            </a:pPr>
            <a:r>
              <a:rPr lang="en-US" dirty="0" smtClean="0"/>
              <a:t>We’ll mainly consider secondary indexes</a:t>
            </a:r>
            <a:endParaRPr lang="en-US" dirty="0"/>
          </a:p>
        </p:txBody>
      </p:sp>
    </p:spTree>
    <p:extLst>
      <p:ext uri="{BB962C8B-B14F-4D97-AF65-F5344CB8AC3E}">
        <p14:creationId xmlns:p14="http://schemas.microsoft.com/office/powerpoint/2010/main" val="198542839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on an Index</a:t>
            </a:r>
            <a:endParaRPr lang="en-US" dirty="0"/>
          </a:p>
        </p:txBody>
      </p:sp>
      <p:sp>
        <p:nvSpPr>
          <p:cNvPr id="3" name="Content Placeholder 2"/>
          <p:cNvSpPr>
            <a:spLocks noGrp="1"/>
          </p:cNvSpPr>
          <p:nvPr>
            <p:ph idx="1"/>
          </p:nvPr>
        </p:nvSpPr>
        <p:spPr/>
        <p:txBody>
          <a:bodyPr>
            <a:normAutofit/>
          </a:bodyPr>
          <a:lstStyle/>
          <a:p>
            <a:r>
              <a:rPr lang="en-US" u="sng" dirty="0" smtClean="0"/>
              <a:t>Search</a:t>
            </a:r>
            <a:r>
              <a:rPr lang="en-US" dirty="0" smtClean="0"/>
              <a:t>: Quickly find all records which meet some </a:t>
            </a:r>
            <a:r>
              <a:rPr lang="en-US" i="1" dirty="0" smtClean="0"/>
              <a:t>condition on the search key attributes</a:t>
            </a:r>
            <a:endParaRPr lang="en-US" dirty="0" smtClean="0"/>
          </a:p>
          <a:p>
            <a:pPr lvl="1"/>
            <a:r>
              <a:rPr lang="en-US" sz="2800" dirty="0" smtClean="0"/>
              <a:t>More sophisticated variants as well. Why?</a:t>
            </a:r>
          </a:p>
          <a:p>
            <a:pPr lvl="1"/>
            <a:endParaRPr lang="en-US" sz="2800" dirty="0" smtClean="0"/>
          </a:p>
          <a:p>
            <a:r>
              <a:rPr lang="en-US" u="sng" dirty="0" smtClean="0"/>
              <a:t>Insert / Remove</a:t>
            </a:r>
            <a:r>
              <a:rPr lang="en-US" dirty="0" smtClean="0"/>
              <a:t> entries</a:t>
            </a:r>
          </a:p>
          <a:p>
            <a:pPr lvl="1"/>
            <a:r>
              <a:rPr lang="en-US" sz="2800" dirty="0" smtClean="0"/>
              <a:t>Bulk Load / Delete. Why?</a:t>
            </a:r>
          </a:p>
          <a:p>
            <a:pPr lvl="1"/>
            <a:endParaRPr lang="en-US" sz="2800" dirty="0" smtClean="0"/>
          </a:p>
          <a:p>
            <a:endParaRPr lang="en-US" dirty="0" smtClean="0"/>
          </a:p>
          <a:p>
            <a:endParaRPr lang="en-US" dirty="0" smtClean="0"/>
          </a:p>
          <a:p>
            <a:endParaRPr lang="en-US" dirty="0" smtClean="0"/>
          </a:p>
        </p:txBody>
      </p:sp>
      <p:sp>
        <p:nvSpPr>
          <p:cNvPr id="7" name="TextBox 6"/>
          <p:cNvSpPr txBox="1"/>
          <p:nvPr/>
        </p:nvSpPr>
        <p:spPr>
          <a:xfrm>
            <a:off x="1890272" y="5234682"/>
            <a:ext cx="8411456" cy="1077218"/>
          </a:xfrm>
          <a:prstGeom prst="rect">
            <a:avLst/>
          </a:prstGeom>
          <a:solidFill>
            <a:schemeClr val="accent6">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200" dirty="0">
                <a:solidFill>
                  <a:prstClr val="black"/>
                </a:solidFill>
                <a:latin typeface="+mj-lt"/>
              </a:rPr>
              <a:t>Indexing is one the most </a:t>
            </a:r>
            <a:r>
              <a:rPr lang="en-US" sz="3200">
                <a:solidFill>
                  <a:prstClr val="black"/>
                </a:solidFill>
                <a:latin typeface="+mj-lt"/>
              </a:rPr>
              <a:t>important features provided </a:t>
            </a:r>
            <a:r>
              <a:rPr lang="en-US" sz="3200" dirty="0">
                <a:solidFill>
                  <a:prstClr val="black"/>
                </a:solidFill>
                <a:latin typeface="+mj-lt"/>
              </a:rPr>
              <a:t>by a database for performance</a:t>
            </a:r>
          </a:p>
        </p:txBody>
      </p:sp>
    </p:spTree>
    <p:extLst>
      <p:ext uri="{BB962C8B-B14F-4D97-AF65-F5344CB8AC3E}">
        <p14:creationId xmlns:p14="http://schemas.microsoft.com/office/powerpoint/2010/main" val="154024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a:t>
            </a:r>
            <a:endParaRPr lang="en-US" dirty="0"/>
          </a:p>
        </p:txBody>
      </p:sp>
      <p:sp>
        <p:nvSpPr>
          <p:cNvPr id="9" name="Content Placeholder 2"/>
          <p:cNvSpPr>
            <a:spLocks noGrp="1"/>
          </p:cNvSpPr>
          <p:nvPr>
            <p:ph idx="1"/>
          </p:nvPr>
        </p:nvSpPr>
        <p:spPr>
          <a:xfrm>
            <a:off x="838200" y="4383741"/>
            <a:ext cx="10515600" cy="1793222"/>
          </a:xfrm>
        </p:spPr>
        <p:txBody>
          <a:bodyPr>
            <a:normAutofit/>
          </a:bodyPr>
          <a:lstStyle/>
          <a:p>
            <a:pPr marL="457200" lvl="1" indent="0">
              <a:buNone/>
            </a:pPr>
            <a:endParaRPr lang="en-US" sz="2800" dirty="0" smtClean="0"/>
          </a:p>
          <a:p>
            <a:endParaRPr lang="en-US" dirty="0" smtClean="0"/>
          </a:p>
          <a:p>
            <a:endParaRPr lang="en-US" dirty="0" smtClean="0"/>
          </a:p>
          <a:p>
            <a:endParaRPr lang="en-US" dirty="0" smtClean="0"/>
          </a:p>
        </p:txBody>
      </p:sp>
      <p:sp>
        <p:nvSpPr>
          <p:cNvPr id="10" name="TextBox 9"/>
          <p:cNvSpPr txBox="1"/>
          <p:nvPr/>
        </p:nvSpPr>
        <p:spPr>
          <a:xfrm>
            <a:off x="838200" y="1914263"/>
            <a:ext cx="3801035" cy="2677656"/>
          </a:xfrm>
          <a:prstGeom prst="rect">
            <a:avLst/>
          </a:prstGeom>
          <a:noFill/>
        </p:spPr>
        <p:txBody>
          <a:bodyPr wrap="square" rtlCol="0">
            <a:spAutoFit/>
          </a:bodyPr>
          <a:lstStyle/>
          <a:p>
            <a:r>
              <a:rPr lang="en-US" sz="2800" dirty="0" smtClean="0">
                <a:latin typeface="+mj-lt"/>
              </a:rPr>
              <a:t>What if we want to return all books published after 1867?  The above table might be very expensive to search over row-by-row…</a:t>
            </a:r>
          </a:p>
        </p:txBody>
      </p:sp>
      <p:sp>
        <p:nvSpPr>
          <p:cNvPr id="13" name="Rectangle 3"/>
          <p:cNvSpPr>
            <a:spLocks noChangeArrowheads="1"/>
          </p:cNvSpPr>
          <p:nvPr/>
        </p:nvSpPr>
        <p:spPr bwMode="auto">
          <a:xfrm>
            <a:off x="3958235" y="5023407"/>
            <a:ext cx="4275529" cy="1200329"/>
          </a:xfrm>
          <a:prstGeom prst="rect">
            <a:avLst/>
          </a:prstGeom>
          <a:solidFill>
            <a:schemeClr val="bg1"/>
          </a:solidFill>
          <a:ln w="9525">
            <a:solidFill>
              <a:schemeClr val="tx1"/>
            </a:solidFill>
            <a:miter lim="800000"/>
            <a:headEnd/>
            <a:tailEnd/>
          </a:ln>
          <a:effectLst>
            <a:outerShdw blurRad="50800" dist="12700" dir="2700000" algn="tl" rotWithShape="0">
              <a:prstClr val="black">
                <a:alpha val="40000"/>
              </a:prstClr>
            </a:outerShdw>
          </a:effectLst>
        </p:spPr>
        <p:txBody>
          <a:bodyPr wrap="none">
            <a:spAutoFit/>
          </a:bodyPr>
          <a:lstStyle/>
          <a:p>
            <a:pPr eaLnBrk="0" hangingPunct="0"/>
            <a:r>
              <a:rPr lang="en-US" sz="2400" dirty="0" smtClean="0">
                <a:solidFill>
                  <a:schemeClr val="accent2"/>
                </a:solidFill>
                <a:latin typeface="Menlo" charset="0"/>
                <a:ea typeface="Menlo" charset="0"/>
                <a:cs typeface="Menlo" charset="0"/>
              </a:rPr>
              <a:t>SELECT </a:t>
            </a:r>
            <a:r>
              <a:rPr lang="en-US" sz="2400" dirty="0" smtClean="0">
                <a:latin typeface="Menlo" charset="0"/>
                <a:ea typeface="Menlo" charset="0"/>
                <a:cs typeface="Menlo" charset="0"/>
              </a:rPr>
              <a:t>*</a:t>
            </a:r>
          </a:p>
          <a:p>
            <a:pPr eaLnBrk="0" hangingPunct="0"/>
            <a:r>
              <a:rPr lang="en-US" sz="2400" dirty="0" smtClean="0">
                <a:solidFill>
                  <a:schemeClr val="accent2"/>
                </a:solidFill>
                <a:latin typeface="Menlo" charset="0"/>
                <a:ea typeface="Menlo" charset="0"/>
                <a:cs typeface="Menlo" charset="0"/>
              </a:rPr>
              <a:t>FROM </a:t>
            </a:r>
            <a:r>
              <a:rPr lang="en-US" sz="2400" dirty="0" err="1" smtClean="0">
                <a:latin typeface="Menlo" charset="0"/>
                <a:ea typeface="Menlo" charset="0"/>
                <a:cs typeface="Menlo" charset="0"/>
              </a:rPr>
              <a:t>Russian_Novels</a:t>
            </a:r>
            <a:r>
              <a:rPr lang="en-US" sz="2400" dirty="0" smtClean="0">
                <a:solidFill>
                  <a:schemeClr val="accent2"/>
                </a:solidFill>
                <a:latin typeface="Menlo" charset="0"/>
                <a:ea typeface="Menlo" charset="0"/>
                <a:cs typeface="Menlo" charset="0"/>
              </a:rPr>
              <a:t/>
            </a:r>
            <a:br>
              <a:rPr lang="en-US" sz="2400" dirty="0" smtClean="0">
                <a:solidFill>
                  <a:schemeClr val="accent2"/>
                </a:solidFill>
                <a:latin typeface="Menlo" charset="0"/>
                <a:ea typeface="Menlo" charset="0"/>
                <a:cs typeface="Menlo" charset="0"/>
              </a:rPr>
            </a:br>
            <a:r>
              <a:rPr lang="en-US" sz="2400" dirty="0" smtClean="0">
                <a:solidFill>
                  <a:schemeClr val="accent2"/>
                </a:solidFill>
                <a:latin typeface="Menlo" charset="0"/>
                <a:ea typeface="Menlo" charset="0"/>
                <a:cs typeface="Menlo" charset="0"/>
              </a:rPr>
              <a:t>WHERE </a:t>
            </a:r>
            <a:r>
              <a:rPr lang="en-US" sz="2400" dirty="0" smtClean="0">
                <a:latin typeface="Menlo" charset="0"/>
                <a:ea typeface="Menlo" charset="0"/>
                <a:cs typeface="Menlo" charset="0"/>
              </a:rPr>
              <a:t>Published &gt; 1867</a:t>
            </a:r>
            <a:endParaRPr lang="en-US" sz="2400" dirty="0">
              <a:latin typeface="Menlo" charset="0"/>
              <a:ea typeface="Menlo" charset="0"/>
              <a:cs typeface="Menlo"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883614230"/>
              </p:ext>
            </p:extLst>
          </p:nvPr>
        </p:nvGraphicFramePr>
        <p:xfrm>
          <a:off x="5106895" y="2122176"/>
          <a:ext cx="6246905" cy="2038856"/>
        </p:xfrm>
        <a:graphic>
          <a:graphicData uri="http://schemas.openxmlformats.org/drawingml/2006/table">
            <a:tbl>
              <a:tblPr firstRow="1" bandRow="1">
                <a:tableStyleId>{69012ECD-51FC-41F1-AA8D-1B2483CD663E}</a:tableStyleId>
              </a:tblPr>
              <a:tblGrid>
                <a:gridCol w="634999"/>
                <a:gridCol w="1613647"/>
                <a:gridCol w="1499497"/>
                <a:gridCol w="1249381"/>
                <a:gridCol w="1249381"/>
              </a:tblGrid>
              <a:tr h="299199">
                <a:tc>
                  <a:txBody>
                    <a:bodyPr/>
                    <a:lstStyle/>
                    <a:p>
                      <a:r>
                        <a:rPr lang="en-US" dirty="0" smtClean="0"/>
                        <a:t>BID</a:t>
                      </a:r>
                      <a:endParaRPr lang="en-US" dirty="0"/>
                    </a:p>
                  </a:txBody>
                  <a:tcPr/>
                </a:tc>
                <a:tc>
                  <a:txBody>
                    <a:bodyPr/>
                    <a:lstStyle/>
                    <a:p>
                      <a:r>
                        <a:rPr lang="en-US" dirty="0" smtClean="0"/>
                        <a:t>Title</a:t>
                      </a:r>
                      <a:endParaRPr lang="en-US" dirty="0"/>
                    </a:p>
                  </a:txBody>
                  <a:tcPr/>
                </a:tc>
                <a:tc>
                  <a:txBody>
                    <a:bodyPr/>
                    <a:lstStyle/>
                    <a:p>
                      <a:r>
                        <a:rPr lang="en-US" dirty="0" smtClean="0"/>
                        <a:t>Author</a:t>
                      </a:r>
                      <a:endParaRPr lang="en-US" dirty="0"/>
                    </a:p>
                  </a:txBody>
                  <a:tcPr/>
                </a:tc>
                <a:tc>
                  <a:txBody>
                    <a:bodyPr/>
                    <a:lstStyle/>
                    <a:p>
                      <a:r>
                        <a:rPr lang="en-US" dirty="0" smtClean="0"/>
                        <a:t>Published</a:t>
                      </a:r>
                      <a:endParaRPr lang="en-US" dirty="0"/>
                    </a:p>
                  </a:txBody>
                  <a:tcPr/>
                </a:tc>
                <a:tc>
                  <a:txBody>
                    <a:bodyPr/>
                    <a:lstStyle/>
                    <a:p>
                      <a:r>
                        <a:rPr lang="en-US" dirty="0" err="1" smtClean="0"/>
                        <a:t>Full_text</a:t>
                      </a:r>
                      <a:endParaRPr lang="en-US" dirty="0"/>
                    </a:p>
                  </a:txBody>
                  <a:tcPr/>
                </a:tc>
              </a:tr>
              <a:tr h="516508">
                <a:tc>
                  <a:txBody>
                    <a:bodyPr/>
                    <a:lstStyle/>
                    <a:p>
                      <a:r>
                        <a:rPr lang="en-US" dirty="0" smtClean="0"/>
                        <a:t>001</a:t>
                      </a:r>
                      <a:endParaRPr lang="en-US" dirty="0"/>
                    </a:p>
                  </a:txBody>
                  <a:tcPr/>
                </a:tc>
                <a:tc>
                  <a:txBody>
                    <a:bodyPr/>
                    <a:lstStyle/>
                    <a:p>
                      <a:r>
                        <a:rPr lang="en-US" i="1" dirty="0" smtClean="0"/>
                        <a:t>War and Peace</a:t>
                      </a:r>
                      <a:endParaRPr lang="en-US" i="1" dirty="0"/>
                    </a:p>
                  </a:txBody>
                  <a:tcPr/>
                </a:tc>
                <a:tc>
                  <a:txBody>
                    <a:bodyPr/>
                    <a:lstStyle/>
                    <a:p>
                      <a:r>
                        <a:rPr lang="en-US" dirty="0" smtClean="0"/>
                        <a:t>Tolstoy</a:t>
                      </a:r>
                      <a:endParaRPr lang="en-US" dirty="0"/>
                    </a:p>
                  </a:txBody>
                  <a:tcPr/>
                </a:tc>
                <a:tc>
                  <a:txBody>
                    <a:bodyPr/>
                    <a:lstStyle/>
                    <a:p>
                      <a:r>
                        <a:rPr lang="en-US" dirty="0" smtClean="0"/>
                        <a:t>1869</a:t>
                      </a:r>
                      <a:endParaRPr lang="en-US" dirty="0"/>
                    </a:p>
                  </a:txBody>
                  <a:tcPr/>
                </a:tc>
                <a:tc>
                  <a:txBody>
                    <a:bodyPr/>
                    <a:lstStyle/>
                    <a:p>
                      <a:r>
                        <a:rPr lang="en-US" dirty="0" smtClean="0"/>
                        <a:t>…</a:t>
                      </a:r>
                      <a:endParaRPr lang="en-US" dirty="0"/>
                    </a:p>
                  </a:txBody>
                  <a:tcPr/>
                </a:tc>
              </a:tr>
              <a:tr h="516508">
                <a:tc>
                  <a:txBody>
                    <a:bodyPr/>
                    <a:lstStyle/>
                    <a:p>
                      <a:r>
                        <a:rPr lang="en-US" dirty="0" smtClean="0"/>
                        <a:t>002</a:t>
                      </a:r>
                      <a:endParaRPr lang="en-US" dirty="0"/>
                    </a:p>
                  </a:txBody>
                  <a:tcPr/>
                </a:tc>
                <a:tc>
                  <a:txBody>
                    <a:bodyPr/>
                    <a:lstStyle/>
                    <a:p>
                      <a:r>
                        <a:rPr lang="en-US" i="1" dirty="0" smtClean="0"/>
                        <a:t>Crime and Punishment</a:t>
                      </a:r>
                      <a:endParaRPr lang="en-US" i="1" dirty="0"/>
                    </a:p>
                  </a:txBody>
                  <a:tcPr/>
                </a:tc>
                <a:tc>
                  <a:txBody>
                    <a:bodyPr/>
                    <a:lstStyle/>
                    <a:p>
                      <a:r>
                        <a:rPr lang="en-US" dirty="0" smtClean="0"/>
                        <a:t>Dostoyevsky</a:t>
                      </a:r>
                      <a:endParaRPr lang="en-US" dirty="0"/>
                    </a:p>
                  </a:txBody>
                  <a:tcPr/>
                </a:tc>
                <a:tc>
                  <a:txBody>
                    <a:bodyPr/>
                    <a:lstStyle/>
                    <a:p>
                      <a:r>
                        <a:rPr lang="en-US" dirty="0" smtClean="0"/>
                        <a:t>1866</a:t>
                      </a:r>
                      <a:endParaRPr lang="en-US" dirty="0"/>
                    </a:p>
                  </a:txBody>
                  <a:tcPr/>
                </a:tc>
                <a:tc>
                  <a:txBody>
                    <a:bodyPr/>
                    <a:lstStyle/>
                    <a:p>
                      <a:r>
                        <a:rPr lang="en-US" dirty="0" smtClean="0"/>
                        <a:t>…</a:t>
                      </a:r>
                      <a:endParaRPr lang="en-US" dirty="0"/>
                    </a:p>
                  </a:txBody>
                  <a:tcPr/>
                </a:tc>
              </a:tr>
              <a:tr h="516508">
                <a:tc>
                  <a:txBody>
                    <a:bodyPr/>
                    <a:lstStyle/>
                    <a:p>
                      <a:r>
                        <a:rPr lang="en-US" dirty="0" smtClean="0"/>
                        <a:t>003</a:t>
                      </a:r>
                      <a:endParaRPr lang="en-US" dirty="0"/>
                    </a:p>
                  </a:txBody>
                  <a:tcPr/>
                </a:tc>
                <a:tc>
                  <a:txBody>
                    <a:bodyPr/>
                    <a:lstStyle/>
                    <a:p>
                      <a:r>
                        <a:rPr lang="en-US" i="1" dirty="0" smtClean="0"/>
                        <a:t>Anna Karenina</a:t>
                      </a:r>
                      <a:endParaRPr lang="en-US" i="1" dirty="0"/>
                    </a:p>
                  </a:txBody>
                  <a:tcPr/>
                </a:tc>
                <a:tc>
                  <a:txBody>
                    <a:bodyPr/>
                    <a:lstStyle/>
                    <a:p>
                      <a:r>
                        <a:rPr lang="en-US" dirty="0" smtClean="0"/>
                        <a:t>Tolstoy</a:t>
                      </a:r>
                      <a:endParaRPr lang="en-US" dirty="0"/>
                    </a:p>
                  </a:txBody>
                  <a:tcPr/>
                </a:tc>
                <a:tc>
                  <a:txBody>
                    <a:bodyPr/>
                    <a:lstStyle/>
                    <a:p>
                      <a:r>
                        <a:rPr lang="en-US" dirty="0" smtClean="0"/>
                        <a:t>1877</a:t>
                      </a:r>
                      <a:endParaRPr lang="en-US" dirty="0"/>
                    </a:p>
                  </a:txBody>
                  <a:tcPr/>
                </a:tc>
                <a:tc>
                  <a:txBody>
                    <a:bodyPr/>
                    <a:lstStyle/>
                    <a:p>
                      <a:r>
                        <a:rPr lang="en-US" dirty="0" smtClean="0"/>
                        <a:t>…</a:t>
                      </a:r>
                      <a:endParaRPr lang="en-US" dirty="0"/>
                    </a:p>
                  </a:txBody>
                  <a:tcPr/>
                </a:tc>
              </a:tr>
            </a:tbl>
          </a:graphicData>
        </a:graphic>
      </p:graphicFrame>
      <p:sp>
        <p:nvSpPr>
          <p:cNvPr id="15" name="TextBox 14"/>
          <p:cNvSpPr txBox="1"/>
          <p:nvPr/>
        </p:nvSpPr>
        <p:spPr>
          <a:xfrm>
            <a:off x="5106895" y="1612211"/>
            <a:ext cx="2787943" cy="461665"/>
          </a:xfrm>
          <a:prstGeom prst="rect">
            <a:avLst/>
          </a:prstGeom>
          <a:noFill/>
        </p:spPr>
        <p:txBody>
          <a:bodyPr wrap="none" rtlCol="0">
            <a:spAutoFit/>
          </a:bodyPr>
          <a:lstStyle/>
          <a:p>
            <a:r>
              <a:rPr lang="en-US" sz="2400" b="1" smtClean="0">
                <a:solidFill>
                  <a:schemeClr val="accent2"/>
                </a:solidFill>
                <a:latin typeface="Menlo" charset="0"/>
                <a:ea typeface="Menlo" charset="0"/>
                <a:cs typeface="Menlo" charset="0"/>
              </a:rPr>
              <a:t>Russian_Novels</a:t>
            </a:r>
            <a:endParaRPr lang="en-US" sz="2400" b="1" dirty="0">
              <a:solidFill>
                <a:schemeClr val="accent2"/>
              </a:solidFill>
              <a:latin typeface="Menlo" charset="0"/>
              <a:ea typeface="Menlo" charset="0"/>
              <a:cs typeface="Menlo" charset="0"/>
            </a:endParaRPr>
          </a:p>
        </p:txBody>
      </p:sp>
    </p:spTree>
    <p:extLst>
      <p:ext uri="{BB962C8B-B14F-4D97-AF65-F5344CB8AC3E}">
        <p14:creationId xmlns:p14="http://schemas.microsoft.com/office/powerpoint/2010/main" val="1251803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466322" y="1027906"/>
            <a:ext cx="4259923" cy="2456273"/>
            <a:chOff x="7466322" y="1027906"/>
            <a:chExt cx="4259923" cy="2456273"/>
          </a:xfrm>
        </p:grpSpPr>
        <p:sp>
          <p:nvSpPr>
            <p:cNvPr id="17" name="Rectangle 16"/>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8" name="Rectangle 17"/>
            <p:cNvSpPr/>
            <p:nvPr/>
          </p:nvSpPr>
          <p:spPr>
            <a:xfrm>
              <a:off x="9459310" y="1986455"/>
              <a:ext cx="2266935" cy="14977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9" name="TextBox 18"/>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0" name="TextBox 19"/>
            <p:cNvSpPr txBox="1"/>
            <p:nvPr/>
          </p:nvSpPr>
          <p:spPr>
            <a:xfrm>
              <a:off x="10115979" y="2048829"/>
              <a:ext cx="953594" cy="461665"/>
            </a:xfrm>
            <a:prstGeom prst="rect">
              <a:avLst/>
            </a:prstGeom>
            <a:noFill/>
          </p:spPr>
          <p:txBody>
            <a:bodyPr wrap="none" rtlCol="0">
              <a:spAutoFit/>
            </a:bodyPr>
            <a:lstStyle/>
            <a:p>
              <a:r>
                <a:rPr lang="en-US" sz="2400" smtClean="0"/>
                <a:t>Buffer</a:t>
              </a:r>
              <a:endParaRPr lang="en-US" sz="2400"/>
            </a:p>
          </p:txBody>
        </p:sp>
        <p:sp>
          <p:nvSpPr>
            <p:cNvPr id="21" name="Left-Right Arrow 20"/>
            <p:cNvSpPr/>
            <p:nvPr/>
          </p:nvSpPr>
          <p:spPr>
            <a:xfrm>
              <a:off x="8994227" y="2098357"/>
              <a:ext cx="930166" cy="362607"/>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The (Simplified) Buffer</a:t>
            </a:r>
            <a:endParaRPr lang="en-US" dirty="0"/>
          </a:p>
        </p:txBody>
      </p:sp>
      <p:sp>
        <p:nvSpPr>
          <p:cNvPr id="3" name="Content Placeholder 2"/>
          <p:cNvSpPr>
            <a:spLocks noGrp="1"/>
          </p:cNvSpPr>
          <p:nvPr>
            <p:ph idx="1"/>
          </p:nvPr>
        </p:nvSpPr>
        <p:spPr>
          <a:xfrm>
            <a:off x="609600" y="1600202"/>
            <a:ext cx="6856722" cy="1450425"/>
          </a:xfrm>
        </p:spPr>
        <p:txBody>
          <a:bodyPr>
            <a:noAutofit/>
          </a:bodyPr>
          <a:lstStyle/>
          <a:p>
            <a:r>
              <a:rPr lang="en-US" dirty="0" smtClean="0"/>
              <a:t>In this class: We’ll consider a buffer located in </a:t>
            </a:r>
            <a:r>
              <a:rPr lang="en-US" b="1" dirty="0" smtClean="0"/>
              <a:t>main memory</a:t>
            </a:r>
            <a:r>
              <a:rPr lang="en-US" dirty="0" smtClean="0"/>
              <a:t> that operates over </a:t>
            </a:r>
            <a:r>
              <a:rPr lang="en-US" b="1" dirty="0" smtClean="0"/>
              <a:t>pages</a:t>
            </a:r>
            <a:r>
              <a:rPr lang="en-US" dirty="0" smtClean="0"/>
              <a:t> and </a:t>
            </a:r>
            <a:r>
              <a:rPr lang="en-US" b="1" dirty="0" smtClean="0"/>
              <a:t>files</a:t>
            </a:r>
            <a:r>
              <a:rPr lang="en-US" sz="2800" dirty="0" smtClean="0"/>
              <a:t>:</a:t>
            </a:r>
          </a:p>
        </p:txBody>
      </p:sp>
      <p:sp>
        <p:nvSpPr>
          <p:cNvPr id="10" name="Can 9"/>
          <p:cNvSpPr/>
          <p:nvPr/>
        </p:nvSpPr>
        <p:spPr>
          <a:xfrm>
            <a:off x="9270640" y="4666593"/>
            <a:ext cx="2644274" cy="189930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smtClean="0"/>
              <a:t>Disk</a:t>
            </a:r>
            <a:endParaRPr lang="en-US" sz="2800"/>
          </a:p>
        </p:txBody>
      </p:sp>
      <p:sp>
        <p:nvSpPr>
          <p:cNvPr id="12" name="Up-Down Arrow 11"/>
          <p:cNvSpPr/>
          <p:nvPr/>
        </p:nvSpPr>
        <p:spPr>
          <a:xfrm>
            <a:off x="10316880" y="3642353"/>
            <a:ext cx="551793" cy="1383699"/>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TextBox 14"/>
          <p:cNvSpPr txBox="1"/>
          <p:nvPr/>
        </p:nvSpPr>
        <p:spPr>
          <a:xfrm>
            <a:off x="9478368" y="5103478"/>
            <a:ext cx="1114408" cy="461665"/>
          </a:xfrm>
          <a:prstGeom prst="rect">
            <a:avLst/>
          </a:prstGeom>
          <a:solidFill>
            <a:schemeClr val="tx1">
              <a:lumMod val="50000"/>
              <a:lumOff val="50000"/>
            </a:schemeClr>
          </a:solidFill>
        </p:spPr>
        <p:txBody>
          <a:bodyPr wrap="none" rtlCol="0">
            <a:spAutoFit/>
          </a:bodyPr>
          <a:lstStyle/>
          <a:p>
            <a:r>
              <a:rPr lang="en-US" sz="2400" smtClean="0">
                <a:solidFill>
                  <a:srgbClr val="FFC000"/>
                </a:solidFill>
                <a:latin typeface="Menlo" charset="0"/>
                <a:ea typeface="Menlo" charset="0"/>
                <a:cs typeface="Menlo" charset="0"/>
              </a:rPr>
              <a:t>1,0,3</a:t>
            </a:r>
            <a:endParaRPr lang="en-US" sz="2400">
              <a:solidFill>
                <a:srgbClr val="FFC000"/>
              </a:solidFill>
              <a:latin typeface="Menlo" charset="0"/>
              <a:ea typeface="Menlo" charset="0"/>
              <a:cs typeface="Menlo" charset="0"/>
            </a:endParaRPr>
          </a:p>
        </p:txBody>
      </p:sp>
      <p:sp>
        <p:nvSpPr>
          <p:cNvPr id="14" name="TextBox 13"/>
          <p:cNvSpPr txBox="1"/>
          <p:nvPr/>
        </p:nvSpPr>
        <p:spPr>
          <a:xfrm>
            <a:off x="9478368" y="5103478"/>
            <a:ext cx="1114408" cy="461665"/>
          </a:xfrm>
          <a:prstGeom prst="rect">
            <a:avLst/>
          </a:prstGeom>
          <a:solidFill>
            <a:schemeClr val="tx1">
              <a:lumMod val="50000"/>
              <a:lumOff val="50000"/>
            </a:schemeClr>
          </a:solidFill>
        </p:spPr>
        <p:txBody>
          <a:bodyPr wrap="none" rtlCol="0">
            <a:spAutoFit/>
          </a:bodyPr>
          <a:lstStyle/>
          <a:p>
            <a:r>
              <a:rPr lang="en-US" sz="2400" smtClean="0">
                <a:solidFill>
                  <a:srgbClr val="FFC000"/>
                </a:solidFill>
                <a:latin typeface="Menlo" charset="0"/>
                <a:ea typeface="Menlo" charset="0"/>
                <a:cs typeface="Menlo" charset="0"/>
              </a:rPr>
              <a:t>1,0,3</a:t>
            </a:r>
            <a:endParaRPr lang="en-US" sz="2400">
              <a:solidFill>
                <a:srgbClr val="FFC000"/>
              </a:solidFill>
              <a:latin typeface="Menlo" charset="0"/>
              <a:ea typeface="Menlo" charset="0"/>
              <a:cs typeface="Menlo" charset="0"/>
            </a:endParaRPr>
          </a:p>
        </p:txBody>
      </p:sp>
      <p:sp>
        <p:nvSpPr>
          <p:cNvPr id="4" name="TextBox 3"/>
          <p:cNvSpPr txBox="1"/>
          <p:nvPr/>
        </p:nvSpPr>
        <p:spPr>
          <a:xfrm>
            <a:off x="838199" y="3050627"/>
            <a:ext cx="6366641" cy="954107"/>
          </a:xfrm>
          <a:prstGeom prst="rect">
            <a:avLst/>
          </a:prstGeom>
          <a:noFill/>
        </p:spPr>
        <p:txBody>
          <a:bodyPr wrap="square" rtlCol="0">
            <a:spAutoFit/>
          </a:bodyPr>
          <a:lstStyle/>
          <a:p>
            <a:pPr marL="457200" indent="-457200">
              <a:buFont typeface="Arial" charset="0"/>
              <a:buChar char="•"/>
            </a:pPr>
            <a:r>
              <a:rPr lang="en-US" sz="2800" b="1" u="sng" dirty="0" smtClean="0"/>
              <a:t>Read(page):</a:t>
            </a:r>
            <a:r>
              <a:rPr lang="en-US" sz="2800" b="1" dirty="0" smtClean="0"/>
              <a:t> </a:t>
            </a:r>
            <a:r>
              <a:rPr lang="en-US" sz="2800" dirty="0" smtClean="0"/>
              <a:t>Read page from disk -&gt; buffer </a:t>
            </a:r>
            <a:r>
              <a:rPr lang="en-US" sz="2800" i="1" dirty="0" smtClean="0"/>
              <a:t>if not already in buffer</a:t>
            </a:r>
            <a:endParaRPr lang="en-US" sz="2800" dirty="0"/>
          </a:p>
        </p:txBody>
      </p:sp>
    </p:spTree>
    <p:extLst>
      <p:ext uri="{BB962C8B-B14F-4D97-AF65-F5344CB8AC3E}">
        <p14:creationId xmlns:p14="http://schemas.microsoft.com/office/powerpoint/2010/main" val="7736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22222E-6 L 2.91667E-6 -0.30648 " pathEditMode="relative" rAng="0" ptsTypes="AA">
                                      <p:cBhvr>
                                        <p:cTn id="6" dur="2000" fill="hold"/>
                                        <p:tgtEl>
                                          <p:spTgt spid="14"/>
                                        </p:tgtEl>
                                        <p:attrNameLst>
                                          <p:attrName>ppt_x</p:attrName>
                                          <p:attrName>ppt_y</p:attrName>
                                        </p:attrNameLst>
                                      </p:cBhvr>
                                      <p:rCtr x="0" y="-15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19890550"/>
              </p:ext>
            </p:extLst>
          </p:nvPr>
        </p:nvGraphicFramePr>
        <p:xfrm>
          <a:off x="5106895" y="2122176"/>
          <a:ext cx="6246905" cy="2038856"/>
        </p:xfrm>
        <a:graphic>
          <a:graphicData uri="http://schemas.openxmlformats.org/drawingml/2006/table">
            <a:tbl>
              <a:tblPr firstRow="1" bandRow="1">
                <a:tableStyleId>{69012ECD-51FC-41F1-AA8D-1B2483CD663E}</a:tableStyleId>
              </a:tblPr>
              <a:tblGrid>
                <a:gridCol w="634999"/>
                <a:gridCol w="1613647"/>
                <a:gridCol w="1499497"/>
                <a:gridCol w="1249381"/>
                <a:gridCol w="1249381"/>
              </a:tblGrid>
              <a:tr h="299199">
                <a:tc>
                  <a:txBody>
                    <a:bodyPr/>
                    <a:lstStyle/>
                    <a:p>
                      <a:r>
                        <a:rPr lang="en-US" dirty="0" smtClean="0"/>
                        <a:t>BID</a:t>
                      </a:r>
                      <a:endParaRPr lang="en-US" dirty="0"/>
                    </a:p>
                  </a:txBody>
                  <a:tcPr/>
                </a:tc>
                <a:tc>
                  <a:txBody>
                    <a:bodyPr/>
                    <a:lstStyle/>
                    <a:p>
                      <a:r>
                        <a:rPr lang="en-US" dirty="0" smtClean="0"/>
                        <a:t>Title</a:t>
                      </a:r>
                      <a:endParaRPr lang="en-US" dirty="0"/>
                    </a:p>
                  </a:txBody>
                  <a:tcPr/>
                </a:tc>
                <a:tc>
                  <a:txBody>
                    <a:bodyPr/>
                    <a:lstStyle/>
                    <a:p>
                      <a:r>
                        <a:rPr lang="en-US" dirty="0" smtClean="0"/>
                        <a:t>Author</a:t>
                      </a:r>
                      <a:endParaRPr lang="en-US" dirty="0"/>
                    </a:p>
                  </a:txBody>
                  <a:tcPr/>
                </a:tc>
                <a:tc>
                  <a:txBody>
                    <a:bodyPr/>
                    <a:lstStyle/>
                    <a:p>
                      <a:r>
                        <a:rPr lang="en-US" dirty="0" smtClean="0"/>
                        <a:t>Published</a:t>
                      </a:r>
                      <a:endParaRPr lang="en-US" dirty="0"/>
                    </a:p>
                  </a:txBody>
                  <a:tcPr/>
                </a:tc>
                <a:tc>
                  <a:txBody>
                    <a:bodyPr/>
                    <a:lstStyle/>
                    <a:p>
                      <a:r>
                        <a:rPr lang="en-US" dirty="0" err="1" smtClean="0"/>
                        <a:t>Full_text</a:t>
                      </a:r>
                      <a:endParaRPr lang="en-US" dirty="0"/>
                    </a:p>
                  </a:txBody>
                  <a:tcPr/>
                </a:tc>
              </a:tr>
              <a:tr h="516508">
                <a:tc>
                  <a:txBody>
                    <a:bodyPr/>
                    <a:lstStyle/>
                    <a:p>
                      <a:r>
                        <a:rPr lang="en-US" dirty="0" smtClean="0"/>
                        <a:t>001</a:t>
                      </a:r>
                      <a:endParaRPr lang="en-US" dirty="0"/>
                    </a:p>
                  </a:txBody>
                  <a:tcPr/>
                </a:tc>
                <a:tc>
                  <a:txBody>
                    <a:bodyPr/>
                    <a:lstStyle/>
                    <a:p>
                      <a:r>
                        <a:rPr lang="en-US" i="1" dirty="0" smtClean="0"/>
                        <a:t>War and Peace</a:t>
                      </a:r>
                      <a:endParaRPr lang="en-US" i="1" dirty="0"/>
                    </a:p>
                  </a:txBody>
                  <a:tcPr/>
                </a:tc>
                <a:tc>
                  <a:txBody>
                    <a:bodyPr/>
                    <a:lstStyle/>
                    <a:p>
                      <a:r>
                        <a:rPr lang="en-US" dirty="0" smtClean="0"/>
                        <a:t>Tolstoy</a:t>
                      </a:r>
                      <a:endParaRPr lang="en-US" dirty="0"/>
                    </a:p>
                  </a:txBody>
                  <a:tcPr/>
                </a:tc>
                <a:tc>
                  <a:txBody>
                    <a:bodyPr/>
                    <a:lstStyle/>
                    <a:p>
                      <a:r>
                        <a:rPr lang="en-US" dirty="0" smtClean="0"/>
                        <a:t>1869</a:t>
                      </a:r>
                      <a:endParaRPr lang="en-US" dirty="0"/>
                    </a:p>
                  </a:txBody>
                  <a:tcPr/>
                </a:tc>
                <a:tc>
                  <a:txBody>
                    <a:bodyPr/>
                    <a:lstStyle/>
                    <a:p>
                      <a:r>
                        <a:rPr lang="en-US" dirty="0" smtClean="0"/>
                        <a:t>…</a:t>
                      </a:r>
                      <a:endParaRPr lang="en-US" dirty="0"/>
                    </a:p>
                  </a:txBody>
                  <a:tcPr/>
                </a:tc>
              </a:tr>
              <a:tr h="516508">
                <a:tc>
                  <a:txBody>
                    <a:bodyPr/>
                    <a:lstStyle/>
                    <a:p>
                      <a:r>
                        <a:rPr lang="en-US" dirty="0" smtClean="0"/>
                        <a:t>002</a:t>
                      </a:r>
                      <a:endParaRPr lang="en-US" dirty="0"/>
                    </a:p>
                  </a:txBody>
                  <a:tcPr/>
                </a:tc>
                <a:tc>
                  <a:txBody>
                    <a:bodyPr/>
                    <a:lstStyle/>
                    <a:p>
                      <a:r>
                        <a:rPr lang="en-US" i="1" dirty="0" smtClean="0"/>
                        <a:t>Crime and Punishment</a:t>
                      </a:r>
                      <a:endParaRPr lang="en-US" i="1" dirty="0"/>
                    </a:p>
                  </a:txBody>
                  <a:tcPr/>
                </a:tc>
                <a:tc>
                  <a:txBody>
                    <a:bodyPr/>
                    <a:lstStyle/>
                    <a:p>
                      <a:r>
                        <a:rPr lang="en-US" dirty="0" smtClean="0"/>
                        <a:t>Dostoyevsky</a:t>
                      </a:r>
                      <a:endParaRPr lang="en-US" dirty="0"/>
                    </a:p>
                  </a:txBody>
                  <a:tcPr/>
                </a:tc>
                <a:tc>
                  <a:txBody>
                    <a:bodyPr/>
                    <a:lstStyle/>
                    <a:p>
                      <a:r>
                        <a:rPr lang="en-US" dirty="0" smtClean="0"/>
                        <a:t>1866</a:t>
                      </a:r>
                      <a:endParaRPr lang="en-US" dirty="0"/>
                    </a:p>
                  </a:txBody>
                  <a:tcPr/>
                </a:tc>
                <a:tc>
                  <a:txBody>
                    <a:bodyPr/>
                    <a:lstStyle/>
                    <a:p>
                      <a:r>
                        <a:rPr lang="en-US" dirty="0" smtClean="0"/>
                        <a:t>…</a:t>
                      </a:r>
                      <a:endParaRPr lang="en-US" dirty="0"/>
                    </a:p>
                  </a:txBody>
                  <a:tcPr/>
                </a:tc>
              </a:tr>
              <a:tr h="516508">
                <a:tc>
                  <a:txBody>
                    <a:bodyPr/>
                    <a:lstStyle/>
                    <a:p>
                      <a:r>
                        <a:rPr lang="en-US" dirty="0" smtClean="0"/>
                        <a:t>003</a:t>
                      </a:r>
                      <a:endParaRPr lang="en-US" dirty="0"/>
                    </a:p>
                  </a:txBody>
                  <a:tcPr/>
                </a:tc>
                <a:tc>
                  <a:txBody>
                    <a:bodyPr/>
                    <a:lstStyle/>
                    <a:p>
                      <a:r>
                        <a:rPr lang="en-US" i="1" dirty="0" smtClean="0"/>
                        <a:t>Anna Karenina</a:t>
                      </a:r>
                      <a:endParaRPr lang="en-US" i="1" dirty="0"/>
                    </a:p>
                  </a:txBody>
                  <a:tcPr/>
                </a:tc>
                <a:tc>
                  <a:txBody>
                    <a:bodyPr/>
                    <a:lstStyle/>
                    <a:p>
                      <a:r>
                        <a:rPr lang="en-US" dirty="0" smtClean="0"/>
                        <a:t>Tolstoy</a:t>
                      </a:r>
                      <a:endParaRPr lang="en-US" dirty="0"/>
                    </a:p>
                  </a:txBody>
                  <a:tcPr/>
                </a:tc>
                <a:tc>
                  <a:txBody>
                    <a:bodyPr/>
                    <a:lstStyle/>
                    <a:p>
                      <a:r>
                        <a:rPr lang="en-US" dirty="0" smtClean="0"/>
                        <a:t>1877</a:t>
                      </a:r>
                      <a:endParaRPr lang="en-US" dirty="0"/>
                    </a:p>
                  </a:txBody>
                  <a:tcPr/>
                </a:tc>
                <a:tc>
                  <a:txBody>
                    <a:bodyPr/>
                    <a:lstStyle/>
                    <a:p>
                      <a:r>
                        <a:rPr lang="en-US" dirty="0" smtClean="0"/>
                        <a:t>…</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45782958"/>
              </p:ext>
            </p:extLst>
          </p:nvPr>
        </p:nvGraphicFramePr>
        <p:xfrm>
          <a:off x="838200" y="2183962"/>
          <a:ext cx="2248646" cy="1915284"/>
        </p:xfrm>
        <a:graphic>
          <a:graphicData uri="http://schemas.openxmlformats.org/drawingml/2006/table">
            <a:tbl>
              <a:tblPr firstRow="1" bandRow="1">
                <a:tableStyleId>{17292A2E-F333-43FB-9621-5CBBE7FDCDCB}</a:tableStyleId>
              </a:tblPr>
              <a:tblGrid>
                <a:gridCol w="1226669"/>
                <a:gridCol w="1021977"/>
              </a:tblGrid>
              <a:tr h="299199">
                <a:tc>
                  <a:txBody>
                    <a:bodyPr/>
                    <a:lstStyle/>
                    <a:p>
                      <a:r>
                        <a:rPr lang="en-US" dirty="0" smtClean="0"/>
                        <a:t>Published</a:t>
                      </a:r>
                      <a:endParaRPr lang="en-US" dirty="0"/>
                    </a:p>
                  </a:txBody>
                  <a:tcPr/>
                </a:tc>
                <a:tc>
                  <a:txBody>
                    <a:bodyPr/>
                    <a:lstStyle/>
                    <a:p>
                      <a:r>
                        <a:rPr lang="en-US" dirty="0" smtClean="0"/>
                        <a:t>BID</a:t>
                      </a:r>
                      <a:endParaRPr lang="en-US" dirty="0"/>
                    </a:p>
                  </a:txBody>
                  <a:tcPr/>
                </a:tc>
              </a:tr>
              <a:tr h="516508">
                <a:tc>
                  <a:txBody>
                    <a:bodyPr/>
                    <a:lstStyle/>
                    <a:p>
                      <a:r>
                        <a:rPr lang="en-US" dirty="0" smtClean="0"/>
                        <a:t>1866</a:t>
                      </a:r>
                      <a:endParaRPr lang="en-US" dirty="0"/>
                    </a:p>
                  </a:txBody>
                  <a:tcPr/>
                </a:tc>
                <a:tc>
                  <a:txBody>
                    <a:bodyPr/>
                    <a:lstStyle/>
                    <a:p>
                      <a:r>
                        <a:rPr lang="en-US" dirty="0" smtClean="0"/>
                        <a:t>002</a:t>
                      </a:r>
                      <a:endParaRPr lang="en-US" i="1" dirty="0"/>
                    </a:p>
                  </a:txBody>
                  <a:tcPr/>
                </a:tc>
              </a:tr>
              <a:tr h="516508">
                <a:tc>
                  <a:txBody>
                    <a:bodyPr/>
                    <a:lstStyle/>
                    <a:p>
                      <a:r>
                        <a:rPr lang="en-US" b="1" i="1" dirty="0" smtClean="0"/>
                        <a:t>1869</a:t>
                      </a:r>
                      <a:endParaRPr lang="en-US" b="1" i="1" dirty="0"/>
                    </a:p>
                  </a:txBody>
                  <a:tcPr/>
                </a:tc>
                <a:tc>
                  <a:txBody>
                    <a:bodyPr/>
                    <a:lstStyle/>
                    <a:p>
                      <a:r>
                        <a:rPr lang="en-US" b="1" i="1" dirty="0" smtClean="0"/>
                        <a:t>001</a:t>
                      </a:r>
                      <a:endParaRPr lang="en-US" b="1" i="1" dirty="0"/>
                    </a:p>
                  </a:txBody>
                  <a:tcPr/>
                </a:tc>
              </a:tr>
              <a:tr h="516508">
                <a:tc>
                  <a:txBody>
                    <a:bodyPr/>
                    <a:lstStyle/>
                    <a:p>
                      <a:r>
                        <a:rPr lang="en-US" b="1" i="1" dirty="0" smtClean="0"/>
                        <a:t>1877</a:t>
                      </a:r>
                      <a:endParaRPr lang="en-US" b="1" i="1" dirty="0"/>
                    </a:p>
                  </a:txBody>
                  <a:tcPr/>
                </a:tc>
                <a:tc>
                  <a:txBody>
                    <a:bodyPr/>
                    <a:lstStyle/>
                    <a:p>
                      <a:r>
                        <a:rPr lang="en-US" b="1" i="1" dirty="0" smtClean="0"/>
                        <a:t>003</a:t>
                      </a:r>
                      <a:endParaRPr lang="en-US" b="1" i="1" dirty="0"/>
                    </a:p>
                  </a:txBody>
                  <a:tcPr/>
                </a:tc>
              </a:tr>
            </a:tbl>
          </a:graphicData>
        </a:graphic>
      </p:graphicFrame>
      <p:cxnSp>
        <p:nvCxnSpPr>
          <p:cNvPr id="9" name="Straight Arrow Connector 8"/>
          <p:cNvCxnSpPr/>
          <p:nvPr/>
        </p:nvCxnSpPr>
        <p:spPr>
          <a:xfrm>
            <a:off x="3086846" y="2757829"/>
            <a:ext cx="2020049" cy="578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86846" y="2757829"/>
            <a:ext cx="2020049" cy="5782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86846" y="3806700"/>
            <a:ext cx="2020049"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32554" y="4552597"/>
            <a:ext cx="8130988" cy="584775"/>
          </a:xfrm>
          <a:prstGeom prst="rect">
            <a:avLst/>
          </a:prstGeom>
          <a:noFill/>
        </p:spPr>
        <p:txBody>
          <a:bodyPr wrap="square" rtlCol="0">
            <a:spAutoFit/>
          </a:bodyPr>
          <a:lstStyle/>
          <a:p>
            <a:r>
              <a:rPr lang="en-US" sz="3200" dirty="0" smtClean="0">
                <a:latin typeface="+mj-lt"/>
              </a:rPr>
              <a:t>Maintain </a:t>
            </a:r>
            <a:r>
              <a:rPr lang="en-US" sz="3200" smtClean="0">
                <a:latin typeface="+mj-lt"/>
              </a:rPr>
              <a:t>an index for this, and search over that!</a:t>
            </a:r>
            <a:endParaRPr lang="en-US" sz="3200" dirty="0" smtClean="0">
              <a:latin typeface="+mj-lt"/>
            </a:endParaRPr>
          </a:p>
        </p:txBody>
      </p:sp>
      <p:sp>
        <p:nvSpPr>
          <p:cNvPr id="20" name="TextBox 19"/>
          <p:cNvSpPr txBox="1"/>
          <p:nvPr/>
        </p:nvSpPr>
        <p:spPr>
          <a:xfrm>
            <a:off x="5106895" y="1612211"/>
            <a:ext cx="2787943" cy="461665"/>
          </a:xfrm>
          <a:prstGeom prst="rect">
            <a:avLst/>
          </a:prstGeom>
          <a:noFill/>
        </p:spPr>
        <p:txBody>
          <a:bodyPr wrap="none" rtlCol="0">
            <a:spAutoFit/>
          </a:bodyPr>
          <a:lstStyle/>
          <a:p>
            <a:r>
              <a:rPr lang="en-US" sz="2400" b="1" smtClean="0">
                <a:solidFill>
                  <a:schemeClr val="accent2"/>
                </a:solidFill>
                <a:latin typeface="Menlo" charset="0"/>
                <a:ea typeface="Menlo" charset="0"/>
                <a:cs typeface="Menlo" charset="0"/>
              </a:rPr>
              <a:t>Russian_Novels</a:t>
            </a:r>
            <a:endParaRPr lang="en-US" sz="2400" b="1" dirty="0">
              <a:solidFill>
                <a:schemeClr val="accent2"/>
              </a:solidFill>
              <a:latin typeface="Menlo" charset="0"/>
              <a:ea typeface="Menlo" charset="0"/>
              <a:cs typeface="Menlo" charset="0"/>
            </a:endParaRPr>
          </a:p>
        </p:txBody>
      </p:sp>
      <p:sp>
        <p:nvSpPr>
          <p:cNvPr id="21" name="TextBox 20"/>
          <p:cNvSpPr txBox="1"/>
          <p:nvPr/>
        </p:nvSpPr>
        <p:spPr>
          <a:xfrm>
            <a:off x="838200" y="1679697"/>
            <a:ext cx="2230098" cy="461665"/>
          </a:xfrm>
          <a:prstGeom prst="rect">
            <a:avLst/>
          </a:prstGeom>
          <a:noFill/>
        </p:spPr>
        <p:txBody>
          <a:bodyPr wrap="none" rtlCol="0">
            <a:spAutoFit/>
          </a:bodyPr>
          <a:lstStyle/>
          <a:p>
            <a:r>
              <a:rPr lang="en-US" sz="2400" b="1" dirty="0" err="1" smtClean="0">
                <a:solidFill>
                  <a:schemeClr val="accent2"/>
                </a:solidFill>
                <a:latin typeface="Menlo" charset="0"/>
                <a:ea typeface="Menlo" charset="0"/>
                <a:cs typeface="Menlo" charset="0"/>
              </a:rPr>
              <a:t>By_Yr_Index</a:t>
            </a:r>
            <a:endParaRPr lang="en-US" sz="2400" b="1" dirty="0">
              <a:solidFill>
                <a:schemeClr val="accent2"/>
              </a:solidFill>
              <a:latin typeface="Menlo" charset="0"/>
              <a:ea typeface="Menlo" charset="0"/>
              <a:cs typeface="Menlo" charset="0"/>
            </a:endParaRPr>
          </a:p>
        </p:txBody>
      </p:sp>
      <p:sp>
        <p:nvSpPr>
          <p:cNvPr id="22" name="TextBox 21"/>
          <p:cNvSpPr txBox="1"/>
          <p:nvPr/>
        </p:nvSpPr>
        <p:spPr>
          <a:xfrm>
            <a:off x="6723529" y="5646278"/>
            <a:ext cx="4894730" cy="830997"/>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2400" dirty="0" smtClean="0">
                <a:solidFill>
                  <a:prstClr val="black"/>
                </a:solidFill>
                <a:latin typeface="+mj-lt"/>
              </a:rPr>
              <a:t>Why might just keeping the table sorted by year not be good enough?</a:t>
            </a:r>
            <a:endParaRPr lang="en-US" sz="2400" dirty="0">
              <a:solidFill>
                <a:prstClr val="black"/>
              </a:solidFill>
              <a:latin typeface="+mj-lt"/>
            </a:endParaRPr>
          </a:p>
        </p:txBody>
      </p:sp>
    </p:spTree>
    <p:extLst>
      <p:ext uri="{BB962C8B-B14F-4D97-AF65-F5344CB8AC3E}">
        <p14:creationId xmlns:p14="http://schemas.microsoft.com/office/powerpoint/2010/main" val="13125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10830863"/>
              </p:ext>
            </p:extLst>
          </p:nvPr>
        </p:nvGraphicFramePr>
        <p:xfrm>
          <a:off x="5658225" y="1836075"/>
          <a:ext cx="6246905" cy="2038856"/>
        </p:xfrm>
        <a:graphic>
          <a:graphicData uri="http://schemas.openxmlformats.org/drawingml/2006/table">
            <a:tbl>
              <a:tblPr firstRow="1" bandRow="1">
                <a:tableStyleId>{69012ECD-51FC-41F1-AA8D-1B2483CD663E}</a:tableStyleId>
              </a:tblPr>
              <a:tblGrid>
                <a:gridCol w="634999"/>
                <a:gridCol w="1613647"/>
                <a:gridCol w="1499497"/>
                <a:gridCol w="1249381"/>
                <a:gridCol w="1249381"/>
              </a:tblGrid>
              <a:tr h="299199">
                <a:tc>
                  <a:txBody>
                    <a:bodyPr/>
                    <a:lstStyle/>
                    <a:p>
                      <a:r>
                        <a:rPr lang="en-US" dirty="0" smtClean="0"/>
                        <a:t>BID</a:t>
                      </a:r>
                      <a:endParaRPr lang="en-US" dirty="0"/>
                    </a:p>
                  </a:txBody>
                  <a:tcPr/>
                </a:tc>
                <a:tc>
                  <a:txBody>
                    <a:bodyPr/>
                    <a:lstStyle/>
                    <a:p>
                      <a:r>
                        <a:rPr lang="en-US" dirty="0" smtClean="0"/>
                        <a:t>Title</a:t>
                      </a:r>
                      <a:endParaRPr lang="en-US" dirty="0"/>
                    </a:p>
                  </a:txBody>
                  <a:tcPr/>
                </a:tc>
                <a:tc>
                  <a:txBody>
                    <a:bodyPr/>
                    <a:lstStyle/>
                    <a:p>
                      <a:r>
                        <a:rPr lang="en-US" dirty="0" smtClean="0"/>
                        <a:t>Author</a:t>
                      </a:r>
                      <a:endParaRPr lang="en-US" dirty="0"/>
                    </a:p>
                  </a:txBody>
                  <a:tcPr/>
                </a:tc>
                <a:tc>
                  <a:txBody>
                    <a:bodyPr/>
                    <a:lstStyle/>
                    <a:p>
                      <a:r>
                        <a:rPr lang="en-US" dirty="0" smtClean="0"/>
                        <a:t>Published</a:t>
                      </a:r>
                      <a:endParaRPr lang="en-US" dirty="0"/>
                    </a:p>
                  </a:txBody>
                  <a:tcPr/>
                </a:tc>
                <a:tc>
                  <a:txBody>
                    <a:bodyPr/>
                    <a:lstStyle/>
                    <a:p>
                      <a:r>
                        <a:rPr lang="en-US" dirty="0" err="1" smtClean="0"/>
                        <a:t>Full_text</a:t>
                      </a:r>
                      <a:endParaRPr lang="en-US" dirty="0"/>
                    </a:p>
                  </a:txBody>
                  <a:tcPr/>
                </a:tc>
              </a:tr>
              <a:tr h="516508">
                <a:tc>
                  <a:txBody>
                    <a:bodyPr/>
                    <a:lstStyle/>
                    <a:p>
                      <a:r>
                        <a:rPr lang="en-US" dirty="0" smtClean="0"/>
                        <a:t>001</a:t>
                      </a:r>
                      <a:endParaRPr lang="en-US" dirty="0"/>
                    </a:p>
                  </a:txBody>
                  <a:tcPr/>
                </a:tc>
                <a:tc>
                  <a:txBody>
                    <a:bodyPr/>
                    <a:lstStyle/>
                    <a:p>
                      <a:r>
                        <a:rPr lang="en-US" i="1" dirty="0" smtClean="0"/>
                        <a:t>War and Peace</a:t>
                      </a:r>
                      <a:endParaRPr lang="en-US" i="1" dirty="0"/>
                    </a:p>
                  </a:txBody>
                  <a:tcPr/>
                </a:tc>
                <a:tc>
                  <a:txBody>
                    <a:bodyPr/>
                    <a:lstStyle/>
                    <a:p>
                      <a:r>
                        <a:rPr lang="en-US" dirty="0" smtClean="0"/>
                        <a:t>Tolstoy</a:t>
                      </a:r>
                      <a:endParaRPr lang="en-US" dirty="0"/>
                    </a:p>
                  </a:txBody>
                  <a:tcPr/>
                </a:tc>
                <a:tc>
                  <a:txBody>
                    <a:bodyPr/>
                    <a:lstStyle/>
                    <a:p>
                      <a:r>
                        <a:rPr lang="en-US" dirty="0" smtClean="0"/>
                        <a:t>1869</a:t>
                      </a:r>
                      <a:endParaRPr lang="en-US" dirty="0"/>
                    </a:p>
                  </a:txBody>
                  <a:tcPr/>
                </a:tc>
                <a:tc>
                  <a:txBody>
                    <a:bodyPr/>
                    <a:lstStyle/>
                    <a:p>
                      <a:r>
                        <a:rPr lang="en-US" dirty="0" smtClean="0"/>
                        <a:t>…</a:t>
                      </a:r>
                      <a:endParaRPr lang="en-US" dirty="0"/>
                    </a:p>
                  </a:txBody>
                  <a:tcPr/>
                </a:tc>
              </a:tr>
              <a:tr h="516508">
                <a:tc>
                  <a:txBody>
                    <a:bodyPr/>
                    <a:lstStyle/>
                    <a:p>
                      <a:r>
                        <a:rPr lang="en-US" dirty="0" smtClean="0"/>
                        <a:t>002</a:t>
                      </a:r>
                      <a:endParaRPr lang="en-US" dirty="0"/>
                    </a:p>
                  </a:txBody>
                  <a:tcPr/>
                </a:tc>
                <a:tc>
                  <a:txBody>
                    <a:bodyPr/>
                    <a:lstStyle/>
                    <a:p>
                      <a:r>
                        <a:rPr lang="en-US" i="1" dirty="0" smtClean="0"/>
                        <a:t>Crime and Punishment</a:t>
                      </a:r>
                      <a:endParaRPr lang="en-US" i="1" dirty="0"/>
                    </a:p>
                  </a:txBody>
                  <a:tcPr/>
                </a:tc>
                <a:tc>
                  <a:txBody>
                    <a:bodyPr/>
                    <a:lstStyle/>
                    <a:p>
                      <a:r>
                        <a:rPr lang="en-US" dirty="0" smtClean="0"/>
                        <a:t>Dostoyevsky</a:t>
                      </a:r>
                      <a:endParaRPr lang="en-US" dirty="0"/>
                    </a:p>
                  </a:txBody>
                  <a:tcPr/>
                </a:tc>
                <a:tc>
                  <a:txBody>
                    <a:bodyPr/>
                    <a:lstStyle/>
                    <a:p>
                      <a:r>
                        <a:rPr lang="en-US" dirty="0" smtClean="0"/>
                        <a:t>1866</a:t>
                      </a:r>
                      <a:endParaRPr lang="en-US" dirty="0"/>
                    </a:p>
                  </a:txBody>
                  <a:tcPr/>
                </a:tc>
                <a:tc>
                  <a:txBody>
                    <a:bodyPr/>
                    <a:lstStyle/>
                    <a:p>
                      <a:r>
                        <a:rPr lang="en-US" dirty="0" smtClean="0"/>
                        <a:t>…</a:t>
                      </a:r>
                      <a:endParaRPr lang="en-US" dirty="0"/>
                    </a:p>
                  </a:txBody>
                  <a:tcPr/>
                </a:tc>
              </a:tr>
              <a:tr h="516508">
                <a:tc>
                  <a:txBody>
                    <a:bodyPr/>
                    <a:lstStyle/>
                    <a:p>
                      <a:r>
                        <a:rPr lang="en-US" dirty="0" smtClean="0"/>
                        <a:t>003</a:t>
                      </a:r>
                      <a:endParaRPr lang="en-US" dirty="0"/>
                    </a:p>
                  </a:txBody>
                  <a:tcPr/>
                </a:tc>
                <a:tc>
                  <a:txBody>
                    <a:bodyPr/>
                    <a:lstStyle/>
                    <a:p>
                      <a:r>
                        <a:rPr lang="en-US" i="1" dirty="0" smtClean="0"/>
                        <a:t>Anna Karenina</a:t>
                      </a:r>
                      <a:endParaRPr lang="en-US" i="1" dirty="0"/>
                    </a:p>
                  </a:txBody>
                  <a:tcPr/>
                </a:tc>
                <a:tc>
                  <a:txBody>
                    <a:bodyPr/>
                    <a:lstStyle/>
                    <a:p>
                      <a:r>
                        <a:rPr lang="en-US" dirty="0" smtClean="0"/>
                        <a:t>Tolstoy</a:t>
                      </a:r>
                      <a:endParaRPr lang="en-US" dirty="0"/>
                    </a:p>
                  </a:txBody>
                  <a:tcPr/>
                </a:tc>
                <a:tc>
                  <a:txBody>
                    <a:bodyPr/>
                    <a:lstStyle/>
                    <a:p>
                      <a:r>
                        <a:rPr lang="en-US" dirty="0" smtClean="0"/>
                        <a:t>1877</a:t>
                      </a:r>
                      <a:endParaRPr lang="en-US" dirty="0"/>
                    </a:p>
                  </a:txBody>
                  <a:tcPr/>
                </a:tc>
                <a:tc>
                  <a:txBody>
                    <a:bodyPr/>
                    <a:lstStyle/>
                    <a:p>
                      <a:r>
                        <a:rPr lang="en-US" dirty="0" smtClean="0"/>
                        <a:t>…</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47721997"/>
              </p:ext>
            </p:extLst>
          </p:nvPr>
        </p:nvGraphicFramePr>
        <p:xfrm>
          <a:off x="838200" y="1897861"/>
          <a:ext cx="2248646" cy="1915284"/>
        </p:xfrm>
        <a:graphic>
          <a:graphicData uri="http://schemas.openxmlformats.org/drawingml/2006/table">
            <a:tbl>
              <a:tblPr firstRow="1" bandRow="1">
                <a:tableStyleId>{17292A2E-F333-43FB-9621-5CBBE7FDCDCB}</a:tableStyleId>
              </a:tblPr>
              <a:tblGrid>
                <a:gridCol w="1226669"/>
                <a:gridCol w="1021977"/>
              </a:tblGrid>
              <a:tr h="299199">
                <a:tc>
                  <a:txBody>
                    <a:bodyPr/>
                    <a:lstStyle/>
                    <a:p>
                      <a:r>
                        <a:rPr lang="en-US" dirty="0" smtClean="0"/>
                        <a:t>Published</a:t>
                      </a:r>
                      <a:endParaRPr lang="en-US" dirty="0"/>
                    </a:p>
                  </a:txBody>
                  <a:tcPr/>
                </a:tc>
                <a:tc>
                  <a:txBody>
                    <a:bodyPr/>
                    <a:lstStyle/>
                    <a:p>
                      <a:r>
                        <a:rPr lang="en-US" dirty="0" smtClean="0"/>
                        <a:t>BID</a:t>
                      </a:r>
                      <a:endParaRPr lang="en-US" dirty="0"/>
                    </a:p>
                  </a:txBody>
                  <a:tcPr/>
                </a:tc>
              </a:tr>
              <a:tr h="516508">
                <a:tc>
                  <a:txBody>
                    <a:bodyPr/>
                    <a:lstStyle/>
                    <a:p>
                      <a:r>
                        <a:rPr lang="en-US" dirty="0" smtClean="0"/>
                        <a:t>1866</a:t>
                      </a:r>
                      <a:endParaRPr lang="en-US" dirty="0"/>
                    </a:p>
                  </a:txBody>
                  <a:tcPr/>
                </a:tc>
                <a:tc>
                  <a:txBody>
                    <a:bodyPr/>
                    <a:lstStyle/>
                    <a:p>
                      <a:r>
                        <a:rPr lang="en-US" dirty="0" smtClean="0"/>
                        <a:t>002</a:t>
                      </a:r>
                      <a:endParaRPr lang="en-US" i="1" dirty="0"/>
                    </a:p>
                  </a:txBody>
                  <a:tcPr/>
                </a:tc>
              </a:tr>
              <a:tr h="516508">
                <a:tc>
                  <a:txBody>
                    <a:bodyPr/>
                    <a:lstStyle/>
                    <a:p>
                      <a:r>
                        <a:rPr lang="en-US" b="0" i="0" dirty="0" smtClean="0"/>
                        <a:t>1869</a:t>
                      </a:r>
                      <a:endParaRPr lang="en-US" b="0" i="0" dirty="0"/>
                    </a:p>
                  </a:txBody>
                  <a:tcPr/>
                </a:tc>
                <a:tc>
                  <a:txBody>
                    <a:bodyPr/>
                    <a:lstStyle/>
                    <a:p>
                      <a:r>
                        <a:rPr lang="en-US" b="0" i="0" dirty="0" smtClean="0"/>
                        <a:t>001</a:t>
                      </a:r>
                      <a:endParaRPr lang="en-US" b="0" i="0" dirty="0"/>
                    </a:p>
                  </a:txBody>
                  <a:tcPr/>
                </a:tc>
              </a:tr>
              <a:tr h="516508">
                <a:tc>
                  <a:txBody>
                    <a:bodyPr/>
                    <a:lstStyle/>
                    <a:p>
                      <a:r>
                        <a:rPr lang="en-US" b="0" i="0" dirty="0" smtClean="0"/>
                        <a:t>1877</a:t>
                      </a:r>
                      <a:endParaRPr lang="en-US" b="0" i="0" dirty="0"/>
                    </a:p>
                  </a:txBody>
                  <a:tcPr/>
                </a:tc>
                <a:tc>
                  <a:txBody>
                    <a:bodyPr/>
                    <a:lstStyle/>
                    <a:p>
                      <a:r>
                        <a:rPr lang="en-US" b="0" i="0" dirty="0" smtClean="0"/>
                        <a:t>003</a:t>
                      </a:r>
                      <a:endParaRPr lang="en-US" b="0" i="0" dirty="0"/>
                    </a:p>
                  </a:txBody>
                  <a:tcPr/>
                </a:tc>
              </a:tr>
            </a:tbl>
          </a:graphicData>
        </a:graphic>
      </p:graphicFrame>
      <p:cxnSp>
        <p:nvCxnSpPr>
          <p:cNvPr id="9" name="Straight Arrow Connector 8"/>
          <p:cNvCxnSpPr/>
          <p:nvPr/>
        </p:nvCxnSpPr>
        <p:spPr>
          <a:xfrm>
            <a:off x="3086846" y="2471728"/>
            <a:ext cx="2571379" cy="578224"/>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86846" y="2442940"/>
            <a:ext cx="2589927" cy="607012"/>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86846" y="3520600"/>
            <a:ext cx="2571379" cy="1"/>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76773" y="5579376"/>
            <a:ext cx="5677027" cy="830997"/>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2400" dirty="0" smtClean="0">
                <a:solidFill>
                  <a:prstClr val="black"/>
                </a:solidFill>
                <a:latin typeface="+mj-lt"/>
              </a:rPr>
              <a:t>Indexes shown here as tables, but in reality we will use more efficient data structures…</a:t>
            </a:r>
            <a:endParaRPr lang="en-US" sz="2400" dirty="0">
              <a:solidFill>
                <a:prstClr val="black"/>
              </a:solidFill>
              <a:latin typeface="+mj-lt"/>
            </a:endParaRPr>
          </a:p>
        </p:txBody>
      </p:sp>
      <p:sp>
        <p:nvSpPr>
          <p:cNvPr id="20" name="TextBox 19"/>
          <p:cNvSpPr txBox="1"/>
          <p:nvPr/>
        </p:nvSpPr>
        <p:spPr>
          <a:xfrm>
            <a:off x="5658225" y="1326110"/>
            <a:ext cx="2787943" cy="461665"/>
          </a:xfrm>
          <a:prstGeom prst="rect">
            <a:avLst/>
          </a:prstGeom>
          <a:noFill/>
        </p:spPr>
        <p:txBody>
          <a:bodyPr wrap="none" rtlCol="0">
            <a:spAutoFit/>
          </a:bodyPr>
          <a:lstStyle/>
          <a:p>
            <a:r>
              <a:rPr lang="en-US" sz="2400" b="1" smtClean="0">
                <a:solidFill>
                  <a:schemeClr val="accent2"/>
                </a:solidFill>
                <a:latin typeface="Menlo" charset="0"/>
                <a:ea typeface="Menlo" charset="0"/>
                <a:cs typeface="Menlo" charset="0"/>
              </a:rPr>
              <a:t>Russian_Novels</a:t>
            </a:r>
            <a:endParaRPr lang="en-US" sz="2400" b="1" dirty="0">
              <a:solidFill>
                <a:schemeClr val="accent2"/>
              </a:solidFill>
              <a:latin typeface="Menlo" charset="0"/>
              <a:ea typeface="Menlo" charset="0"/>
              <a:cs typeface="Menlo" charset="0"/>
            </a:endParaRPr>
          </a:p>
        </p:txBody>
      </p:sp>
      <p:sp>
        <p:nvSpPr>
          <p:cNvPr id="21" name="TextBox 20"/>
          <p:cNvSpPr txBox="1"/>
          <p:nvPr/>
        </p:nvSpPr>
        <p:spPr>
          <a:xfrm>
            <a:off x="838200" y="1393596"/>
            <a:ext cx="2230098" cy="461665"/>
          </a:xfrm>
          <a:prstGeom prst="rect">
            <a:avLst/>
          </a:prstGeom>
          <a:noFill/>
        </p:spPr>
        <p:txBody>
          <a:bodyPr wrap="none" rtlCol="0">
            <a:spAutoFit/>
          </a:bodyPr>
          <a:lstStyle/>
          <a:p>
            <a:r>
              <a:rPr lang="en-US" sz="2400" b="1" dirty="0" err="1" smtClean="0">
                <a:solidFill>
                  <a:schemeClr val="accent2"/>
                </a:solidFill>
                <a:latin typeface="Menlo" charset="0"/>
                <a:ea typeface="Menlo" charset="0"/>
                <a:cs typeface="Menlo" charset="0"/>
              </a:rPr>
              <a:t>By_Yr_Index</a:t>
            </a:r>
            <a:endParaRPr lang="en-US" sz="2400" b="1" dirty="0">
              <a:solidFill>
                <a:schemeClr val="accent2"/>
              </a:solidFill>
              <a:latin typeface="Menlo" charset="0"/>
              <a:ea typeface="Menlo" charset="0"/>
              <a:cs typeface="Menlo"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854655223"/>
              </p:ext>
            </p:extLst>
          </p:nvPr>
        </p:nvGraphicFramePr>
        <p:xfrm>
          <a:off x="838200" y="4498162"/>
          <a:ext cx="3706906" cy="2162428"/>
        </p:xfrm>
        <a:graphic>
          <a:graphicData uri="http://schemas.openxmlformats.org/drawingml/2006/table">
            <a:tbl>
              <a:tblPr firstRow="1" bandRow="1">
                <a:tableStyleId>{17292A2E-F333-43FB-9621-5CBBE7FDCDCB}</a:tableStyleId>
              </a:tblPr>
              <a:tblGrid>
                <a:gridCol w="1461248"/>
                <a:gridCol w="1546412"/>
                <a:gridCol w="699246"/>
              </a:tblGrid>
              <a:tr h="299199">
                <a:tc>
                  <a:txBody>
                    <a:bodyPr/>
                    <a:lstStyle/>
                    <a:p>
                      <a:r>
                        <a:rPr lang="en-US" dirty="0" smtClean="0"/>
                        <a:t>Author</a:t>
                      </a:r>
                      <a:endParaRPr lang="en-US" dirty="0"/>
                    </a:p>
                  </a:txBody>
                  <a:tcPr/>
                </a:tc>
                <a:tc>
                  <a:txBody>
                    <a:bodyPr/>
                    <a:lstStyle/>
                    <a:p>
                      <a:r>
                        <a:rPr lang="en-US" dirty="0" smtClean="0"/>
                        <a:t>Title</a:t>
                      </a:r>
                      <a:endParaRPr lang="en-US" dirty="0"/>
                    </a:p>
                  </a:txBody>
                  <a:tcPr/>
                </a:tc>
                <a:tc>
                  <a:txBody>
                    <a:bodyPr/>
                    <a:lstStyle/>
                    <a:p>
                      <a:r>
                        <a:rPr lang="en-US" dirty="0" smtClean="0"/>
                        <a:t>BID</a:t>
                      </a:r>
                      <a:endParaRPr lang="en-US" dirty="0"/>
                    </a:p>
                  </a:txBody>
                  <a:tcPr/>
                </a:tc>
              </a:tr>
              <a:tr h="516508">
                <a:tc>
                  <a:txBody>
                    <a:bodyPr/>
                    <a:lstStyle/>
                    <a:p>
                      <a:r>
                        <a:rPr lang="en-US" b="0" i="0" dirty="0" smtClean="0"/>
                        <a:t>Dostoyevsky</a:t>
                      </a:r>
                      <a:endParaRPr lang="en-US" b="0" i="0" dirty="0"/>
                    </a:p>
                  </a:txBody>
                  <a:tcPr/>
                </a:tc>
                <a:tc>
                  <a:txBody>
                    <a:bodyPr/>
                    <a:lstStyle/>
                    <a:p>
                      <a:r>
                        <a:rPr lang="en-US" b="0" i="0" dirty="0" smtClean="0"/>
                        <a:t>Crime</a:t>
                      </a:r>
                      <a:r>
                        <a:rPr lang="en-US" b="0" i="0" baseline="0" dirty="0" smtClean="0"/>
                        <a:t> and Punishment</a:t>
                      </a:r>
                      <a:endParaRPr lang="en-US" b="0" i="0" dirty="0"/>
                    </a:p>
                  </a:txBody>
                  <a:tcPr/>
                </a:tc>
                <a:tc>
                  <a:txBody>
                    <a:bodyPr/>
                    <a:lstStyle/>
                    <a:p>
                      <a:r>
                        <a:rPr lang="en-US" b="0" i="0" dirty="0" smtClean="0"/>
                        <a:t>002</a:t>
                      </a:r>
                      <a:endParaRPr lang="en-US" b="0" i="0" dirty="0"/>
                    </a:p>
                  </a:txBody>
                  <a:tcPr/>
                </a:tc>
              </a:tr>
              <a:tr h="516508">
                <a:tc>
                  <a:txBody>
                    <a:bodyPr/>
                    <a:lstStyle/>
                    <a:p>
                      <a:r>
                        <a:rPr lang="en-US" b="0" i="0" dirty="0" smtClean="0"/>
                        <a:t>Tolstoy</a:t>
                      </a:r>
                      <a:endParaRPr lang="en-US" b="0" i="0" dirty="0"/>
                    </a:p>
                  </a:txBody>
                  <a:tcPr/>
                </a:tc>
                <a:tc>
                  <a:txBody>
                    <a:bodyPr/>
                    <a:lstStyle/>
                    <a:p>
                      <a:r>
                        <a:rPr lang="en-US" b="0" i="0" dirty="0" smtClean="0"/>
                        <a:t>Anna Karenina</a:t>
                      </a:r>
                      <a:endParaRPr lang="en-US" b="0" i="0" dirty="0"/>
                    </a:p>
                  </a:txBody>
                  <a:tcPr/>
                </a:tc>
                <a:tc>
                  <a:txBody>
                    <a:bodyPr/>
                    <a:lstStyle/>
                    <a:p>
                      <a:r>
                        <a:rPr lang="en-US" b="0" i="0" dirty="0" smtClean="0"/>
                        <a:t>003</a:t>
                      </a:r>
                      <a:endParaRPr lang="en-US" b="0" i="0" dirty="0"/>
                    </a:p>
                  </a:txBody>
                  <a:tcPr/>
                </a:tc>
              </a:tr>
              <a:tr h="516508">
                <a:tc>
                  <a:txBody>
                    <a:bodyPr/>
                    <a:lstStyle/>
                    <a:p>
                      <a:r>
                        <a:rPr lang="en-US" b="0" i="0" dirty="0" smtClean="0"/>
                        <a:t>Tolstoy</a:t>
                      </a:r>
                      <a:endParaRPr lang="en-US" b="0" i="0" dirty="0"/>
                    </a:p>
                  </a:txBody>
                  <a:tcPr/>
                </a:tc>
                <a:tc>
                  <a:txBody>
                    <a:bodyPr/>
                    <a:lstStyle/>
                    <a:p>
                      <a:r>
                        <a:rPr lang="en-US" b="0" i="0" dirty="0" smtClean="0"/>
                        <a:t>War</a:t>
                      </a:r>
                      <a:r>
                        <a:rPr lang="en-US" b="0" i="0" baseline="0" dirty="0" smtClean="0"/>
                        <a:t> and Peace</a:t>
                      </a:r>
                      <a:endParaRPr lang="en-US" b="0" i="0" dirty="0"/>
                    </a:p>
                  </a:txBody>
                  <a:tcPr/>
                </a:tc>
                <a:tc>
                  <a:txBody>
                    <a:bodyPr/>
                    <a:lstStyle/>
                    <a:p>
                      <a:r>
                        <a:rPr lang="en-US" b="0" i="0" dirty="0" smtClean="0"/>
                        <a:t>001</a:t>
                      </a:r>
                      <a:endParaRPr lang="en-US" b="0" i="0" dirty="0"/>
                    </a:p>
                  </a:txBody>
                  <a:tcPr/>
                </a:tc>
              </a:tr>
            </a:tbl>
          </a:graphicData>
        </a:graphic>
      </p:graphicFrame>
      <p:sp>
        <p:nvSpPr>
          <p:cNvPr id="24" name="TextBox 23"/>
          <p:cNvSpPr txBox="1"/>
          <p:nvPr/>
        </p:nvSpPr>
        <p:spPr>
          <a:xfrm>
            <a:off x="838201" y="4053010"/>
            <a:ext cx="3113353" cy="369332"/>
          </a:xfrm>
          <a:prstGeom prst="rect">
            <a:avLst/>
          </a:prstGeom>
          <a:noFill/>
        </p:spPr>
        <p:txBody>
          <a:bodyPr wrap="none" rtlCol="0">
            <a:spAutoFit/>
          </a:bodyPr>
          <a:lstStyle/>
          <a:p>
            <a:r>
              <a:rPr lang="en-US" b="1" smtClean="0">
                <a:solidFill>
                  <a:schemeClr val="accent2"/>
                </a:solidFill>
                <a:latin typeface="Menlo" charset="0"/>
                <a:ea typeface="Menlo" charset="0"/>
                <a:cs typeface="Menlo" charset="0"/>
              </a:rPr>
              <a:t>By_Author_Title_Index</a:t>
            </a:r>
            <a:endParaRPr lang="en-US" b="1" dirty="0">
              <a:solidFill>
                <a:schemeClr val="accent2"/>
              </a:solidFill>
              <a:latin typeface="Menlo" charset="0"/>
              <a:ea typeface="Menlo" charset="0"/>
              <a:cs typeface="Menlo" charset="0"/>
            </a:endParaRPr>
          </a:p>
        </p:txBody>
      </p:sp>
      <p:cxnSp>
        <p:nvCxnSpPr>
          <p:cNvPr id="25" name="Straight Arrow Connector 24"/>
          <p:cNvCxnSpPr/>
          <p:nvPr/>
        </p:nvCxnSpPr>
        <p:spPr>
          <a:xfrm flipV="1">
            <a:off x="4545106" y="3049952"/>
            <a:ext cx="1113119" cy="2100272"/>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545106" y="3520600"/>
            <a:ext cx="1113119" cy="220784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554380" y="2442939"/>
            <a:ext cx="1103845" cy="392329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76773" y="4122980"/>
            <a:ext cx="6228357" cy="1077218"/>
          </a:xfrm>
          <a:prstGeom prst="rect">
            <a:avLst/>
          </a:prstGeom>
          <a:noFill/>
        </p:spPr>
        <p:txBody>
          <a:bodyPr wrap="square" rtlCol="0">
            <a:spAutoFit/>
          </a:bodyPr>
          <a:lstStyle/>
          <a:p>
            <a:r>
              <a:rPr lang="en-US" sz="3200" dirty="0" smtClean="0">
                <a:latin typeface="+mj-lt"/>
              </a:rPr>
              <a:t>Can have multiple indexes </a:t>
            </a:r>
            <a:r>
              <a:rPr lang="en-US" sz="3200" smtClean="0">
                <a:latin typeface="+mj-lt"/>
              </a:rPr>
              <a:t>to support multiple search keys</a:t>
            </a:r>
            <a:endParaRPr lang="en-US" sz="3200" dirty="0" smtClean="0">
              <a:latin typeface="+mj-lt"/>
            </a:endParaRPr>
          </a:p>
        </p:txBody>
      </p:sp>
    </p:spTree>
    <p:extLst>
      <p:ext uri="{BB962C8B-B14F-4D97-AF65-F5344CB8AC3E}">
        <p14:creationId xmlns:p14="http://schemas.microsoft.com/office/powerpoint/2010/main" val="5489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Covering Indexes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36481046"/>
              </p:ext>
            </p:extLst>
          </p:nvPr>
        </p:nvGraphicFramePr>
        <p:xfrm>
          <a:off x="1366838" y="3069436"/>
          <a:ext cx="2248646" cy="1915284"/>
        </p:xfrm>
        <a:graphic>
          <a:graphicData uri="http://schemas.openxmlformats.org/drawingml/2006/table">
            <a:tbl>
              <a:tblPr firstRow="1" bandRow="1">
                <a:tableStyleId>{17292A2E-F333-43FB-9621-5CBBE7FDCDCB}</a:tableStyleId>
              </a:tblPr>
              <a:tblGrid>
                <a:gridCol w="1226669"/>
                <a:gridCol w="1021977"/>
              </a:tblGrid>
              <a:tr h="299199">
                <a:tc>
                  <a:txBody>
                    <a:bodyPr/>
                    <a:lstStyle/>
                    <a:p>
                      <a:r>
                        <a:rPr lang="en-US" dirty="0" smtClean="0"/>
                        <a:t>Published</a:t>
                      </a:r>
                      <a:endParaRPr lang="en-US" dirty="0"/>
                    </a:p>
                  </a:txBody>
                  <a:tcPr/>
                </a:tc>
                <a:tc>
                  <a:txBody>
                    <a:bodyPr/>
                    <a:lstStyle/>
                    <a:p>
                      <a:r>
                        <a:rPr lang="en-US" dirty="0" smtClean="0"/>
                        <a:t>BID</a:t>
                      </a:r>
                      <a:endParaRPr lang="en-US" dirty="0"/>
                    </a:p>
                  </a:txBody>
                  <a:tcPr/>
                </a:tc>
              </a:tr>
              <a:tr h="516508">
                <a:tc>
                  <a:txBody>
                    <a:bodyPr/>
                    <a:lstStyle/>
                    <a:p>
                      <a:r>
                        <a:rPr lang="en-US" dirty="0" smtClean="0"/>
                        <a:t>1866</a:t>
                      </a:r>
                      <a:endParaRPr lang="en-US" dirty="0"/>
                    </a:p>
                  </a:txBody>
                  <a:tcPr/>
                </a:tc>
                <a:tc>
                  <a:txBody>
                    <a:bodyPr/>
                    <a:lstStyle/>
                    <a:p>
                      <a:r>
                        <a:rPr lang="en-US" dirty="0" smtClean="0"/>
                        <a:t>002</a:t>
                      </a:r>
                      <a:endParaRPr lang="en-US" i="1" dirty="0"/>
                    </a:p>
                  </a:txBody>
                  <a:tcPr/>
                </a:tc>
              </a:tr>
              <a:tr h="516508">
                <a:tc>
                  <a:txBody>
                    <a:bodyPr/>
                    <a:lstStyle/>
                    <a:p>
                      <a:r>
                        <a:rPr lang="en-US" b="0" i="0" dirty="0" smtClean="0"/>
                        <a:t>1869</a:t>
                      </a:r>
                      <a:endParaRPr lang="en-US" b="0" i="0" dirty="0"/>
                    </a:p>
                  </a:txBody>
                  <a:tcPr/>
                </a:tc>
                <a:tc>
                  <a:txBody>
                    <a:bodyPr/>
                    <a:lstStyle/>
                    <a:p>
                      <a:r>
                        <a:rPr lang="en-US" b="0" i="0" dirty="0" smtClean="0"/>
                        <a:t>001</a:t>
                      </a:r>
                      <a:endParaRPr lang="en-US" b="0" i="0" dirty="0"/>
                    </a:p>
                  </a:txBody>
                  <a:tcPr/>
                </a:tc>
              </a:tr>
              <a:tr h="516508">
                <a:tc>
                  <a:txBody>
                    <a:bodyPr/>
                    <a:lstStyle/>
                    <a:p>
                      <a:r>
                        <a:rPr lang="en-US" b="0" i="0" dirty="0" smtClean="0"/>
                        <a:t>1877</a:t>
                      </a:r>
                      <a:endParaRPr lang="en-US" b="0" i="0" dirty="0"/>
                    </a:p>
                  </a:txBody>
                  <a:tcPr/>
                </a:tc>
                <a:tc>
                  <a:txBody>
                    <a:bodyPr/>
                    <a:lstStyle/>
                    <a:p>
                      <a:r>
                        <a:rPr lang="en-US" b="0" i="0" dirty="0" smtClean="0"/>
                        <a:t>003</a:t>
                      </a:r>
                      <a:endParaRPr lang="en-US" b="0" i="0" dirty="0"/>
                    </a:p>
                  </a:txBody>
                  <a:tcPr/>
                </a:tc>
              </a:tr>
            </a:tbl>
          </a:graphicData>
        </a:graphic>
      </p:graphicFrame>
      <p:sp>
        <p:nvSpPr>
          <p:cNvPr id="21" name="TextBox 20"/>
          <p:cNvSpPr txBox="1"/>
          <p:nvPr/>
        </p:nvSpPr>
        <p:spPr>
          <a:xfrm>
            <a:off x="1366838" y="2565171"/>
            <a:ext cx="2230098" cy="461665"/>
          </a:xfrm>
          <a:prstGeom prst="rect">
            <a:avLst/>
          </a:prstGeom>
          <a:noFill/>
        </p:spPr>
        <p:txBody>
          <a:bodyPr wrap="none" rtlCol="0">
            <a:spAutoFit/>
          </a:bodyPr>
          <a:lstStyle/>
          <a:p>
            <a:r>
              <a:rPr lang="en-US" sz="2400" b="1" dirty="0" err="1" smtClean="0">
                <a:solidFill>
                  <a:schemeClr val="accent2"/>
                </a:solidFill>
                <a:latin typeface="Menlo" charset="0"/>
                <a:ea typeface="Menlo" charset="0"/>
                <a:cs typeface="Menlo" charset="0"/>
              </a:rPr>
              <a:t>By_Yr_Index</a:t>
            </a:r>
            <a:endParaRPr lang="en-US" sz="2400" b="1" dirty="0">
              <a:solidFill>
                <a:schemeClr val="accent2"/>
              </a:solidFill>
              <a:latin typeface="Menlo" charset="0"/>
              <a:ea typeface="Menlo" charset="0"/>
              <a:cs typeface="Menlo" charset="0"/>
            </a:endParaRPr>
          </a:p>
        </p:txBody>
      </p:sp>
      <p:sp>
        <p:nvSpPr>
          <p:cNvPr id="23" name="TextBox 22"/>
          <p:cNvSpPr txBox="1"/>
          <p:nvPr/>
        </p:nvSpPr>
        <p:spPr>
          <a:xfrm>
            <a:off x="5094754" y="1770546"/>
            <a:ext cx="6463834" cy="1569660"/>
          </a:xfrm>
          <a:prstGeom prst="rect">
            <a:avLst/>
          </a:prstGeom>
          <a:solidFill>
            <a:schemeClr val="accent1">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solidFill>
                  <a:prstClr val="black"/>
                </a:solidFill>
                <a:latin typeface="+mj-lt"/>
              </a:rPr>
              <a:t>We say that an index is </a:t>
            </a:r>
            <a:r>
              <a:rPr lang="en-US" sz="2400" b="1" u="sng" dirty="0" smtClean="0">
                <a:solidFill>
                  <a:prstClr val="black"/>
                </a:solidFill>
                <a:latin typeface="+mj-lt"/>
              </a:rPr>
              <a:t>covering</a:t>
            </a:r>
            <a:r>
              <a:rPr lang="en-US" sz="2400" dirty="0" smtClean="0">
                <a:solidFill>
                  <a:prstClr val="black"/>
                </a:solidFill>
                <a:latin typeface="+mj-lt"/>
              </a:rPr>
              <a:t> </a:t>
            </a:r>
            <a:r>
              <a:rPr lang="en-US" sz="2400" i="1" dirty="0" smtClean="0">
                <a:solidFill>
                  <a:prstClr val="black"/>
                </a:solidFill>
                <a:latin typeface="+mj-lt"/>
              </a:rPr>
              <a:t>for a specific query</a:t>
            </a:r>
            <a:r>
              <a:rPr lang="en-US" sz="2400" dirty="0" smtClean="0">
                <a:solidFill>
                  <a:prstClr val="black"/>
                </a:solidFill>
                <a:latin typeface="+mj-lt"/>
              </a:rPr>
              <a:t> if the index contains all the needed attributes- </a:t>
            </a:r>
            <a:r>
              <a:rPr lang="en-US" sz="2400" b="1" i="1" dirty="0" smtClean="0">
                <a:solidFill>
                  <a:prstClr val="black"/>
                </a:solidFill>
                <a:latin typeface="+mj-lt"/>
              </a:rPr>
              <a:t>meaning the query can be answered using the index alone!</a:t>
            </a:r>
          </a:p>
        </p:txBody>
      </p:sp>
      <p:sp>
        <p:nvSpPr>
          <p:cNvPr id="27" name="TextBox 26"/>
          <p:cNvSpPr txBox="1"/>
          <p:nvPr/>
        </p:nvSpPr>
        <p:spPr>
          <a:xfrm>
            <a:off x="5094754" y="3667165"/>
            <a:ext cx="6463834" cy="830997"/>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400" dirty="0" smtClean="0">
                <a:solidFill>
                  <a:prstClr val="black"/>
                </a:solidFill>
                <a:latin typeface="+mj-lt"/>
              </a:rPr>
              <a:t>The “needed” attributes are </a:t>
            </a:r>
            <a:r>
              <a:rPr lang="en-US" sz="2400" smtClean="0">
                <a:solidFill>
                  <a:prstClr val="black"/>
                </a:solidFill>
                <a:latin typeface="+mj-lt"/>
              </a:rPr>
              <a:t>the union of those in the SELECT and WHERE clauses…</a:t>
            </a:r>
            <a:endParaRPr lang="en-US" sz="2400" b="1" i="1" dirty="0" smtClean="0">
              <a:solidFill>
                <a:prstClr val="black"/>
              </a:solidFill>
              <a:latin typeface="+mj-lt"/>
            </a:endParaRPr>
          </a:p>
        </p:txBody>
      </p:sp>
      <p:grpSp>
        <p:nvGrpSpPr>
          <p:cNvPr id="3" name="Group 2"/>
          <p:cNvGrpSpPr/>
          <p:nvPr/>
        </p:nvGrpSpPr>
        <p:grpSpPr>
          <a:xfrm>
            <a:off x="5576146" y="4984720"/>
            <a:ext cx="5982442" cy="1200329"/>
            <a:chOff x="5576146" y="4984720"/>
            <a:chExt cx="5982442" cy="1200329"/>
          </a:xfrm>
        </p:grpSpPr>
        <p:sp>
          <p:nvSpPr>
            <p:cNvPr id="34" name="Rectangle 3"/>
            <p:cNvSpPr>
              <a:spLocks noChangeArrowheads="1"/>
            </p:cNvSpPr>
            <p:nvPr/>
          </p:nvSpPr>
          <p:spPr bwMode="auto">
            <a:xfrm>
              <a:off x="7283059" y="4984720"/>
              <a:ext cx="4275529" cy="1200329"/>
            </a:xfrm>
            <a:prstGeom prst="rect">
              <a:avLst/>
            </a:prstGeom>
            <a:solidFill>
              <a:schemeClr val="bg1"/>
            </a:solidFill>
            <a:ln w="9525">
              <a:solidFill>
                <a:schemeClr val="tx1"/>
              </a:solidFill>
              <a:miter lim="800000"/>
              <a:headEnd/>
              <a:tailEnd/>
            </a:ln>
            <a:effectLst>
              <a:outerShdw blurRad="50800" dist="12700" dir="2700000" algn="tl" rotWithShape="0">
                <a:prstClr val="black">
                  <a:alpha val="40000"/>
                </a:prstClr>
              </a:outerShdw>
            </a:effectLst>
          </p:spPr>
          <p:txBody>
            <a:bodyPr wrap="none">
              <a:spAutoFit/>
            </a:bodyPr>
            <a:lstStyle/>
            <a:p>
              <a:pPr eaLnBrk="0" hangingPunct="0"/>
              <a:r>
                <a:rPr lang="en-US" sz="2400" smtClean="0">
                  <a:solidFill>
                    <a:schemeClr val="accent2"/>
                  </a:solidFill>
                  <a:latin typeface="Menlo" charset="0"/>
                  <a:ea typeface="Menlo" charset="0"/>
                  <a:cs typeface="Menlo" charset="0"/>
                </a:rPr>
                <a:t>SELECT </a:t>
              </a:r>
              <a:r>
                <a:rPr lang="en-US" sz="2400" smtClean="0">
                  <a:latin typeface="Menlo" charset="0"/>
                  <a:ea typeface="Menlo" charset="0"/>
                  <a:cs typeface="Menlo" charset="0"/>
                </a:rPr>
                <a:t>Published, BID</a:t>
              </a:r>
              <a:endParaRPr lang="en-US" sz="2400" dirty="0" smtClean="0">
                <a:latin typeface="Menlo" charset="0"/>
                <a:ea typeface="Menlo" charset="0"/>
                <a:cs typeface="Menlo" charset="0"/>
              </a:endParaRPr>
            </a:p>
            <a:p>
              <a:pPr eaLnBrk="0" hangingPunct="0"/>
              <a:r>
                <a:rPr lang="en-US" sz="2400" dirty="0" smtClean="0">
                  <a:solidFill>
                    <a:schemeClr val="accent2"/>
                  </a:solidFill>
                  <a:latin typeface="Menlo" charset="0"/>
                  <a:ea typeface="Menlo" charset="0"/>
                  <a:cs typeface="Menlo" charset="0"/>
                </a:rPr>
                <a:t>FROM </a:t>
              </a:r>
              <a:r>
                <a:rPr lang="en-US" sz="2400" dirty="0" err="1" smtClean="0">
                  <a:latin typeface="Menlo" charset="0"/>
                  <a:ea typeface="Menlo" charset="0"/>
                  <a:cs typeface="Menlo" charset="0"/>
                </a:rPr>
                <a:t>Russian_Novels</a:t>
              </a:r>
              <a:r>
                <a:rPr lang="en-US" sz="2400" dirty="0" smtClean="0">
                  <a:solidFill>
                    <a:schemeClr val="accent2"/>
                  </a:solidFill>
                  <a:latin typeface="Menlo" charset="0"/>
                  <a:ea typeface="Menlo" charset="0"/>
                  <a:cs typeface="Menlo" charset="0"/>
                </a:rPr>
                <a:t/>
              </a:r>
              <a:br>
                <a:rPr lang="en-US" sz="2400" dirty="0" smtClean="0">
                  <a:solidFill>
                    <a:schemeClr val="accent2"/>
                  </a:solidFill>
                  <a:latin typeface="Menlo" charset="0"/>
                  <a:ea typeface="Menlo" charset="0"/>
                  <a:cs typeface="Menlo" charset="0"/>
                </a:rPr>
              </a:br>
              <a:r>
                <a:rPr lang="en-US" sz="2400" dirty="0" smtClean="0">
                  <a:solidFill>
                    <a:schemeClr val="accent2"/>
                  </a:solidFill>
                  <a:latin typeface="Menlo" charset="0"/>
                  <a:ea typeface="Menlo" charset="0"/>
                  <a:cs typeface="Menlo" charset="0"/>
                </a:rPr>
                <a:t>WHERE </a:t>
              </a:r>
              <a:r>
                <a:rPr lang="en-US" sz="2400" dirty="0" smtClean="0">
                  <a:latin typeface="Menlo" charset="0"/>
                  <a:ea typeface="Menlo" charset="0"/>
                  <a:cs typeface="Menlo" charset="0"/>
                </a:rPr>
                <a:t>Published &gt; 1867</a:t>
              </a:r>
              <a:endParaRPr lang="en-US" sz="2400" dirty="0">
                <a:latin typeface="Menlo" charset="0"/>
                <a:ea typeface="Menlo" charset="0"/>
                <a:cs typeface="Menlo" charset="0"/>
              </a:endParaRPr>
            </a:p>
          </p:txBody>
        </p:sp>
        <p:sp>
          <p:nvSpPr>
            <p:cNvPr id="4" name="TextBox 3"/>
            <p:cNvSpPr txBox="1"/>
            <p:nvPr/>
          </p:nvSpPr>
          <p:spPr>
            <a:xfrm>
              <a:off x="5576146" y="4984720"/>
              <a:ext cx="1511889" cy="523220"/>
            </a:xfrm>
            <a:prstGeom prst="rect">
              <a:avLst/>
            </a:prstGeom>
            <a:noFill/>
          </p:spPr>
          <p:txBody>
            <a:bodyPr wrap="none" rtlCol="0">
              <a:spAutoFit/>
            </a:bodyPr>
            <a:lstStyle/>
            <a:p>
              <a:r>
                <a:rPr lang="en-US" sz="2800" dirty="0" smtClean="0">
                  <a:latin typeface="+mj-lt"/>
                </a:rPr>
                <a:t>Example:</a:t>
              </a:r>
              <a:endParaRPr lang="en-US" sz="2800" dirty="0">
                <a:latin typeface="+mj-lt"/>
              </a:endParaRPr>
            </a:p>
          </p:txBody>
        </p:sp>
      </p:grpSp>
    </p:spTree>
    <p:extLst>
      <p:ext uri="{BB962C8B-B14F-4D97-AF65-F5344CB8AC3E}">
        <p14:creationId xmlns:p14="http://schemas.microsoft.com/office/powerpoint/2010/main" val="28030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High-level Categories of Index Types</a:t>
            </a:r>
            <a:endParaRPr lang="en-US" dirty="0"/>
          </a:p>
        </p:txBody>
      </p:sp>
      <p:sp>
        <p:nvSpPr>
          <p:cNvPr id="3" name="Content Placeholder 2"/>
          <p:cNvSpPr>
            <a:spLocks noGrp="1"/>
          </p:cNvSpPr>
          <p:nvPr>
            <p:ph idx="1"/>
          </p:nvPr>
        </p:nvSpPr>
        <p:spPr>
          <a:xfrm>
            <a:off x="838200" y="1600201"/>
            <a:ext cx="10515600" cy="2851574"/>
          </a:xfrm>
        </p:spPr>
        <p:txBody>
          <a:bodyPr>
            <a:noAutofit/>
          </a:bodyPr>
          <a:lstStyle/>
          <a:p>
            <a:r>
              <a:rPr lang="en-US" sz="2400" dirty="0" smtClean="0"/>
              <a:t>B-Trees </a:t>
            </a:r>
            <a:r>
              <a:rPr lang="en-US" sz="2400" i="1" dirty="0" smtClean="0"/>
              <a:t>(covered next)</a:t>
            </a:r>
          </a:p>
          <a:p>
            <a:pPr lvl="1"/>
            <a:r>
              <a:rPr lang="en-US" dirty="0" smtClean="0"/>
              <a:t>Very good for range queries, sorted data</a:t>
            </a:r>
          </a:p>
          <a:p>
            <a:pPr lvl="1"/>
            <a:r>
              <a:rPr lang="en-US" dirty="0" smtClean="0"/>
              <a:t>Some old databases only implemented B-Trees</a:t>
            </a:r>
          </a:p>
          <a:p>
            <a:pPr lvl="1"/>
            <a:r>
              <a:rPr lang="en-US" i="1" dirty="0" smtClean="0"/>
              <a:t>We will look at a variant called </a:t>
            </a:r>
            <a:r>
              <a:rPr lang="en-US" b="1" i="1" dirty="0" smtClean="0"/>
              <a:t>B+ Trees</a:t>
            </a:r>
            <a:endParaRPr lang="en-US" i="1" dirty="0" smtClean="0"/>
          </a:p>
          <a:p>
            <a:endParaRPr lang="en-US" sz="2400" dirty="0" smtClean="0"/>
          </a:p>
          <a:p>
            <a:r>
              <a:rPr lang="en-US" sz="2400" dirty="0" smtClean="0"/>
              <a:t>Hash Tables </a:t>
            </a:r>
            <a:r>
              <a:rPr lang="en-US" sz="2400" i="1" dirty="0" smtClean="0"/>
              <a:t>(not covered)</a:t>
            </a:r>
          </a:p>
          <a:p>
            <a:pPr lvl="1"/>
            <a:r>
              <a:rPr lang="en-US" dirty="0" smtClean="0"/>
              <a:t>There are variants of this basic structure to deal with IO</a:t>
            </a:r>
          </a:p>
          <a:p>
            <a:pPr lvl="1"/>
            <a:r>
              <a:rPr lang="en-US" dirty="0" smtClean="0"/>
              <a:t>Called </a:t>
            </a:r>
            <a:r>
              <a:rPr lang="en-US" b="1" i="1" dirty="0" smtClean="0"/>
              <a:t>linear </a:t>
            </a:r>
            <a:r>
              <a:rPr lang="en-US" dirty="0" smtClean="0"/>
              <a:t>or </a:t>
            </a:r>
            <a:r>
              <a:rPr lang="en-US" b="1" i="1" dirty="0" smtClean="0"/>
              <a:t>extendible hashing-</a:t>
            </a:r>
            <a:r>
              <a:rPr lang="en-US" dirty="0" smtClean="0"/>
              <a:t> IO aware!</a:t>
            </a:r>
            <a:endParaRPr lang="en-US" dirty="0"/>
          </a:p>
        </p:txBody>
      </p:sp>
      <p:sp>
        <p:nvSpPr>
          <p:cNvPr id="4" name="TextBox 3"/>
          <p:cNvSpPr txBox="1"/>
          <p:nvPr/>
        </p:nvSpPr>
        <p:spPr>
          <a:xfrm>
            <a:off x="8447132" y="2346574"/>
            <a:ext cx="3051419" cy="1433960"/>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800" dirty="0">
                <a:solidFill>
                  <a:prstClr val="black"/>
                </a:solidFill>
                <a:latin typeface="+mj-lt"/>
              </a:rPr>
              <a:t>The data structures we present here are “IO aware”</a:t>
            </a:r>
          </a:p>
        </p:txBody>
      </p:sp>
      <p:sp>
        <p:nvSpPr>
          <p:cNvPr id="5" name="TextBox 4"/>
          <p:cNvSpPr txBox="1"/>
          <p:nvPr/>
        </p:nvSpPr>
        <p:spPr>
          <a:xfrm>
            <a:off x="2219157" y="5356517"/>
            <a:ext cx="7753684" cy="1015663"/>
          </a:xfrm>
          <a:prstGeom prst="rect">
            <a:avLst/>
          </a:prstGeom>
          <a:solidFill>
            <a:schemeClr val="accent6">
              <a:lumMod val="20000"/>
              <a:lumOff val="80000"/>
            </a:schemeClr>
          </a:solidFill>
          <a:effectLst>
            <a:outerShdw blurRad="50800" dist="12700" dir="2700000" algn="tl" rotWithShape="0">
              <a:prstClr val="black">
                <a:alpha val="40000"/>
              </a:prstClr>
            </a:outerShdw>
          </a:effectLst>
        </p:spPr>
        <p:txBody>
          <a:bodyPr wrap="square" rtlCol="0">
            <a:spAutoFit/>
          </a:bodyPr>
          <a:lstStyle/>
          <a:p>
            <a:pPr algn="ctr"/>
            <a:r>
              <a:rPr lang="en-US" sz="3000" b="1" dirty="0">
                <a:solidFill>
                  <a:prstClr val="black"/>
                </a:solidFill>
                <a:latin typeface="+mj-lt"/>
              </a:rPr>
              <a:t>Real difference between structures</a:t>
            </a:r>
            <a:r>
              <a:rPr lang="en-US" sz="3000" dirty="0">
                <a:solidFill>
                  <a:prstClr val="black"/>
                </a:solidFill>
                <a:latin typeface="+mj-lt"/>
              </a:rPr>
              <a:t>: costs of ops </a:t>
            </a:r>
            <a:r>
              <a:rPr lang="en-US" sz="3000" i="1" dirty="0">
                <a:solidFill>
                  <a:prstClr val="black"/>
                </a:solidFill>
                <a:latin typeface="+mj-lt"/>
              </a:rPr>
              <a:t>determines which index you pick and why</a:t>
            </a:r>
          </a:p>
        </p:txBody>
      </p:sp>
    </p:spTree>
    <p:extLst>
      <p:ext uri="{BB962C8B-B14F-4D97-AF65-F5344CB8AC3E}">
        <p14:creationId xmlns:p14="http://schemas.microsoft.com/office/powerpoint/2010/main" val="12335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466322" y="1027906"/>
            <a:ext cx="4259923" cy="2456273"/>
            <a:chOff x="7466322" y="1027906"/>
            <a:chExt cx="4259923" cy="2456273"/>
          </a:xfrm>
        </p:grpSpPr>
        <p:sp>
          <p:nvSpPr>
            <p:cNvPr id="17" name="Rectangle 16"/>
            <p:cNvSpPr/>
            <p:nvPr/>
          </p:nvSpPr>
          <p:spPr>
            <a:xfrm>
              <a:off x="7466322" y="1027906"/>
              <a:ext cx="4252691" cy="2440508"/>
            </a:xfrm>
            <a:prstGeom prst="rect">
              <a:avLst/>
            </a:prstGeom>
            <a:solidFill>
              <a:schemeClr val="accent4">
                <a:lumMod val="20000"/>
                <a:lumOff val="80000"/>
              </a:schemeClr>
            </a:solidFill>
            <a:ln>
              <a:solidFill>
                <a:schemeClr val="tx1">
                  <a:lumMod val="50000"/>
                  <a:lumOff val="5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schemeClr val="tx1"/>
                </a:solidFill>
              </a:endParaRPr>
            </a:p>
          </p:txBody>
        </p:sp>
        <p:sp>
          <p:nvSpPr>
            <p:cNvPr id="18" name="Rectangle 17"/>
            <p:cNvSpPr/>
            <p:nvPr/>
          </p:nvSpPr>
          <p:spPr>
            <a:xfrm>
              <a:off x="9459310" y="1986455"/>
              <a:ext cx="2266935" cy="14977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9" name="TextBox 18"/>
            <p:cNvSpPr txBox="1"/>
            <p:nvPr/>
          </p:nvSpPr>
          <p:spPr>
            <a:xfrm>
              <a:off x="7624243" y="1210562"/>
              <a:ext cx="1968424" cy="461665"/>
            </a:xfrm>
            <a:prstGeom prst="rect">
              <a:avLst/>
            </a:prstGeom>
            <a:noFill/>
          </p:spPr>
          <p:txBody>
            <a:bodyPr wrap="none" rtlCol="0">
              <a:spAutoFit/>
            </a:bodyPr>
            <a:lstStyle/>
            <a:p>
              <a:r>
                <a:rPr lang="en-US" sz="2400" dirty="0" smtClean="0"/>
                <a:t>Main Memory</a:t>
              </a:r>
              <a:endParaRPr lang="en-US" sz="2400" dirty="0"/>
            </a:p>
          </p:txBody>
        </p:sp>
        <p:sp>
          <p:nvSpPr>
            <p:cNvPr id="20" name="TextBox 19"/>
            <p:cNvSpPr txBox="1"/>
            <p:nvPr/>
          </p:nvSpPr>
          <p:spPr>
            <a:xfrm>
              <a:off x="10115979" y="2048829"/>
              <a:ext cx="953594" cy="461665"/>
            </a:xfrm>
            <a:prstGeom prst="rect">
              <a:avLst/>
            </a:prstGeom>
            <a:noFill/>
          </p:spPr>
          <p:txBody>
            <a:bodyPr wrap="none" rtlCol="0">
              <a:spAutoFit/>
            </a:bodyPr>
            <a:lstStyle/>
            <a:p>
              <a:r>
                <a:rPr lang="en-US" sz="2400" smtClean="0"/>
                <a:t>Buffer</a:t>
              </a:r>
              <a:endParaRPr lang="en-US" sz="2400"/>
            </a:p>
          </p:txBody>
        </p:sp>
        <p:sp>
          <p:nvSpPr>
            <p:cNvPr id="21" name="Left-Right Arrow 20"/>
            <p:cNvSpPr/>
            <p:nvPr/>
          </p:nvSpPr>
          <p:spPr>
            <a:xfrm>
              <a:off x="8994227" y="2098357"/>
              <a:ext cx="930166" cy="362607"/>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The (Simplified) Buffer</a:t>
            </a:r>
            <a:endParaRPr lang="en-US" dirty="0"/>
          </a:p>
        </p:txBody>
      </p:sp>
      <p:sp>
        <p:nvSpPr>
          <p:cNvPr id="3" name="Content Placeholder 2"/>
          <p:cNvSpPr>
            <a:spLocks noGrp="1"/>
          </p:cNvSpPr>
          <p:nvPr>
            <p:ph idx="1"/>
          </p:nvPr>
        </p:nvSpPr>
        <p:spPr>
          <a:xfrm>
            <a:off x="609600" y="1600202"/>
            <a:ext cx="6856722" cy="1450425"/>
          </a:xfrm>
        </p:spPr>
        <p:txBody>
          <a:bodyPr>
            <a:noAutofit/>
          </a:bodyPr>
          <a:lstStyle/>
          <a:p>
            <a:r>
              <a:rPr lang="en-US" dirty="0" smtClean="0"/>
              <a:t>In this class: We’ll consider a buffer located in </a:t>
            </a:r>
            <a:r>
              <a:rPr lang="en-US" b="1" dirty="0" smtClean="0"/>
              <a:t>main memory</a:t>
            </a:r>
            <a:r>
              <a:rPr lang="en-US" dirty="0" smtClean="0"/>
              <a:t> that operates over </a:t>
            </a:r>
            <a:r>
              <a:rPr lang="en-US" b="1" dirty="0" smtClean="0"/>
              <a:t>pages</a:t>
            </a:r>
            <a:r>
              <a:rPr lang="en-US" dirty="0" smtClean="0"/>
              <a:t> and </a:t>
            </a:r>
            <a:r>
              <a:rPr lang="en-US" b="1" dirty="0" smtClean="0"/>
              <a:t>files</a:t>
            </a:r>
            <a:r>
              <a:rPr lang="en-US" sz="2800" dirty="0" smtClean="0"/>
              <a:t>:</a:t>
            </a:r>
          </a:p>
        </p:txBody>
      </p:sp>
      <p:sp>
        <p:nvSpPr>
          <p:cNvPr id="10" name="Can 9"/>
          <p:cNvSpPr/>
          <p:nvPr/>
        </p:nvSpPr>
        <p:spPr>
          <a:xfrm>
            <a:off x="9270640" y="4666593"/>
            <a:ext cx="2644274" cy="189930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smtClean="0"/>
              <a:t>Disk</a:t>
            </a:r>
            <a:endParaRPr lang="en-US" sz="2800"/>
          </a:p>
        </p:txBody>
      </p:sp>
      <p:sp>
        <p:nvSpPr>
          <p:cNvPr id="12" name="Up-Down Arrow 11"/>
          <p:cNvSpPr/>
          <p:nvPr/>
        </p:nvSpPr>
        <p:spPr>
          <a:xfrm>
            <a:off x="10316880" y="3642353"/>
            <a:ext cx="551793" cy="1383699"/>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TextBox 14"/>
          <p:cNvSpPr txBox="1"/>
          <p:nvPr/>
        </p:nvSpPr>
        <p:spPr>
          <a:xfrm>
            <a:off x="9478368" y="5103478"/>
            <a:ext cx="1114408" cy="461665"/>
          </a:xfrm>
          <a:prstGeom prst="rect">
            <a:avLst/>
          </a:prstGeom>
          <a:solidFill>
            <a:schemeClr val="tx1">
              <a:lumMod val="50000"/>
              <a:lumOff val="50000"/>
            </a:schemeClr>
          </a:solidFill>
        </p:spPr>
        <p:txBody>
          <a:bodyPr wrap="none" rtlCol="0">
            <a:spAutoFit/>
          </a:bodyPr>
          <a:lstStyle/>
          <a:p>
            <a:r>
              <a:rPr lang="en-US" sz="2400" smtClean="0">
                <a:solidFill>
                  <a:srgbClr val="FFC000"/>
                </a:solidFill>
                <a:latin typeface="Menlo" charset="0"/>
                <a:ea typeface="Menlo" charset="0"/>
                <a:cs typeface="Menlo" charset="0"/>
              </a:rPr>
              <a:t>1,0,3</a:t>
            </a:r>
            <a:endParaRPr lang="en-US" sz="2400">
              <a:solidFill>
                <a:srgbClr val="FFC000"/>
              </a:solidFill>
              <a:latin typeface="Menlo" charset="0"/>
              <a:ea typeface="Menlo" charset="0"/>
              <a:cs typeface="Menlo" charset="0"/>
            </a:endParaRPr>
          </a:p>
        </p:txBody>
      </p:sp>
      <p:sp>
        <p:nvSpPr>
          <p:cNvPr id="14" name="TextBox 13"/>
          <p:cNvSpPr txBox="1"/>
          <p:nvPr/>
        </p:nvSpPr>
        <p:spPr>
          <a:xfrm>
            <a:off x="9478368" y="2835995"/>
            <a:ext cx="1114408" cy="461665"/>
          </a:xfrm>
          <a:prstGeom prst="rect">
            <a:avLst/>
          </a:prstGeom>
          <a:solidFill>
            <a:schemeClr val="tx1">
              <a:lumMod val="50000"/>
              <a:lumOff val="50000"/>
            </a:schemeClr>
          </a:solidFill>
        </p:spPr>
        <p:txBody>
          <a:bodyPr wrap="none" rtlCol="0">
            <a:spAutoFit/>
          </a:bodyPr>
          <a:lstStyle/>
          <a:p>
            <a:r>
              <a:rPr lang="en-US" sz="2400" smtClean="0">
                <a:solidFill>
                  <a:srgbClr val="FFC000"/>
                </a:solidFill>
                <a:latin typeface="Menlo" charset="0"/>
                <a:ea typeface="Menlo" charset="0"/>
                <a:cs typeface="Menlo" charset="0"/>
              </a:rPr>
              <a:t>1,0,3</a:t>
            </a:r>
            <a:endParaRPr lang="en-US" sz="2400">
              <a:solidFill>
                <a:srgbClr val="FFC000"/>
              </a:solidFill>
              <a:latin typeface="Menlo" charset="0"/>
              <a:ea typeface="Menlo" charset="0"/>
              <a:cs typeface="Menlo" charset="0"/>
            </a:endParaRPr>
          </a:p>
        </p:txBody>
      </p:sp>
      <p:sp>
        <p:nvSpPr>
          <p:cNvPr id="4" name="TextBox 3"/>
          <p:cNvSpPr txBox="1"/>
          <p:nvPr/>
        </p:nvSpPr>
        <p:spPr>
          <a:xfrm>
            <a:off x="838199" y="3050627"/>
            <a:ext cx="6366641" cy="954107"/>
          </a:xfrm>
          <a:prstGeom prst="rect">
            <a:avLst/>
          </a:prstGeom>
          <a:noFill/>
        </p:spPr>
        <p:txBody>
          <a:bodyPr wrap="square" rtlCol="0">
            <a:spAutoFit/>
          </a:bodyPr>
          <a:lstStyle/>
          <a:p>
            <a:pPr marL="457200" indent="-457200">
              <a:buFont typeface="Arial" charset="0"/>
              <a:buChar char="•"/>
            </a:pPr>
            <a:r>
              <a:rPr lang="en-US" sz="2800" b="1" u="sng" dirty="0" smtClean="0"/>
              <a:t>Read(page):</a:t>
            </a:r>
            <a:r>
              <a:rPr lang="en-US" sz="2800" b="1" dirty="0" smtClean="0"/>
              <a:t> </a:t>
            </a:r>
            <a:r>
              <a:rPr lang="en-US" sz="2800" dirty="0" smtClean="0"/>
              <a:t>Read page from disk -&gt; buffer </a:t>
            </a:r>
            <a:r>
              <a:rPr lang="en-US" sz="2800" i="1" dirty="0" smtClean="0"/>
              <a:t>if not already in buffer</a:t>
            </a:r>
            <a:endParaRPr lang="en-US" sz="2800" dirty="0"/>
          </a:p>
        </p:txBody>
      </p:sp>
      <p:sp>
        <p:nvSpPr>
          <p:cNvPr id="22" name="TextBox 21"/>
          <p:cNvSpPr txBox="1"/>
          <p:nvPr/>
        </p:nvSpPr>
        <p:spPr>
          <a:xfrm>
            <a:off x="9834499" y="2829741"/>
            <a:ext cx="370614" cy="461665"/>
          </a:xfrm>
          <a:prstGeom prst="rect">
            <a:avLst/>
          </a:prstGeom>
          <a:solidFill>
            <a:schemeClr val="tx1">
              <a:lumMod val="50000"/>
              <a:lumOff val="50000"/>
            </a:schemeClr>
          </a:solidFill>
          <a:ln w="25400">
            <a:solidFill>
              <a:srgbClr val="00B050"/>
            </a:solidFill>
          </a:ln>
        </p:spPr>
        <p:txBody>
          <a:bodyPr wrap="none" rtlCol="0">
            <a:spAutoFit/>
          </a:bodyPr>
          <a:lstStyle/>
          <a:p>
            <a:r>
              <a:rPr lang="en-US" sz="2400" smtClean="0">
                <a:solidFill>
                  <a:srgbClr val="FFC000"/>
                </a:solidFill>
                <a:latin typeface="Menlo" charset="0"/>
                <a:ea typeface="Menlo" charset="0"/>
                <a:cs typeface="Menlo" charset="0"/>
              </a:rPr>
              <a:t>0</a:t>
            </a:r>
            <a:endParaRPr lang="en-US" sz="2400">
              <a:solidFill>
                <a:srgbClr val="FFC000"/>
              </a:solidFill>
              <a:latin typeface="Menlo" charset="0"/>
              <a:ea typeface="Menlo" charset="0"/>
              <a:cs typeface="Menlo" charset="0"/>
            </a:endParaRPr>
          </a:p>
        </p:txBody>
      </p:sp>
      <p:sp>
        <p:nvSpPr>
          <p:cNvPr id="23" name="TextBox 22"/>
          <p:cNvSpPr txBox="1"/>
          <p:nvPr/>
        </p:nvSpPr>
        <p:spPr>
          <a:xfrm>
            <a:off x="8204939" y="2835995"/>
            <a:ext cx="370614" cy="461665"/>
          </a:xfrm>
          <a:prstGeom prst="rect">
            <a:avLst/>
          </a:prstGeom>
          <a:solidFill>
            <a:schemeClr val="tx1">
              <a:lumMod val="50000"/>
              <a:lumOff val="50000"/>
            </a:schemeClr>
          </a:solidFill>
          <a:ln w="25400">
            <a:solidFill>
              <a:srgbClr val="00B050"/>
            </a:solidFill>
          </a:ln>
        </p:spPr>
        <p:txBody>
          <a:bodyPr wrap="none" rtlCol="0">
            <a:spAutoFit/>
          </a:bodyPr>
          <a:lstStyle/>
          <a:p>
            <a:r>
              <a:rPr lang="en-US" sz="2400" dirty="0">
                <a:solidFill>
                  <a:srgbClr val="FFC000"/>
                </a:solidFill>
                <a:latin typeface="Menlo" charset="0"/>
                <a:ea typeface="Menlo" charset="0"/>
                <a:cs typeface="Menlo" charset="0"/>
              </a:rPr>
              <a:t>2</a:t>
            </a:r>
          </a:p>
        </p:txBody>
      </p:sp>
      <p:sp>
        <p:nvSpPr>
          <p:cNvPr id="24" name="TextBox 23"/>
          <p:cNvSpPr txBox="1"/>
          <p:nvPr/>
        </p:nvSpPr>
        <p:spPr>
          <a:xfrm>
            <a:off x="3916932" y="4226437"/>
            <a:ext cx="4691523" cy="954107"/>
          </a:xfrm>
          <a:prstGeom prst="rect">
            <a:avLst/>
          </a:prstGeom>
          <a:solidFill>
            <a:schemeClr val="accent4">
              <a:lumMod val="20000"/>
              <a:lumOff val="80000"/>
            </a:schemeClr>
          </a:solidFill>
          <a:effectLst>
            <a:outerShdw blurRad="50800" dist="12700" dir="2700000" algn="tl" rotWithShape="0">
              <a:prstClr val="black">
                <a:alpha val="40000"/>
              </a:prstClr>
            </a:outerShdw>
          </a:effectLst>
        </p:spPr>
        <p:txBody>
          <a:bodyPr wrap="square" rtlCol="0">
            <a:spAutoFit/>
          </a:bodyPr>
          <a:lstStyle/>
          <a:p>
            <a:r>
              <a:rPr lang="en-US" sz="2800" dirty="0" smtClean="0">
                <a:latin typeface="+mj-lt"/>
              </a:rPr>
              <a:t>Processes can then read from / write to the page in the buffer</a:t>
            </a:r>
            <a:endParaRPr lang="en-US" sz="2800" b="1" dirty="0">
              <a:latin typeface="+mj-lt"/>
            </a:endParaRPr>
          </a:p>
        </p:txBody>
      </p:sp>
    </p:spTree>
    <p:extLst>
      <p:ext uri="{BB962C8B-B14F-4D97-AF65-F5344CB8AC3E}">
        <p14:creationId xmlns:p14="http://schemas.microsoft.com/office/powerpoint/2010/main" val="146088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3.7037E-6 L -0.13671 -0.00139 " pathEditMode="relative" rAng="0" ptsTypes="AA">
                                      <p:cBhvr>
                                        <p:cTn id="6" dur="2000" fill="hold"/>
                                        <p:tgtEl>
                                          <p:spTgt spid="22"/>
                                        </p:tgtEl>
                                        <p:attrNameLst>
                                          <p:attrName>ppt_x</p:attrName>
                                          <p:attrName>ppt_y</p:attrName>
                                        </p:attrNameLst>
                                      </p:cBhvr>
                                      <p:rCtr x="-6836" y="-69"/>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22"/>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0.0013 -7.40741E-7 L 0.1349 -0.00069 " pathEditMode="relative" rAng="0" ptsTypes="AA">
                                      <p:cBhvr>
                                        <p:cTn id="15" dur="2000" fill="hold"/>
                                        <p:tgtEl>
                                          <p:spTgt spid="23"/>
                                        </p:tgtEl>
                                        <p:attrNameLst>
                                          <p:attrName>ppt_x</p:attrName>
                                          <p:attrName>ppt_y</p:attrName>
                                        </p:attrNameLst>
                                      </p:cBhvr>
                                      <p:rCtr x="6680"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3687</TotalTime>
  <Words>3848</Words>
  <Application>Microsoft Office PowerPoint</Application>
  <PresentationFormat>Widescreen</PresentationFormat>
  <Paragraphs>1253</Paragraphs>
  <Slides>83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Calibri Light</vt:lpstr>
      <vt:lpstr>Cambria Math</vt:lpstr>
      <vt:lpstr>Menlo</vt:lpstr>
      <vt:lpstr>Wingdings</vt:lpstr>
      <vt:lpstr>Office Theme</vt:lpstr>
      <vt:lpstr>Lecture 30: The IO Model 1 External Sorting</vt:lpstr>
      <vt:lpstr>Today’s Lecture</vt:lpstr>
      <vt:lpstr>1. The Buffer</vt:lpstr>
      <vt:lpstr>Transition to Mechanisms</vt:lpstr>
      <vt:lpstr>What you will learn about in this section</vt:lpstr>
      <vt:lpstr>High-level: Disk vs. Main Memory</vt:lpstr>
      <vt:lpstr>The Buffer</vt:lpstr>
      <vt:lpstr>The (Simplified) Buffer</vt:lpstr>
      <vt:lpstr>The (Simplified) Buffer</vt:lpstr>
      <vt:lpstr>The (Simplified) Buffer</vt:lpstr>
      <vt:lpstr>The (Simplified) Buffer</vt:lpstr>
      <vt:lpstr>Managing Disk: The DBMS Buffer</vt:lpstr>
      <vt:lpstr>The Buffer Manager</vt:lpstr>
      <vt:lpstr>A Simplified Filesystem Model</vt:lpstr>
      <vt:lpstr>2. External Merge &amp; Sort</vt:lpstr>
      <vt:lpstr>What you will learn about in this section</vt:lpstr>
      <vt:lpstr>External Merge</vt:lpstr>
      <vt:lpstr>Challenge: Merging Big Files with Small Memory</vt:lpstr>
      <vt:lpstr>External Merge Algorithm</vt:lpstr>
      <vt:lpstr>Key (Simple) Idea</vt:lpstr>
      <vt:lpstr>External Merge Algorithm</vt:lpstr>
      <vt:lpstr>External Merge Algorithm</vt:lpstr>
      <vt:lpstr>External Merge Algorithm</vt:lpstr>
      <vt:lpstr>External Merge Algorithm</vt:lpstr>
      <vt:lpstr>External Merge Algorithm</vt:lpstr>
      <vt:lpstr>External Merge Algorithm</vt:lpstr>
      <vt:lpstr>External Merge Algorithm</vt:lpstr>
      <vt:lpstr>External Merge Algorithm</vt:lpstr>
      <vt:lpstr>External Merge Algorithm</vt:lpstr>
      <vt:lpstr>External Merge Algorithm</vt:lpstr>
      <vt:lpstr>We can merge lists of arbitrary  length with only 3 buffer pages.</vt:lpstr>
      <vt:lpstr>Today’s Lecture</vt:lpstr>
      <vt:lpstr>1. External Merge Sort</vt:lpstr>
      <vt:lpstr>What you will learn about in this section</vt:lpstr>
      <vt:lpstr>Recap: External Merge Algorithm</vt:lpstr>
      <vt:lpstr>External Merge Sort</vt:lpstr>
      <vt:lpstr>Why are Sorting Algorithms Important?</vt:lpstr>
      <vt:lpstr>More reasons to sort…</vt:lpstr>
      <vt:lpstr>Do people care?</vt:lpstr>
      <vt:lpstr>So how do we sort big files?</vt:lpstr>
      <vt:lpstr>External Merge Sort Algorithm</vt:lpstr>
      <vt:lpstr>External Merge Sort Algorithm</vt:lpstr>
      <vt:lpstr>External Merge Sort Algorithm</vt:lpstr>
      <vt:lpstr>External Merge Sort Algorithm</vt:lpstr>
      <vt:lpstr>External Merge Sort Algorithm</vt:lpstr>
      <vt:lpstr>External Merge Sort Algorithm</vt:lpstr>
      <vt:lpstr>Calculating IO Cost</vt:lpstr>
      <vt:lpstr>Running External Merge Sort on Larger Files</vt:lpstr>
      <vt:lpstr>Running External Merge Sort on Larger Files</vt:lpstr>
      <vt:lpstr>Running External Merge Sort on Larger Files</vt:lpstr>
      <vt:lpstr>Running External Merge Sort on Larger Files</vt:lpstr>
      <vt:lpstr>Running External Merge Sort on Larger Files</vt:lpstr>
      <vt:lpstr>Running External Merge Sort on Larger Files</vt:lpstr>
      <vt:lpstr>Simplified 3-page Buffer Version</vt:lpstr>
      <vt:lpstr>Using B+1 buffer pages to reduce # of passes</vt:lpstr>
      <vt:lpstr>Using B+1 buffer pages to reduce # of passes</vt:lpstr>
      <vt:lpstr>Repacking</vt:lpstr>
      <vt:lpstr>Repacking for even longer initial runs</vt:lpstr>
      <vt:lpstr>Repacking Example: 3 page buffer</vt:lpstr>
      <vt:lpstr>Repacking Example: 3 page buffer</vt:lpstr>
      <vt:lpstr>Repacking Example: 3 page buffer</vt:lpstr>
      <vt:lpstr>Repacking Example: 3 page buffer</vt:lpstr>
      <vt:lpstr>Repacking Example: 3 page buffer</vt:lpstr>
      <vt:lpstr>Repacking Example: 3 page buffer</vt:lpstr>
      <vt:lpstr>Repacking Example: 3 page buffer</vt:lpstr>
      <vt:lpstr>Repacking Example: 3 page buffer</vt:lpstr>
      <vt:lpstr>Repacking Example: 3 page buffer</vt:lpstr>
      <vt:lpstr>Repacking Example: 3 page buffer</vt:lpstr>
      <vt:lpstr>Repacking</vt:lpstr>
      <vt:lpstr>Summary</vt:lpstr>
      <vt:lpstr>What you will learn about in this section</vt:lpstr>
      <vt:lpstr>Index Motivation</vt:lpstr>
      <vt:lpstr>Index Motivation</vt:lpstr>
      <vt:lpstr>Index Motivation</vt:lpstr>
      <vt:lpstr>Further Motivation for Indexes: NoSQL!</vt:lpstr>
      <vt:lpstr>Indexes: High-level</vt:lpstr>
      <vt:lpstr>More precisely</vt:lpstr>
      <vt:lpstr>Operations on an Index</vt:lpstr>
      <vt:lpstr>Conceptual Example</vt:lpstr>
      <vt:lpstr>Conceptual Example</vt:lpstr>
      <vt:lpstr>Conceptual Example</vt:lpstr>
      <vt:lpstr>Covering Indexes</vt:lpstr>
      <vt:lpstr>High-level Categories of Index Types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B+Trees:  An IO-Aware Index Structure</dc:title>
  <dc:creator>Alex Ratner</dc:creator>
  <cp:lastModifiedBy>Xiannong Meng</cp:lastModifiedBy>
  <cp:revision>145</cp:revision>
  <dcterms:created xsi:type="dcterms:W3CDTF">2015-10-30T14:38:29Z</dcterms:created>
  <dcterms:modified xsi:type="dcterms:W3CDTF">2018-04-02T19:47:58Z</dcterms:modified>
</cp:coreProperties>
</file>