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02" r:id="rId2"/>
    <p:sldId id="387" r:id="rId3"/>
    <p:sldId id="386" r:id="rId4"/>
    <p:sldId id="382" r:id="rId5"/>
    <p:sldId id="403" r:id="rId6"/>
    <p:sldId id="388" r:id="rId7"/>
    <p:sldId id="389" r:id="rId8"/>
    <p:sldId id="391" r:id="rId9"/>
    <p:sldId id="390" r:id="rId10"/>
    <p:sldId id="392" r:id="rId11"/>
    <p:sldId id="393" r:id="rId12"/>
    <p:sldId id="394" r:id="rId13"/>
    <p:sldId id="395" r:id="rId14"/>
    <p:sldId id="397" r:id="rId15"/>
    <p:sldId id="3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AF969212-CF96-6045-941F-1C902CB7F40E}">
          <p14:sldIdLst>
            <p14:sldId id="402"/>
          </p14:sldIdLst>
        </p14:section>
        <p14:section name="Sorting optimizations" id="{C6DD8866-D073-8342-A871-D61EFC648410}">
          <p14:sldIdLst>
            <p14:sldId id="387"/>
            <p14:sldId id="386"/>
            <p14:sldId id="382"/>
            <p14:sldId id="403"/>
            <p14:sldId id="388"/>
            <p14:sldId id="389"/>
            <p14:sldId id="391"/>
            <p14:sldId id="390"/>
            <p14:sldId id="392"/>
            <p14:sldId id="393"/>
            <p14:sldId id="394"/>
            <p14:sldId id="395"/>
            <p14:sldId id="397"/>
            <p14:sldId id="371"/>
          </p14:sldIdLst>
        </p14:section>
        <p14:section name="Indexes" id="{7BD8EB78-DBBD-9F45-BA4F-9C6BBD0C1F7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6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177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3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477F8-33BB-5540-A863-4A765FB911F6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7D753-BEE6-0C4C-895F-18D9E5B67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7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3E919-4CE5-C94C-93A5-A34AB78B083C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5F1F-B6B4-804E-84D7-1B711087A2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1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7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6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7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31: The IO </a:t>
            </a:r>
            <a:r>
              <a:rPr lang="en-US" smtClean="0"/>
              <a:t>Model </a:t>
            </a:r>
            <a:r>
              <a:rPr lang="en-US"/>
              <a:t>2</a:t>
            </a:r>
            <a:r>
              <a:rPr lang="en-US" smtClean="0"/>
              <a:t> Repacking</a:t>
            </a:r>
            <a:endParaRPr lang="en-US" dirty="0"/>
          </a:p>
        </p:txBody>
      </p:sp>
      <p:sp>
        <p:nvSpPr>
          <p:cNvPr id="7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68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however, </a:t>
            </a:r>
            <a:r>
              <a:rPr lang="en-US" b="1" i="1" dirty="0" smtClean="0"/>
              <a:t>the smallest values are less than the largest (last) in the sorted run…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1003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m=55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3018" y="4683545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05785" y="4625116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24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55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6 L 0.45195 0.081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91" y="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however, </a:t>
            </a:r>
            <a:r>
              <a:rPr lang="en-US" b="1" i="1" dirty="0" smtClean="0"/>
              <a:t>the smallest values are less than the largest (last) in the sorted run…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1003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m=55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3018" y="4683545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05785" y="4625116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24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43155" y="4625848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3,</a:t>
            </a:r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9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however, </a:t>
            </a:r>
            <a:r>
              <a:rPr lang="en-US" b="1" i="1" dirty="0" smtClean="0"/>
              <a:t>the smallest values are less than the largest (last) in the sorted run…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1003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m=55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3018" y="4683545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05785" y="4625116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3,24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43155" y="4625848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6 L -0.62253 0.079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33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3517"/>
            <a:ext cx="10515600" cy="4653446"/>
          </a:xfrm>
        </p:spPr>
        <p:txBody>
          <a:bodyPr/>
          <a:lstStyle/>
          <a:p>
            <a:r>
              <a:rPr lang="en-US" dirty="0" smtClean="0"/>
              <a:t>Once </a:t>
            </a:r>
            <a:r>
              <a:rPr lang="en-US" b="1" i="1" dirty="0" smtClean="0"/>
              <a:t>all buffer pages have a frozen value, </a:t>
            </a:r>
            <a:r>
              <a:rPr lang="en-US" dirty="0" smtClean="0"/>
              <a:t>or input file is empty, start new run with the frozen values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1003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60305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m=0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3018" y="4683545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05785" y="4625116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3,24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55208" y="5155350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287339" y="5725430"/>
            <a:ext cx="3296832" cy="5232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787809" y="576677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9630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22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Note that, for buffer with B+1 pages:</a:t>
            </a:r>
          </a:p>
          <a:p>
            <a:pPr lvl="1"/>
            <a:r>
              <a:rPr lang="en-US" dirty="0" smtClean="0"/>
              <a:t>If input file is sorted </a:t>
            </a:r>
            <a:r>
              <a:rPr lang="en-US" dirty="0" smtClean="0">
                <a:sym typeface="Wingdings"/>
              </a:rPr>
              <a:t> nothing is frozen  we get </a:t>
            </a:r>
            <a:r>
              <a:rPr lang="en-US" b="1" dirty="0" smtClean="0">
                <a:sym typeface="Wingdings"/>
              </a:rPr>
              <a:t>a single</a:t>
            </a:r>
            <a:r>
              <a:rPr lang="en-US" dirty="0" smtClean="0">
                <a:sym typeface="Wingdings"/>
              </a:rPr>
              <a:t> run!</a:t>
            </a:r>
          </a:p>
          <a:p>
            <a:pPr lvl="1"/>
            <a:r>
              <a:rPr lang="en-US" dirty="0" smtClean="0">
                <a:sym typeface="Wingdings"/>
              </a:rPr>
              <a:t>If input file is reverse sorted (worst case)  everything is frozen  we get runs of length </a:t>
            </a:r>
            <a:r>
              <a:rPr lang="en-US" b="1" dirty="0" smtClean="0">
                <a:sym typeface="Wingdings"/>
              </a:rPr>
              <a:t>B+1</a:t>
            </a:r>
          </a:p>
          <a:p>
            <a:pPr lvl="1"/>
            <a:endParaRPr lang="en-US" b="1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In general, with repacking we do </a:t>
            </a:r>
            <a:r>
              <a:rPr lang="en-US" b="1" u="sng" dirty="0" smtClean="0">
                <a:sym typeface="Wingdings"/>
              </a:rPr>
              <a:t>no worse</a:t>
            </a:r>
            <a:r>
              <a:rPr lang="en-US" dirty="0" smtClean="0">
                <a:sym typeface="Wingdings"/>
              </a:rPr>
              <a:t> than without it! 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What if the file is already sorted?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Engineer’s approximation: runs will have </a:t>
            </a:r>
            <a:r>
              <a:rPr lang="en-US" b="1" dirty="0" smtClean="0">
                <a:sym typeface="Wingdings"/>
              </a:rPr>
              <a:t>~2(B+1) </a:t>
            </a:r>
            <a:r>
              <a:rPr lang="en-US" dirty="0" smtClean="0">
                <a:sym typeface="Wingdings"/>
              </a:rPr>
              <a:t>length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386110" y="5649912"/>
                <a:ext cx="3967690" cy="84927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charset="0"/>
                        </a:rPr>
                        <m:t>~</m:t>
                      </m:r>
                      <m:r>
                        <a:rPr lang="en-US" sz="2400" i="1" dirty="0" smtClean="0">
                          <a:latin typeface="Cambria Math" charset="0"/>
                        </a:rPr>
                        <m:t>2</m:t>
                      </m:r>
                      <m:r>
                        <a:rPr lang="en-US" sz="2400" b="0" i="1" dirty="0" smtClean="0">
                          <a:latin typeface="Cambria Math" charset="0"/>
                        </a:rPr>
                        <m:t>𝑁</m:t>
                      </m:r>
                      <m:r>
                        <a:rPr lang="en-US" sz="2400" b="0" i="1" dirty="0" smtClean="0">
                          <a:latin typeface="Cambria Math" charset="0"/>
                        </a:rPr>
                        <m:t>(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dirty="0">
                                      <a:latin typeface="Cambria Math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𝐵</m:t>
                                  </m:r>
                                </m:sub>
                              </m:sSub>
                            </m:fName>
                            <m:e>
                              <m:f>
                                <m:f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𝑵</m:t>
                                  </m:r>
                                </m:num>
                                <m:den>
                                  <m:r>
                                    <a:rPr lang="en-US" sz="2400" b="1" i="1" dirty="0" smtClean="0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𝟐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(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𝑩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+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𝟏</m:t>
                                  </m:r>
                                  <m:r>
                                    <a:rPr lang="en-US" sz="24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r>
                        <a:rPr lang="en-US" sz="2400" b="0" i="1" dirty="0" smtClean="0">
                          <a:latin typeface="Cambria Math" charset="0"/>
                        </a:rPr>
                        <m:t>+1)</m:t>
                      </m:r>
                    </m:oMath>
                  </m:oMathPara>
                </a14:m>
                <a:endParaRPr 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110" y="5649912"/>
                <a:ext cx="3967690" cy="84927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7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Basics of IO and buffer management.</a:t>
            </a:r>
          </a:p>
          <a:p>
            <a:pPr lvl="1"/>
            <a:r>
              <a:rPr lang="en-US" dirty="0" smtClean="0"/>
              <a:t>See notebook for more fun! (Learn about </a:t>
            </a:r>
            <a:r>
              <a:rPr lang="en-US" i="1" dirty="0" smtClean="0"/>
              <a:t>sequential flooding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introduced the IO cost model using </a:t>
            </a:r>
            <a:r>
              <a:rPr lang="en-US" b="1" dirty="0" smtClean="0"/>
              <a:t>sorting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Saw how to do merges with few IOs, </a:t>
            </a:r>
          </a:p>
          <a:p>
            <a:pPr lvl="1"/>
            <a:r>
              <a:rPr lang="en-US" dirty="0" smtClean="0"/>
              <a:t>Works better than main-memory sort algorithms. </a:t>
            </a:r>
          </a:p>
          <a:p>
            <a:pPr lvl="1"/>
            <a:endParaRPr lang="en-US" dirty="0"/>
          </a:p>
          <a:p>
            <a:r>
              <a:rPr lang="en-US" dirty="0" smtClean="0"/>
              <a:t>Described a few optimizations for sorting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7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79750"/>
            <a:ext cx="8229600" cy="1143000"/>
          </a:xfrm>
        </p:spPr>
        <p:txBody>
          <a:bodyPr/>
          <a:lstStyle/>
          <a:p>
            <a:r>
              <a:rPr lang="en-US" dirty="0" smtClean="0"/>
              <a:t>Repacking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 for even longer initial runs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With B+1 buffer pages, we can now start with </a:t>
                </a:r>
                <a:r>
                  <a:rPr lang="en-US" b="1" i="1" dirty="0" smtClean="0"/>
                  <a:t>B+1-length initial runs</a:t>
                </a:r>
                <a:r>
                  <a:rPr lang="en-US" dirty="0" smtClean="0"/>
                  <a:t> (and use </a:t>
                </a:r>
                <a:r>
                  <a:rPr lang="en-US" b="1" i="1" dirty="0" smtClean="0"/>
                  <a:t>B-way merges</a:t>
                </a:r>
                <a:r>
                  <a:rPr lang="en-US" dirty="0" smtClean="0"/>
                  <a:t>) to get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charset="0"/>
                      </a:rPr>
                      <m:t>2</m:t>
                    </m:r>
                    <m:r>
                      <a:rPr lang="en-US" i="1" dirty="0">
                        <a:latin typeface="Cambria Math" charset="0"/>
                      </a:rPr>
                      <m:t>𝑁</m:t>
                    </m:r>
                    <m:r>
                      <a:rPr lang="en-US" i="1" dirty="0">
                        <a:latin typeface="Cambria Math" charset="0"/>
                      </a:rPr>
                      <m:t>(</m:t>
                    </m:r>
                    <m:d>
                      <m:dPr>
                        <m:begChr m:val="⌈"/>
                        <m:endChr m:val="⌉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dirty="0">
                                    <a:latin typeface="Cambria Math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𝐵</m:t>
                                </m:r>
                              </m:sub>
                            </m:sSub>
                          </m:fName>
                          <m:e>
                            <m:f>
                              <m:f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dirty="0">
                                    <a:latin typeface="Cambria Math" charset="0"/>
                                  </a:rPr>
                                  <m:t>𝑵</m:t>
                                </m:r>
                              </m:num>
                              <m:den>
                                <m:r>
                                  <a:rPr lang="en-US" b="1" i="1" dirty="0">
                                    <a:latin typeface="Cambria Math" charset="0"/>
                                  </a:rPr>
                                  <m:t>𝑩</m:t>
                                </m:r>
                                <m:r>
                                  <a:rPr lang="en-US" b="1" i="1" dirty="0">
                                    <a:latin typeface="Cambria Math" charset="0"/>
                                  </a:rPr>
                                  <m:t>+</m:t>
                                </m:r>
                                <m:r>
                                  <a:rPr lang="en-US" b="1" i="1" dirty="0">
                                    <a:latin typeface="Cambria Math" charset="0"/>
                                  </a:rPr>
                                  <m:t>𝟏</m:t>
                                </m:r>
                              </m:den>
                            </m:f>
                          </m:e>
                        </m:func>
                      </m:e>
                    </m:d>
                    <m:r>
                      <a:rPr lang="en-US" i="1" dirty="0">
                        <a:latin typeface="Cambria Math" charset="0"/>
                      </a:rPr>
                      <m:t>+1)</m:t>
                    </m:r>
                  </m:oMath>
                </a14:m>
                <a:r>
                  <a:rPr lang="en-US" dirty="0" smtClean="0"/>
                  <a:t> IO cost…</a:t>
                </a:r>
              </a:p>
              <a:p>
                <a:endParaRPr lang="en-US" dirty="0"/>
              </a:p>
              <a:p>
                <a:r>
                  <a:rPr lang="en-US" dirty="0" smtClean="0"/>
                  <a:t>Can we reduce this cost more by getting even longer initial runs?</a:t>
                </a:r>
              </a:p>
              <a:p>
                <a:endParaRPr lang="en-US" dirty="0"/>
              </a:p>
              <a:p>
                <a:r>
                  <a:rPr lang="en-US" dirty="0" smtClean="0"/>
                  <a:t>Use </a:t>
                </a:r>
                <a:r>
                  <a:rPr lang="en-US" b="1" u="sng" dirty="0" smtClean="0"/>
                  <a:t>repacking</a:t>
                </a:r>
                <a:r>
                  <a:rPr lang="en-US" dirty="0" smtClean="0"/>
                  <a:t>- produce longer initial runs by “merging” in buffer as we sort at initial stage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93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unsorted single input file, and load 2 pages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79589" y="3598573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55258" y="3601801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5644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0.42279 0.14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33" y="74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0.44075 0.1497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31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unsorted single input file, and load 2 pages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36013" y="4629154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4617" y="4634843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1488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0.42279 0.14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33" y="74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0.44075 0.1497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31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minimum two values, and put in output page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36013" y="4625156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400" y="4625156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17797" y="4633039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850017" y="463303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043179" y="4630150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m=12</a:t>
            </a:r>
            <a:endParaRPr lang="en-US" b="1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418026" y="1486400"/>
            <a:ext cx="2586398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Also keep track of max (last) value </a:t>
            </a:r>
            <a:r>
              <a:rPr lang="en-US" sz="2400" smtClean="0">
                <a:latin typeface="+mj-lt"/>
              </a:rPr>
              <a:t>in current run…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055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85185E-6 L -0.62253 0.0083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33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39" grpId="1" animBg="1"/>
      <p:bldP spid="5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Next, </a:t>
            </a:r>
            <a:r>
              <a:rPr lang="en-US" b="1" i="1" dirty="0" smtClean="0"/>
              <a:t>repack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36013" y="4625156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836013" y="463303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m=12</a:t>
            </a:r>
            <a:endParaRPr lang="en-US" b="1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8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Next, </a:t>
            </a:r>
            <a:r>
              <a:rPr lang="en-US" b="1" i="1" dirty="0" smtClean="0"/>
              <a:t>repack</a:t>
            </a:r>
            <a:r>
              <a:rPr lang="en-US" dirty="0" smtClean="0"/>
              <a:t>, then load another page and continue!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836013" y="4640802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m=12</a:t>
            </a:r>
            <a:endParaRPr lang="en-US" b="1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172354" y="3194773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m=33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49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6 L 0.25273 0.149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30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59259E-6 L -0.43971 0.00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7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6 L 0.52331 0.0821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89" y="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5" grpId="0" animBg="1"/>
      <p:bldP spid="41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however, </a:t>
            </a:r>
            <a:r>
              <a:rPr lang="en-US" b="1" i="1" dirty="0" smtClean="0"/>
              <a:t>the smallest values are less than the largest (last) in the sorted run…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m=33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31783" y="462588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77060" y="5641762"/>
            <a:ext cx="488632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We call these values </a:t>
            </a:r>
            <a:r>
              <a:rPr lang="en-US" sz="2400" b="1" i="1" dirty="0" smtClean="0">
                <a:solidFill>
                  <a:srgbClr val="C00000"/>
                </a:solidFill>
                <a:latin typeface="+mj-lt"/>
              </a:rPr>
              <a:t>frozen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because we can’t add them to this run…</a:t>
            </a:r>
            <a:endParaRPr lang="en-US" sz="2400" i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399" y="4613676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-0.2539 0.0097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95" y="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3.7037E-6 L 0.33932 0.0793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25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3704</TotalTime>
  <Words>575</Words>
  <Application>Microsoft Office PowerPoint</Application>
  <PresentationFormat>Widescreen</PresentationFormat>
  <Paragraphs>179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Menlo</vt:lpstr>
      <vt:lpstr>Wingdings</vt:lpstr>
      <vt:lpstr>Office Theme</vt:lpstr>
      <vt:lpstr>Lecture 31: The IO Model 2 Repacking</vt:lpstr>
      <vt:lpstr>Repacking</vt:lpstr>
      <vt:lpstr>Repacking for even longer initial runs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B+Trees:  An IO-Aware Index Structure</dc:title>
  <dc:creator>Alex Ratner</dc:creator>
  <cp:lastModifiedBy>Xiannong Meng</cp:lastModifiedBy>
  <cp:revision>149</cp:revision>
  <dcterms:created xsi:type="dcterms:W3CDTF">2015-10-30T14:38:29Z</dcterms:created>
  <dcterms:modified xsi:type="dcterms:W3CDTF">2018-04-04T11:49:18Z</dcterms:modified>
</cp:coreProperties>
</file>