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02" r:id="rId2"/>
    <p:sldId id="387" r:id="rId3"/>
    <p:sldId id="386" r:id="rId4"/>
    <p:sldId id="382" r:id="rId5"/>
    <p:sldId id="403" r:id="rId6"/>
    <p:sldId id="388" r:id="rId7"/>
    <p:sldId id="389" r:id="rId8"/>
    <p:sldId id="391" r:id="rId9"/>
    <p:sldId id="390" r:id="rId10"/>
    <p:sldId id="392" r:id="rId11"/>
    <p:sldId id="393" r:id="rId12"/>
    <p:sldId id="394" r:id="rId13"/>
    <p:sldId id="395" r:id="rId14"/>
    <p:sldId id="397" r:id="rId15"/>
    <p:sldId id="3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AF969212-CF96-6045-941F-1C902CB7F40E}">
          <p14:sldIdLst>
            <p14:sldId id="402"/>
          </p14:sldIdLst>
        </p14:section>
        <p14:section name="Sorting optimizations" id="{C6DD8866-D073-8342-A871-D61EFC648410}">
          <p14:sldIdLst>
            <p14:sldId id="387"/>
            <p14:sldId id="386"/>
            <p14:sldId id="382"/>
            <p14:sldId id="403"/>
            <p14:sldId id="388"/>
            <p14:sldId id="389"/>
            <p14:sldId id="391"/>
            <p14:sldId id="390"/>
            <p14:sldId id="392"/>
            <p14:sldId id="393"/>
            <p14:sldId id="394"/>
            <p14:sldId id="395"/>
            <p14:sldId id="397"/>
            <p14:sldId id="371"/>
          </p14:sldIdLst>
        </p14:section>
        <p14:section name="Indexes" id="{7BD8EB78-DBBD-9F45-BA4F-9C6BBD0C1F7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6"/>
    <p:restoredTop sz="93919"/>
  </p:normalViewPr>
  <p:slideViewPr>
    <p:cSldViewPr snapToGrid="0" snapToObjects="1">
      <p:cViewPr varScale="1">
        <p:scale>
          <a:sx n="82" d="100"/>
          <a:sy n="82" d="100"/>
        </p:scale>
        <p:origin x="177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3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477F8-33BB-5540-A863-4A765FB911F6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7D753-BEE6-0C4C-895F-18D9E5B672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7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3E919-4CE5-C94C-93A5-A34AB78B083C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55F1F-B6B4-804E-84D7-1B711087A2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09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913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52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4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63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4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13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70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5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96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72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75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79733-3C74-104F-9E50-DF58623F54E4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D5841-52A6-E146-B423-55E4C838AE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83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31: The IO </a:t>
            </a:r>
            <a:r>
              <a:rPr lang="en-US" smtClean="0"/>
              <a:t>Model </a:t>
            </a:r>
            <a:r>
              <a:rPr lang="en-US"/>
              <a:t>2</a:t>
            </a:r>
            <a:r>
              <a:rPr lang="en-US" smtClean="0"/>
              <a:t> Repacking</a:t>
            </a:r>
            <a:endParaRPr lang="en-US" dirty="0"/>
          </a:p>
        </p:txBody>
      </p:sp>
      <p:sp>
        <p:nvSpPr>
          <p:cNvPr id="7" name="Subtitle 7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Professor Xiannong Meng</a:t>
            </a:r>
          </a:p>
          <a:p>
            <a:r>
              <a:rPr lang="en-US" dirty="0"/>
              <a:t>Spring 2018</a:t>
            </a:r>
          </a:p>
          <a:p>
            <a:r>
              <a:rPr lang="en-US" dirty="0"/>
              <a:t>Lecture and activity contents </a:t>
            </a:r>
            <a:r>
              <a:rPr lang="en-US" dirty="0" smtClean="0"/>
              <a:t>are based </a:t>
            </a:r>
            <a:r>
              <a:rPr lang="en-US" dirty="0"/>
              <a:t>on what Prof Chris </a:t>
            </a:r>
            <a:r>
              <a:rPr lang="en-US" dirty="0" err="1" smtClean="0"/>
              <a:t>Ré</a:t>
            </a:r>
            <a:r>
              <a:rPr lang="en-US" dirty="0" smtClean="0"/>
              <a:t> of Stanford</a:t>
            </a:r>
            <a:endParaRPr lang="en-US" dirty="0"/>
          </a:p>
          <a:p>
            <a:r>
              <a:rPr lang="en-US" dirty="0"/>
              <a:t>used in his CS 145 in the fall 2016 term </a:t>
            </a:r>
            <a:r>
              <a:rPr lang="en-US" dirty="0" smtClean="0"/>
              <a:t>with permission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68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Repacking</a:t>
            </a:r>
            <a:r>
              <a:rPr lang="en-US" dirty="0"/>
              <a:t> </a:t>
            </a:r>
            <a:r>
              <a:rPr lang="en-US" dirty="0" smtClean="0"/>
              <a:t>Example: 3 page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Now, however, </a:t>
            </a:r>
            <a:r>
              <a:rPr lang="en-US" b="1" i="1" dirty="0" smtClean="0"/>
              <a:t>the smallest values are less than the largest (last) in the sorted run…</a:t>
            </a:r>
            <a:endParaRPr lang="en-US" dirty="0" smtClean="0"/>
          </a:p>
        </p:txBody>
      </p:sp>
      <p:sp>
        <p:nvSpPr>
          <p:cNvPr id="4" name="Can 3"/>
          <p:cNvSpPr/>
          <p:nvPr/>
        </p:nvSpPr>
        <p:spPr>
          <a:xfrm>
            <a:off x="2210655" y="2928938"/>
            <a:ext cx="3457575" cy="3568500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6" name="Rounded Rectangle 5"/>
          <p:cNvSpPr/>
          <p:nvPr/>
        </p:nvSpPr>
        <p:spPr>
          <a:xfrm>
            <a:off x="2308214" y="3513713"/>
            <a:ext cx="3296832" cy="10153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13542" y="2400008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093877" y="2928938"/>
            <a:ext cx="4259923" cy="2456273"/>
            <a:chOff x="7403799" y="1406844"/>
            <a:chExt cx="4259923" cy="2456273"/>
          </a:xfrm>
        </p:grpSpPr>
        <p:grpSp>
          <p:nvGrpSpPr>
            <p:cNvPr id="11" name="Group 10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Main Memory</a:t>
                </a:r>
                <a:endParaRPr lang="en-US" sz="24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/>
                  <a:t>Buffer</a:t>
                </a:r>
                <a:endParaRPr lang="en-US" sz="2400"/>
              </a:p>
            </p:txBody>
          </p:sp>
        </p:grpSp>
        <p:sp>
          <p:nvSpPr>
            <p:cNvPr id="12" name="Rounded Rectangle 11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ight Arrow 18"/>
          <p:cNvSpPr/>
          <p:nvPr/>
        </p:nvSpPr>
        <p:spPr>
          <a:xfrm>
            <a:off x="5806814" y="444414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0800000">
            <a:off x="5806813" y="489530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808684" y="388367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 smtClean="0">
                <a:latin typeface="+mj-lt"/>
              </a:rPr>
              <a:t>1</a:t>
            </a:r>
            <a:endParaRPr lang="en-US" b="1" baseline="-25000" dirty="0">
              <a:latin typeface="+mj-lt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287339" y="4629154"/>
            <a:ext cx="3296832" cy="100319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787809" y="467049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493454" y="4688609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31,33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55258" y="4683545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10,12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72354" y="3227972"/>
            <a:ext cx="74251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Menlo" charset="0"/>
                <a:ea typeface="Menlo" charset="0"/>
                <a:cs typeface="Menlo" charset="0"/>
              </a:rPr>
              <a:t>m=55</a:t>
            </a:r>
            <a:endParaRPr lang="en-US" b="1" dirty="0">
              <a:solidFill>
                <a:srgbClr val="00B05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53018" y="4683545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44,55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05785" y="4625116"/>
            <a:ext cx="958921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57,</a:t>
            </a:r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24</a:t>
            </a:r>
            <a:endParaRPr lang="en-US" sz="2000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850684" y="4636852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  <a:endParaRPr lang="en-US" sz="2000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42963" y="4068337"/>
            <a:ext cx="95413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3,98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55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3.7037E-6 L 0.45195 0.081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91" y="4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Repacking</a:t>
            </a:r>
            <a:r>
              <a:rPr lang="en-US" dirty="0"/>
              <a:t> </a:t>
            </a:r>
            <a:r>
              <a:rPr lang="en-US" dirty="0" smtClean="0"/>
              <a:t>Example: 3 page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Now, however, </a:t>
            </a:r>
            <a:r>
              <a:rPr lang="en-US" b="1" i="1" dirty="0" smtClean="0"/>
              <a:t>the smallest values are less than the largest (last) in the sorted run…</a:t>
            </a:r>
            <a:endParaRPr lang="en-US" dirty="0" smtClean="0"/>
          </a:p>
        </p:txBody>
      </p:sp>
      <p:sp>
        <p:nvSpPr>
          <p:cNvPr id="4" name="Can 3"/>
          <p:cNvSpPr/>
          <p:nvPr/>
        </p:nvSpPr>
        <p:spPr>
          <a:xfrm>
            <a:off x="2210655" y="2928938"/>
            <a:ext cx="3457575" cy="3568500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6" name="Rounded Rectangle 5"/>
          <p:cNvSpPr/>
          <p:nvPr/>
        </p:nvSpPr>
        <p:spPr>
          <a:xfrm>
            <a:off x="2308214" y="3513713"/>
            <a:ext cx="3296832" cy="10153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13542" y="2400008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093877" y="2928938"/>
            <a:ext cx="4259923" cy="2456273"/>
            <a:chOff x="7403799" y="1406844"/>
            <a:chExt cx="4259923" cy="2456273"/>
          </a:xfrm>
        </p:grpSpPr>
        <p:grpSp>
          <p:nvGrpSpPr>
            <p:cNvPr id="11" name="Group 10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Main Memory</a:t>
                </a:r>
                <a:endParaRPr lang="en-US" sz="24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/>
                  <a:t>Buffer</a:t>
                </a:r>
                <a:endParaRPr lang="en-US" sz="2400"/>
              </a:p>
            </p:txBody>
          </p:sp>
        </p:grpSp>
        <p:sp>
          <p:nvSpPr>
            <p:cNvPr id="12" name="Rounded Rectangle 11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ight Arrow 18"/>
          <p:cNvSpPr/>
          <p:nvPr/>
        </p:nvSpPr>
        <p:spPr>
          <a:xfrm>
            <a:off x="5806814" y="444414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0800000">
            <a:off x="5806813" y="489530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808684" y="388367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 smtClean="0">
                <a:latin typeface="+mj-lt"/>
              </a:rPr>
              <a:t>1</a:t>
            </a:r>
            <a:endParaRPr lang="en-US" b="1" baseline="-25000" dirty="0">
              <a:latin typeface="+mj-lt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287339" y="4629154"/>
            <a:ext cx="3296832" cy="100319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787809" y="467049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493454" y="4688609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31,33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55258" y="4683545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10,12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72354" y="3227972"/>
            <a:ext cx="74251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Menlo" charset="0"/>
                <a:ea typeface="Menlo" charset="0"/>
                <a:cs typeface="Menlo" charset="0"/>
              </a:rPr>
              <a:t>m=55</a:t>
            </a:r>
            <a:endParaRPr lang="en-US" b="1" dirty="0">
              <a:solidFill>
                <a:srgbClr val="00B05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53018" y="4683545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44,55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05785" y="4625116"/>
            <a:ext cx="958921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57,</a:t>
            </a:r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24</a:t>
            </a:r>
            <a:endParaRPr lang="en-US" sz="2000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850684" y="4636852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  <a:endParaRPr lang="en-US" sz="2000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43155" y="4625848"/>
            <a:ext cx="95413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3,</a:t>
            </a:r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98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94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Repacking</a:t>
            </a:r>
            <a:r>
              <a:rPr lang="en-US" dirty="0"/>
              <a:t> </a:t>
            </a:r>
            <a:r>
              <a:rPr lang="en-US" dirty="0" smtClean="0"/>
              <a:t>Example: 3 page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Now, however, </a:t>
            </a:r>
            <a:r>
              <a:rPr lang="en-US" b="1" i="1" dirty="0" smtClean="0"/>
              <a:t>the smallest values are less than the largest (last) in the sorted run…</a:t>
            </a:r>
            <a:endParaRPr lang="en-US" dirty="0" smtClean="0"/>
          </a:p>
        </p:txBody>
      </p:sp>
      <p:sp>
        <p:nvSpPr>
          <p:cNvPr id="4" name="Can 3"/>
          <p:cNvSpPr/>
          <p:nvPr/>
        </p:nvSpPr>
        <p:spPr>
          <a:xfrm>
            <a:off x="2210655" y="2928938"/>
            <a:ext cx="3457575" cy="3568500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6" name="Rounded Rectangle 5"/>
          <p:cNvSpPr/>
          <p:nvPr/>
        </p:nvSpPr>
        <p:spPr>
          <a:xfrm>
            <a:off x="2308214" y="3513713"/>
            <a:ext cx="3296832" cy="10153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13542" y="2400008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093877" y="2928938"/>
            <a:ext cx="4259923" cy="2456273"/>
            <a:chOff x="7403799" y="1406844"/>
            <a:chExt cx="4259923" cy="2456273"/>
          </a:xfrm>
        </p:grpSpPr>
        <p:grpSp>
          <p:nvGrpSpPr>
            <p:cNvPr id="11" name="Group 10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Main Memory</a:t>
                </a:r>
                <a:endParaRPr lang="en-US" sz="24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/>
                  <a:t>Buffer</a:t>
                </a:r>
                <a:endParaRPr lang="en-US" sz="2400"/>
              </a:p>
            </p:txBody>
          </p:sp>
        </p:grpSp>
        <p:sp>
          <p:nvSpPr>
            <p:cNvPr id="12" name="Rounded Rectangle 11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ight Arrow 18"/>
          <p:cNvSpPr/>
          <p:nvPr/>
        </p:nvSpPr>
        <p:spPr>
          <a:xfrm>
            <a:off x="5806814" y="444414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0800000">
            <a:off x="5806813" y="489530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808684" y="388367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 smtClean="0">
                <a:latin typeface="+mj-lt"/>
              </a:rPr>
              <a:t>1</a:t>
            </a:r>
            <a:endParaRPr lang="en-US" b="1" baseline="-25000" dirty="0">
              <a:latin typeface="+mj-lt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287339" y="4629154"/>
            <a:ext cx="3296832" cy="100319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787809" y="467049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493454" y="4688609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31,33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55258" y="4683545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10,12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72354" y="3227972"/>
            <a:ext cx="74251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Menlo" charset="0"/>
                <a:ea typeface="Menlo" charset="0"/>
                <a:cs typeface="Menlo" charset="0"/>
              </a:rPr>
              <a:t>m=55</a:t>
            </a:r>
            <a:endParaRPr lang="en-US" b="1" dirty="0">
              <a:solidFill>
                <a:srgbClr val="00B05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53018" y="4683545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44,55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05785" y="4625116"/>
            <a:ext cx="958921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3,24</a:t>
            </a:r>
            <a:endParaRPr lang="en-US" sz="2000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850684" y="4636852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  <a:endParaRPr lang="en-US" sz="2000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43155" y="4625848"/>
            <a:ext cx="95413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57,98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90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3.7037E-6 L -0.62253 0.079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33" y="3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Repacking</a:t>
            </a:r>
            <a:r>
              <a:rPr lang="en-US" dirty="0"/>
              <a:t> </a:t>
            </a:r>
            <a:r>
              <a:rPr lang="en-US" dirty="0" smtClean="0"/>
              <a:t>Example: 3 page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3517"/>
            <a:ext cx="10515600" cy="4653446"/>
          </a:xfrm>
        </p:spPr>
        <p:txBody>
          <a:bodyPr/>
          <a:lstStyle/>
          <a:p>
            <a:r>
              <a:rPr lang="en-US" dirty="0" smtClean="0"/>
              <a:t>Once </a:t>
            </a:r>
            <a:r>
              <a:rPr lang="en-US" b="1" i="1" dirty="0" smtClean="0"/>
              <a:t>all buffer pages have a frozen value, </a:t>
            </a:r>
            <a:r>
              <a:rPr lang="en-US" dirty="0" smtClean="0"/>
              <a:t>or input file is empty, start new run with the frozen values</a:t>
            </a:r>
          </a:p>
        </p:txBody>
      </p:sp>
      <p:sp>
        <p:nvSpPr>
          <p:cNvPr id="4" name="Can 3"/>
          <p:cNvSpPr/>
          <p:nvPr/>
        </p:nvSpPr>
        <p:spPr>
          <a:xfrm>
            <a:off x="2210655" y="2928938"/>
            <a:ext cx="3457575" cy="3568500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6" name="Rounded Rectangle 5"/>
          <p:cNvSpPr/>
          <p:nvPr/>
        </p:nvSpPr>
        <p:spPr>
          <a:xfrm>
            <a:off x="2308214" y="3513713"/>
            <a:ext cx="3296832" cy="10153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13542" y="2400008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093877" y="2928938"/>
            <a:ext cx="4259923" cy="2456273"/>
            <a:chOff x="7403799" y="1406844"/>
            <a:chExt cx="4259923" cy="2456273"/>
          </a:xfrm>
        </p:grpSpPr>
        <p:grpSp>
          <p:nvGrpSpPr>
            <p:cNvPr id="11" name="Group 10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Main Memory</a:t>
                </a:r>
                <a:endParaRPr lang="en-US" sz="24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/>
                  <a:t>Buffer</a:t>
                </a:r>
                <a:endParaRPr lang="en-US" sz="2400"/>
              </a:p>
            </p:txBody>
          </p:sp>
        </p:grpSp>
        <p:sp>
          <p:nvSpPr>
            <p:cNvPr id="12" name="Rounded Rectangle 11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ight Arrow 18"/>
          <p:cNvSpPr/>
          <p:nvPr/>
        </p:nvSpPr>
        <p:spPr>
          <a:xfrm>
            <a:off x="5806814" y="444414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0800000">
            <a:off x="5806813" y="489530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808684" y="388367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 smtClean="0">
                <a:latin typeface="+mj-lt"/>
              </a:rPr>
              <a:t>1</a:t>
            </a:r>
            <a:endParaRPr lang="en-US" b="1" baseline="-25000" dirty="0">
              <a:latin typeface="+mj-lt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287339" y="4629154"/>
            <a:ext cx="3296832" cy="100319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787809" y="467049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493454" y="4688609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31,33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55258" y="4683545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10,12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72354" y="3227972"/>
            <a:ext cx="60305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Menlo" charset="0"/>
                <a:ea typeface="Menlo" charset="0"/>
                <a:cs typeface="Menlo" charset="0"/>
              </a:rPr>
              <a:t>m=0</a:t>
            </a:r>
            <a:endParaRPr lang="en-US" b="1" dirty="0">
              <a:solidFill>
                <a:srgbClr val="00B05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53018" y="4683545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44,55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05785" y="4625116"/>
            <a:ext cx="958921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3,24</a:t>
            </a:r>
            <a:endParaRPr lang="en-US" sz="2000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850684" y="4636852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  <a:endParaRPr lang="en-US" sz="2000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55208" y="5155350"/>
            <a:ext cx="95413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57,98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287339" y="5725430"/>
            <a:ext cx="3296832" cy="52322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787809" y="576677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69630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322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Note that, for buffer with B+1 pages:</a:t>
            </a:r>
          </a:p>
          <a:p>
            <a:pPr lvl="1"/>
            <a:r>
              <a:rPr lang="en-US" dirty="0" smtClean="0"/>
              <a:t>If input file is sorted </a:t>
            </a:r>
            <a:r>
              <a:rPr lang="en-US" dirty="0" smtClean="0">
                <a:sym typeface="Wingdings"/>
              </a:rPr>
              <a:t> nothing is frozen  we get </a:t>
            </a:r>
            <a:r>
              <a:rPr lang="en-US" b="1" dirty="0" smtClean="0">
                <a:sym typeface="Wingdings"/>
              </a:rPr>
              <a:t>a single</a:t>
            </a:r>
            <a:r>
              <a:rPr lang="en-US" dirty="0" smtClean="0">
                <a:sym typeface="Wingdings"/>
              </a:rPr>
              <a:t> run!</a:t>
            </a:r>
          </a:p>
          <a:p>
            <a:pPr lvl="1"/>
            <a:r>
              <a:rPr lang="en-US" dirty="0" smtClean="0">
                <a:sym typeface="Wingdings"/>
              </a:rPr>
              <a:t>If input file is reverse sorted (worst case)  everything is frozen  we get runs of length </a:t>
            </a:r>
            <a:r>
              <a:rPr lang="en-US" b="1" dirty="0" smtClean="0">
                <a:sym typeface="Wingdings"/>
              </a:rPr>
              <a:t>B+1</a:t>
            </a:r>
          </a:p>
          <a:p>
            <a:pPr lvl="1"/>
            <a:endParaRPr lang="en-US" b="1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In general, with repacking we do </a:t>
            </a:r>
            <a:r>
              <a:rPr lang="en-US" b="1" u="sng" dirty="0" smtClean="0">
                <a:sym typeface="Wingdings"/>
              </a:rPr>
              <a:t>no worse</a:t>
            </a:r>
            <a:r>
              <a:rPr lang="en-US" dirty="0" smtClean="0">
                <a:sym typeface="Wingdings"/>
              </a:rPr>
              <a:t> than without it! </a:t>
            </a:r>
          </a:p>
          <a:p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What if the file is already sorted?</a:t>
            </a:r>
          </a:p>
          <a:p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Engineer’s approximation: runs will have </a:t>
            </a:r>
            <a:r>
              <a:rPr lang="en-US" b="1" dirty="0" smtClean="0">
                <a:sym typeface="Wingdings"/>
              </a:rPr>
              <a:t>~2(B+1) </a:t>
            </a:r>
            <a:r>
              <a:rPr lang="en-US" dirty="0" smtClean="0">
                <a:sym typeface="Wingdings"/>
              </a:rPr>
              <a:t>length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386110" y="5649912"/>
                <a:ext cx="3967690" cy="849271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charset="0"/>
                        </a:rPr>
                        <m:t>~</m:t>
                      </m:r>
                      <m:r>
                        <a:rPr lang="en-US" sz="2400" i="1" dirty="0" smtClean="0">
                          <a:latin typeface="Cambria Math" charset="0"/>
                        </a:rPr>
                        <m:t>2</m:t>
                      </m:r>
                      <m:r>
                        <a:rPr lang="en-US" sz="2400" b="0" i="1" dirty="0" smtClean="0">
                          <a:latin typeface="Cambria Math" charset="0"/>
                        </a:rPr>
                        <m:t>𝑁</m:t>
                      </m:r>
                      <m:r>
                        <a:rPr lang="en-US" sz="2400" b="0" i="1" dirty="0" smtClean="0">
                          <a:latin typeface="Cambria Math" charset="0"/>
                        </a:rPr>
                        <m:t>(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dirty="0">
                                      <a:latin typeface="Cambria Math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4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𝐵</m:t>
                                  </m:r>
                                </m:sub>
                              </m:sSub>
                            </m:fName>
                            <m:e>
                              <m:f>
                                <m:fPr>
                                  <m:ctrlPr>
                                    <a:rPr lang="en-US" sz="2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𝑵</m:t>
                                  </m:r>
                                </m:num>
                                <m:den>
                                  <m:r>
                                    <a:rPr lang="en-US" sz="2400" b="1" i="1" dirty="0" smtClean="0">
                                      <a:solidFill>
                                        <a:srgbClr val="FF0000"/>
                                      </a:solidFill>
                                      <a:latin typeface="Cambria Math" charset="0"/>
                                    </a:rPr>
                                    <m:t>𝟐</m:t>
                                  </m:r>
                                  <m:r>
                                    <a:rPr lang="en-US" sz="24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(</m:t>
                                  </m:r>
                                  <m:r>
                                    <a:rPr lang="en-US" sz="24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𝑩</m:t>
                                  </m:r>
                                  <m:r>
                                    <a:rPr lang="en-US" sz="24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+</m:t>
                                  </m:r>
                                  <m:r>
                                    <a:rPr lang="en-US" sz="24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𝟏</m:t>
                                  </m:r>
                                  <m:r>
                                    <a:rPr lang="en-US" sz="24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)</m:t>
                                  </m:r>
                                </m:den>
                              </m:f>
                            </m:e>
                          </m:func>
                        </m:e>
                      </m:d>
                      <m:r>
                        <a:rPr lang="en-US" sz="2400" b="0" i="1" dirty="0" smtClean="0">
                          <a:latin typeface="Cambria Math" charset="0"/>
                        </a:rPr>
                        <m:t>+1)</m:t>
                      </m:r>
                    </m:oMath>
                  </m:oMathPara>
                </a14:m>
                <a:endParaRPr lang="en-US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6110" y="5649912"/>
                <a:ext cx="3967690" cy="84927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87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Basics of IO and buffer management.</a:t>
            </a:r>
          </a:p>
          <a:p>
            <a:pPr lvl="1"/>
            <a:r>
              <a:rPr lang="en-US" dirty="0" smtClean="0"/>
              <a:t>See notebook for more fun! (Learn about </a:t>
            </a:r>
            <a:r>
              <a:rPr lang="en-US" i="1" dirty="0" smtClean="0"/>
              <a:t>sequential flooding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introduced the IO cost model using </a:t>
            </a:r>
            <a:r>
              <a:rPr lang="en-US" b="1" dirty="0" smtClean="0"/>
              <a:t>sorting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Saw how to do merges with few IOs, </a:t>
            </a:r>
          </a:p>
          <a:p>
            <a:pPr lvl="1"/>
            <a:r>
              <a:rPr lang="en-US" dirty="0" smtClean="0"/>
              <a:t>Works better than main-memory sort algorithms. </a:t>
            </a:r>
          </a:p>
          <a:p>
            <a:pPr lvl="1"/>
            <a:endParaRPr lang="en-US" dirty="0"/>
          </a:p>
          <a:p>
            <a:r>
              <a:rPr lang="en-US" dirty="0" smtClean="0"/>
              <a:t>Described a few optimizations for sorting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07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79750"/>
            <a:ext cx="8229600" cy="1143000"/>
          </a:xfrm>
        </p:spPr>
        <p:txBody>
          <a:bodyPr/>
          <a:lstStyle/>
          <a:p>
            <a:r>
              <a:rPr lang="en-US" dirty="0" smtClean="0"/>
              <a:t>Repacking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80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Repacking for even longer initial runs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With B+1 buffer pages, we can now start with </a:t>
                </a:r>
                <a:r>
                  <a:rPr lang="en-US" b="1" i="1" dirty="0" smtClean="0"/>
                  <a:t>B+1-length initial runs</a:t>
                </a:r>
                <a:r>
                  <a:rPr lang="en-US" dirty="0" smtClean="0"/>
                  <a:t> (and use </a:t>
                </a:r>
                <a:r>
                  <a:rPr lang="en-US" b="1" i="1" dirty="0" smtClean="0"/>
                  <a:t>B-way merges</a:t>
                </a:r>
                <a:r>
                  <a:rPr lang="en-US" dirty="0" smtClean="0"/>
                  <a:t>) to get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charset="0"/>
                      </a:rPr>
                      <m:t>2</m:t>
                    </m:r>
                    <m:r>
                      <a:rPr lang="en-US" i="1" dirty="0">
                        <a:latin typeface="Cambria Math" charset="0"/>
                      </a:rPr>
                      <m:t>𝑁</m:t>
                    </m:r>
                    <m:r>
                      <a:rPr lang="en-US" i="1" dirty="0">
                        <a:latin typeface="Cambria Math" charset="0"/>
                      </a:rPr>
                      <m:t>(</m:t>
                    </m:r>
                    <m:d>
                      <m:dPr>
                        <m:begChr m:val="⌈"/>
                        <m:endChr m:val="⌉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dirty="0">
                                    <a:latin typeface="Cambria Math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charset="0"/>
                                  </a:rPr>
                                  <m:t>𝐵</m:t>
                                </m:r>
                              </m:sub>
                            </m:sSub>
                          </m:fName>
                          <m:e>
                            <m:f>
                              <m:f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1" i="1" dirty="0">
                                    <a:latin typeface="Cambria Math" charset="0"/>
                                  </a:rPr>
                                  <m:t>𝑵</m:t>
                                </m:r>
                              </m:num>
                              <m:den>
                                <m:r>
                                  <a:rPr lang="en-US" b="1" i="1" dirty="0">
                                    <a:latin typeface="Cambria Math" charset="0"/>
                                  </a:rPr>
                                  <m:t>𝑩</m:t>
                                </m:r>
                                <m:r>
                                  <a:rPr lang="en-US" b="1" i="1" dirty="0">
                                    <a:latin typeface="Cambria Math" charset="0"/>
                                  </a:rPr>
                                  <m:t>+</m:t>
                                </m:r>
                                <m:r>
                                  <a:rPr lang="en-US" b="1" i="1" dirty="0">
                                    <a:latin typeface="Cambria Math" charset="0"/>
                                  </a:rPr>
                                  <m:t>𝟏</m:t>
                                </m:r>
                              </m:den>
                            </m:f>
                          </m:e>
                        </m:func>
                      </m:e>
                    </m:d>
                    <m:r>
                      <a:rPr lang="en-US" i="1" dirty="0">
                        <a:latin typeface="Cambria Math" charset="0"/>
                      </a:rPr>
                      <m:t>+1)</m:t>
                    </m:r>
                  </m:oMath>
                </a14:m>
                <a:r>
                  <a:rPr lang="en-US" dirty="0" smtClean="0"/>
                  <a:t> IO cost…</a:t>
                </a:r>
              </a:p>
              <a:p>
                <a:endParaRPr lang="en-US" dirty="0"/>
              </a:p>
              <a:p>
                <a:r>
                  <a:rPr lang="en-US" dirty="0" smtClean="0"/>
                  <a:t>Can we reduce this cost more by getting even longer initial runs?</a:t>
                </a:r>
              </a:p>
              <a:p>
                <a:endParaRPr lang="en-US" dirty="0"/>
              </a:p>
              <a:p>
                <a:r>
                  <a:rPr lang="en-US" dirty="0" smtClean="0"/>
                  <a:t>Use </a:t>
                </a:r>
                <a:r>
                  <a:rPr lang="en-US" b="1" u="sng" dirty="0" smtClean="0"/>
                  <a:t>repacking</a:t>
                </a:r>
                <a:r>
                  <a:rPr lang="en-US" dirty="0" smtClean="0"/>
                  <a:t>- produce longer initial runs by “merging” in buffer as we sort at initial stage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93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Repacking</a:t>
            </a:r>
            <a:r>
              <a:rPr lang="en-US" dirty="0"/>
              <a:t> </a:t>
            </a:r>
            <a:r>
              <a:rPr lang="en-US" dirty="0" smtClean="0"/>
              <a:t>Example: 3 page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unsorted single input file, and load 2 pages</a:t>
            </a:r>
          </a:p>
        </p:txBody>
      </p:sp>
      <p:sp>
        <p:nvSpPr>
          <p:cNvPr id="4" name="Can 3"/>
          <p:cNvSpPr/>
          <p:nvPr/>
        </p:nvSpPr>
        <p:spPr>
          <a:xfrm>
            <a:off x="2210655" y="2928938"/>
            <a:ext cx="3457575" cy="3568500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6" name="Rounded Rectangle 5"/>
          <p:cNvSpPr/>
          <p:nvPr/>
        </p:nvSpPr>
        <p:spPr>
          <a:xfrm>
            <a:off x="2308214" y="3513713"/>
            <a:ext cx="3296832" cy="10153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79589" y="4068337"/>
            <a:ext cx="958921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57,24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42963" y="4068337"/>
            <a:ext cx="95413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3,98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13542" y="2400008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093877" y="2928938"/>
            <a:ext cx="4259923" cy="2456273"/>
            <a:chOff x="7403799" y="1406844"/>
            <a:chExt cx="4259923" cy="2456273"/>
          </a:xfrm>
        </p:grpSpPr>
        <p:grpSp>
          <p:nvGrpSpPr>
            <p:cNvPr id="11" name="Group 10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Main Memory</a:t>
                </a:r>
                <a:endParaRPr lang="en-US" sz="24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/>
                  <a:t>Buffer</a:t>
                </a:r>
                <a:endParaRPr lang="en-US" sz="2400"/>
              </a:p>
            </p:txBody>
          </p:sp>
        </p:grpSp>
        <p:sp>
          <p:nvSpPr>
            <p:cNvPr id="12" name="Rounded Rectangle 11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ight Arrow 18"/>
          <p:cNvSpPr/>
          <p:nvPr/>
        </p:nvSpPr>
        <p:spPr>
          <a:xfrm>
            <a:off x="5806814" y="444414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0800000">
            <a:off x="5806813" y="489530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455258" y="4068337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08684" y="388367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 smtClean="0">
                <a:latin typeface="+mj-lt"/>
              </a:rPr>
              <a:t>1</a:t>
            </a:r>
            <a:endParaRPr lang="en-US" b="1" baseline="-25000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79589" y="3598573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10,33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42988" y="3597304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44,55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55258" y="3601801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31,12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287339" y="4629154"/>
            <a:ext cx="3296832" cy="4846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787809" y="467049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5644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1.85185E-6 L 0.42279 0.14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33" y="745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81481E-6 L 0.44075 0.1497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31" y="7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Repacking</a:t>
            </a:r>
            <a:r>
              <a:rPr lang="en-US" dirty="0"/>
              <a:t> </a:t>
            </a:r>
            <a:r>
              <a:rPr lang="en-US" dirty="0" smtClean="0"/>
              <a:t>Example: 3 page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unsorted single input file, and load 2 pages</a:t>
            </a:r>
          </a:p>
        </p:txBody>
      </p:sp>
      <p:sp>
        <p:nvSpPr>
          <p:cNvPr id="4" name="Can 3"/>
          <p:cNvSpPr/>
          <p:nvPr/>
        </p:nvSpPr>
        <p:spPr>
          <a:xfrm>
            <a:off x="2210655" y="2928938"/>
            <a:ext cx="3457575" cy="3568500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6" name="Rounded Rectangle 5"/>
          <p:cNvSpPr/>
          <p:nvPr/>
        </p:nvSpPr>
        <p:spPr>
          <a:xfrm>
            <a:off x="2308214" y="3513713"/>
            <a:ext cx="3296832" cy="10153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79589" y="4068337"/>
            <a:ext cx="958921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57,24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42963" y="4068337"/>
            <a:ext cx="95413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3,98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13542" y="2400008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093877" y="2928938"/>
            <a:ext cx="4259923" cy="2456273"/>
            <a:chOff x="7403799" y="1406844"/>
            <a:chExt cx="4259923" cy="2456273"/>
          </a:xfrm>
        </p:grpSpPr>
        <p:grpSp>
          <p:nvGrpSpPr>
            <p:cNvPr id="11" name="Group 10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Main Memory</a:t>
                </a:r>
                <a:endParaRPr lang="en-US" sz="24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/>
                  <a:t>Buffer</a:t>
                </a:r>
                <a:endParaRPr lang="en-US" sz="2400"/>
              </a:p>
            </p:txBody>
          </p:sp>
        </p:grpSp>
        <p:sp>
          <p:nvSpPr>
            <p:cNvPr id="12" name="Rounded Rectangle 11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ight Arrow 18"/>
          <p:cNvSpPr/>
          <p:nvPr/>
        </p:nvSpPr>
        <p:spPr>
          <a:xfrm>
            <a:off x="5806814" y="444414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0800000">
            <a:off x="5806813" y="489530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455258" y="4068337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08684" y="388367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 smtClean="0">
                <a:latin typeface="+mj-lt"/>
              </a:rPr>
              <a:t>1</a:t>
            </a:r>
            <a:endParaRPr lang="en-US" b="1" baseline="-25000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836013" y="4629154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10,33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42988" y="3597304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44,55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624617" y="4634843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31,12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287339" y="4629154"/>
            <a:ext cx="3296832" cy="4846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787809" y="467049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14881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1.85185E-6 L 0.42279 0.14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33" y="745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81481E-6 L 0.44075 0.1497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31" y="7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Repacking</a:t>
            </a:r>
            <a:r>
              <a:rPr lang="en-US" dirty="0"/>
              <a:t> </a:t>
            </a:r>
            <a:r>
              <a:rPr lang="en-US" dirty="0" smtClean="0"/>
              <a:t>Example: 3 page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the minimum two values, and put in output page</a:t>
            </a:r>
          </a:p>
        </p:txBody>
      </p:sp>
      <p:sp>
        <p:nvSpPr>
          <p:cNvPr id="4" name="Can 3"/>
          <p:cNvSpPr/>
          <p:nvPr/>
        </p:nvSpPr>
        <p:spPr>
          <a:xfrm>
            <a:off x="2210655" y="2928938"/>
            <a:ext cx="3457575" cy="3568500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6" name="Rounded Rectangle 5"/>
          <p:cNvSpPr/>
          <p:nvPr/>
        </p:nvSpPr>
        <p:spPr>
          <a:xfrm>
            <a:off x="2308214" y="3513713"/>
            <a:ext cx="3296832" cy="10153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79589" y="4068337"/>
            <a:ext cx="958921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57,24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42963" y="4068337"/>
            <a:ext cx="95413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3,98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13542" y="2400008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093877" y="2928938"/>
            <a:ext cx="4259923" cy="2456273"/>
            <a:chOff x="7403799" y="1406844"/>
            <a:chExt cx="4259923" cy="2456273"/>
          </a:xfrm>
        </p:grpSpPr>
        <p:grpSp>
          <p:nvGrpSpPr>
            <p:cNvPr id="11" name="Group 10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Main Memory</a:t>
                </a:r>
                <a:endParaRPr lang="en-US" sz="24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/>
                  <a:t>Buffer</a:t>
                </a:r>
                <a:endParaRPr lang="en-US" sz="2400"/>
              </a:p>
            </p:txBody>
          </p:sp>
        </p:grpSp>
        <p:sp>
          <p:nvSpPr>
            <p:cNvPr id="12" name="Rounded Rectangle 11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ight Arrow 18"/>
          <p:cNvSpPr/>
          <p:nvPr/>
        </p:nvSpPr>
        <p:spPr>
          <a:xfrm>
            <a:off x="5806814" y="444414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0800000">
            <a:off x="5806813" y="489530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455258" y="4068337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08684" y="388367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 smtClean="0">
                <a:latin typeface="+mj-lt"/>
              </a:rPr>
              <a:t>1</a:t>
            </a:r>
            <a:endParaRPr lang="en-US" b="1" baseline="-25000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836013" y="4625156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10,33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42988" y="3597304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44,55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620400" y="4625156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31,12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287339" y="4629154"/>
            <a:ext cx="3296832" cy="4846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787809" y="467049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17797" y="4633039"/>
            <a:ext cx="95410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31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850017" y="4633039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33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043179" y="4630150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10,12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72354" y="3227972"/>
            <a:ext cx="74251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B050"/>
                </a:solidFill>
                <a:latin typeface="Menlo" charset="0"/>
                <a:ea typeface="Menlo" charset="0"/>
                <a:cs typeface="Menlo" charset="0"/>
              </a:rPr>
              <a:t>m=12</a:t>
            </a:r>
            <a:endParaRPr lang="en-US" b="1">
              <a:solidFill>
                <a:srgbClr val="00B05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418026" y="1486400"/>
            <a:ext cx="2586398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Also keep track of max (last) value </a:t>
            </a:r>
            <a:r>
              <a:rPr lang="en-US" sz="2400" smtClean="0">
                <a:latin typeface="+mj-lt"/>
              </a:rPr>
              <a:t>in current run…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6055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1.85185E-6 L -0.62253 0.00833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33" y="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39" grpId="1" animBg="1"/>
      <p:bldP spid="5" grpId="0" animBg="1"/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Repacking</a:t>
            </a:r>
            <a:r>
              <a:rPr lang="en-US" dirty="0"/>
              <a:t> </a:t>
            </a:r>
            <a:r>
              <a:rPr lang="en-US" dirty="0" smtClean="0"/>
              <a:t>Example: 3 page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Next, </a:t>
            </a:r>
            <a:r>
              <a:rPr lang="en-US" b="1" i="1" dirty="0" smtClean="0"/>
              <a:t>repack</a:t>
            </a:r>
            <a:endParaRPr lang="en-US" dirty="0" smtClean="0"/>
          </a:p>
        </p:txBody>
      </p:sp>
      <p:sp>
        <p:nvSpPr>
          <p:cNvPr id="4" name="Can 3"/>
          <p:cNvSpPr/>
          <p:nvPr/>
        </p:nvSpPr>
        <p:spPr>
          <a:xfrm>
            <a:off x="2210655" y="2928938"/>
            <a:ext cx="3457575" cy="3568500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6" name="Rounded Rectangle 5"/>
          <p:cNvSpPr/>
          <p:nvPr/>
        </p:nvSpPr>
        <p:spPr>
          <a:xfrm>
            <a:off x="2308214" y="3513713"/>
            <a:ext cx="3296832" cy="10153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79589" y="4068337"/>
            <a:ext cx="958921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57,24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42963" y="4068337"/>
            <a:ext cx="95413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3,98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13542" y="2400008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093877" y="2928938"/>
            <a:ext cx="4259923" cy="2456273"/>
            <a:chOff x="7403799" y="1406844"/>
            <a:chExt cx="4259923" cy="2456273"/>
          </a:xfrm>
        </p:grpSpPr>
        <p:grpSp>
          <p:nvGrpSpPr>
            <p:cNvPr id="11" name="Group 10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Main Memory</a:t>
                </a:r>
                <a:endParaRPr lang="en-US" sz="24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/>
                  <a:t>Buffer</a:t>
                </a:r>
                <a:endParaRPr lang="en-US" sz="2400"/>
              </a:p>
            </p:txBody>
          </p:sp>
        </p:grpSp>
        <p:sp>
          <p:nvSpPr>
            <p:cNvPr id="12" name="Rounded Rectangle 11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ight Arrow 18"/>
          <p:cNvSpPr/>
          <p:nvPr/>
        </p:nvSpPr>
        <p:spPr>
          <a:xfrm>
            <a:off x="5806814" y="444414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0800000">
            <a:off x="5806813" y="489530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808684" y="388367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 smtClean="0">
                <a:latin typeface="+mj-lt"/>
              </a:rPr>
              <a:t>1</a:t>
            </a:r>
            <a:endParaRPr lang="en-US" b="1" baseline="-25000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836013" y="4625156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33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287339" y="4629154"/>
            <a:ext cx="3296832" cy="4846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787809" y="467049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836013" y="4633039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31,33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55258" y="4683545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10,12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72354" y="3227972"/>
            <a:ext cx="74251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B050"/>
                </a:solidFill>
                <a:latin typeface="Menlo" charset="0"/>
                <a:ea typeface="Menlo" charset="0"/>
                <a:cs typeface="Menlo" charset="0"/>
              </a:rPr>
              <a:t>m=12</a:t>
            </a:r>
            <a:endParaRPr lang="en-US" b="1">
              <a:solidFill>
                <a:srgbClr val="00B05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42988" y="3597304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44,55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55258" y="4068337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38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Repacking</a:t>
            </a:r>
            <a:r>
              <a:rPr lang="en-US" dirty="0"/>
              <a:t> </a:t>
            </a:r>
            <a:r>
              <a:rPr lang="en-US" dirty="0" smtClean="0"/>
              <a:t>Example: 3 page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Next, </a:t>
            </a:r>
            <a:r>
              <a:rPr lang="en-US" b="1" i="1" dirty="0" smtClean="0"/>
              <a:t>repack</a:t>
            </a:r>
            <a:r>
              <a:rPr lang="en-US" dirty="0" smtClean="0"/>
              <a:t>, then load another page and continue!</a:t>
            </a:r>
          </a:p>
        </p:txBody>
      </p:sp>
      <p:sp>
        <p:nvSpPr>
          <p:cNvPr id="4" name="Can 3"/>
          <p:cNvSpPr/>
          <p:nvPr/>
        </p:nvSpPr>
        <p:spPr>
          <a:xfrm>
            <a:off x="2210655" y="2928938"/>
            <a:ext cx="3457575" cy="3568500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6" name="Rounded Rectangle 5"/>
          <p:cNvSpPr/>
          <p:nvPr/>
        </p:nvSpPr>
        <p:spPr>
          <a:xfrm>
            <a:off x="2308214" y="3513713"/>
            <a:ext cx="3296832" cy="10153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79589" y="4068337"/>
            <a:ext cx="958921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57,24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42963" y="4068337"/>
            <a:ext cx="95413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3,98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13542" y="2400008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093877" y="2928938"/>
            <a:ext cx="4259923" cy="2456273"/>
            <a:chOff x="7403799" y="1406844"/>
            <a:chExt cx="4259923" cy="2456273"/>
          </a:xfrm>
        </p:grpSpPr>
        <p:grpSp>
          <p:nvGrpSpPr>
            <p:cNvPr id="11" name="Group 10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Main Memory</a:t>
                </a:r>
                <a:endParaRPr lang="en-US" sz="24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/>
                  <a:t>Buffer</a:t>
                </a:r>
                <a:endParaRPr lang="en-US" sz="2400"/>
              </a:p>
            </p:txBody>
          </p:sp>
        </p:grpSp>
        <p:sp>
          <p:nvSpPr>
            <p:cNvPr id="12" name="Rounded Rectangle 11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ight Arrow 18"/>
          <p:cNvSpPr/>
          <p:nvPr/>
        </p:nvSpPr>
        <p:spPr>
          <a:xfrm>
            <a:off x="5806814" y="444414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0800000">
            <a:off x="5806813" y="489530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808684" y="388367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 smtClean="0">
                <a:latin typeface="+mj-lt"/>
              </a:rPr>
              <a:t>1</a:t>
            </a:r>
            <a:endParaRPr lang="en-US" b="1" baseline="-25000" dirty="0">
              <a:latin typeface="+mj-lt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287339" y="4629154"/>
            <a:ext cx="3296832" cy="4846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787809" y="467049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836013" y="4640802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31,33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55258" y="4683545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10,12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72354" y="3227972"/>
            <a:ext cx="74251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00B050"/>
                </a:solidFill>
                <a:latin typeface="Menlo" charset="0"/>
                <a:ea typeface="Menlo" charset="0"/>
                <a:cs typeface="Menlo" charset="0"/>
              </a:rPr>
              <a:t>m=12</a:t>
            </a:r>
            <a:endParaRPr lang="en-US" b="1">
              <a:solidFill>
                <a:srgbClr val="00B05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42988" y="3597304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44,55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172354" y="3194773"/>
            <a:ext cx="74251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Menlo" charset="0"/>
                <a:ea typeface="Menlo" charset="0"/>
                <a:cs typeface="Menlo" charset="0"/>
              </a:rPr>
              <a:t>m=33</a:t>
            </a:r>
            <a:endParaRPr lang="en-US" b="1" dirty="0">
              <a:solidFill>
                <a:srgbClr val="00B05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55258" y="4068337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49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3.7037E-6 L 0.25273 0.1497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30" y="7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2.59259E-6 L -0.43971 0.0062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57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3.7037E-6 L 0.52331 0.0821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89" y="4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25" grpId="0" animBg="1"/>
      <p:bldP spid="41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Repacking</a:t>
            </a:r>
            <a:r>
              <a:rPr lang="en-US" dirty="0"/>
              <a:t> </a:t>
            </a:r>
            <a:r>
              <a:rPr lang="en-US" dirty="0" smtClean="0"/>
              <a:t>Example: 3 page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Now, however, </a:t>
            </a:r>
            <a:r>
              <a:rPr lang="en-US" b="1" i="1" dirty="0" smtClean="0"/>
              <a:t>the smallest values are less than the largest (last) in the sorted run…</a:t>
            </a:r>
            <a:endParaRPr lang="en-US" dirty="0" smtClean="0"/>
          </a:p>
        </p:txBody>
      </p:sp>
      <p:sp>
        <p:nvSpPr>
          <p:cNvPr id="4" name="Can 3"/>
          <p:cNvSpPr/>
          <p:nvPr/>
        </p:nvSpPr>
        <p:spPr>
          <a:xfrm>
            <a:off x="2210655" y="2928938"/>
            <a:ext cx="3457575" cy="3568500"/>
          </a:xfrm>
          <a:prstGeom prst="can">
            <a:avLst>
              <a:gd name="adj" fmla="val 13065"/>
            </a:avLst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6" name="Rounded Rectangle 5"/>
          <p:cNvSpPr/>
          <p:nvPr/>
        </p:nvSpPr>
        <p:spPr>
          <a:xfrm>
            <a:off x="2308214" y="3513713"/>
            <a:ext cx="3296832" cy="10153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42963" y="4068337"/>
            <a:ext cx="95413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3,98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13542" y="2400008"/>
            <a:ext cx="886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latin typeface="+mj-lt"/>
              </a:rPr>
              <a:t>Disk</a:t>
            </a:r>
            <a:endParaRPr lang="en-US" sz="3200" dirty="0"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093877" y="2928938"/>
            <a:ext cx="4259923" cy="2456273"/>
            <a:chOff x="7403799" y="1406844"/>
            <a:chExt cx="4259923" cy="2456273"/>
          </a:xfrm>
        </p:grpSpPr>
        <p:grpSp>
          <p:nvGrpSpPr>
            <p:cNvPr id="11" name="Group 10"/>
            <p:cNvGrpSpPr/>
            <p:nvPr/>
          </p:nvGrpSpPr>
          <p:grpSpPr>
            <a:xfrm>
              <a:off x="7403799" y="1406844"/>
              <a:ext cx="4259923" cy="2456273"/>
              <a:chOff x="7466322" y="1027906"/>
              <a:chExt cx="4259923" cy="245627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466322" y="1027906"/>
                <a:ext cx="4252691" cy="244050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en-US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769912" y="1969081"/>
                <a:ext cx="3956333" cy="151509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624243" y="1210562"/>
                <a:ext cx="1968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Main Memory</a:t>
                </a:r>
                <a:endParaRPr lang="en-US" sz="24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836450" y="1989610"/>
                <a:ext cx="9535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/>
                  <a:t>Buffer</a:t>
                </a:r>
                <a:endParaRPr lang="en-US" sz="2400"/>
              </a:p>
            </p:txBody>
          </p:sp>
        </p:grpSp>
        <p:sp>
          <p:nvSpPr>
            <p:cNvPr id="12" name="Rounded Rectangle 11"/>
            <p:cNvSpPr/>
            <p:nvPr/>
          </p:nvSpPr>
          <p:spPr>
            <a:xfrm>
              <a:off x="7843740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055124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0266508" y="3009498"/>
              <a:ext cx="1127270" cy="57299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ight Arrow 18"/>
          <p:cNvSpPr/>
          <p:nvPr/>
        </p:nvSpPr>
        <p:spPr>
          <a:xfrm>
            <a:off x="5806814" y="4444145"/>
            <a:ext cx="1461477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0800000">
            <a:off x="5806813" y="4895300"/>
            <a:ext cx="1461478" cy="36202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808684" y="388367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 smtClean="0">
                <a:latin typeface="+mj-lt"/>
              </a:rPr>
              <a:t>1</a:t>
            </a:r>
            <a:endParaRPr lang="en-US" b="1" baseline="-25000" dirty="0">
              <a:latin typeface="+mj-lt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287339" y="4629154"/>
            <a:ext cx="3296832" cy="4846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787809" y="467049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F</a:t>
            </a:r>
            <a:r>
              <a:rPr lang="en-US" b="1" baseline="-25000" dirty="0">
                <a:latin typeface="+mj-lt"/>
              </a:rPr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493454" y="4688609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31,33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55258" y="4683545"/>
            <a:ext cx="954082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10,12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72354" y="3227972"/>
            <a:ext cx="74251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Menlo" charset="0"/>
                <a:ea typeface="Menlo" charset="0"/>
                <a:cs typeface="Menlo" charset="0"/>
              </a:rPr>
              <a:t>m=33</a:t>
            </a:r>
            <a:endParaRPr lang="en-US" b="1" dirty="0">
              <a:solidFill>
                <a:srgbClr val="00B05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831783" y="4625888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850684" y="4636852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18,22</a:t>
            </a:r>
            <a:endParaRPr lang="en-US" sz="2000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777060" y="5641762"/>
            <a:ext cx="4886324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We call these values </a:t>
            </a:r>
            <a:r>
              <a:rPr lang="en-US" sz="2400" b="1" i="1" dirty="0" smtClean="0">
                <a:solidFill>
                  <a:srgbClr val="C00000"/>
                </a:solidFill>
                <a:latin typeface="+mj-lt"/>
              </a:rPr>
              <a:t>frozen</a:t>
            </a:r>
            <a:r>
              <a:rPr lang="en-US" sz="2400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because we can’t add them to this run…</a:t>
            </a:r>
            <a:endParaRPr lang="en-US" sz="2400" i="1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20399" y="4613676"/>
            <a:ext cx="954107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44,55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79589" y="4068337"/>
            <a:ext cx="958921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C000"/>
                </a:solidFill>
                <a:latin typeface="Menlo" charset="0"/>
                <a:ea typeface="Menlo" charset="0"/>
                <a:cs typeface="Menlo" charset="0"/>
              </a:rPr>
              <a:t>57,24</a:t>
            </a:r>
            <a:endParaRPr lang="en-US" sz="2000" dirty="0">
              <a:solidFill>
                <a:srgbClr val="FFC000"/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85185E-6 L -0.2539 0.0097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95" y="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3.7037E-6 L 0.33932 0.07939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27" y="4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25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3704</TotalTime>
  <Words>575</Words>
  <Application>Microsoft Office PowerPoint</Application>
  <PresentationFormat>Widescreen</PresentationFormat>
  <Paragraphs>179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Menlo</vt:lpstr>
      <vt:lpstr>Wingdings</vt:lpstr>
      <vt:lpstr>Office Theme</vt:lpstr>
      <vt:lpstr>Lecture 31: The IO Model 2 Repacking</vt:lpstr>
      <vt:lpstr>Repacking</vt:lpstr>
      <vt:lpstr>Repacking for even longer initial runs</vt:lpstr>
      <vt:lpstr>Repacking Example: 3 page buffer</vt:lpstr>
      <vt:lpstr>Repacking Example: 3 page buffer</vt:lpstr>
      <vt:lpstr>Repacking Example: 3 page buffer</vt:lpstr>
      <vt:lpstr>Repacking Example: 3 page buffer</vt:lpstr>
      <vt:lpstr>Repacking Example: 3 page buffer</vt:lpstr>
      <vt:lpstr>Repacking Example: 3 page buffer</vt:lpstr>
      <vt:lpstr>Repacking Example: 3 page buffer</vt:lpstr>
      <vt:lpstr>Repacking Example: 3 page buffer</vt:lpstr>
      <vt:lpstr>Repacking Example: 3 page buffer</vt:lpstr>
      <vt:lpstr>Repacking Example: 3 page buffer</vt:lpstr>
      <vt:lpstr>Repacking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B+Trees:  An IO-Aware Index Structure</dc:title>
  <dc:creator>Alex Ratner</dc:creator>
  <cp:lastModifiedBy>Xiannong Meng</cp:lastModifiedBy>
  <cp:revision>149</cp:revision>
  <dcterms:created xsi:type="dcterms:W3CDTF">2015-10-30T14:38:29Z</dcterms:created>
  <dcterms:modified xsi:type="dcterms:W3CDTF">2018-04-04T11:49:18Z</dcterms:modified>
</cp:coreProperties>
</file>