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33" r:id="rId2"/>
    <p:sldId id="422" r:id="rId3"/>
    <p:sldId id="423" r:id="rId4"/>
    <p:sldId id="424" r:id="rId5"/>
    <p:sldId id="432" r:id="rId6"/>
    <p:sldId id="426" r:id="rId7"/>
    <p:sldId id="427" r:id="rId8"/>
    <p:sldId id="428" r:id="rId9"/>
    <p:sldId id="429" r:id="rId10"/>
    <p:sldId id="430" r:id="rId11"/>
    <p:sldId id="431" r:id="rId12"/>
    <p:sldId id="354" r:id="rId13"/>
    <p:sldId id="355" r:id="rId14"/>
    <p:sldId id="356" r:id="rId15"/>
    <p:sldId id="357" r:id="rId16"/>
    <p:sldId id="358" r:id="rId17"/>
    <p:sldId id="359" r:id="rId18"/>
    <p:sldId id="3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AF969212-CF96-6045-941F-1C902CB7F40E}">
          <p14:sldIdLst>
            <p14:sldId id="433"/>
            <p14:sldId id="422"/>
            <p14:sldId id="423"/>
            <p14:sldId id="424"/>
            <p14:sldId id="432"/>
            <p14:sldId id="426"/>
            <p14:sldId id="427"/>
            <p14:sldId id="428"/>
            <p14:sldId id="429"/>
            <p14:sldId id="430"/>
            <p14:sldId id="431"/>
          </p14:sldIdLst>
        </p14:section>
        <p14:section name="External Merge Sort" id="{1595317F-088C-E34D-8343-4E2486E7D74E}">
          <p14:sldIdLst>
            <p14:sldId id="354"/>
            <p14:sldId id="355"/>
            <p14:sldId id="356"/>
            <p14:sldId id="357"/>
            <p14:sldId id="358"/>
            <p14:sldId id="359"/>
            <p14:sldId id="3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6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17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77F8-33BB-5540-A863-4A765FB911F6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D753-BEE6-0C4C-895F-18D9E5B67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E919-4CE5-C94C-93A5-A34AB78B083C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5F1F-B6B4-804E-84D7-1B711087A2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9733-3C74-104F-9E50-DF58623F54E4}" type="datetimeFigureOut">
              <a:rPr lang="en-US" smtClean="0"/>
              <a:pPr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5841-52A6-E146-B423-55E4C838AE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r>
              <a:rPr lang="en-US" dirty="0" smtClean="0"/>
              <a:t>: </a:t>
            </a:r>
            <a:r>
              <a:rPr lang="en-US" dirty="0" smtClean="0"/>
              <a:t>External </a:t>
            </a:r>
            <a:r>
              <a:rPr lang="en-US" smtClean="0"/>
              <a:t>Mergesort</a:t>
            </a:r>
            <a:endParaRPr lang="en-US" dirty="0"/>
          </a:p>
        </p:txBody>
      </p:sp>
      <p:sp>
        <p:nvSpPr>
          <p:cNvPr id="7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852057" y="4318115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5,7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4161" y="4305052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00672" y="3095788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7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0.19766 -0.003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83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852057" y="4318115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5,7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4161" y="4305052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434293" y="3088228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13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07407E-6 L 0.25364 0.06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82" y="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we sort big files?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Split into chunks small enough to </a:t>
            </a:r>
            <a:r>
              <a:rPr lang="en-US" b="1" dirty="0" smtClean="0"/>
              <a:t>sort in memory </a:t>
            </a:r>
            <a:r>
              <a:rPr lang="en-US" b="1" i="1" dirty="0" smtClean="0"/>
              <a:t>(“runs”)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Merge</a:t>
            </a:r>
            <a:r>
              <a:rPr lang="en-US" dirty="0" smtClean="0"/>
              <a:t> pairs (or groups) of runs </a:t>
            </a:r>
            <a:r>
              <a:rPr lang="en-US" b="1" i="1" dirty="0" smtClean="0"/>
              <a:t>using the external merge algorithm</a:t>
            </a:r>
          </a:p>
          <a:p>
            <a:pPr marL="514350" indent="-514350">
              <a:buFont typeface="+mj-lt"/>
              <a:buAutoNum type="arabicPeriod"/>
            </a:pPr>
            <a:endParaRPr lang="en-US" b="1" i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Keep merging</a:t>
            </a:r>
            <a:r>
              <a:rPr lang="en-US" dirty="0" smtClean="0"/>
              <a:t> the resulting runs </a:t>
            </a:r>
            <a:r>
              <a:rPr lang="en-US" b="1" i="1" dirty="0" smtClean="0"/>
              <a:t>(each time = a “pass”) </a:t>
            </a:r>
            <a:r>
              <a:rPr lang="en-US" dirty="0" smtClean="0"/>
              <a:t>until left with one sorted file!</a:t>
            </a:r>
            <a:endParaRPr lang="en-US" b="1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02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2600324" y="2086678"/>
            <a:ext cx="3457575" cy="2556877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Sort Algorithm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699249" y="2851021"/>
            <a:ext cx="3296832" cy="12959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655364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2898" y="1734844"/>
            <a:ext cx="229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Example: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3 Buffer pages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6-page file</a:t>
            </a:r>
            <a:endParaRPr lang="en-US" sz="2400" b="1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99034" y="1691924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690688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187074" y="320589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6187073" y="365705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44927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16639" y="296622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16226" y="365536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44928" y="2929564"/>
            <a:ext cx="3012421" cy="400110"/>
            <a:chOff x="2844928" y="2635940"/>
            <a:chExt cx="3012421" cy="400110"/>
          </a:xfrm>
        </p:grpSpPr>
        <p:sp>
          <p:nvSpPr>
            <p:cNvPr id="31" name="TextBox 30"/>
            <p:cNvSpPr txBox="1"/>
            <p:nvPr/>
          </p:nvSpPr>
          <p:spPr>
            <a:xfrm>
              <a:off x="3874097" y="2635940"/>
              <a:ext cx="954082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33,12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03242" y="2635940"/>
              <a:ext cx="954107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55,31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44928" y="2635940"/>
              <a:ext cx="954106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44,10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</p:grp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1218460" y="5217877"/>
            <a:ext cx="10515600" cy="5414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Split into chunks small enough to </a:t>
            </a:r>
            <a:r>
              <a:rPr lang="en-US" sz="3200" b="1" dirty="0" smtClean="0"/>
              <a:t>sort </a:t>
            </a:r>
            <a:r>
              <a:rPr lang="en-US" sz="3200" b="1" smtClean="0"/>
              <a:t>in memory</a:t>
            </a:r>
            <a:endParaRPr lang="en-US" sz="32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2898" y="3603573"/>
            <a:ext cx="163161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Orange file = unsorted</a:t>
            </a:r>
            <a:endParaRPr lang="en-US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347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2600324" y="2086678"/>
            <a:ext cx="3457575" cy="2556877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" name="Rounded Rectangle 32"/>
          <p:cNvSpPr/>
          <p:nvPr/>
        </p:nvSpPr>
        <p:spPr>
          <a:xfrm>
            <a:off x="2697350" y="3567917"/>
            <a:ext cx="3296832" cy="525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Sort Algorithm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699249" y="2851021"/>
            <a:ext cx="3296832" cy="525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655364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99034" y="1691924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690688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187074" y="320589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6187073" y="365705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44927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16639" y="296622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16226" y="365536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44928" y="2929564"/>
            <a:ext cx="3012421" cy="400110"/>
            <a:chOff x="2844928" y="2635940"/>
            <a:chExt cx="3012421" cy="400110"/>
          </a:xfrm>
        </p:grpSpPr>
        <p:sp>
          <p:nvSpPr>
            <p:cNvPr id="31" name="TextBox 30"/>
            <p:cNvSpPr txBox="1"/>
            <p:nvPr/>
          </p:nvSpPr>
          <p:spPr>
            <a:xfrm>
              <a:off x="3874097" y="2635940"/>
              <a:ext cx="954082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33,12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03242" y="2635940"/>
              <a:ext cx="954107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55,31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44928" y="2635940"/>
              <a:ext cx="954106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44,10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</p:grp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1218460" y="5217877"/>
            <a:ext cx="10515600" cy="5414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Split into chunks small enough to </a:t>
            </a:r>
            <a:r>
              <a:rPr lang="en-US" sz="3200" b="1" dirty="0" smtClean="0"/>
              <a:t>sort </a:t>
            </a:r>
            <a:r>
              <a:rPr lang="en-US" sz="3200" b="1" smtClean="0"/>
              <a:t>in memory</a:t>
            </a:r>
            <a:endParaRPr lang="en-US" sz="3200" b="1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182898" y="1734844"/>
            <a:ext cx="229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Example: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3 Buffer pages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6-page file</a:t>
            </a:r>
            <a:endParaRPr lang="en-US" sz="2400" b="1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898" y="3603573"/>
            <a:ext cx="163161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Orange file = unsorted</a:t>
            </a:r>
            <a:endParaRPr lang="en-US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059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5.55112E-17 L 0.44245 0.07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22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2600324" y="2086678"/>
            <a:ext cx="3457575" cy="2556877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" name="Rounded Rectangle 32"/>
          <p:cNvSpPr/>
          <p:nvPr/>
        </p:nvSpPr>
        <p:spPr>
          <a:xfrm>
            <a:off x="2697350" y="3567917"/>
            <a:ext cx="3296832" cy="525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Sort Algorithm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699249" y="2851021"/>
            <a:ext cx="3296832" cy="525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655364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99034" y="1691924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690688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187074" y="320589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6187073" y="365705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44927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16639" y="296622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16226" y="365536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230969" y="3386906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33,12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434256" y="339860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55,31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010634" y="3386906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44,10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1218460" y="5217877"/>
            <a:ext cx="10515600" cy="5414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Split into chunks small enough to </a:t>
            </a:r>
            <a:r>
              <a:rPr lang="en-US" sz="3200" b="1" dirty="0" smtClean="0"/>
              <a:t>sort </a:t>
            </a:r>
            <a:r>
              <a:rPr lang="en-US" sz="3200" b="1" smtClean="0"/>
              <a:t>in memory</a:t>
            </a:r>
            <a:endParaRPr lang="en-US" sz="3200" b="1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182898" y="1734844"/>
            <a:ext cx="229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Example: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3 Buffer pages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6-page file</a:t>
            </a:r>
            <a:endParaRPr lang="en-US" sz="2400" b="1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898" y="3603573"/>
            <a:ext cx="163161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Orange file = unsorted</a:t>
            </a:r>
            <a:endParaRPr lang="en-US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09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2600324" y="2086678"/>
            <a:ext cx="3457575" cy="2556877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" name="Rounded Rectangle 32"/>
          <p:cNvSpPr/>
          <p:nvPr/>
        </p:nvSpPr>
        <p:spPr>
          <a:xfrm>
            <a:off x="2697350" y="3567917"/>
            <a:ext cx="3296832" cy="525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Sort Algorithm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699249" y="2851021"/>
            <a:ext cx="3296832" cy="525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655364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99034" y="1691924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690688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187074" y="320589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6187073" y="365705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44927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16639" y="296622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16226" y="365536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230969" y="3386906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31,33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434256" y="3398602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44,55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010634" y="3386906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10,12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2898" y="1734844"/>
            <a:ext cx="229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Example: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3 Buffer pages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6-page file</a:t>
            </a:r>
            <a:endParaRPr lang="en-US" sz="2400" b="1" dirty="0">
              <a:latin typeface="+mj-lt"/>
            </a:endParaRPr>
          </a:p>
        </p:txBody>
      </p: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1218460" y="5217877"/>
            <a:ext cx="10515600" cy="5414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Split into chunks small enough to </a:t>
            </a:r>
            <a:r>
              <a:rPr lang="en-US" sz="3200" b="1" dirty="0" smtClean="0"/>
              <a:t>sort </a:t>
            </a:r>
            <a:r>
              <a:rPr lang="en-US" sz="3200" b="1" smtClean="0"/>
              <a:t>in memory</a:t>
            </a:r>
            <a:endParaRPr lang="en-US" sz="3200" b="1" dirty="0" smtClean="0"/>
          </a:p>
        </p:txBody>
      </p:sp>
      <p:sp>
        <p:nvSpPr>
          <p:cNvPr id="74" name="TextBox 73"/>
          <p:cNvSpPr txBox="1"/>
          <p:nvPr/>
        </p:nvSpPr>
        <p:spPr>
          <a:xfrm>
            <a:off x="182898" y="3603573"/>
            <a:ext cx="1631615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Orange file = unsorted</a:t>
            </a:r>
            <a:endParaRPr lang="en-US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163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33333E-6 L -0.42929 -0.065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1" y="-331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-0.44309 -0.0659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61" y="-331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48148E-6 L -0.45403 -0.07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08" y="-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2600324" y="2086678"/>
            <a:ext cx="3457575" cy="2556877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" name="Rounded Rectangle 32"/>
          <p:cNvSpPr/>
          <p:nvPr/>
        </p:nvSpPr>
        <p:spPr>
          <a:xfrm>
            <a:off x="2697350" y="3567917"/>
            <a:ext cx="3296832" cy="5250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Sort Algorithm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699249" y="2851021"/>
            <a:ext cx="3296832" cy="5250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799034" y="1691924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690688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187074" y="320589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6187073" y="365705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216639" y="296622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16226" y="365536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844928" y="2929564"/>
            <a:ext cx="3012421" cy="400110"/>
            <a:chOff x="2844928" y="2635940"/>
            <a:chExt cx="3012421" cy="400110"/>
          </a:xfrm>
        </p:grpSpPr>
        <p:sp>
          <p:nvSpPr>
            <p:cNvPr id="31" name="TextBox 30"/>
            <p:cNvSpPr txBox="1"/>
            <p:nvPr/>
          </p:nvSpPr>
          <p:spPr>
            <a:xfrm>
              <a:off x="3874097" y="2635940"/>
              <a:ext cx="954082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31,33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03242" y="2635940"/>
              <a:ext cx="954107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44,55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44928" y="2635940"/>
              <a:ext cx="954106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10,12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914078" y="4502340"/>
            <a:ext cx="2538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 similarly for F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3874072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27,24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655364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3,1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44927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12043" y="338801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426986" y="3399792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24,27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004877" y="3386906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1218460" y="5217877"/>
            <a:ext cx="10515600" cy="541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3200" smtClean="0"/>
              <a:t>Split into chunks small enough to </a:t>
            </a:r>
            <a:r>
              <a:rPr lang="en-US" sz="3200" b="1" smtClean="0"/>
              <a:t>sort in memory</a:t>
            </a:r>
            <a:endParaRPr lang="en-US" sz="3200" b="1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182898" y="1734844"/>
            <a:ext cx="229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Example: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3 Buffer pages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6-page file</a:t>
            </a:r>
            <a:endParaRPr lang="en-US" sz="2400" b="1" dirty="0">
              <a:latin typeface="+mj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60590" y="3175092"/>
            <a:ext cx="163161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Each sorted file is a called a </a:t>
            </a:r>
            <a:r>
              <a:rPr lang="en-US" sz="2400" b="1" i="1" dirty="0" smtClean="0">
                <a:latin typeface="+mj-lt"/>
              </a:rPr>
              <a:t>run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49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42187 -0.039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94" y="-196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48148E-6 L 0.43828 -0.0391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14" y="-196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48148E-6 L 0.45338 -0.034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69" y="-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33333E-6 L -0.42317 0.0391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59" y="194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85185E-6 L -0.43789 0.0391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1" y="194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L -0.45299 0.0372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56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34" grpId="0" animBg="1"/>
      <p:bldP spid="34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n 24"/>
          <p:cNvSpPr/>
          <p:nvPr/>
        </p:nvSpPr>
        <p:spPr>
          <a:xfrm>
            <a:off x="2600324" y="2086678"/>
            <a:ext cx="3457575" cy="2556877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3" name="Rounded Rectangle 32"/>
          <p:cNvSpPr/>
          <p:nvPr/>
        </p:nvSpPr>
        <p:spPr>
          <a:xfrm>
            <a:off x="2697350" y="3567917"/>
            <a:ext cx="3296832" cy="5250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Sort Algorithm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2699249" y="2851021"/>
            <a:ext cx="3296832" cy="5250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799034" y="1691924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690688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187074" y="3205895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10800000">
            <a:off x="6187073" y="3657050"/>
            <a:ext cx="146147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216639" y="2966228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16226" y="365536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1218460" y="5214528"/>
            <a:ext cx="10515600" cy="541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2.  Now just run the </a:t>
            </a:r>
            <a:r>
              <a:rPr lang="en-US" sz="3200" b="1" dirty="0" smtClean="0"/>
              <a:t>external merge</a:t>
            </a:r>
            <a:r>
              <a:rPr lang="en-US" sz="3200" dirty="0" smtClean="0"/>
              <a:t> algorithm &amp; we’re done!</a:t>
            </a:r>
            <a:endParaRPr lang="en-US" sz="3200" b="1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2844928" y="2929564"/>
            <a:ext cx="3012421" cy="400110"/>
            <a:chOff x="2844928" y="2635940"/>
            <a:chExt cx="3012421" cy="400110"/>
          </a:xfrm>
        </p:grpSpPr>
        <p:sp>
          <p:nvSpPr>
            <p:cNvPr id="31" name="TextBox 30"/>
            <p:cNvSpPr txBox="1"/>
            <p:nvPr/>
          </p:nvSpPr>
          <p:spPr>
            <a:xfrm>
              <a:off x="3874097" y="2635940"/>
              <a:ext cx="954082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31,33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03242" y="2635940"/>
              <a:ext cx="954107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44,55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44928" y="2635940"/>
              <a:ext cx="954106" cy="4001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C000"/>
                  </a:solidFill>
                  <a:latin typeface="Menlo" charset="0"/>
                  <a:ea typeface="Menlo" charset="0"/>
                  <a:cs typeface="Menlo" charset="0"/>
                </a:rPr>
                <a:t>10,12</a:t>
              </a:r>
              <a:endParaRPr lang="en-US" sz="20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74072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18,22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655364"/>
            <a:ext cx="95413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24,27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44927" y="3655364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1,3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82898" y="1734844"/>
            <a:ext cx="2295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Example: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3 Buffer pages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>
                <a:latin typeface="+mj-lt"/>
              </a:rPr>
              <a:t>6-page file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874097" y="263594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7,11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844928" y="2635940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4492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7897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42369 0.06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85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0.52252 -0.041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20" y="-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874097" y="263594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7,11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000660" y="308822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2,22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988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874097" y="263594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7,11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000660" y="308822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428344" y="308822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6182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85185E-6 L -0.62708 0.178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54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874097" y="263594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7,11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3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4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000660" y="308822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4161" y="4305052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3478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0.19896 -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2711158" y="327001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2699249" y="2543414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423428" y="309578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4161" y="4305052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43335" y="4705162"/>
            <a:ext cx="4528234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This is all the algorithm “sees”… Which file to load a page from next?</a:t>
            </a:r>
            <a:endParaRPr lang="en-US" sz="28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74097" y="263594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7,11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37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2711158" y="3267352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2711158" y="2550179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  <a:alpha val="9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423428" y="309578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4161" y="4305052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343335" y="4705162"/>
                <a:ext cx="4528234" cy="138499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+mj-lt"/>
                  </a:rPr>
                  <a:t>We know that F</a:t>
                </a:r>
                <a:r>
                  <a:rPr lang="en-US" sz="2800" baseline="-25000" dirty="0" smtClean="0">
                    <a:latin typeface="+mj-lt"/>
                  </a:rPr>
                  <a:t>2</a:t>
                </a:r>
                <a:r>
                  <a:rPr lang="en-US" sz="2800" dirty="0" smtClean="0">
                    <a:latin typeface="+mj-lt"/>
                  </a:rPr>
                  <a:t> only contains values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≥</m:t>
                    </m:r>
                  </m:oMath>
                </a14:m>
                <a:r>
                  <a:rPr lang="en-US" sz="2800" dirty="0" smtClean="0">
                    <a:latin typeface="+mj-lt"/>
                  </a:rPr>
                  <a:t> 22… so we should load from F</a:t>
                </a:r>
                <a:r>
                  <a:rPr lang="en-US" sz="2800" baseline="-25000" dirty="0" smtClean="0">
                    <a:latin typeface="+mj-lt"/>
                  </a:rPr>
                  <a:t>1</a:t>
                </a:r>
                <a:r>
                  <a:rPr lang="en-US" sz="2800" dirty="0" smtClean="0">
                    <a:latin typeface="+mj-lt"/>
                  </a:rPr>
                  <a:t>!</a:t>
                </a:r>
                <a:endParaRPr lang="en-US" sz="28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335" y="4705162"/>
                <a:ext cx="4528234" cy="13849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74097" y="2635940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7,11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05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0.33958 0.066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423428" y="309578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4161" y="4305052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00672" y="3095788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7,11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External Merge Algorithm</a:t>
            </a:r>
            <a:endParaRPr lang="en-US" dirty="0"/>
          </a:p>
        </p:txBody>
      </p:sp>
      <p:sp>
        <p:nvSpPr>
          <p:cNvPr id="25" name="Can 24"/>
          <p:cNvSpPr/>
          <p:nvPr/>
        </p:nvSpPr>
        <p:spPr>
          <a:xfrm>
            <a:off x="2600324" y="1793054"/>
            <a:ext cx="3457575" cy="4190049"/>
          </a:xfrm>
          <a:prstGeom prst="can">
            <a:avLst>
              <a:gd name="adj" fmla="val 13065"/>
            </a:avLst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699249" y="2544333"/>
            <a:ext cx="3296832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903242" y="26359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20,31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699248" y="3270133"/>
            <a:ext cx="3296833" cy="5833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874072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23,24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3217" y="3361740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25,30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680694" y="4221466"/>
            <a:ext cx="3296833" cy="110906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886022" y="6085469"/>
            <a:ext cx="88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latin typeface="+mj-lt"/>
              </a:rPr>
              <a:t>Disk</a:t>
            </a:r>
            <a:endParaRPr lang="en-US" sz="32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474137" y="1397064"/>
            <a:ext cx="4259923" cy="2456273"/>
            <a:chOff x="7403799" y="1406844"/>
            <a:chExt cx="4259923" cy="2456273"/>
          </a:xfrm>
        </p:grpSpPr>
        <p:grpSp>
          <p:nvGrpSpPr>
            <p:cNvPr id="19" name="Group 18"/>
            <p:cNvGrpSpPr/>
            <p:nvPr/>
          </p:nvGrpSpPr>
          <p:grpSpPr>
            <a:xfrm>
              <a:off x="7403799" y="1406844"/>
              <a:ext cx="4259923" cy="2456273"/>
              <a:chOff x="7466322" y="1027906"/>
              <a:chExt cx="4259923" cy="24562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7466322" y="1027906"/>
                <a:ext cx="4252691" cy="24405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en-US" sz="3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769912" y="1969081"/>
                <a:ext cx="3956333" cy="151509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24243" y="1210562"/>
                <a:ext cx="19684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Main Memory</a:t>
                </a:r>
                <a:endParaRPr lang="en-US" sz="24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836450" y="1989610"/>
                <a:ext cx="953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/>
                  <a:t>Buffer</a:t>
                </a:r>
                <a:endParaRPr lang="en-US" sz="2400"/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7843740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9055124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0266508" y="3009498"/>
              <a:ext cx="1127270" cy="57299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ight Arrow 52"/>
          <p:cNvSpPr/>
          <p:nvPr/>
        </p:nvSpPr>
        <p:spPr>
          <a:xfrm>
            <a:off x="6244417" y="3067170"/>
            <a:ext cx="1461477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9359953">
            <a:off x="6093202" y="4265976"/>
            <a:ext cx="1767818" cy="36202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423428" y="3095788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5,7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12043" y="3088228"/>
            <a:ext cx="954107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22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04161" y="4305052"/>
            <a:ext cx="954106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1,2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056" y="2653008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Input:</a:t>
            </a:r>
          </a:p>
          <a:p>
            <a:r>
              <a:rPr lang="en-US" sz="2400" dirty="0" smtClean="0">
                <a:latin typeface="+mj-lt"/>
              </a:rPr>
              <a:t>Two sorted files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056" y="4130206"/>
            <a:ext cx="1835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Output:</a:t>
            </a:r>
          </a:p>
          <a:p>
            <a:r>
              <a:rPr lang="en-US" sz="2400" dirty="0" smtClean="0">
                <a:latin typeface="+mj-lt"/>
              </a:rPr>
              <a:t>One </a:t>
            </a:r>
            <a:r>
              <a:rPr lang="en-US" sz="2400" i="1" dirty="0" smtClean="0">
                <a:latin typeface="+mj-lt"/>
              </a:rPr>
              <a:t>merged</a:t>
            </a:r>
            <a:r>
              <a:rPr lang="en-US" sz="2400" dirty="0" smtClean="0">
                <a:latin typeface="+mj-lt"/>
              </a:rPr>
              <a:t> sorted file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16639" y="26726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 smtClean="0">
                <a:latin typeface="+mj-lt"/>
              </a:rPr>
              <a:t>1</a:t>
            </a:r>
            <a:endParaRPr lang="en-US" b="1" baseline="-25000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6226" y="336174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</a:t>
            </a:r>
            <a:r>
              <a:rPr lang="en-US" b="1" baseline="-25000" dirty="0">
                <a:latin typeface="+mj-lt"/>
              </a:rPr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00672" y="3095788"/>
            <a:ext cx="954082" cy="4001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11</a:t>
            </a:r>
            <a:endParaRPr lang="en-US" sz="2000" dirty="0">
              <a:solidFill>
                <a:srgbClr val="FFC000"/>
              </a:solidFill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6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44444E-6 L -0.54088 0.175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44" y="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3743</TotalTime>
  <Words>616</Words>
  <Application>Microsoft Office PowerPoint</Application>
  <PresentationFormat>Widescreen</PresentationFormat>
  <Paragraphs>286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Menlo</vt:lpstr>
      <vt:lpstr>Office Theme</vt:lpstr>
      <vt:lpstr>Activity: External Mergesort</vt:lpstr>
      <vt:lpstr>External Merge Algorithm</vt:lpstr>
      <vt:lpstr>External Merge Algorithm</vt:lpstr>
      <vt:lpstr>External Merge Algorithm</vt:lpstr>
      <vt:lpstr>External Merge Algorithm</vt:lpstr>
      <vt:lpstr>External Merge Algorithm</vt:lpstr>
      <vt:lpstr>External Merge Algorithm</vt:lpstr>
      <vt:lpstr>External Merge Algorithm</vt:lpstr>
      <vt:lpstr>External Merge Algorithm</vt:lpstr>
      <vt:lpstr>External Merge Algorithm</vt:lpstr>
      <vt:lpstr>External Merge Algorithm</vt:lpstr>
      <vt:lpstr>So how do we sort big files?</vt:lpstr>
      <vt:lpstr>External Merge Sort Algorithm</vt:lpstr>
      <vt:lpstr>External Merge Sort Algorithm</vt:lpstr>
      <vt:lpstr>External Merge Sort Algorithm</vt:lpstr>
      <vt:lpstr>External Merge Sort Algorithm</vt:lpstr>
      <vt:lpstr>External Merge Sort Algorithm</vt:lpstr>
      <vt:lpstr>External Merge Sort Algorithm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B+Trees:  An IO-Aware Index Structure</dc:title>
  <dc:creator>Alex Ratner</dc:creator>
  <cp:lastModifiedBy>Xiannong Meng</cp:lastModifiedBy>
  <cp:revision>149</cp:revision>
  <dcterms:created xsi:type="dcterms:W3CDTF">2015-10-30T14:38:29Z</dcterms:created>
  <dcterms:modified xsi:type="dcterms:W3CDTF">2018-04-04T11:51:33Z</dcterms:modified>
</cp:coreProperties>
</file>