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7" r:id="rId2"/>
    <p:sldId id="318" r:id="rId3"/>
    <p:sldId id="319" r:id="rId4"/>
    <p:sldId id="320" r:id="rId5"/>
    <p:sldId id="259" r:id="rId6"/>
    <p:sldId id="323" r:id="rId7"/>
    <p:sldId id="262" r:id="rId8"/>
    <p:sldId id="324" r:id="rId9"/>
    <p:sldId id="327" r:id="rId10"/>
    <p:sldId id="325" r:id="rId11"/>
    <p:sldId id="264" r:id="rId12"/>
    <p:sldId id="328" r:id="rId13"/>
    <p:sldId id="267" r:id="rId14"/>
    <p:sldId id="268" r:id="rId15"/>
    <p:sldId id="270" r:id="rId16"/>
    <p:sldId id="271" r:id="rId17"/>
    <p:sldId id="272" r:id="rId18"/>
    <p:sldId id="273" r:id="rId19"/>
    <p:sldId id="329" r:id="rId20"/>
    <p:sldId id="276" r:id="rId21"/>
    <p:sldId id="398" r:id="rId22"/>
    <p:sldId id="279" r:id="rId23"/>
    <p:sldId id="280" r:id="rId24"/>
    <p:sldId id="334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4A823-FB29-4D49-BBD9-7AE11A925804}">
          <p14:sldIdLst>
            <p14:sldId id="257"/>
            <p14:sldId id="318"/>
            <p14:sldId id="319"/>
            <p14:sldId id="320"/>
            <p14:sldId id="259"/>
            <p14:sldId id="323"/>
            <p14:sldId id="262"/>
            <p14:sldId id="324"/>
            <p14:sldId id="327"/>
            <p14:sldId id="325"/>
            <p14:sldId id="264"/>
            <p14:sldId id="328"/>
            <p14:sldId id="267"/>
            <p14:sldId id="268"/>
            <p14:sldId id="270"/>
            <p14:sldId id="271"/>
            <p14:sldId id="272"/>
            <p14:sldId id="273"/>
            <p14:sldId id="329"/>
            <p14:sldId id="276"/>
            <p14:sldId id="398"/>
            <p14:sldId id="279"/>
            <p14:sldId id="280"/>
            <p14:sldId id="334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3031"/>
    <p:restoredTop sz="93923"/>
  </p:normalViewPr>
  <p:slideViewPr>
    <p:cSldViewPr snapToGrid="0" snapToObjects="1">
      <p:cViewPr varScale="1">
        <p:scale>
          <a:sx n="82" d="100"/>
          <a:sy n="82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036F9-C1B7-754D-84B4-E10FAAAB2A28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FFE73-487A-6E4F-A170-9F501B811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8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25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6030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716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244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32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474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0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38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IMS</a:t>
            </a:r>
            <a:r>
              <a:rPr lang="en-US" baseline="0" dirty="0" smtClean="0"/>
              <a:t> </a:t>
            </a:r>
            <a:r>
              <a:rPr lang="en-US" dirty="0" smtClean="0"/>
              <a:t>apparently used in the moonshot (http://www-01.ibm.com/software/data/</a:t>
            </a:r>
            <a:r>
              <a:rPr lang="en-US" dirty="0" err="1" smtClean="0"/>
              <a:t>ims</a:t>
            </a:r>
            <a:r>
              <a:rPr lang="en-US" dirty="0" smtClean="0"/>
              <a:t>/</a:t>
            </a:r>
            <a:r>
              <a:rPr lang="en-US" dirty="0" err="1" smtClean="0"/>
              <a:t>benchmark.html</a:t>
            </a:r>
            <a:r>
              <a:rPr lang="en-US" dirty="0" smtClean="0"/>
              <a:t>) and still boasts high #s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FFE73-487A-6E4F-A170-9F501B8110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3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3501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8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9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9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65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FC90D-F5FD-4EC8-9A20-FA926EA35948}" type="slidenum">
              <a:rPr lang="en-US"/>
              <a:pPr/>
              <a:t>10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53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962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3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0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9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2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7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8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1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1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E174D-DD61-FE43-8A53-ABAC8F6EC3E6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C0F02-33DC-3A41-9F51-431B7FE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7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l.acm.org/citation.cfm?id=36268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32: </a:t>
            </a:r>
            <a:br>
              <a:rPr lang="en-US" dirty="0" smtClean="0"/>
            </a:br>
            <a:r>
              <a:rPr lang="en-US" dirty="0" smtClean="0"/>
              <a:t>The Relational Model</a:t>
            </a:r>
            <a:endParaRPr lang="en-US" dirty="0"/>
          </a:p>
        </p:txBody>
      </p:sp>
      <p:sp>
        <p:nvSpPr>
          <p:cNvPr id="7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10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Model: Data</a:t>
            </a:r>
            <a:endParaRPr lang="en-US" dirty="0"/>
          </a:p>
        </p:txBody>
      </p:sp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3825716" y="1649336"/>
            <a:ext cx="1193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Student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9233" y="5249379"/>
            <a:ext cx="634582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A </a:t>
            </a:r>
            <a:r>
              <a:rPr lang="en-US" sz="3200" b="1" u="sng" dirty="0" smtClean="0">
                <a:latin typeface="+mj-lt"/>
              </a:rPr>
              <a:t>relational instance</a:t>
            </a:r>
            <a:r>
              <a:rPr lang="en-US" sz="3200" dirty="0" smtClean="0">
                <a:latin typeface="+mj-lt"/>
              </a:rPr>
              <a:t> is a </a:t>
            </a:r>
            <a:r>
              <a:rPr lang="en-US" sz="3200" b="1" i="1" dirty="0" smtClean="0">
                <a:latin typeface="+mj-lt"/>
              </a:rPr>
              <a:t>set</a:t>
            </a:r>
            <a:r>
              <a:rPr lang="en-US" sz="3200" dirty="0" smtClean="0">
                <a:latin typeface="+mj-lt"/>
              </a:rPr>
              <a:t> of tuples all conforming to the same </a:t>
            </a:r>
            <a:r>
              <a:rPr lang="en-US" sz="3200" i="1" dirty="0" smtClean="0">
                <a:latin typeface="+mj-lt"/>
              </a:rPr>
              <a:t>schema</a:t>
            </a:r>
            <a:endParaRPr lang="en-US" sz="3200" i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42561" y="2144850"/>
            <a:ext cx="267842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Recall: In practice DBMSs relax the set requirement, and use </a:t>
            </a:r>
            <a:r>
              <a:rPr lang="en-US" sz="2400" dirty="0" err="1" smtClean="0">
                <a:latin typeface="+mj-lt"/>
              </a:rPr>
              <a:t>multisets</a:t>
            </a:r>
            <a:r>
              <a:rPr lang="en-US" sz="2400" dirty="0" smtClean="0">
                <a:latin typeface="+mj-lt"/>
              </a:rPr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8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558121"/>
              </p:ext>
            </p:extLst>
          </p:nvPr>
        </p:nvGraphicFramePr>
        <p:xfrm>
          <a:off x="3825716" y="2069649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/>
                <a:gridCol w="1557618"/>
                <a:gridCol w="1557618"/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sid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gpa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Bob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Alice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63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3055"/>
            <a:ext cx="9372600" cy="433311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u="sng" dirty="0" smtClean="0"/>
              <a:t>relational schema</a:t>
            </a:r>
            <a:r>
              <a:rPr lang="en-US" dirty="0" smtClean="0"/>
              <a:t> describes the data that is contained in a </a:t>
            </a:r>
            <a:r>
              <a:rPr lang="en-US" i="1" u="sng" dirty="0" smtClean="0"/>
              <a:t>relational instance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Reiterate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42988" y="2989520"/>
            <a:ext cx="85344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+mj-lt"/>
              </a:rPr>
              <a:t>Let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R(f</a:t>
            </a:r>
            <a:r>
              <a:rPr lang="en-US" sz="2800" baseline="-25000" dirty="0" smtClean="0">
                <a:solidFill>
                  <a:prstClr val="black"/>
                </a:solidFill>
                <a:latin typeface="+mj-lt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:Dom</a:t>
            </a:r>
            <a:r>
              <a:rPr lang="en-US" sz="2800" baseline="-25000" dirty="0" smtClean="0">
                <a:solidFill>
                  <a:prstClr val="black"/>
                </a:solidFill>
                <a:latin typeface="+mj-lt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,…,</a:t>
            </a:r>
            <a:r>
              <a:rPr lang="en-US" sz="2800" dirty="0" err="1" smtClean="0">
                <a:solidFill>
                  <a:prstClr val="black"/>
                </a:solidFill>
                <a:latin typeface="+mj-lt"/>
              </a:rPr>
              <a:t>f</a:t>
            </a:r>
            <a:r>
              <a:rPr lang="en-US" sz="2800" baseline="-25000" dirty="0" err="1" smtClean="0">
                <a:solidFill>
                  <a:prstClr val="black"/>
                </a:solidFill>
                <a:latin typeface="+mj-lt"/>
              </a:rPr>
              <a:t>m</a:t>
            </a:r>
            <a:r>
              <a:rPr lang="en-US" sz="2800" dirty="0" err="1" smtClean="0">
                <a:solidFill>
                  <a:prstClr val="black"/>
                </a:solidFill>
                <a:latin typeface="+mj-lt"/>
              </a:rPr>
              <a:t>:Dom</a:t>
            </a:r>
            <a:r>
              <a:rPr lang="en-US" sz="2800" baseline="-25000" dirty="0" err="1" smtClean="0">
                <a:solidFill>
                  <a:prstClr val="black"/>
                </a:solidFill>
                <a:latin typeface="+mj-lt"/>
              </a:rPr>
              <a:t>m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) be a </a:t>
            </a:r>
            <a:r>
              <a:rPr lang="en-US" sz="2800" i="1" u="sng" dirty="0">
                <a:solidFill>
                  <a:prstClr val="black"/>
                </a:solidFill>
                <a:latin typeface="+mj-lt"/>
              </a:rPr>
              <a:t>relational schema</a:t>
            </a:r>
            <a:r>
              <a:rPr lang="en-US" sz="2800" i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then, </a:t>
            </a:r>
          </a:p>
          <a:p>
            <a:pPr defTabSz="457200"/>
            <a:r>
              <a:rPr lang="en-US" sz="2800" dirty="0">
                <a:solidFill>
                  <a:prstClr val="black"/>
                </a:solidFill>
                <a:latin typeface="+mj-lt"/>
              </a:rPr>
              <a:t>an </a:t>
            </a:r>
            <a:r>
              <a:rPr lang="en-US" sz="2800" i="1" u="sng" dirty="0">
                <a:solidFill>
                  <a:prstClr val="black"/>
                </a:solidFill>
                <a:latin typeface="+mj-lt"/>
              </a:rPr>
              <a:t>instance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of R is a subset of </a:t>
            </a:r>
            <a:r>
              <a:rPr lang="en-US" sz="2800" dirty="0">
                <a:solidFill>
                  <a:prstClr val="black"/>
                </a:solidFill>
                <a:latin typeface="+mj-lt"/>
                <a:sym typeface="Symbol"/>
              </a:rPr>
              <a:t>Dom</a:t>
            </a:r>
            <a:r>
              <a:rPr lang="en-US" sz="2800" baseline="-25000" dirty="0">
                <a:solidFill>
                  <a:prstClr val="black"/>
                </a:solidFill>
                <a:latin typeface="+mj-lt"/>
                <a:sym typeface="Symbo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+mj-lt"/>
                <a:sym typeface="Symbol"/>
              </a:rPr>
              <a:t> x Dom</a:t>
            </a:r>
            <a:r>
              <a:rPr lang="en-US" sz="2800" baseline="-25000" dirty="0">
                <a:solidFill>
                  <a:prstClr val="black"/>
                </a:solidFill>
                <a:latin typeface="+mj-lt"/>
                <a:sym typeface="Symbo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+mj-lt"/>
                <a:sym typeface="Symbol"/>
              </a:rPr>
              <a:t> x … x </a:t>
            </a:r>
            <a:r>
              <a:rPr lang="en-US" sz="2800" dirty="0" err="1">
                <a:solidFill>
                  <a:prstClr val="black"/>
                </a:solidFill>
                <a:latin typeface="+mj-lt"/>
                <a:sym typeface="Symbol"/>
              </a:rPr>
              <a:t>Dom</a:t>
            </a:r>
            <a:r>
              <a:rPr lang="en-US" sz="2800" baseline="-25000" dirty="0" err="1">
                <a:solidFill>
                  <a:prstClr val="black"/>
                </a:solidFill>
                <a:latin typeface="+mj-lt"/>
                <a:sym typeface="Symbol"/>
              </a:rPr>
              <a:t>n</a:t>
            </a:r>
            <a:endParaRPr lang="en-US" sz="2800" baseline="-250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42988" y="4400297"/>
            <a:ext cx="9986962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In this way, a </a:t>
            </a:r>
            <a:r>
              <a:rPr lang="en-US" sz="2800" i="1" u="sng" dirty="0" smtClean="0">
                <a:solidFill>
                  <a:prstClr val="black"/>
                </a:solidFill>
                <a:latin typeface="+mj-lt"/>
              </a:rPr>
              <a:t>relational schema</a:t>
            </a:r>
            <a:r>
              <a:rPr lang="en-US" sz="2800" i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R is a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total function from attribute </a:t>
            </a:r>
            <a:r>
              <a:rPr lang="en-US" sz="2800" b="1" i="1" dirty="0" smtClean="0">
                <a:solidFill>
                  <a:prstClr val="black"/>
                </a:solidFill>
                <a:latin typeface="+mj-lt"/>
              </a:rPr>
              <a:t>names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 to types</a:t>
            </a:r>
            <a:endParaRPr lang="en-US" sz="2800" baseline="-250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279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3055"/>
            <a:ext cx="9372600" cy="433311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u="sng" dirty="0" smtClean="0"/>
              <a:t>relational schema</a:t>
            </a:r>
            <a:r>
              <a:rPr lang="en-US" dirty="0" smtClean="0"/>
              <a:t> describes the data that is contained in a </a:t>
            </a:r>
            <a:r>
              <a:rPr lang="en-US" i="1" u="sng" dirty="0" smtClean="0"/>
              <a:t>relational instance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2971548"/>
            <a:ext cx="599891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A relation R of arity </a:t>
            </a:r>
            <a:r>
              <a:rPr lang="en-US" sz="2800" i="1" dirty="0">
                <a:latin typeface="+mj-lt"/>
              </a:rPr>
              <a:t>t</a:t>
            </a:r>
            <a:r>
              <a:rPr lang="en-US" sz="2800" dirty="0">
                <a:latin typeface="+mj-lt"/>
              </a:rPr>
              <a:t> is a </a:t>
            </a:r>
            <a:r>
              <a:rPr lang="en-US" sz="2800" dirty="0" smtClean="0">
                <a:latin typeface="+mj-lt"/>
              </a:rPr>
              <a:t>function: R 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Dom</a:t>
            </a:r>
            <a:r>
              <a:rPr lang="en-US" sz="2800" baseline="-25000" dirty="0" smtClean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x … x </a:t>
            </a:r>
            <a:r>
              <a:rPr lang="en-US" sz="2800" dirty="0" err="1" smtClean="0">
                <a:latin typeface="+mj-lt"/>
              </a:rPr>
              <a:t>Dom</a:t>
            </a:r>
            <a:r>
              <a:rPr lang="en-US" sz="2800" baseline="-25000" dirty="0" err="1" smtClean="0">
                <a:latin typeface="+mj-lt"/>
              </a:rPr>
              <a:t>t</a:t>
            </a:r>
            <a:r>
              <a:rPr lang="en-US" sz="2800" baseline="-250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  <a:sym typeface="Wingdings" pitchFamily="2" charset="2"/>
              </a:rPr>
              <a:t> {0,1</a:t>
            </a:r>
            <a:r>
              <a:rPr lang="en-US" sz="2800" dirty="0" smtClean="0">
                <a:latin typeface="+mj-lt"/>
                <a:sym typeface="Wingdings" pitchFamily="2" charset="2"/>
              </a:rPr>
              <a:t>} or {false, true}</a:t>
            </a:r>
            <a:endParaRPr lang="en-US" sz="2800" baseline="-25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7962" y="4275176"/>
            <a:ext cx="1047607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Then, the schema is simply the </a:t>
            </a:r>
            <a:r>
              <a:rPr lang="en-US" sz="2800" i="1" dirty="0" smtClean="0">
                <a:solidFill>
                  <a:prstClr val="black"/>
                </a:solidFill>
                <a:latin typeface="+mj-lt"/>
              </a:rPr>
              <a:t>signature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(or </a:t>
            </a:r>
            <a:r>
              <a:rPr lang="en-US" sz="2800" i="1" dirty="0" smtClean="0">
                <a:solidFill>
                  <a:prstClr val="black"/>
                </a:solidFill>
                <a:latin typeface="+mj-lt"/>
              </a:rPr>
              <a:t>prototype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of the function</a:t>
            </a:r>
            <a:endParaRPr lang="en-US" sz="2800" baseline="-250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51444" y="2977497"/>
            <a:ext cx="447198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400" i="1" dirty="0" smtClean="0">
                <a:solidFill>
                  <a:prstClr val="black"/>
                </a:solidFill>
                <a:latin typeface="+mj-lt"/>
              </a:rPr>
              <a:t>I.e. returns whether or not a tuple of matching types is a member of it</a:t>
            </a:r>
            <a:endParaRPr lang="en-US" sz="2400" i="1" baseline="-250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1169" y="5242459"/>
            <a:ext cx="8729662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Note here that order matters, attribute name doesn’t…</a:t>
            </a:r>
          </a:p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We’ll (mostly) work with the other model (last slide) in which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attribute name matters, order doesn’t!</a:t>
            </a:r>
          </a:p>
        </p:txBody>
      </p:sp>
    </p:spTree>
    <p:extLst>
      <p:ext uri="{BB962C8B-B14F-4D97-AF65-F5344CB8AC3E}">
        <p14:creationId xmlns:p14="http://schemas.microsoft.com/office/powerpoint/2010/main" val="128038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relational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u="sng" dirty="0" smtClean="0"/>
              <a:t>relational database schema</a:t>
            </a:r>
            <a:r>
              <a:rPr lang="en-US" dirty="0" smtClean="0"/>
              <a:t> is a set of relational schemata, one for each relation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u="sng" dirty="0" smtClean="0"/>
              <a:t>relational database instance</a:t>
            </a:r>
            <a:r>
              <a:rPr lang="en-US" dirty="0" smtClean="0"/>
              <a:t> is a set of relational instances, one for each relation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4943" y="4567456"/>
            <a:ext cx="10402114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800" u="sng" dirty="0">
                <a:solidFill>
                  <a:prstClr val="black"/>
                </a:solidFill>
                <a:latin typeface="+mj-lt"/>
              </a:rPr>
              <a:t>Two conventions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: </a:t>
            </a:r>
          </a:p>
          <a:p>
            <a:pPr marL="342900" indent="-342900" defTabSz="457200">
              <a:buFontTx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+mj-lt"/>
              </a:rPr>
              <a:t>We call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relational database instances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as simply </a:t>
            </a:r>
            <a:r>
              <a:rPr lang="en-US" sz="2800" b="1" i="1" dirty="0">
                <a:solidFill>
                  <a:prstClr val="black"/>
                </a:solidFill>
                <a:latin typeface="+mj-lt"/>
              </a:rPr>
              <a:t>databases</a:t>
            </a:r>
          </a:p>
          <a:p>
            <a:pPr marL="342900" indent="-342900" defTabSz="457200">
              <a:buFontTx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+mj-lt"/>
              </a:rPr>
              <a:t>We assume all instances are valid, i.e., satisfy the </a:t>
            </a:r>
            <a:r>
              <a:rPr lang="en-US" sz="2800" i="1" u="sng" dirty="0">
                <a:solidFill>
                  <a:prstClr val="black"/>
                </a:solidFill>
                <a:latin typeface="+mj-lt"/>
              </a:rPr>
              <a:t>domain constraints</a:t>
            </a:r>
          </a:p>
        </p:txBody>
      </p:sp>
    </p:spTree>
    <p:extLst>
      <p:ext uri="{BB962C8B-B14F-4D97-AF65-F5344CB8AC3E}">
        <p14:creationId xmlns:p14="http://schemas.microsoft.com/office/powerpoint/2010/main" val="39449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524000" y="3733800"/>
            <a:ext cx="9144000" cy="3124200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the CMS (</a:t>
            </a:r>
            <a:r>
              <a:rPr lang="en-US" sz="3200" dirty="0"/>
              <a:t>C</a:t>
            </a:r>
            <a:r>
              <a:rPr lang="en-US" sz="3200" dirty="0" smtClean="0"/>
              <a:t>ourse </a:t>
            </a:r>
            <a:r>
              <a:rPr lang="en-US" sz="3200" dirty="0"/>
              <a:t>M</a:t>
            </a:r>
            <a:r>
              <a:rPr lang="en-US" sz="3200" dirty="0" smtClean="0"/>
              <a:t>anagement </a:t>
            </a:r>
            <a:r>
              <a:rPr lang="en-US" sz="3200" dirty="0"/>
              <a:t>S</a:t>
            </a:r>
            <a:r>
              <a:rPr lang="en-US" sz="3200" dirty="0" smtClean="0"/>
              <a:t>ystem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Relation DB Schema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en-US" dirty="0" smtClean="0"/>
              <a:t>(</a:t>
            </a:r>
            <a:r>
              <a:rPr lang="en-US" dirty="0" err="1" smtClean="0"/>
              <a:t>sid</a:t>
            </a:r>
            <a:r>
              <a:rPr lang="en-US" dirty="0" smtClean="0"/>
              <a:t>: </a:t>
            </a:r>
            <a:r>
              <a:rPr lang="en-US" i="1" dirty="0" smtClean="0"/>
              <a:t>string</a:t>
            </a:r>
            <a:r>
              <a:rPr lang="en-US" dirty="0" smtClean="0"/>
              <a:t>, name: </a:t>
            </a:r>
            <a:r>
              <a:rPr lang="en-US" i="1" dirty="0" smtClean="0"/>
              <a:t>string</a:t>
            </a:r>
            <a:r>
              <a:rPr lang="en-US" dirty="0" smtClean="0"/>
              <a:t>, </a:t>
            </a:r>
            <a:r>
              <a:rPr lang="en-US" dirty="0" err="1" smtClean="0"/>
              <a:t>gpa</a:t>
            </a:r>
            <a:r>
              <a:rPr lang="en-US" dirty="0" smtClean="0"/>
              <a:t>: </a:t>
            </a:r>
            <a:r>
              <a:rPr lang="en-US" i="1" dirty="0" smtClean="0"/>
              <a:t>float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Courses</a:t>
            </a:r>
            <a:r>
              <a:rPr lang="en-US" dirty="0" smtClean="0"/>
              <a:t>(cid: </a:t>
            </a:r>
            <a:r>
              <a:rPr lang="en-US" i="1" dirty="0" smtClean="0"/>
              <a:t>string</a:t>
            </a:r>
            <a:r>
              <a:rPr lang="en-US" dirty="0" smtClean="0"/>
              <a:t>, </a:t>
            </a:r>
            <a:r>
              <a:rPr lang="en-US" dirty="0" err="1" smtClean="0"/>
              <a:t>cname</a:t>
            </a:r>
            <a:r>
              <a:rPr lang="en-US" dirty="0" smtClean="0"/>
              <a:t>: </a:t>
            </a:r>
            <a:r>
              <a:rPr lang="en-US" i="1" dirty="0" smtClean="0"/>
              <a:t>string</a:t>
            </a:r>
            <a:r>
              <a:rPr lang="en-US" dirty="0" smtClean="0"/>
              <a:t>, credits: </a:t>
            </a:r>
            <a:r>
              <a:rPr lang="en-US" i="1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Enrolled</a:t>
            </a:r>
            <a:r>
              <a:rPr lang="en-US" dirty="0" smtClean="0"/>
              <a:t>(</a:t>
            </a:r>
            <a:r>
              <a:rPr lang="en-US" dirty="0" err="1" smtClean="0"/>
              <a:t>sid</a:t>
            </a:r>
            <a:r>
              <a:rPr lang="en-US" dirty="0" smtClean="0"/>
              <a:t>: </a:t>
            </a:r>
            <a:r>
              <a:rPr lang="en-US" i="1" dirty="0" smtClean="0"/>
              <a:t>string, </a:t>
            </a:r>
            <a:r>
              <a:rPr lang="en-US" dirty="0" smtClean="0"/>
              <a:t>cid</a:t>
            </a:r>
            <a:r>
              <a:rPr lang="en-US" i="1" dirty="0" smtClean="0"/>
              <a:t>: string, </a:t>
            </a:r>
            <a:r>
              <a:rPr lang="en-US" dirty="0" smtClean="0"/>
              <a:t>grade</a:t>
            </a:r>
            <a:r>
              <a:rPr lang="en-US" i="1" dirty="0" smtClean="0"/>
              <a:t>: string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3962400"/>
          <a:ext cx="25146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990600"/>
                <a:gridCol w="762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Sid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Name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Gpa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Bob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3.2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123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Mary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3.8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548193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Students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96200" y="3962400"/>
          <a:ext cx="28956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cid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cname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credits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564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564-2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308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417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53400" y="548193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Courses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0" y="5410200"/>
          <a:ext cx="28956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sid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cid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Grade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123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564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29200" y="639633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Enrolled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4038601"/>
            <a:ext cx="1752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>
                <a:solidFill>
                  <a:prstClr val="black"/>
                </a:solidFill>
                <a:latin typeface="Calibri"/>
              </a:rPr>
              <a:t>Relation Instances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55769" y="1008224"/>
            <a:ext cx="354806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400" i="1" dirty="0" smtClean="0">
                <a:solidFill>
                  <a:prstClr val="black"/>
                </a:solidFill>
                <a:latin typeface="+mj-lt"/>
              </a:rPr>
              <a:t>Note that the schemas impose effective </a:t>
            </a:r>
            <a:r>
              <a:rPr lang="en-US" sz="2400" i="1" u="sng" dirty="0" smtClean="0">
                <a:solidFill>
                  <a:prstClr val="black"/>
                </a:solidFill>
                <a:latin typeface="+mj-lt"/>
              </a:rPr>
              <a:t>domain / type constraints</a:t>
            </a:r>
            <a:r>
              <a:rPr lang="en-US" sz="2400" b="1" i="1" dirty="0" smtClean="0">
                <a:solidFill>
                  <a:prstClr val="black"/>
                </a:solidFill>
                <a:latin typeface="+mj-lt"/>
              </a:rPr>
              <a:t>, </a:t>
            </a:r>
            <a:r>
              <a:rPr lang="en-US" sz="2400" i="1" dirty="0" smtClean="0">
                <a:solidFill>
                  <a:prstClr val="black"/>
                </a:solidFill>
                <a:latin typeface="+mj-lt"/>
              </a:rPr>
              <a:t>i.e. </a:t>
            </a:r>
            <a:r>
              <a:rPr lang="en-US" sz="2400" i="1" dirty="0" err="1" smtClean="0">
                <a:solidFill>
                  <a:prstClr val="black"/>
                </a:solidFill>
                <a:latin typeface="+mj-lt"/>
              </a:rPr>
              <a:t>Gpa</a:t>
            </a:r>
            <a:r>
              <a:rPr lang="en-US" sz="2400" i="1" dirty="0" smtClean="0">
                <a:solidFill>
                  <a:prstClr val="black"/>
                </a:solidFill>
                <a:latin typeface="+mj-lt"/>
              </a:rPr>
              <a:t> can’t be “Apple”</a:t>
            </a:r>
            <a:endParaRPr lang="en-US" sz="2400" i="1" baseline="-250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610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Part of the Model: Querying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560904"/>
            <a:ext cx="46668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i="1" dirty="0">
                <a:solidFill>
                  <a:prstClr val="black"/>
                </a:solidFill>
                <a:latin typeface="+mj-lt"/>
              </a:rPr>
              <a:t>“Find names of all students with GPA &gt; 3.5”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15088" y="1770546"/>
            <a:ext cx="5303219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+mj-lt"/>
              </a:rPr>
              <a:t>We don’t tell the system</a:t>
            </a:r>
            <a:r>
              <a:rPr lang="en-US" sz="2800" i="1" dirty="0">
                <a:solidFill>
                  <a:prstClr val="black"/>
                </a:solidFill>
                <a:latin typeface="+mj-lt"/>
              </a:rPr>
              <a:t> how 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or </a:t>
            </a:r>
            <a:r>
              <a:rPr lang="en-US" sz="2800" i="1" dirty="0">
                <a:solidFill>
                  <a:prstClr val="black"/>
                </a:solidFill>
                <a:latin typeface="+mj-lt"/>
              </a:rPr>
              <a:t>where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 to get the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data- 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</a:rPr>
              <a:t>just 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what we want</a:t>
            </a:r>
            <a:r>
              <a:rPr lang="en-US" sz="2800" dirty="0">
                <a:solidFill>
                  <a:prstClr val="black"/>
                </a:solidFill>
                <a:latin typeface="+mj-lt"/>
              </a:rPr>
              <a:t>, 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i.e., Querying is </a:t>
            </a:r>
            <a:r>
              <a:rPr lang="en-US" sz="2800" b="1" i="1" u="sng" dirty="0">
                <a:solidFill>
                  <a:prstClr val="black"/>
                </a:solidFill>
                <a:latin typeface="+mj-lt"/>
              </a:rPr>
              <a:t>declarative</a:t>
            </a:r>
            <a:endParaRPr lang="en-US" sz="2800" b="1" u="sng" dirty="0">
              <a:solidFill>
                <a:prstClr val="black"/>
              </a:solidFill>
              <a:latin typeface="+mj-lt"/>
            </a:endParaRPr>
          </a:p>
        </p:txBody>
      </p:sp>
      <p:pic>
        <p:nvPicPr>
          <p:cNvPr id="9" name="Picture 2" descr="File:Edgar F Cod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4557" y="4848029"/>
            <a:ext cx="1780821" cy="1752600"/>
          </a:xfrm>
          <a:prstGeom prst="rect">
            <a:avLst/>
          </a:prstGeom>
          <a:noFill/>
        </p:spPr>
      </p:pic>
      <p:sp>
        <p:nvSpPr>
          <p:cNvPr id="10" name="Oval Callout 9"/>
          <p:cNvSpPr/>
          <p:nvPr/>
        </p:nvSpPr>
        <p:spPr>
          <a:xfrm>
            <a:off x="3057525" y="5608054"/>
            <a:ext cx="5486400" cy="992575"/>
          </a:xfrm>
          <a:prstGeom prst="wedgeEllipseCallout">
            <a:avLst>
              <a:gd name="adj1" fmla="val -72160"/>
              <a:gd name="adj2" fmla="val -54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Calibri"/>
              </a:rPr>
              <a:t>Actually, I showed how to do this translation for a much richer language!</a:t>
            </a: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838200" y="1795143"/>
            <a:ext cx="4666844" cy="12557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S.name</a:t>
            </a:r>
            <a:endParaRPr lang="en-US" sz="2800" dirty="0" smtClean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Students 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S.gpa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&gt; 3.5;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15087" y="3539510"/>
            <a:ext cx="5303219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To make this happen, we need to translate the </a:t>
            </a:r>
            <a:r>
              <a:rPr lang="en-US" sz="2800" i="1" dirty="0" smtClean="0">
                <a:solidFill>
                  <a:prstClr val="black"/>
                </a:solidFill>
                <a:latin typeface="+mj-lt"/>
              </a:rPr>
              <a:t>declarative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query into a series of operators… we’ll see this next!</a:t>
            </a:r>
            <a:endParaRPr lang="en-US" sz="2800" b="1" u="sng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600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Virtues of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independence (logical too), Declarative</a:t>
            </a:r>
          </a:p>
          <a:p>
            <a:endParaRPr lang="en-US" dirty="0" smtClean="0"/>
          </a:p>
          <a:p>
            <a:r>
              <a:rPr lang="en-US" dirty="0" smtClean="0"/>
              <a:t>Simple, elegant clean: Everything is a relation</a:t>
            </a:r>
          </a:p>
          <a:p>
            <a:endParaRPr lang="en-US" dirty="0" smtClean="0"/>
          </a:p>
          <a:p>
            <a:r>
              <a:rPr lang="en-US" dirty="0" smtClean="0"/>
              <a:t>Why did it take multiple years? </a:t>
            </a:r>
          </a:p>
          <a:p>
            <a:pPr lvl="1"/>
            <a:r>
              <a:rPr lang="en-US" dirty="0" smtClean="0"/>
              <a:t>Doubted it could be done </a:t>
            </a:r>
            <a:r>
              <a:rPr lang="en-US" i="1" dirty="0" smtClean="0"/>
              <a:t>efficiently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0538" y="4001294"/>
            <a:ext cx="18859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7676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52800"/>
            <a:ext cx="8229600" cy="1143000"/>
          </a:xfrm>
        </p:spPr>
        <p:txBody>
          <a:bodyPr/>
          <a:lstStyle/>
          <a:p>
            <a:r>
              <a:rPr lang="en-US" dirty="0" smtClean="0"/>
              <a:t>Relational 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8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 </a:t>
            </a:r>
            <a:r>
              <a:rPr lang="en-US" dirty="0"/>
              <a:t>Architecture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6032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How does a SQL engine </a:t>
            </a:r>
            <a:r>
              <a:rPr lang="en-US"/>
              <a:t>work 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409825" y="3379274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38200" y="2938143"/>
            <a:ext cx="1428750" cy="13623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SQL Query</a:t>
            </a:r>
            <a:endParaRPr lang="en-US" sz="2800" dirty="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28963" y="2938141"/>
            <a:ext cx="2143125" cy="13623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Relational Algebra (RA) Plan</a:t>
            </a:r>
            <a:endParaRPr lang="en-US" sz="2800" dirty="0">
              <a:latin typeface="+mj-lt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414963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34101" y="2938143"/>
            <a:ext cx="2143125" cy="13623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latin typeface="+mj-lt"/>
              </a:rPr>
              <a:t>Optimized</a:t>
            </a:r>
            <a:r>
              <a:rPr lang="en-US" sz="2800" dirty="0" smtClean="0">
                <a:latin typeface="+mj-lt"/>
              </a:rPr>
              <a:t> RA Plan</a:t>
            </a:r>
            <a:endParaRPr lang="en-US" sz="2800" dirty="0"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8420101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139239" y="2938141"/>
            <a:ext cx="2143125" cy="13623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Execution</a:t>
            </a:r>
            <a:endParaRPr lang="en-US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4809804"/>
            <a:ext cx="181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Declarative query (from user)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8963" y="4809802"/>
            <a:ext cx="2471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Translate to </a:t>
            </a:r>
            <a:r>
              <a:rPr lang="en-US" sz="2400" smtClean="0">
                <a:latin typeface="+mj-lt"/>
              </a:rPr>
              <a:t>relational algebra </a:t>
            </a:r>
            <a:r>
              <a:rPr lang="en-US" sz="2400" dirty="0" err="1" smtClean="0">
                <a:latin typeface="+mj-lt"/>
              </a:rPr>
              <a:t>expresson</a:t>
            </a:r>
            <a:endParaRPr lang="en-US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4101" y="4809802"/>
            <a:ext cx="24717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Find logically equivalent- but </a:t>
            </a:r>
            <a:r>
              <a:rPr lang="en-US" sz="2400" i="1" smtClean="0">
                <a:latin typeface="+mj-lt"/>
              </a:rPr>
              <a:t>more efficient- RA expression</a:t>
            </a:r>
            <a:endParaRPr lang="en-US" sz="2400" i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39239" y="4809802"/>
            <a:ext cx="2471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Execute each operator of the optimized plan!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" grpId="0"/>
      <p:bldP spid="15" grpId="0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 </a:t>
            </a:r>
            <a:r>
              <a:rPr lang="en-US" dirty="0"/>
              <a:t>Architecture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6032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How does a SQL engine </a:t>
            </a:r>
            <a:r>
              <a:rPr lang="en-US"/>
              <a:t>work 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409825" y="3379274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38200" y="2938143"/>
            <a:ext cx="1428750" cy="13623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SQL Query</a:t>
            </a:r>
            <a:endParaRPr lang="en-US" sz="280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28963" y="2938141"/>
            <a:ext cx="2143125" cy="13623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Relational Algebra (RA) Plan</a:t>
            </a:r>
            <a:endParaRPr lang="en-US" sz="2800" dirty="0">
              <a:latin typeface="+mj-lt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414963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34101" y="2938143"/>
            <a:ext cx="2143125" cy="13623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latin typeface="+mj-lt"/>
              </a:rPr>
              <a:t>Optimized</a:t>
            </a:r>
            <a:r>
              <a:rPr lang="en-US" sz="2800" dirty="0" smtClean="0">
                <a:latin typeface="+mj-lt"/>
              </a:rPr>
              <a:t> RA Plan</a:t>
            </a:r>
            <a:endParaRPr lang="en-US" sz="2800" dirty="0"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8420101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139239" y="2938141"/>
            <a:ext cx="2143125" cy="13623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Execution</a:t>
            </a:r>
            <a:endParaRPr lang="en-US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66" y="2543175"/>
            <a:ext cx="1824036" cy="210026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4962" y="2563812"/>
            <a:ext cx="6196013" cy="210026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738864" y="5115996"/>
            <a:ext cx="871427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Relational Algebra allows us to translate declarative (SQL) queries into precise and </a:t>
            </a:r>
            <a:r>
              <a:rPr lang="en-US" sz="2800" dirty="0" err="1" smtClean="0">
                <a:solidFill>
                  <a:prstClr val="black"/>
                </a:solidFill>
                <a:latin typeface="+mj-lt"/>
              </a:rPr>
              <a:t>optimizable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 expressions!</a:t>
            </a:r>
            <a:endParaRPr lang="en-US" sz="2800" b="1" u="sng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241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The Relational Model &amp; Relational Algebra</a:t>
            </a: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Relational </a:t>
            </a:r>
            <a:r>
              <a:rPr lang="en-US" dirty="0">
                <a:latin typeface="+mj-lt"/>
              </a:rPr>
              <a:t>Algebra Pt. </a:t>
            </a:r>
            <a:r>
              <a:rPr lang="en-US" dirty="0" smtClean="0">
                <a:latin typeface="+mj-lt"/>
              </a:rPr>
              <a:t>II</a:t>
            </a: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43088"/>
            <a:ext cx="10515600" cy="4419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/>
              <a:t>Five </a:t>
            </a:r>
            <a:r>
              <a:rPr lang="en-US" sz="2400" b="1" u="sng" dirty="0" smtClean="0"/>
              <a:t>basic </a:t>
            </a:r>
            <a:r>
              <a:rPr lang="en-US" sz="2400" u="sng" dirty="0" smtClean="0"/>
              <a:t>operators</a:t>
            </a:r>
            <a:r>
              <a:rPr lang="en-US" sz="2400" u="sng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Selection:</a:t>
            </a:r>
            <a:r>
              <a:rPr lang="en-US" dirty="0">
                <a:latin typeface="Symbol" pitchFamily="-111" charset="2"/>
              </a:rPr>
              <a:t> 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Projection: </a:t>
            </a:r>
            <a:r>
              <a:rPr lang="en-US" dirty="0">
                <a:latin typeface="Symbol" pitchFamily="-111" charset="2"/>
              </a:rPr>
              <a:t>P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Cartesian Product: </a:t>
            </a:r>
            <a:r>
              <a:rPr lang="en-US" dirty="0" smtClean="0">
                <a:sym typeface="Symbol" pitchFamily="-111" charset="2"/>
              </a:rPr>
              <a:t></a:t>
            </a:r>
            <a:endParaRPr lang="en-US" dirty="0" smtClean="0"/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Union</a:t>
            </a:r>
            <a:r>
              <a:rPr lang="en-US" dirty="0"/>
              <a:t>: </a:t>
            </a:r>
            <a:r>
              <a:rPr lang="en-US" dirty="0">
                <a:sym typeface="Symbol" pitchFamily="-111" charset="2"/>
              </a:rPr>
              <a:t>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Difference: </a:t>
            </a:r>
            <a:r>
              <a:rPr lang="en-US" dirty="0" smtClean="0"/>
              <a:t>-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u="sng" dirty="0"/>
              <a:t>Derived or auxiliary operators:</a:t>
            </a:r>
          </a:p>
          <a:p>
            <a:pPr lvl="1"/>
            <a:r>
              <a:rPr lang="en-US" dirty="0"/>
              <a:t>Intersection, complement</a:t>
            </a:r>
          </a:p>
          <a:p>
            <a:pPr lvl="1"/>
            <a:r>
              <a:rPr lang="en-US" dirty="0"/>
              <a:t>Joins (</a:t>
            </a:r>
            <a:r>
              <a:rPr lang="en-US" dirty="0" err="1"/>
              <a:t>natural,equi</a:t>
            </a:r>
            <a:r>
              <a:rPr lang="en-US" dirty="0"/>
              <a:t>-join, theta join, semi-join)</a:t>
            </a:r>
          </a:p>
          <a:p>
            <a:pPr lvl="1"/>
            <a:r>
              <a:rPr lang="en-US" dirty="0"/>
              <a:t>Renaming:</a:t>
            </a:r>
            <a:r>
              <a:rPr lang="en-US" dirty="0">
                <a:latin typeface="Symbol" pitchFamily="-111" charset="2"/>
              </a:rPr>
              <a:t> </a:t>
            </a:r>
            <a:r>
              <a:rPr lang="en-US" dirty="0" err="1">
                <a:latin typeface="Symbol" pitchFamily="-111" charset="2"/>
              </a:rPr>
              <a:t>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Division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Relational Algebra (RA)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411940" y="2150645"/>
            <a:ext cx="3131485" cy="1264067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64765" y="2150645"/>
            <a:ext cx="319339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We’ll look at these first!</a:t>
            </a:r>
            <a:endParaRPr lang="en-US" sz="2400" dirty="0"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640541" y="4998621"/>
            <a:ext cx="1788460" cy="87354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750827" y="4841460"/>
            <a:ext cx="3755373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And also at one example of a derived operator (natural join) and a </a:t>
            </a:r>
            <a:r>
              <a:rPr lang="en-US" sz="2400" i="1" smtClean="0">
                <a:latin typeface="+mj-lt"/>
              </a:rPr>
              <a:t>special operator (renaming)</a:t>
            </a:r>
            <a:endParaRPr lang="en-US" sz="24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in mind: RA operates on sets!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RDBMSs use </a:t>
            </a:r>
            <a:r>
              <a:rPr lang="en-US" i="1" dirty="0" err="1" smtClean="0"/>
              <a:t>multisets</a:t>
            </a:r>
            <a:r>
              <a:rPr lang="en-US" dirty="0" smtClean="0"/>
              <a:t>, however in relational algebra formalism we will consider </a:t>
            </a:r>
            <a:r>
              <a:rPr lang="en-US" b="1" u="sng" dirty="0" smtClean="0"/>
              <a:t>sets!</a:t>
            </a:r>
          </a:p>
          <a:p>
            <a:endParaRPr lang="en-US" b="1" u="sng" dirty="0"/>
          </a:p>
          <a:p>
            <a:r>
              <a:rPr lang="en-US" dirty="0" smtClean="0"/>
              <a:t>Also: we will consider the </a:t>
            </a:r>
            <a:r>
              <a:rPr lang="en-US" b="1" i="1" dirty="0" smtClean="0"/>
              <a:t>named perspective</a:t>
            </a:r>
            <a:r>
              <a:rPr lang="en-US" dirty="0" smtClean="0"/>
              <a:t>, where every attribute must have a </a:t>
            </a:r>
            <a:r>
              <a:rPr lang="en-US" u="sng" dirty="0" smtClean="0"/>
              <a:t>unique name</a:t>
            </a:r>
            <a:endParaRPr lang="en-US" dirty="0"/>
          </a:p>
          <a:p>
            <a:pPr lvl="1"/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attribute order does not matter…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0762" y="5186879"/>
            <a:ext cx="671047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Now on to the basic </a:t>
            </a:r>
            <a:r>
              <a:rPr lang="en-US" sz="2800" smtClean="0">
                <a:solidFill>
                  <a:prstClr val="black"/>
                </a:solidFill>
                <a:latin typeface="+mj-lt"/>
              </a:rPr>
              <a:t>RA operators…</a:t>
            </a:r>
            <a:endParaRPr lang="en-US" sz="2800" b="1" u="sng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725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43088"/>
            <a:ext cx="5395914" cy="4419600"/>
          </a:xfrm>
        </p:spPr>
        <p:txBody>
          <a:bodyPr>
            <a:normAutofit/>
          </a:bodyPr>
          <a:lstStyle/>
          <a:p>
            <a:r>
              <a:rPr lang="en-US" dirty="0"/>
              <a:t>Returns all tuples which satisfy a condition</a:t>
            </a:r>
          </a:p>
          <a:p>
            <a:r>
              <a:rPr lang="en-US" dirty="0" smtClean="0"/>
              <a:t>Notation</a:t>
            </a:r>
            <a:r>
              <a:rPr lang="en-US" dirty="0"/>
              <a:t>: </a:t>
            </a:r>
            <a:r>
              <a:rPr lang="en-US" dirty="0">
                <a:latin typeface="Symbol" pitchFamily="-111" charset="2"/>
              </a:rPr>
              <a:t> </a:t>
            </a:r>
            <a:r>
              <a:rPr lang="en-US" dirty="0" err="1">
                <a:latin typeface="Symbol" pitchFamily="-111" charset="2"/>
              </a:rPr>
              <a:t>s</a:t>
            </a:r>
            <a:r>
              <a:rPr lang="en-US" baseline="-25000" dirty="0" err="1"/>
              <a:t>c</a:t>
            </a:r>
            <a:r>
              <a:rPr lang="en-US" dirty="0"/>
              <a:t>(R)</a:t>
            </a:r>
          </a:p>
          <a:p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sz="2800" dirty="0"/>
              <a:t> </a:t>
            </a:r>
            <a:r>
              <a:rPr lang="en-US" sz="2800" dirty="0" err="1">
                <a:latin typeface="Symbol" pitchFamily="-111" charset="2"/>
              </a:rPr>
              <a:t>s</a:t>
            </a:r>
            <a:r>
              <a:rPr lang="en-US" sz="2800" baseline="-25000" dirty="0" err="1"/>
              <a:t>Salary</a:t>
            </a:r>
            <a:r>
              <a:rPr lang="en-US" sz="2800" baseline="-25000" dirty="0"/>
              <a:t> &gt; 40000</a:t>
            </a:r>
            <a:r>
              <a:rPr lang="en-US" sz="2800" dirty="0"/>
              <a:t> (Employee)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err="1">
                <a:latin typeface="Symbol" pitchFamily="-111" charset="2"/>
              </a:rPr>
              <a:t>s</a:t>
            </a:r>
            <a:r>
              <a:rPr lang="en-US" sz="2800" baseline="-25000" dirty="0" err="1"/>
              <a:t>name</a:t>
            </a:r>
            <a:r>
              <a:rPr lang="en-US" sz="2800" baseline="-25000" dirty="0"/>
              <a:t> = “Smith”</a:t>
            </a:r>
            <a:r>
              <a:rPr lang="en-US" sz="2800" dirty="0"/>
              <a:t> (Employee)</a:t>
            </a:r>
          </a:p>
          <a:p>
            <a:r>
              <a:rPr lang="en-US" dirty="0" smtClean="0"/>
              <a:t>The </a:t>
            </a:r>
            <a:r>
              <a:rPr lang="en-US" dirty="0"/>
              <a:t>condition c can be =, &lt;, </a:t>
            </a:r>
            <a:r>
              <a:rPr lang="en-US" dirty="0">
                <a:ea typeface="Times New Roman" pitchFamily="-111" charset="0"/>
                <a:cs typeface="Times New Roman" pitchFamily="-111" charset="0"/>
                <a:sym typeface="Symbol" pitchFamily="-111" charset="2"/>
              </a:rPr>
              <a:t>, &gt;,</a:t>
            </a:r>
            <a:r>
              <a:rPr lang="en-US" dirty="0">
                <a:ea typeface="Times New Roman" pitchFamily="-111" charset="0"/>
                <a:cs typeface="Times New Roman" pitchFamily="-111" charset="0"/>
              </a:rPr>
              <a:t> </a:t>
            </a:r>
            <a:r>
              <a:rPr lang="en-US" dirty="0">
                <a:ea typeface="Times New Roman" pitchFamily="-111" charset="0"/>
                <a:cs typeface="Times New Roman" pitchFamily="-111" charset="0"/>
                <a:sym typeface="Symbol" pitchFamily="-111" charset="2"/>
              </a:rPr>
              <a:t>, &lt;&gt;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 txBox="1">
                <a:spLocks noChangeArrowheads="1"/>
              </p:cNvSpPr>
              <p:nvPr/>
            </p:nvSpPr>
            <p:spPr>
              <a:xfrm>
                <a:off x="990600" y="517525"/>
                <a:ext cx="10515600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 smtClean="0"/>
                  <a:t>1. Selection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𝜎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7525"/>
                <a:ext cx="10515600" cy="1325563"/>
              </a:xfrm>
              <a:prstGeom prst="rect">
                <a:avLst/>
              </a:prstGeom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286626" y="2214563"/>
            <a:ext cx="3776662" cy="12557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SELECT *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FROM Students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&gt; 3.5;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86626" y="1691343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SQL:</a:t>
            </a:r>
            <a:endParaRPr lang="en-US" sz="2800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6625" y="4424363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RA:</a:t>
            </a:r>
            <a:endParaRPr lang="en-US" sz="2800" i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86625" y="4831792"/>
                <a:ext cx="4018729" cy="5990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</a:rPr>
                            <m:t>𝑔𝑝𝑎</m:t>
                          </m:r>
                          <m:r>
                            <a:rPr lang="en-US" sz="3600" b="0" i="1" smtClean="0">
                              <a:latin typeface="Cambria Math" charset="0"/>
                            </a:rPr>
                            <m:t> &gt;3.5</m:t>
                          </m:r>
                        </m:sub>
                      </m:sSub>
                      <m:r>
                        <a:rPr lang="en-US" sz="3600" b="0" i="1" smtClean="0">
                          <a:latin typeface="Cambria Math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charset="0"/>
                        </a:rPr>
                        <m:t>𝑆𝑡𝑢𝑑𝑒𝑛𝑡𝑠</m:t>
                      </m:r>
                      <m:r>
                        <a:rPr lang="en-US" sz="36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6625" y="4831792"/>
                <a:ext cx="4018729" cy="5990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own Arrow 13"/>
          <p:cNvSpPr/>
          <p:nvPr/>
        </p:nvSpPr>
        <p:spPr>
          <a:xfrm>
            <a:off x="8889207" y="3861816"/>
            <a:ext cx="571500" cy="62947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7286625" y="737271"/>
            <a:ext cx="3360110" cy="341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sid,sname,gpa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  <p:bldP spid="9" grpId="0" animBg="1"/>
      <p:bldP spid="3" grpId="0"/>
      <p:bldP spid="12" grpId="0"/>
      <p:bldP spid="11" grpId="0"/>
      <p:bldP spid="14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072985" y="3505201"/>
            <a:ext cx="35602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dirty="0" err="1">
                <a:latin typeface="Symbol" pitchFamily="-111" charset="2"/>
              </a:rPr>
              <a:t>s</a:t>
            </a:r>
            <a:r>
              <a:rPr lang="en-US" sz="2800" baseline="-25000" dirty="0" err="1"/>
              <a:t>Salary</a:t>
            </a:r>
            <a:r>
              <a:rPr lang="en-US" sz="2800" baseline="-25000" dirty="0"/>
              <a:t> &gt; 40000</a:t>
            </a:r>
            <a:r>
              <a:rPr lang="en-US" sz="2800" dirty="0"/>
              <a:t> (Employee)</a:t>
            </a:r>
          </a:p>
        </p:txBody>
      </p:sp>
      <p:graphicFrame>
        <p:nvGraphicFramePr>
          <p:cNvPr id="719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28603"/>
              </p:ext>
            </p:extLst>
          </p:nvPr>
        </p:nvGraphicFramePr>
        <p:xfrm>
          <a:off x="4114800" y="1001715"/>
          <a:ext cx="6019800" cy="2184400"/>
        </p:xfrm>
        <a:graphic>
          <a:graphicData uri="http://schemas.openxmlformats.org/drawingml/2006/table">
            <a:tbl>
              <a:tblPr/>
              <a:tblGrid>
                <a:gridCol w="2006600"/>
                <a:gridCol w="2006600"/>
                <a:gridCol w="20066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Salary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1234545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200000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5423341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600000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4352342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Fred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500000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19" name="Group 51"/>
          <p:cNvGraphicFramePr>
            <a:graphicFrameLocks noGrp="1"/>
          </p:cNvGraphicFramePr>
          <p:nvPr/>
        </p:nvGraphicFramePr>
        <p:xfrm>
          <a:off x="4114800" y="4343400"/>
          <a:ext cx="6019800" cy="1638300"/>
        </p:xfrm>
        <a:graphic>
          <a:graphicData uri="http://schemas.openxmlformats.org/drawingml/2006/table">
            <a:tbl>
              <a:tblPr/>
              <a:tblGrid>
                <a:gridCol w="2006600"/>
                <a:gridCol w="2006600"/>
                <a:gridCol w="20066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Salary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5423341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600000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4352342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Fred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500000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5775" y="1001715"/>
            <a:ext cx="2753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Another example:</a:t>
            </a:r>
            <a:endParaRPr lang="en-US" sz="2800" dirty="0">
              <a:latin typeface="+mj-lt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6831806" y="3438528"/>
            <a:ext cx="585787" cy="652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43088"/>
            <a:ext cx="5395914" cy="4419600"/>
          </a:xfrm>
        </p:spPr>
        <p:txBody>
          <a:bodyPr>
            <a:normAutofit/>
          </a:bodyPr>
          <a:lstStyle/>
          <a:p>
            <a:r>
              <a:rPr lang="en-US" dirty="0"/>
              <a:t>Eliminates columns, then removes duplicates</a:t>
            </a:r>
          </a:p>
          <a:p>
            <a:r>
              <a:rPr lang="en-US" dirty="0"/>
              <a:t>Notation:   </a:t>
            </a:r>
            <a:r>
              <a:rPr lang="en-US" dirty="0">
                <a:latin typeface="Symbol" pitchFamily="-111" charset="2"/>
              </a:rPr>
              <a:t>P </a:t>
            </a:r>
            <a:r>
              <a:rPr lang="en-US" sz="2400" baseline="-25000" dirty="0"/>
              <a:t>A1,…,An</a:t>
            </a:r>
            <a:r>
              <a:rPr lang="en-US" sz="1200" dirty="0"/>
              <a:t> </a:t>
            </a:r>
            <a:r>
              <a:rPr lang="en-US" dirty="0"/>
              <a:t>(R)</a:t>
            </a:r>
          </a:p>
          <a:p>
            <a:r>
              <a:rPr lang="en-US" dirty="0"/>
              <a:t>Example: project social-security number and names:</a:t>
            </a:r>
          </a:p>
          <a:p>
            <a:pPr lvl="1"/>
            <a:r>
              <a:rPr lang="en-US" dirty="0" smtClean="0">
                <a:latin typeface="Symbol" pitchFamily="-111" charset="2"/>
              </a:rPr>
              <a:t>P</a:t>
            </a:r>
            <a:r>
              <a:rPr lang="en-US" dirty="0" smtClean="0"/>
              <a:t> </a:t>
            </a:r>
            <a:r>
              <a:rPr lang="en-US" baseline="-25000" dirty="0"/>
              <a:t>SSN, Name</a:t>
            </a:r>
            <a:r>
              <a:rPr lang="en-US" dirty="0"/>
              <a:t> (Employee)</a:t>
            </a:r>
          </a:p>
          <a:p>
            <a:pPr lvl="1"/>
            <a:r>
              <a:rPr lang="en-US" dirty="0"/>
              <a:t>Output schema:   Answer(SSN, Name)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 txBox="1">
                <a:spLocks noChangeArrowheads="1"/>
              </p:cNvSpPr>
              <p:nvPr/>
            </p:nvSpPr>
            <p:spPr>
              <a:xfrm>
                <a:off x="990600" y="517525"/>
                <a:ext cx="10515600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/>
                  <a:t>2</a:t>
                </a:r>
                <a:r>
                  <a:rPr lang="en-US" dirty="0" smtClean="0"/>
                  <a:t>. Projection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Π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7525"/>
                <a:ext cx="10515600" cy="1325563"/>
              </a:xfrm>
              <a:prstGeom prst="rect">
                <a:avLst/>
              </a:prstGeom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286625" y="2214563"/>
            <a:ext cx="3776662" cy="16435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DISTINCT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sname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gpa</a:t>
            </a:r>
            <a:endParaRPr lang="en-US" sz="2800" dirty="0" smtClean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FROM Students;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86625" y="1691343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SQL:</a:t>
            </a:r>
            <a:endParaRPr lang="en-US" sz="2800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6624" y="4424363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RA:</a:t>
            </a:r>
            <a:endParaRPr lang="en-US" sz="2800" i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86624" y="4831792"/>
                <a:ext cx="4500206" cy="5990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  <m:r>
                            <a:rPr lang="en-US" sz="3600" b="0" i="1" smtClean="0">
                              <a:latin typeface="Cambria Math" charset="0"/>
                            </a:rPr>
                            <m:t>𝑛𝑎𝑚𝑒</m:t>
                          </m:r>
                          <m:r>
                            <a:rPr lang="en-US" sz="36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</a:rPr>
                            <m:t>𝑔𝑝𝑎</m:t>
                          </m:r>
                        </m:sub>
                      </m:sSub>
                      <m:r>
                        <a:rPr lang="en-US" sz="3600" b="0" i="1" smtClean="0">
                          <a:latin typeface="Cambria Math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charset="0"/>
                        </a:rPr>
                        <m:t>𝑆𝑡𝑢𝑑𝑒𝑛𝑡𝑠</m:t>
                      </m:r>
                      <m:r>
                        <a:rPr lang="en-US" sz="36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6624" y="4831792"/>
                <a:ext cx="4500206" cy="5990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own Arrow 13"/>
          <p:cNvSpPr/>
          <p:nvPr/>
        </p:nvSpPr>
        <p:spPr>
          <a:xfrm>
            <a:off x="8889206" y="4109627"/>
            <a:ext cx="571500" cy="62947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7286624" y="737271"/>
            <a:ext cx="3388464" cy="341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sid,sname,gpa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701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9" grpId="0" animBg="1"/>
      <p:bldP spid="3" grpId="0"/>
      <p:bldP spid="12" grpId="0"/>
      <p:bldP spid="11" grpId="0"/>
      <p:bldP spid="14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028826" y="3503149"/>
            <a:ext cx="3502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latin typeface="Symbol" pitchFamily="-111" charset="2"/>
              </a:rPr>
              <a:t>P</a:t>
            </a:r>
            <a:r>
              <a:rPr lang="en-US" sz="2800"/>
              <a:t> </a:t>
            </a:r>
            <a:r>
              <a:rPr lang="en-US" sz="2800" baseline="-25000"/>
              <a:t>Name,Salary</a:t>
            </a:r>
            <a:r>
              <a:rPr lang="en-US" sz="2800"/>
              <a:t> (Employee)</a:t>
            </a:r>
          </a:p>
        </p:txBody>
      </p:sp>
      <p:graphicFrame>
        <p:nvGraphicFramePr>
          <p:cNvPr id="9222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93800"/>
              </p:ext>
            </p:extLst>
          </p:nvPr>
        </p:nvGraphicFramePr>
        <p:xfrm>
          <a:off x="4114799" y="758443"/>
          <a:ext cx="6019800" cy="2184400"/>
        </p:xfrm>
        <a:graphic>
          <a:graphicData uri="http://schemas.openxmlformats.org/drawingml/2006/table">
            <a:tbl>
              <a:tblPr/>
              <a:tblGrid>
                <a:gridCol w="2006600"/>
                <a:gridCol w="2006600"/>
                <a:gridCol w="20066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Salary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1234545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200000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5423341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600000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4352342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200000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62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337628"/>
              </p:ext>
            </p:extLst>
          </p:nvPr>
        </p:nvGraphicFramePr>
        <p:xfrm>
          <a:off x="5118099" y="4586675"/>
          <a:ext cx="4013200" cy="1638300"/>
        </p:xfrm>
        <a:graphic>
          <a:graphicData uri="http://schemas.openxmlformats.org/drawingml/2006/table">
            <a:tbl>
              <a:tblPr/>
              <a:tblGrid>
                <a:gridCol w="2006600"/>
                <a:gridCol w="20066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Salary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John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200000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John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11" charset="0"/>
                        </a:rPr>
                        <a:t>600000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5775" y="1001715"/>
            <a:ext cx="2753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Another example:</a:t>
            </a:r>
            <a:endParaRPr lang="en-US" sz="2800" dirty="0">
              <a:latin typeface="+mj-lt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831806" y="3438528"/>
            <a:ext cx="585787" cy="652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The Relational Model &amp; Relational Algebra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11853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84169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+mj-lt"/>
              </a:rPr>
              <a:t>The Relational Model</a:t>
            </a:r>
          </a:p>
          <a:p>
            <a:pPr marL="514350" indent="-514350">
              <a:buFont typeface="Arial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+mj-lt"/>
              </a:rPr>
              <a:t>Relational Algebra: Basic Operators</a:t>
            </a:r>
          </a:p>
          <a:p>
            <a:pPr marL="514350" indent="-514350">
              <a:buFont typeface="Arial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+mj-lt"/>
              </a:rPr>
              <a:t>Execution</a:t>
            </a:r>
          </a:p>
          <a:p>
            <a:pPr marL="514350" indent="-514350">
              <a:buFont typeface="Arial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latin typeface="+mj-lt"/>
              </a:rPr>
              <a:t>ACTIVITY: From SQL to RA &amp; Back (</a:t>
            </a:r>
            <a:r>
              <a:rPr lang="en-US" i="1" dirty="0" smtClean="0">
                <a:latin typeface="+mj-lt"/>
              </a:rPr>
              <a:t>Can’t quite convert Python2 code yet</a:t>
            </a:r>
            <a:r>
              <a:rPr lang="en-US" dirty="0" smtClean="0">
                <a:latin typeface="+mj-lt"/>
              </a:rPr>
              <a:t>.)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884137"/>
            <a:ext cx="914400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000" dirty="0" smtClean="0">
                <a:solidFill>
                  <a:prstClr val="black"/>
                </a:solidFill>
                <a:latin typeface="+mj-lt"/>
              </a:rPr>
              <a:t>The Relational </a:t>
            </a:r>
            <a:r>
              <a:rPr lang="en-US" sz="4000" dirty="0">
                <a:solidFill>
                  <a:prstClr val="black"/>
                </a:solidFill>
                <a:latin typeface="+mj-lt"/>
              </a:rPr>
              <a:t>m</a:t>
            </a:r>
            <a:r>
              <a:rPr lang="en-US" sz="4000" dirty="0" smtClean="0">
                <a:solidFill>
                  <a:prstClr val="black"/>
                </a:solidFill>
                <a:latin typeface="+mj-lt"/>
              </a:rPr>
              <a:t>odel </a:t>
            </a:r>
            <a:r>
              <a:rPr lang="en-US" sz="4000" dirty="0">
                <a:solidFill>
                  <a:prstClr val="black"/>
                </a:solidFill>
                <a:latin typeface="+mj-lt"/>
              </a:rPr>
              <a:t>is </a:t>
            </a:r>
            <a:r>
              <a:rPr lang="en-US" sz="4000" b="1" dirty="0">
                <a:solidFill>
                  <a:prstClr val="black"/>
                </a:solidFill>
                <a:latin typeface="+mj-lt"/>
              </a:rPr>
              <a:t>precise</a:t>
            </a:r>
            <a:r>
              <a:rPr lang="en-US" sz="4000" dirty="0">
                <a:solidFill>
                  <a:prstClr val="black"/>
                </a:solidFill>
                <a:latin typeface="+mj-lt"/>
              </a:rPr>
              <a:t>, </a:t>
            </a:r>
            <a:r>
              <a:rPr lang="en-US" sz="4000" b="1" dirty="0">
                <a:solidFill>
                  <a:prstClr val="black"/>
                </a:solidFill>
                <a:latin typeface="+mj-lt"/>
              </a:rPr>
              <a:t>implementable</a:t>
            </a:r>
            <a:r>
              <a:rPr lang="en-US" sz="4000" dirty="0">
                <a:solidFill>
                  <a:prstClr val="black"/>
                </a:solidFill>
                <a:latin typeface="+mj-lt"/>
              </a:rPr>
              <a:t>, and we can operate on it (query/update,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810650"/>
            <a:ext cx="91440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000" dirty="0">
                <a:solidFill>
                  <a:prstClr val="black"/>
                </a:solidFill>
                <a:latin typeface="+mj-lt"/>
              </a:rPr>
              <a:t>Database maps internally into this </a:t>
            </a:r>
          </a:p>
          <a:p>
            <a:pPr algn="ctr" defTabSz="457200"/>
            <a:r>
              <a:rPr lang="en-US" sz="4000" i="1" dirty="0">
                <a:solidFill>
                  <a:prstClr val="black"/>
                </a:solidFill>
                <a:latin typeface="+mj-lt"/>
              </a:rPr>
              <a:t>procedural language.</a:t>
            </a:r>
            <a:endParaRPr lang="en-US" sz="40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996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61842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prstClr val="black"/>
                </a:solidFill>
              </a:rPr>
              <a:t>Relational model due to Edgar “Ted” </a:t>
            </a:r>
            <a:r>
              <a:rPr lang="en-US" dirty="0" err="1">
                <a:solidFill>
                  <a:prstClr val="black"/>
                </a:solidFill>
              </a:rPr>
              <a:t>Codd</a:t>
            </a:r>
            <a:r>
              <a:rPr lang="en-US" dirty="0">
                <a:solidFill>
                  <a:prstClr val="black"/>
                </a:solidFill>
              </a:rPr>
              <a:t>, a mathematician at IBM in </a:t>
            </a:r>
            <a:r>
              <a:rPr lang="en-US" dirty="0" smtClean="0">
                <a:solidFill>
                  <a:prstClr val="black"/>
                </a:solidFill>
              </a:rPr>
              <a:t>1970</a:t>
            </a:r>
          </a:p>
          <a:p>
            <a:pPr lvl="1" defTabSz="457200"/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A </a:t>
            </a:r>
            <a:r>
              <a:rPr lang="en-US" dirty="0">
                <a:solidFill>
                  <a:prstClr val="black"/>
                </a:solidFill>
                <a:hlinkClick r:id="rId3"/>
              </a:rPr>
              <a:t>Relational Model of Data for Large Shared Data 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Banks</a:t>
            </a:r>
            <a:r>
              <a:rPr lang="en-US" dirty="0" smtClean="0">
                <a:solidFill>
                  <a:prstClr val="black"/>
                </a:solidFill>
              </a:rPr>
              <a:t>”.</a:t>
            </a:r>
            <a:r>
              <a:rPr lang="en-US" dirty="0">
                <a:solidFill>
                  <a:prstClr val="black"/>
                </a:solidFill>
              </a:rPr>
              <a:t> </a:t>
            </a:r>
            <a:r>
              <a:rPr lang="en-US" i="1" dirty="0">
                <a:solidFill>
                  <a:prstClr val="black"/>
                </a:solidFill>
              </a:rPr>
              <a:t>Communications of the ACM</a:t>
            </a:r>
            <a:r>
              <a:rPr lang="en-US" dirty="0">
                <a:solidFill>
                  <a:prstClr val="black"/>
                </a:solidFill>
              </a:rPr>
              <a:t> </a:t>
            </a:r>
            <a:r>
              <a:rPr lang="en-US" b="1" dirty="0" smtClean="0">
                <a:solidFill>
                  <a:prstClr val="black"/>
                </a:solidFill>
              </a:rPr>
              <a:t>13</a:t>
            </a:r>
            <a:r>
              <a:rPr lang="en-US" dirty="0">
                <a:solidFill>
                  <a:prstClr val="black"/>
                </a:solidFill>
              </a:rPr>
              <a:t> (6): </a:t>
            </a:r>
            <a:r>
              <a:rPr lang="en-US" dirty="0" smtClean="0">
                <a:solidFill>
                  <a:prstClr val="black"/>
                </a:solidFill>
              </a:rPr>
              <a:t>377–387</a:t>
            </a:r>
          </a:p>
          <a:p>
            <a:pPr lvl="1"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endParaRPr lang="en-US" dirty="0" smtClean="0">
              <a:solidFill>
                <a:prstClr val="black"/>
              </a:solidFill>
            </a:endParaRPr>
          </a:p>
          <a:p>
            <a:pPr defTabSz="457200"/>
            <a:r>
              <a:rPr lang="en-US" dirty="0" smtClean="0">
                <a:solidFill>
                  <a:prstClr val="black"/>
                </a:solidFill>
              </a:rPr>
              <a:t>IBM </a:t>
            </a:r>
            <a:r>
              <a:rPr lang="en-US" dirty="0">
                <a:solidFill>
                  <a:prstClr val="black"/>
                </a:solidFill>
              </a:rPr>
              <a:t>didn’t want to use relational model (</a:t>
            </a:r>
            <a:r>
              <a:rPr lang="en-US" dirty="0" smtClean="0">
                <a:solidFill>
                  <a:prstClr val="black"/>
                </a:solidFill>
              </a:rPr>
              <a:t>taken </a:t>
            </a:r>
            <a:r>
              <a:rPr lang="en-US" dirty="0">
                <a:solidFill>
                  <a:prstClr val="black"/>
                </a:solidFill>
              </a:rPr>
              <a:t>money </a:t>
            </a:r>
            <a:r>
              <a:rPr lang="en-US" dirty="0" smtClean="0">
                <a:solidFill>
                  <a:prstClr val="black"/>
                </a:solidFill>
              </a:rPr>
              <a:t>away from IMS, or information management system )</a:t>
            </a:r>
          </a:p>
          <a:p>
            <a:pPr lvl="1" defTabSz="457200"/>
            <a:r>
              <a:rPr lang="en-US" i="1" dirty="0" smtClean="0">
                <a:solidFill>
                  <a:prstClr val="black"/>
                </a:solidFill>
              </a:rPr>
              <a:t>Apparently used in the moon landing…</a:t>
            </a:r>
            <a:endParaRPr lang="en-US" i="1" dirty="0">
              <a:solidFill>
                <a:prstClr val="black"/>
              </a:solidFill>
            </a:endParaRPr>
          </a:p>
          <a:p>
            <a:pPr lvl="1" defTabSz="457200"/>
            <a:endParaRPr lang="en-US" i="1" dirty="0">
              <a:solidFill>
                <a:prstClr val="black"/>
              </a:solidFill>
            </a:endParaRP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4" name="Picture 2" descr="File:Edgar F Cod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042" y="1690688"/>
            <a:ext cx="1905000" cy="2257426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0042" y="4382102"/>
            <a:ext cx="3786021" cy="21123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76693" y="1690688"/>
            <a:ext cx="2105555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+mj-lt"/>
              </a:rPr>
              <a:t>Won Turing award 1981</a:t>
            </a:r>
          </a:p>
        </p:txBody>
      </p:sp>
    </p:spTree>
    <p:extLst>
      <p:ext uri="{BB962C8B-B14F-4D97-AF65-F5344CB8AC3E}">
        <p14:creationId xmlns:p14="http://schemas.microsoft.com/office/powerpoint/2010/main" val="85868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838200" y="2759564"/>
            <a:ext cx="10348506" cy="4801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     (</a:t>
            </a:r>
            <a:r>
              <a:rPr lang="en-US" sz="28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     </a:t>
            </a:r>
            <a:r>
              <a:rPr lang="en-US" sz="28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     name:    </a:t>
            </a:r>
            <a:r>
              <a:rPr lang="en-US" sz="28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      </a:t>
            </a:r>
            <a:r>
              <a:rPr lang="en-US" sz="28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     </a:t>
            </a:r>
            <a:r>
              <a:rPr lang="en-US" sz="28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float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8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283"/>
            <a:ext cx="10515600" cy="1325563"/>
          </a:xfrm>
        </p:spPr>
        <p:txBody>
          <a:bodyPr/>
          <a:lstStyle/>
          <a:p>
            <a:r>
              <a:rPr lang="en-US" dirty="0" smtClean="0"/>
              <a:t>The Relational Model: Schemata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8833"/>
            <a:ext cx="10515600" cy="637025"/>
          </a:xfrm>
        </p:spPr>
        <p:txBody>
          <a:bodyPr/>
          <a:lstStyle/>
          <a:p>
            <a:r>
              <a:rPr lang="en-US" dirty="0" smtClean="0"/>
              <a:t>Relational Schema: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2895599" y="2651078"/>
            <a:ext cx="912890" cy="65890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962696" y="3587799"/>
            <a:ext cx="167902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latin typeface="+mj-lt"/>
              </a:rPr>
              <a:t>Attributes</a:t>
            </a:r>
            <a:endParaRPr lang="en-US" sz="2800" dirty="0"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639554" y="2648557"/>
            <a:ext cx="1202679" cy="65890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666534" y="2651078"/>
            <a:ext cx="1029260" cy="65890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994002" y="2667295"/>
            <a:ext cx="1492400" cy="63081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493001" y="3581579"/>
            <a:ext cx="3495784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String, float, </a:t>
            </a:r>
            <a:r>
              <a:rPr lang="en-US" sz="2800" i="1" dirty="0" err="1" smtClean="0"/>
              <a:t>int</a:t>
            </a:r>
            <a:r>
              <a:rPr lang="en-US" sz="2800" i="1" dirty="0" smtClean="0"/>
              <a:t>, etc. </a:t>
            </a:r>
            <a:r>
              <a:rPr lang="en-US" sz="2800" dirty="0" smtClean="0"/>
              <a:t>are the </a:t>
            </a:r>
            <a:r>
              <a:rPr lang="en-US" sz="2800" b="1" u="sng" dirty="0" smtClean="0"/>
              <a:t>domains</a:t>
            </a:r>
            <a:r>
              <a:rPr lang="en-US" sz="2800" dirty="0" smtClean="0"/>
              <a:t> of the attributes</a:t>
            </a:r>
            <a:endParaRPr lang="en-US" sz="2800" i="1" dirty="0"/>
          </a:p>
        </p:txBody>
      </p:sp>
      <p:sp>
        <p:nvSpPr>
          <p:cNvPr id="28" name="Rounded Rectangle 27"/>
          <p:cNvSpPr/>
          <p:nvPr/>
        </p:nvSpPr>
        <p:spPr>
          <a:xfrm>
            <a:off x="7008183" y="2648557"/>
            <a:ext cx="1492400" cy="63081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9777853" y="2648557"/>
            <a:ext cx="1194947" cy="63081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995782" y="2645260"/>
            <a:ext cx="1817757" cy="658905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3703" y="3498413"/>
            <a:ext cx="2362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Relation name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3539" y="56505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838200" y="1843771"/>
            <a:ext cx="10348506" cy="4801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sz="28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sid:</a:t>
            </a:r>
            <a:r>
              <a:rPr lang="en-US" sz="2800" i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name:</a:t>
            </a:r>
            <a:r>
              <a:rPr lang="en-US" sz="2800" i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gpa:</a:t>
            </a:r>
            <a:r>
              <a:rPr lang="en-US" sz="2800" i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float</a:t>
            </a: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8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8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Model: Data</a:t>
            </a:r>
            <a:endParaRPr lang="en-US" dirty="0"/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749578"/>
              </p:ext>
            </p:extLst>
          </p:nvPr>
        </p:nvGraphicFramePr>
        <p:xfrm>
          <a:off x="3825716" y="2069649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/>
                <a:gridCol w="1557618"/>
                <a:gridCol w="1557618"/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sid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gpa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Bob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Alice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3753998" y="1572080"/>
            <a:ext cx="1193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Student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4010" y="2164413"/>
            <a:ext cx="2843786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An </a:t>
            </a:r>
            <a:r>
              <a:rPr lang="en-US" sz="2800" b="1" u="sng" dirty="0" smtClean="0">
                <a:latin typeface="+mj-lt"/>
              </a:rPr>
              <a:t>attribute</a:t>
            </a:r>
            <a:r>
              <a:rPr lang="en-US" sz="2800" dirty="0" smtClean="0">
                <a:latin typeface="+mj-lt"/>
              </a:rPr>
              <a:t> (or </a:t>
            </a:r>
            <a:r>
              <a:rPr lang="en-US" sz="2800" b="1" u="sng" dirty="0" smtClean="0">
                <a:latin typeface="+mj-lt"/>
              </a:rPr>
              <a:t>column</a:t>
            </a:r>
            <a:r>
              <a:rPr lang="en-US" sz="2800" dirty="0" smtClean="0">
                <a:latin typeface="+mj-lt"/>
              </a:rPr>
              <a:t>) is a typed data entry present in each tuple in the relation</a:t>
            </a:r>
            <a:endParaRPr lang="en-US" sz="28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09985" y="5128210"/>
            <a:ext cx="310431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number of attributes is the </a:t>
            </a:r>
            <a:r>
              <a:rPr lang="en-US" sz="2400" b="1" u="sng" dirty="0" smtClean="0">
                <a:latin typeface="+mj-lt"/>
              </a:rPr>
              <a:t>arity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of the relation</a:t>
            </a:r>
            <a:endParaRPr lang="en-US" sz="2400" dirty="0">
              <a:latin typeface="+mj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53999" y="1978249"/>
            <a:ext cx="1646912" cy="264907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 rot="16200000">
            <a:off x="5955952" y="2326307"/>
            <a:ext cx="333149" cy="497614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4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" grpId="0" animBg="1"/>
      <p:bldP spid="2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CBCE-A4BA-4841-98AE-8E0EF7CDDA2A}" type="slidenum">
              <a:rPr lang="en-US"/>
              <a:pPr/>
              <a:t>9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Model: Data</a:t>
            </a:r>
            <a:endParaRPr lang="en-US" dirty="0"/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749578"/>
              </p:ext>
            </p:extLst>
          </p:nvPr>
        </p:nvGraphicFramePr>
        <p:xfrm>
          <a:off x="3825716" y="2069649"/>
          <a:ext cx="4672854" cy="2436298"/>
        </p:xfrm>
        <a:graphic>
          <a:graphicData uri="http://schemas.openxmlformats.org/drawingml/2006/table">
            <a:tbl>
              <a:tblPr/>
              <a:tblGrid>
                <a:gridCol w="1557618"/>
                <a:gridCol w="1557618"/>
                <a:gridCol w="1557618"/>
              </a:tblGrid>
              <a:tr h="413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sid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gpa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Bob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Joe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Alice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1368" name="Text Box 56"/>
          <p:cNvSpPr txBox="1">
            <a:spLocks noChangeArrowheads="1"/>
          </p:cNvSpPr>
          <p:nvPr/>
        </p:nvSpPr>
        <p:spPr bwMode="auto">
          <a:xfrm>
            <a:off x="3753998" y="1572080"/>
            <a:ext cx="1193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Student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0800000">
            <a:off x="8610600" y="2420323"/>
            <a:ext cx="394332" cy="220752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774140" y="3922252"/>
            <a:ext cx="4836460" cy="70559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43241" y="4944630"/>
            <a:ext cx="5346925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 </a:t>
            </a:r>
            <a:r>
              <a:rPr lang="en-US" sz="2800" b="1" u="sng" dirty="0" smtClean="0">
                <a:latin typeface="+mj-lt"/>
              </a:rPr>
              <a:t>tuple</a:t>
            </a:r>
            <a:r>
              <a:rPr lang="en-US" sz="2800" dirty="0" smtClean="0">
                <a:latin typeface="+mj-lt"/>
              </a:rPr>
              <a:t> or </a:t>
            </a:r>
            <a:r>
              <a:rPr lang="en-US" sz="2800" b="1" u="sng" dirty="0" smtClean="0">
                <a:latin typeface="+mj-lt"/>
              </a:rPr>
              <a:t>row</a:t>
            </a:r>
            <a:r>
              <a:rPr lang="en-US" sz="2800" dirty="0" smtClean="0">
                <a:latin typeface="+mj-lt"/>
              </a:rPr>
              <a:t> (or </a:t>
            </a:r>
            <a:r>
              <a:rPr lang="en-US" sz="2800" i="1" dirty="0" smtClean="0">
                <a:latin typeface="+mj-lt"/>
              </a:rPr>
              <a:t>record) </a:t>
            </a:r>
            <a:r>
              <a:rPr lang="en-US" sz="2800" dirty="0" smtClean="0">
                <a:latin typeface="+mj-lt"/>
              </a:rPr>
              <a:t>is a single entry in the table having the attributes specified by the schema</a:t>
            </a:r>
            <a:endParaRPr lang="en-US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345947" y="2739253"/>
            <a:ext cx="2007853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number of tuples is the </a:t>
            </a:r>
            <a:r>
              <a:rPr lang="en-US" sz="2400" b="1" u="sng" dirty="0" smtClean="0">
                <a:latin typeface="+mj-lt"/>
              </a:rPr>
              <a:t>cardinality</a:t>
            </a:r>
            <a:r>
              <a:rPr lang="en-US" sz="2400" dirty="0" smtClean="0">
                <a:latin typeface="+mj-lt"/>
              </a:rPr>
              <a:t> of the relation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34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1214</Words>
  <Application>Microsoft Office PowerPoint</Application>
  <PresentationFormat>Widescreen</PresentationFormat>
  <Paragraphs>296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Menlo</vt:lpstr>
      <vt:lpstr>Symbol</vt:lpstr>
      <vt:lpstr>Times</vt:lpstr>
      <vt:lpstr>Times New Roman</vt:lpstr>
      <vt:lpstr>Wingdings</vt:lpstr>
      <vt:lpstr>Office Theme</vt:lpstr>
      <vt:lpstr>Lecture 32:  The Relational Model</vt:lpstr>
      <vt:lpstr>Today’s Lecture</vt:lpstr>
      <vt:lpstr>1. The Relational Model &amp; Relational Algebra</vt:lpstr>
      <vt:lpstr>What you will learn about in this section</vt:lpstr>
      <vt:lpstr>Motivation</vt:lpstr>
      <vt:lpstr>A Little History</vt:lpstr>
      <vt:lpstr>The Relational Model: Schemata</vt:lpstr>
      <vt:lpstr>The Relational Model: Data</vt:lpstr>
      <vt:lpstr>The Relational Model: Data</vt:lpstr>
      <vt:lpstr>The Relational Model: Data</vt:lpstr>
      <vt:lpstr>To Reiterate</vt:lpstr>
      <vt:lpstr>One More Time</vt:lpstr>
      <vt:lpstr>A relational database</vt:lpstr>
      <vt:lpstr>Remember the CMS (Course Management System)</vt:lpstr>
      <vt:lpstr>2nd Part of the Model: Querying</vt:lpstr>
      <vt:lpstr>Virtues of the model</vt:lpstr>
      <vt:lpstr>Relational Algebra</vt:lpstr>
      <vt:lpstr>RDBMS Architecture</vt:lpstr>
      <vt:lpstr>RDBMS Architecture</vt:lpstr>
      <vt:lpstr>PowerPoint Presentation</vt:lpstr>
      <vt:lpstr>Keep in mind: RA operates on sets!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Relational Model</dc:title>
  <dc:creator>Alex Ratner</dc:creator>
  <cp:lastModifiedBy>Xiannong Meng</cp:lastModifiedBy>
  <cp:revision>134</cp:revision>
  <dcterms:created xsi:type="dcterms:W3CDTF">2015-11-11T19:16:09Z</dcterms:created>
  <dcterms:modified xsi:type="dcterms:W3CDTF">2018-04-07T13:07:08Z</dcterms:modified>
</cp:coreProperties>
</file>