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7" r:id="rId2"/>
    <p:sldId id="276" r:id="rId3"/>
    <p:sldId id="279" r:id="rId4"/>
    <p:sldId id="334" r:id="rId5"/>
    <p:sldId id="335" r:id="rId6"/>
    <p:sldId id="336" r:id="rId7"/>
    <p:sldId id="339" r:id="rId8"/>
    <p:sldId id="400" r:id="rId9"/>
    <p:sldId id="401" r:id="rId10"/>
    <p:sldId id="340" r:id="rId11"/>
    <p:sldId id="341" r:id="rId12"/>
    <p:sldId id="291" r:id="rId13"/>
    <p:sldId id="348" r:id="rId14"/>
    <p:sldId id="349" r:id="rId15"/>
    <p:sldId id="345" r:id="rId16"/>
    <p:sldId id="346" r:id="rId17"/>
    <p:sldId id="344" r:id="rId18"/>
    <p:sldId id="352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387" r:id="rId27"/>
    <p:sldId id="388" r:id="rId28"/>
    <p:sldId id="389" r:id="rId29"/>
    <p:sldId id="392" r:id="rId30"/>
    <p:sldId id="399" r:id="rId31"/>
    <p:sldId id="393" r:id="rId32"/>
    <p:sldId id="394" r:id="rId33"/>
    <p:sldId id="395" r:id="rId34"/>
    <p:sldId id="396" r:id="rId35"/>
    <p:sldId id="39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EC4A823-FB29-4D49-BBD9-7AE11A925804}">
          <p14:sldIdLst>
            <p14:sldId id="257"/>
            <p14:sldId id="276"/>
            <p14:sldId id="279"/>
            <p14:sldId id="334"/>
            <p14:sldId id="335"/>
            <p14:sldId id="336"/>
            <p14:sldId id="339"/>
            <p14:sldId id="400"/>
            <p14:sldId id="401"/>
            <p14:sldId id="340"/>
            <p14:sldId id="341"/>
            <p14:sldId id="291"/>
            <p14:sldId id="348"/>
            <p14:sldId id="349"/>
            <p14:sldId id="345"/>
            <p14:sldId id="346"/>
            <p14:sldId id="344"/>
            <p14:sldId id="352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2"/>
            <p14:sldId id="399"/>
            <p14:sldId id="393"/>
            <p14:sldId id="394"/>
            <p14:sldId id="395"/>
            <p14:sldId id="396"/>
            <p14:sldId id="3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031"/>
    <p:restoredTop sz="93923"/>
  </p:normalViewPr>
  <p:slideViewPr>
    <p:cSldViewPr snapToGrid="0" snapToObjects="1">
      <p:cViewPr varScale="1">
        <p:scale>
          <a:sx n="82" d="100"/>
          <a:sy n="82" d="100"/>
        </p:scale>
        <p:origin x="9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036F9-C1B7-754D-84B4-E10FAAAB2A28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FFE73-487A-6E4F-A170-9F501B8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8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02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FFE73-487A-6E4F-A170-9F501B81102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17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174D-DD61-FE43-8A53-ABAC8F6EC3E6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0F02-33DC-3A41-9F51-431B7FE0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3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174D-DD61-FE43-8A53-ABAC8F6EC3E6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0F02-33DC-3A41-9F51-431B7FE0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0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174D-DD61-FE43-8A53-ABAC8F6EC3E6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0F02-33DC-3A41-9F51-431B7FE0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98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174D-DD61-FE43-8A53-ABAC8F6EC3E6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0F02-33DC-3A41-9F51-431B7FE0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2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174D-DD61-FE43-8A53-ABAC8F6EC3E6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0F02-33DC-3A41-9F51-431B7FE0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174D-DD61-FE43-8A53-ABAC8F6EC3E6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0F02-33DC-3A41-9F51-431B7FE0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7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174D-DD61-FE43-8A53-ABAC8F6EC3E6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0F02-33DC-3A41-9F51-431B7FE0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174D-DD61-FE43-8A53-ABAC8F6EC3E6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0F02-33DC-3A41-9F51-431B7FE0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81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174D-DD61-FE43-8A53-ABAC8F6EC3E6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0F02-33DC-3A41-9F51-431B7FE0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15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174D-DD61-FE43-8A53-ABAC8F6EC3E6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0F02-33DC-3A41-9F51-431B7FE0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2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174D-DD61-FE43-8A53-ABAC8F6EC3E6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0F02-33DC-3A41-9F51-431B7FE0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1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E174D-DD61-FE43-8A53-ABAC8F6EC3E6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C0F02-33DC-3A41-9F51-431B7FE0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7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0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8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0.png"/><Relationship Id="rId5" Type="http://schemas.openxmlformats.org/officeDocument/2006/relationships/image" Target="../media/image60.png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33: </a:t>
            </a:r>
            <a:br>
              <a:rPr lang="en-US" dirty="0" smtClean="0"/>
            </a:br>
            <a:r>
              <a:rPr lang="en-US" dirty="0" smtClean="0"/>
              <a:t>The Relational Model 2</a:t>
            </a:r>
            <a:endParaRPr lang="en-US" dirty="0"/>
          </a:p>
        </p:txBody>
      </p:sp>
      <p:sp>
        <p:nvSpPr>
          <p:cNvPr id="7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Professor Xiannong Meng</a:t>
            </a:r>
          </a:p>
          <a:p>
            <a:r>
              <a:rPr lang="en-US" dirty="0"/>
              <a:t>Spring 2018</a:t>
            </a:r>
          </a:p>
          <a:p>
            <a:r>
              <a:rPr lang="en-US" dirty="0"/>
              <a:t>Lecture and activity contents </a:t>
            </a:r>
            <a:r>
              <a:rPr lang="en-US" dirty="0" smtClean="0"/>
              <a:t>are based </a:t>
            </a:r>
            <a:r>
              <a:rPr lang="en-US" dirty="0"/>
              <a:t>on what Prof Chris </a:t>
            </a:r>
            <a:r>
              <a:rPr lang="en-US" dirty="0" err="1" smtClean="0"/>
              <a:t>Ré</a:t>
            </a:r>
            <a:r>
              <a:rPr lang="en-US" dirty="0" smtClean="0"/>
              <a:t> of Stanford</a:t>
            </a:r>
            <a:endParaRPr lang="en-US" dirty="0"/>
          </a:p>
          <a:p>
            <a:r>
              <a:rPr lang="en-US" dirty="0"/>
              <a:t>used in his CS 145 in the fall 2016 term </a:t>
            </a:r>
            <a:r>
              <a:rPr lang="en-US" dirty="0" smtClean="0"/>
              <a:t>with permission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60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90599" y="1843087"/>
                <a:ext cx="5967413" cy="469659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Notation: R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⋈ </m:t>
                    </m:r>
                  </m:oMath>
                </a14:m>
                <a:r>
                  <a:rPr lang="en-US" dirty="0">
                    <a:ea typeface="Arial Unicode MS" pitchFamily="-111" charset="0"/>
                    <a:cs typeface="Arial Unicode MS" pitchFamily="-111" charset="0"/>
                  </a:rPr>
                  <a:t>R</a:t>
                </a:r>
                <a:r>
                  <a:rPr lang="en-US" baseline="-25000" dirty="0">
                    <a:ea typeface="Arial Unicode MS" pitchFamily="-111" charset="0"/>
                    <a:cs typeface="Arial Unicode MS" pitchFamily="-111" charset="0"/>
                  </a:rPr>
                  <a:t>2</a:t>
                </a:r>
              </a:p>
              <a:p>
                <a:endParaRPr lang="en-US" dirty="0" smtClean="0">
                  <a:ea typeface="Arial Unicode MS" pitchFamily="-111" charset="0"/>
                  <a:cs typeface="Arial Unicode MS" pitchFamily="-111" charset="0"/>
                </a:endParaRPr>
              </a:p>
              <a:p>
                <a:r>
                  <a:rPr lang="en-US" dirty="0" smtClean="0">
                    <a:ea typeface="Arial Unicode MS" pitchFamily="-111" charset="0"/>
                    <a:cs typeface="Arial Unicode MS" pitchFamily="-111" charset="0"/>
                  </a:rPr>
                  <a:t>Joins R</a:t>
                </a:r>
                <a:r>
                  <a:rPr lang="en-US" baseline="-25000" dirty="0" smtClean="0">
                    <a:ea typeface="Arial Unicode MS" pitchFamily="-111" charset="0"/>
                    <a:cs typeface="Arial Unicode MS" pitchFamily="-111" charset="0"/>
                  </a:rPr>
                  <a:t>1</a:t>
                </a:r>
                <a:r>
                  <a:rPr lang="en-US" dirty="0" smtClean="0">
                    <a:ea typeface="Arial Unicode MS" pitchFamily="-111" charset="0"/>
                    <a:cs typeface="Arial Unicode MS" pitchFamily="-111" charset="0"/>
                  </a:rPr>
                  <a:t> and R</a:t>
                </a:r>
                <a:r>
                  <a:rPr lang="en-US" baseline="-25000" dirty="0" smtClean="0">
                    <a:ea typeface="Arial Unicode MS" pitchFamily="-111" charset="0"/>
                    <a:cs typeface="Arial Unicode MS" pitchFamily="-111" charset="0"/>
                  </a:rPr>
                  <a:t>2</a:t>
                </a:r>
                <a:r>
                  <a:rPr lang="en-US" dirty="0" smtClean="0">
                    <a:ea typeface="Arial Unicode MS" pitchFamily="-111" charset="0"/>
                    <a:cs typeface="Arial Unicode MS" pitchFamily="-111" charset="0"/>
                  </a:rPr>
                  <a:t> on </a:t>
                </a:r>
                <a:r>
                  <a:rPr lang="en-US" i="1" dirty="0" smtClean="0">
                    <a:ea typeface="Arial Unicode MS" pitchFamily="-111" charset="0"/>
                    <a:cs typeface="Arial Unicode MS" pitchFamily="-111" charset="0"/>
                  </a:rPr>
                  <a:t>equality of all shared attributes</a:t>
                </a:r>
              </a:p>
              <a:p>
                <a:pPr lvl="1"/>
                <a:r>
                  <a:rPr lang="en-US" dirty="0" smtClean="0">
                    <a:ea typeface="Arial Unicode MS" pitchFamily="-111" charset="0"/>
                    <a:cs typeface="Arial Unicode MS" pitchFamily="-111" charset="0"/>
                  </a:rPr>
                  <a:t>If R</a:t>
                </a:r>
                <a:r>
                  <a:rPr lang="en-US" baseline="-25000" dirty="0" smtClean="0">
                    <a:ea typeface="Arial Unicode MS" pitchFamily="-111" charset="0"/>
                    <a:cs typeface="Arial Unicode MS" pitchFamily="-111" charset="0"/>
                  </a:rPr>
                  <a:t>1</a:t>
                </a:r>
                <a:r>
                  <a:rPr lang="en-US" dirty="0" smtClean="0">
                    <a:ea typeface="Arial Unicode MS" pitchFamily="-111" charset="0"/>
                    <a:cs typeface="Arial Unicode MS" pitchFamily="-111" charset="0"/>
                  </a:rPr>
                  <a:t> has attribute set A, and R</a:t>
                </a:r>
                <a:r>
                  <a:rPr lang="en-US" baseline="-25000" dirty="0" smtClean="0">
                    <a:ea typeface="Arial Unicode MS" pitchFamily="-111" charset="0"/>
                    <a:cs typeface="Arial Unicode MS" pitchFamily="-111" charset="0"/>
                  </a:rPr>
                  <a:t>2</a:t>
                </a:r>
                <a:r>
                  <a:rPr lang="en-US" dirty="0" smtClean="0">
                    <a:ea typeface="Arial Unicode MS" pitchFamily="-111" charset="0"/>
                    <a:cs typeface="Arial Unicode MS" pitchFamily="-111" charset="0"/>
                  </a:rPr>
                  <a:t> has attribute set B, and they share attributes A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⋂</m:t>
                    </m:r>
                  </m:oMath>
                </a14:m>
                <a:r>
                  <a:rPr lang="en-US" dirty="0" smtClean="0">
                    <a:ea typeface="Arial Unicode MS" pitchFamily="-111" charset="0"/>
                    <a:cs typeface="Arial Unicode MS" pitchFamily="-111" charset="0"/>
                  </a:rPr>
                  <a:t>B = C, can also be written: </a:t>
                </a:r>
                <a:r>
                  <a:rPr lang="en-US" dirty="0"/>
                  <a:t>R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⋈</m:t>
                    </m:r>
                    <m:r>
                      <a:rPr lang="en-US" b="0" i="1" baseline="-2500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𝐶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>
                    <a:ea typeface="Arial Unicode MS" pitchFamily="-111" charset="0"/>
                    <a:cs typeface="Arial Unicode MS" pitchFamily="-111" charset="0"/>
                  </a:rPr>
                  <a:t>R</a:t>
                </a:r>
                <a:r>
                  <a:rPr lang="en-US" baseline="-25000" dirty="0">
                    <a:ea typeface="Arial Unicode MS" pitchFamily="-111" charset="0"/>
                    <a:cs typeface="Arial Unicode MS" pitchFamily="-111" charset="0"/>
                  </a:rPr>
                  <a:t>2</a:t>
                </a:r>
                <a:endParaRPr lang="en-US" dirty="0">
                  <a:ea typeface="Arial Unicode MS" pitchFamily="-111" charset="0"/>
                  <a:cs typeface="Arial Unicode MS" pitchFamily="-111" charset="0"/>
                </a:endParaRPr>
              </a:p>
              <a:p>
                <a:endParaRPr lang="en-US" dirty="0">
                  <a:ea typeface="Arial Unicode MS" pitchFamily="-111" charset="0"/>
                  <a:cs typeface="Arial Unicode MS" pitchFamily="-111" charset="0"/>
                </a:endParaRPr>
              </a:p>
              <a:p>
                <a:r>
                  <a:rPr lang="en-US" dirty="0" smtClean="0">
                    <a:ea typeface="Arial Unicode MS" pitchFamily="-111" charset="0"/>
                    <a:cs typeface="Arial Unicode MS" pitchFamily="-111" charset="0"/>
                  </a:rPr>
                  <a:t>Our first example of a </a:t>
                </a:r>
                <a:r>
                  <a:rPr lang="en-US" i="1" dirty="0" smtClean="0">
                    <a:ea typeface="Arial Unicode MS" pitchFamily="-111" charset="0"/>
                    <a:cs typeface="Arial Unicode MS" pitchFamily="-111" charset="0"/>
                  </a:rPr>
                  <a:t>derived </a:t>
                </a:r>
                <a:r>
                  <a:rPr lang="en-US" dirty="0" smtClean="0">
                    <a:ea typeface="Arial Unicode MS" pitchFamily="-111" charset="0"/>
                    <a:cs typeface="Arial Unicode MS" pitchFamily="-111" charset="0"/>
                  </a:rPr>
                  <a:t>RA</a:t>
                </a:r>
                <a:r>
                  <a:rPr lang="en-US" i="1" dirty="0" smtClean="0">
                    <a:ea typeface="Arial Unicode MS" pitchFamily="-111" charset="0"/>
                    <a:cs typeface="Arial Unicode MS" pitchFamily="-111" charset="0"/>
                  </a:rPr>
                  <a:t> </a:t>
                </a:r>
                <a:r>
                  <a:rPr lang="en-US" dirty="0" smtClean="0">
                    <a:ea typeface="Arial Unicode MS" pitchFamily="-111" charset="0"/>
                    <a:cs typeface="Arial Unicode MS" pitchFamily="-111" charset="0"/>
                  </a:rPr>
                  <a:t>operator:</a:t>
                </a:r>
              </a:p>
              <a:p>
                <a:pPr lvl="1"/>
                <a:r>
                  <a:rPr lang="en-US" dirty="0" smtClean="0">
                    <a:ea typeface="Arial Unicode MS" pitchFamily="-111" charset="0"/>
                    <a:cs typeface="Arial Unicode MS" pitchFamily="-111" charset="0"/>
                  </a:rPr>
                  <a:t>Meaning</a:t>
                </a:r>
                <a:r>
                  <a:rPr lang="en-US" dirty="0">
                    <a:ea typeface="Arial Unicode MS" pitchFamily="-111" charset="0"/>
                    <a:cs typeface="Arial Unicode MS" pitchFamily="-111" charset="0"/>
                  </a:rPr>
                  <a:t>:  R</a:t>
                </a:r>
                <a:r>
                  <a:rPr lang="en-US" baseline="-25000" dirty="0">
                    <a:ea typeface="Arial Unicode MS" pitchFamily="-111" charset="0"/>
                    <a:cs typeface="Arial Unicode MS" pitchFamily="-111" charset="0"/>
                  </a:rPr>
                  <a:t>1</a:t>
                </a:r>
                <a:r>
                  <a:rPr lang="en-US" dirty="0">
                    <a:ea typeface="Arial Unicode MS" pitchFamily="-111" charset="0"/>
                    <a:cs typeface="Arial Unicode MS" pitchFamily="-111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⋈</m:t>
                    </m:r>
                  </m:oMath>
                </a14:m>
                <a:r>
                  <a:rPr lang="en-US" dirty="0">
                    <a:ea typeface="Arial Unicode MS" pitchFamily="-111" charset="0"/>
                    <a:cs typeface="Arial Unicode MS" pitchFamily="-111" charset="0"/>
                  </a:rPr>
                  <a:t> R</a:t>
                </a:r>
                <a:r>
                  <a:rPr lang="en-US" baseline="-25000" dirty="0">
                    <a:ea typeface="Arial Unicode MS" pitchFamily="-111" charset="0"/>
                    <a:cs typeface="Arial Unicode MS" pitchFamily="-111" charset="0"/>
                  </a:rPr>
                  <a:t>2</a:t>
                </a:r>
                <a:r>
                  <a:rPr lang="en-US" dirty="0">
                    <a:ea typeface="Arial Unicode MS" pitchFamily="-111" charset="0"/>
                    <a:cs typeface="Arial Unicode MS" pitchFamily="-111" charset="0"/>
                  </a:rPr>
                  <a:t> = </a:t>
                </a:r>
                <a:r>
                  <a:rPr lang="en-US" dirty="0" smtClean="0">
                    <a:latin typeface="Symbol" pitchFamily="-111" charset="2"/>
                    <a:ea typeface="Arial Unicode MS" pitchFamily="-111" charset="0"/>
                    <a:cs typeface="Arial Unicode MS" pitchFamily="-111" charset="0"/>
                  </a:rPr>
                  <a:t>P</a:t>
                </a:r>
                <a:r>
                  <a:rPr lang="en-US" baseline="-25000" dirty="0" smtClean="0">
                    <a:ea typeface="Arial Unicode MS" pitchFamily="-111" charset="0"/>
                    <a:cs typeface="Arial Unicode MS" pitchFamily="-111" charset="0"/>
                  </a:rPr>
                  <a:t>A U B</a:t>
                </a:r>
                <a:r>
                  <a:rPr lang="en-US" dirty="0" smtClean="0">
                    <a:ea typeface="Arial Unicode MS" pitchFamily="-111" charset="0"/>
                    <a:cs typeface="Arial Unicode MS" pitchFamily="-111" charset="0"/>
                  </a:rPr>
                  <a:t>(</a:t>
                </a:r>
                <a:r>
                  <a:rPr lang="en-US" dirty="0" err="1" smtClean="0">
                    <a:latin typeface="Symbol" pitchFamily="-111" charset="2"/>
                    <a:ea typeface="Arial Unicode MS" pitchFamily="-111" charset="0"/>
                    <a:cs typeface="Arial Unicode MS" pitchFamily="-111" charset="0"/>
                  </a:rPr>
                  <a:t>s</a:t>
                </a:r>
                <a:r>
                  <a:rPr lang="en-US" baseline="-25000" dirty="0" err="1" smtClean="0">
                    <a:ea typeface="Arial Unicode MS" pitchFamily="-111" charset="0"/>
                    <a:cs typeface="Arial Unicode MS" pitchFamily="-111" charset="0"/>
                  </a:rPr>
                  <a:t>C</a:t>
                </a:r>
                <a:r>
                  <a:rPr lang="en-US" baseline="-25000" dirty="0" smtClean="0">
                    <a:ea typeface="Arial Unicode MS" pitchFamily="-111" charset="0"/>
                    <a:cs typeface="Arial Unicode MS" pitchFamily="-111" charset="0"/>
                  </a:rPr>
                  <a:t>=D</a:t>
                </a:r>
                <a:r>
                  <a:rPr lang="en-US" dirty="0" smtClean="0">
                    <a:ea typeface="Arial Unicode MS" pitchFamily="-111" charset="0"/>
                    <a:cs typeface="Arial Unicode MS" pitchFamily="-111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Arial Unicode MS" pitchFamily="-111" charset="0"/>
                            <a:cs typeface="Arial Unicode MS" pitchFamily="-111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Arial Unicode MS" pitchFamily="-111" charset="0"/>
                            <a:cs typeface="Arial Unicode MS" pitchFamily="-111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Arial Unicode MS" pitchFamily="-111" charset="0"/>
                        <a:cs typeface="Arial Unicode MS" pitchFamily="-111" charset="0"/>
                      </a:rPr>
                      <m:t>(</m:t>
                    </m:r>
                  </m:oMath>
                </a14:m>
                <a:r>
                  <a:rPr lang="en-US" dirty="0" smtClean="0">
                    <a:ea typeface="Arial Unicode MS" pitchFamily="-111" charset="0"/>
                    <a:cs typeface="Arial Unicode MS" pitchFamily="-111" charset="0"/>
                  </a:rPr>
                  <a:t>R</a:t>
                </a:r>
                <a:r>
                  <a:rPr lang="en-US" baseline="-25000" dirty="0" smtClean="0">
                    <a:ea typeface="Arial Unicode MS" pitchFamily="-111" charset="0"/>
                    <a:cs typeface="Arial Unicode MS" pitchFamily="-111" charset="0"/>
                  </a:rPr>
                  <a:t>1</a:t>
                </a:r>
                <a:r>
                  <a:rPr lang="en-US" dirty="0" smtClean="0">
                    <a:ea typeface="Arial Unicode MS" pitchFamily="-111" charset="0"/>
                    <a:cs typeface="Arial Unicode MS" pitchFamily="-111" charset="0"/>
                  </a:rPr>
                  <a:t>) </a:t>
                </a:r>
                <a:r>
                  <a:rPr lang="en-US" dirty="0">
                    <a:sym typeface="Symbol" pitchFamily="-111" charset="2"/>
                  </a:rPr>
                  <a:t> R</a:t>
                </a:r>
                <a:r>
                  <a:rPr lang="en-US" baseline="-25000" dirty="0">
                    <a:sym typeface="Symbol" pitchFamily="-111" charset="2"/>
                  </a:rPr>
                  <a:t>2</a:t>
                </a:r>
                <a:r>
                  <a:rPr lang="en-US" dirty="0" smtClean="0">
                    <a:sym typeface="Symbol" pitchFamily="-111" charset="2"/>
                  </a:rPr>
                  <a:t>))</a:t>
                </a:r>
                <a:endParaRPr lang="en-US" dirty="0">
                  <a:ea typeface="Arial Unicode MS" pitchFamily="-111" charset="0"/>
                  <a:cs typeface="Arial Unicode MS" pitchFamily="-111" charset="0"/>
                </a:endParaRPr>
              </a:p>
              <a:p>
                <a:pPr lvl="1"/>
                <a:r>
                  <a:rPr lang="en-US" dirty="0">
                    <a:ea typeface="Arial Unicode MS" pitchFamily="-111" charset="0"/>
                    <a:cs typeface="Arial Unicode MS" pitchFamily="-111" charset="0"/>
                  </a:rPr>
                  <a:t>Where:</a:t>
                </a:r>
              </a:p>
              <a:p>
                <a:pPr lvl="2"/>
                <a:r>
                  <a:rPr lang="en-US" dirty="0" smtClean="0">
                    <a:ea typeface="Arial Unicode MS" pitchFamily="-111" charset="0"/>
                    <a:cs typeface="Arial Unicode MS" pitchFamily="-111" charset="0"/>
                  </a:rPr>
                  <a:t>The rename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Arial Unicode MS" pitchFamily="-111" charset="0"/>
                            <a:cs typeface="Arial Unicode MS" pitchFamily="-111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Arial Unicode MS" pitchFamily="-111" charset="0"/>
                            <a:cs typeface="Arial Unicode MS" pitchFamily="-111" charset="0"/>
                          </a:rPr>
                          <m:t>𝐶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→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 smtClean="0">
                    <a:ea typeface="Arial Unicode MS" pitchFamily="-111" charset="0"/>
                    <a:cs typeface="Arial Unicode MS" pitchFamily="-111" charset="0"/>
                  </a:rPr>
                  <a:t> renames the shared attributes in one of the relations</a:t>
                </a:r>
              </a:p>
              <a:p>
                <a:pPr lvl="2"/>
                <a:r>
                  <a:rPr lang="en-US" dirty="0" smtClean="0">
                    <a:ea typeface="Arial Unicode MS" pitchFamily="-111" charset="0"/>
                    <a:cs typeface="Arial Unicode MS" pitchFamily="-111" charset="0"/>
                  </a:rPr>
                  <a:t>The </a:t>
                </a:r>
                <a:r>
                  <a:rPr lang="en-US" dirty="0">
                    <a:ea typeface="Arial Unicode MS" pitchFamily="-111" charset="0"/>
                    <a:cs typeface="Arial Unicode MS" pitchFamily="-111" charset="0"/>
                  </a:rPr>
                  <a:t>selection </a:t>
                </a:r>
                <a:r>
                  <a:rPr lang="en-US" dirty="0" err="1" smtClean="0">
                    <a:latin typeface="Symbol" pitchFamily="-111" charset="2"/>
                    <a:ea typeface="Arial Unicode MS" pitchFamily="-111" charset="0"/>
                    <a:cs typeface="Arial Unicode MS" pitchFamily="-111" charset="0"/>
                  </a:rPr>
                  <a:t>s</a:t>
                </a:r>
                <a:r>
                  <a:rPr lang="en-US" baseline="-25000" dirty="0" err="1" smtClean="0">
                    <a:ea typeface="Arial Unicode MS" pitchFamily="-111" charset="0"/>
                    <a:cs typeface="Arial Unicode MS" pitchFamily="-111" charset="0"/>
                  </a:rPr>
                  <a:t>C</a:t>
                </a:r>
                <a:r>
                  <a:rPr lang="en-US" baseline="-25000" dirty="0" smtClean="0">
                    <a:ea typeface="Arial Unicode MS" pitchFamily="-111" charset="0"/>
                    <a:cs typeface="Arial Unicode MS" pitchFamily="-111" charset="0"/>
                  </a:rPr>
                  <a:t>=D </a:t>
                </a:r>
                <a:r>
                  <a:rPr lang="en-US" dirty="0">
                    <a:ea typeface="Arial Unicode MS" pitchFamily="-111" charset="0"/>
                    <a:cs typeface="Arial Unicode MS" pitchFamily="-111" charset="0"/>
                  </a:rPr>
                  <a:t>checks equality of </a:t>
                </a:r>
                <a:r>
                  <a:rPr lang="en-US" dirty="0" smtClean="0">
                    <a:ea typeface="Arial Unicode MS" pitchFamily="-111" charset="0"/>
                    <a:cs typeface="Arial Unicode MS" pitchFamily="-111" charset="0"/>
                  </a:rPr>
                  <a:t>the shared attributes</a:t>
                </a:r>
                <a:endParaRPr lang="en-US" dirty="0">
                  <a:ea typeface="Arial Unicode MS" pitchFamily="-111" charset="0"/>
                  <a:cs typeface="Arial Unicode MS" pitchFamily="-111" charset="0"/>
                </a:endParaRPr>
              </a:p>
              <a:p>
                <a:pPr lvl="2"/>
                <a:r>
                  <a:rPr lang="en-US" dirty="0">
                    <a:ea typeface="Arial Unicode MS" pitchFamily="-111" charset="0"/>
                    <a:cs typeface="Arial Unicode MS" pitchFamily="-111" charset="0"/>
                  </a:rPr>
                  <a:t>The projection </a:t>
                </a:r>
                <a:r>
                  <a:rPr lang="en-US" dirty="0">
                    <a:latin typeface="Symbol" pitchFamily="-111" charset="2"/>
                    <a:ea typeface="Arial Unicode MS" pitchFamily="-111" charset="0"/>
                    <a:cs typeface="Arial Unicode MS" pitchFamily="-111" charset="0"/>
                  </a:rPr>
                  <a:t>P</a:t>
                </a:r>
                <a:r>
                  <a:rPr lang="en-US" baseline="-25000" dirty="0">
                    <a:ea typeface="Arial Unicode MS" pitchFamily="-111" charset="0"/>
                    <a:cs typeface="Arial Unicode MS" pitchFamily="-111" charset="0"/>
                  </a:rPr>
                  <a:t>A U </a:t>
                </a:r>
                <a:r>
                  <a:rPr lang="en-US" baseline="-25000" dirty="0" smtClean="0">
                    <a:ea typeface="Arial Unicode MS" pitchFamily="-111" charset="0"/>
                    <a:cs typeface="Arial Unicode MS" pitchFamily="-111" charset="0"/>
                  </a:rPr>
                  <a:t>B </a:t>
                </a:r>
                <a:r>
                  <a:rPr lang="en-US" dirty="0" smtClean="0">
                    <a:ea typeface="Arial Unicode MS" pitchFamily="-111" charset="0"/>
                    <a:cs typeface="Arial Unicode MS" pitchFamily="-111" charset="0"/>
                  </a:rPr>
                  <a:t>eliminates </a:t>
                </a:r>
                <a:r>
                  <a:rPr lang="en-US" dirty="0">
                    <a:ea typeface="Arial Unicode MS" pitchFamily="-111" charset="0"/>
                    <a:cs typeface="Arial Unicode MS" pitchFamily="-111" charset="0"/>
                  </a:rPr>
                  <a:t>the duplicate common attributes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90599" y="1843087"/>
                <a:ext cx="5967413" cy="4696599"/>
              </a:xfrm>
              <a:blipFill rotWithShape="0">
                <a:blip r:embed="rId2"/>
                <a:stretch>
                  <a:fillRect l="-1328" t="-12062" r="-1124" b="-1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 txBox="1">
                <a:spLocks noChangeArrowheads="1"/>
              </p:cNvSpPr>
              <p:nvPr/>
            </p:nvSpPr>
            <p:spPr>
              <a:xfrm>
                <a:off x="990600" y="517525"/>
                <a:ext cx="105156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/>
                  <a:t>Natural Join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⋈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17525"/>
                <a:ext cx="10515600" cy="1325563"/>
              </a:xfrm>
              <a:prstGeom prst="rect">
                <a:avLst/>
              </a:prstGeom>
              <a:blipFill rotWithShape="0"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5"/>
          <p:cNvSpPr>
            <a:spLocks noChangeArrowheads="1"/>
          </p:cNvSpPr>
          <p:nvPr/>
        </p:nvSpPr>
        <p:spPr bwMode="auto">
          <a:xfrm>
            <a:off x="7286624" y="2214563"/>
            <a:ext cx="4410437" cy="24191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 DISTINCT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err="1" smtClean="0">
                <a:latin typeface="Menlo" charset="0"/>
                <a:ea typeface="Menlo" charset="0"/>
                <a:cs typeface="Menlo" charset="0"/>
              </a:rPr>
              <a:t>ssid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, </a:t>
            </a:r>
            <a:r>
              <a:rPr lang="en-US" sz="2400" dirty="0" err="1" smtClean="0">
                <a:latin typeface="Menlo" charset="0"/>
                <a:ea typeface="Menlo" charset="0"/>
                <a:cs typeface="Menlo" charset="0"/>
              </a:rPr>
              <a:t>S.name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, </a:t>
            </a:r>
            <a:r>
              <a:rPr lang="en-US" sz="2400" dirty="0" err="1" smtClean="0">
                <a:latin typeface="Menlo" charset="0"/>
                <a:ea typeface="Menlo" charset="0"/>
                <a:cs typeface="Menlo" charset="0"/>
              </a:rPr>
              <a:t>gpa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err="1" smtClean="0">
                <a:latin typeface="Menlo" charset="0"/>
                <a:ea typeface="Menlo" charset="0"/>
                <a:cs typeface="Menlo" charset="0"/>
              </a:rPr>
              <a:t>ssn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, address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Students S,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People P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err="1" smtClean="0">
                <a:latin typeface="Menlo" charset="0"/>
                <a:ea typeface="Menlo" charset="0"/>
                <a:cs typeface="Menlo" charset="0"/>
              </a:rPr>
              <a:t>S.name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= </a:t>
            </a:r>
            <a:r>
              <a:rPr lang="en-US" sz="2400" dirty="0" err="1" smtClean="0">
                <a:latin typeface="Menlo" charset="0"/>
                <a:ea typeface="Menlo" charset="0"/>
                <a:cs typeface="Menlo" charset="0"/>
              </a:rPr>
              <a:t>P.name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86625" y="1691343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+mj-lt"/>
              </a:rPr>
              <a:t>SQL:</a:t>
            </a:r>
            <a:endParaRPr lang="en-US" sz="2800" i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6624" y="5601423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+mj-lt"/>
              </a:rPr>
              <a:t>RA:</a:t>
            </a:r>
            <a:endParaRPr lang="en-US" sz="2800" i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86624" y="5985689"/>
                <a:ext cx="420826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charset="0"/>
                        </a:rPr>
                        <m:t>𝑆𝑡𝑢𝑑𝑒𝑛𝑡𝑠</m:t>
                      </m:r>
                      <m:r>
                        <a:rPr lang="en-US" sz="3600" b="0" i="1" smtClean="0">
                          <a:latin typeface="Cambria Math" charset="0"/>
                        </a:rPr>
                        <m:t> ⋈ </m:t>
                      </m:r>
                      <m:r>
                        <a:rPr lang="en-US" sz="3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𝑃𝑒𝑜𝑝𝑙𝑒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24" y="5985689"/>
                <a:ext cx="4208268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wn Arrow 13"/>
          <p:cNvSpPr/>
          <p:nvPr/>
        </p:nvSpPr>
        <p:spPr>
          <a:xfrm>
            <a:off x="9206092" y="5233562"/>
            <a:ext cx="571500" cy="629471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7286623" y="823413"/>
            <a:ext cx="3664911" cy="5909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Students(</a:t>
            </a:r>
            <a:r>
              <a:rPr lang="en-US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sid,name,gpa</a:t>
            </a:r>
            <a:r>
              <a:rPr lang="en-US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People(</a:t>
            </a:r>
            <a:r>
              <a:rPr lang="en-US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ssn,name,address</a:t>
            </a:r>
            <a:r>
              <a:rPr lang="en-US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775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9" grpId="0" animBg="1"/>
      <p:bldP spid="3" grpId="0"/>
      <p:bldP spid="12" grpId="0"/>
      <p:bldP spid="11" grpId="0"/>
      <p:bldP spid="1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54665"/>
              </p:ext>
            </p:extLst>
          </p:nvPr>
        </p:nvGraphicFramePr>
        <p:xfrm>
          <a:off x="7756903" y="1618701"/>
          <a:ext cx="3057523" cy="1026092"/>
        </p:xfrm>
        <a:graphic>
          <a:graphicData uri="http://schemas.openxmlformats.org/drawingml/2006/table">
            <a:tbl>
              <a:tblPr/>
              <a:tblGrid>
                <a:gridCol w="1019174"/>
                <a:gridCol w="814490"/>
                <a:gridCol w="1223859"/>
              </a:tblGrid>
              <a:tr h="23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ssn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P.name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address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1234545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John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216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Rosse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5423341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Bob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217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Rosse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415600"/>
              </p:ext>
            </p:extLst>
          </p:nvPr>
        </p:nvGraphicFramePr>
        <p:xfrm>
          <a:off x="3239478" y="1616097"/>
          <a:ext cx="3057523" cy="1026092"/>
        </p:xfrm>
        <a:graphic>
          <a:graphicData uri="http://schemas.openxmlformats.org/drawingml/2006/table">
            <a:tbl>
              <a:tblPr/>
              <a:tblGrid>
                <a:gridCol w="1019174"/>
                <a:gridCol w="948348"/>
                <a:gridCol w="1090001"/>
              </a:tblGrid>
              <a:tr h="23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sid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S.name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gpa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001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John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3.4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002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Bob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1.3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01711" y="3275743"/>
                <a:ext cx="410727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charset="0"/>
                        </a:rPr>
                        <m:t>𝑆𝑡𝑢𝑑𝑒𝑛𝑡𝑠</m:t>
                      </m:r>
                      <m:r>
                        <a:rPr lang="en-US" sz="3600" b="0" i="1" smtClean="0">
                          <a:latin typeface="Cambria Math" charset="0"/>
                        </a:rPr>
                        <m:t> ⋈</m:t>
                      </m:r>
                      <m:r>
                        <a:rPr lang="en-US" sz="3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𝑃𝑒𝑜𝑝𝑙𝑒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11" y="3275743"/>
                <a:ext cx="4107278" cy="5539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637621" y="1744136"/>
                <a:ext cx="67197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charset="0"/>
                        </a:rPr>
                        <m:t>⋈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621" y="1744136"/>
                <a:ext cx="671979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>
            <a:off x="6654267" y="3226511"/>
            <a:ext cx="585787" cy="652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393045"/>
              </p:ext>
            </p:extLst>
          </p:nvPr>
        </p:nvGraphicFramePr>
        <p:xfrm>
          <a:off x="4377324" y="4512527"/>
          <a:ext cx="5192571" cy="1026092"/>
        </p:xfrm>
        <a:graphic>
          <a:graphicData uri="http://schemas.openxmlformats.org/drawingml/2006/table">
            <a:tbl>
              <a:tblPr/>
              <a:tblGrid>
                <a:gridCol w="849172"/>
                <a:gridCol w="1057275"/>
                <a:gridCol w="1128713"/>
                <a:gridCol w="1105961"/>
                <a:gridCol w="1051450"/>
              </a:tblGrid>
              <a:tr h="23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sid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S.name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gpa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ssn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address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001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John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3.4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1234545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216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Rosse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002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Bob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1.3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5423341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216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Rosse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756903" y="1080616"/>
            <a:ext cx="1266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People P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239478" y="1084058"/>
            <a:ext cx="1497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Students 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88780" y="788228"/>
            <a:ext cx="2753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</a:rPr>
              <a:t>Another example: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830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Natural Join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38200" y="1981200"/>
                <a:ext cx="10515600" cy="4114800"/>
              </a:xfrm>
            </p:spPr>
            <p:txBody>
              <a:bodyPr/>
              <a:lstStyle/>
              <a:p>
                <a:r>
                  <a:rPr lang="en-US" dirty="0"/>
                  <a:t>Given </a:t>
                </a:r>
                <a:r>
                  <a:rPr lang="en-US" dirty="0" smtClean="0"/>
                  <a:t>schemas </a:t>
                </a:r>
                <a:r>
                  <a:rPr lang="en-US" dirty="0"/>
                  <a:t>R(A, B, C, D), S(A, C, E), what is the schema of 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⋈ </m:t>
                    </m:r>
                  </m:oMath>
                </a14:m>
                <a:r>
                  <a:rPr lang="en-US" dirty="0"/>
                  <a:t>S ?</a:t>
                </a:r>
              </a:p>
              <a:p>
                <a:endParaRPr lang="en-US" dirty="0"/>
              </a:p>
              <a:p>
                <a:r>
                  <a:rPr lang="en-US" dirty="0"/>
                  <a:t>Given R(A, B, C),  S(D, E), what is 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⋈ </m:t>
                    </m:r>
                  </m:oMath>
                </a14:m>
                <a:r>
                  <a:rPr lang="en-US" dirty="0"/>
                  <a:t>S  ?</a:t>
                </a:r>
              </a:p>
              <a:p>
                <a:endParaRPr lang="en-US" dirty="0"/>
              </a:p>
              <a:p>
                <a:r>
                  <a:rPr lang="en-US" dirty="0"/>
                  <a:t>Given R(A, B),  S(A, B),  what is  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⋈ </m:t>
                    </m:r>
                  </m:oMath>
                </a14:m>
                <a:r>
                  <a:rPr lang="en-US" dirty="0"/>
                  <a:t>S  ?</a:t>
                </a:r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981200"/>
                <a:ext cx="10515600" cy="4114800"/>
              </a:xfrm>
              <a:blipFill rotWithShape="0">
                <a:blip r:embed="rId2"/>
                <a:stretch>
                  <a:fillRect l="-1043" t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Converting SFW Query -&gt; RA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199" y="5719457"/>
            <a:ext cx="351948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How do we represent this query in RA?</a:t>
            </a:r>
            <a:endParaRPr lang="en-US" sz="2800" dirty="0"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453062" y="3598189"/>
            <a:ext cx="6338429" cy="532453"/>
            <a:chOff x="5453062" y="3598189"/>
            <a:chExt cx="6338429" cy="5324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435345" y="3598189"/>
                  <a:ext cx="5356146" cy="5324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32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Π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charset="0"/>
                              </a:rPr>
                              <m:t>𝑔𝑝𝑎</m:t>
                            </m:r>
                            <m:r>
                              <a:rPr lang="en-US" sz="3200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latin typeface="Cambria Math" charset="0"/>
                              </a:rPr>
                              <m:t>𝑎𝑑𝑑𝑟𝑒𝑠𝑠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charset="0"/>
                              </a:rPr>
                              <m:t>𝑔𝑝𝑎</m:t>
                            </m:r>
                            <m:r>
                              <a:rPr lang="en-US" sz="3200" b="0" i="1" smtClean="0">
                                <a:latin typeface="Cambria Math" charset="0"/>
                              </a:rPr>
                              <m:t>&gt;3.5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𝑆</m:t>
                        </m:r>
                        <m:r>
                          <a:rPr lang="en-US" sz="3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⋈</m:t>
                        </m:r>
                        <m:r>
                          <a:rPr lang="en-US" sz="3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))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345" y="3598189"/>
                  <a:ext cx="5356146" cy="53245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ight Arrow 9"/>
            <p:cNvSpPr/>
            <p:nvPr/>
          </p:nvSpPr>
          <p:spPr>
            <a:xfrm>
              <a:off x="5453062" y="3669278"/>
              <a:ext cx="642938" cy="392536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38199" y="1690688"/>
            <a:ext cx="4405314" cy="3772218"/>
            <a:chOff x="838199" y="1690688"/>
            <a:chExt cx="4405314" cy="3772218"/>
          </a:xfrm>
        </p:grpSpPr>
        <p:sp>
          <p:nvSpPr>
            <p:cNvPr id="6" name="Rectangle 35"/>
            <p:cNvSpPr>
              <a:spLocks noChangeArrowheads="1"/>
            </p:cNvSpPr>
            <p:nvPr/>
          </p:nvSpPr>
          <p:spPr bwMode="auto">
            <a:xfrm>
              <a:off x="838199" y="2655984"/>
              <a:ext cx="4405314" cy="280692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FontTx/>
                <a:buNone/>
              </a:pPr>
              <a:r>
                <a:rPr lang="en-US" sz="2800" dirty="0" smtClean="0">
                  <a:solidFill>
                    <a:schemeClr val="accent2"/>
                  </a:solidFill>
                  <a:latin typeface="Menlo" charset="0"/>
                  <a:ea typeface="Menlo" charset="0"/>
                  <a:cs typeface="Menlo" charset="0"/>
                </a:rPr>
                <a:t>SELECT DISTINCT</a:t>
              </a:r>
              <a:endParaRPr lang="en-US" sz="2800" dirty="0">
                <a:solidFill>
                  <a:schemeClr val="bg2">
                    <a:lumMod val="90000"/>
                  </a:schemeClr>
                </a:solidFill>
                <a:latin typeface="Menlo" charset="0"/>
                <a:ea typeface="Menlo" charset="0"/>
                <a:cs typeface="Menlo" charset="0"/>
              </a:endParaRPr>
            </a:p>
            <a:p>
              <a:pPr>
                <a:lnSpc>
                  <a:spcPct val="90000"/>
                </a:lnSpc>
                <a:buFontTx/>
                <a:buNone/>
              </a:pPr>
              <a:r>
                <a:rPr lang="en-US" sz="2800" dirty="0" smtClean="0">
                  <a:latin typeface="Menlo" charset="0"/>
                  <a:ea typeface="Menlo" charset="0"/>
                  <a:cs typeface="Menlo" charset="0"/>
                </a:rPr>
                <a:t>  </a:t>
              </a:r>
              <a:r>
                <a:rPr lang="en-US" sz="2800" dirty="0" err="1" smtClean="0">
                  <a:latin typeface="Menlo" charset="0"/>
                  <a:ea typeface="Menlo" charset="0"/>
                  <a:cs typeface="Menlo" charset="0"/>
                </a:rPr>
                <a:t>gpa</a:t>
              </a:r>
              <a:r>
                <a:rPr lang="en-US" sz="2800" dirty="0" smtClean="0">
                  <a:latin typeface="Menlo" charset="0"/>
                  <a:ea typeface="Menlo" charset="0"/>
                  <a:cs typeface="Menlo" charset="0"/>
                </a:rPr>
                <a:t>,</a:t>
              </a:r>
            </a:p>
            <a:p>
              <a:pPr>
                <a:lnSpc>
                  <a:spcPct val="90000"/>
                </a:lnSpc>
                <a:buFontTx/>
                <a:buNone/>
              </a:pPr>
              <a:r>
                <a:rPr lang="en-US" sz="2800" dirty="0">
                  <a:latin typeface="Menlo" charset="0"/>
                  <a:ea typeface="Menlo" charset="0"/>
                  <a:cs typeface="Menlo" charset="0"/>
                </a:rPr>
                <a:t> </a:t>
              </a:r>
              <a:r>
                <a:rPr lang="en-US" sz="2800" dirty="0" smtClean="0">
                  <a:latin typeface="Menlo" charset="0"/>
                  <a:ea typeface="Menlo" charset="0"/>
                  <a:cs typeface="Menlo" charset="0"/>
                </a:rPr>
                <a:t> address</a:t>
              </a:r>
            </a:p>
            <a:p>
              <a:pPr>
                <a:lnSpc>
                  <a:spcPct val="90000"/>
                </a:lnSpc>
                <a:buFontTx/>
                <a:buNone/>
              </a:pPr>
              <a:r>
                <a:rPr lang="en-US" sz="2800" dirty="0" smtClean="0">
                  <a:solidFill>
                    <a:schemeClr val="accent2"/>
                  </a:solidFill>
                  <a:latin typeface="Menlo" charset="0"/>
                  <a:ea typeface="Menlo" charset="0"/>
                  <a:cs typeface="Menlo" charset="0"/>
                </a:rPr>
                <a:t>FROM</a:t>
              </a:r>
              <a:r>
                <a:rPr lang="en-US" sz="2800" dirty="0" smtClean="0">
                  <a:latin typeface="Menlo" charset="0"/>
                  <a:ea typeface="Menlo" charset="0"/>
                  <a:cs typeface="Menlo" charset="0"/>
                </a:rPr>
                <a:t> Students S,</a:t>
              </a:r>
            </a:p>
            <a:p>
              <a:pPr>
                <a:lnSpc>
                  <a:spcPct val="90000"/>
                </a:lnSpc>
                <a:buFontTx/>
                <a:buNone/>
              </a:pPr>
              <a:r>
                <a:rPr lang="en-US" sz="2800" dirty="0">
                  <a:latin typeface="Menlo" charset="0"/>
                  <a:ea typeface="Menlo" charset="0"/>
                  <a:cs typeface="Menlo" charset="0"/>
                </a:rPr>
                <a:t> </a:t>
              </a:r>
              <a:r>
                <a:rPr lang="en-US" sz="2800" dirty="0" smtClean="0">
                  <a:latin typeface="Menlo" charset="0"/>
                  <a:ea typeface="Menlo" charset="0"/>
                  <a:cs typeface="Menlo" charset="0"/>
                </a:rPr>
                <a:t>    People P</a:t>
              </a:r>
            </a:p>
            <a:p>
              <a:pPr>
                <a:lnSpc>
                  <a:spcPct val="90000"/>
                </a:lnSpc>
                <a:buFontTx/>
                <a:buNone/>
              </a:pPr>
              <a:r>
                <a:rPr lang="en-US" sz="2800" dirty="0" smtClean="0">
                  <a:solidFill>
                    <a:schemeClr val="accent2"/>
                  </a:solidFill>
                  <a:latin typeface="Menlo" charset="0"/>
                  <a:ea typeface="Menlo" charset="0"/>
                  <a:cs typeface="Menlo" charset="0"/>
                </a:rPr>
                <a:t>WHERE</a:t>
              </a:r>
              <a:r>
                <a:rPr lang="en-US" sz="2800" dirty="0" smtClean="0">
                  <a:latin typeface="Menlo" charset="0"/>
                  <a:ea typeface="Menlo" charset="0"/>
                  <a:cs typeface="Menlo" charset="0"/>
                </a:rPr>
                <a:t> </a:t>
              </a:r>
              <a:r>
                <a:rPr lang="en-US" sz="2800" dirty="0" err="1" smtClean="0">
                  <a:latin typeface="Menlo" charset="0"/>
                  <a:ea typeface="Menlo" charset="0"/>
                  <a:cs typeface="Menlo" charset="0"/>
                </a:rPr>
                <a:t>gpa</a:t>
              </a:r>
              <a:r>
                <a:rPr lang="en-US" sz="2800" dirty="0" smtClean="0">
                  <a:latin typeface="Menlo" charset="0"/>
                  <a:ea typeface="Menlo" charset="0"/>
                  <a:cs typeface="Menlo" charset="0"/>
                </a:rPr>
                <a:t> &gt; 3.5 AND</a:t>
              </a:r>
            </a:p>
            <a:p>
              <a:pPr>
                <a:lnSpc>
                  <a:spcPct val="90000"/>
                </a:lnSpc>
                <a:buFontTx/>
                <a:buNone/>
              </a:pPr>
              <a:r>
                <a:rPr lang="en-US" sz="2800" dirty="0">
                  <a:latin typeface="Menlo" charset="0"/>
                  <a:ea typeface="Menlo" charset="0"/>
                  <a:cs typeface="Menlo" charset="0"/>
                </a:rPr>
                <a:t> </a:t>
              </a:r>
              <a:r>
                <a:rPr lang="en-US" sz="2800" dirty="0" smtClean="0">
                  <a:latin typeface="Menlo" charset="0"/>
                  <a:ea typeface="Menlo" charset="0"/>
                  <a:cs typeface="Menlo" charset="0"/>
                </a:rPr>
                <a:t>  </a:t>
              </a:r>
              <a:r>
                <a:rPr lang="en-US" sz="2800" dirty="0" err="1" smtClean="0">
                  <a:latin typeface="Menlo" charset="0"/>
                  <a:ea typeface="Menlo" charset="0"/>
                  <a:cs typeface="Menlo" charset="0"/>
                </a:rPr>
                <a:t>sname</a:t>
              </a:r>
              <a:r>
                <a:rPr lang="en-US" sz="2800" dirty="0" smtClean="0">
                  <a:latin typeface="Menlo" charset="0"/>
                  <a:ea typeface="Menlo" charset="0"/>
                  <a:cs typeface="Menlo" charset="0"/>
                </a:rPr>
                <a:t> = </a:t>
              </a:r>
              <a:r>
                <a:rPr lang="en-US" sz="2800" dirty="0" err="1" smtClean="0">
                  <a:latin typeface="Menlo" charset="0"/>
                  <a:ea typeface="Menlo" charset="0"/>
                  <a:cs typeface="Menlo" charset="0"/>
                </a:rPr>
                <a:t>pname</a:t>
              </a:r>
              <a:r>
                <a:rPr lang="en-US" sz="2800" dirty="0" smtClean="0">
                  <a:latin typeface="Menlo" charset="0"/>
                  <a:ea typeface="Menlo" charset="0"/>
                  <a:cs typeface="Menlo" charset="0"/>
                </a:rPr>
                <a:t>;</a:t>
              </a:r>
            </a:p>
          </p:txBody>
        </p:sp>
        <p:sp>
          <p:nvSpPr>
            <p:cNvPr id="17" name="Rectangle 35"/>
            <p:cNvSpPr>
              <a:spLocks noChangeArrowheads="1"/>
            </p:cNvSpPr>
            <p:nvPr/>
          </p:nvSpPr>
          <p:spPr bwMode="auto">
            <a:xfrm>
              <a:off x="838199" y="1690688"/>
              <a:ext cx="3684181" cy="5909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FontTx/>
                <a:buNone/>
              </a:pPr>
              <a:r>
                <a:rPr lang="en-US" dirty="0" smtClean="0">
                  <a:solidFill>
                    <a:schemeClr val="accent2"/>
                  </a:solidFill>
                  <a:latin typeface="Menlo" charset="0"/>
                  <a:ea typeface="Menlo" charset="0"/>
                  <a:cs typeface="Menlo" charset="0"/>
                </a:rPr>
                <a:t>Students(</a:t>
              </a:r>
              <a:r>
                <a:rPr lang="en-US" dirty="0" err="1" smtClean="0">
                  <a:solidFill>
                    <a:schemeClr val="accent2"/>
                  </a:solidFill>
                  <a:latin typeface="Menlo" charset="0"/>
                  <a:ea typeface="Menlo" charset="0"/>
                  <a:cs typeface="Menlo" charset="0"/>
                </a:rPr>
                <a:t>sid,sname,gpa</a:t>
              </a:r>
              <a:r>
                <a:rPr lang="en-US" dirty="0" smtClean="0">
                  <a:solidFill>
                    <a:schemeClr val="accent2"/>
                  </a:solidFill>
                  <a:latin typeface="Menlo" charset="0"/>
                  <a:ea typeface="Menlo" charset="0"/>
                  <a:cs typeface="Menlo" charset="0"/>
                </a:rPr>
                <a:t>)</a:t>
              </a:r>
            </a:p>
            <a:p>
              <a:pPr>
                <a:lnSpc>
                  <a:spcPct val="90000"/>
                </a:lnSpc>
                <a:buFontTx/>
                <a:buNone/>
              </a:pPr>
              <a:r>
                <a:rPr lang="en-US" dirty="0" smtClean="0">
                  <a:solidFill>
                    <a:schemeClr val="accent2"/>
                  </a:solidFill>
                  <a:latin typeface="Menlo" charset="0"/>
                  <a:ea typeface="Menlo" charset="0"/>
                  <a:cs typeface="Menlo" charset="0"/>
                </a:rPr>
                <a:t>People(</a:t>
              </a:r>
              <a:r>
                <a:rPr lang="en-US" dirty="0" err="1" smtClean="0">
                  <a:solidFill>
                    <a:schemeClr val="accent2"/>
                  </a:solidFill>
                  <a:latin typeface="Menlo" charset="0"/>
                  <a:ea typeface="Menlo" charset="0"/>
                  <a:cs typeface="Menlo" charset="0"/>
                </a:rPr>
                <a:t>ssn,sname,address</a:t>
              </a:r>
              <a:r>
                <a:rPr lang="en-US" dirty="0" smtClean="0">
                  <a:solidFill>
                    <a:schemeClr val="accent2"/>
                  </a:solidFill>
                  <a:latin typeface="Menlo" charset="0"/>
                  <a:ea typeface="Menlo" charset="0"/>
                  <a:cs typeface="Menlo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011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Equivalence of RA Plans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relations R(A,B) and S(B,C):</a:t>
                </a:r>
              </a:p>
              <a:p>
                <a:pPr lvl="1"/>
                <a:endParaRPr lang="en-US" sz="2800" dirty="0"/>
              </a:p>
              <a:p>
                <a:pPr lvl="1"/>
                <a:r>
                  <a:rPr lang="en-US" sz="2800" dirty="0" smtClean="0"/>
                  <a:t>Here, projection &amp; selection commute: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𝐴</m:t>
                            </m:r>
                            <m:r>
                              <a:rPr lang="en-US" sz="3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=5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sz="3200" i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Π</m:t>
                        </m:r>
                      </m:e>
                      <m:sub>
                        <m:r>
                          <a:rPr lang="en-US" sz="3200" b="0" i="1" smtClean="0">
                            <a:latin typeface="Cambria Math" charset="0"/>
                          </a:rPr>
                          <m:t>𝐴</m:t>
                        </m:r>
                      </m:sub>
                    </m:sSub>
                    <m:r>
                      <a:rPr lang="en-US" sz="3200" b="0" i="1" smtClean="0">
                        <a:latin typeface="Cambria Math" charset="0"/>
                      </a:rPr>
                      <m:t>(</m:t>
                    </m:r>
                    <m:r>
                      <a:rPr lang="en-US" sz="3200" b="0" i="1" smtClean="0">
                        <a:latin typeface="Cambria Math" charset="0"/>
                      </a:rPr>
                      <m:t>𝑅</m:t>
                    </m:r>
                    <m:r>
                      <a:rPr lang="en-US" sz="3200" i="1">
                        <a:latin typeface="Cambria Math" charset="0"/>
                      </a:rPr>
                      <m:t>))</m:t>
                    </m:r>
                    <m:r>
                      <a:rPr lang="en-US" sz="32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Π</m:t>
                        </m:r>
                      </m:e>
                      <m:sub>
                        <m:r>
                          <a:rPr lang="en-US" sz="3200" i="1">
                            <a:latin typeface="Cambria Math" charset="0"/>
                          </a:rPr>
                          <m:t>𝐴</m:t>
                        </m:r>
                      </m:sub>
                    </m:sSub>
                    <m:r>
                      <a:rPr lang="en-US" sz="3200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3200" b="0" i="1" smtClean="0">
                            <a:latin typeface="Cambria Math" charset="0"/>
                          </a:rPr>
                          <m:t>𝐴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=5</m:t>
                        </m:r>
                      </m:sub>
                    </m:sSub>
                    <m:r>
                      <a:rPr lang="en-US" sz="3200" b="0" i="1" smtClean="0">
                        <a:latin typeface="Cambria Math" charset="0"/>
                      </a:rPr>
                      <m:t>(</m:t>
                    </m:r>
                    <m:r>
                      <a:rPr lang="en-US" sz="3200" b="0" i="1" smtClean="0">
                        <a:latin typeface="Cambria Math" charset="0"/>
                      </a:rPr>
                      <m:t>𝑅</m:t>
                    </m:r>
                    <m:r>
                      <a:rPr lang="en-US" sz="3200" b="0" i="1" smtClean="0">
                        <a:latin typeface="Cambria Math" charset="0"/>
                      </a:rPr>
                      <m:t>))</m:t>
                    </m:r>
                  </m:oMath>
                </a14:m>
                <a:endParaRPr lang="en-US" sz="3200" b="0" dirty="0" smtClean="0"/>
              </a:p>
              <a:p>
                <a:pPr lvl="2"/>
                <a:endParaRPr lang="en-US" sz="3200" dirty="0" smtClean="0"/>
              </a:p>
              <a:p>
                <a:pPr lvl="1"/>
                <a:r>
                  <a:rPr lang="en-US" sz="2800" dirty="0" smtClean="0"/>
                  <a:t>What about here?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𝐴</m:t>
                            </m:r>
                            <m:r>
                              <a:rPr lang="en-US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=5</m:t>
                            </m:r>
                          </m:sub>
                        </m:sSub>
                        <m:r>
                          <a:rPr lang="en-US" sz="3200" i="1">
                            <a:latin typeface="Cambria Math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sz="32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Π</m:t>
                        </m:r>
                      </m:e>
                      <m:sub>
                        <m:r>
                          <a:rPr lang="en-US" sz="3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3200" i="1">
                        <a:latin typeface="Cambria Math" charset="0"/>
                      </a:rPr>
                      <m:t>(</m:t>
                    </m:r>
                    <m:r>
                      <a:rPr lang="en-US" sz="3200" i="1">
                        <a:latin typeface="Cambria Math" charset="0"/>
                      </a:rPr>
                      <m:t>𝑅</m:t>
                    </m:r>
                    <m:r>
                      <a:rPr lang="en-US" sz="3200" i="1">
                        <a:latin typeface="Cambria Math" charset="0"/>
                      </a:rPr>
                      <m:t>)) ?=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Π</m:t>
                        </m:r>
                      </m:e>
                      <m:sub>
                        <m:r>
                          <a:rPr lang="en-US" sz="3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32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3200" i="1">
                            <a:latin typeface="Cambria Math" charset="0"/>
                          </a:rPr>
                          <m:t>𝐴</m:t>
                        </m:r>
                        <m:r>
                          <a:rPr lang="en-US" sz="3200" i="1">
                            <a:latin typeface="Cambria Math" charset="0"/>
                          </a:rPr>
                          <m:t>=5</m:t>
                        </m:r>
                      </m:sub>
                    </m:sSub>
                    <m:r>
                      <a:rPr lang="en-US" sz="3200" i="1">
                        <a:latin typeface="Cambria Math" charset="0"/>
                      </a:rPr>
                      <m:t>(</m:t>
                    </m:r>
                    <m:r>
                      <a:rPr lang="en-US" sz="3200" i="1">
                        <a:latin typeface="Cambria Math" charset="0"/>
                      </a:rPr>
                      <m:t>𝑅</m:t>
                    </m:r>
                    <m:r>
                      <a:rPr lang="en-US" sz="3200" i="1">
                        <a:latin typeface="Cambria Math" charset="0"/>
                      </a:rPr>
                      <m:t>))</m:t>
                    </m:r>
                  </m:oMath>
                </a14:m>
                <a:endParaRPr lang="en-US" sz="3200" dirty="0"/>
              </a:p>
              <a:p>
                <a:pPr lvl="2"/>
                <a:endParaRPr lang="en-US" sz="32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738864" y="5788680"/>
            <a:ext cx="871427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  <a:latin typeface="+mj-lt"/>
              </a:rPr>
              <a:t>We’ll look at this </a:t>
            </a:r>
            <a:r>
              <a:rPr lang="en-US" sz="2800" smtClean="0">
                <a:solidFill>
                  <a:prstClr val="black"/>
                </a:solidFill>
                <a:latin typeface="+mj-lt"/>
              </a:rPr>
              <a:t>in more </a:t>
            </a:r>
            <a:r>
              <a:rPr lang="en-US" sz="2800" dirty="0" smtClean="0">
                <a:solidFill>
                  <a:prstClr val="black"/>
                </a:solidFill>
                <a:latin typeface="+mj-lt"/>
              </a:rPr>
              <a:t>depth </a:t>
            </a:r>
            <a:r>
              <a:rPr lang="en-US" sz="2800" smtClean="0">
                <a:solidFill>
                  <a:prstClr val="black"/>
                </a:solidFill>
                <a:latin typeface="+mj-lt"/>
              </a:rPr>
              <a:t>later in the lecture…</a:t>
            </a:r>
            <a:endParaRPr lang="en-US" sz="2800" b="1" u="sng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174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RDBMS </a:t>
            </a:r>
            <a:r>
              <a:rPr lang="en-US" dirty="0"/>
              <a:t>Architecture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60325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How does a SQL engine </a:t>
            </a:r>
            <a:r>
              <a:rPr lang="en-US"/>
              <a:t>work </a:t>
            </a:r>
            <a:r>
              <a:rPr lang="en-US" smtClean="0"/>
              <a:t>?</a:t>
            </a:r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>
            <a:off x="2409825" y="3379274"/>
            <a:ext cx="576263" cy="480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838200" y="2938143"/>
            <a:ext cx="1428750" cy="13623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+mj-lt"/>
              </a:rPr>
              <a:t>SQL Query</a:t>
            </a:r>
            <a:endParaRPr lang="en-US" sz="2800"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28963" y="2938141"/>
            <a:ext cx="2143125" cy="136239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</a:rPr>
              <a:t>Relational Algebra (RA) Plan</a:t>
            </a:r>
            <a:endParaRPr lang="en-US" sz="2800" dirty="0">
              <a:latin typeface="+mj-lt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414963" y="3379272"/>
            <a:ext cx="576263" cy="480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134101" y="2938143"/>
            <a:ext cx="2143125" cy="13623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latin typeface="+mj-lt"/>
              </a:rPr>
              <a:t>Optimized</a:t>
            </a:r>
            <a:r>
              <a:rPr lang="en-US" sz="2800" dirty="0" smtClean="0">
                <a:latin typeface="+mj-lt"/>
              </a:rPr>
              <a:t> RA Plan</a:t>
            </a:r>
            <a:endParaRPr lang="en-US" sz="2800" dirty="0">
              <a:latin typeface="+mj-lt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8420101" y="3379272"/>
            <a:ext cx="576263" cy="480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139239" y="2938141"/>
            <a:ext cx="2143125" cy="13623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+mj-lt"/>
              </a:rPr>
              <a:t>Execution</a:t>
            </a:r>
            <a:endParaRPr lang="en-US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66" y="2543175"/>
            <a:ext cx="1824036" cy="210026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414962" y="2563812"/>
            <a:ext cx="6196013" cy="210026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738864" y="5115996"/>
            <a:ext cx="8714272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  <a:latin typeface="+mj-lt"/>
              </a:rPr>
              <a:t>We saw how we can transform declarative SQL queries into precise, compositional RA plans</a:t>
            </a:r>
            <a:endParaRPr lang="en-US" sz="2800" b="1" u="sng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14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RDBMS </a:t>
            </a:r>
            <a:r>
              <a:rPr lang="en-US" dirty="0"/>
              <a:t>Architecture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60325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How does a SQL engine </a:t>
            </a:r>
            <a:r>
              <a:rPr lang="en-US"/>
              <a:t>work </a:t>
            </a:r>
            <a:r>
              <a:rPr lang="en-US" smtClean="0"/>
              <a:t>?</a:t>
            </a:r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>
            <a:off x="2409825" y="3379274"/>
            <a:ext cx="576263" cy="480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838200" y="2938143"/>
            <a:ext cx="1428750" cy="13623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+mj-lt"/>
              </a:rPr>
              <a:t>SQL Query</a:t>
            </a:r>
            <a:endParaRPr lang="en-US" sz="2800"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28963" y="2938141"/>
            <a:ext cx="2143125" cy="136239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</a:rPr>
              <a:t>Relational Algebra (RA) Plan</a:t>
            </a:r>
            <a:endParaRPr lang="en-US" sz="2800" dirty="0">
              <a:latin typeface="+mj-lt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414963" y="3379272"/>
            <a:ext cx="576263" cy="480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134101" y="2938143"/>
            <a:ext cx="2143125" cy="13623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latin typeface="+mj-lt"/>
              </a:rPr>
              <a:t>Optimized</a:t>
            </a:r>
            <a:r>
              <a:rPr lang="en-US" sz="2800" dirty="0" smtClean="0">
                <a:latin typeface="+mj-lt"/>
              </a:rPr>
              <a:t> RA Plan</a:t>
            </a:r>
            <a:endParaRPr lang="en-US" sz="2800" dirty="0">
              <a:latin typeface="+mj-lt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8420101" y="3379272"/>
            <a:ext cx="576263" cy="480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139239" y="2938141"/>
            <a:ext cx="2143125" cy="13623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+mj-lt"/>
              </a:rPr>
              <a:t>Execution</a:t>
            </a:r>
            <a:endParaRPr lang="en-US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641" y="2543175"/>
            <a:ext cx="4772021" cy="210026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420101" y="2563812"/>
            <a:ext cx="3190874" cy="210026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826819" y="5060145"/>
            <a:ext cx="6538362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  <a:latin typeface="+mj-lt"/>
              </a:rPr>
              <a:t>We’ll look at how to then optimize these plans later in </a:t>
            </a:r>
            <a:r>
              <a:rPr lang="en-US" sz="2800" smtClean="0">
                <a:solidFill>
                  <a:prstClr val="black"/>
                </a:solidFill>
                <a:latin typeface="+mj-lt"/>
              </a:rPr>
              <a:t>this lecture</a:t>
            </a:r>
            <a:endParaRPr lang="en-US" sz="2800" b="1" u="sng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325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RDBMS </a:t>
            </a:r>
            <a:r>
              <a:rPr lang="en-US" dirty="0"/>
              <a:t>Architecture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60325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How </a:t>
            </a:r>
            <a:r>
              <a:rPr lang="en-US" dirty="0" smtClean="0"/>
              <a:t>is the RA “plan” executed?</a:t>
            </a:r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>
            <a:off x="2409825" y="3379274"/>
            <a:ext cx="576263" cy="480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838200" y="2938143"/>
            <a:ext cx="1428750" cy="13623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+mj-lt"/>
              </a:rPr>
              <a:t>SQL Query</a:t>
            </a:r>
            <a:endParaRPr lang="en-US" sz="2800"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28963" y="2938141"/>
            <a:ext cx="2143125" cy="136239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</a:rPr>
              <a:t>Relational Algebra (RA) Plan</a:t>
            </a:r>
            <a:endParaRPr lang="en-US" sz="2800" dirty="0">
              <a:latin typeface="+mj-lt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414963" y="3379272"/>
            <a:ext cx="576263" cy="480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134101" y="2938143"/>
            <a:ext cx="2143125" cy="13623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latin typeface="+mj-lt"/>
              </a:rPr>
              <a:t>Optimized</a:t>
            </a:r>
            <a:r>
              <a:rPr lang="en-US" sz="2800" dirty="0" smtClean="0">
                <a:latin typeface="+mj-lt"/>
              </a:rPr>
              <a:t> RA Plan</a:t>
            </a:r>
            <a:endParaRPr lang="en-US" sz="2800" dirty="0">
              <a:latin typeface="+mj-lt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8420101" y="3379272"/>
            <a:ext cx="576263" cy="480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139239" y="2938141"/>
            <a:ext cx="2143125" cy="13623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+mj-lt"/>
              </a:rPr>
              <a:t>Execution</a:t>
            </a:r>
            <a:endParaRPr lang="en-US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66" y="2543175"/>
            <a:ext cx="7920034" cy="210026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738864" y="5115996"/>
            <a:ext cx="871427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  <a:latin typeface="+mj-lt"/>
              </a:rPr>
              <a:t>We already know how to execute all the basic operators!</a:t>
            </a:r>
            <a:endParaRPr lang="en-US" sz="2800" b="1" u="sng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730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 Plan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10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Natural Join / Join:</a:t>
            </a:r>
          </a:p>
          <a:p>
            <a:pPr lvl="1"/>
            <a:r>
              <a:rPr lang="en-US" dirty="0" smtClean="0"/>
              <a:t>We saw how to use </a:t>
            </a:r>
            <a:r>
              <a:rPr lang="en-US" b="1" dirty="0" smtClean="0"/>
              <a:t>memory &amp; IO cost considerations to pick the correct algorithm to execute a join</a:t>
            </a:r>
            <a:r>
              <a:rPr lang="en-US" dirty="0" smtClean="0"/>
              <a:t> </a:t>
            </a:r>
            <a:r>
              <a:rPr lang="en-US" b="1" dirty="0" smtClean="0"/>
              <a:t>with (BNLJ, SMJ, HJ…)!</a:t>
            </a:r>
          </a:p>
          <a:p>
            <a:pPr lvl="1"/>
            <a:endParaRPr lang="en-US" dirty="0"/>
          </a:p>
          <a:p>
            <a:r>
              <a:rPr lang="en-US" dirty="0" smtClean="0"/>
              <a:t>Selection:</a:t>
            </a:r>
          </a:p>
          <a:p>
            <a:pPr lvl="1"/>
            <a:r>
              <a:rPr lang="en-US" dirty="0" smtClean="0"/>
              <a:t>We saw how to use </a:t>
            </a:r>
            <a:r>
              <a:rPr lang="en-US" b="1" dirty="0" smtClean="0"/>
              <a:t>indexes to aid selection</a:t>
            </a:r>
          </a:p>
          <a:p>
            <a:pPr lvl="1"/>
            <a:r>
              <a:rPr lang="en-US" dirty="0" smtClean="0"/>
              <a:t>Can always fall back on scan / binary search as well</a:t>
            </a:r>
          </a:p>
          <a:p>
            <a:pPr lvl="1"/>
            <a:endParaRPr lang="en-US" dirty="0"/>
          </a:p>
          <a:p>
            <a:r>
              <a:rPr lang="en-US" dirty="0" smtClean="0"/>
              <a:t>Projection:</a:t>
            </a:r>
          </a:p>
          <a:p>
            <a:pPr lvl="1"/>
            <a:r>
              <a:rPr lang="en-US" dirty="0" smtClean="0"/>
              <a:t>The main operation here is finding </a:t>
            </a:r>
            <a:r>
              <a:rPr lang="en-US" i="1" dirty="0" smtClean="0"/>
              <a:t>distinct </a:t>
            </a:r>
            <a:r>
              <a:rPr lang="en-US" dirty="0" smtClean="0"/>
              <a:t>values of the project tuples; we briefly discussed how to do this with e.g. </a:t>
            </a:r>
            <a:r>
              <a:rPr lang="en-US" b="1" dirty="0" smtClean="0"/>
              <a:t>hashing </a:t>
            </a:r>
            <a:r>
              <a:rPr lang="en-US" dirty="0" smtClean="0"/>
              <a:t>or </a:t>
            </a:r>
            <a:r>
              <a:rPr lang="en-US" b="1" dirty="0" smtClean="0"/>
              <a:t>sorting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38864" y="5635625"/>
            <a:ext cx="871427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  <a:latin typeface="+mj-lt"/>
              </a:rPr>
              <a:t>We already know how to execute all the basic operators!</a:t>
            </a:r>
            <a:endParaRPr lang="en-US" sz="2800" b="1" u="sng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160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Adv. Relational Algebra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3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43088"/>
            <a:ext cx="10515600" cy="4419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u="sng" dirty="0"/>
              <a:t>Five </a:t>
            </a:r>
            <a:r>
              <a:rPr lang="en-US" sz="2400" b="1" u="sng" dirty="0" smtClean="0"/>
              <a:t>basic </a:t>
            </a:r>
            <a:r>
              <a:rPr lang="en-US" sz="2400" u="sng" dirty="0" smtClean="0"/>
              <a:t>operators</a:t>
            </a:r>
            <a:r>
              <a:rPr lang="en-US" sz="2400" u="sng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Selection:</a:t>
            </a:r>
            <a:r>
              <a:rPr lang="en-US" dirty="0">
                <a:latin typeface="Symbol" pitchFamily="-111" charset="2"/>
              </a:rPr>
              <a:t> s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Projection: </a:t>
            </a:r>
            <a:r>
              <a:rPr lang="en-US" dirty="0">
                <a:latin typeface="Symbol" pitchFamily="-111" charset="2"/>
              </a:rPr>
              <a:t>P</a:t>
            </a:r>
            <a:r>
              <a:rPr lang="en-US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Cartesian Product: </a:t>
            </a:r>
            <a:r>
              <a:rPr lang="en-US" dirty="0" smtClean="0">
                <a:sym typeface="Symbol" pitchFamily="-111" charset="2"/>
              </a:rPr>
              <a:t></a:t>
            </a:r>
            <a:endParaRPr lang="en-US" dirty="0" smtClean="0"/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Union</a:t>
            </a:r>
            <a:r>
              <a:rPr lang="en-US" dirty="0"/>
              <a:t>: </a:t>
            </a:r>
            <a:r>
              <a:rPr lang="en-US" dirty="0">
                <a:sym typeface="Symbol" pitchFamily="-111" charset="2"/>
              </a:rPr>
              <a:t></a:t>
            </a:r>
            <a:endParaRPr lang="en-US" dirty="0"/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Difference: </a:t>
            </a:r>
            <a:r>
              <a:rPr lang="en-US" dirty="0" smtClean="0"/>
              <a:t>-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u="sng" dirty="0"/>
              <a:t>Derived or auxiliary operators:</a:t>
            </a:r>
          </a:p>
          <a:p>
            <a:pPr lvl="1"/>
            <a:r>
              <a:rPr lang="en-US" dirty="0"/>
              <a:t>Intersection, complement</a:t>
            </a:r>
          </a:p>
          <a:p>
            <a:pPr lvl="1"/>
            <a:r>
              <a:rPr lang="en-US" dirty="0"/>
              <a:t>Joins (</a:t>
            </a:r>
            <a:r>
              <a:rPr lang="en-US" dirty="0" err="1"/>
              <a:t>natural,equi</a:t>
            </a:r>
            <a:r>
              <a:rPr lang="en-US" dirty="0"/>
              <a:t>-join, theta join, semi-join)</a:t>
            </a:r>
          </a:p>
          <a:p>
            <a:pPr lvl="1"/>
            <a:r>
              <a:rPr lang="en-US" dirty="0"/>
              <a:t>Renaming:</a:t>
            </a:r>
            <a:r>
              <a:rPr lang="en-US" dirty="0">
                <a:latin typeface="Symbol" pitchFamily="-111" charset="2"/>
              </a:rPr>
              <a:t> </a:t>
            </a:r>
            <a:r>
              <a:rPr lang="en-US" dirty="0" err="1">
                <a:latin typeface="Symbol" pitchFamily="-111" charset="2"/>
              </a:rPr>
              <a:t>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Division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Relational Algebra (RA)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411940" y="2150645"/>
            <a:ext cx="3131485" cy="126406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64765" y="2150645"/>
            <a:ext cx="319339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+mj-lt"/>
              </a:rPr>
              <a:t>We’ll look at these first!</a:t>
            </a:r>
            <a:endParaRPr lang="en-US" sz="2400" dirty="0"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40541" y="4998621"/>
            <a:ext cx="1788460" cy="87354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750827" y="4841460"/>
            <a:ext cx="375537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And also at one example of a derived operator (natural join) and a </a:t>
            </a:r>
            <a:r>
              <a:rPr lang="en-US" sz="2400" i="1" smtClean="0">
                <a:latin typeface="+mj-lt"/>
              </a:rPr>
              <a:t>special operator (renaming)</a:t>
            </a:r>
            <a:endParaRPr lang="en-US" sz="24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learn about in this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7578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Font typeface="Arial"/>
              <a:buAutoNum type="arabicPeriod"/>
            </a:pPr>
            <a:r>
              <a:rPr lang="en-US" dirty="0" smtClean="0">
                <a:latin typeface="+mj-lt"/>
              </a:rPr>
              <a:t>Set Operations in RA</a:t>
            </a:r>
          </a:p>
          <a:p>
            <a:pPr marL="514350" indent="-514350">
              <a:buFont typeface="Arial"/>
              <a:buAutoNum type="arabicPeriod"/>
            </a:pPr>
            <a:endParaRPr lang="en-US" dirty="0" smtClean="0">
              <a:latin typeface="+mj-lt"/>
            </a:endParaRPr>
          </a:p>
          <a:p>
            <a:pPr marL="514350" indent="-514350">
              <a:buFont typeface="Arial"/>
              <a:buAutoNum type="arabicPeriod"/>
            </a:pPr>
            <a:r>
              <a:rPr lang="en-US" dirty="0" smtClean="0">
                <a:latin typeface="+mj-lt"/>
              </a:rPr>
              <a:t>Fancier RA</a:t>
            </a:r>
          </a:p>
          <a:p>
            <a:pPr marL="514350" indent="-514350">
              <a:buFont typeface="Arial"/>
              <a:buAutoNum type="arabicPeriod"/>
            </a:pPr>
            <a:endParaRPr lang="en-US" dirty="0" smtClean="0">
              <a:latin typeface="+mj-lt"/>
            </a:endParaRPr>
          </a:p>
          <a:p>
            <a:pPr marL="514350" indent="-514350">
              <a:buFont typeface="Arial"/>
              <a:buAutoNum type="arabicPeriod"/>
            </a:pPr>
            <a:r>
              <a:rPr lang="en-US" dirty="0" smtClean="0">
                <a:latin typeface="+mj-lt"/>
              </a:rPr>
              <a:t>Extensions &amp; Limitations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43088"/>
            <a:ext cx="10515600" cy="4419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u="sng" dirty="0"/>
              <a:t>Five </a:t>
            </a:r>
            <a:r>
              <a:rPr lang="en-US" sz="2400" b="1" u="sng" dirty="0" smtClean="0"/>
              <a:t>basic </a:t>
            </a:r>
            <a:r>
              <a:rPr lang="en-US" sz="2400" u="sng" dirty="0" smtClean="0"/>
              <a:t>operators</a:t>
            </a:r>
            <a:r>
              <a:rPr lang="en-US" sz="2400" u="sng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Selection:</a:t>
            </a:r>
            <a:r>
              <a:rPr lang="en-US" dirty="0">
                <a:latin typeface="Symbol" pitchFamily="-111" charset="2"/>
              </a:rPr>
              <a:t> s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Projection: </a:t>
            </a:r>
            <a:r>
              <a:rPr lang="en-US" dirty="0">
                <a:latin typeface="Symbol" pitchFamily="-111" charset="2"/>
              </a:rPr>
              <a:t>P</a:t>
            </a:r>
            <a:r>
              <a:rPr lang="en-US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Cartesian Product: </a:t>
            </a:r>
            <a:r>
              <a:rPr lang="en-US" dirty="0" smtClean="0">
                <a:sym typeface="Symbol" pitchFamily="-111" charset="2"/>
              </a:rPr>
              <a:t></a:t>
            </a:r>
            <a:endParaRPr lang="en-US" dirty="0" smtClean="0"/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Union</a:t>
            </a:r>
            <a:r>
              <a:rPr lang="en-US" dirty="0"/>
              <a:t>: </a:t>
            </a:r>
            <a:r>
              <a:rPr lang="en-US" dirty="0">
                <a:sym typeface="Symbol" pitchFamily="-111" charset="2"/>
              </a:rPr>
              <a:t></a:t>
            </a:r>
            <a:endParaRPr lang="en-US" dirty="0"/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Difference: </a:t>
            </a:r>
            <a:r>
              <a:rPr lang="en-US" dirty="0" smtClean="0"/>
              <a:t>-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u="sng" dirty="0"/>
              <a:t>Derived or auxiliary operators:</a:t>
            </a:r>
          </a:p>
          <a:p>
            <a:pPr lvl="1"/>
            <a:r>
              <a:rPr lang="en-US" dirty="0"/>
              <a:t>Intersection, complement</a:t>
            </a:r>
          </a:p>
          <a:p>
            <a:pPr lvl="1"/>
            <a:r>
              <a:rPr lang="en-US" dirty="0"/>
              <a:t>Joins (</a:t>
            </a:r>
            <a:r>
              <a:rPr lang="en-US" dirty="0" err="1"/>
              <a:t>natural,equi</a:t>
            </a:r>
            <a:r>
              <a:rPr lang="en-US" dirty="0"/>
              <a:t>-join, theta join, semi-join)</a:t>
            </a:r>
          </a:p>
          <a:p>
            <a:pPr lvl="1"/>
            <a:r>
              <a:rPr lang="en-US" dirty="0"/>
              <a:t>Renaming:</a:t>
            </a:r>
            <a:r>
              <a:rPr lang="en-US" dirty="0">
                <a:latin typeface="Symbol" pitchFamily="-111" charset="2"/>
              </a:rPr>
              <a:t> </a:t>
            </a:r>
            <a:r>
              <a:rPr lang="en-US" dirty="0" err="1">
                <a:latin typeface="Symbol" pitchFamily="-111" charset="2"/>
              </a:rPr>
              <a:t>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Division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Relational Algebra (RA)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369077" y="3420854"/>
            <a:ext cx="2345673" cy="77967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07540" y="3579856"/>
            <a:ext cx="319339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We’ll look at these</a:t>
            </a:r>
            <a:endParaRPr lang="en-US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50828" y="5055773"/>
            <a:ext cx="316482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And also at some of these </a:t>
            </a:r>
            <a:r>
              <a:rPr lang="en-US" sz="2400" i="1" smtClean="0">
                <a:latin typeface="+mj-lt"/>
              </a:rPr>
              <a:t>derived operators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42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687287"/>
            <a:ext cx="7772400" cy="914400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dirty="0" smtClean="0"/>
              <a:t>Union (</a:t>
            </a:r>
            <a:r>
              <a:rPr lang="en-US" dirty="0" smtClean="0">
                <a:sym typeface="Symbol" pitchFamily="-111" charset="2"/>
              </a:rPr>
              <a:t>)</a:t>
            </a:r>
            <a:r>
              <a:rPr lang="en-US" dirty="0" smtClean="0"/>
              <a:t> </a:t>
            </a:r>
            <a:r>
              <a:rPr lang="en-US" dirty="0"/>
              <a:t>and 2. Difference </a:t>
            </a:r>
            <a:r>
              <a:rPr lang="en-US" dirty="0" smtClean="0"/>
              <a:t>(–)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981200"/>
            <a:ext cx="9420225" cy="4495800"/>
          </a:xfrm>
        </p:spPr>
        <p:txBody>
          <a:bodyPr/>
          <a:lstStyle/>
          <a:p>
            <a:r>
              <a:rPr lang="en-US" dirty="0"/>
              <a:t>R1 </a:t>
            </a:r>
            <a:r>
              <a:rPr lang="en-US" dirty="0">
                <a:sym typeface="Symbol" pitchFamily="-111" charset="2"/>
              </a:rPr>
              <a:t> R2</a:t>
            </a:r>
            <a:endParaRPr lang="en-US" dirty="0"/>
          </a:p>
          <a:p>
            <a:r>
              <a:rPr lang="en-US" dirty="0"/>
              <a:t>Example:  </a:t>
            </a:r>
          </a:p>
          <a:p>
            <a:pPr lvl="1"/>
            <a:r>
              <a:rPr lang="en-US" dirty="0" err="1"/>
              <a:t>ActiveEmployees</a:t>
            </a:r>
            <a:r>
              <a:rPr lang="en-US" dirty="0"/>
              <a:t> </a:t>
            </a:r>
            <a:r>
              <a:rPr lang="en-US" dirty="0">
                <a:sym typeface="Symbol" pitchFamily="-111" charset="2"/>
              </a:rPr>
              <a:t></a:t>
            </a:r>
            <a:r>
              <a:rPr lang="en-US" dirty="0"/>
              <a:t> </a:t>
            </a:r>
            <a:r>
              <a:rPr lang="en-US" dirty="0" err="1"/>
              <a:t>RetiredEmployees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R1 – R2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 err="1"/>
              <a:t>AllEmployees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/>
              <a:t>RetiredEmployees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251292" y="2026215"/>
            <a:ext cx="2305614" cy="1381688"/>
            <a:chOff x="8905312" y="3952260"/>
            <a:chExt cx="2305614" cy="1381688"/>
          </a:xfrm>
        </p:grpSpPr>
        <p:sp>
          <p:nvSpPr>
            <p:cNvPr id="9" name="Oval 8"/>
            <p:cNvSpPr/>
            <p:nvPr/>
          </p:nvSpPr>
          <p:spPr>
            <a:xfrm>
              <a:off x="8905312" y="3952260"/>
              <a:ext cx="1381688" cy="13816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9829238" y="3952260"/>
              <a:ext cx="1381688" cy="13816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251292" y="4229100"/>
            <a:ext cx="2305614" cy="1381688"/>
            <a:chOff x="8905312" y="3952260"/>
            <a:chExt cx="2305614" cy="1381688"/>
          </a:xfrm>
        </p:grpSpPr>
        <p:sp>
          <p:nvSpPr>
            <p:cNvPr id="12" name="Oval 11"/>
            <p:cNvSpPr/>
            <p:nvPr/>
          </p:nvSpPr>
          <p:spPr>
            <a:xfrm>
              <a:off x="8905312" y="3952260"/>
              <a:ext cx="1381688" cy="13816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9829238" y="3952260"/>
              <a:ext cx="1381688" cy="13816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R</a:t>
              </a:r>
              <a:r>
                <a:rPr lang="en-US" baseline="-25000" dirty="0" smtClean="0">
                  <a:solidFill>
                    <a:schemeClr val="accent2"/>
                  </a:solidFill>
                </a:rPr>
                <a:t>2</a:t>
              </a:r>
              <a:endParaRPr lang="en-US" baseline="-250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608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0137" y="495300"/>
            <a:ext cx="7772400" cy="914400"/>
          </a:xfrm>
        </p:spPr>
        <p:txBody>
          <a:bodyPr/>
          <a:lstStyle/>
          <a:p>
            <a:r>
              <a:rPr lang="en-US" dirty="0"/>
              <a:t>What about </a:t>
            </a:r>
            <a:r>
              <a:rPr lang="en-US" dirty="0" smtClean="0"/>
              <a:t>Intersection (</a:t>
            </a:r>
            <a:r>
              <a:rPr lang="en-US" dirty="0" smtClean="0">
                <a:sym typeface="Symbol" pitchFamily="-111" charset="2"/>
              </a:rPr>
              <a:t>)</a:t>
            </a:r>
            <a:r>
              <a:rPr lang="en-US" dirty="0" smtClean="0"/>
              <a:t> </a:t>
            </a:r>
            <a:r>
              <a:rPr lang="en-US" dirty="0"/>
              <a:t>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0137" y="1685924"/>
            <a:ext cx="8958263" cy="4333875"/>
          </a:xfrm>
        </p:spPr>
        <p:txBody>
          <a:bodyPr/>
          <a:lstStyle/>
          <a:p>
            <a:r>
              <a:rPr lang="en-US" dirty="0"/>
              <a:t>It is a derived operator</a:t>
            </a:r>
          </a:p>
          <a:p>
            <a:r>
              <a:rPr lang="en-US" dirty="0"/>
              <a:t>R1 </a:t>
            </a:r>
            <a:r>
              <a:rPr lang="en-US" dirty="0">
                <a:sym typeface="Symbol" pitchFamily="-111" charset="2"/>
              </a:rPr>
              <a:t></a:t>
            </a:r>
            <a:r>
              <a:rPr lang="en-US" dirty="0"/>
              <a:t> R2 = R1 – (R1 – R2)</a:t>
            </a:r>
          </a:p>
          <a:p>
            <a:r>
              <a:rPr lang="en-US" dirty="0"/>
              <a:t>Also expressed as a </a:t>
            </a:r>
            <a:r>
              <a:rPr lang="en-US" dirty="0" smtClean="0"/>
              <a:t>join!</a:t>
            </a:r>
            <a:endParaRPr lang="en-US" dirty="0"/>
          </a:p>
          <a:p>
            <a:r>
              <a:rPr lang="en-US" dirty="0"/>
              <a:t>Example</a:t>
            </a:r>
          </a:p>
          <a:p>
            <a:pPr lvl="1"/>
            <a:r>
              <a:rPr lang="en-US" dirty="0" err="1"/>
              <a:t>UnionizedEmployees</a:t>
            </a:r>
            <a:r>
              <a:rPr lang="en-US" dirty="0"/>
              <a:t> </a:t>
            </a:r>
            <a:r>
              <a:rPr lang="en-US" dirty="0">
                <a:sym typeface="Symbol" pitchFamily="-111" charset="2"/>
              </a:rPr>
              <a:t></a:t>
            </a:r>
            <a:r>
              <a:rPr lang="en-US" dirty="0"/>
              <a:t> </a:t>
            </a:r>
            <a:r>
              <a:rPr lang="en-US" dirty="0" err="1"/>
              <a:t>RetiredEmployees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645584" y="1685924"/>
            <a:ext cx="2305614" cy="1381688"/>
            <a:chOff x="8905312" y="3952260"/>
            <a:chExt cx="2305614" cy="1381688"/>
          </a:xfrm>
        </p:grpSpPr>
        <p:sp>
          <p:nvSpPr>
            <p:cNvPr id="5" name="Oval 4"/>
            <p:cNvSpPr/>
            <p:nvPr/>
          </p:nvSpPr>
          <p:spPr>
            <a:xfrm>
              <a:off x="8905312" y="3952260"/>
              <a:ext cx="1381688" cy="138168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9829238" y="3952260"/>
              <a:ext cx="1381688" cy="138168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229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276600"/>
            <a:ext cx="7772400" cy="1143000"/>
          </a:xfrm>
        </p:spPr>
        <p:txBody>
          <a:bodyPr/>
          <a:lstStyle/>
          <a:p>
            <a:r>
              <a:rPr lang="en-US" dirty="0" smtClean="0"/>
              <a:t>Fancier 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8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Theta </a:t>
                </a:r>
                <a:r>
                  <a:rPr lang="en-US" dirty="0" smtClean="0"/>
                  <a:t>Join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⋈</m:t>
                    </m:r>
                  </m:oMath>
                </a14:m>
                <a:r>
                  <a:rPr lang="en-US" baseline="-25000" dirty="0" smtClean="0">
                    <a:latin typeface="Symbol" pitchFamily="-111" charset="2"/>
                  </a:rPr>
                  <a:t>q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945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38200" y="1981200"/>
                <a:ext cx="9601200" cy="4114800"/>
              </a:xfrm>
            </p:spPr>
            <p:txBody>
              <a:bodyPr/>
              <a:lstStyle/>
              <a:p>
                <a:r>
                  <a:rPr lang="en-US" dirty="0"/>
                  <a:t>A join that involves a predicate</a:t>
                </a:r>
              </a:p>
              <a:p>
                <a:r>
                  <a:rPr lang="en-US" dirty="0"/>
                  <a:t>R1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⋈</m:t>
                    </m:r>
                  </m:oMath>
                </a14:m>
                <a:r>
                  <a:rPr lang="en-US" baseline="-25000" dirty="0" smtClean="0">
                    <a:latin typeface="Symbol" pitchFamily="-111" charset="2"/>
                  </a:rPr>
                  <a:t>q</a:t>
                </a:r>
                <a:r>
                  <a:rPr lang="en-US" dirty="0" smtClean="0"/>
                  <a:t> </a:t>
                </a:r>
                <a:r>
                  <a:rPr lang="en-US" dirty="0"/>
                  <a:t>R2   =  </a:t>
                </a:r>
                <a:r>
                  <a:rPr lang="en-US" dirty="0">
                    <a:latin typeface="Symbol" pitchFamily="-111" charset="2"/>
                  </a:rPr>
                  <a:t>s</a:t>
                </a:r>
                <a:r>
                  <a:rPr lang="en-US" dirty="0"/>
                  <a:t> </a:t>
                </a:r>
                <a:r>
                  <a:rPr lang="en-US" baseline="-25000" dirty="0">
                    <a:latin typeface="Symbol" pitchFamily="-111" charset="2"/>
                  </a:rPr>
                  <a:t>q</a:t>
                </a:r>
                <a:r>
                  <a:rPr lang="en-US" dirty="0"/>
                  <a:t> (R1 </a:t>
                </a:r>
                <a:r>
                  <a:rPr lang="en-US" dirty="0">
                    <a:sym typeface="Symbol" pitchFamily="-111" charset="2"/>
                  </a:rPr>
                  <a:t></a:t>
                </a:r>
                <a:r>
                  <a:rPr lang="en-US" dirty="0"/>
                  <a:t> R2)</a:t>
                </a:r>
              </a:p>
              <a:p>
                <a:r>
                  <a:rPr lang="en-US" dirty="0"/>
                  <a:t>Here </a:t>
                </a:r>
                <a:r>
                  <a:rPr lang="en-US" dirty="0">
                    <a:latin typeface="Symbol" pitchFamily="-111" charset="2"/>
                  </a:rPr>
                  <a:t>q </a:t>
                </a:r>
                <a:r>
                  <a:rPr lang="en-US" dirty="0"/>
                  <a:t>can be any condition </a:t>
                </a:r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981200"/>
                <a:ext cx="9601200" cy="4114800"/>
              </a:xfrm>
              <a:blipFill rotWithShape="0">
                <a:blip r:embed="rId3"/>
                <a:stretch>
                  <a:fillRect l="-1143" t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7286624" y="2214563"/>
            <a:ext cx="4410437" cy="14219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latin typeface="Menlo" charset="0"/>
                <a:ea typeface="Menlo" charset="0"/>
                <a:cs typeface="Menlo" charset="0"/>
              </a:rPr>
              <a:t>SELECT *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400" dirty="0" err="1" smtClean="0">
                <a:latin typeface="Menlo" charset="0"/>
                <a:ea typeface="Menlo" charset="0"/>
                <a:cs typeface="Menlo" charset="0"/>
              </a:rPr>
              <a:t>Students,People</a:t>
            </a:r>
            <a:endParaRPr lang="en-US" sz="2400" dirty="0" smtClean="0">
              <a:latin typeface="Menlo" charset="0"/>
              <a:ea typeface="Menlo" charset="0"/>
              <a:cs typeface="Menlo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>
                <a:latin typeface="Symbol" pitchFamily="-111" charset="2"/>
              </a:rPr>
              <a:t>q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86625" y="1691343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+mj-lt"/>
              </a:rPr>
              <a:t>SQL:</a:t>
            </a:r>
            <a:endParaRPr lang="en-US" sz="2800" i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6624" y="4829898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+mj-lt"/>
              </a:rPr>
              <a:t>RA:</a:t>
            </a:r>
            <a:endParaRPr lang="en-US" sz="2800" i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286624" y="5213180"/>
                <a:ext cx="453681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charset="0"/>
                        </a:rPr>
                        <m:t>𝑆𝑡𝑢𝑑𝑒𝑛𝑡𝑠</m:t>
                      </m:r>
                      <m:r>
                        <a:rPr lang="en-US" sz="3600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charset="0"/>
                            </a:rPr>
                            <m:t>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sub>
                      </m:sSub>
                      <m:r>
                        <a:rPr lang="en-US" sz="3600" b="0" i="1" smtClean="0">
                          <a:latin typeface="Cambria Math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𝑃𝑒𝑜𝑝𝑙𝑒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24" y="5213180"/>
                <a:ext cx="4536819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35"/>
          <p:cNvSpPr>
            <a:spLocks noChangeArrowheads="1"/>
          </p:cNvSpPr>
          <p:nvPr/>
        </p:nvSpPr>
        <p:spPr bwMode="auto">
          <a:xfrm>
            <a:off x="7286623" y="823413"/>
            <a:ext cx="3742883" cy="5909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Students(</a:t>
            </a:r>
            <a:r>
              <a:rPr lang="en-US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sid,sname,gpa</a:t>
            </a:r>
            <a:r>
              <a:rPr lang="en-US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People(</a:t>
            </a:r>
            <a:r>
              <a:rPr lang="en-US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ssn,pname,address</a:t>
            </a:r>
            <a:r>
              <a:rPr lang="en-US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9134655" y="4340364"/>
            <a:ext cx="571500" cy="629471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16767" y="4239600"/>
            <a:ext cx="357439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 that natural join is a theta join + a projection.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917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482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 smtClean="0"/>
                  <a:t>Equi</a:t>
                </a:r>
                <a:r>
                  <a:rPr lang="en-US" dirty="0" smtClean="0"/>
                  <a:t>-join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⋈ </m:t>
                    </m:r>
                  </m:oMath>
                </a14:m>
                <a:r>
                  <a:rPr lang="en-US" baseline="-25000" dirty="0" smtClean="0">
                    <a:ea typeface="Arial Unicode MS" pitchFamily="-111" charset="0"/>
                    <a:cs typeface="Arial Unicode MS" pitchFamily="-111" charset="0"/>
                  </a:rPr>
                  <a:t>A=B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048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 theta join where </a:t>
                </a:r>
                <a:r>
                  <a:rPr lang="en-US" dirty="0">
                    <a:latin typeface="Symbol" pitchFamily="-111" charset="2"/>
                  </a:rPr>
                  <a:t>q </a:t>
                </a:r>
                <a:r>
                  <a:rPr lang="en-US" dirty="0"/>
                  <a:t>is an equality</a:t>
                </a:r>
              </a:p>
              <a:p>
                <a:r>
                  <a:rPr lang="en-US" dirty="0"/>
                  <a:t>R1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⋈ </m:t>
                    </m:r>
                  </m:oMath>
                </a14:m>
                <a:r>
                  <a:rPr lang="en-US" baseline="-25000" dirty="0">
                    <a:ea typeface="Arial Unicode MS" pitchFamily="-111" charset="0"/>
                    <a:cs typeface="Arial Unicode MS" pitchFamily="-111" charset="0"/>
                  </a:rPr>
                  <a:t>A=B</a:t>
                </a:r>
                <a:r>
                  <a:rPr lang="en-US" dirty="0"/>
                  <a:t> R2   =  </a:t>
                </a:r>
                <a:r>
                  <a:rPr lang="en-US" dirty="0">
                    <a:latin typeface="Symbol" pitchFamily="-111" charset="2"/>
                  </a:rPr>
                  <a:t>s </a:t>
                </a:r>
                <a:r>
                  <a:rPr lang="en-US" baseline="-25000" dirty="0">
                    <a:ea typeface="Arial Unicode MS" pitchFamily="-111" charset="0"/>
                    <a:cs typeface="Arial Unicode MS" pitchFamily="-111" charset="0"/>
                  </a:rPr>
                  <a:t>A=B</a:t>
                </a:r>
                <a:r>
                  <a:rPr lang="en-US" dirty="0"/>
                  <a:t> (R1 </a:t>
                </a:r>
                <a:r>
                  <a:rPr lang="en-US" dirty="0">
                    <a:sym typeface="Symbol" pitchFamily="-111" charset="2"/>
                  </a:rPr>
                  <a:t></a:t>
                </a:r>
                <a:r>
                  <a:rPr lang="en-US" dirty="0"/>
                  <a:t> R2)</a:t>
                </a:r>
              </a:p>
              <a:p>
                <a:r>
                  <a:rPr lang="en-US" dirty="0"/>
                  <a:t>Example:</a:t>
                </a:r>
              </a:p>
              <a:p>
                <a:pPr lvl="1"/>
                <a:r>
                  <a:rPr lang="en-US" dirty="0"/>
                  <a:t>Employee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⋈ </m:t>
                    </m:r>
                  </m:oMath>
                </a14:m>
                <a:r>
                  <a:rPr lang="en-US" baseline="-25000" dirty="0">
                    <a:ea typeface="Arial Unicode MS" pitchFamily="-111" charset="0"/>
                    <a:cs typeface="Arial Unicode MS" pitchFamily="-111" charset="0"/>
                  </a:rPr>
                  <a:t>SSN=SSN</a:t>
                </a:r>
                <a:r>
                  <a:rPr lang="en-US" dirty="0"/>
                  <a:t> Dependents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043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7286624" y="2214563"/>
            <a:ext cx="4410437" cy="175432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latin typeface="Menlo" charset="0"/>
                <a:ea typeface="Menlo" charset="0"/>
                <a:cs typeface="Menlo" charset="0"/>
              </a:rPr>
              <a:t>SELECT *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Students S,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People P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s</a:t>
            </a:r>
            <a:r>
              <a:rPr lang="en-US" sz="2400" dirty="0" err="1" smtClean="0">
                <a:latin typeface="Menlo" charset="0"/>
                <a:ea typeface="Menlo" charset="0"/>
                <a:cs typeface="Menlo" charset="0"/>
              </a:rPr>
              <a:t>name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= 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p</a:t>
            </a:r>
            <a:r>
              <a:rPr lang="en-US" sz="2400" dirty="0" err="1" smtClean="0">
                <a:latin typeface="Menlo" charset="0"/>
                <a:ea typeface="Menlo" charset="0"/>
                <a:cs typeface="Menlo" charset="0"/>
              </a:rPr>
              <a:t>name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86625" y="1691343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+mj-lt"/>
              </a:rPr>
              <a:t>SQL:</a:t>
            </a:r>
            <a:endParaRPr lang="en-US" sz="2800" i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6624" y="4829898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+mj-lt"/>
              </a:rPr>
              <a:t>RA:</a:t>
            </a:r>
            <a:endParaRPr lang="en-US" sz="2800" i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594712" y="5296400"/>
                <a:ext cx="4012893" cy="596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charset="0"/>
                        </a:rPr>
                        <m:t>𝑆</m:t>
                      </m:r>
                      <m:r>
                        <a:rPr lang="en-US" sz="3600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charset="0"/>
                            </a:rPr>
                            <m:t>⋈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charset="0"/>
                            </a:rPr>
                            <m:t>𝑠</m:t>
                          </m:r>
                          <m:r>
                            <a:rPr lang="en-US" sz="3600" b="0" i="1" smtClean="0">
                              <a:latin typeface="Cambria Math" charset="0"/>
                            </a:rPr>
                            <m:t>𝑛𝑎𝑚𝑒</m:t>
                          </m:r>
                          <m:r>
                            <a:rPr lang="en-US" sz="3600" b="0" i="1" smtClean="0">
                              <a:latin typeface="Cambria Math" charset="0"/>
                            </a:rPr>
                            <m:t>=</m:t>
                          </m:r>
                          <m:r>
                            <a:rPr lang="en-US" sz="3600" b="0" i="1" smtClean="0">
                              <a:latin typeface="Cambria Math" charset="0"/>
                            </a:rPr>
                            <m:t>𝑝𝑛𝑎𝑚𝑒</m:t>
                          </m:r>
                        </m:sub>
                      </m:sSub>
                      <m:r>
                        <a:rPr lang="en-US" sz="3600" b="0" i="1" smtClean="0">
                          <a:latin typeface="Cambria Math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𝑃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712" y="5296400"/>
                <a:ext cx="4012893" cy="5967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35"/>
          <p:cNvSpPr>
            <a:spLocks noChangeArrowheads="1"/>
          </p:cNvSpPr>
          <p:nvPr/>
        </p:nvSpPr>
        <p:spPr bwMode="auto">
          <a:xfrm>
            <a:off x="7286624" y="823413"/>
            <a:ext cx="3693264" cy="5909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Students(</a:t>
            </a:r>
            <a:r>
              <a:rPr lang="en-US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sid,sname,gpa</a:t>
            </a:r>
            <a:r>
              <a:rPr lang="en-US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People(</a:t>
            </a:r>
            <a:r>
              <a:rPr lang="en-US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ssn,pname,address</a:t>
            </a:r>
            <a:r>
              <a:rPr lang="en-US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9134655" y="4340364"/>
            <a:ext cx="571500" cy="629471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16767" y="4239600"/>
            <a:ext cx="3574399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+mj-lt"/>
              </a:rPr>
              <a:t>Most common join in practice!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83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506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 smtClean="0"/>
                  <a:t>Semijoin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  <a:sym typeface="Symbol" pitchFamily="-111" charset="2"/>
                      </a:rPr>
                      <m:t>⋉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150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  <a:sym typeface="Symbol" pitchFamily="-111" charset="2"/>
                      </a:rPr>
                      <m:t>⋉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S  = </a:t>
                </a:r>
                <a:r>
                  <a:rPr lang="en-US" dirty="0">
                    <a:latin typeface="Symbol" pitchFamily="-111" charset="2"/>
                  </a:rPr>
                  <a:t>P</a:t>
                </a:r>
                <a:r>
                  <a:rPr lang="en-US" dirty="0"/>
                  <a:t> </a:t>
                </a:r>
                <a:r>
                  <a:rPr lang="en-US" baseline="-25000" dirty="0"/>
                  <a:t>A1,…,An</a:t>
                </a:r>
                <a:r>
                  <a:rPr lang="en-US" dirty="0"/>
                  <a:t> (R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⋈</m:t>
                    </m:r>
                  </m:oMath>
                </a14:m>
                <a:r>
                  <a:rPr lang="en-US" dirty="0"/>
                  <a:t> S)</a:t>
                </a:r>
              </a:p>
              <a:p>
                <a:r>
                  <a:rPr lang="en-US" dirty="0"/>
                  <a:t>Where A</a:t>
                </a:r>
                <a:r>
                  <a:rPr lang="en-US" baseline="-25000" dirty="0"/>
                  <a:t>1</a:t>
                </a:r>
                <a:r>
                  <a:rPr lang="en-US" dirty="0"/>
                  <a:t>, …, A</a:t>
                </a:r>
                <a:r>
                  <a:rPr lang="en-US" baseline="-25000" dirty="0"/>
                  <a:t>n</a:t>
                </a:r>
                <a:r>
                  <a:rPr lang="en-US" dirty="0"/>
                  <a:t> are the attributes in R</a:t>
                </a:r>
              </a:p>
              <a:p>
                <a:r>
                  <a:rPr lang="en-US" dirty="0"/>
                  <a:t>Example:</a:t>
                </a:r>
              </a:p>
              <a:p>
                <a:pPr lvl="1"/>
                <a:r>
                  <a:rPr lang="en-US" dirty="0"/>
                  <a:t>Employee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  <a:sym typeface="Symbol" pitchFamily="-111" charset="2"/>
                      </a:rPr>
                      <m:t>⋉ </m:t>
                    </m:r>
                  </m:oMath>
                </a14:m>
                <a:r>
                  <a:rPr lang="en-US" dirty="0"/>
                  <a:t>Dependents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l="-1043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7286624" y="2307788"/>
            <a:ext cx="4543426" cy="175432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 DISTINCT</a:t>
            </a:r>
            <a:endParaRPr lang="en-US" sz="2000" dirty="0">
              <a:latin typeface="Menlo" charset="0"/>
              <a:ea typeface="Menlo" charset="0"/>
              <a:cs typeface="Menlo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000" dirty="0" err="1" smtClean="0">
                <a:latin typeface="Menlo" charset="0"/>
                <a:ea typeface="Menlo" charset="0"/>
                <a:cs typeface="Menlo" charset="0"/>
              </a:rPr>
              <a:t>sid,sname,gpa</a:t>
            </a:r>
            <a:endParaRPr lang="en-US" sz="2000" dirty="0" smtClean="0">
              <a:latin typeface="Menlo" charset="0"/>
              <a:ea typeface="Menlo" charset="0"/>
              <a:cs typeface="Menlo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000" dirty="0" err="1" smtClean="0">
                <a:latin typeface="Menlo" charset="0"/>
                <a:ea typeface="Menlo" charset="0"/>
                <a:cs typeface="Menlo" charset="0"/>
              </a:rPr>
              <a:t>Students,People</a:t>
            </a:r>
            <a:endParaRPr lang="en-US" sz="2000" dirty="0" smtClean="0">
              <a:latin typeface="Menlo" charset="0"/>
              <a:ea typeface="Menlo" charset="0"/>
              <a:cs typeface="Menlo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000" dirty="0" err="1" smtClean="0">
                <a:latin typeface="Menlo" charset="0"/>
                <a:ea typeface="Menlo" charset="0"/>
                <a:cs typeface="Menlo" charset="0"/>
              </a:rPr>
              <a:t>sname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= </a:t>
            </a:r>
            <a:r>
              <a:rPr lang="en-US" sz="2000" dirty="0" err="1">
                <a:latin typeface="Menlo" charset="0"/>
                <a:ea typeface="Menlo" charset="0"/>
                <a:cs typeface="Menlo" charset="0"/>
              </a:rPr>
              <a:t>p</a:t>
            </a:r>
            <a:r>
              <a:rPr lang="en-US" sz="2000" dirty="0" err="1" smtClean="0">
                <a:latin typeface="Menlo" charset="0"/>
                <a:ea typeface="Menlo" charset="0"/>
                <a:cs typeface="Menlo" charset="0"/>
              </a:rPr>
              <a:t>name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86625" y="1691343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+mj-lt"/>
              </a:rPr>
              <a:t>SQL:</a:t>
            </a:r>
            <a:endParaRPr lang="en-US" sz="2800" i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6624" y="4829898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+mj-lt"/>
              </a:rPr>
              <a:t>RA:</a:t>
            </a:r>
            <a:endParaRPr lang="en-US" sz="2800" i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460541" y="5478780"/>
                <a:ext cx="391972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charset="0"/>
                        </a:rPr>
                        <m:t>𝑆𝑡𝑢𝑑𝑒𝑛𝑡𝑠</m:t>
                      </m:r>
                      <m:r>
                        <a:rPr lang="en-US" sz="3600" i="1">
                          <a:latin typeface="Cambria Math" charset="0"/>
                          <a:ea typeface="Cambria Math" charset="0"/>
                          <a:cs typeface="Cambria Math" charset="0"/>
                          <a:sym typeface="Symbol" pitchFamily="-111" charset="2"/>
                        </a:rPr>
                        <m:t>⋉</m:t>
                      </m:r>
                      <m:r>
                        <a:rPr lang="en-US" sz="3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𝑃𝑒𝑜𝑝𝑙𝑒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541" y="5478780"/>
                <a:ext cx="3919727" cy="5539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35"/>
          <p:cNvSpPr>
            <a:spLocks noChangeArrowheads="1"/>
          </p:cNvSpPr>
          <p:nvPr/>
        </p:nvSpPr>
        <p:spPr bwMode="auto">
          <a:xfrm>
            <a:off x="7286624" y="823413"/>
            <a:ext cx="3721618" cy="5909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Students(</a:t>
            </a:r>
            <a:r>
              <a:rPr lang="en-US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sid,sname,gpa</a:t>
            </a:r>
            <a:r>
              <a:rPr lang="en-US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People(</a:t>
            </a:r>
            <a:r>
              <a:rPr lang="en-US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ssn,pname,address</a:t>
            </a:r>
            <a:r>
              <a:rPr lang="en-US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9134655" y="4340364"/>
            <a:ext cx="571500" cy="629471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Semijoins in Distributed Databases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06561"/>
            <a:ext cx="10515600" cy="762000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Semijoins</a:t>
            </a:r>
            <a:r>
              <a:rPr lang="en-US" dirty="0"/>
              <a:t> are </a:t>
            </a:r>
            <a:r>
              <a:rPr lang="en-US" dirty="0" smtClean="0"/>
              <a:t>often used to compute natural joins in </a:t>
            </a:r>
            <a:r>
              <a:rPr lang="en-US" dirty="0"/>
              <a:t>distributed databases</a:t>
            </a:r>
          </a:p>
        </p:txBody>
      </p:sp>
      <p:graphicFrame>
        <p:nvGraphicFramePr>
          <p:cNvPr id="22532" name="Group 4"/>
          <p:cNvGraphicFramePr>
            <a:graphicFrameLocks noGrp="1"/>
          </p:cNvGraphicFramePr>
          <p:nvPr>
            <p:extLst/>
          </p:nvPr>
        </p:nvGraphicFramePr>
        <p:xfrm>
          <a:off x="2606674" y="3276908"/>
          <a:ext cx="1905000" cy="731520"/>
        </p:xfrm>
        <a:graphic>
          <a:graphicData uri="http://schemas.openxmlformats.org/drawingml/2006/table">
            <a:tbl>
              <a:tblPr/>
              <a:tblGrid>
                <a:gridCol w="952500"/>
                <a:gridCol w="9525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SSN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. . 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. . 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543" name="Group 15"/>
          <p:cNvGraphicFramePr>
            <a:graphicFrameLocks noGrp="1"/>
          </p:cNvGraphicFramePr>
          <p:nvPr>
            <p:extLst/>
          </p:nvPr>
        </p:nvGraphicFramePr>
        <p:xfrm>
          <a:off x="6569074" y="2895908"/>
          <a:ext cx="2857500" cy="731520"/>
        </p:xfrm>
        <a:graphic>
          <a:graphicData uri="http://schemas.openxmlformats.org/drawingml/2006/table">
            <a:tbl>
              <a:tblPr/>
              <a:tblGrid>
                <a:gridCol w="952500"/>
                <a:gridCol w="952500"/>
                <a:gridCol w="9525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SSN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Dname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Age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. . 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. . 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57" name="Oval 29"/>
          <p:cNvSpPr>
            <a:spLocks noChangeArrowheads="1"/>
          </p:cNvSpPr>
          <p:nvPr/>
        </p:nvSpPr>
        <p:spPr bwMode="auto">
          <a:xfrm>
            <a:off x="2225674" y="2438708"/>
            <a:ext cx="2667000" cy="2057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8" name="Oval 30"/>
          <p:cNvSpPr>
            <a:spLocks noChangeArrowheads="1"/>
          </p:cNvSpPr>
          <p:nvPr/>
        </p:nvSpPr>
        <p:spPr bwMode="auto">
          <a:xfrm>
            <a:off x="6188074" y="2286308"/>
            <a:ext cx="3886200" cy="1905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2559" name="AutoShape 31"/>
          <p:cNvCxnSpPr>
            <a:cxnSpLocks noChangeShapeType="1"/>
            <a:stCxn id="22557" idx="6"/>
            <a:endCxn id="22558" idx="2"/>
          </p:cNvCxnSpPr>
          <p:nvPr/>
        </p:nvCxnSpPr>
        <p:spPr bwMode="auto">
          <a:xfrm flipV="1">
            <a:off x="4892674" y="3238808"/>
            <a:ext cx="1295400" cy="228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22560" name="Text Box 32"/>
          <p:cNvSpPr txBox="1">
            <a:spLocks noChangeArrowheads="1"/>
          </p:cNvSpPr>
          <p:nvPr/>
        </p:nvSpPr>
        <p:spPr bwMode="auto">
          <a:xfrm>
            <a:off x="2666999" y="2632383"/>
            <a:ext cx="1120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>
                <a:latin typeface="Times New Roman" pitchFamily="-111" charset="0"/>
              </a:rPr>
              <a:t>Employee</a:t>
            </a:r>
          </a:p>
        </p:txBody>
      </p:sp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7315199" y="2251383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>
                <a:latin typeface="Times New Roman" pitchFamily="-111" charset="0"/>
              </a:rPr>
              <a:t>Dependents</a:t>
            </a:r>
          </a:p>
        </p:txBody>
      </p:sp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5181600" y="3470583"/>
            <a:ext cx="9412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>
                <a:latin typeface="Times New Roman" pitchFamily="-111" charset="0"/>
              </a:rPr>
              <a:t>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63" name="Rectangle 35"/>
              <p:cNvSpPr>
                <a:spLocks noChangeArrowheads="1"/>
              </p:cNvSpPr>
              <p:nvPr/>
            </p:nvSpPr>
            <p:spPr bwMode="auto">
              <a:xfrm>
                <a:off x="2574844" y="4699983"/>
                <a:ext cx="7042312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3200" dirty="0">
                    <a:latin typeface="Times New Roman" pitchFamily="-111" charset="0"/>
                  </a:rPr>
                  <a:t>Employee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charset="0"/>
                      </a:rPr>
                      <m:t>⋈ </m:t>
                    </m:r>
                  </m:oMath>
                </a14:m>
                <a:r>
                  <a:rPr lang="en-US" sz="3200" baseline="-25000" dirty="0" err="1">
                    <a:latin typeface="Times New Roman" pitchFamily="-111" charset="0"/>
                    <a:ea typeface="Arial Unicode MS" pitchFamily="-111" charset="0"/>
                    <a:cs typeface="Arial Unicode MS" pitchFamily="-111" charset="0"/>
                  </a:rPr>
                  <a:t>ssn</a:t>
                </a:r>
                <a:r>
                  <a:rPr lang="en-US" sz="3200" baseline="-25000" dirty="0">
                    <a:latin typeface="Times New Roman" pitchFamily="-111" charset="0"/>
                    <a:ea typeface="Arial Unicode MS" pitchFamily="-111" charset="0"/>
                    <a:cs typeface="Arial Unicode MS" pitchFamily="-111" charset="0"/>
                  </a:rPr>
                  <a:t>=</a:t>
                </a:r>
                <a:r>
                  <a:rPr lang="en-US" sz="3200" baseline="-25000" dirty="0" err="1">
                    <a:latin typeface="Times New Roman" pitchFamily="-111" charset="0"/>
                    <a:ea typeface="Arial Unicode MS" pitchFamily="-111" charset="0"/>
                    <a:cs typeface="Arial Unicode MS" pitchFamily="-111" charset="0"/>
                  </a:rPr>
                  <a:t>ssn</a:t>
                </a:r>
                <a:r>
                  <a:rPr lang="en-US" sz="3200" dirty="0">
                    <a:latin typeface="Times New Roman" pitchFamily="-111" charset="0"/>
                  </a:rPr>
                  <a:t> (</a:t>
                </a:r>
                <a:r>
                  <a:rPr lang="en-US" sz="3200" dirty="0">
                    <a:latin typeface="Symbol" pitchFamily="-111" charset="2"/>
                  </a:rPr>
                  <a:t>s </a:t>
                </a:r>
                <a:r>
                  <a:rPr lang="en-US" sz="3200" baseline="-25000" dirty="0">
                    <a:latin typeface="Times New Roman" pitchFamily="-111" charset="0"/>
                    <a:ea typeface="Arial Unicode MS" pitchFamily="-111" charset="0"/>
                    <a:cs typeface="Arial Unicode MS" pitchFamily="-111" charset="0"/>
                  </a:rPr>
                  <a:t>age&gt;71 </a:t>
                </a:r>
                <a:r>
                  <a:rPr lang="en-US" sz="3200" dirty="0">
                    <a:latin typeface="Times New Roman" pitchFamily="-111" charset="0"/>
                    <a:ea typeface="Arial Unicode MS" pitchFamily="-111" charset="0"/>
                    <a:cs typeface="Arial Unicode MS" pitchFamily="-111" charset="0"/>
                  </a:rPr>
                  <a:t>(</a:t>
                </a:r>
                <a:r>
                  <a:rPr lang="en-US" sz="3200" dirty="0">
                    <a:latin typeface="Times New Roman" pitchFamily="-111" charset="0"/>
                  </a:rPr>
                  <a:t>Dependents))</a:t>
                </a:r>
              </a:p>
            </p:txBody>
          </p:sp>
        </mc:Choice>
        <mc:Fallback xmlns="">
          <p:sp>
            <p:nvSpPr>
              <p:cNvPr id="22563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4844" y="4699983"/>
                <a:ext cx="7042312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2163" t="-13542" r="-1211" b="-333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6553200" y="5638800"/>
            <a:ext cx="30755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>
                <a:latin typeface="Times New Roman" pitchFamily="-111" charset="0"/>
              </a:rPr>
              <a:t>T = </a:t>
            </a:r>
            <a:r>
              <a:rPr lang="en-US">
                <a:latin typeface="Symbol" pitchFamily="-111" charset="2"/>
              </a:rPr>
              <a:t>P</a:t>
            </a:r>
            <a:r>
              <a:rPr lang="en-US">
                <a:latin typeface="Times New Roman" pitchFamily="-111" charset="0"/>
              </a:rPr>
              <a:t> </a:t>
            </a:r>
            <a:r>
              <a:rPr lang="en-US" baseline="-25000">
                <a:latin typeface="Times New Roman" pitchFamily="-111" charset="0"/>
              </a:rPr>
              <a:t>SSN</a:t>
            </a:r>
            <a:r>
              <a:rPr lang="en-US">
                <a:latin typeface="Times New Roman" pitchFamily="-111" charset="0"/>
              </a:rPr>
              <a:t> </a:t>
            </a:r>
            <a:r>
              <a:rPr lang="en-US">
                <a:latin typeface="Symbol" pitchFamily="-111" charset="2"/>
              </a:rPr>
              <a:t>s </a:t>
            </a:r>
            <a:r>
              <a:rPr lang="en-US" baseline="-25000">
                <a:latin typeface="Times New Roman" pitchFamily="-111" charset="0"/>
                <a:ea typeface="Arial Unicode MS" pitchFamily="-111" charset="0"/>
                <a:cs typeface="Arial Unicode MS" pitchFamily="-111" charset="0"/>
              </a:rPr>
              <a:t>age&gt;71 </a:t>
            </a:r>
            <a:r>
              <a:rPr lang="en-US">
                <a:latin typeface="Times New Roman" pitchFamily="-111" charset="0"/>
                <a:ea typeface="Arial Unicode MS" pitchFamily="-111" charset="0"/>
                <a:cs typeface="Arial Unicode MS" pitchFamily="-111" charset="0"/>
              </a:rPr>
              <a:t>(</a:t>
            </a:r>
            <a:r>
              <a:rPr lang="en-US">
                <a:latin typeface="Times New Roman" pitchFamily="-111" charset="0"/>
              </a:rPr>
              <a:t>Dependents)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65" name="Text Box 37"/>
              <p:cNvSpPr txBox="1">
                <a:spLocks noChangeArrowheads="1"/>
              </p:cNvSpPr>
              <p:nvPr/>
            </p:nvSpPr>
            <p:spPr bwMode="auto">
              <a:xfrm>
                <a:off x="2911312" y="5789273"/>
                <a:ext cx="2117887" cy="573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latin typeface="Times New Roman" pitchFamily="-111" charset="0"/>
                  </a:rPr>
                  <a:t>R = Employee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charset="0"/>
                        <a:ea typeface="Cambria Math" charset="0"/>
                        <a:cs typeface="Cambria Math" charset="0"/>
                        <a:sym typeface="Symbol" pitchFamily="-111" charset="2"/>
                      </a:rPr>
                      <m:t>⋉ </m:t>
                    </m:r>
                  </m:oMath>
                </a14:m>
                <a:r>
                  <a:rPr lang="en-US" dirty="0">
                    <a:latin typeface="Times New Roman" pitchFamily="-111" charset="0"/>
                    <a:ea typeface="Arial Unicode MS" pitchFamily="-111" charset="0"/>
                    <a:cs typeface="Arial Unicode MS" pitchFamily="-111" charset="0"/>
                  </a:rPr>
                  <a:t>T</a:t>
                </a:r>
              </a:p>
            </p:txBody>
          </p:sp>
        </mc:Choice>
        <mc:Fallback xmlns="">
          <p:sp>
            <p:nvSpPr>
              <p:cNvPr id="22565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1312" y="5789273"/>
                <a:ext cx="2117887" cy="573427"/>
              </a:xfrm>
              <a:prstGeom prst="rect">
                <a:avLst/>
              </a:prstGeom>
              <a:blipFill rotWithShape="0">
                <a:blip r:embed="rId3"/>
                <a:stretch>
                  <a:fillRect l="-2594" r="-1441" b="-957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66" name="Text Box 38"/>
              <p:cNvSpPr txBox="1">
                <a:spLocks noChangeArrowheads="1"/>
              </p:cNvSpPr>
              <p:nvPr/>
            </p:nvSpPr>
            <p:spPr bwMode="auto">
              <a:xfrm>
                <a:off x="6629401" y="6216651"/>
                <a:ext cx="2879314" cy="5734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latin typeface="Times New Roman" pitchFamily="-111" charset="0"/>
                  </a:rPr>
                  <a:t>Answer = R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charset="0"/>
                      </a:rPr>
                      <m:t>⋈ </m:t>
                    </m:r>
                  </m:oMath>
                </a14:m>
                <a:r>
                  <a:rPr lang="en-US" dirty="0">
                    <a:latin typeface="Times New Roman" pitchFamily="-111" charset="0"/>
                  </a:rPr>
                  <a:t>Dependents</a:t>
                </a:r>
              </a:p>
            </p:txBody>
          </p:sp>
        </mc:Choice>
        <mc:Fallback xmlns="">
          <p:sp>
            <p:nvSpPr>
              <p:cNvPr id="22566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29401" y="6216651"/>
                <a:ext cx="2879314" cy="573427"/>
              </a:xfrm>
              <a:prstGeom prst="rect">
                <a:avLst/>
              </a:prstGeom>
              <a:blipFill rotWithShape="0">
                <a:blip r:embed="rId4"/>
                <a:stretch>
                  <a:fillRect l="-1907" r="-847" b="-957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67" name="Line 39"/>
          <p:cNvSpPr>
            <a:spLocks noChangeShapeType="1"/>
          </p:cNvSpPr>
          <p:nvPr/>
        </p:nvSpPr>
        <p:spPr bwMode="auto">
          <a:xfrm flipH="1">
            <a:off x="5181600" y="5867400"/>
            <a:ext cx="1295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8" name="Line 40"/>
          <p:cNvSpPr>
            <a:spLocks noChangeShapeType="1"/>
          </p:cNvSpPr>
          <p:nvPr/>
        </p:nvSpPr>
        <p:spPr bwMode="auto">
          <a:xfrm>
            <a:off x="5181600" y="6248400"/>
            <a:ext cx="1295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70640" y="4937929"/>
            <a:ext cx="225180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Send less data to reduce </a:t>
            </a:r>
            <a:r>
              <a:rPr lang="en-US" sz="2400" smtClean="0">
                <a:latin typeface="+mj-lt"/>
              </a:rPr>
              <a:t>network bandwidth!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549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1" y="329696"/>
            <a:ext cx="7772400" cy="1143000"/>
          </a:xfrm>
        </p:spPr>
        <p:txBody>
          <a:bodyPr/>
          <a:lstStyle/>
          <a:p>
            <a:r>
              <a:rPr lang="en-US" dirty="0" smtClean="0"/>
              <a:t>RA Expressions Can Get Complex!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5486400"/>
            <a:ext cx="7772400" cy="1066800"/>
          </a:xfrm>
        </p:spPr>
        <p:txBody>
          <a:bodyPr/>
          <a:lstStyle/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r>
              <a:rPr lang="en-US" sz="2400" dirty="0"/>
              <a:t>     Person         Purchase          Person          Product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400800" y="5029201"/>
            <a:ext cx="17219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3200">
                <a:latin typeface="Symbol" pitchFamily="-111" charset="2"/>
              </a:rPr>
              <a:t> s</a:t>
            </a:r>
            <a:r>
              <a:rPr lang="en-US" sz="3200" baseline="-25000">
                <a:latin typeface="Times New Roman" pitchFamily="-111" charset="0"/>
              </a:rPr>
              <a:t>name=fred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8305801" y="5029201"/>
            <a:ext cx="196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3200">
                <a:latin typeface="Symbol" pitchFamily="-111" charset="2"/>
              </a:rPr>
              <a:t> s</a:t>
            </a:r>
            <a:r>
              <a:rPr lang="en-US" sz="3200" baseline="-25000">
                <a:latin typeface="Times New Roman" pitchFamily="-111" charset="0"/>
              </a:rPr>
              <a:t>name=gizmo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8610601" y="4267201"/>
            <a:ext cx="9509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3200">
                <a:latin typeface="Symbol" pitchFamily="-111" charset="2"/>
              </a:rPr>
              <a:t>P</a:t>
            </a:r>
            <a:r>
              <a:rPr lang="en-US" sz="3200">
                <a:latin typeface="Times New Roman" pitchFamily="-111" charset="0"/>
              </a:rPr>
              <a:t> </a:t>
            </a:r>
            <a:r>
              <a:rPr lang="en-US" sz="3200" baseline="-25000">
                <a:latin typeface="Times New Roman" pitchFamily="-111" charset="0"/>
              </a:rPr>
              <a:t>pid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6629401" y="4267201"/>
            <a:ext cx="9509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3200">
                <a:latin typeface="Symbol" pitchFamily="-111" charset="2"/>
              </a:rPr>
              <a:t>P</a:t>
            </a:r>
            <a:r>
              <a:rPr lang="en-US" sz="3200">
                <a:latin typeface="Times New Roman" pitchFamily="-111" charset="0"/>
              </a:rPr>
              <a:t> </a:t>
            </a:r>
            <a:r>
              <a:rPr lang="en-US" sz="3200" baseline="-25000">
                <a:latin typeface="Times New Roman" pitchFamily="-111" charset="0"/>
              </a:rPr>
              <a:t>ssn</a:t>
            </a:r>
          </a:p>
        </p:txBody>
      </p:sp>
      <p:grpSp>
        <p:nvGrpSpPr>
          <p:cNvPr id="23560" name="Group 8"/>
          <p:cNvGrpSpPr>
            <a:grpSpLocks/>
          </p:cNvGrpSpPr>
          <p:nvPr/>
        </p:nvGrpSpPr>
        <p:grpSpPr bwMode="auto">
          <a:xfrm>
            <a:off x="5334001" y="3581401"/>
            <a:ext cx="1706563" cy="460375"/>
            <a:chOff x="2736" y="2016"/>
            <a:chExt cx="1075" cy="290"/>
          </a:xfrm>
        </p:grpSpPr>
        <p:sp>
          <p:nvSpPr>
            <p:cNvPr id="23561" name="AutoShape 9"/>
            <p:cNvSpPr>
              <a:spLocks noChangeAspect="1" noChangeArrowheads="1"/>
            </p:cNvSpPr>
            <p:nvPr/>
          </p:nvSpPr>
          <p:spPr bwMode="auto">
            <a:xfrm rot="16200000">
              <a:off x="2797" y="1955"/>
              <a:ext cx="122" cy="243"/>
            </a:xfrm>
            <a:prstGeom prst="flowChartCollat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2" name="Text Box 10"/>
            <p:cNvSpPr txBox="1">
              <a:spLocks noChangeArrowheads="1"/>
            </p:cNvSpPr>
            <p:nvPr/>
          </p:nvSpPr>
          <p:spPr bwMode="auto">
            <a:xfrm>
              <a:off x="2976" y="2094"/>
              <a:ext cx="8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600">
                  <a:latin typeface="Times New Roman" pitchFamily="-111" charset="0"/>
                </a:rPr>
                <a:t>seller-ssn=ssn</a:t>
              </a:r>
            </a:p>
          </p:txBody>
        </p:sp>
      </p:grpSp>
      <p:grpSp>
        <p:nvGrpSpPr>
          <p:cNvPr id="23563" name="Group 11"/>
          <p:cNvGrpSpPr>
            <a:grpSpLocks/>
          </p:cNvGrpSpPr>
          <p:nvPr/>
        </p:nvGrpSpPr>
        <p:grpSpPr bwMode="auto">
          <a:xfrm>
            <a:off x="7543803" y="2743204"/>
            <a:ext cx="1206501" cy="461963"/>
            <a:chOff x="2736" y="2016"/>
            <a:chExt cx="760" cy="291"/>
          </a:xfrm>
        </p:grpSpPr>
        <p:sp>
          <p:nvSpPr>
            <p:cNvPr id="23564" name="AutoShape 12"/>
            <p:cNvSpPr>
              <a:spLocks noChangeAspect="1" noChangeArrowheads="1"/>
            </p:cNvSpPr>
            <p:nvPr/>
          </p:nvSpPr>
          <p:spPr bwMode="auto">
            <a:xfrm rot="16200000">
              <a:off x="2797" y="1955"/>
              <a:ext cx="122" cy="243"/>
            </a:xfrm>
            <a:prstGeom prst="flowChartCollat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5" name="Text Box 13"/>
            <p:cNvSpPr txBox="1">
              <a:spLocks noChangeArrowheads="1"/>
            </p:cNvSpPr>
            <p:nvPr/>
          </p:nvSpPr>
          <p:spPr bwMode="auto">
            <a:xfrm>
              <a:off x="2976" y="2094"/>
              <a:ext cx="52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600">
                  <a:latin typeface="Times New Roman" pitchFamily="-111" charset="0"/>
                </a:rPr>
                <a:t>pid=pid</a:t>
              </a:r>
            </a:p>
          </p:txBody>
        </p:sp>
      </p:grpSp>
      <p:grpSp>
        <p:nvGrpSpPr>
          <p:cNvPr id="23566" name="Group 14"/>
          <p:cNvGrpSpPr>
            <a:grpSpLocks/>
          </p:cNvGrpSpPr>
          <p:nvPr/>
        </p:nvGrpSpPr>
        <p:grpSpPr bwMode="auto">
          <a:xfrm>
            <a:off x="4876801" y="2057401"/>
            <a:ext cx="1730375" cy="460375"/>
            <a:chOff x="2736" y="2016"/>
            <a:chExt cx="1090" cy="290"/>
          </a:xfrm>
        </p:grpSpPr>
        <p:sp>
          <p:nvSpPr>
            <p:cNvPr id="23567" name="AutoShape 15"/>
            <p:cNvSpPr>
              <a:spLocks noChangeAspect="1" noChangeArrowheads="1"/>
            </p:cNvSpPr>
            <p:nvPr/>
          </p:nvSpPr>
          <p:spPr bwMode="auto">
            <a:xfrm rot="16200000">
              <a:off x="2797" y="1955"/>
              <a:ext cx="122" cy="243"/>
            </a:xfrm>
            <a:prstGeom prst="flowChartCollat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8" name="Text Box 16"/>
            <p:cNvSpPr txBox="1">
              <a:spLocks noChangeArrowheads="1"/>
            </p:cNvSpPr>
            <p:nvPr/>
          </p:nvSpPr>
          <p:spPr bwMode="auto">
            <a:xfrm>
              <a:off x="2976" y="2094"/>
              <a:ext cx="8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600">
                  <a:latin typeface="Times New Roman" pitchFamily="-111" charset="0"/>
                </a:rPr>
                <a:t>buyer-ssn=ssn</a:t>
              </a:r>
            </a:p>
          </p:txBody>
        </p:sp>
      </p:grp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4800601" y="1066801"/>
            <a:ext cx="11961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3200">
                <a:latin typeface="Symbol" pitchFamily="-111" charset="2"/>
              </a:rPr>
              <a:t>P</a:t>
            </a:r>
            <a:r>
              <a:rPr lang="en-US" sz="3200">
                <a:latin typeface="Times New Roman" pitchFamily="-111" charset="0"/>
              </a:rPr>
              <a:t> </a:t>
            </a:r>
            <a:r>
              <a:rPr lang="en-US" sz="3200" baseline="-25000">
                <a:latin typeface="Times New Roman" pitchFamily="-111" charset="0"/>
              </a:rPr>
              <a:t>name</a:t>
            </a:r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 flipV="1">
            <a:off x="7086600" y="5638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 flipV="1">
            <a:off x="9144000" y="5638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 flipV="1">
            <a:off x="7086600" y="4876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 flipV="1">
            <a:off x="9144000" y="4953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 flipV="1">
            <a:off x="5029200" y="4038600"/>
            <a:ext cx="5334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 flipH="1" flipV="1">
            <a:off x="5562600" y="4038600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 flipV="1">
            <a:off x="5562600" y="3048000"/>
            <a:ext cx="1905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 flipH="1" flipV="1">
            <a:off x="7848600" y="3048000"/>
            <a:ext cx="1066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 flipH="1" flipV="1">
            <a:off x="5257800" y="2514600"/>
            <a:ext cx="2209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 flipV="1">
            <a:off x="3124200" y="2514600"/>
            <a:ext cx="16764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 flipV="1">
            <a:off x="5029200" y="1600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43088"/>
            <a:ext cx="5395914" cy="4419600"/>
          </a:xfrm>
        </p:spPr>
        <p:txBody>
          <a:bodyPr>
            <a:normAutofit/>
          </a:bodyPr>
          <a:lstStyle/>
          <a:p>
            <a:r>
              <a:rPr lang="en-US" dirty="0"/>
              <a:t>Returns all tuples which satisfy a condition</a:t>
            </a:r>
          </a:p>
          <a:p>
            <a:r>
              <a:rPr lang="en-US" dirty="0" smtClean="0"/>
              <a:t>Notation</a:t>
            </a:r>
            <a:r>
              <a:rPr lang="en-US" dirty="0"/>
              <a:t>: </a:t>
            </a:r>
            <a:r>
              <a:rPr lang="en-US" dirty="0">
                <a:latin typeface="Symbol" pitchFamily="-111" charset="2"/>
              </a:rPr>
              <a:t> </a:t>
            </a:r>
            <a:r>
              <a:rPr lang="en-US" dirty="0" err="1">
                <a:latin typeface="Symbol" pitchFamily="-111" charset="2"/>
              </a:rPr>
              <a:t>s</a:t>
            </a:r>
            <a:r>
              <a:rPr lang="en-US" baseline="-25000" dirty="0" err="1"/>
              <a:t>c</a:t>
            </a:r>
            <a:r>
              <a:rPr lang="en-US" dirty="0"/>
              <a:t>(R)</a:t>
            </a:r>
          </a:p>
          <a:p>
            <a:r>
              <a:rPr lang="en-US" dirty="0" smtClean="0"/>
              <a:t>Examples</a:t>
            </a:r>
            <a:endParaRPr lang="en-US" dirty="0"/>
          </a:p>
          <a:p>
            <a:pPr lvl="1"/>
            <a:r>
              <a:rPr lang="en-US" sz="2800" dirty="0"/>
              <a:t> </a:t>
            </a:r>
            <a:r>
              <a:rPr lang="en-US" sz="2800" dirty="0" err="1">
                <a:latin typeface="Symbol" pitchFamily="-111" charset="2"/>
              </a:rPr>
              <a:t>s</a:t>
            </a:r>
            <a:r>
              <a:rPr lang="en-US" sz="2800" baseline="-25000" dirty="0" err="1"/>
              <a:t>Salary</a:t>
            </a:r>
            <a:r>
              <a:rPr lang="en-US" sz="2800" baseline="-25000" dirty="0"/>
              <a:t> &gt; 40000</a:t>
            </a:r>
            <a:r>
              <a:rPr lang="en-US" sz="2800" dirty="0"/>
              <a:t> (Employee)</a:t>
            </a:r>
          </a:p>
          <a:p>
            <a:pPr lvl="1"/>
            <a:r>
              <a:rPr lang="en-US" sz="2800" dirty="0"/>
              <a:t> </a:t>
            </a:r>
            <a:r>
              <a:rPr lang="en-US" sz="2800" dirty="0" err="1">
                <a:latin typeface="Symbol" pitchFamily="-111" charset="2"/>
              </a:rPr>
              <a:t>s</a:t>
            </a:r>
            <a:r>
              <a:rPr lang="en-US" sz="2800" baseline="-25000" dirty="0" err="1"/>
              <a:t>name</a:t>
            </a:r>
            <a:r>
              <a:rPr lang="en-US" sz="2800" baseline="-25000" dirty="0"/>
              <a:t> = “Smith”</a:t>
            </a:r>
            <a:r>
              <a:rPr lang="en-US" sz="2800" dirty="0"/>
              <a:t> (Employee)</a:t>
            </a:r>
          </a:p>
          <a:p>
            <a:r>
              <a:rPr lang="en-US" dirty="0" smtClean="0"/>
              <a:t>The </a:t>
            </a:r>
            <a:r>
              <a:rPr lang="en-US" dirty="0"/>
              <a:t>condition c can be =, &lt;, </a:t>
            </a:r>
            <a:r>
              <a:rPr lang="en-US" dirty="0">
                <a:ea typeface="Times New Roman" pitchFamily="-111" charset="0"/>
                <a:cs typeface="Times New Roman" pitchFamily="-111" charset="0"/>
                <a:sym typeface="Symbol" pitchFamily="-111" charset="2"/>
              </a:rPr>
              <a:t>, &gt;,</a:t>
            </a:r>
            <a:r>
              <a:rPr lang="en-US" dirty="0"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dirty="0">
                <a:ea typeface="Times New Roman" pitchFamily="-111" charset="0"/>
                <a:cs typeface="Times New Roman" pitchFamily="-111" charset="0"/>
                <a:sym typeface="Symbol" pitchFamily="-111" charset="2"/>
              </a:rPr>
              <a:t>, &lt;&gt;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 txBox="1">
                <a:spLocks noChangeArrowheads="1"/>
              </p:cNvSpPr>
              <p:nvPr/>
            </p:nvSpPr>
            <p:spPr>
              <a:xfrm>
                <a:off x="990600" y="517525"/>
                <a:ext cx="105156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/>
                  <a:t>1. Selection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17525"/>
                <a:ext cx="10515600" cy="1325563"/>
              </a:xfrm>
              <a:prstGeom prst="rect">
                <a:avLst/>
              </a:prstGeom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5"/>
          <p:cNvSpPr>
            <a:spLocks noChangeArrowheads="1"/>
          </p:cNvSpPr>
          <p:nvPr/>
        </p:nvSpPr>
        <p:spPr bwMode="auto">
          <a:xfrm>
            <a:off x="7286626" y="2214563"/>
            <a:ext cx="3776662" cy="12557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  <a:latin typeface="Menlo" charset="0"/>
                <a:ea typeface="Menlo" charset="0"/>
                <a:cs typeface="Menlo" charset="0"/>
              </a:rPr>
              <a:t>SELECT *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  <a:latin typeface="Menlo" charset="0"/>
                <a:ea typeface="Menlo" charset="0"/>
                <a:cs typeface="Menlo" charset="0"/>
              </a:rPr>
              <a:t>FROM Students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800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800" dirty="0" err="1" smtClean="0">
                <a:latin typeface="Menlo" charset="0"/>
                <a:ea typeface="Menlo" charset="0"/>
                <a:cs typeface="Menlo" charset="0"/>
              </a:rPr>
              <a:t>gpa</a:t>
            </a:r>
            <a:r>
              <a:rPr lang="en-US" sz="2800" dirty="0" smtClean="0">
                <a:latin typeface="Menlo" charset="0"/>
                <a:ea typeface="Menlo" charset="0"/>
                <a:cs typeface="Menlo" charset="0"/>
              </a:rPr>
              <a:t> &gt; 3.5;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86626" y="1691343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+mj-lt"/>
              </a:rPr>
              <a:t>SQL:</a:t>
            </a:r>
            <a:endParaRPr lang="en-US" sz="2800" i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6625" y="4424363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+mj-lt"/>
              </a:rPr>
              <a:t>RA:</a:t>
            </a:r>
            <a:endParaRPr lang="en-US" sz="2800" i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86625" y="4831792"/>
                <a:ext cx="4018729" cy="5990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𝑔𝑝𝑎</m:t>
                          </m:r>
                          <m:r>
                            <a:rPr lang="en-US" sz="3600" b="0" i="1" smtClean="0">
                              <a:latin typeface="Cambria Math" charset="0"/>
                            </a:rPr>
                            <m:t> &gt;3.5</m:t>
                          </m:r>
                        </m:sub>
                      </m:sSub>
                      <m:r>
                        <a:rPr lang="en-US" sz="3600" b="0" i="1" smtClean="0">
                          <a:latin typeface="Cambria Math" charset="0"/>
                        </a:rPr>
                        <m:t>(</m:t>
                      </m:r>
                      <m:r>
                        <a:rPr lang="en-US" sz="3600" b="0" i="1" smtClean="0">
                          <a:latin typeface="Cambria Math" charset="0"/>
                        </a:rPr>
                        <m:t>𝑆𝑡𝑢𝑑𝑒𝑛𝑡𝑠</m:t>
                      </m:r>
                      <m:r>
                        <a:rPr lang="en-US" sz="36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25" y="4831792"/>
                <a:ext cx="4018729" cy="5990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wn Arrow 13"/>
          <p:cNvSpPr/>
          <p:nvPr/>
        </p:nvSpPr>
        <p:spPr>
          <a:xfrm>
            <a:off x="8889207" y="3861816"/>
            <a:ext cx="571500" cy="629471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7286625" y="737271"/>
            <a:ext cx="3360110" cy="3416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Students(</a:t>
            </a:r>
            <a:r>
              <a:rPr lang="en-US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sid,sname,gpa</a:t>
            </a:r>
            <a:r>
              <a:rPr lang="en-US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  <p:bldP spid="9" grpId="0" animBg="1"/>
      <p:bldP spid="3" grpId="0"/>
      <p:bldP spid="12" grpId="0"/>
      <p:bldP spid="11" grpId="0"/>
      <p:bldP spid="14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493" y="2796437"/>
            <a:ext cx="10515600" cy="1325563"/>
          </a:xfrm>
        </p:spPr>
        <p:txBody>
          <a:bodyPr/>
          <a:lstStyle/>
          <a:p>
            <a:r>
              <a:rPr lang="en-US" smtClean="0"/>
              <a:t>Multisets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379289"/>
            <a:ext cx="10515600" cy="1325563"/>
          </a:xfrm>
        </p:spPr>
        <p:txBody>
          <a:bodyPr/>
          <a:lstStyle/>
          <a:p>
            <a:r>
              <a:rPr lang="en-US" dirty="0" smtClean="0"/>
              <a:t>Recall that </a:t>
            </a:r>
            <a:r>
              <a:rPr lang="en-US" smtClean="0"/>
              <a:t>SQL uses </a:t>
            </a:r>
            <a:r>
              <a:rPr lang="en-US" dirty="0" err="1" smtClean="0"/>
              <a:t>Multisets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62CE-480A-44CE-B867-ADB1FE527ED4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222041" y="1966494"/>
          <a:ext cx="1045684" cy="453976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45684"/>
              </a:tblGrid>
              <a:tr h="5044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Tuple</a:t>
                      </a:r>
                    </a:p>
                  </a:txBody>
                  <a:tcPr/>
                </a:tc>
              </a:tr>
              <a:tr h="5044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(1, a)</a:t>
                      </a:r>
                    </a:p>
                  </a:txBody>
                  <a:tcPr/>
                </a:tc>
              </a:tr>
              <a:tr h="5044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(1, a)</a:t>
                      </a:r>
                      <a:endParaRPr lang="en-US" dirty="0"/>
                    </a:p>
                  </a:txBody>
                  <a:tcPr/>
                </a:tc>
              </a:tr>
              <a:tr h="5044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(1,</a:t>
                      </a:r>
                      <a:r>
                        <a:rPr lang="en-US" baseline="0" dirty="0" smtClean="0"/>
                        <a:t> b)</a:t>
                      </a:r>
                      <a:endParaRPr lang="en-US" dirty="0"/>
                    </a:p>
                  </a:txBody>
                  <a:tcPr/>
                </a:tc>
              </a:tr>
              <a:tr h="5044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(2, c)</a:t>
                      </a:r>
                      <a:endParaRPr lang="en-US" dirty="0"/>
                    </a:p>
                  </a:txBody>
                  <a:tcPr/>
                </a:tc>
              </a:tr>
              <a:tr h="5044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(2, c)</a:t>
                      </a:r>
                      <a:endParaRPr lang="en-US" dirty="0"/>
                    </a:p>
                  </a:txBody>
                  <a:tcPr/>
                </a:tc>
              </a:tr>
              <a:tr h="5044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(2, c)</a:t>
                      </a:r>
                      <a:endParaRPr lang="en-US" dirty="0"/>
                    </a:p>
                  </a:txBody>
                  <a:tcPr/>
                </a:tc>
              </a:tr>
              <a:tr h="5044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(1, d)</a:t>
                      </a:r>
                      <a:endParaRPr lang="en-US" dirty="0"/>
                    </a:p>
                  </a:txBody>
                  <a:tcPr/>
                </a:tc>
              </a:tr>
              <a:tr h="5044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(1, d)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7767504" y="2579731"/>
              <a:ext cx="2522250" cy="19354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968872"/>
                    <a:gridCol w="1553378"/>
                  </a:tblGrid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Tuple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𝝀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 a)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 b)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(2, c)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</a:t>
                          </a:r>
                          <a:r>
                            <a:rPr lang="en-US" baseline="0" dirty="0" smtClean="0"/>
                            <a:t> 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2676472"/>
                  </p:ext>
                </p:extLst>
              </p:nvPr>
            </p:nvGraphicFramePr>
            <p:xfrm>
              <a:off x="7767504" y="2579731"/>
              <a:ext cx="2522250" cy="19354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968872"/>
                    <a:gridCol w="1553378"/>
                  </a:tblGrid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Tuple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2745" t="-7813" r="-392" b="-415625"/>
                          </a:stretch>
                        </a:blipFill>
                      </a:tcPr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 a)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 b)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(2, c)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</a:t>
                          </a:r>
                          <a:r>
                            <a:rPr lang="en-US" baseline="0" dirty="0" smtClean="0"/>
                            <a:t> 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Left-Right Arrow 7"/>
          <p:cNvSpPr/>
          <p:nvPr/>
        </p:nvSpPr>
        <p:spPr>
          <a:xfrm>
            <a:off x="4939229" y="3316076"/>
            <a:ext cx="1156771" cy="462709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71860" y="4040427"/>
            <a:ext cx="2291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Equivalent Representations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of a </a:t>
            </a:r>
            <a:r>
              <a:rPr lang="en-US" sz="2400" b="1" u="sng" dirty="0" err="1" smtClean="0">
                <a:latin typeface="+mj-lt"/>
              </a:rPr>
              <a:t>Multiset</a:t>
            </a:r>
            <a:endParaRPr lang="en-US" sz="2400" b="1" u="sng" dirty="0" smtClean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67504" y="2103978"/>
            <a:ext cx="1227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+mj-lt"/>
              </a:rPr>
              <a:t>Multiset</a:t>
            </a:r>
            <a:r>
              <a:rPr lang="en-US" sz="2000" b="1" dirty="0" smtClean="0">
                <a:latin typeface="+mj-lt"/>
              </a:rPr>
              <a:t> X</a:t>
            </a:r>
            <a:endParaRPr lang="en-US" sz="2000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1285" y="1566384"/>
            <a:ext cx="1227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+mj-lt"/>
              </a:rPr>
              <a:t>Multiset</a:t>
            </a:r>
            <a:r>
              <a:rPr lang="en-US" sz="2000" b="1" dirty="0" smtClean="0">
                <a:latin typeface="+mj-lt"/>
              </a:rPr>
              <a:t> X</a:t>
            </a:r>
            <a:endParaRPr lang="en-US" sz="20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88412" y="5404174"/>
            <a:ext cx="230134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i="1" smtClean="0">
                <a:latin typeface="+mj-lt"/>
              </a:rPr>
              <a:t>Note: In </a:t>
            </a:r>
            <a:r>
              <a:rPr lang="en-US" sz="2400" i="1" dirty="0" smtClean="0">
                <a:latin typeface="+mj-lt"/>
              </a:rPr>
              <a:t>a set all counts are {0,1}.</a:t>
            </a:r>
            <a:endParaRPr lang="en-US" sz="2400" i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767504" y="676049"/>
                <a:ext cx="3557265" cy="120032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𝝀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𝑿</m:t>
                        </m:r>
                      </m:e>
                    </m:d>
                  </m:oMath>
                </a14:m>
                <a:r>
                  <a:rPr lang="en-US" sz="2400" i="1" dirty="0" smtClean="0">
                    <a:latin typeface="+mj-lt"/>
                  </a:rPr>
                  <a:t>= “Count of tuple in X”</a:t>
                </a:r>
              </a:p>
              <a:p>
                <a:r>
                  <a:rPr lang="en-US" sz="2400" i="1" dirty="0">
                    <a:latin typeface="+mj-lt"/>
                  </a:rPr>
                  <a:t>(</a:t>
                </a:r>
                <a:r>
                  <a:rPr lang="en-US" sz="2400" i="1" dirty="0" smtClean="0">
                    <a:latin typeface="+mj-lt"/>
                  </a:rPr>
                  <a:t>Items not listed have implicit count 0)</a:t>
                </a:r>
                <a:endParaRPr lang="en-US" sz="2400" i="1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504" y="676049"/>
                <a:ext cx="3557265" cy="12003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82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Generalizing Set Operations to </a:t>
            </a:r>
            <a:r>
              <a:rPr lang="en-US" dirty="0" err="1" smtClean="0"/>
              <a:t>Multiset</a:t>
            </a:r>
            <a:r>
              <a:rPr lang="en-US" dirty="0" smtClean="0"/>
              <a:t> Operations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62CE-480A-44CE-B867-ADB1FE527ED4}" type="slidenum">
              <a:rPr lang="en-US" smtClean="0"/>
              <a:pPr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838200" y="2504088"/>
              <a:ext cx="2522250" cy="19354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968872"/>
                    <a:gridCol w="1553378"/>
                  </a:tblGrid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Tuple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𝝀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 a)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 b)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(2, c)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</a:t>
                          </a:r>
                          <a:r>
                            <a:rPr lang="en-US" baseline="0" dirty="0" smtClean="0"/>
                            <a:t> 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922027"/>
                  </p:ext>
                </p:extLst>
              </p:nvPr>
            </p:nvGraphicFramePr>
            <p:xfrm>
              <a:off x="838200" y="2504088"/>
              <a:ext cx="2522250" cy="19354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968872"/>
                    <a:gridCol w="1553378"/>
                  </a:tblGrid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Tuple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2500" t="-7813" r="-391" b="-417188"/>
                          </a:stretch>
                        </a:blipFill>
                      </a:tcPr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 a)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 b)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(2, c)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</a:t>
                          </a:r>
                          <a:r>
                            <a:rPr lang="en-US" baseline="0" dirty="0" smtClean="0"/>
                            <a:t> 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760777" y="2017933"/>
            <a:ext cx="1227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+mj-lt"/>
              </a:rPr>
              <a:t>Multiset</a:t>
            </a:r>
            <a:r>
              <a:rPr lang="en-US" sz="2000" b="1" dirty="0" smtClean="0">
                <a:latin typeface="+mj-lt"/>
              </a:rPr>
              <a:t> X</a:t>
            </a:r>
            <a:endParaRPr lang="en-US" sz="20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796163" y="2504088"/>
              <a:ext cx="2522250" cy="19354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968872"/>
                    <a:gridCol w="1553378"/>
                  </a:tblGrid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Tuple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𝝀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𝒀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 a)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 b)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(2, c)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</a:t>
                          </a:r>
                          <a:r>
                            <a:rPr lang="en-US" baseline="0" dirty="0" smtClean="0"/>
                            <a:t> 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5382541"/>
                  </p:ext>
                </p:extLst>
              </p:nvPr>
            </p:nvGraphicFramePr>
            <p:xfrm>
              <a:off x="4796163" y="2504088"/>
              <a:ext cx="2522250" cy="19354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968872"/>
                    <a:gridCol w="1553378"/>
                  </a:tblGrid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Tuple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2109" t="-7813" r="-391" b="-417188"/>
                          </a:stretch>
                        </a:blipFill>
                      </a:tcPr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 a)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 b)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(2, c)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</a:t>
                          </a:r>
                          <a:r>
                            <a:rPr lang="en-US" baseline="0" dirty="0" smtClean="0"/>
                            <a:t> 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5" name="TextBox 14"/>
          <p:cNvSpPr txBox="1"/>
          <p:nvPr/>
        </p:nvSpPr>
        <p:spPr>
          <a:xfrm>
            <a:off x="4718740" y="2017933"/>
            <a:ext cx="1219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+mj-lt"/>
              </a:rPr>
              <a:t>Multiset</a:t>
            </a:r>
            <a:r>
              <a:rPr lang="en-US" sz="2000" b="1" dirty="0" smtClean="0">
                <a:latin typeface="+mj-lt"/>
              </a:rPr>
              <a:t> Y</a:t>
            </a:r>
            <a:endParaRPr lang="en-US" sz="20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31550" y="2504088"/>
              <a:ext cx="2522250" cy="19354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968872"/>
                    <a:gridCol w="1553378"/>
                  </a:tblGrid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Tuple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𝝀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𝒁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 a)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 b)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(2, c)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</a:t>
                          </a:r>
                          <a:r>
                            <a:rPr lang="en-US" baseline="0" dirty="0" smtClean="0"/>
                            <a:t> 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0553759"/>
                  </p:ext>
                </p:extLst>
              </p:nvPr>
            </p:nvGraphicFramePr>
            <p:xfrm>
              <a:off x="8831550" y="2504088"/>
              <a:ext cx="2522250" cy="19354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968872"/>
                    <a:gridCol w="1553378"/>
                  </a:tblGrid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Tuple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2109" t="-7813" r="-391" b="-417188"/>
                          </a:stretch>
                        </a:blipFill>
                      </a:tcPr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 a)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 b)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(2, c)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</a:t>
                          </a:r>
                          <a:r>
                            <a:rPr lang="en-US" baseline="0" dirty="0" smtClean="0"/>
                            <a:t> 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7" name="TextBox 16"/>
          <p:cNvSpPr txBox="1"/>
          <p:nvPr/>
        </p:nvSpPr>
        <p:spPr>
          <a:xfrm>
            <a:off x="8754127" y="2017933"/>
            <a:ext cx="1217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+mj-lt"/>
              </a:rPr>
              <a:t>Multiset</a:t>
            </a:r>
            <a:r>
              <a:rPr lang="en-US" sz="2000" b="1" dirty="0" smtClean="0">
                <a:latin typeface="+mj-lt"/>
              </a:rPr>
              <a:t> Z</a:t>
            </a:r>
            <a:endParaRPr lang="en-US" sz="20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02830" y="3056289"/>
                <a:ext cx="62837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∩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830" y="3056289"/>
                <a:ext cx="628377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760793" y="3056289"/>
                <a:ext cx="674865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793" y="3056289"/>
                <a:ext cx="674865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061981" y="5252887"/>
                <a:ext cx="406803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𝝀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𝒁</m:t>
                          </m:r>
                        </m:e>
                      </m:d>
                      <m:r>
                        <a:rPr lang="en-US" sz="28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𝒎𝒊𝒏</m:t>
                      </m:r>
                      <m:r>
                        <a:rPr lang="en-US" sz="28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𝝀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,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𝝀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𝒀</m:t>
                          </m:r>
                        </m:e>
                      </m:d>
                      <m:r>
                        <a:rPr lang="en-US" sz="28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981" y="5252887"/>
                <a:ext cx="4068037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821033" y="4982420"/>
            <a:ext cx="230134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For sets, this is </a:t>
            </a:r>
            <a:r>
              <a:rPr lang="en-US" sz="2400" b="1" dirty="0" smtClean="0">
                <a:latin typeface="+mj-lt"/>
              </a:rPr>
              <a:t>intersection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783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62CE-480A-44CE-B867-ADB1FE527ED4}" type="slidenum">
              <a:rPr lang="en-US" smtClean="0"/>
              <a:pPr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838200" y="2504088"/>
              <a:ext cx="2522250" cy="19354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968872"/>
                    <a:gridCol w="1553378"/>
                  </a:tblGrid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Tuple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𝝀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 a)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 b)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(2, c)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</a:t>
                          </a:r>
                          <a:r>
                            <a:rPr lang="en-US" baseline="0" dirty="0" smtClean="0"/>
                            <a:t> 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171538"/>
                  </p:ext>
                </p:extLst>
              </p:nvPr>
            </p:nvGraphicFramePr>
            <p:xfrm>
              <a:off x="838200" y="2504088"/>
              <a:ext cx="2522250" cy="19354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968872"/>
                    <a:gridCol w="1553378"/>
                  </a:tblGrid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Tuple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2500" t="-7813" r="-391" b="-417188"/>
                          </a:stretch>
                        </a:blipFill>
                      </a:tcPr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 a)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 b)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(2, c)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</a:t>
                          </a:r>
                          <a:r>
                            <a:rPr lang="en-US" baseline="0" dirty="0" smtClean="0"/>
                            <a:t> 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760777" y="2017933"/>
            <a:ext cx="1227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+mj-lt"/>
              </a:rPr>
              <a:t>Multiset</a:t>
            </a:r>
            <a:r>
              <a:rPr lang="en-US" sz="2000" b="1" dirty="0" smtClean="0">
                <a:latin typeface="+mj-lt"/>
              </a:rPr>
              <a:t> X</a:t>
            </a:r>
            <a:endParaRPr lang="en-US" sz="20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796163" y="2504088"/>
              <a:ext cx="2522250" cy="19354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968872"/>
                    <a:gridCol w="1553378"/>
                  </a:tblGrid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Tuple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𝝀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𝒀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 a)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 b)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(2, c)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</a:t>
                          </a:r>
                          <a:r>
                            <a:rPr lang="en-US" baseline="0" dirty="0" smtClean="0"/>
                            <a:t> 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5748022"/>
                  </p:ext>
                </p:extLst>
              </p:nvPr>
            </p:nvGraphicFramePr>
            <p:xfrm>
              <a:off x="4796163" y="2504088"/>
              <a:ext cx="2522250" cy="19354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968872"/>
                    <a:gridCol w="1553378"/>
                  </a:tblGrid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Tuple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2109" t="-7813" r="-391" b="-417188"/>
                          </a:stretch>
                        </a:blipFill>
                      </a:tcPr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 a)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 b)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(2, c)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</a:t>
                          </a:r>
                          <a:r>
                            <a:rPr lang="en-US" baseline="0" dirty="0" smtClean="0"/>
                            <a:t> 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5" name="TextBox 14"/>
          <p:cNvSpPr txBox="1"/>
          <p:nvPr/>
        </p:nvSpPr>
        <p:spPr>
          <a:xfrm>
            <a:off x="4718740" y="2017933"/>
            <a:ext cx="1219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+mj-lt"/>
              </a:rPr>
              <a:t>Multiset</a:t>
            </a:r>
            <a:r>
              <a:rPr lang="en-US" sz="2000" b="1" dirty="0" smtClean="0">
                <a:latin typeface="+mj-lt"/>
              </a:rPr>
              <a:t> Y</a:t>
            </a:r>
            <a:endParaRPr lang="en-US" sz="20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31550" y="2504088"/>
              <a:ext cx="2522250" cy="19354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968872"/>
                    <a:gridCol w="1553378"/>
                  </a:tblGrid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Tuple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𝝀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𝒁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 a)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 b)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(2, c)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</a:t>
                          </a:r>
                          <a:r>
                            <a:rPr lang="en-US" baseline="0" dirty="0" smtClean="0"/>
                            <a:t> 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3173512"/>
                  </p:ext>
                </p:extLst>
              </p:nvPr>
            </p:nvGraphicFramePr>
            <p:xfrm>
              <a:off x="8831550" y="2504088"/>
              <a:ext cx="2522250" cy="19354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968872"/>
                    <a:gridCol w="1553378"/>
                  </a:tblGrid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Tuple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2109" t="-7813" r="-391" b="-417188"/>
                          </a:stretch>
                        </a:blipFill>
                      </a:tcPr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 a)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 b)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(2, c)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</a:t>
                          </a:r>
                          <a:r>
                            <a:rPr lang="en-US" baseline="0" dirty="0" smtClean="0"/>
                            <a:t> 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7" name="TextBox 16"/>
          <p:cNvSpPr txBox="1"/>
          <p:nvPr/>
        </p:nvSpPr>
        <p:spPr>
          <a:xfrm>
            <a:off x="8754127" y="2017933"/>
            <a:ext cx="1217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+mj-lt"/>
              </a:rPr>
              <a:t>Multiset</a:t>
            </a:r>
            <a:r>
              <a:rPr lang="en-US" sz="2000" b="1" dirty="0" smtClean="0">
                <a:latin typeface="+mj-lt"/>
              </a:rPr>
              <a:t> Z</a:t>
            </a:r>
            <a:endParaRPr lang="en-US" sz="20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77553" y="2810068"/>
                <a:ext cx="62837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∪</m:t>
                      </m:r>
                    </m:oMath>
                  </m:oMathPara>
                </a14:m>
                <a:endParaRPr lang="en-US" sz="5400" dirty="0" smtClean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553" y="2810068"/>
                <a:ext cx="628377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760793" y="3056289"/>
                <a:ext cx="674865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793" y="3056289"/>
                <a:ext cx="674865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374407" y="5297258"/>
                <a:ext cx="34431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𝝀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𝒁</m:t>
                          </m:r>
                        </m:e>
                      </m:d>
                      <m:r>
                        <a:rPr lang="en-US" sz="28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𝝀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 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𝝀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𝒀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407" y="5297258"/>
                <a:ext cx="3443186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821033" y="4982420"/>
            <a:ext cx="230134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For sets, </a:t>
            </a:r>
          </a:p>
          <a:p>
            <a:pPr algn="ctr"/>
            <a:r>
              <a:rPr lang="en-US" sz="2400" dirty="0" smtClean="0">
                <a:latin typeface="+mj-lt"/>
              </a:rPr>
              <a:t>this is </a:t>
            </a:r>
            <a:r>
              <a:rPr lang="en-US" sz="2400" b="1" dirty="0" smtClean="0">
                <a:latin typeface="+mj-lt"/>
              </a:rPr>
              <a:t>union</a:t>
            </a:r>
            <a:endParaRPr lang="en-US" sz="2400" b="1" dirty="0">
              <a:latin typeface="+mj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Generalizing Set Operations to </a:t>
            </a:r>
            <a:r>
              <a:rPr lang="en-US" dirty="0" err="1" smtClean="0"/>
              <a:t>Multiset</a:t>
            </a:r>
            <a:r>
              <a:rPr lang="en-US" dirty="0" smtClean="0"/>
              <a:t>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52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on </a:t>
            </a:r>
            <a:r>
              <a:rPr lang="en-US" dirty="0" err="1" smtClean="0"/>
              <a:t>Multisets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105156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All RA operations </a:t>
            </a:r>
            <a:r>
              <a:rPr lang="en-US" dirty="0"/>
              <a:t>need to be defined carefully on </a:t>
            </a:r>
            <a:r>
              <a:rPr lang="en-US" dirty="0" smtClean="0"/>
              <a:t>bags</a:t>
            </a:r>
            <a:endParaRPr lang="en-US" dirty="0"/>
          </a:p>
          <a:p>
            <a:pPr lvl="1"/>
            <a:endParaRPr lang="en-US" sz="2800" dirty="0" smtClean="0">
              <a:latin typeface="Symbol" pitchFamily="-111" charset="2"/>
            </a:endParaRPr>
          </a:p>
          <a:p>
            <a:pPr lvl="1"/>
            <a:r>
              <a:rPr lang="en-US" sz="2800" dirty="0" err="1" smtClean="0">
                <a:latin typeface="Symbol" pitchFamily="-111" charset="2"/>
              </a:rPr>
              <a:t>s</a:t>
            </a:r>
            <a:r>
              <a:rPr lang="en-US" sz="2800" baseline="-25000" dirty="0" err="1" smtClean="0"/>
              <a:t>C</a:t>
            </a:r>
            <a:r>
              <a:rPr lang="en-US" sz="2800" dirty="0" smtClean="0"/>
              <a:t>(R</a:t>
            </a:r>
            <a:r>
              <a:rPr lang="en-US" sz="2800" dirty="0"/>
              <a:t>): preserve the number of occurrences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 </a:t>
            </a:r>
            <a:r>
              <a:rPr lang="en-US" sz="2800" dirty="0">
                <a:latin typeface="Symbol" pitchFamily="-111" charset="2"/>
              </a:rPr>
              <a:t>P</a:t>
            </a:r>
            <a:r>
              <a:rPr lang="en-US" sz="2800" baseline="-25000" dirty="0"/>
              <a:t>A</a:t>
            </a:r>
            <a:r>
              <a:rPr lang="en-US" sz="2800" dirty="0"/>
              <a:t>(R): no duplicate elimination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Cross-product</a:t>
            </a:r>
            <a:r>
              <a:rPr lang="en-US" sz="2800" dirty="0"/>
              <a:t>, join: no duplicate elimination</a:t>
            </a:r>
          </a:p>
          <a:p>
            <a:pPr>
              <a:buFontTx/>
              <a:buNone/>
            </a:pPr>
            <a:endParaRPr lang="en-US" sz="2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2683668" y="5432405"/>
            <a:ext cx="6824663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2800" dirty="0" smtClean="0">
                <a:latin typeface="+mj-lt"/>
              </a:rPr>
              <a:t>This is important</a:t>
            </a:r>
            <a:r>
              <a:rPr lang="en-US" sz="2800" dirty="0">
                <a:latin typeface="+mj-lt"/>
              </a:rPr>
              <a:t>-</a:t>
            </a:r>
            <a:r>
              <a:rPr lang="en-US" sz="2800" dirty="0" smtClean="0">
                <a:latin typeface="+mj-lt"/>
              </a:rPr>
              <a:t> relational engines work </a:t>
            </a:r>
            <a:r>
              <a:rPr lang="en-US" sz="2800" dirty="0">
                <a:latin typeface="+mj-lt"/>
              </a:rPr>
              <a:t>on </a:t>
            </a:r>
            <a:r>
              <a:rPr lang="en-US" sz="2800" dirty="0" err="1">
                <a:latin typeface="+mj-lt"/>
              </a:rPr>
              <a:t>multisets</a:t>
            </a:r>
            <a:r>
              <a:rPr lang="en-US" sz="2800" dirty="0">
                <a:latin typeface="+mj-lt"/>
              </a:rPr>
              <a:t>, not </a:t>
            </a:r>
            <a:r>
              <a:rPr lang="en-US" sz="2800" dirty="0" smtClean="0">
                <a:latin typeface="+mj-lt"/>
              </a:rPr>
              <a:t>sets!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30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 </a:t>
            </a:r>
            <a:r>
              <a:rPr lang="en-US" dirty="0"/>
              <a:t>has Limitations !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10515600" cy="4114800"/>
          </a:xfrm>
        </p:spPr>
        <p:txBody>
          <a:bodyPr/>
          <a:lstStyle/>
          <a:p>
            <a:r>
              <a:rPr lang="en-US" sz="2400" dirty="0"/>
              <a:t>Cannot compute “transitive closure”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Find all direct and indirect relatives of Fred</a:t>
            </a:r>
          </a:p>
          <a:p>
            <a:r>
              <a:rPr lang="en-US" sz="2400" dirty="0"/>
              <a:t>Cannot express in RA !!!  </a:t>
            </a:r>
          </a:p>
          <a:p>
            <a:pPr lvl="1"/>
            <a:r>
              <a:rPr lang="en-US" sz="2000" dirty="0"/>
              <a:t>Need to write C program, use a graph engine, or modern SQL…</a:t>
            </a:r>
          </a:p>
          <a:p>
            <a:endParaRPr lang="en-US" sz="2400" dirty="0"/>
          </a:p>
        </p:txBody>
      </p:sp>
      <p:graphicFrame>
        <p:nvGraphicFramePr>
          <p:cNvPr id="25630" name="Group 30"/>
          <p:cNvGraphicFramePr>
            <a:graphicFrameLocks noGrp="1"/>
          </p:cNvGraphicFramePr>
          <p:nvPr/>
        </p:nvGraphicFramePr>
        <p:xfrm>
          <a:off x="3581400" y="2590800"/>
          <a:ext cx="4876800" cy="1828800"/>
        </p:xfrm>
        <a:graphic>
          <a:graphicData uri="http://schemas.openxmlformats.org/drawingml/2006/table">
            <a:tbl>
              <a:tblPr/>
              <a:tblGrid>
                <a:gridCol w="1625600"/>
                <a:gridCol w="1625600"/>
                <a:gridCol w="16256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Name1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Name2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Relationship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Mary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Father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Mary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Joe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Cousin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Mary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Bill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Spouse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Nancy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Lou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Sister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97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43088"/>
            <a:ext cx="5395914" cy="4419600"/>
          </a:xfrm>
        </p:spPr>
        <p:txBody>
          <a:bodyPr>
            <a:normAutofit/>
          </a:bodyPr>
          <a:lstStyle/>
          <a:p>
            <a:r>
              <a:rPr lang="en-US" dirty="0"/>
              <a:t>Eliminates columns, then removes duplicates</a:t>
            </a:r>
          </a:p>
          <a:p>
            <a:r>
              <a:rPr lang="en-US" dirty="0"/>
              <a:t>Notation:   </a:t>
            </a:r>
            <a:r>
              <a:rPr lang="en-US" dirty="0">
                <a:latin typeface="Symbol" pitchFamily="-111" charset="2"/>
              </a:rPr>
              <a:t>P </a:t>
            </a:r>
            <a:r>
              <a:rPr lang="en-US" sz="2400" baseline="-25000" dirty="0"/>
              <a:t>A1,…,An</a:t>
            </a:r>
            <a:r>
              <a:rPr lang="en-US" sz="1200" dirty="0"/>
              <a:t> </a:t>
            </a:r>
            <a:r>
              <a:rPr lang="en-US" dirty="0"/>
              <a:t>(R)</a:t>
            </a:r>
          </a:p>
          <a:p>
            <a:r>
              <a:rPr lang="en-US" dirty="0"/>
              <a:t>Example: project social-security number and names:</a:t>
            </a:r>
          </a:p>
          <a:p>
            <a:pPr lvl="1"/>
            <a:r>
              <a:rPr lang="en-US" dirty="0" smtClean="0">
                <a:latin typeface="Symbol" pitchFamily="-111" charset="2"/>
              </a:rPr>
              <a:t>P</a:t>
            </a:r>
            <a:r>
              <a:rPr lang="en-US" dirty="0" smtClean="0"/>
              <a:t> </a:t>
            </a:r>
            <a:r>
              <a:rPr lang="en-US" baseline="-25000" dirty="0"/>
              <a:t>SSN, Name</a:t>
            </a:r>
            <a:r>
              <a:rPr lang="en-US" dirty="0"/>
              <a:t> (Employee)</a:t>
            </a:r>
          </a:p>
          <a:p>
            <a:pPr lvl="1"/>
            <a:r>
              <a:rPr lang="en-US" dirty="0"/>
              <a:t>Output schema:   Answer(SSN, Name)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 txBox="1">
                <a:spLocks noChangeArrowheads="1"/>
              </p:cNvSpPr>
              <p:nvPr/>
            </p:nvSpPr>
            <p:spPr>
              <a:xfrm>
                <a:off x="990600" y="517525"/>
                <a:ext cx="105156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2</a:t>
                </a:r>
                <a:r>
                  <a:rPr lang="en-US" dirty="0" smtClean="0"/>
                  <a:t>. Projection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Π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17525"/>
                <a:ext cx="10515600" cy="1325563"/>
              </a:xfrm>
              <a:prstGeom prst="rect">
                <a:avLst/>
              </a:prstGeom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5"/>
          <p:cNvSpPr>
            <a:spLocks noChangeArrowheads="1"/>
          </p:cNvSpPr>
          <p:nvPr/>
        </p:nvSpPr>
        <p:spPr bwMode="auto">
          <a:xfrm>
            <a:off x="7286625" y="2214563"/>
            <a:ext cx="3776662" cy="164352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 DISTINCT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800" dirty="0" err="1" smtClean="0">
                <a:latin typeface="Menlo" charset="0"/>
                <a:ea typeface="Menlo" charset="0"/>
                <a:cs typeface="Menlo" charset="0"/>
              </a:rPr>
              <a:t>sname</a:t>
            </a:r>
            <a:r>
              <a:rPr lang="en-US" sz="2800" dirty="0" smtClean="0">
                <a:latin typeface="Menlo" charset="0"/>
                <a:ea typeface="Menlo" charset="0"/>
                <a:cs typeface="Menlo" charset="0"/>
              </a:rPr>
              <a:t>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800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800" dirty="0" err="1" smtClean="0">
                <a:latin typeface="Menlo" charset="0"/>
                <a:ea typeface="Menlo" charset="0"/>
                <a:cs typeface="Menlo" charset="0"/>
              </a:rPr>
              <a:t>gpa</a:t>
            </a:r>
            <a:endParaRPr lang="en-US" sz="2800" dirty="0" smtClean="0">
              <a:latin typeface="Menlo" charset="0"/>
              <a:ea typeface="Menlo" charset="0"/>
              <a:cs typeface="Menlo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  <a:latin typeface="Menlo" charset="0"/>
                <a:ea typeface="Menlo" charset="0"/>
                <a:cs typeface="Menlo" charset="0"/>
              </a:rPr>
              <a:t>FROM Students;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86625" y="1691343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+mj-lt"/>
              </a:rPr>
              <a:t>SQL:</a:t>
            </a:r>
            <a:endParaRPr lang="en-US" sz="2800" i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6624" y="4424363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+mj-lt"/>
              </a:rPr>
              <a:t>RA:</a:t>
            </a:r>
            <a:endParaRPr lang="en-US" sz="2800" i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86624" y="4831792"/>
                <a:ext cx="4500206" cy="5990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6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Π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  <m:r>
                            <a:rPr lang="en-US" sz="3600" b="0" i="1" smtClean="0">
                              <a:latin typeface="Cambria Math" charset="0"/>
                            </a:rPr>
                            <m:t>𝑛𝑎𝑚𝑒</m:t>
                          </m:r>
                          <m:r>
                            <a:rPr lang="en-US" sz="36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charset="0"/>
                            </a:rPr>
                            <m:t>𝑔𝑝𝑎</m:t>
                          </m:r>
                        </m:sub>
                      </m:sSub>
                      <m:r>
                        <a:rPr lang="en-US" sz="3600" b="0" i="1" smtClean="0">
                          <a:latin typeface="Cambria Math" charset="0"/>
                        </a:rPr>
                        <m:t>(</m:t>
                      </m:r>
                      <m:r>
                        <a:rPr lang="en-US" sz="3600" b="0" i="1" smtClean="0">
                          <a:latin typeface="Cambria Math" charset="0"/>
                        </a:rPr>
                        <m:t>𝑆𝑡𝑢𝑑𝑒𝑛𝑡𝑠</m:t>
                      </m:r>
                      <m:r>
                        <a:rPr lang="en-US" sz="36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24" y="4831792"/>
                <a:ext cx="4500206" cy="5990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wn Arrow 13"/>
          <p:cNvSpPr/>
          <p:nvPr/>
        </p:nvSpPr>
        <p:spPr>
          <a:xfrm>
            <a:off x="8889206" y="4109627"/>
            <a:ext cx="571500" cy="629471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7286624" y="737271"/>
            <a:ext cx="3388464" cy="3416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Students(</a:t>
            </a:r>
            <a:r>
              <a:rPr lang="en-US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sid,sname,gpa</a:t>
            </a:r>
            <a:r>
              <a:rPr lang="en-US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701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9" grpId="0" animBg="1"/>
      <p:bldP spid="3" grpId="0"/>
      <p:bldP spid="12" grpId="0"/>
      <p:bldP spid="11" grpId="0"/>
      <p:bldP spid="14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that RA Operators are Compositional!</a:t>
            </a:r>
            <a:endParaRPr lang="en-US" dirty="0"/>
          </a:p>
        </p:txBody>
      </p:sp>
      <p:sp>
        <p:nvSpPr>
          <p:cNvPr id="6" name="Rectangle 35"/>
          <p:cNvSpPr>
            <a:spLocks noChangeArrowheads="1"/>
          </p:cNvSpPr>
          <p:nvPr/>
        </p:nvSpPr>
        <p:spPr bwMode="auto">
          <a:xfrm>
            <a:off x="838200" y="2655984"/>
            <a:ext cx="3776662" cy="2031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 DISTINCT</a:t>
            </a:r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  <a:latin typeface="Menlo" charset="0"/>
                <a:ea typeface="Menlo" charset="0"/>
                <a:cs typeface="Menlo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800" dirty="0" err="1" smtClean="0">
                <a:latin typeface="Menlo" charset="0"/>
                <a:ea typeface="Menlo" charset="0"/>
                <a:cs typeface="Menlo" charset="0"/>
              </a:rPr>
              <a:t>sname</a:t>
            </a:r>
            <a:r>
              <a:rPr lang="en-US" sz="2800" dirty="0" smtClean="0">
                <a:latin typeface="Menlo" charset="0"/>
                <a:ea typeface="Menlo" charset="0"/>
                <a:cs typeface="Menlo" charset="0"/>
              </a:rPr>
              <a:t>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800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800" dirty="0" err="1" smtClean="0">
                <a:latin typeface="Menlo" charset="0"/>
                <a:ea typeface="Menlo" charset="0"/>
                <a:cs typeface="Menlo" charset="0"/>
              </a:rPr>
              <a:t>gpa</a:t>
            </a:r>
            <a:endParaRPr lang="en-US" sz="2800" dirty="0" smtClean="0">
              <a:latin typeface="Menlo" charset="0"/>
              <a:ea typeface="Menlo" charset="0"/>
              <a:cs typeface="Menlo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800" dirty="0" smtClean="0">
                <a:latin typeface="Menlo" charset="0"/>
                <a:ea typeface="Menlo" charset="0"/>
                <a:cs typeface="Menlo" charset="0"/>
              </a:rPr>
              <a:t> Students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800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800" dirty="0" err="1" smtClean="0">
                <a:latin typeface="Menlo" charset="0"/>
                <a:ea typeface="Menlo" charset="0"/>
                <a:cs typeface="Menlo" charset="0"/>
              </a:rPr>
              <a:t>gpa</a:t>
            </a:r>
            <a:r>
              <a:rPr lang="en-US" sz="2800" dirty="0" smtClean="0">
                <a:latin typeface="Menlo" charset="0"/>
                <a:ea typeface="Menlo" charset="0"/>
                <a:cs typeface="Menlo" charset="0"/>
              </a:rPr>
              <a:t> &gt; 3.5;</a:t>
            </a:r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838200" y="1793054"/>
            <a:ext cx="3365205" cy="3416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Students(</a:t>
            </a:r>
            <a:r>
              <a:rPr lang="en-US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sid,sname,gpa</a:t>
            </a:r>
            <a:r>
              <a:rPr lang="en-US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5175551"/>
            <a:ext cx="351948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How do we represent this query in RA?</a:t>
            </a:r>
            <a:endParaRPr lang="en-US" sz="28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96000" y="3017621"/>
                <a:ext cx="5759333" cy="532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Π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  <m:r>
                            <a:rPr lang="en-US" sz="3200" b="0" i="1" smtClean="0">
                              <a:latin typeface="Cambria Math" charset="0"/>
                            </a:rPr>
                            <m:t>𝑛𝑎𝑚𝑒</m:t>
                          </m:r>
                          <m:r>
                            <a:rPr lang="en-US" sz="32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charset="0"/>
                            </a:rPr>
                            <m:t>𝑔𝑝𝑎</m:t>
                          </m:r>
                        </m:sub>
                      </m:sSub>
                      <m:r>
                        <a:rPr lang="en-US" sz="3200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charset="0"/>
                            </a:rPr>
                            <m:t>𝑔𝑝𝑎</m:t>
                          </m:r>
                          <m:r>
                            <a:rPr lang="en-US" sz="3200" b="0" i="1" smtClean="0">
                              <a:latin typeface="Cambria Math" charset="0"/>
                            </a:rPr>
                            <m:t>&gt;3.5</m:t>
                          </m:r>
                        </m:sub>
                      </m:sSub>
                      <m:r>
                        <a:rPr lang="en-US" sz="3200" b="0" i="1" smtClean="0">
                          <a:latin typeface="Cambria Math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𝑆𝑡𝑢𝑑𝑒𝑛𝑡𝑠</m:t>
                      </m:r>
                      <m:r>
                        <a:rPr lang="en-US" sz="3200" b="0" i="1" smtClean="0">
                          <a:latin typeface="Cambria Math" charset="0"/>
                        </a:rPr>
                        <m:t>))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017621"/>
                <a:ext cx="5759333" cy="53245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>
            <a:off x="5033962" y="3087579"/>
            <a:ext cx="642938" cy="39253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66155" y="4681643"/>
                <a:ext cx="5874750" cy="532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charset="0"/>
                                </a:rPr>
                                <m:t>𝑔𝑝𝑎</m:t>
                              </m:r>
                              <m:r>
                                <a:rPr lang="en-US" sz="3200" i="1">
                                  <a:latin typeface="Cambria Math" charset="0"/>
                                </a:rPr>
                                <m:t>&gt;3.5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3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Π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  <m:r>
                            <a:rPr lang="en-US" sz="3200" b="0" i="1" smtClean="0">
                              <a:latin typeface="Cambria Math" charset="0"/>
                            </a:rPr>
                            <m:t>𝑛𝑎𝑚𝑒</m:t>
                          </m:r>
                          <m:r>
                            <a:rPr lang="en-US" sz="32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charset="0"/>
                            </a:rPr>
                            <m:t>𝑔𝑝𝑎</m:t>
                          </m:r>
                        </m:sub>
                      </m:sSub>
                      <m:r>
                        <a:rPr lang="en-US" sz="3200" b="0" i="1" smtClean="0">
                          <a:latin typeface="Cambria Math" charset="0"/>
                        </a:rPr>
                        <m:t>( 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𝑆𝑡𝑢𝑑𝑒𝑛𝑡𝑠</m:t>
                      </m:r>
                      <m:r>
                        <a:rPr lang="en-US" sz="3200" b="0" i="1" smtClean="0">
                          <a:latin typeface="Cambria Math" charset="0"/>
                        </a:rPr>
                        <m:t>))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155" y="4681643"/>
                <a:ext cx="5874750" cy="5324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Up-Down Arrow 11"/>
          <p:cNvSpPr/>
          <p:nvPr/>
        </p:nvSpPr>
        <p:spPr>
          <a:xfrm>
            <a:off x="8716584" y="3786167"/>
            <a:ext cx="373893" cy="659383"/>
          </a:xfrm>
          <a:prstGeom prst="up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96000" y="5725865"/>
            <a:ext cx="462870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Are </a:t>
            </a:r>
            <a:r>
              <a:rPr lang="en-US" sz="2800" smtClean="0">
                <a:latin typeface="+mj-lt"/>
              </a:rPr>
              <a:t>these logically equivalent</a:t>
            </a:r>
            <a:r>
              <a:rPr lang="en-US" sz="2800" dirty="0" smtClean="0">
                <a:latin typeface="+mj-lt"/>
              </a:rPr>
              <a:t>?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376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43088"/>
            <a:ext cx="5395914" cy="4419600"/>
          </a:xfrm>
        </p:spPr>
        <p:txBody>
          <a:bodyPr>
            <a:normAutofit/>
          </a:bodyPr>
          <a:lstStyle/>
          <a:p>
            <a:r>
              <a:rPr lang="en-US" dirty="0"/>
              <a:t>Each tuple in R1 with each tuple in R2</a:t>
            </a:r>
          </a:p>
          <a:p>
            <a:r>
              <a:rPr lang="en-US" dirty="0"/>
              <a:t>Notation: R1 </a:t>
            </a:r>
            <a:r>
              <a:rPr lang="en-US" dirty="0">
                <a:sym typeface="Symbol" pitchFamily="-111" charset="2"/>
              </a:rPr>
              <a:t></a:t>
            </a:r>
            <a:r>
              <a:rPr lang="en-US" dirty="0"/>
              <a:t> R2</a:t>
            </a:r>
          </a:p>
          <a:p>
            <a:r>
              <a:rPr lang="en-US" dirty="0"/>
              <a:t>Example:  </a:t>
            </a:r>
          </a:p>
          <a:p>
            <a:pPr lvl="1"/>
            <a:r>
              <a:rPr lang="en-US" dirty="0"/>
              <a:t>Employee </a:t>
            </a:r>
            <a:r>
              <a:rPr lang="en-US" dirty="0">
                <a:sym typeface="Symbol" pitchFamily="-111" charset="2"/>
              </a:rPr>
              <a:t></a:t>
            </a:r>
            <a:r>
              <a:rPr lang="en-US" dirty="0"/>
              <a:t> Dependents</a:t>
            </a:r>
          </a:p>
          <a:p>
            <a:r>
              <a:rPr lang="en-US" dirty="0" smtClean="0"/>
              <a:t>Rare in </a:t>
            </a:r>
            <a:r>
              <a:rPr lang="en-US" dirty="0"/>
              <a:t>practice; mainly used to express joins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 txBox="1">
                <a:spLocks noChangeArrowheads="1"/>
              </p:cNvSpPr>
              <p:nvPr/>
            </p:nvSpPr>
            <p:spPr>
              <a:xfrm>
                <a:off x="990600" y="517525"/>
                <a:ext cx="105156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/>
                  <a:t>3. Cross-Product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17525"/>
                <a:ext cx="10515600" cy="1325563"/>
              </a:xfrm>
              <a:prstGeom prst="rect">
                <a:avLst/>
              </a:prstGeom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5"/>
          <p:cNvSpPr>
            <a:spLocks noChangeArrowheads="1"/>
          </p:cNvSpPr>
          <p:nvPr/>
        </p:nvSpPr>
        <p:spPr bwMode="auto">
          <a:xfrm>
            <a:off x="7286624" y="2214563"/>
            <a:ext cx="4410437" cy="7571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latin typeface="Menlo" charset="0"/>
                <a:ea typeface="Menlo" charset="0"/>
                <a:cs typeface="Menlo" charset="0"/>
              </a:rPr>
              <a:t>SELECT *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Students, People;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86625" y="1691343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+mj-lt"/>
              </a:rPr>
              <a:t>SQL:</a:t>
            </a:r>
            <a:endParaRPr lang="en-US" sz="2800" i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6624" y="3997027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+mj-lt"/>
              </a:rPr>
              <a:t>RA:</a:t>
            </a:r>
            <a:endParaRPr lang="en-US" sz="2800" i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86624" y="4404456"/>
                <a:ext cx="389888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charset="0"/>
                        </a:rPr>
                        <m:t>𝑆𝑡𝑢𝑑𝑒𝑛𝑡𝑠</m:t>
                      </m:r>
                      <m:r>
                        <a:rPr lang="en-US" sz="3600" b="0" i="1" smtClean="0">
                          <a:latin typeface="Cambria Math" charset="0"/>
                        </a:rPr>
                        <m:t> × </m:t>
                      </m:r>
                      <m:r>
                        <a:rPr lang="en-US" sz="3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𝑃𝑒𝑜𝑝𝑙𝑒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24" y="4404456"/>
                <a:ext cx="3898888" cy="55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wn Arrow 13"/>
          <p:cNvSpPr/>
          <p:nvPr/>
        </p:nvSpPr>
        <p:spPr>
          <a:xfrm>
            <a:off x="9206092" y="3366148"/>
            <a:ext cx="571500" cy="629471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7286623" y="823413"/>
            <a:ext cx="3785413" cy="5909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Students(</a:t>
            </a:r>
            <a:r>
              <a:rPr lang="en-US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sid,sname,gpa</a:t>
            </a:r>
            <a:r>
              <a:rPr lang="en-US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People(</a:t>
            </a:r>
            <a:r>
              <a:rPr lang="en-US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ssn,pname,address</a:t>
            </a:r>
            <a:r>
              <a:rPr lang="en-US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9789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9" grpId="0" animBg="1"/>
      <p:bldP spid="3" grpId="0"/>
      <p:bldP spid="12" grpId="0"/>
      <p:bldP spid="11" grpId="0"/>
      <p:bldP spid="14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884652"/>
              </p:ext>
            </p:extLst>
          </p:nvPr>
        </p:nvGraphicFramePr>
        <p:xfrm>
          <a:off x="3271838" y="1472819"/>
          <a:ext cx="3277818" cy="1026092"/>
        </p:xfrm>
        <a:graphic>
          <a:graphicData uri="http://schemas.openxmlformats.org/drawingml/2006/table">
            <a:tbl>
              <a:tblPr/>
              <a:tblGrid>
                <a:gridCol w="1092606"/>
                <a:gridCol w="776057"/>
                <a:gridCol w="1409155"/>
              </a:tblGrid>
              <a:tr h="23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ssn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pname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address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1234545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John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216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Rosse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5423341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Bob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217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Rosse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884763"/>
              </p:ext>
            </p:extLst>
          </p:nvPr>
        </p:nvGraphicFramePr>
        <p:xfrm>
          <a:off x="7510463" y="1472819"/>
          <a:ext cx="3057523" cy="1026092"/>
        </p:xfrm>
        <a:graphic>
          <a:graphicData uri="http://schemas.openxmlformats.org/drawingml/2006/table">
            <a:tbl>
              <a:tblPr/>
              <a:tblGrid>
                <a:gridCol w="1019174"/>
                <a:gridCol w="723900"/>
                <a:gridCol w="1314449"/>
              </a:tblGrid>
              <a:tr h="23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sid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sname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gpa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001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John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3.4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002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Bob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1.3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01711" y="3275743"/>
                <a:ext cx="389888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charset="0"/>
                        </a:rPr>
                        <m:t>𝑆𝑡𝑢𝑑𝑒𝑛𝑡𝑠</m:t>
                      </m:r>
                      <m:r>
                        <a:rPr lang="en-US" sz="3600" b="0" i="1" smtClean="0">
                          <a:latin typeface="Cambria Math" charset="0"/>
                        </a:rPr>
                        <m:t> × </m:t>
                      </m:r>
                      <m:r>
                        <a:rPr lang="en-US" sz="3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𝑃𝑒𝑜𝑝𝑙𝑒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11" y="3275743"/>
                <a:ext cx="3898888" cy="5539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637621" y="1744136"/>
                <a:ext cx="61908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621" y="1744136"/>
                <a:ext cx="619080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>
            <a:off x="6654267" y="3226511"/>
            <a:ext cx="585787" cy="652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907031"/>
              </p:ext>
            </p:extLst>
          </p:nvPr>
        </p:nvGraphicFramePr>
        <p:xfrm>
          <a:off x="4043363" y="4444246"/>
          <a:ext cx="5786439" cy="1716904"/>
        </p:xfrm>
        <a:graphic>
          <a:graphicData uri="http://schemas.openxmlformats.org/drawingml/2006/table">
            <a:tbl>
              <a:tblPr/>
              <a:tblGrid>
                <a:gridCol w="1144553"/>
                <a:gridCol w="812954"/>
                <a:gridCol w="1078235"/>
                <a:gridCol w="726868"/>
                <a:gridCol w="1109427"/>
                <a:gridCol w="914402"/>
              </a:tblGrid>
              <a:tr h="23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ssn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pname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address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sid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sname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gpa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1234545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John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216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Rosse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001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John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3.4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5423341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Bob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217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Rosse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001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John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3.4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1234545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John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216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Rosse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002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Bob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1.3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5423341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Bob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216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Rosse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002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Bob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1.3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71838" y="934734"/>
            <a:ext cx="1039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People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510463" y="940780"/>
            <a:ext cx="1287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Students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85775" y="1001715"/>
            <a:ext cx="2753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</a:rPr>
              <a:t>Another example: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109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599" y="1843088"/>
            <a:ext cx="5967413" cy="4419600"/>
          </a:xfrm>
        </p:spPr>
        <p:txBody>
          <a:bodyPr>
            <a:normAutofit/>
          </a:bodyPr>
          <a:lstStyle/>
          <a:p>
            <a:r>
              <a:rPr lang="en-US" dirty="0"/>
              <a:t>Changes the schema, not the instance</a:t>
            </a:r>
          </a:p>
          <a:p>
            <a:r>
              <a:rPr lang="en-US" dirty="0" smtClean="0"/>
              <a:t>A ‘special’ operator- neither basic nor derived</a:t>
            </a:r>
          </a:p>
          <a:p>
            <a:r>
              <a:rPr lang="en-US" dirty="0" smtClean="0"/>
              <a:t>Notation</a:t>
            </a:r>
            <a:r>
              <a:rPr lang="en-US" dirty="0"/>
              <a:t>: </a:t>
            </a:r>
            <a:r>
              <a:rPr lang="en-US" dirty="0">
                <a:latin typeface="Symbol" pitchFamily="-111" charset="2"/>
              </a:rPr>
              <a:t>r</a:t>
            </a:r>
            <a:r>
              <a:rPr lang="en-US" dirty="0"/>
              <a:t> </a:t>
            </a:r>
            <a:r>
              <a:rPr lang="en-US" baseline="-25000" dirty="0"/>
              <a:t>B1,…,</a:t>
            </a:r>
            <a:r>
              <a:rPr lang="en-US" baseline="-25000" dirty="0" err="1"/>
              <a:t>Bn</a:t>
            </a:r>
            <a:r>
              <a:rPr lang="en-US" dirty="0"/>
              <a:t> (R)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Note: this is shorthand for the proper form (since names, not order matters!):</a:t>
            </a:r>
          </a:p>
          <a:p>
            <a:pPr lvl="1"/>
            <a:r>
              <a:rPr lang="en-US" dirty="0" smtClean="0">
                <a:latin typeface="Symbol" pitchFamily="-111" charset="2"/>
              </a:rPr>
              <a:t>r</a:t>
            </a:r>
            <a:r>
              <a:rPr lang="en-US" dirty="0" smtClean="0"/>
              <a:t> </a:t>
            </a:r>
            <a:r>
              <a:rPr lang="en-US" baseline="-25000" dirty="0" smtClean="0"/>
              <a:t>A1</a:t>
            </a:r>
            <a:r>
              <a:rPr lang="en-US" baseline="-25000" dirty="0" smtClean="0">
                <a:sym typeface="Wingdings"/>
              </a:rPr>
              <a:t></a:t>
            </a:r>
            <a:r>
              <a:rPr lang="en-US" baseline="-25000" dirty="0" smtClean="0"/>
              <a:t>B1,…,</a:t>
            </a:r>
            <a:r>
              <a:rPr lang="en-US" baseline="-25000" dirty="0" err="1" smtClean="0"/>
              <a:t>An</a:t>
            </a:r>
            <a:r>
              <a:rPr lang="en-US" baseline="-25000" dirty="0" err="1" smtClean="0">
                <a:sym typeface="Wingdings"/>
              </a:rPr>
              <a:t></a:t>
            </a:r>
            <a:r>
              <a:rPr lang="en-US" baseline="-25000" dirty="0" err="1" smtClean="0"/>
              <a:t>Bn</a:t>
            </a:r>
            <a:r>
              <a:rPr lang="en-US" dirty="0" smtClean="0"/>
              <a:t> </a:t>
            </a:r>
            <a:r>
              <a:rPr lang="en-US" dirty="0"/>
              <a:t>(R)</a:t>
            </a:r>
          </a:p>
          <a:p>
            <a:pPr lvl="1"/>
            <a:endParaRPr lang="en-US" b="1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 txBox="1">
                <a:spLocks noChangeArrowheads="1"/>
              </p:cNvSpPr>
              <p:nvPr/>
            </p:nvSpPr>
            <p:spPr>
              <a:xfrm>
                <a:off x="990600" y="517525"/>
                <a:ext cx="105156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/>
                  <a:t>Renaming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𝜌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17525"/>
                <a:ext cx="10515600" cy="1325563"/>
              </a:xfrm>
              <a:prstGeom prst="rect">
                <a:avLst/>
              </a:prstGeom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5"/>
          <p:cNvSpPr>
            <a:spLocks noChangeArrowheads="1"/>
          </p:cNvSpPr>
          <p:nvPr/>
        </p:nvSpPr>
        <p:spPr bwMode="auto">
          <a:xfrm>
            <a:off x="7286624" y="2214563"/>
            <a:ext cx="4410437" cy="175432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err="1" smtClean="0">
                <a:latin typeface="Menlo" charset="0"/>
                <a:ea typeface="Menlo" charset="0"/>
                <a:cs typeface="Menlo" charset="0"/>
              </a:rPr>
              <a:t>sid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AS </a:t>
            </a:r>
            <a:r>
              <a:rPr lang="en-US" sz="2400" dirty="0" err="1" smtClean="0">
                <a:latin typeface="Menlo" charset="0"/>
                <a:ea typeface="Menlo" charset="0"/>
                <a:cs typeface="Menlo" charset="0"/>
              </a:rPr>
              <a:t>studId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err="1" smtClean="0">
                <a:latin typeface="Menlo" charset="0"/>
                <a:ea typeface="Menlo" charset="0"/>
                <a:cs typeface="Menlo" charset="0"/>
              </a:rPr>
              <a:t>sname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AS name,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400" dirty="0" err="1" smtClean="0">
                <a:latin typeface="Menlo" charset="0"/>
                <a:ea typeface="Menlo" charset="0"/>
                <a:cs typeface="Menlo" charset="0"/>
              </a:rPr>
              <a:t>gpa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AS </a:t>
            </a:r>
            <a:r>
              <a:rPr lang="en-US" sz="2400" dirty="0" err="1" smtClean="0">
                <a:latin typeface="Menlo" charset="0"/>
                <a:ea typeface="Menlo" charset="0"/>
                <a:cs typeface="Menlo" charset="0"/>
              </a:rPr>
              <a:t>gradePtAvg</a:t>
            </a:r>
            <a:endParaRPr lang="en-US" sz="2400" dirty="0">
              <a:latin typeface="Menlo" charset="0"/>
              <a:ea typeface="Menlo" charset="0"/>
              <a:cs typeface="Menlo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Students;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86625" y="1691343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+mj-lt"/>
              </a:rPr>
              <a:t>SQL:</a:t>
            </a:r>
            <a:endParaRPr lang="en-US" sz="2800" i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6624" y="4473353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+mj-lt"/>
              </a:rPr>
              <a:t>RA:</a:t>
            </a:r>
            <a:endParaRPr lang="en-US" sz="2800" i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86624" y="4880782"/>
                <a:ext cx="4545924" cy="3994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𝑠𝑡𝑢𝑑𝐼𝑑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𝑛𝑎𝑚𝑒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𝑔𝑟𝑎𝑑𝑒𝑃𝑡𝐴𝑣𝑔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𝑆𝑡𝑢𝑑𝑒𝑛𝑡𝑠</m:t>
                      </m:r>
                      <m:r>
                        <a:rPr lang="en-US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24" y="4880782"/>
                <a:ext cx="4545924" cy="399405"/>
              </a:xfrm>
              <a:prstGeom prst="rect">
                <a:avLst/>
              </a:prstGeom>
              <a:blipFill rotWithShape="0">
                <a:blip r:embed="rId3"/>
                <a:stretch>
                  <a:fillRect l="-1072" r="-201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wn Arrow 13"/>
          <p:cNvSpPr/>
          <p:nvPr/>
        </p:nvSpPr>
        <p:spPr>
          <a:xfrm>
            <a:off x="9206092" y="4158617"/>
            <a:ext cx="571500" cy="629471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7286624" y="823413"/>
            <a:ext cx="3586164" cy="3416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Students(</a:t>
            </a:r>
            <a:r>
              <a:rPr lang="en-US" dirty="0" err="1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sid,sname,gpa</a:t>
            </a:r>
            <a:r>
              <a:rPr lang="en-US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20152" y="5680056"/>
            <a:ext cx="6410327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We care about this operator </a:t>
            </a:r>
            <a:r>
              <a:rPr lang="en-US" sz="2800" i="1" dirty="0" smtClean="0">
                <a:latin typeface="+mj-lt"/>
              </a:rPr>
              <a:t>because</a:t>
            </a:r>
            <a:r>
              <a:rPr lang="en-US" sz="2800" dirty="0" smtClean="0">
                <a:latin typeface="+mj-lt"/>
              </a:rPr>
              <a:t> we are working in a </a:t>
            </a:r>
            <a:r>
              <a:rPr lang="en-US" sz="2800" i="1" dirty="0" smtClean="0">
                <a:latin typeface="+mj-lt"/>
              </a:rPr>
              <a:t>named perspective</a:t>
            </a:r>
            <a:endParaRPr lang="en-US" sz="28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515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9" grpId="0" animBg="1"/>
      <p:bldP spid="3" grpId="0"/>
      <p:bldP spid="12" grpId="0"/>
      <p:bldP spid="11" grpId="0"/>
      <p:bldP spid="14" grpId="0" animBg="1"/>
      <p:bldP spid="17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6"/>
          <p:cNvGraphicFramePr>
            <a:graphicFrameLocks noGrp="1"/>
          </p:cNvGraphicFramePr>
          <p:nvPr>
            <p:extLst/>
          </p:nvPr>
        </p:nvGraphicFramePr>
        <p:xfrm>
          <a:off x="5495925" y="1744281"/>
          <a:ext cx="3057523" cy="1026092"/>
        </p:xfrm>
        <a:graphic>
          <a:graphicData uri="http://schemas.openxmlformats.org/drawingml/2006/table">
            <a:tbl>
              <a:tblPr/>
              <a:tblGrid>
                <a:gridCol w="1019174"/>
                <a:gridCol w="723900"/>
                <a:gridCol w="1314449"/>
              </a:tblGrid>
              <a:tr h="23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sid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sname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gpa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001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John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3.4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002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Bob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1.3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96985" y="3319793"/>
                <a:ext cx="5299015" cy="46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𝑠𝑡𝑢𝑑𝐼𝑑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𝑛𝑎𝑚𝑒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𝑔𝑟𝑎𝑑𝑒𝑃𝑡𝐴𝑣𝑔</m:t>
                          </m:r>
                        </m:sub>
                      </m:sSub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2800" i="1">
                          <a:latin typeface="Cambria Math" charset="0"/>
                        </a:rPr>
                        <m:t>𝑆𝑡𝑢𝑑𝑒𝑛𝑡𝑠</m:t>
                      </m:r>
                      <m:r>
                        <a:rPr lang="en-US" sz="28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85" y="3319793"/>
                <a:ext cx="5299015" cy="4658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>
            <a:off x="6654267" y="3226511"/>
            <a:ext cx="585787" cy="652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95925" y="1212242"/>
            <a:ext cx="1287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Students</a:t>
            </a:r>
            <a:endParaRPr lang="en-US" sz="2400" dirty="0"/>
          </a:p>
        </p:txBody>
      </p:sp>
      <p:graphicFrame>
        <p:nvGraphicFramePr>
          <p:cNvPr id="14" name="Group 6"/>
          <p:cNvGraphicFramePr>
            <a:graphicFrameLocks noGrp="1"/>
          </p:cNvGraphicFramePr>
          <p:nvPr>
            <p:extLst/>
          </p:nvPr>
        </p:nvGraphicFramePr>
        <p:xfrm>
          <a:off x="5495925" y="4554156"/>
          <a:ext cx="3057523" cy="1026092"/>
        </p:xfrm>
        <a:graphic>
          <a:graphicData uri="http://schemas.openxmlformats.org/drawingml/2006/table">
            <a:tbl>
              <a:tblPr/>
              <a:tblGrid>
                <a:gridCol w="1019174"/>
                <a:gridCol w="885826"/>
                <a:gridCol w="1152523"/>
              </a:tblGrid>
              <a:tr h="23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studId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name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gradePtAvg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001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John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3.4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002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Bob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1.3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495925" y="4022117"/>
            <a:ext cx="1287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Students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85775" y="1001715"/>
            <a:ext cx="2753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</a:rPr>
              <a:t>Another example: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60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1824</Words>
  <Application>Microsoft Office PowerPoint</Application>
  <PresentationFormat>Widescreen</PresentationFormat>
  <Paragraphs>548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 Unicode MS</vt:lpstr>
      <vt:lpstr>Arial</vt:lpstr>
      <vt:lpstr>Calibri</vt:lpstr>
      <vt:lpstr>Calibri Light</vt:lpstr>
      <vt:lpstr>Cambria Math</vt:lpstr>
      <vt:lpstr>Menlo</vt:lpstr>
      <vt:lpstr>Symbol</vt:lpstr>
      <vt:lpstr>Times</vt:lpstr>
      <vt:lpstr>Times New Roman</vt:lpstr>
      <vt:lpstr>Wingdings</vt:lpstr>
      <vt:lpstr>Office Theme</vt:lpstr>
      <vt:lpstr>Lecture 33:  The Relational Model 2</vt:lpstr>
      <vt:lpstr>PowerPoint Presentation</vt:lpstr>
      <vt:lpstr>PowerPoint Presentation</vt:lpstr>
      <vt:lpstr>PowerPoint Presentation</vt:lpstr>
      <vt:lpstr>Note that RA Operators are Compositional!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Natural Join</vt:lpstr>
      <vt:lpstr>Example: Converting SFW Query -&gt; RA</vt:lpstr>
      <vt:lpstr>Logical Equivalence of RA Plans</vt:lpstr>
      <vt:lpstr>RDBMS Architecture</vt:lpstr>
      <vt:lpstr>RDBMS Architecture</vt:lpstr>
      <vt:lpstr>RDBMS Architecture</vt:lpstr>
      <vt:lpstr>RA Plan Execution</vt:lpstr>
      <vt:lpstr>2. Adv. Relational Algebra</vt:lpstr>
      <vt:lpstr>What you will learn about in this section</vt:lpstr>
      <vt:lpstr>PowerPoint Presentation</vt:lpstr>
      <vt:lpstr>1. Union () and 2. Difference (–)</vt:lpstr>
      <vt:lpstr>What about Intersection () ?</vt:lpstr>
      <vt:lpstr>Fancier RA</vt:lpstr>
      <vt:lpstr>Theta Join (⋈q)</vt:lpstr>
      <vt:lpstr>Equi-join (⋈ A=B)</vt:lpstr>
      <vt:lpstr>Semijoin (⋉)</vt:lpstr>
      <vt:lpstr>Semijoins in Distributed Databases</vt:lpstr>
      <vt:lpstr>RA Expressions Can Get Complex!</vt:lpstr>
      <vt:lpstr>Multisets</vt:lpstr>
      <vt:lpstr>Recall that SQL uses Multisets</vt:lpstr>
      <vt:lpstr>Generalizing Set Operations to Multiset Operations</vt:lpstr>
      <vt:lpstr>Generalizing Set Operations to Multiset Operations</vt:lpstr>
      <vt:lpstr>Operations on Multisets</vt:lpstr>
      <vt:lpstr>RA has Limitations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Relational Model</dc:title>
  <dc:creator>Alex Ratner</dc:creator>
  <cp:lastModifiedBy>Xiannong Meng</cp:lastModifiedBy>
  <cp:revision>136</cp:revision>
  <dcterms:created xsi:type="dcterms:W3CDTF">2015-11-11T19:16:09Z</dcterms:created>
  <dcterms:modified xsi:type="dcterms:W3CDTF">2018-04-09T12:22:43Z</dcterms:modified>
</cp:coreProperties>
</file>