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5"/>
  </p:notesMasterIdLst>
  <p:sldIdLst>
    <p:sldId id="257" r:id="rId2"/>
    <p:sldId id="258" r:id="rId3"/>
    <p:sldId id="356" r:id="rId4"/>
    <p:sldId id="297" r:id="rId5"/>
    <p:sldId id="348" r:id="rId6"/>
    <p:sldId id="349" r:id="rId7"/>
    <p:sldId id="350" r:id="rId8"/>
    <p:sldId id="351" r:id="rId9"/>
    <p:sldId id="352" r:id="rId10"/>
    <p:sldId id="354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29" r:id="rId24"/>
    <p:sldId id="330" r:id="rId25"/>
    <p:sldId id="331" r:id="rId26"/>
    <p:sldId id="332" r:id="rId27"/>
    <p:sldId id="333" r:id="rId28"/>
    <p:sldId id="334" r:id="rId29"/>
    <p:sldId id="365" r:id="rId30"/>
    <p:sldId id="369" r:id="rId31"/>
    <p:sldId id="370" r:id="rId32"/>
    <p:sldId id="337" r:id="rId33"/>
    <p:sldId id="364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97"/>
    <p:restoredTop sz="93897"/>
  </p:normalViewPr>
  <p:slideViewPr>
    <p:cSldViewPr snapToGrid="0" snapToObjects="1">
      <p:cViewPr varScale="1">
        <p:scale>
          <a:sx n="82" d="100"/>
          <a:sy n="82" d="100"/>
        </p:scale>
        <p:origin x="13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risre:Documents:HistoClas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risre:Documents:HistoClas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risre:Documents:HistoClas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risre:Documents:HistoClas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chrisre:Documents:HistoClas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Sheet1!$A$1:$A$15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90568"/>
        <c:axId val="339391744"/>
      </c:barChart>
      <c:catAx>
        <c:axId val="339390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391744"/>
        <c:crosses val="autoZero"/>
        <c:auto val="1"/>
        <c:lblAlgn val="ctr"/>
        <c:lblOffset val="100"/>
        <c:noMultiLvlLbl val="0"/>
      </c:catAx>
      <c:valAx>
        <c:axId val="339391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390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Sheet1!$A$1:$A$15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Sheet1!$B$1:$B$15</c:f>
              <c:numCache>
                <c:formatCode>General</c:formatCode>
                <c:ptCount val="1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94488"/>
        <c:axId val="339394880"/>
      </c:barChart>
      <c:catAx>
        <c:axId val="339394488"/>
        <c:scaling>
          <c:orientation val="minMax"/>
        </c:scaling>
        <c:delete val="0"/>
        <c:axPos val="b"/>
        <c:majorTickMark val="out"/>
        <c:minorTickMark val="none"/>
        <c:tickLblPos val="nextTo"/>
        <c:crossAx val="339394880"/>
        <c:crosses val="autoZero"/>
        <c:auto val="1"/>
        <c:lblAlgn val="ctr"/>
        <c:lblOffset val="100"/>
        <c:noMultiLvlLbl val="0"/>
      </c:catAx>
      <c:valAx>
        <c:axId val="339394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394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Sheet1!$A$1:$A$15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</c:ser>
        <c:ser>
          <c:idx val="2"/>
          <c:order val="1"/>
          <c:spPr>
            <a:solidFill>
              <a:srgbClr val="FF0000"/>
            </a:solidFill>
          </c:spPr>
          <c:invertIfNegative val="0"/>
          <c:val>
            <c:numRef>
              <c:f>Sheet1!$C$1:$C$15</c:f>
              <c:numCache>
                <c:formatCode>General</c:formatCode>
                <c:ptCount val="15"/>
                <c:pt idx="0">
                  <c:v>2.67</c:v>
                </c:pt>
                <c:pt idx="1">
                  <c:v>2.67</c:v>
                </c:pt>
                <c:pt idx="2">
                  <c:v>2.67</c:v>
                </c:pt>
                <c:pt idx="3">
                  <c:v>1.33</c:v>
                </c:pt>
                <c:pt idx="4">
                  <c:v>1.33</c:v>
                </c:pt>
                <c:pt idx="5">
                  <c:v>1.33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95272"/>
        <c:axId val="339396448"/>
      </c:barChart>
      <c:catAx>
        <c:axId val="339395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396448"/>
        <c:crosses val="autoZero"/>
        <c:auto val="1"/>
        <c:lblAlgn val="ctr"/>
        <c:lblOffset val="100"/>
        <c:noMultiLvlLbl val="0"/>
      </c:catAx>
      <c:valAx>
        <c:axId val="33939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395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Sheet1!$A$1:$A$15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</c:ser>
        <c:ser>
          <c:idx val="3"/>
          <c:order val="1"/>
          <c:invertIfNegative val="0"/>
          <c:val>
            <c:numRef>
              <c:f>Sheet1!$D$1:$D$15</c:f>
              <c:numCache>
                <c:formatCode>General</c:formatCode>
                <c:ptCount val="15"/>
                <c:pt idx="0">
                  <c:v>2.25</c:v>
                </c:pt>
                <c:pt idx="1">
                  <c:v>2.25</c:v>
                </c:pt>
                <c:pt idx="2">
                  <c:v>2.25</c:v>
                </c:pt>
                <c:pt idx="3">
                  <c:v>2.25</c:v>
                </c:pt>
                <c:pt idx="4">
                  <c:v>2.5</c:v>
                </c:pt>
                <c:pt idx="5">
                  <c:v>2.5</c:v>
                </c:pt>
                <c:pt idx="6">
                  <c:v>2.5</c:v>
                </c:pt>
                <c:pt idx="7">
                  <c:v>5</c:v>
                </c:pt>
                <c:pt idx="8">
                  <c:v>5</c:v>
                </c:pt>
                <c:pt idx="9">
                  <c:v>1.75</c:v>
                </c:pt>
                <c:pt idx="10">
                  <c:v>1.75</c:v>
                </c:pt>
                <c:pt idx="11">
                  <c:v>1.75</c:v>
                </c:pt>
                <c:pt idx="12">
                  <c:v>1.75</c:v>
                </c:pt>
                <c:pt idx="13">
                  <c:v>1.75</c:v>
                </c:pt>
                <c:pt idx="1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95664"/>
        <c:axId val="339396840"/>
      </c:barChart>
      <c:catAx>
        <c:axId val="339395664"/>
        <c:scaling>
          <c:orientation val="minMax"/>
        </c:scaling>
        <c:delete val="0"/>
        <c:axPos val="b"/>
        <c:majorTickMark val="out"/>
        <c:minorTickMark val="none"/>
        <c:tickLblPos val="nextTo"/>
        <c:crossAx val="339396840"/>
        <c:crosses val="autoZero"/>
        <c:auto val="1"/>
        <c:lblAlgn val="ctr"/>
        <c:lblOffset val="100"/>
        <c:noMultiLvlLbl val="0"/>
      </c:catAx>
      <c:valAx>
        <c:axId val="339396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395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Sheet1!$A$1:$A$15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8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4</c:v>
                </c:pt>
                <c:pt idx="1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397624"/>
        <c:axId val="340589336"/>
      </c:barChart>
      <c:catAx>
        <c:axId val="339397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40589336"/>
        <c:crosses val="autoZero"/>
        <c:auto val="1"/>
        <c:lblAlgn val="ctr"/>
        <c:lblOffset val="100"/>
        <c:noMultiLvlLbl val="0"/>
      </c:catAx>
      <c:valAx>
        <c:axId val="340589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339397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F809-2BAF-E645-8EF5-E9E38045A37D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5C7AE-C07A-354A-8942-AB15290E7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56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25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5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70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6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8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5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8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7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1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1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8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2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A516-D09A-6A42-8E05-12F9A850DA27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984B-C421-A541-94D5-D2A6632E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2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Optimization Overview</a:t>
            </a:r>
            <a:endParaRPr lang="en-US" dirty="0"/>
          </a:p>
        </p:txBody>
      </p:sp>
      <p:sp>
        <p:nvSpPr>
          <p:cNvPr id="5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 </a:t>
            </a:r>
            <a:r>
              <a:rPr lang="en-US" dirty="0"/>
              <a:t>Architecture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6032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How does a SQL engine </a:t>
            </a:r>
            <a:r>
              <a:rPr lang="en-US"/>
              <a:t>work 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409825" y="3379274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2938143"/>
            <a:ext cx="1428750" cy="1362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SQL Query</a:t>
            </a:r>
            <a:endParaRPr lang="en-US" sz="280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8963" y="2938141"/>
            <a:ext cx="2143125" cy="1362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Relational Algebra (RA) Plan</a:t>
            </a:r>
            <a:endParaRPr lang="en-US" sz="2800" dirty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4963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1" y="2938143"/>
            <a:ext cx="2143125" cy="13623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latin typeface="+mj-lt"/>
              </a:rPr>
              <a:t>Optimized</a:t>
            </a:r>
            <a:r>
              <a:rPr lang="en-US" sz="2800" dirty="0" smtClean="0">
                <a:latin typeface="+mj-lt"/>
              </a:rPr>
              <a:t> RA Plan</a:t>
            </a:r>
            <a:endParaRPr lang="en-US" sz="2800" dirty="0"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420101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39239" y="2938141"/>
            <a:ext cx="2143125" cy="1362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Execution</a:t>
            </a:r>
            <a:endParaRPr lang="en-US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641" y="2543175"/>
            <a:ext cx="4772021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420101" y="2563812"/>
            <a:ext cx="3190874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26819" y="5060145"/>
            <a:ext cx="653836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We’ll look at how to then optimize these plans now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630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We can visualize the plan as a tree</a:t>
            </a:r>
            <a:endParaRPr lang="en-US" dirty="0"/>
          </a:p>
        </p:txBody>
      </p:sp>
      <p:sp>
        <p:nvSpPr>
          <p:cNvPr id="6" name="AutoShape 9"/>
          <p:cNvSpPr>
            <a:spLocks noChangeAspect="1" noChangeArrowheads="1"/>
          </p:cNvSpPr>
          <p:nvPr/>
        </p:nvSpPr>
        <p:spPr bwMode="auto">
          <a:xfrm rot="16200000">
            <a:off x="9003797" y="3322639"/>
            <a:ext cx="427948" cy="852389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485187" y="2126566"/>
                <a:ext cx="15081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187" y="2126566"/>
                <a:ext cx="1508125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7553326" y="4703764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R(A,B)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89564" y="4703764"/>
            <a:ext cx="149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S(B,C)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8349150" y="4111036"/>
            <a:ext cx="693331" cy="4921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9382441" y="4188238"/>
            <a:ext cx="693331" cy="3377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8892583" y="3119563"/>
            <a:ext cx="693334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54933" y="3534859"/>
                <a:ext cx="459042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sub>
                      </m:sSub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𝑅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</m:d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⋈</m:t>
                      </m:r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𝑆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𝐶</m:t>
                          </m:r>
                        </m:e>
                      </m:d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933" y="3534859"/>
                <a:ext cx="4590424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Arrow 3"/>
          <p:cNvSpPr/>
          <p:nvPr/>
        </p:nvSpPr>
        <p:spPr>
          <a:xfrm>
            <a:off x="6604629" y="3507725"/>
            <a:ext cx="1085850" cy="6082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676400" y="5874470"/>
            <a:ext cx="88392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Bottom-up tree traversal = order of operation execution! </a:t>
            </a:r>
            <a:endParaRPr lang="en-US" sz="28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74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plan</a:t>
            </a:r>
            <a:endParaRPr lang="en-US" dirty="0"/>
          </a:p>
        </p:txBody>
      </p:sp>
      <p:sp>
        <p:nvSpPr>
          <p:cNvPr id="6" name="AutoShape 9"/>
          <p:cNvSpPr>
            <a:spLocks noChangeAspect="1" noChangeArrowheads="1"/>
          </p:cNvSpPr>
          <p:nvPr/>
        </p:nvSpPr>
        <p:spPr bwMode="auto">
          <a:xfrm rot="16200000">
            <a:off x="3431671" y="2936876"/>
            <a:ext cx="427948" cy="852389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13061" y="1740803"/>
                <a:ext cx="15081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061" y="1740803"/>
                <a:ext cx="1508125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81200" y="4318001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R(A,B)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7438" y="4318001"/>
            <a:ext cx="149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S(B,C)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2777024" y="3725273"/>
            <a:ext cx="693331" cy="4921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810315" y="3802475"/>
            <a:ext cx="693331" cy="3377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320457" y="2733800"/>
            <a:ext cx="693334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77907" y="1793054"/>
            <a:ext cx="422345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What SQL query does </a:t>
            </a:r>
            <a:r>
              <a:rPr lang="en-US" sz="2800" smtClean="0">
                <a:latin typeface="+mj-lt"/>
              </a:rPr>
              <a:t>this correspond to?</a:t>
            </a:r>
            <a:endParaRPr lang="en-US" sz="28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77907" y="3149096"/>
            <a:ext cx="422345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Are there any logically equivalent </a:t>
            </a:r>
            <a:r>
              <a:rPr lang="en-US" sz="2800" smtClean="0">
                <a:latin typeface="+mj-lt"/>
              </a:rPr>
              <a:t>RA expressions?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23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“Pushing down” projection</a:t>
            </a:r>
            <a:endParaRPr lang="en-US" dirty="0"/>
          </a:p>
        </p:txBody>
      </p:sp>
      <p:sp>
        <p:nvSpPr>
          <p:cNvPr id="6" name="AutoShape 9"/>
          <p:cNvSpPr>
            <a:spLocks noChangeAspect="1" noChangeArrowheads="1"/>
          </p:cNvSpPr>
          <p:nvPr/>
        </p:nvSpPr>
        <p:spPr bwMode="auto">
          <a:xfrm rot="16200000">
            <a:off x="3431671" y="2936876"/>
            <a:ext cx="427948" cy="852389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13061" y="1740803"/>
                <a:ext cx="150812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sz="36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en-US" sz="3600" dirty="0" smtClean="0"/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3061" y="1740803"/>
                <a:ext cx="1508125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81200" y="43180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R(A,B)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17438" y="4318001"/>
            <a:ext cx="149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S(B,C)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2777024" y="3725273"/>
            <a:ext cx="693331" cy="4921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810315" y="3802475"/>
            <a:ext cx="693331" cy="3377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320457" y="2733800"/>
            <a:ext cx="693334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6825838" y="2015215"/>
            <a:ext cx="3390886" cy="3251456"/>
            <a:chOff x="6825838" y="2015215"/>
            <a:chExt cx="3390886" cy="3251456"/>
          </a:xfrm>
        </p:grpSpPr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 rot="16200000">
              <a:off x="8168026" y="1802994"/>
              <a:ext cx="427948" cy="852389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847731" y="3205659"/>
                  <a:ext cx="150812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el-GR" sz="36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sub>
                      </m:sSub>
                    </m:oMath>
                  </a14:m>
                  <a:r>
                    <a:rPr lang="en-US" sz="3600" dirty="0" smtClean="0"/>
                    <a:t> </a:t>
                  </a:r>
                  <a:endParaRPr lang="en-US" sz="36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7731" y="3205659"/>
                  <a:ext cx="1508125" cy="64633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6825838" y="4620340"/>
              <a:ext cx="1556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R(A,B)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718551" y="4620340"/>
              <a:ext cx="14922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/>
                <a:t>S(B,C)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7513379" y="2591391"/>
              <a:ext cx="693331" cy="4921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8546670" y="2668593"/>
              <a:ext cx="693331" cy="3377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V="1">
              <a:off x="7177670" y="4366338"/>
              <a:ext cx="693334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8708599" y="3221533"/>
                  <a:ext cx="1508125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3600" i="1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6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Π</m:t>
                            </m:r>
                          </m:e>
                          <m:sub>
                            <m:r>
                              <a:rPr lang="en-US" sz="36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lang="en-US" sz="3600" baseline="-250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8599" y="3221533"/>
                  <a:ext cx="1508125" cy="64633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Connector 23"/>
            <p:cNvCxnSpPr/>
            <p:nvPr/>
          </p:nvCxnSpPr>
          <p:spPr>
            <a:xfrm rot="16200000" flipV="1">
              <a:off x="9056513" y="4317250"/>
              <a:ext cx="693334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450254" y="5867340"/>
            <a:ext cx="470687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+mj-lt"/>
              </a:rPr>
              <a:t>Why might we prefer this plan?</a:t>
            </a:r>
            <a:endParaRPr lang="en-US" sz="2800" b="1" dirty="0">
              <a:latin typeface="+mj-lt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200525" y="2015214"/>
            <a:ext cx="328613" cy="132806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5614988" y="3221533"/>
            <a:ext cx="835266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3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process is called logical optimization</a:t>
            </a:r>
          </a:p>
          <a:p>
            <a:endParaRPr lang="en-US" dirty="0" smtClean="0"/>
          </a:p>
          <a:p>
            <a:r>
              <a:rPr lang="en-US" dirty="0" smtClean="0"/>
              <a:t>Many equivalent plans used to search for “good plans”</a:t>
            </a:r>
          </a:p>
          <a:p>
            <a:endParaRPr lang="en-US" dirty="0" smtClean="0"/>
          </a:p>
          <a:p>
            <a:r>
              <a:rPr lang="en-US" dirty="0" smtClean="0"/>
              <a:t>Relational algebra is an important abstraction.</a:t>
            </a:r>
          </a:p>
        </p:txBody>
      </p:sp>
    </p:spTree>
    <p:extLst>
      <p:ext uri="{BB962C8B-B14F-4D97-AF65-F5344CB8AC3E}">
        <p14:creationId xmlns:p14="http://schemas.microsoft.com/office/powerpoint/2010/main" val="6090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 commutators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basic commutators:</a:t>
            </a:r>
          </a:p>
          <a:p>
            <a:pPr lvl="1"/>
            <a:r>
              <a:rPr lang="en-US" dirty="0" smtClean="0"/>
              <a:t>Push </a:t>
            </a:r>
            <a:r>
              <a:rPr lang="en-US" b="1" dirty="0" smtClean="0"/>
              <a:t>projection</a:t>
            </a:r>
            <a:r>
              <a:rPr lang="en-US" dirty="0" smtClean="0"/>
              <a:t> through </a:t>
            </a:r>
            <a:r>
              <a:rPr lang="en-US" b="1" dirty="0" smtClean="0"/>
              <a:t>(1) selection</a:t>
            </a:r>
            <a:r>
              <a:rPr lang="en-US" dirty="0" smtClean="0"/>
              <a:t>, </a:t>
            </a:r>
            <a:r>
              <a:rPr lang="en-US" b="1" dirty="0" smtClean="0"/>
              <a:t>(2) join</a:t>
            </a:r>
          </a:p>
          <a:p>
            <a:pPr lvl="1"/>
            <a:r>
              <a:rPr lang="en-US" dirty="0" smtClean="0"/>
              <a:t>Push </a:t>
            </a:r>
            <a:r>
              <a:rPr lang="en-US" b="1" dirty="0" smtClean="0"/>
              <a:t>selection </a:t>
            </a:r>
            <a:r>
              <a:rPr lang="en-US" dirty="0" smtClean="0"/>
              <a:t>through </a:t>
            </a:r>
            <a:r>
              <a:rPr lang="en-US" b="1" dirty="0" smtClean="0"/>
              <a:t>(3) selection, (4) projection, (5) join</a:t>
            </a:r>
          </a:p>
          <a:p>
            <a:pPr lvl="1"/>
            <a:r>
              <a:rPr lang="en-US" i="1" dirty="0" smtClean="0"/>
              <a:t>Also: </a:t>
            </a:r>
            <a:r>
              <a:rPr lang="en-US" dirty="0" smtClean="0"/>
              <a:t>Joins can be re-ordered!</a:t>
            </a:r>
          </a:p>
          <a:p>
            <a:pPr lvl="1"/>
            <a:endParaRPr lang="en-US" b="1" i="1" dirty="0"/>
          </a:p>
          <a:p>
            <a:r>
              <a:rPr lang="en-US" dirty="0" smtClean="0"/>
              <a:t>Note that this is not an exhaustive set of operations</a:t>
            </a:r>
          </a:p>
          <a:p>
            <a:pPr lvl="1"/>
            <a:r>
              <a:rPr lang="en-US" dirty="0" smtClean="0"/>
              <a:t>This covers </a:t>
            </a:r>
            <a:r>
              <a:rPr lang="en-US" i="1" dirty="0" smtClean="0"/>
              <a:t>local re-writes; global re-writes possible but much harder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5357793"/>
            <a:ext cx="883920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This simple set of tools allows us to greatly improve the execution time of queries </a:t>
            </a:r>
            <a:r>
              <a:rPr lang="en-US" sz="2800" smtClean="0">
                <a:solidFill>
                  <a:prstClr val="black"/>
                </a:solidFill>
                <a:latin typeface="+mj-lt"/>
              </a:rPr>
              <a:t>by optimizing RA plans!</a:t>
            </a:r>
            <a:endParaRPr lang="en-US" sz="2800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33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733800"/>
            <a:ext cx="7772400" cy="1143000"/>
          </a:xfrm>
        </p:spPr>
        <p:txBody>
          <a:bodyPr/>
          <a:lstStyle/>
          <a:p>
            <a:r>
              <a:rPr lang="en-US" dirty="0" smtClean="0"/>
              <a:t>Optimizing the SFW RA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8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700382" y="1690688"/>
            <a:ext cx="3182707" cy="3751009"/>
            <a:chOff x="7700382" y="1690688"/>
            <a:chExt cx="3182707" cy="3751009"/>
          </a:xfrm>
        </p:grpSpPr>
        <p:sp>
          <p:nvSpPr>
            <p:cNvPr id="5" name="AutoShape 9"/>
            <p:cNvSpPr>
              <a:spLocks noChangeAspect="1" noChangeArrowheads="1"/>
            </p:cNvSpPr>
            <p:nvPr/>
          </p:nvSpPr>
          <p:spPr bwMode="auto">
            <a:xfrm rot="16200000">
              <a:off x="9524378" y="2941294"/>
              <a:ext cx="320961" cy="639292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9131133" y="1690688"/>
                  <a:ext cx="1131094" cy="5421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800" i="1" smtClean="0">
                                <a:latin typeface="Cambria Math" panose="02040503050406030204" pitchFamily="18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28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Π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𝐴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𝐷</m:t>
                            </m:r>
                          </m:sub>
                        </m:sSub>
                      </m:oMath>
                    </m:oMathPara>
                  </a14:m>
                  <a:endParaRPr lang="en-US" sz="2700" dirty="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1133" y="1690688"/>
                  <a:ext cx="1131094" cy="54213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/>
            <p:cNvSpPr txBox="1"/>
            <p:nvPr/>
          </p:nvSpPr>
          <p:spPr>
            <a:xfrm>
              <a:off x="7700382" y="4933866"/>
              <a:ext cx="120015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dirty="0">
                  <a:solidFill>
                    <a:prstClr val="black"/>
                  </a:solidFill>
                  <a:latin typeface="Calibri" panose="020F0502020204030204"/>
                </a:rPr>
                <a:t>R(A,B)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152560" y="4933866"/>
              <a:ext cx="111918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dirty="0">
                  <a:solidFill>
                    <a:prstClr val="black"/>
                  </a:solidFill>
                  <a:latin typeface="Calibri" panose="020F0502020204030204"/>
                </a:rPr>
                <a:t>S(B,C)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8297250" y="4489320"/>
              <a:ext cx="519998" cy="3690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V="1">
              <a:off x="9072218" y="4547221"/>
              <a:ext cx="519998" cy="2532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6" idx="1"/>
            </p:cNvCxnSpPr>
            <p:nvPr/>
          </p:nvCxnSpPr>
          <p:spPr>
            <a:xfrm flipV="1">
              <a:off x="8996111" y="3501469"/>
              <a:ext cx="462752" cy="6966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9763901" y="3958134"/>
              <a:ext cx="111918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dirty="0">
                  <a:solidFill>
                    <a:prstClr val="black"/>
                  </a:solidFill>
                  <a:latin typeface="Calibri" panose="020F0502020204030204"/>
                </a:rPr>
                <a:t>T(C,D)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9966868" y="3501470"/>
              <a:ext cx="304881" cy="4238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AutoShape 9"/>
            <p:cNvSpPr>
              <a:spLocks noChangeAspect="1" noChangeArrowheads="1"/>
            </p:cNvSpPr>
            <p:nvPr/>
          </p:nvSpPr>
          <p:spPr bwMode="auto">
            <a:xfrm rot="16200000">
              <a:off x="8835630" y="3878509"/>
              <a:ext cx="320961" cy="639292"/>
            </a:xfrm>
            <a:prstGeom prst="flowChartCollat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996110" y="2340519"/>
              <a:ext cx="14011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700" dirty="0" err="1" smtClean="0">
                  <a:solidFill>
                    <a:prstClr val="black"/>
                  </a:solidFill>
                  <a:latin typeface="Symbol"/>
                </a:rPr>
                <a:t>s</a:t>
              </a:r>
              <a:r>
                <a:rPr lang="en-US" sz="2700" baseline="-25000" dirty="0" err="1" smtClean="0">
                  <a:solidFill>
                    <a:prstClr val="black"/>
                  </a:solidFill>
                  <a:latin typeface="Symbol"/>
                </a:rPr>
                <a:t>A</a:t>
              </a:r>
              <a:r>
                <a:rPr lang="en-US" sz="2700" baseline="-25000" dirty="0" smtClean="0">
                  <a:solidFill>
                    <a:prstClr val="black"/>
                  </a:solidFill>
                  <a:latin typeface="Symbol"/>
                </a:rPr>
                <a:t>&lt;10</a:t>
              </a:r>
              <a:endParaRPr lang="en-US" sz="2700" baseline="-2500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cxnSp>
          <p:nvCxnSpPr>
            <p:cNvPr id="19" name="Straight Connector 18"/>
            <p:cNvCxnSpPr>
              <a:endCxn id="18" idx="2"/>
            </p:cNvCxnSpPr>
            <p:nvPr/>
          </p:nvCxnSpPr>
          <p:spPr>
            <a:xfrm flipV="1">
              <a:off x="9696680" y="2848349"/>
              <a:ext cx="1" cy="25211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9712156" y="2216566"/>
              <a:ext cx="1" cy="2751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&lt;10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⋈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𝑅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⋈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031036" y="2095008"/>
            <a:ext cx="32552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R.A,S.D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1022476" y="1497588"/>
            <a:ext cx="326377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Translating to RA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152956" y="4197372"/>
            <a:ext cx="511562" cy="66462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3977226">
            <a:off x="6876274" y="4330783"/>
            <a:ext cx="511562" cy="116719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 animBg="1"/>
      <p:bldP spid="2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Heuristically, we want selections and projections to occur as early as possible in the plan </a:t>
            </a:r>
          </a:p>
          <a:p>
            <a:pPr lvl="1"/>
            <a:r>
              <a:rPr lang="en-US" dirty="0" smtClean="0"/>
              <a:t>Terminology: “push down </a:t>
            </a:r>
            <a:r>
              <a:rPr lang="en-US" b="1" dirty="0" smtClean="0"/>
              <a:t>selections</a:t>
            </a:r>
            <a:r>
              <a:rPr lang="en-US" dirty="0" smtClean="0"/>
              <a:t>” and “pushing down </a:t>
            </a:r>
            <a:r>
              <a:rPr lang="en-US" b="1" dirty="0" smtClean="0"/>
              <a:t>projections.”</a:t>
            </a:r>
          </a:p>
          <a:p>
            <a:endParaRPr lang="en-US" b="1" dirty="0"/>
          </a:p>
          <a:p>
            <a:r>
              <a:rPr lang="en-US" b="1" dirty="0" smtClean="0"/>
              <a:t>Intuition:</a:t>
            </a:r>
            <a:r>
              <a:rPr lang="en-US" dirty="0" smtClean="0"/>
              <a:t> We will have fewer tuples in a plan.</a:t>
            </a:r>
          </a:p>
          <a:p>
            <a:pPr lvl="1"/>
            <a:r>
              <a:rPr lang="en-US" dirty="0" smtClean="0"/>
              <a:t>Could fail if the selection condition is very expensive (say runs some image processing algorithm). </a:t>
            </a:r>
          </a:p>
          <a:p>
            <a:pPr lvl="1"/>
            <a:r>
              <a:rPr lang="en-US" dirty="0" smtClean="0"/>
              <a:t>Projection could be a waste of effort, but more rarely.</a:t>
            </a:r>
          </a:p>
        </p:txBody>
      </p:sp>
    </p:spTree>
    <p:extLst>
      <p:ext uri="{BB962C8B-B14F-4D97-AF65-F5344CB8AC3E}">
        <p14:creationId xmlns:p14="http://schemas.microsoft.com/office/powerpoint/2010/main" val="118729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9"/>
          <p:cNvSpPr>
            <a:spLocks noChangeAspect="1" noChangeArrowheads="1"/>
          </p:cNvSpPr>
          <p:nvPr/>
        </p:nvSpPr>
        <p:spPr bwMode="auto">
          <a:xfrm rot="16200000">
            <a:off x="9524378" y="2941294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31133" y="1690688"/>
                <a:ext cx="1131094" cy="54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27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133" y="1690688"/>
                <a:ext cx="1131094" cy="5421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700382" y="4933866"/>
            <a:ext cx="120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R(A,B)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52560" y="4933866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S(B,C)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8297250" y="4489320"/>
            <a:ext cx="519998" cy="369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9072218" y="4547221"/>
            <a:ext cx="519998" cy="253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" idx="1"/>
          </p:cNvCxnSpPr>
          <p:nvPr/>
        </p:nvCxnSpPr>
        <p:spPr>
          <a:xfrm flipV="1">
            <a:off x="8996111" y="3501469"/>
            <a:ext cx="462752" cy="6966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3901" y="3958134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T(C,D)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9966868" y="3501470"/>
            <a:ext cx="304881" cy="4238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utoShape 9"/>
          <p:cNvSpPr>
            <a:spLocks noChangeAspect="1" noChangeArrowheads="1"/>
          </p:cNvSpPr>
          <p:nvPr/>
        </p:nvSpPr>
        <p:spPr bwMode="auto">
          <a:xfrm rot="16200000">
            <a:off x="8835630" y="3878509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6110" y="2340519"/>
            <a:ext cx="1401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prstClr val="black"/>
                </a:solidFill>
                <a:latin typeface="Symbol"/>
              </a:rPr>
              <a:t>s</a:t>
            </a:r>
            <a:r>
              <a:rPr lang="en-US" sz="2700" baseline="-25000" dirty="0" err="1" smtClean="0">
                <a:solidFill>
                  <a:prstClr val="black"/>
                </a:solidFill>
                <a:latin typeface="Symbol"/>
              </a:rPr>
              <a:t>A</a:t>
            </a:r>
            <a:r>
              <a:rPr lang="en-US" sz="2700" baseline="-25000" dirty="0" smtClean="0">
                <a:solidFill>
                  <a:prstClr val="black"/>
                </a:solidFill>
                <a:latin typeface="Symbol"/>
              </a:rPr>
              <a:t>&lt;10</a:t>
            </a:r>
            <a:endParaRPr lang="en-US" sz="270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9" name="Straight Connector 18"/>
          <p:cNvCxnSpPr>
            <a:endCxn id="18" idx="2"/>
          </p:cNvCxnSpPr>
          <p:nvPr/>
        </p:nvCxnSpPr>
        <p:spPr>
          <a:xfrm flipV="1">
            <a:off x="9696680" y="2848349"/>
            <a:ext cx="1" cy="252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9712156" y="2216566"/>
            <a:ext cx="1" cy="275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&lt;10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⋈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𝑅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⋈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  <m:r>
                        <a:rPr lang="en-US" sz="36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031036" y="2095008"/>
            <a:ext cx="32552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R.A,S.D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1022476" y="1497588"/>
            <a:ext cx="326377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Optimizing RA Plan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152956" y="4197372"/>
            <a:ext cx="511562" cy="66462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3977226">
            <a:off x="6876274" y="4330783"/>
            <a:ext cx="511562" cy="116719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3835" y="906639"/>
            <a:ext cx="2780956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Push down selection on A so </a:t>
            </a:r>
            <a:r>
              <a:rPr lang="en-US" sz="2800" smtClean="0">
                <a:latin typeface="+mj-lt"/>
              </a:rPr>
              <a:t>it occurs earlier </a:t>
            </a:r>
            <a:endParaRPr lang="en-US" sz="2800" b="1" dirty="0">
              <a:latin typeface="+mj-lt"/>
            </a:endParaRPr>
          </a:p>
        </p:txBody>
      </p:sp>
      <p:sp>
        <p:nvSpPr>
          <p:cNvPr id="3" name="Down Arrow 2"/>
          <p:cNvSpPr/>
          <p:nvPr/>
        </p:nvSpPr>
        <p:spPr>
          <a:xfrm rot="2186508">
            <a:off x="8508335" y="2933667"/>
            <a:ext cx="364743" cy="1336885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4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Logical Optimization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Physical Optimization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9"/>
          <p:cNvSpPr>
            <a:spLocks noChangeAspect="1" noChangeArrowheads="1"/>
          </p:cNvSpPr>
          <p:nvPr/>
        </p:nvSpPr>
        <p:spPr bwMode="auto">
          <a:xfrm rot="16200000">
            <a:off x="9524378" y="2941294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31955" y="2262041"/>
                <a:ext cx="1131094" cy="54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27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955" y="2262041"/>
                <a:ext cx="1131094" cy="5421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739600" y="5525361"/>
            <a:ext cx="120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R(A,B)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52560" y="4933866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S(B,C)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8297250" y="4489320"/>
            <a:ext cx="519998" cy="369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9072218" y="4547221"/>
            <a:ext cx="519998" cy="253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" idx="1"/>
          </p:cNvCxnSpPr>
          <p:nvPr/>
        </p:nvCxnSpPr>
        <p:spPr>
          <a:xfrm flipV="1">
            <a:off x="8996111" y="3501469"/>
            <a:ext cx="462752" cy="6966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3901" y="3958134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T(C,D)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9966868" y="3501470"/>
            <a:ext cx="304881" cy="4238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utoShape 9"/>
          <p:cNvSpPr>
            <a:spLocks noChangeAspect="1" noChangeArrowheads="1"/>
          </p:cNvSpPr>
          <p:nvPr/>
        </p:nvSpPr>
        <p:spPr bwMode="auto">
          <a:xfrm rot="16200000">
            <a:off x="8835630" y="3878509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9712978" y="2787919"/>
            <a:ext cx="1" cy="275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⋈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𝐴</m:t>
                                  </m:r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&lt;10</m:t>
                                  </m:r>
                                </m:sub>
                              </m:sSub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𝑅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)⋈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031036" y="2095008"/>
            <a:ext cx="32552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R.A,S.D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1022476" y="1497588"/>
            <a:ext cx="326377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Optimizing RA Plan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152956" y="4197372"/>
            <a:ext cx="511562" cy="66462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3977226">
            <a:off x="6876274" y="4330783"/>
            <a:ext cx="511562" cy="116719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3835" y="906639"/>
            <a:ext cx="2780956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Push down selection on A so </a:t>
            </a:r>
            <a:r>
              <a:rPr lang="en-US" sz="2800" smtClean="0">
                <a:latin typeface="+mj-lt"/>
              </a:rPr>
              <a:t>it occurs earlier </a:t>
            </a:r>
            <a:endParaRPr lang="en-US" sz="28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39105" y="4708817"/>
            <a:ext cx="1401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prstClr val="black"/>
                </a:solidFill>
                <a:latin typeface="Symbol"/>
              </a:rPr>
              <a:t>s</a:t>
            </a:r>
            <a:r>
              <a:rPr lang="en-US" sz="2700" baseline="-25000" dirty="0" err="1" smtClean="0">
                <a:solidFill>
                  <a:prstClr val="black"/>
                </a:solidFill>
                <a:latin typeface="Symbol"/>
              </a:rPr>
              <a:t>A</a:t>
            </a:r>
            <a:r>
              <a:rPr lang="en-US" sz="2700" baseline="-25000" dirty="0" smtClean="0">
                <a:solidFill>
                  <a:prstClr val="black"/>
                </a:solidFill>
                <a:latin typeface="Symbol"/>
              </a:rPr>
              <a:t>&lt;10</a:t>
            </a:r>
            <a:endParaRPr lang="en-US" sz="270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339675" y="5216647"/>
            <a:ext cx="1" cy="252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9"/>
          <p:cNvSpPr>
            <a:spLocks noChangeAspect="1" noChangeArrowheads="1"/>
          </p:cNvSpPr>
          <p:nvPr/>
        </p:nvSpPr>
        <p:spPr bwMode="auto">
          <a:xfrm rot="16200000">
            <a:off x="9524378" y="2941294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31955" y="2262041"/>
                <a:ext cx="1131094" cy="54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27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955" y="2262041"/>
                <a:ext cx="1131094" cy="5421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739600" y="5525361"/>
            <a:ext cx="120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R(A,B)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52560" y="4933866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S(B,C)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8297250" y="4489320"/>
            <a:ext cx="519998" cy="369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9072218" y="4547221"/>
            <a:ext cx="519998" cy="253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6" idx="1"/>
          </p:cNvCxnSpPr>
          <p:nvPr/>
        </p:nvCxnSpPr>
        <p:spPr>
          <a:xfrm flipV="1">
            <a:off x="8996111" y="3501469"/>
            <a:ext cx="462752" cy="6966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763901" y="3958134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T(C,D)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9966868" y="3501470"/>
            <a:ext cx="304881" cy="4238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utoShape 9"/>
          <p:cNvSpPr>
            <a:spLocks noChangeAspect="1" noChangeArrowheads="1"/>
          </p:cNvSpPr>
          <p:nvPr/>
        </p:nvSpPr>
        <p:spPr bwMode="auto">
          <a:xfrm rot="16200000">
            <a:off x="8835630" y="3878509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9712978" y="2787919"/>
            <a:ext cx="1" cy="275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⋈</m:t>
                          </m:r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𝐴</m:t>
                                  </m:r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&lt;10</m:t>
                                  </m:r>
                                </m:sub>
                              </m:sSub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𝑅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)⋈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36" y="5173104"/>
                <a:ext cx="5361852" cy="6253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031036" y="2095008"/>
            <a:ext cx="32552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R.A,S.D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1022476" y="1497588"/>
            <a:ext cx="326377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Optimizing RA Plan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152956" y="4197372"/>
            <a:ext cx="511562" cy="66462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3977226">
            <a:off x="6876274" y="4330783"/>
            <a:ext cx="511562" cy="116719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3835" y="906639"/>
            <a:ext cx="2780956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Push down projection so it occurs earlier </a:t>
            </a:r>
            <a:endParaRPr lang="en-US" sz="2800" b="1" dirty="0">
              <a:latin typeface="+mj-lt"/>
            </a:endParaRPr>
          </a:p>
        </p:txBody>
      </p:sp>
      <p:sp>
        <p:nvSpPr>
          <p:cNvPr id="3" name="Down Arrow 2"/>
          <p:cNvSpPr/>
          <p:nvPr/>
        </p:nvSpPr>
        <p:spPr>
          <a:xfrm rot="2045029">
            <a:off x="8686591" y="2671939"/>
            <a:ext cx="364743" cy="1336885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39105" y="4708817"/>
            <a:ext cx="1401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prstClr val="black"/>
                </a:solidFill>
                <a:latin typeface="Symbol"/>
              </a:rPr>
              <a:t>s</a:t>
            </a:r>
            <a:r>
              <a:rPr lang="en-US" sz="2700" baseline="-25000" dirty="0" err="1" smtClean="0">
                <a:solidFill>
                  <a:prstClr val="black"/>
                </a:solidFill>
                <a:latin typeface="Symbol"/>
              </a:rPr>
              <a:t>A</a:t>
            </a:r>
            <a:r>
              <a:rPr lang="en-US" sz="2700" baseline="-25000" dirty="0" smtClean="0">
                <a:solidFill>
                  <a:prstClr val="black"/>
                </a:solidFill>
                <a:latin typeface="Symbol"/>
              </a:rPr>
              <a:t>&lt;10</a:t>
            </a:r>
            <a:endParaRPr lang="en-US" sz="270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339675" y="5216647"/>
            <a:ext cx="1" cy="252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89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9"/>
          <p:cNvSpPr>
            <a:spLocks noChangeAspect="1" noChangeArrowheads="1"/>
          </p:cNvSpPr>
          <p:nvPr/>
        </p:nvSpPr>
        <p:spPr bwMode="auto">
          <a:xfrm rot="16200000">
            <a:off x="9844025" y="2544164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51602" y="1864911"/>
                <a:ext cx="1131094" cy="54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27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1602" y="1864911"/>
                <a:ext cx="1131094" cy="5421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7973030" y="5884980"/>
            <a:ext cx="12001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R(A,B)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385990" y="5293485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S(B,C)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8530680" y="4848939"/>
            <a:ext cx="519998" cy="3690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9305648" y="4906840"/>
            <a:ext cx="519998" cy="2532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9315758" y="3104339"/>
            <a:ext cx="462752" cy="6966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083548" y="3561004"/>
            <a:ext cx="11191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prstClr val="black"/>
                </a:solidFill>
                <a:latin typeface="Calibri" panose="020F0502020204030204"/>
              </a:rPr>
              <a:t>T(C,D)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10286515" y="3104340"/>
            <a:ext cx="304881" cy="4238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utoShape 9"/>
          <p:cNvSpPr>
            <a:spLocks noChangeAspect="1" noChangeArrowheads="1"/>
          </p:cNvSpPr>
          <p:nvPr/>
        </p:nvSpPr>
        <p:spPr bwMode="auto">
          <a:xfrm rot="16200000">
            <a:off x="9069060" y="4238128"/>
            <a:ext cx="320961" cy="63929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0032625" y="2390789"/>
            <a:ext cx="1" cy="275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031036" y="5173104"/>
                <a:ext cx="6259534" cy="8291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𝐷</m:t>
                          </m:r>
                        </m:sub>
                      </m:sSub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𝑇</m:t>
                          </m:r>
                          <m:r>
                            <a:rPr lang="en-US" sz="36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⋈</m:t>
                          </m:r>
                          <m:sSub>
                            <m:sSubPr>
                              <m:ctrlPr>
                                <a:rPr lang="el-GR" sz="36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36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Π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𝐴</m:t>
                              </m:r>
                              <m:r>
                                <a:rPr lang="en-US" sz="36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,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𝑐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𝐴</m:t>
                                  </m:r>
                                  <m:r>
                                    <a:rPr lang="en-US" sz="36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&lt;10</m:t>
                                  </m:r>
                                </m:sub>
                              </m:sSub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(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𝑅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)⋈</m:t>
                              </m:r>
                              <m:r>
                                <a:rPr lang="en-US" sz="36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𝑆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36" y="5173104"/>
                <a:ext cx="6259534" cy="82913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1031036" y="2095008"/>
            <a:ext cx="3255214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R.A,S.D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R,S,T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R.B = S.B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S.C = T.C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AND R.A &lt; 10;</a:t>
            </a:r>
          </a:p>
        </p:txBody>
      </p:sp>
      <p:sp>
        <p:nvSpPr>
          <p:cNvPr id="26" name="Rectangle 35"/>
          <p:cNvSpPr>
            <a:spLocks noChangeArrowheads="1"/>
          </p:cNvSpPr>
          <p:nvPr/>
        </p:nvSpPr>
        <p:spPr bwMode="auto">
          <a:xfrm>
            <a:off x="1022476" y="1497588"/>
            <a:ext cx="3263774" cy="341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R(A,B)  S(B,C)  T(C,D)</a:t>
            </a:r>
            <a:endParaRPr lang="en-US" dirty="0" smtClean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Optimizing RA Plan</a:t>
            </a:r>
            <a:endParaRPr lang="en-US" dirty="0"/>
          </a:p>
        </p:txBody>
      </p:sp>
      <p:sp>
        <p:nvSpPr>
          <p:cNvPr id="2" name="Down Arrow 1"/>
          <p:cNvSpPr/>
          <p:nvPr/>
        </p:nvSpPr>
        <p:spPr>
          <a:xfrm>
            <a:off x="3152956" y="4197372"/>
            <a:ext cx="511562" cy="664622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 rot="14635620">
            <a:off x="7549338" y="4074950"/>
            <a:ext cx="511562" cy="1167199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900092" y="534195"/>
            <a:ext cx="2780956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We eliminate B earlier!</a:t>
            </a:r>
            <a:endParaRPr lang="en-US" sz="20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72535" y="5068436"/>
            <a:ext cx="140114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err="1" smtClean="0">
                <a:solidFill>
                  <a:prstClr val="black"/>
                </a:solidFill>
                <a:latin typeface="Symbol"/>
              </a:rPr>
              <a:t>s</a:t>
            </a:r>
            <a:r>
              <a:rPr lang="en-US" sz="2700" baseline="-25000" dirty="0" err="1" smtClean="0">
                <a:solidFill>
                  <a:prstClr val="black"/>
                </a:solidFill>
                <a:latin typeface="Symbol"/>
              </a:rPr>
              <a:t>A</a:t>
            </a:r>
            <a:r>
              <a:rPr lang="en-US" sz="2700" baseline="-25000" dirty="0" smtClean="0">
                <a:solidFill>
                  <a:prstClr val="black"/>
                </a:solidFill>
                <a:latin typeface="Symbol"/>
              </a:rPr>
              <a:t>&lt;10</a:t>
            </a:r>
            <a:endParaRPr lang="en-US" sz="270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8573105" y="5576266"/>
            <a:ext cx="1" cy="2521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614708" y="3683342"/>
                <a:ext cx="1131094" cy="542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𝐴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sz="270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4708" y="3683342"/>
                <a:ext cx="1131094" cy="5421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 flipV="1">
            <a:off x="9195731" y="4209220"/>
            <a:ext cx="1" cy="2751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900092" y="1278782"/>
            <a:ext cx="278095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In general, when is an attribute not needed…?</a:t>
            </a:r>
            <a:endParaRPr lang="en-US" sz="2000" b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00092" y="2295381"/>
            <a:ext cx="278095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C is retained in pushing down because T(C,D) needs it in join</a:t>
            </a:r>
            <a:endParaRPr lang="en-US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411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4" grpId="0" animBg="1"/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Physical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612931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Index Selection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Histograms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00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Input:</a:t>
            </a:r>
            <a:r>
              <a:rPr lang="en-US" dirty="0" smtClean="0"/>
              <a:t> </a:t>
            </a:r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chema of the database</a:t>
            </a:r>
          </a:p>
          <a:p>
            <a:pPr lvl="1"/>
            <a:r>
              <a:rPr lang="en-US" sz="2800" b="1" dirty="0"/>
              <a:t>W</a:t>
            </a:r>
            <a:r>
              <a:rPr lang="en-US" sz="2800" b="1" dirty="0" smtClean="0"/>
              <a:t>orkload description:</a:t>
            </a:r>
            <a:r>
              <a:rPr lang="en-US" sz="2800" dirty="0" smtClean="0"/>
              <a:t> set of (query template, frequency) pairs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Goal</a:t>
            </a:r>
            <a:r>
              <a:rPr lang="en-US" dirty="0" smtClean="0"/>
              <a:t>: Select a set of indexes that minimize execution time of the workload.</a:t>
            </a:r>
          </a:p>
          <a:p>
            <a:pPr lvl="1"/>
            <a:r>
              <a:rPr lang="en-US" sz="2800" dirty="0" smtClean="0"/>
              <a:t>Cost / benefit balance: Each additional index may help with some queries, but requires updating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2127" y="5794831"/>
            <a:ext cx="544774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This is an </a:t>
            </a:r>
            <a:r>
              <a:rPr lang="en-US" sz="2800" smtClean="0">
                <a:latin typeface="+mj-lt"/>
              </a:rPr>
              <a:t>optimization problem!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936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76501" y="3526353"/>
            <a:ext cx="5968481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 = ? AND Category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= ? 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AND manufacturer =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76501" y="1877461"/>
            <a:ext cx="596848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 = ? AND category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= ?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42706" y="1969793"/>
            <a:ext cx="1940767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Frequency10,000,000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800" y="1793054"/>
            <a:ext cx="1739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Workload description:</a:t>
            </a:r>
            <a:endParaRPr lang="en-US" sz="240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42706" y="3803351"/>
            <a:ext cx="1940767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Frequency10,000,000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02153" y="5822217"/>
            <a:ext cx="5787694" cy="5539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smtClean="0">
                <a:latin typeface="+mj-lt"/>
              </a:rPr>
              <a:t>Which indexes might we choose?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85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76501" y="3526353"/>
            <a:ext cx="5968481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 = ? AND Category =? </a:t>
            </a:r>
          </a:p>
          <a:p>
            <a:r>
              <a:rPr lang="en-US" sz="2400" dirty="0">
                <a:latin typeface="Menlo" charset="0"/>
                <a:ea typeface="Menlo" charset="0"/>
                <a:cs typeface="Menlo" charset="0"/>
              </a:rPr>
              <a:t>AND manufacturer =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76501" y="1877461"/>
            <a:ext cx="5968481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Product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year = ? AND category =?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42706" y="1969793"/>
            <a:ext cx="1940767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Frequency10,000,000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800" y="1793054"/>
            <a:ext cx="1739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Workload description:</a:t>
            </a:r>
            <a:endParaRPr lang="en-US" sz="240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42706" y="3803351"/>
            <a:ext cx="1940767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Frequency100</a:t>
            </a:r>
            <a:endParaRPr lang="en-US" sz="30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58900" y="5544576"/>
            <a:ext cx="94742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Now which indexes might we choose?  Worth keeping an index with manufacturer in its search key around?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85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766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Can be framed as standard optimization problem: Estimate how cost changes when we add index.</a:t>
            </a:r>
          </a:p>
          <a:p>
            <a:pPr lvl="2"/>
            <a:r>
              <a:rPr lang="en-US" dirty="0" smtClean="0"/>
              <a:t>We can ask the optimizer!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Search over all possible space is too expensive, optimization surface is really nasty.</a:t>
            </a:r>
          </a:p>
          <a:p>
            <a:pPr lvl="1"/>
            <a:r>
              <a:rPr lang="en-US" dirty="0" smtClean="0"/>
              <a:t>Real DBs may have 1000s of tables!</a:t>
            </a:r>
          </a:p>
          <a:p>
            <a:endParaRPr lang="en-US" dirty="0" smtClean="0"/>
          </a:p>
          <a:p>
            <a:r>
              <a:rPr lang="en-US" dirty="0" smtClean="0"/>
              <a:t>Techniques to exploit </a:t>
            </a:r>
            <a:r>
              <a:rPr lang="en-US" i="1" dirty="0" smtClean="0"/>
              <a:t>structure </a:t>
            </a:r>
            <a:r>
              <a:rPr lang="en-US" dirty="0" smtClean="0"/>
              <a:t>of the space.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SQLServer</a:t>
            </a:r>
            <a:r>
              <a:rPr lang="en-US" dirty="0" smtClean="0"/>
              <a:t> </a:t>
            </a:r>
            <a:r>
              <a:rPr lang="en-US" dirty="0" err="1" smtClean="0"/>
              <a:t>Autoadmin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774302" y="6126163"/>
            <a:ext cx="625151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NP-hard problem, but can be solved!</a:t>
            </a:r>
          </a:p>
        </p:txBody>
      </p:sp>
    </p:spTree>
    <p:extLst>
      <p:ext uri="{BB962C8B-B14F-4D97-AF65-F5344CB8AC3E}">
        <p14:creationId xmlns:p14="http://schemas.microsoft.com/office/powerpoint/2010/main" val="56287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index cost?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to frame as optimization problem, we first need an estimate of the </a:t>
            </a:r>
            <a:r>
              <a:rPr lang="en-US" b="1" i="1" dirty="0" smtClean="0"/>
              <a:t>cost</a:t>
            </a:r>
            <a:r>
              <a:rPr lang="en-US" dirty="0" smtClean="0"/>
              <a:t> of an index lookup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Need to be able to estimate the costs of different indexes / index types…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0245" y="4804818"/>
            <a:ext cx="625151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We will see this mainly depends on </a:t>
            </a:r>
            <a:r>
              <a:rPr lang="en-US" sz="3000" smtClean="0">
                <a:latin typeface="+mj-lt"/>
              </a:rPr>
              <a:t>getting estimates of result set size!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911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vs. Physical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853855" cy="4351338"/>
          </a:xfrm>
        </p:spPr>
        <p:txBody>
          <a:bodyPr/>
          <a:lstStyle/>
          <a:p>
            <a:r>
              <a:rPr lang="en-US" b="1" u="sng" dirty="0" smtClean="0"/>
              <a:t>Logical optimization:</a:t>
            </a:r>
          </a:p>
          <a:p>
            <a:pPr lvl="1"/>
            <a:r>
              <a:rPr lang="en-US" sz="2800" dirty="0" smtClean="0"/>
              <a:t>Find equivalent plans that are more efficient</a:t>
            </a:r>
            <a:endParaRPr lang="en-US" sz="2800" dirty="0"/>
          </a:p>
          <a:p>
            <a:pPr lvl="1"/>
            <a:r>
              <a:rPr lang="en-US" i="1" dirty="0" smtClean="0"/>
              <a:t>Intuition: Minimize # of tuples at each step by changing the order of RA operators</a:t>
            </a:r>
          </a:p>
          <a:p>
            <a:pPr lvl="1"/>
            <a:endParaRPr lang="en-US" dirty="0"/>
          </a:p>
          <a:p>
            <a:r>
              <a:rPr lang="en-US" b="1" u="sng" dirty="0" smtClean="0"/>
              <a:t>Physical optimization:</a:t>
            </a:r>
          </a:p>
          <a:p>
            <a:pPr lvl="1"/>
            <a:r>
              <a:rPr lang="en-US" sz="2800" dirty="0" smtClean="0"/>
              <a:t>Find algorithm with lowest IO cost to execute our plan</a:t>
            </a:r>
          </a:p>
          <a:p>
            <a:pPr lvl="1"/>
            <a:r>
              <a:rPr lang="en-US" i="1" dirty="0" smtClean="0"/>
              <a:t>Intuition: Calculate based on physical parameters (buffer size, etc.) and estimates of data size (histograms)</a:t>
            </a:r>
            <a:endParaRPr lang="en-US" i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9225539" y="3755794"/>
            <a:ext cx="2143125" cy="2026344"/>
            <a:chOff x="9225539" y="3755794"/>
            <a:chExt cx="2143125" cy="2026344"/>
          </a:xfrm>
        </p:grpSpPr>
        <p:sp>
          <p:nvSpPr>
            <p:cNvPr id="8" name="Right Arrow 7"/>
            <p:cNvSpPr/>
            <p:nvPr/>
          </p:nvSpPr>
          <p:spPr>
            <a:xfrm rot="5400000">
              <a:off x="10008969" y="3803860"/>
              <a:ext cx="576263" cy="48013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225539" y="4419743"/>
              <a:ext cx="2143125" cy="136239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smtClean="0">
                  <a:latin typeface="+mj-lt"/>
                </a:rPr>
                <a:t>Execution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9494086" y="584577"/>
            <a:ext cx="1606025" cy="2979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+mj-lt"/>
              </a:rPr>
              <a:t>SQL Query</a:t>
            </a:r>
            <a:endParaRPr lang="en-US" sz="1600" dirty="0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468741" y="1292063"/>
            <a:ext cx="1656717" cy="5179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+mj-lt"/>
              </a:rPr>
              <a:t>Relational Algebra (RA) Plan</a:t>
            </a:r>
            <a:endParaRPr lang="en-US" sz="16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210675" y="1878713"/>
            <a:ext cx="2143125" cy="1737991"/>
            <a:chOff x="9210675" y="1878713"/>
            <a:chExt cx="2143125" cy="1737991"/>
          </a:xfrm>
        </p:grpSpPr>
        <p:sp>
          <p:nvSpPr>
            <p:cNvPr id="7" name="Rounded Rectangle 6"/>
            <p:cNvSpPr/>
            <p:nvPr/>
          </p:nvSpPr>
          <p:spPr>
            <a:xfrm>
              <a:off x="9210675" y="2254309"/>
              <a:ext cx="2143125" cy="136239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i="1" dirty="0" smtClean="0">
                  <a:latin typeface="+mj-lt"/>
                </a:rPr>
                <a:t>Optimized</a:t>
              </a:r>
              <a:r>
                <a:rPr lang="en-US" sz="2800" dirty="0" smtClean="0">
                  <a:latin typeface="+mj-lt"/>
                </a:rPr>
                <a:t> RA Plan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1" name="Right Arrow 10"/>
            <p:cNvSpPr/>
            <p:nvPr/>
          </p:nvSpPr>
          <p:spPr>
            <a:xfrm rot="5400000">
              <a:off x="10166174" y="1892911"/>
              <a:ext cx="285154" cy="2567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sp>
        <p:nvSpPr>
          <p:cNvPr id="12" name="Right Arrow 11"/>
          <p:cNvSpPr/>
          <p:nvPr/>
        </p:nvSpPr>
        <p:spPr>
          <a:xfrm rot="5400000">
            <a:off x="10154522" y="966591"/>
            <a:ext cx="285154" cy="256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7368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Clustered vs. </a:t>
            </a:r>
            <a:r>
              <a:rPr lang="en-US" dirty="0" err="1" smtClean="0"/>
              <a:t>Unclustered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Cost to do a range query for M </a:t>
                </a:r>
                <a:r>
                  <a:rPr lang="en-US" dirty="0" smtClean="0"/>
                  <a:t>entries (records) </a:t>
                </a:r>
                <a:r>
                  <a:rPr lang="en-US" dirty="0" smtClean="0"/>
                  <a:t>over N-page file (P per page):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 smtClean="0"/>
                  <a:t>Clustered: </a:t>
                </a:r>
              </a:p>
              <a:p>
                <a:pPr lvl="2"/>
                <a:r>
                  <a:rPr lang="en-US" sz="2400" dirty="0" smtClean="0"/>
                  <a:t>To traverse: </a:t>
                </a:r>
                <a:r>
                  <a:rPr lang="en-US" sz="2400" dirty="0" err="1" smtClean="0"/>
                  <a:t>Log</a:t>
                </a:r>
                <a:r>
                  <a:rPr lang="en-US" sz="2400" baseline="-25000" dirty="0" err="1"/>
                  <a:t>f</a:t>
                </a:r>
                <a:r>
                  <a:rPr lang="en-US" sz="2400" dirty="0" smtClean="0"/>
                  <a:t>(1.5N)</a:t>
                </a:r>
              </a:p>
              <a:p>
                <a:pPr lvl="2"/>
                <a:r>
                  <a:rPr lang="en-US" sz="2400" dirty="0" smtClean="0"/>
                  <a:t>To scan: 1 random IO +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charset="0"/>
                              </a:rPr>
                              <m:t>𝑀</m:t>
                            </m:r>
                            <m:r>
                              <a:rPr lang="en-US" sz="2400" b="0" i="1" smtClean="0">
                                <a:latin typeface="Cambria Math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charset="0"/>
                              </a:rPr>
                              <m:t>𝑃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sequential IO</a:t>
                </a:r>
              </a:p>
              <a:p>
                <a:pPr lvl="2"/>
                <a:endParaRPr lang="en-US" sz="2400" dirty="0"/>
              </a:p>
              <a:p>
                <a:pPr lvl="1"/>
                <a:r>
                  <a:rPr lang="en-US" dirty="0" err="1" smtClean="0"/>
                  <a:t>Unclustered</a:t>
                </a:r>
                <a:r>
                  <a:rPr lang="en-US" dirty="0"/>
                  <a:t>: </a:t>
                </a:r>
              </a:p>
              <a:p>
                <a:pPr lvl="2"/>
                <a:r>
                  <a:rPr lang="en-US" sz="2400" dirty="0"/>
                  <a:t>To traverse: </a:t>
                </a:r>
                <a:r>
                  <a:rPr lang="en-US" sz="2400" dirty="0" err="1" smtClean="0"/>
                  <a:t>Log</a:t>
                </a:r>
                <a:r>
                  <a:rPr lang="en-US" sz="2400" baseline="-25000" dirty="0" err="1"/>
                  <a:t>f</a:t>
                </a:r>
                <a:r>
                  <a:rPr lang="en-US" sz="2400" dirty="0" smtClean="0"/>
                  <a:t>(1.5N</a:t>
                </a:r>
                <a:r>
                  <a:rPr lang="en-US" sz="2400" dirty="0"/>
                  <a:t>)</a:t>
                </a:r>
              </a:p>
              <a:p>
                <a:pPr lvl="2"/>
                <a:r>
                  <a:rPr lang="en-US" sz="2400" dirty="0"/>
                  <a:t>To </a:t>
                </a:r>
                <a:r>
                  <a:rPr lang="en-US" sz="2400" dirty="0" smtClean="0"/>
                  <a:t>scan: ~ M </a:t>
                </a:r>
                <a:r>
                  <a:rPr lang="en-US" sz="2400" dirty="0"/>
                  <a:t>random </a:t>
                </a:r>
                <a:r>
                  <a:rPr lang="en-US" sz="2400" dirty="0" smtClean="0"/>
                  <a:t>IO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698327" y="2708477"/>
            <a:ext cx="3092621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Suppose we are using a B+ Tree index with: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err="1" smtClean="0">
                <a:latin typeface="+mj-lt"/>
              </a:rPr>
              <a:t>Fanout</a:t>
            </a:r>
            <a:r>
              <a:rPr lang="en-US" sz="2400" dirty="0" smtClean="0">
                <a:latin typeface="+mj-lt"/>
              </a:rPr>
              <a:t> f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j-lt"/>
              </a:rPr>
              <a:t>Fill factor 2/3</a:t>
            </a:r>
          </a:p>
        </p:txBody>
      </p:sp>
    </p:spTree>
    <p:extLst>
      <p:ext uri="{BB962C8B-B14F-4D97-AF65-F5344CB8AC3E}">
        <p14:creationId xmlns:p14="http://schemas.microsoft.com/office/powerpoint/2010/main" val="18754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Plugging in some numbers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708901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Clustered: </a:t>
                </a:r>
              </a:p>
              <a:p>
                <a:pPr lvl="1"/>
                <a:r>
                  <a:rPr lang="en-US" sz="2800" dirty="0" smtClean="0"/>
                  <a:t>To traverse: </a:t>
                </a:r>
                <a:r>
                  <a:rPr lang="en-US" sz="2800" dirty="0" err="1" smtClean="0"/>
                  <a:t>Log</a:t>
                </a:r>
                <a:r>
                  <a:rPr lang="en-US" sz="2800" baseline="-25000" dirty="0" err="1" smtClean="0"/>
                  <a:t>F</a:t>
                </a:r>
                <a:r>
                  <a:rPr lang="en-US" sz="2800" dirty="0" smtClean="0"/>
                  <a:t>(1.5N)</a:t>
                </a:r>
              </a:p>
              <a:p>
                <a:pPr lvl="1"/>
                <a:r>
                  <a:rPr lang="en-US" sz="2800" b="1" dirty="0" smtClean="0"/>
                  <a:t>To scan: 1 random IO +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latin typeface="Cambria Math" charset="0"/>
                              </a:rPr>
                              <m:t>𝑀</m:t>
                            </m:r>
                            <m:r>
                              <a:rPr lang="en-US" sz="2800" i="1">
                                <a:latin typeface="Cambria Math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800" i="1">
                                <a:latin typeface="Cambria Math" charset="0"/>
                              </a:rPr>
                              <m:t>𝑃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b="1" dirty="0" smtClean="0"/>
                  <a:t> sequential IO</a:t>
                </a:r>
              </a:p>
              <a:p>
                <a:pPr lvl="1"/>
                <a:endParaRPr lang="en-US" sz="2800" dirty="0"/>
              </a:p>
              <a:p>
                <a:r>
                  <a:rPr lang="en-US" dirty="0" err="1" smtClean="0"/>
                  <a:t>Unclustered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en-US" sz="2800" dirty="0"/>
                  <a:t>To traverse: </a:t>
                </a:r>
                <a:r>
                  <a:rPr lang="en-US" sz="2800" dirty="0" err="1"/>
                  <a:t>Log</a:t>
                </a:r>
                <a:r>
                  <a:rPr lang="en-US" sz="2800" baseline="-25000" dirty="0" err="1"/>
                  <a:t>F</a:t>
                </a:r>
                <a:r>
                  <a:rPr lang="en-US" sz="2800" dirty="0"/>
                  <a:t>(1.5N)</a:t>
                </a:r>
              </a:p>
              <a:p>
                <a:pPr lvl="1"/>
                <a:r>
                  <a:rPr lang="en-US" sz="2800" b="1" dirty="0"/>
                  <a:t>To </a:t>
                </a:r>
                <a:r>
                  <a:rPr lang="en-US" sz="2800" b="1" dirty="0" smtClean="0"/>
                  <a:t>scan: ~ M </a:t>
                </a:r>
                <a:r>
                  <a:rPr lang="en-US" sz="2800" b="1" dirty="0"/>
                  <a:t>random </a:t>
                </a:r>
                <a:r>
                  <a:rPr lang="en-US" sz="2800" b="1" dirty="0" smtClean="0"/>
                  <a:t>IO</a:t>
                </a:r>
              </a:p>
              <a:p>
                <a:pPr marL="914400" lvl="2" indent="0">
                  <a:buNone/>
                </a:pPr>
                <a:endParaRPr lang="en-US" sz="2400" b="1" dirty="0" smtClean="0"/>
              </a:p>
              <a:p>
                <a:r>
                  <a:rPr lang="en-US" sz="3200" dirty="0" smtClean="0"/>
                  <a:t>If M = 1, then there is no difference!</a:t>
                </a:r>
              </a:p>
              <a:p>
                <a:r>
                  <a:rPr lang="en-US" sz="3200" dirty="0" smtClean="0"/>
                  <a:t>If M = 100,000 records, then difference is ~10min. Vs. 10ms!</a:t>
                </a:r>
              </a:p>
              <a:p>
                <a:pPr lvl="2"/>
                <a:endParaRPr lang="en-US" dirty="0"/>
              </a:p>
              <a:p>
                <a:pPr lvl="2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708901"/>
              </a:xfrm>
              <a:blipFill rotWithShape="0">
                <a:blip r:embed="rId2"/>
                <a:stretch>
                  <a:fillRect l="-986" t="-3777" b="-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698327" y="772871"/>
            <a:ext cx="3092621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To simplify: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j-lt"/>
              </a:rPr>
              <a:t>Random IO = ~10ms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+mj-lt"/>
              </a:rPr>
              <a:t>Sequential IO = free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98326" y="2573700"/>
            <a:ext cx="309262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~ 1 random IO = 10ms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65694" y="3783440"/>
            <a:ext cx="352525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~ </a:t>
            </a:r>
            <a:r>
              <a:rPr lang="en-US" sz="2400" b="1" i="1" smtClean="0">
                <a:latin typeface="+mj-lt"/>
              </a:rPr>
              <a:t>M</a:t>
            </a:r>
            <a:r>
              <a:rPr lang="en-US" sz="2400" smtClean="0">
                <a:latin typeface="+mj-lt"/>
              </a:rPr>
              <a:t> random IO = M*10ms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0245" y="5828078"/>
            <a:ext cx="625151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If only we had good estimates of M…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455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554" y="1709739"/>
            <a:ext cx="9314896" cy="22631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Histograms &amp; IO Cost Estimation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Cost Estimation via Histograms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3703907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For </a:t>
                </a:r>
                <a:r>
                  <a:rPr lang="en-US" b="1" dirty="0" smtClean="0"/>
                  <a:t>index selection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What is the cost of an index lookup?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Also for </a:t>
                </a:r>
                <a:r>
                  <a:rPr lang="en-US" b="1" dirty="0" smtClean="0"/>
                  <a:t>deciding which algorithm to use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Ex: To execute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R</m:t>
                    </m:r>
                    <m:r>
                      <a:rPr 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r>
                      <a:rPr 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𝑆</m:t>
                    </m:r>
                  </m:oMath>
                </a14:m>
                <a:r>
                  <a:rPr lang="en-US" dirty="0" smtClean="0"/>
                  <a:t>, which join algorithm should DBMS use?</a:t>
                </a:r>
                <a:endParaRPr lang="en-US" dirty="0"/>
              </a:p>
              <a:p>
                <a:pPr lvl="2"/>
                <a:endParaRPr lang="en-US" b="1" dirty="0" smtClean="0"/>
              </a:p>
              <a:p>
                <a:pPr lvl="1"/>
                <a:r>
                  <a:rPr lang="en-US" b="1" dirty="0" smtClean="0"/>
                  <a:t>What if we want to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𝝈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𝑨</m:t>
                        </m:r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&gt;</m:t>
                        </m:r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𝟏𝟎</m:t>
                        </m:r>
                      </m:sub>
                    </m:sSub>
                    <m:r>
                      <a:rPr lang="en-US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(</m:t>
                    </m:r>
                    <m:r>
                      <a:rPr lang="en-US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𝐑</m:t>
                    </m:r>
                    <m:r>
                      <a:rPr lang="en-US" b="1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)</m:t>
                    </m:r>
                    <m:r>
                      <a:rPr lang="en-US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⋈</m:t>
                    </m:r>
                    <m:sSub>
                      <m:sSubPr>
                        <m:ctrlPr>
                          <a:rPr lang="el-GR" b="1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l-GR" b="1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𝝈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𝑩</m:t>
                        </m:r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(</m:t>
                    </m:r>
                    <m:r>
                      <a:rPr lang="en-US" b="1" i="1">
                        <a:latin typeface="Cambria Math" charset="0"/>
                        <a:ea typeface="Cambria Math" charset="0"/>
                        <a:cs typeface="Cambria Math" charset="0"/>
                      </a:rPr>
                      <m:t>𝑺</m:t>
                    </m:r>
                    <m:r>
                      <a:rPr lang="en-US" b="1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)</m:t>
                    </m:r>
                  </m:oMath>
                </a14:m>
                <a:r>
                  <a:rPr lang="en-US" b="1" dirty="0" smtClean="0"/>
                  <a:t>?</a:t>
                </a:r>
                <a:endParaRPr lang="en-US" b="1" dirty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In general, we will need some way to </a:t>
                </a:r>
                <a:r>
                  <a:rPr lang="en-US" b="1" i="1" dirty="0" smtClean="0"/>
                  <a:t>estimate</a:t>
                </a:r>
                <a:r>
                  <a:rPr lang="en-US" dirty="0" smtClean="0"/>
                  <a:t> </a:t>
                </a:r>
                <a:r>
                  <a:rPr lang="en-US" b="1" i="1" dirty="0" smtClean="0"/>
                  <a:t>intermediate result set sizes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3703907"/>
              </a:xfrm>
              <a:blipFill rotWithShape="0">
                <a:blip r:embed="rId2"/>
                <a:stretch>
                  <a:fillRect l="-928" t="-2467" r="-870" b="-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970245" y="5664469"/>
            <a:ext cx="625151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latin typeface="+mj-lt"/>
              </a:rPr>
              <a:t>Histograms provide a way to efficiently store estimates of these quantities</a:t>
            </a:r>
            <a:endParaRPr lang="en-US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482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histogram is a set of value ranges (“buckets”) and the frequencies of values in those buckets occurring</a:t>
            </a:r>
          </a:p>
          <a:p>
            <a:endParaRPr lang="en-US" dirty="0" smtClean="0"/>
          </a:p>
          <a:p>
            <a:r>
              <a:rPr lang="en-US" dirty="0" smtClean="0"/>
              <a:t>How to choose the buckets?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Equiwidth</a:t>
            </a:r>
            <a:r>
              <a:rPr lang="en-US" dirty="0" smtClean="0"/>
              <a:t> &amp; </a:t>
            </a:r>
            <a:r>
              <a:rPr lang="en-US" dirty="0" err="1" smtClean="0"/>
              <a:t>Equidepth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Turns out high-frequency values are </a:t>
            </a:r>
            <a:r>
              <a:rPr lang="en-US" b="1" dirty="0" smtClean="0"/>
              <a:t>very </a:t>
            </a:r>
            <a:r>
              <a:rPr lang="en-US" dirty="0" smtClean="0"/>
              <a:t>important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8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20476132"/>
              </p:ext>
            </p:extLst>
          </p:nvPr>
        </p:nvGraphicFramePr>
        <p:xfrm>
          <a:off x="897814" y="2026982"/>
          <a:ext cx="8065680" cy="346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77373" y="5324522"/>
            <a:ext cx="35357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Values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520923"/>
            <a:ext cx="2339102" cy="523220"/>
          </a:xfrm>
          <a:prstGeom prst="rect">
            <a:avLst/>
          </a:prstGeom>
          <a:noFill/>
        </p:spPr>
        <p:txBody>
          <a:bodyPr vert="horz" wrap="square" rtlCol="0" anchor="t" anchorCtr="0">
            <a:spAutoFit/>
          </a:bodyPr>
          <a:lstStyle/>
          <a:p>
            <a:pPr algn="ctr"/>
            <a:r>
              <a:rPr lang="en-US" sz="2800" dirty="0"/>
              <a:t>Frequency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55502" y="2313062"/>
            <a:ext cx="2824997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How do we compute how many values between 8 and 10? </a:t>
            </a:r>
          </a:p>
          <a:p>
            <a:r>
              <a:rPr lang="en-US" sz="2800" dirty="0">
                <a:latin typeface="+mj-lt"/>
              </a:rPr>
              <a:t>(Yes, it’s obvious)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5150" y="5982745"/>
            <a:ext cx="6441699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Problem: counts take up too </a:t>
            </a:r>
            <a:r>
              <a:rPr lang="en-US" sz="2800" smtClean="0">
                <a:latin typeface="+mj-lt"/>
              </a:rPr>
              <a:t>much space!</a:t>
            </a:r>
            <a:endParaRPr lang="en-US" sz="2800" dirty="0">
              <a:latin typeface="+mj-lt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55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vs. Uniform Counts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56261758"/>
              </p:ext>
            </p:extLst>
          </p:nvPr>
        </p:nvGraphicFramePr>
        <p:xfrm>
          <a:off x="838200" y="1774565"/>
          <a:ext cx="7635920" cy="4581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52302" y="1770546"/>
            <a:ext cx="2824997" cy="4401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+mj-lt"/>
              </a:rPr>
              <a:t>How 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much space do the full counts (</a:t>
            </a:r>
            <a:r>
              <a:rPr lang="en-US" sz="2800" b="1" dirty="0" err="1" smtClean="0">
                <a:solidFill>
                  <a:srgbClr val="0070C0"/>
                </a:solidFill>
                <a:latin typeface="+mj-lt"/>
              </a:rPr>
              <a:t>bucket_size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=1) take?</a:t>
            </a:r>
          </a:p>
          <a:p>
            <a:endParaRPr lang="en-US" sz="2800" dirty="0">
              <a:latin typeface="+mj-lt"/>
            </a:endParaRPr>
          </a:p>
          <a:p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How much space do the uniform counts (</a:t>
            </a:r>
            <a:r>
              <a:rPr lang="en-US" sz="2800" b="1" dirty="0" err="1" smtClean="0">
                <a:solidFill>
                  <a:schemeClr val="accent2"/>
                </a:solidFill>
                <a:latin typeface="+mj-lt"/>
              </a:rPr>
              <a:t>bucket_size</a:t>
            </a:r>
            <a:r>
              <a:rPr lang="en-US" sz="2800" b="1" dirty="0" smtClean="0">
                <a:solidFill>
                  <a:schemeClr val="accent2"/>
                </a:solidFill>
                <a:latin typeface="+mj-lt"/>
              </a:rPr>
              <a:t>=ALL) take?</a:t>
            </a:r>
            <a:endParaRPr lang="en-US" sz="2800" b="1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39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Want high resolution (like the full counts)</a:t>
            </a:r>
          </a:p>
          <a:p>
            <a:endParaRPr lang="en-US" dirty="0" smtClean="0"/>
          </a:p>
          <a:p>
            <a:r>
              <a:rPr lang="en-US" dirty="0" smtClean="0"/>
              <a:t>Want low space (like uniform)</a:t>
            </a:r>
          </a:p>
          <a:p>
            <a:endParaRPr lang="en-US" dirty="0" smtClean="0"/>
          </a:p>
          <a:p>
            <a:r>
              <a:rPr lang="en-US" dirty="0" smtClean="0"/>
              <a:t>Histograms are a compromise!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70125" y="5727125"/>
            <a:ext cx="7651750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So how do we compute the “bucket</a:t>
            </a:r>
            <a:r>
              <a:rPr lang="en-US" sz="3200" smtClean="0">
                <a:latin typeface="+mj-lt"/>
              </a:rPr>
              <a:t>” sizes?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152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Equi</a:t>
            </a:r>
            <a:r>
              <a:rPr lang="en-US" dirty="0"/>
              <a:t>-</a:t>
            </a:r>
            <a:r>
              <a:rPr lang="en-US" dirty="0" smtClean="0"/>
              <a:t>width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71402082"/>
              </p:ext>
            </p:extLst>
          </p:nvPr>
        </p:nvGraphicFramePr>
        <p:xfrm>
          <a:off x="1664228" y="1690688"/>
          <a:ext cx="8610072" cy="375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356579" y="4946171"/>
            <a:ext cx="1627587" cy="4028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 flipH="1" flipV="1">
            <a:off x="2718380" y="4083224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69465" y="4945377"/>
            <a:ext cx="1627587" cy="4028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5831266" y="4082430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4202885" y="4081636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7385723" y="4081636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652304" y="4946965"/>
            <a:ext cx="1627587" cy="4028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254375" y="5950952"/>
            <a:ext cx="568325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All buckets roughly the </a:t>
            </a:r>
            <a:r>
              <a:rPr lang="en-US" sz="2800" smtClean="0">
                <a:latin typeface="+mj-lt"/>
              </a:rPr>
              <a:t>same width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361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5" grpId="0" animBg="1"/>
      <p:bldP spid="1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Equi</a:t>
            </a:r>
            <a:r>
              <a:rPr lang="en-US" dirty="0" smtClean="0"/>
              <a:t>-depth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50838493"/>
              </p:ext>
            </p:extLst>
          </p:nvPr>
        </p:nvGraphicFramePr>
        <p:xfrm>
          <a:off x="1600728" y="1474788"/>
          <a:ext cx="8830288" cy="406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2329644" y="5004036"/>
            <a:ext cx="2199133" cy="40283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4750881" y="4067949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5857194" y="4140295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015873" y="5048314"/>
            <a:ext cx="1106313" cy="35856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rot="5400000" flipH="1" flipV="1">
            <a:off x="3273077" y="4184573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819434" y="4969054"/>
            <a:ext cx="397750" cy="4735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8552855" y="4184573"/>
            <a:ext cx="253157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54375" y="5725939"/>
            <a:ext cx="568325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All buckets contain roughly the same number of items (total frequency)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23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8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Logical 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Simple, intuitive and popular</a:t>
            </a:r>
          </a:p>
          <a:p>
            <a:endParaRPr lang="en-US" dirty="0" smtClean="0"/>
          </a:p>
          <a:p>
            <a:r>
              <a:rPr lang="en-US" dirty="0" smtClean="0"/>
              <a:t>Parameters: # of buckets and type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 extend to many attributes (multidimensional)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Histograms require that we update them!</a:t>
            </a:r>
          </a:p>
          <a:p>
            <a:pPr lvl="1"/>
            <a:r>
              <a:rPr lang="en-US" dirty="0" smtClean="0"/>
              <a:t>Typically, </a:t>
            </a:r>
            <a:r>
              <a:rPr lang="en-US" dirty="0"/>
              <a:t>y</a:t>
            </a:r>
            <a:r>
              <a:rPr lang="en-US" dirty="0" smtClean="0"/>
              <a:t>ou must run/schedule a command to update statistics on the database</a:t>
            </a:r>
          </a:p>
          <a:p>
            <a:pPr lvl="1"/>
            <a:r>
              <a:rPr lang="en-US" dirty="0" smtClean="0"/>
              <a:t>Out of date histograms can be terrible!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 is research work on self-tuning histograms and the use of query feedback</a:t>
            </a:r>
          </a:p>
          <a:p>
            <a:pPr lvl="1"/>
            <a:r>
              <a:rPr lang="en-US" dirty="0" smtClean="0"/>
              <a:t>Oracle 11g</a:t>
            </a:r>
          </a:p>
        </p:txBody>
      </p:sp>
    </p:spTree>
    <p:extLst>
      <p:ext uri="{BB962C8B-B14F-4D97-AF65-F5344CB8AC3E}">
        <p14:creationId xmlns:p14="http://schemas.microsoft.com/office/powerpoint/2010/main" val="98888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Nasty example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093027795"/>
              </p:ext>
            </p:extLst>
          </p:nvPr>
        </p:nvGraphicFramePr>
        <p:xfrm>
          <a:off x="2145119" y="1462364"/>
          <a:ext cx="8065680" cy="3469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31023" y="5109314"/>
            <a:ext cx="6693871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1. we insert many </a:t>
            </a:r>
            <a:r>
              <a:rPr lang="en-US" sz="2800" dirty="0" err="1">
                <a:latin typeface="+mj-lt"/>
              </a:rPr>
              <a:t>tuples</a:t>
            </a:r>
            <a:r>
              <a:rPr lang="en-US" sz="2800" dirty="0">
                <a:latin typeface="+mj-lt"/>
              </a:rPr>
              <a:t> with value &gt; 16</a:t>
            </a:r>
          </a:p>
          <a:p>
            <a:r>
              <a:rPr lang="en-US" sz="2800" dirty="0">
                <a:latin typeface="+mj-lt"/>
              </a:rPr>
              <a:t>2. we do </a:t>
            </a:r>
            <a:r>
              <a:rPr lang="en-US" sz="2800" b="1" dirty="0">
                <a:latin typeface="+mj-lt"/>
              </a:rPr>
              <a:t>not </a:t>
            </a:r>
            <a:r>
              <a:rPr lang="en-US" sz="2800" dirty="0">
                <a:latin typeface="+mj-lt"/>
              </a:rPr>
              <a:t>update the histogram</a:t>
            </a:r>
          </a:p>
          <a:p>
            <a:r>
              <a:rPr lang="en-US" sz="2800" dirty="0">
                <a:latin typeface="+mj-lt"/>
              </a:rPr>
              <a:t>3. we ask for values &gt; 20?</a:t>
            </a:r>
          </a:p>
        </p:txBody>
      </p:sp>
    </p:spTree>
    <p:extLst>
      <p:ext uri="{BB962C8B-B14F-4D97-AF65-F5344CB8AC3E}">
        <p14:creationId xmlns:p14="http://schemas.microsoft.com/office/powerpoint/2010/main" val="7431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popular approach: 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Store the most frequent values and their counts explicitly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Keep an </a:t>
            </a:r>
            <a:r>
              <a:rPr lang="en-US" dirty="0" err="1" smtClean="0"/>
              <a:t>equiwidth</a:t>
            </a:r>
            <a:r>
              <a:rPr lang="en-US" dirty="0" smtClean="0"/>
              <a:t> or </a:t>
            </a:r>
            <a:r>
              <a:rPr lang="en-US" dirty="0" err="1" smtClean="0"/>
              <a:t>equidepth</a:t>
            </a:r>
            <a:r>
              <a:rPr lang="en-US" dirty="0" smtClean="0"/>
              <a:t> one for the rest of the values</a:t>
            </a:r>
          </a:p>
          <a:p>
            <a:pPr marL="971550" lvl="1" indent="-514350">
              <a:buAutoNum type="arabicPeriod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76095" y="4001294"/>
            <a:ext cx="763981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800" dirty="0">
                <a:latin typeface="+mj-lt"/>
              </a:rPr>
              <a:t>People continue to try all manner of fanciness here </a:t>
            </a:r>
            <a:r>
              <a:rPr lang="en-US" sz="2800" i="1" dirty="0" smtClean="0">
                <a:latin typeface="+mj-lt"/>
              </a:rPr>
              <a:t>wavelets</a:t>
            </a:r>
            <a:r>
              <a:rPr lang="en-US" sz="2800" i="1" dirty="0">
                <a:latin typeface="+mj-lt"/>
              </a:rPr>
              <a:t>, graphical models, entropy models,… </a:t>
            </a:r>
          </a:p>
        </p:txBody>
      </p:sp>
    </p:spTree>
    <p:extLst>
      <p:ext uri="{BB962C8B-B14F-4D97-AF65-F5344CB8AC3E}">
        <p14:creationId xmlns:p14="http://schemas.microsoft.com/office/powerpoint/2010/main" val="7291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 </a:t>
            </a:r>
            <a:r>
              <a:rPr lang="en-US" dirty="0"/>
              <a:t>Architecture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6032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How does a SQL engine </a:t>
            </a:r>
            <a:r>
              <a:rPr lang="en-US"/>
              <a:t>work 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409825" y="3379274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2938143"/>
            <a:ext cx="1428750" cy="1362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SQL Query</a:t>
            </a:r>
            <a:endParaRPr lang="en-US" sz="2800" dirty="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8963" y="2938141"/>
            <a:ext cx="2143125" cy="1362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Relational Algebra (RA) Plan</a:t>
            </a:r>
            <a:endParaRPr lang="en-US" sz="2800" dirty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4963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1" y="2938143"/>
            <a:ext cx="2143125" cy="13623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latin typeface="+mj-lt"/>
              </a:rPr>
              <a:t>Optimized</a:t>
            </a:r>
            <a:r>
              <a:rPr lang="en-US" sz="2800" dirty="0" smtClean="0">
                <a:latin typeface="+mj-lt"/>
              </a:rPr>
              <a:t> RA Plan</a:t>
            </a:r>
            <a:endParaRPr lang="en-US" sz="2800" dirty="0"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420101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39239" y="2938141"/>
            <a:ext cx="2143125" cy="1362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Execution</a:t>
            </a:r>
            <a:endParaRPr lang="en-US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4809804"/>
            <a:ext cx="181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Declarative query (from user)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8963" y="4809802"/>
            <a:ext cx="2471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Translate to relational algebra expressions</a:t>
            </a:r>
            <a:endParaRPr lang="en-US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34101" y="4809802"/>
            <a:ext cx="24717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Find logically equivalent- but </a:t>
            </a:r>
            <a:r>
              <a:rPr lang="en-US" sz="2400" i="1" smtClean="0">
                <a:latin typeface="+mj-lt"/>
              </a:rPr>
              <a:t>more efficient- RA expression</a:t>
            </a:r>
            <a:endParaRPr lang="en-US" sz="2400" i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39239" y="4809802"/>
            <a:ext cx="2471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Execute each operator of the optimized plan!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68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  <p:bldP spid="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RDBMS </a:t>
            </a:r>
            <a:r>
              <a:rPr lang="en-US" dirty="0"/>
              <a:t>Architecture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60325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How does a SQL engine </a:t>
            </a:r>
            <a:r>
              <a:rPr lang="en-US"/>
              <a:t>work 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409825" y="3379274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38200" y="2938143"/>
            <a:ext cx="1428750" cy="136239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SQL Query</a:t>
            </a:r>
            <a:endParaRPr lang="en-US" sz="2800">
              <a:latin typeface="+mj-lt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28963" y="2938141"/>
            <a:ext cx="2143125" cy="13623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+mj-lt"/>
              </a:rPr>
              <a:t>Relational Algebra (RA) Plan</a:t>
            </a:r>
            <a:endParaRPr lang="en-US" sz="2800" dirty="0">
              <a:latin typeface="+mj-lt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4963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1" y="2938143"/>
            <a:ext cx="2143125" cy="136239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latin typeface="+mj-lt"/>
              </a:rPr>
              <a:t>Optimized</a:t>
            </a:r>
            <a:r>
              <a:rPr lang="en-US" sz="2800" dirty="0" smtClean="0">
                <a:latin typeface="+mj-lt"/>
              </a:rPr>
              <a:t> RA Plan</a:t>
            </a:r>
            <a:endParaRPr lang="en-US" sz="2800" dirty="0">
              <a:latin typeface="+mj-lt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8420101" y="3379272"/>
            <a:ext cx="576263" cy="480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139239" y="2938141"/>
            <a:ext cx="2143125" cy="13623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Execution</a:t>
            </a:r>
            <a:endParaRPr lang="en-US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66" y="2543175"/>
            <a:ext cx="1824036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414962" y="2563812"/>
            <a:ext cx="6196013" cy="210026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38864" y="5115996"/>
            <a:ext cx="871427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Relational Algebra allows us to translate declarative (SQL) queries into precise and </a:t>
            </a:r>
            <a:r>
              <a:rPr lang="en-US" sz="2800" dirty="0" err="1" smtClean="0">
                <a:solidFill>
                  <a:prstClr val="black"/>
                </a:solidFill>
                <a:latin typeface="+mj-lt"/>
              </a:rPr>
              <a:t>optimizable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 expressions!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729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43088"/>
            <a:ext cx="10515600" cy="4419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/>
              <a:t>Five </a:t>
            </a:r>
            <a:r>
              <a:rPr lang="en-US" sz="2400" b="1" u="sng" dirty="0" smtClean="0"/>
              <a:t>basic </a:t>
            </a:r>
            <a:r>
              <a:rPr lang="en-US" sz="2400" u="sng" dirty="0" smtClean="0"/>
              <a:t>operators</a:t>
            </a:r>
            <a:r>
              <a:rPr lang="en-US" sz="2400" u="sng" dirty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Selection:</a:t>
            </a:r>
            <a:r>
              <a:rPr lang="en-US" dirty="0">
                <a:latin typeface="Symbol" pitchFamily="-111" charset="2"/>
              </a:rPr>
              <a:t> 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Projection: </a:t>
            </a:r>
            <a:r>
              <a:rPr lang="en-US" dirty="0">
                <a:latin typeface="Symbol" pitchFamily="-111" charset="2"/>
              </a:rPr>
              <a:t>P</a:t>
            </a:r>
            <a:r>
              <a:rPr lang="en-US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Cartesian Product: </a:t>
            </a:r>
            <a:r>
              <a:rPr lang="en-US" dirty="0" smtClean="0">
                <a:sym typeface="Symbol" pitchFamily="-111" charset="2"/>
              </a:rPr>
              <a:t></a:t>
            </a:r>
            <a:endParaRPr lang="en-US" dirty="0" smtClean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Union</a:t>
            </a:r>
            <a:r>
              <a:rPr lang="en-US" dirty="0"/>
              <a:t>: </a:t>
            </a:r>
            <a:r>
              <a:rPr lang="en-US" dirty="0">
                <a:sym typeface="Symbol" pitchFamily="-111" charset="2"/>
              </a:rPr>
              <a:t>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Difference: </a:t>
            </a:r>
            <a:r>
              <a:rPr lang="en-US" dirty="0" smtClean="0"/>
              <a:t>-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u="sng" dirty="0"/>
              <a:t>Derived or auxiliary operators:</a:t>
            </a:r>
          </a:p>
          <a:p>
            <a:pPr lvl="1"/>
            <a:r>
              <a:rPr lang="en-US" dirty="0"/>
              <a:t>Intersection, complement</a:t>
            </a:r>
          </a:p>
          <a:p>
            <a:pPr lvl="1"/>
            <a:r>
              <a:rPr lang="en-US" dirty="0"/>
              <a:t>Joins (</a:t>
            </a:r>
            <a:r>
              <a:rPr lang="en-US" dirty="0" err="1"/>
              <a:t>natural,equi</a:t>
            </a:r>
            <a:r>
              <a:rPr lang="en-US" dirty="0"/>
              <a:t>-join, theta join, semi-join)</a:t>
            </a:r>
          </a:p>
          <a:p>
            <a:pPr lvl="1"/>
            <a:r>
              <a:rPr lang="en-US" dirty="0"/>
              <a:t>Renaming:</a:t>
            </a:r>
            <a:r>
              <a:rPr lang="en-US" dirty="0">
                <a:latin typeface="Symbol" pitchFamily="-111" charset="2"/>
              </a:rPr>
              <a:t> </a:t>
            </a:r>
            <a:r>
              <a:rPr lang="en-US" dirty="0" err="1">
                <a:latin typeface="Symbol" pitchFamily="-111" charset="2"/>
              </a:rPr>
              <a:t>r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Division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Recall: Relational Algebra (RA)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411940" y="2150645"/>
            <a:ext cx="3131485" cy="1264067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64765" y="2150645"/>
            <a:ext cx="319339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We’ll look at these first!</a:t>
            </a:r>
            <a:endParaRPr lang="en-US" sz="2400" dirty="0"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640541" y="4998621"/>
            <a:ext cx="1788460" cy="87354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750827" y="4841460"/>
            <a:ext cx="3755373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And also at one example of a derived operator (natural join) and a </a:t>
            </a:r>
            <a:r>
              <a:rPr lang="en-US" sz="2400" i="1" smtClean="0">
                <a:latin typeface="+mj-lt"/>
              </a:rPr>
              <a:t>special operator (renaming)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757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Converting SFW Query -&gt; RA</a:t>
            </a:r>
            <a:endParaRPr lang="en-US" dirty="0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838199" y="2655984"/>
            <a:ext cx="4405314" cy="28069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endParaRPr lang="en-US" sz="2800" dirty="0">
              <a:solidFill>
                <a:schemeClr val="bg2">
                  <a:lumMod val="90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address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Students S,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  People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gpa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&gt; 3.5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sname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800" dirty="0" err="1" smtClean="0">
                <a:latin typeface="Menlo" charset="0"/>
                <a:ea typeface="Menlo" charset="0"/>
                <a:cs typeface="Menlo" charset="0"/>
              </a:rPr>
              <a:t>pname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199" y="5719457"/>
            <a:ext cx="3519488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How do we represent this query in RA?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435345" y="3598189"/>
                <a:ext cx="5356146" cy="5324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320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Π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charset="0"/>
                            </a:rPr>
                            <m:t>𝑔𝑝𝑎</m:t>
                          </m:r>
                          <m:r>
                            <a:rPr lang="en-US" sz="32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3200" b="0" i="1" smtClean="0">
                              <a:latin typeface="Cambria Math" charset="0"/>
                            </a:rPr>
                            <m:t>𝑎𝑑𝑑𝑟𝑒𝑠𝑠</m:t>
                          </m:r>
                        </m:sub>
                      </m:sSub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charset="0"/>
                            </a:rPr>
                            <m:t>𝑔𝑝𝑎</m:t>
                          </m:r>
                          <m:r>
                            <a:rPr lang="en-US" sz="3200" b="0" i="1" smtClean="0">
                              <a:latin typeface="Cambria Math" charset="0"/>
                            </a:rPr>
                            <m:t>&gt;3.5</m:t>
                          </m:r>
                        </m:sub>
                      </m:sSub>
                      <m:r>
                        <a:rPr lang="en-US" sz="3200" b="0" i="1" smtClean="0">
                          <a:latin typeface="Cambria Math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charset="0"/>
                        </a:rPr>
                        <m:t>𝑆</m:t>
                      </m:r>
                      <m:r>
                        <a:rPr lang="en-US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⋈</m:t>
                      </m:r>
                      <m:r>
                        <a:rPr lang="en-US" sz="32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𝑃</m:t>
                      </m:r>
                      <m:r>
                        <a:rPr lang="en-US" sz="3200" b="0" i="1" smtClean="0">
                          <a:latin typeface="Cambria Math" charset="0"/>
                        </a:rPr>
                        <m:t>))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5345" y="3598189"/>
                <a:ext cx="5356146" cy="5324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ight Arrow 9"/>
          <p:cNvSpPr/>
          <p:nvPr/>
        </p:nvSpPr>
        <p:spPr>
          <a:xfrm>
            <a:off x="5453062" y="3669278"/>
            <a:ext cx="642938" cy="39253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838199" y="1690688"/>
            <a:ext cx="3684181" cy="5909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Students(</a:t>
            </a:r>
            <a:r>
              <a:rPr lang="en-US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sid,sname,gpa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People(</a:t>
            </a:r>
            <a:r>
              <a:rPr lang="en-US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ssn,sname,address</a:t>
            </a:r>
            <a:r>
              <a:rPr lang="en-US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2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Logical </a:t>
            </a:r>
            <a:r>
              <a:rPr lang="en-US" dirty="0" err="1" smtClean="0"/>
              <a:t>Equivalece</a:t>
            </a:r>
            <a:r>
              <a:rPr lang="en-US" dirty="0" smtClean="0"/>
              <a:t> of RA Plans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Given relations R(A,B) and S(B,C):</a:t>
                </a:r>
              </a:p>
              <a:p>
                <a:pPr lvl="1"/>
                <a:endParaRPr lang="en-US" sz="2800" dirty="0"/>
              </a:p>
              <a:p>
                <a:pPr lvl="1"/>
                <a:r>
                  <a:rPr lang="en-US" sz="2800" dirty="0" smtClean="0"/>
                  <a:t>Here, projection &amp; selection commute: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𝐴</m:t>
                            </m:r>
                            <m:r>
                              <a:rPr lang="en-US" sz="32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=5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3200" i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200" b="0" i="1" smtClean="0">
                            <a:latin typeface="Cambria Math" charset="0"/>
                          </a:rPr>
                          <m:t>𝐴</m:t>
                        </m:r>
                      </m:sub>
                    </m:sSub>
                    <m:r>
                      <a:rPr lang="en-US" sz="3200" b="0" i="1" smtClean="0">
                        <a:latin typeface="Cambria Math" charset="0"/>
                      </a:rPr>
                      <m:t>(</m:t>
                    </m:r>
                    <m:r>
                      <a:rPr lang="en-US" sz="3200" b="0" i="1" smtClean="0">
                        <a:latin typeface="Cambria Math" charset="0"/>
                      </a:rPr>
                      <m:t>𝑅</m:t>
                    </m:r>
                    <m:r>
                      <a:rPr lang="en-US" sz="3200" i="1">
                        <a:latin typeface="Cambria Math" charset="0"/>
                      </a:rPr>
                      <m:t>))</m:t>
                    </m:r>
                    <m:r>
                      <a:rPr lang="en-US" sz="3200" b="0" i="1" smtClean="0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200" i="1">
                            <a:latin typeface="Cambria Math" charset="0"/>
                          </a:rPr>
                          <m:t>𝐴</m:t>
                        </m:r>
                      </m:sub>
                    </m:sSub>
                    <m:r>
                      <a:rPr lang="en-US" sz="3200" b="0" i="1" smtClean="0">
                        <a:latin typeface="Cambria Math" charset="0"/>
                      </a:rPr>
                      <m:t>(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3200" b="0" i="1" smtClean="0">
                            <a:latin typeface="Cambria Math" charset="0"/>
                          </a:rPr>
                          <m:t>𝐴</m:t>
                        </m:r>
                        <m:r>
                          <a:rPr lang="en-US" sz="3200" b="0" i="1" smtClean="0">
                            <a:latin typeface="Cambria Math" charset="0"/>
                          </a:rPr>
                          <m:t>=5</m:t>
                        </m:r>
                      </m:sub>
                    </m:sSub>
                    <m:r>
                      <a:rPr lang="en-US" sz="3200" b="0" i="1" smtClean="0">
                        <a:latin typeface="Cambria Math" charset="0"/>
                      </a:rPr>
                      <m:t>(</m:t>
                    </m:r>
                    <m:r>
                      <a:rPr lang="en-US" sz="3200" b="0" i="1" smtClean="0">
                        <a:latin typeface="Cambria Math" charset="0"/>
                      </a:rPr>
                      <m:t>𝑅</m:t>
                    </m:r>
                    <m:r>
                      <a:rPr lang="en-US" sz="3200" b="0" i="1" smtClean="0">
                        <a:latin typeface="Cambria Math" charset="0"/>
                      </a:rPr>
                      <m:t>))</m:t>
                    </m:r>
                  </m:oMath>
                </a14:m>
                <a:endParaRPr lang="en-US" sz="3200" b="0" dirty="0" smtClean="0"/>
              </a:p>
              <a:p>
                <a:pPr lvl="2"/>
                <a:endParaRPr lang="en-US" sz="3200" dirty="0" smtClean="0"/>
              </a:p>
              <a:p>
                <a:pPr lvl="1"/>
                <a:r>
                  <a:rPr lang="en-US" sz="2800" dirty="0" smtClean="0"/>
                  <a:t>What about here?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32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𝐴</m:t>
                            </m:r>
                            <m:r>
                              <a:rPr lang="en-US" sz="32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=5</m:t>
                            </m:r>
                          </m:sub>
                        </m:sSub>
                        <m:r>
                          <a:rPr lang="en-US" sz="3200" i="1">
                            <a:latin typeface="Cambria Math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sz="32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2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sub>
                    </m:sSub>
                    <m:r>
                      <a:rPr lang="en-US" sz="3200" i="1">
                        <a:latin typeface="Cambria Math" charset="0"/>
                      </a:rPr>
                      <m:t>(</m:t>
                    </m:r>
                    <m:r>
                      <a:rPr lang="en-US" sz="3200" i="1">
                        <a:latin typeface="Cambria Math" charset="0"/>
                      </a:rPr>
                      <m:t>𝑅</m:t>
                    </m:r>
                    <m:r>
                      <a:rPr lang="en-US" sz="3200" i="1">
                        <a:latin typeface="Cambria Math" charset="0"/>
                      </a:rPr>
                      <m:t>)) ?=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32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Π</m:t>
                        </m:r>
                      </m:e>
                      <m:sub>
                        <m:r>
                          <a:rPr lang="en-US" sz="32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𝐵</m:t>
                        </m:r>
                      </m:sub>
                    </m:sSub>
                    <m:r>
                      <a:rPr lang="en-US" sz="3200" i="1">
                        <a:latin typeface="Cambria Math" charset="0"/>
                      </a:rPr>
                      <m:t>(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3200" i="1">
                            <a:latin typeface="Cambria Math" charset="0"/>
                          </a:rPr>
                          <m:t>𝐴</m:t>
                        </m:r>
                        <m:r>
                          <a:rPr lang="en-US" sz="3200" i="1">
                            <a:latin typeface="Cambria Math" charset="0"/>
                          </a:rPr>
                          <m:t>=5</m:t>
                        </m:r>
                      </m:sub>
                    </m:sSub>
                    <m:r>
                      <a:rPr lang="en-US" sz="3200" i="1">
                        <a:latin typeface="Cambria Math" charset="0"/>
                      </a:rPr>
                      <m:t>(</m:t>
                    </m:r>
                    <m:r>
                      <a:rPr lang="en-US" sz="3200" i="1">
                        <a:latin typeface="Cambria Math" charset="0"/>
                      </a:rPr>
                      <m:t>𝑅</m:t>
                    </m:r>
                    <m:r>
                      <a:rPr lang="en-US" sz="3200" i="1">
                        <a:latin typeface="Cambria Math" charset="0"/>
                      </a:rPr>
                      <m:t>))</m:t>
                    </m:r>
                  </m:oMath>
                </a14:m>
                <a:endParaRPr lang="en-US" sz="3200" dirty="0"/>
              </a:p>
              <a:p>
                <a:pPr lvl="2"/>
                <a:endParaRPr lang="en-US" sz="320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738864" y="5788680"/>
            <a:ext cx="871427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 smtClean="0">
                <a:solidFill>
                  <a:prstClr val="black"/>
                </a:solidFill>
                <a:latin typeface="+mj-lt"/>
              </a:rPr>
              <a:t>We’ll look at this </a:t>
            </a:r>
            <a:r>
              <a:rPr lang="en-US" sz="2800" smtClean="0">
                <a:solidFill>
                  <a:prstClr val="black"/>
                </a:solidFill>
                <a:latin typeface="+mj-lt"/>
              </a:rPr>
              <a:t>in more </a:t>
            </a:r>
            <a:r>
              <a:rPr lang="en-US" sz="2800" dirty="0" smtClean="0">
                <a:solidFill>
                  <a:prstClr val="black"/>
                </a:solidFill>
                <a:latin typeface="+mj-lt"/>
              </a:rPr>
              <a:t>depth </a:t>
            </a:r>
            <a:r>
              <a:rPr lang="en-US" sz="2800" smtClean="0">
                <a:solidFill>
                  <a:prstClr val="black"/>
                </a:solidFill>
                <a:latin typeface="+mj-lt"/>
              </a:rPr>
              <a:t>later in the lecture…</a:t>
            </a:r>
            <a:endParaRPr lang="en-US" sz="2800" b="1" u="sng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8863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1619</Words>
  <Application>Microsoft Office PowerPoint</Application>
  <PresentationFormat>Widescreen</PresentationFormat>
  <Paragraphs>355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Menlo</vt:lpstr>
      <vt:lpstr>Symbol</vt:lpstr>
      <vt:lpstr>Office Theme</vt:lpstr>
      <vt:lpstr>Optimization Overview</vt:lpstr>
      <vt:lpstr>Today’s Lecture</vt:lpstr>
      <vt:lpstr>Logical vs. Physical Optimization</vt:lpstr>
      <vt:lpstr>1. Logical Optimization</vt:lpstr>
      <vt:lpstr>RDBMS Architecture</vt:lpstr>
      <vt:lpstr>RDBMS Architecture</vt:lpstr>
      <vt:lpstr>PowerPoint Presentation</vt:lpstr>
      <vt:lpstr>Recall: Converting SFW Query -&gt; RA</vt:lpstr>
      <vt:lpstr>Recall: Logical Equivalece of RA Plans</vt:lpstr>
      <vt:lpstr>RDBMS Architecture</vt:lpstr>
      <vt:lpstr>Note: We can visualize the plan as a tree</vt:lpstr>
      <vt:lpstr>A simple plan</vt:lpstr>
      <vt:lpstr>“Pushing down” projection</vt:lpstr>
      <vt:lpstr>Takeaways</vt:lpstr>
      <vt:lpstr>RA commutators</vt:lpstr>
      <vt:lpstr>Optimizing the SFW RA Plan</vt:lpstr>
      <vt:lpstr>Translating to RA</vt:lpstr>
      <vt:lpstr>Logical Optimization</vt:lpstr>
      <vt:lpstr>Optimizing RA Plan</vt:lpstr>
      <vt:lpstr>Optimizing RA Plan</vt:lpstr>
      <vt:lpstr>Optimizing RA Plan</vt:lpstr>
      <vt:lpstr>Optimizing RA Plan</vt:lpstr>
      <vt:lpstr>2. Physical Optimization</vt:lpstr>
      <vt:lpstr>What you will learn about in this section</vt:lpstr>
      <vt:lpstr>Index Selection</vt:lpstr>
      <vt:lpstr>Example</vt:lpstr>
      <vt:lpstr>Example</vt:lpstr>
      <vt:lpstr>Simple Heuristic</vt:lpstr>
      <vt:lpstr>Estimating index cost?</vt:lpstr>
      <vt:lpstr>Ex: Clustered vs. Unclustered</vt:lpstr>
      <vt:lpstr>Plugging in some numbers</vt:lpstr>
      <vt:lpstr>Histograms &amp; IO Cost Estimation</vt:lpstr>
      <vt:lpstr>IO Cost Estimation via Histograms</vt:lpstr>
      <vt:lpstr>Histograms</vt:lpstr>
      <vt:lpstr>Example</vt:lpstr>
      <vt:lpstr>Full vs. Uniform Counts</vt:lpstr>
      <vt:lpstr>Fundamental Tradeoffs</vt:lpstr>
      <vt:lpstr>Equi-width</vt:lpstr>
      <vt:lpstr>Equi-depth</vt:lpstr>
      <vt:lpstr>Histograms</vt:lpstr>
      <vt:lpstr>Maintaining Histograms</vt:lpstr>
      <vt:lpstr>Nasty example</vt:lpstr>
      <vt:lpstr>Compressed Histograms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Relational Model Pt. II</dc:title>
  <dc:creator>Alex Ratner</dc:creator>
  <cp:lastModifiedBy>Xiannong Meng</cp:lastModifiedBy>
  <cp:revision>50</cp:revision>
  <dcterms:created xsi:type="dcterms:W3CDTF">2015-11-14T22:40:44Z</dcterms:created>
  <dcterms:modified xsi:type="dcterms:W3CDTF">2018-04-13T13:21:24Z</dcterms:modified>
</cp:coreProperties>
</file>