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97"/>
    <p:restoredTop sz="93897"/>
  </p:normalViewPr>
  <p:slideViewPr>
    <p:cSldViewPr snapToGrid="0" snapToObjects="1">
      <p:cViewPr varScale="1">
        <p:scale>
          <a:sx n="68" d="100"/>
          <a:sy n="68" d="100"/>
        </p:scale>
        <p:origin x="-59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DF809-2BAF-E645-8EF5-E9E38045A37D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5C7AE-C07A-354A-8942-AB15290E78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1756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170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76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408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705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168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527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28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281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368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16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02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BA516-D09A-6A42-8E05-12F9A850DA2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542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NoSQ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NoSQ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lumn_(data_store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NoSQL</a:t>
            </a:r>
            <a:br>
              <a:rPr lang="en-US" dirty="0" smtClean="0"/>
            </a:br>
            <a:r>
              <a:rPr lang="en-US" dirty="0" smtClean="0"/>
              <a:t>Database Systems</a:t>
            </a:r>
            <a:endParaRPr lang="en-US" dirty="0"/>
          </a:p>
        </p:txBody>
      </p:sp>
      <p:sp>
        <p:nvSpPr>
          <p:cNvPr id="5" name="Subtitle 7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10485"/>
          </a:xfrm>
        </p:spPr>
        <p:txBody>
          <a:bodyPr>
            <a:normAutofit/>
          </a:bodyPr>
          <a:lstStyle/>
          <a:p>
            <a:r>
              <a:rPr lang="en-US" dirty="0"/>
              <a:t>Professor Xiannong </a:t>
            </a:r>
            <a:r>
              <a:rPr lang="en-US" dirty="0" smtClean="0"/>
              <a:t>Meng</a:t>
            </a:r>
            <a:endParaRPr lang="en-US" dirty="0"/>
          </a:p>
          <a:p>
            <a:r>
              <a:rPr lang="en-US" dirty="0" err="1" smtClean="0"/>
              <a:t>Bucknell</a:t>
            </a:r>
            <a:r>
              <a:rPr lang="en-US" dirty="0" smtClean="0"/>
              <a:t> University</a:t>
            </a:r>
          </a:p>
          <a:p>
            <a:r>
              <a:rPr lang="en-US" dirty="0" smtClean="0"/>
              <a:t>Spring 2018</a:t>
            </a:r>
          </a:p>
          <a:p>
            <a:r>
              <a:rPr lang="en-US" dirty="0" smtClean="0"/>
              <a:t>Information adopted from Wikipedia</a:t>
            </a:r>
          </a:p>
          <a:p>
            <a:r>
              <a:rPr lang="en-US" dirty="0">
                <a:hlinkClick r:id="rId2"/>
              </a:rPr>
              <a:t>https://en.wikipedia.org/wiki/NoSQL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460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and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Multi-model </a:t>
            </a:r>
            <a:r>
              <a:rPr lang="en-US" b="1" dirty="0" smtClean="0"/>
              <a:t>database </a:t>
            </a:r>
            <a:r>
              <a:rPr lang="en-US" dirty="0"/>
              <a:t>: </a:t>
            </a:r>
            <a:r>
              <a:rPr lang="en-US" dirty="0" smtClean="0"/>
              <a:t>A database model that supports multiple </a:t>
            </a:r>
            <a:r>
              <a:rPr lang="en-US" dirty="0"/>
              <a:t>data models against a single, integrated backend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Examples include Apache Ignite, </a:t>
            </a:r>
            <a:r>
              <a:rPr lang="en-US" dirty="0" err="1"/>
              <a:t>ArangoDB</a:t>
            </a:r>
            <a:r>
              <a:rPr lang="en-US" dirty="0"/>
              <a:t>, </a:t>
            </a:r>
            <a:r>
              <a:rPr lang="en-US" dirty="0" err="1"/>
              <a:t>Couchbase</a:t>
            </a:r>
            <a:r>
              <a:rPr lang="en-US" dirty="0"/>
              <a:t>, </a:t>
            </a:r>
            <a:r>
              <a:rPr lang="en-US" dirty="0" err="1"/>
              <a:t>FoundationDB</a:t>
            </a:r>
            <a:r>
              <a:rPr lang="en-US" dirty="0"/>
              <a:t>, </a:t>
            </a:r>
            <a:r>
              <a:rPr lang="en-US" dirty="0" err="1"/>
              <a:t>InfinityDB</a:t>
            </a:r>
            <a:r>
              <a:rPr lang="en-US" dirty="0"/>
              <a:t>, </a:t>
            </a:r>
            <a:r>
              <a:rPr lang="en-US" dirty="0" err="1"/>
              <a:t>MarkLogic</a:t>
            </a:r>
            <a:r>
              <a:rPr lang="en-US" dirty="0"/>
              <a:t>, </a:t>
            </a:r>
            <a:r>
              <a:rPr lang="en-US" dirty="0" err="1" smtClean="0"/>
              <a:t>OrientDB</a:t>
            </a:r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6184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MongoDB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concentrate on one such example, </a:t>
            </a:r>
            <a:r>
              <a:rPr lang="en-US" dirty="0" err="1" smtClean="0"/>
              <a:t>MongoDB</a:t>
            </a:r>
            <a:r>
              <a:rPr lang="en-US" dirty="0" smtClean="0"/>
              <a:t>, a document-based database.</a:t>
            </a:r>
          </a:p>
          <a:p>
            <a:r>
              <a:rPr lang="en-US" dirty="0" smtClean="0"/>
              <a:t>We’ll discuss the basic ideas of </a:t>
            </a:r>
            <a:r>
              <a:rPr lang="en-US" dirty="0" err="1" smtClean="0"/>
              <a:t>MongoDB</a:t>
            </a:r>
            <a:endParaRPr lang="en-US" dirty="0" smtClean="0"/>
          </a:p>
          <a:p>
            <a:r>
              <a:rPr lang="en-US" dirty="0" smtClean="0"/>
              <a:t>We’ll implement a </a:t>
            </a:r>
            <a:r>
              <a:rPr lang="en-US" dirty="0" err="1" smtClean="0"/>
              <a:t>MongoDB</a:t>
            </a:r>
            <a:r>
              <a:rPr lang="en-US" dirty="0" smtClean="0"/>
              <a:t> to support some basic information needs</a:t>
            </a:r>
          </a:p>
          <a:p>
            <a:r>
              <a:rPr lang="en-US" dirty="0" smtClean="0"/>
              <a:t>We’ll also learn how to program </a:t>
            </a:r>
            <a:r>
              <a:rPr lang="en-US" dirty="0" err="1" smtClean="0"/>
              <a:t>MongoDB</a:t>
            </a:r>
            <a:r>
              <a:rPr lang="en-US" dirty="0" smtClean="0"/>
              <a:t> </a:t>
            </a:r>
            <a:r>
              <a:rPr lang="en-US" smtClean="0"/>
              <a:t>through Python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 far the databases we discussed are all SQL based (Structured Query Languages).</a:t>
            </a:r>
          </a:p>
          <a:p>
            <a:r>
              <a:rPr lang="en-US" dirty="0" smtClean="0"/>
              <a:t>SQLs work on relational databases, each of which consists of a collection of tables (relations).</a:t>
            </a:r>
          </a:p>
          <a:p>
            <a:r>
              <a:rPr lang="en-US" dirty="0" smtClean="0"/>
              <a:t>However, there are huge collection of information, especially on the web that do not fit into this model, e.g., documents, free texts, images, videos, and others.</a:t>
            </a:r>
          </a:p>
          <a:p>
            <a:r>
              <a:rPr lang="en-US" dirty="0" smtClean="0"/>
              <a:t>This is where NoSQL database comes to play a important role.</a:t>
            </a:r>
          </a:p>
          <a:p>
            <a:r>
              <a:rPr lang="en-US" dirty="0" smtClean="0"/>
              <a:t>The term was originated in the 60s, gaining wide popularity in the early 21</a:t>
            </a:r>
            <a:r>
              <a:rPr lang="en-US" baseline="30000" dirty="0" smtClean="0"/>
              <a:t>st</a:t>
            </a:r>
            <a:r>
              <a:rPr lang="en-US" dirty="0" smtClean="0"/>
              <a:t> century as the needs of web 2.0 companies rise.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6601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NoSQL database?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71237"/>
          </a:xfrm>
        </p:spPr>
        <p:txBody>
          <a:bodyPr>
            <a:normAutofit/>
          </a:bodyPr>
          <a:lstStyle/>
          <a:p>
            <a:r>
              <a:rPr lang="en-US" sz="3200" dirty="0"/>
              <a:t>A </a:t>
            </a:r>
            <a:r>
              <a:rPr lang="en-US" sz="3200" b="1" dirty="0"/>
              <a:t>NoSQL</a:t>
            </a:r>
            <a:r>
              <a:rPr lang="en-US" sz="3200" dirty="0"/>
              <a:t> (originally referring to </a:t>
            </a:r>
            <a:r>
              <a:rPr lang="en-US" sz="3200" dirty="0" smtClean="0"/>
              <a:t>“non SQL” </a:t>
            </a:r>
            <a:r>
              <a:rPr lang="en-US" sz="3200" dirty="0"/>
              <a:t>or </a:t>
            </a:r>
            <a:r>
              <a:rPr lang="en-US" sz="3200" dirty="0" smtClean="0"/>
              <a:t>“non relational”) </a:t>
            </a:r>
            <a:r>
              <a:rPr lang="en-US" sz="3200" dirty="0"/>
              <a:t>database provides a mechanism for storage and retrieval of data that is modeled in means other than the tabular relations used in relational </a:t>
            </a:r>
            <a:r>
              <a:rPr lang="en-US" sz="3200" dirty="0" smtClean="0"/>
              <a:t>databases (SQL databases).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625969" y="4771292"/>
            <a:ext cx="4789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hlinkClick r:id="rId2"/>
              </a:rPr>
              <a:t>https://en.wikipedia.org/wiki/NoSQL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xmlns="" val="3117237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NoSQL databases?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Motivations</a:t>
            </a:r>
          </a:p>
          <a:p>
            <a:pPr lvl="1"/>
            <a:r>
              <a:rPr lang="en-US" sz="2800" dirty="0" smtClean="0"/>
              <a:t>Simplicity of design</a:t>
            </a:r>
          </a:p>
          <a:p>
            <a:pPr lvl="1"/>
            <a:r>
              <a:rPr lang="en-US" sz="2800" dirty="0" smtClean="0"/>
              <a:t>Simpler horizontal scaling to clusters of machines (distributed systems)</a:t>
            </a:r>
          </a:p>
          <a:p>
            <a:pPr lvl="1"/>
            <a:r>
              <a:rPr lang="en-US" sz="2800" dirty="0" smtClean="0"/>
              <a:t>Finer control over availability</a:t>
            </a:r>
          </a:p>
          <a:p>
            <a:pPr lvl="1"/>
            <a:r>
              <a:rPr lang="en-US" sz="2800" dirty="0" smtClean="0"/>
              <a:t>Structural flexibility tailoring to different problems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46013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for NoSQL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Barriers for greater adoption of NoSQL databases</a:t>
            </a:r>
          </a:p>
          <a:p>
            <a:pPr lvl="1"/>
            <a:r>
              <a:rPr lang="en-US" dirty="0" smtClean="0"/>
              <a:t>Compromising consistency in favor of availability, partition tolerance, and speed;</a:t>
            </a:r>
          </a:p>
          <a:p>
            <a:pPr lvl="1"/>
            <a:r>
              <a:rPr lang="en-US" dirty="0" smtClean="0"/>
              <a:t>Use of low-level query languages instead of SQL;</a:t>
            </a:r>
          </a:p>
          <a:p>
            <a:pPr lvl="1"/>
            <a:r>
              <a:rPr lang="en-US" dirty="0" smtClean="0"/>
              <a:t>Lack of standard interfaces;</a:t>
            </a:r>
          </a:p>
          <a:p>
            <a:pPr lvl="1"/>
            <a:r>
              <a:rPr lang="en-US" dirty="0" smtClean="0"/>
              <a:t>Huge previous investments in existing relational databases.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127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and Examples of NoSQL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a variety approaches to classify NoSQL databases. What follows is a basic classification by data model.</a:t>
            </a:r>
          </a:p>
          <a:p>
            <a:pPr lvl="1"/>
            <a:r>
              <a:rPr lang="en-US" b="1" dirty="0" smtClean="0"/>
              <a:t>Column </a:t>
            </a:r>
            <a:r>
              <a:rPr lang="en-US" dirty="0" smtClean="0"/>
              <a:t>: A column of a distributed data store is a NoSQL object of the lowest level in a </a:t>
            </a:r>
            <a:r>
              <a:rPr lang="en-US" dirty="0" err="1" smtClean="0"/>
              <a:t>keyspace</a:t>
            </a:r>
            <a:r>
              <a:rPr lang="en-US" dirty="0" smtClean="0"/>
              <a:t>. It is a tuple consisting of three elements</a:t>
            </a:r>
          </a:p>
          <a:p>
            <a:pPr lvl="2"/>
            <a:r>
              <a:rPr lang="en-US" dirty="0" smtClean="0"/>
              <a:t>Unique name</a:t>
            </a:r>
          </a:p>
          <a:p>
            <a:pPr lvl="2"/>
            <a:r>
              <a:rPr lang="en-US" dirty="0" smtClean="0"/>
              <a:t>Value</a:t>
            </a:r>
          </a:p>
          <a:p>
            <a:pPr lvl="2"/>
            <a:r>
              <a:rPr lang="en-US" dirty="0" err="1" smtClean="0"/>
              <a:t>Timestemp</a:t>
            </a:r>
            <a:r>
              <a:rPr lang="en-US" dirty="0" smtClean="0"/>
              <a:t> 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r>
              <a:rPr lang="en-US" dirty="0" smtClean="0"/>
              <a:t>Examples include </a:t>
            </a:r>
            <a:r>
              <a:rPr lang="it-IT" dirty="0"/>
              <a:t>Accumulo, Cassandra, Druid, HBase, Vertica.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5324" y="3354140"/>
            <a:ext cx="1257475" cy="17909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66898" y="3816628"/>
            <a:ext cx="5006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https://en.wikipedia.org/wiki/Column_(data_store)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528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and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7379"/>
            <a:ext cx="10515600" cy="4351338"/>
          </a:xfrm>
        </p:spPr>
        <p:txBody>
          <a:bodyPr/>
          <a:lstStyle/>
          <a:p>
            <a:r>
              <a:rPr lang="en-US" b="1" dirty="0" smtClean="0"/>
              <a:t>Document database </a:t>
            </a:r>
            <a:r>
              <a:rPr lang="en-US" dirty="0" smtClean="0"/>
              <a:t>: </a:t>
            </a:r>
            <a:r>
              <a:rPr lang="en-US" dirty="0"/>
              <a:t>A document-oriented database, or document store, is a computer program designed for storing, retrieving and managing document-oriented </a:t>
            </a:r>
            <a:r>
              <a:rPr lang="en-US" dirty="0" smtClean="0"/>
              <a:t>information.</a:t>
            </a:r>
          </a:p>
          <a:p>
            <a:pPr lvl="1"/>
            <a:r>
              <a:rPr lang="en-US" dirty="0"/>
              <a:t>Document-oriented databases are one of the main categories of NoSQL databases, and the popularity of the term "document-oriented database" has </a:t>
            </a:r>
            <a:r>
              <a:rPr lang="en-US" dirty="0" smtClean="0"/>
              <a:t>grown with </a:t>
            </a:r>
            <a:r>
              <a:rPr lang="en-US" dirty="0"/>
              <a:t>the use of the term NoSQL itself. XML databases are a subclass of document-oriented databases that are optimized to work with XML documents. Graph databases are similar, but add another layer, the relationship, which allows them to link documents for rapid traversal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Examples include Apache </a:t>
            </a:r>
            <a:r>
              <a:rPr lang="en-US" dirty="0" err="1"/>
              <a:t>CouchDB</a:t>
            </a:r>
            <a:r>
              <a:rPr lang="en-US" dirty="0"/>
              <a:t>, </a:t>
            </a:r>
            <a:r>
              <a:rPr lang="en-US" dirty="0" err="1"/>
              <a:t>ArangoDB</a:t>
            </a:r>
            <a:r>
              <a:rPr lang="en-US" dirty="0"/>
              <a:t>, </a:t>
            </a:r>
            <a:r>
              <a:rPr lang="en-US" dirty="0" err="1"/>
              <a:t>BaseX</a:t>
            </a:r>
            <a:r>
              <a:rPr lang="en-US" dirty="0"/>
              <a:t>, </a:t>
            </a:r>
            <a:r>
              <a:rPr lang="en-US" dirty="0" err="1"/>
              <a:t>Clusterpoint</a:t>
            </a:r>
            <a:r>
              <a:rPr lang="en-US" dirty="0"/>
              <a:t>, </a:t>
            </a:r>
            <a:r>
              <a:rPr lang="en-US" dirty="0" err="1"/>
              <a:t>Couchbase</a:t>
            </a:r>
            <a:r>
              <a:rPr lang="en-US" dirty="0"/>
              <a:t>, Cosmos DB, IBM Domino, </a:t>
            </a:r>
            <a:r>
              <a:rPr lang="en-US" dirty="0" err="1"/>
              <a:t>MarkLogic</a:t>
            </a:r>
            <a:r>
              <a:rPr lang="en-US" dirty="0"/>
              <a:t>, </a:t>
            </a:r>
            <a:r>
              <a:rPr lang="en-US" b="1" dirty="0"/>
              <a:t>MongoDB</a:t>
            </a:r>
            <a:r>
              <a:rPr lang="en-US" dirty="0"/>
              <a:t>, </a:t>
            </a:r>
            <a:r>
              <a:rPr lang="en-US" dirty="0" err="1"/>
              <a:t>OrientDB</a:t>
            </a:r>
            <a:r>
              <a:rPr lang="en-US" dirty="0"/>
              <a:t>, </a:t>
            </a:r>
            <a:r>
              <a:rPr lang="en-US" dirty="0" err="1"/>
              <a:t>Qizx</a:t>
            </a:r>
            <a:r>
              <a:rPr lang="en-US" dirty="0"/>
              <a:t>, </a:t>
            </a:r>
            <a:r>
              <a:rPr lang="en-US" dirty="0" err="1"/>
              <a:t>RethinkDB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9894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and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/>
          <a:lstStyle/>
          <a:p>
            <a:r>
              <a:rPr lang="en-US" b="1" dirty="0"/>
              <a:t>Key-value </a:t>
            </a:r>
            <a:r>
              <a:rPr lang="en-US" b="1" dirty="0" smtClean="0"/>
              <a:t>database </a:t>
            </a:r>
            <a:r>
              <a:rPr lang="en-US" dirty="0"/>
              <a:t>: </a:t>
            </a:r>
            <a:r>
              <a:rPr lang="en-US" dirty="0" smtClean="0"/>
              <a:t>A </a:t>
            </a:r>
            <a:r>
              <a:rPr lang="en-US" dirty="0"/>
              <a:t>data storage paradigm designed for storing, retrieving, and managing associative arrays, a data structure more commonly known today as a dictionary or hash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Examples include </a:t>
            </a:r>
            <a:r>
              <a:rPr lang="en-US" dirty="0" smtClean="0"/>
              <a:t>Aerospike</a:t>
            </a:r>
            <a:r>
              <a:rPr lang="en-US" dirty="0"/>
              <a:t>, Apache Ignite, </a:t>
            </a:r>
            <a:r>
              <a:rPr lang="en-US" dirty="0" err="1"/>
              <a:t>ArangoDB</a:t>
            </a:r>
            <a:r>
              <a:rPr lang="en-US" dirty="0"/>
              <a:t>, </a:t>
            </a:r>
            <a:r>
              <a:rPr lang="en-US" dirty="0" err="1"/>
              <a:t>Couchbase</a:t>
            </a:r>
            <a:r>
              <a:rPr lang="en-US" dirty="0"/>
              <a:t>, Dynamo, </a:t>
            </a:r>
            <a:r>
              <a:rPr lang="en-US" dirty="0" err="1"/>
              <a:t>FairCom</a:t>
            </a:r>
            <a:r>
              <a:rPr lang="en-US" dirty="0"/>
              <a:t> c-</a:t>
            </a:r>
            <a:r>
              <a:rPr lang="en-US" dirty="0" err="1"/>
              <a:t>treeACE</a:t>
            </a:r>
            <a:r>
              <a:rPr lang="en-US" dirty="0"/>
              <a:t>, </a:t>
            </a:r>
            <a:r>
              <a:rPr lang="en-US" dirty="0" err="1"/>
              <a:t>FoundationDB</a:t>
            </a:r>
            <a:r>
              <a:rPr lang="en-US" dirty="0"/>
              <a:t>, </a:t>
            </a:r>
            <a:r>
              <a:rPr lang="en-US" dirty="0" err="1"/>
              <a:t>InfinityDB</a:t>
            </a:r>
            <a:r>
              <a:rPr lang="en-US" dirty="0"/>
              <a:t>, </a:t>
            </a:r>
            <a:r>
              <a:rPr lang="en-US" dirty="0" err="1"/>
              <a:t>MemcacheDB</a:t>
            </a:r>
            <a:r>
              <a:rPr lang="en-US" dirty="0"/>
              <a:t>, MUMPS, Oracle NoSQL Database, </a:t>
            </a:r>
            <a:r>
              <a:rPr lang="en-US" dirty="0" err="1"/>
              <a:t>OrientDB</a:t>
            </a:r>
            <a:r>
              <a:rPr lang="en-US" dirty="0"/>
              <a:t>, </a:t>
            </a:r>
            <a:r>
              <a:rPr lang="en-US" dirty="0" err="1"/>
              <a:t>Redis</a:t>
            </a:r>
            <a:r>
              <a:rPr lang="en-US" dirty="0"/>
              <a:t>, </a:t>
            </a:r>
            <a:r>
              <a:rPr lang="en-US" dirty="0" err="1"/>
              <a:t>Riak</a:t>
            </a:r>
            <a:r>
              <a:rPr lang="en-US" dirty="0"/>
              <a:t>, Berkeley DB, SDBM/Flat File </a:t>
            </a:r>
            <a:r>
              <a:rPr lang="en-US" dirty="0" err="1"/>
              <a:t>dbm</a:t>
            </a:r>
            <a:r>
              <a:rPr lang="en-US" dirty="0"/>
              <a:t>, </a:t>
            </a:r>
            <a:r>
              <a:rPr lang="en-US" dirty="0" err="1" smtClean="0"/>
              <a:t>ZooKeeper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7902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and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Graph database </a:t>
            </a:r>
            <a:r>
              <a:rPr lang="en-US" dirty="0"/>
              <a:t>: </a:t>
            </a:r>
            <a:r>
              <a:rPr lang="en-US" dirty="0" smtClean="0"/>
              <a:t>A </a:t>
            </a:r>
            <a:r>
              <a:rPr lang="en-US" dirty="0"/>
              <a:t>database that uses graph structures for semantic queries with nodes, edges and properties to represent and store data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Examples include </a:t>
            </a:r>
            <a:r>
              <a:rPr lang="en-US" dirty="0" err="1" smtClean="0"/>
              <a:t>AllegroGraph</a:t>
            </a:r>
            <a:r>
              <a:rPr lang="en-US" dirty="0"/>
              <a:t>, </a:t>
            </a:r>
            <a:r>
              <a:rPr lang="en-US" dirty="0" err="1"/>
              <a:t>ArangoDB</a:t>
            </a:r>
            <a:r>
              <a:rPr lang="en-US" dirty="0"/>
              <a:t>, </a:t>
            </a:r>
            <a:r>
              <a:rPr lang="en-US" dirty="0" err="1"/>
              <a:t>InfiniteGraph</a:t>
            </a:r>
            <a:r>
              <a:rPr lang="en-US" dirty="0"/>
              <a:t>, Apache </a:t>
            </a:r>
            <a:r>
              <a:rPr lang="en-US" dirty="0" err="1"/>
              <a:t>Giraph</a:t>
            </a:r>
            <a:r>
              <a:rPr lang="en-US" dirty="0"/>
              <a:t>, </a:t>
            </a:r>
            <a:r>
              <a:rPr lang="en-US" dirty="0" err="1"/>
              <a:t>MarkLogic</a:t>
            </a:r>
            <a:r>
              <a:rPr lang="en-US" dirty="0"/>
              <a:t>, Neo4J, </a:t>
            </a:r>
            <a:r>
              <a:rPr lang="en-US" dirty="0" err="1"/>
              <a:t>OrientDB</a:t>
            </a:r>
            <a:r>
              <a:rPr lang="en-US" dirty="0"/>
              <a:t>, </a:t>
            </a:r>
            <a:r>
              <a:rPr lang="en-US" dirty="0" smtClean="0"/>
              <a:t>Virtuoso.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6660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658</Words>
  <Application>Microsoft Office PowerPoint</Application>
  <PresentationFormat>Custom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Introduction to NoSQL Database Systems</vt:lpstr>
      <vt:lpstr>History</vt:lpstr>
      <vt:lpstr>What is a NoSQL database?</vt:lpstr>
      <vt:lpstr>Why NoSQL databases?</vt:lpstr>
      <vt:lpstr>Barriers for NoSQL databases</vt:lpstr>
      <vt:lpstr>Types and Examples of NoSQL Databases</vt:lpstr>
      <vt:lpstr>Types and Examples</vt:lpstr>
      <vt:lpstr>Types and Examples</vt:lpstr>
      <vt:lpstr>Types and Examples</vt:lpstr>
      <vt:lpstr>Types and Examples</vt:lpstr>
      <vt:lpstr>MongoDB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Relational Model Pt. II</dc:title>
  <dc:creator>Alex Ratner</dc:creator>
  <cp:lastModifiedBy>Xiannong Meng</cp:lastModifiedBy>
  <cp:revision>57</cp:revision>
  <dcterms:created xsi:type="dcterms:W3CDTF">2015-11-14T22:40:44Z</dcterms:created>
  <dcterms:modified xsi:type="dcterms:W3CDTF">2018-04-13T21:00:43Z</dcterms:modified>
</cp:coreProperties>
</file>