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97"/>
    <p:restoredTop sz="93897"/>
  </p:normalViewPr>
  <p:slideViewPr>
    <p:cSldViewPr snapToGrid="0" snapToObjects="1">
      <p:cViewPr varScale="1">
        <p:scale>
          <a:sx n="68" d="100"/>
          <a:sy n="68" d="100"/>
        </p:scale>
        <p:origin x="-5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F809-2BAF-E645-8EF5-E9E38045A37D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5C7AE-C07A-354A-8942-AB15290E78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1756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170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76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408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705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168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527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28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281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368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16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02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A516-D09A-6A42-8E05-12F9A850DA27}" type="datetimeFigureOut">
              <a:rPr lang="en-US" smtClean="0"/>
              <a:pPr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9984B-C421-A541-94D5-D2A6632E3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542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jobs.com/what-is-hadoop-and-nosq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NoSQ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jobs.com/what-is-hadoop-and-nosq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Database Systems</a:t>
            </a:r>
            <a:br>
              <a:rPr lang="en-US" dirty="0" smtClean="0"/>
            </a:br>
            <a:r>
              <a:rPr lang="en-US" dirty="0" smtClean="0"/>
              <a:t>Summary and Overview</a:t>
            </a:r>
            <a:endParaRPr lang="en-US" dirty="0"/>
          </a:p>
        </p:txBody>
      </p:sp>
      <p:sp>
        <p:nvSpPr>
          <p:cNvPr id="5" name="Subtitle 7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10485"/>
          </a:xfrm>
        </p:spPr>
        <p:txBody>
          <a:bodyPr>
            <a:normAutofit/>
          </a:bodyPr>
          <a:lstStyle/>
          <a:p>
            <a:r>
              <a:rPr lang="en-US" dirty="0"/>
              <a:t>Professor Xiannong </a:t>
            </a:r>
            <a:r>
              <a:rPr lang="en-US" dirty="0" smtClean="0"/>
              <a:t>Meng</a:t>
            </a:r>
            <a:endParaRPr lang="en-US" dirty="0"/>
          </a:p>
          <a:p>
            <a:r>
              <a:rPr lang="en-US" dirty="0" err="1" smtClean="0"/>
              <a:t>Bucknell</a:t>
            </a:r>
            <a:r>
              <a:rPr lang="en-US" dirty="0" smtClean="0"/>
              <a:t> University</a:t>
            </a:r>
          </a:p>
          <a:p>
            <a:r>
              <a:rPr lang="en-US" dirty="0" smtClean="0"/>
              <a:t>Spring </a:t>
            </a:r>
            <a:r>
              <a:rPr lang="en-US" dirty="0" smtClean="0"/>
              <a:t>2018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0146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91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Relational database systems (RDBMS)</a:t>
            </a:r>
          </a:p>
          <a:p>
            <a:pPr lvl="1"/>
            <a:r>
              <a:rPr lang="en-US" sz="2800" dirty="0" smtClean="0"/>
              <a:t>E.g., </a:t>
            </a:r>
            <a:r>
              <a:rPr lang="en-US" sz="2800" dirty="0" err="1" smtClean="0"/>
              <a:t>sqlite</a:t>
            </a:r>
            <a:endParaRPr lang="en-US" sz="2800" dirty="0" smtClean="0"/>
          </a:p>
          <a:p>
            <a:r>
              <a:rPr lang="en-US" sz="3200" dirty="0" err="1" smtClean="0"/>
              <a:t>NoSQL</a:t>
            </a:r>
            <a:r>
              <a:rPr lang="en-US" sz="3200" dirty="0" smtClean="0"/>
              <a:t> database systems</a:t>
            </a:r>
          </a:p>
          <a:p>
            <a:pPr lvl="1"/>
            <a:r>
              <a:rPr lang="en-US" sz="2800" dirty="0" smtClean="0"/>
              <a:t>E.g., </a:t>
            </a:r>
            <a:r>
              <a:rPr lang="en-US" sz="2800" dirty="0" err="1" smtClean="0"/>
              <a:t>mongodb</a:t>
            </a:r>
            <a:endParaRPr lang="en-US" sz="2800" dirty="0" smtClean="0"/>
          </a:p>
          <a:p>
            <a:r>
              <a:rPr lang="en-US" sz="3200" dirty="0" smtClean="0"/>
              <a:t>Large scale distributed database</a:t>
            </a:r>
          </a:p>
          <a:p>
            <a:pPr lvl="1"/>
            <a:r>
              <a:rPr lang="en-US" sz="2800" dirty="0" smtClean="0"/>
              <a:t>E.g., </a:t>
            </a:r>
            <a:r>
              <a:rPr lang="en-US" sz="2800" dirty="0" err="1" smtClean="0"/>
              <a:t>Hadoop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785403" y="5852160"/>
            <a:ext cx="6245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hlinkClick r:id="rId2"/>
              </a:rPr>
              <a:t>https://datajobs.com/what-is-hadoop-and-nosql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Databases are based on relations or tables;</a:t>
            </a:r>
          </a:p>
          <a:p>
            <a:r>
              <a:rPr lang="en-US" sz="3200" dirty="0" smtClean="0"/>
              <a:t>Relations are represented by entity relations in logic;</a:t>
            </a:r>
          </a:p>
          <a:p>
            <a:r>
              <a:rPr lang="en-US" sz="3200" dirty="0" smtClean="0"/>
              <a:t>Columns in a table represent the attributes of a relation;</a:t>
            </a:r>
          </a:p>
          <a:p>
            <a:r>
              <a:rPr lang="en-US" sz="3200" dirty="0" smtClean="0"/>
              <a:t>Rows in a table are entries in the relation;</a:t>
            </a:r>
          </a:p>
          <a:p>
            <a:r>
              <a:rPr lang="en-US" sz="3200" dirty="0" smtClean="0"/>
              <a:t>Relations have keys, super-keys, primary keys, and secondary keys;</a:t>
            </a:r>
          </a:p>
          <a:p>
            <a:r>
              <a:rPr lang="en-US" sz="3200" dirty="0" smtClean="0"/>
              <a:t>Functional dependencies guide the design theories;</a:t>
            </a:r>
          </a:p>
          <a:p>
            <a:pPr lvl="1"/>
            <a:r>
              <a:rPr lang="en-US" sz="2800" dirty="0" smtClean="0"/>
              <a:t>Normal forms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 are bound by constraints and dependencies;</a:t>
            </a:r>
          </a:p>
          <a:p>
            <a:r>
              <a:rPr lang="en-US" dirty="0" smtClean="0"/>
              <a:t>Database index helps search and retrieve database contents;</a:t>
            </a:r>
          </a:p>
          <a:p>
            <a:r>
              <a:rPr lang="en-US" dirty="0" smtClean="0"/>
              <a:t>Database views gives a snapshot of the database;</a:t>
            </a:r>
          </a:p>
          <a:p>
            <a:r>
              <a:rPr lang="en-US" dirty="0" smtClean="0"/>
              <a:t>Relational Algebra is a logical language that describe the basic operations of a database while and SQL is an implementation;</a:t>
            </a:r>
          </a:p>
          <a:p>
            <a:r>
              <a:rPr lang="en-US" dirty="0" smtClean="0"/>
              <a:t>We discussed one aspect of the database implementation, index with B+ tree;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NoSQL database?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71237"/>
          </a:xfrm>
        </p:spPr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en-US" sz="3200" b="1" dirty="0"/>
              <a:t>NoSQL</a:t>
            </a:r>
            <a:r>
              <a:rPr lang="en-US" sz="3200" dirty="0"/>
              <a:t> (originally referring to </a:t>
            </a:r>
            <a:r>
              <a:rPr lang="en-US" sz="3200" dirty="0" smtClean="0"/>
              <a:t>“non SQL” </a:t>
            </a:r>
            <a:r>
              <a:rPr lang="en-US" sz="3200" dirty="0"/>
              <a:t>or </a:t>
            </a:r>
            <a:r>
              <a:rPr lang="en-US" sz="3200" dirty="0" smtClean="0"/>
              <a:t>“non relational”) </a:t>
            </a:r>
            <a:r>
              <a:rPr lang="en-US" sz="3200" dirty="0"/>
              <a:t>database provides a mechanism for storage and retrieval of data that is modeled in means other than the tabular relations used in relational </a:t>
            </a:r>
            <a:r>
              <a:rPr lang="en-US" sz="3200" dirty="0" smtClean="0"/>
              <a:t>databases (SQL databases).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625969" y="4771292"/>
            <a:ext cx="478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hlinkClick r:id="rId2"/>
              </a:rPr>
              <a:t>https://en.wikipedia.org/wiki/NoSQL</a:t>
            </a:r>
            <a:endParaRPr lang="en-US" sz="2400" i="1" dirty="0"/>
          </a:p>
        </p:txBody>
      </p:sp>
    </p:spTree>
    <p:extLst>
      <p:ext uri="{BB962C8B-B14F-4D97-AF65-F5344CB8AC3E}">
        <p14:creationId xmlns="" xmlns:p14="http://schemas.microsoft.com/office/powerpoint/2010/main" val="311723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types of </a:t>
            </a:r>
            <a:r>
              <a:rPr lang="en-US" dirty="0" err="1" smtClean="0"/>
              <a:t>NoSQL</a:t>
            </a:r>
            <a:r>
              <a:rPr lang="en-US" dirty="0" smtClean="0"/>
              <a:t>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Column </a:t>
            </a:r>
            <a:r>
              <a:rPr lang="en-US" dirty="0" smtClean="0"/>
              <a:t>: A column of a distributed data store is a </a:t>
            </a:r>
            <a:r>
              <a:rPr lang="en-US" dirty="0" err="1" smtClean="0"/>
              <a:t>NoSQL</a:t>
            </a:r>
            <a:r>
              <a:rPr lang="en-US" dirty="0" smtClean="0"/>
              <a:t> object of the lowest level in a </a:t>
            </a:r>
            <a:r>
              <a:rPr lang="en-US" dirty="0" err="1" smtClean="0"/>
              <a:t>keyspace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Document database </a:t>
            </a:r>
            <a:r>
              <a:rPr lang="en-US" dirty="0" smtClean="0"/>
              <a:t>: A document-oriented database, or document store, is a computer program designed for storing, retrieving and managing document-oriented </a:t>
            </a:r>
            <a:r>
              <a:rPr lang="en-US" dirty="0" smtClean="0"/>
              <a:t>information.</a:t>
            </a:r>
          </a:p>
          <a:p>
            <a:r>
              <a:rPr lang="en-US" b="1" dirty="0" smtClean="0"/>
              <a:t>Key-value database </a:t>
            </a:r>
            <a:r>
              <a:rPr lang="en-US" dirty="0" smtClean="0"/>
              <a:t>: A data storage paradigm designed for storing, retrieving, and managing associative arrays, a data structure more commonly known today as a dictionary or hash.</a:t>
            </a:r>
          </a:p>
          <a:p>
            <a:r>
              <a:rPr lang="en-US" b="1" dirty="0" smtClean="0"/>
              <a:t>Graph database </a:t>
            </a:r>
            <a:r>
              <a:rPr lang="en-US" dirty="0" smtClean="0"/>
              <a:t>: A database that uses graph structures for semantic queries with nodes, edges and properties to represent and store data.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scale distributed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8400"/>
          </a:xfrm>
        </p:spPr>
        <p:txBody>
          <a:bodyPr/>
          <a:lstStyle/>
          <a:p>
            <a:r>
              <a:rPr lang="en-US" b="1" dirty="0" err="1" smtClean="0"/>
              <a:t>Hadoop</a:t>
            </a:r>
            <a:r>
              <a:rPr lang="en-US" dirty="0" smtClean="0"/>
              <a:t> is not a type of database, but rather a software ecosystem that allows for massively parallel computing. It is an enabler of certain types </a:t>
            </a:r>
            <a:r>
              <a:rPr lang="en-US" dirty="0" err="1" smtClean="0"/>
              <a:t>NoSQL</a:t>
            </a:r>
            <a:r>
              <a:rPr lang="en-US" dirty="0" smtClean="0"/>
              <a:t> distributed databases (such as </a:t>
            </a:r>
            <a:r>
              <a:rPr lang="en-US" dirty="0" err="1" smtClean="0"/>
              <a:t>HBase</a:t>
            </a:r>
            <a:r>
              <a:rPr lang="en-US" dirty="0" smtClean="0"/>
              <a:t>), which can allow for data to be spread across thousands of servers with little reduction in performance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staple of the </a:t>
            </a:r>
            <a:r>
              <a:rPr lang="en-US" dirty="0" err="1" smtClean="0"/>
              <a:t>Hadoop</a:t>
            </a:r>
            <a:r>
              <a:rPr lang="en-US" dirty="0" smtClean="0"/>
              <a:t> ecosystem is </a:t>
            </a:r>
            <a:r>
              <a:rPr lang="en-US" b="1" dirty="0" err="1" smtClean="0"/>
              <a:t>MapReduce</a:t>
            </a:r>
            <a:r>
              <a:rPr lang="en-US" dirty="0" smtClean="0"/>
              <a:t>, a computational model that basically takes intensive data processes and spreads the computation across a potentially endless number of servers (generally referred to as a </a:t>
            </a:r>
            <a:r>
              <a:rPr lang="en-US" dirty="0" err="1" smtClean="0"/>
              <a:t>Hadoop</a:t>
            </a:r>
            <a:r>
              <a:rPr lang="en-US" dirty="0" smtClean="0"/>
              <a:t> cluster).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85403" y="5852160"/>
            <a:ext cx="6245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hlinkClick r:id="rId2"/>
              </a:rPr>
              <a:t>https://datajobs.com/what-is-hadoop-and-nosql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and simple example of Map-Reduce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learned the basics of Map-Reduce in CSCI 203!</a:t>
            </a:r>
          </a:p>
          <a:p>
            <a:r>
              <a:rPr lang="en-US" dirty="0" smtClean="0"/>
              <a:t>Map-Reduce is a two-step processing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map(</a:t>
            </a:r>
            <a:r>
              <a:rPr lang="en-US" b="1" dirty="0" err="1" smtClean="0">
                <a:latin typeface="Courier New"/>
                <a:cs typeface="Courier New"/>
              </a:rPr>
              <a:t>f,t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 </a:t>
            </a:r>
            <a:r>
              <a:rPr lang="en-US" dirty="0" smtClean="0"/>
              <a:t>-- Applies </a:t>
            </a:r>
            <a:r>
              <a:rPr lang="en-US" dirty="0" smtClean="0">
                <a:solidFill>
                  <a:srgbClr val="3366FF"/>
                </a:solidFill>
              </a:rPr>
              <a:t>any arbitrary function</a:t>
            </a:r>
            <a:r>
              <a:rPr lang="en-US" dirty="0" smtClean="0"/>
              <a:t> </a:t>
            </a:r>
            <a:r>
              <a:rPr lang="en-US" b="1" dirty="0" smtClean="0">
                <a:latin typeface="Courier New"/>
                <a:cs typeface="Courier New"/>
              </a:rPr>
              <a:t>f</a:t>
            </a:r>
            <a:r>
              <a:rPr lang="en-US" dirty="0" smtClean="0"/>
              <a:t> to every element in </a:t>
            </a:r>
            <a:r>
              <a:rPr lang="en-US" dirty="0" smtClean="0"/>
              <a:t>list </a:t>
            </a:r>
            <a:r>
              <a:rPr lang="en-US" b="1" dirty="0" smtClean="0">
                <a:latin typeface="Courier New"/>
                <a:cs typeface="Courier New"/>
              </a:rPr>
              <a:t>t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reduce(</a:t>
            </a:r>
            <a:r>
              <a:rPr lang="en-US" b="1" dirty="0" err="1" smtClean="0">
                <a:latin typeface="Courier New"/>
                <a:cs typeface="Courier New"/>
              </a:rPr>
              <a:t>f,t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 </a:t>
            </a:r>
            <a:r>
              <a:rPr lang="en-US" dirty="0" smtClean="0"/>
              <a:t>-- </a:t>
            </a:r>
            <a:r>
              <a:rPr lang="en-US" dirty="0" smtClean="0"/>
              <a:t>Applies </a:t>
            </a:r>
            <a:r>
              <a:rPr lang="en-US" b="1" dirty="0" smtClean="0">
                <a:latin typeface="Courier New"/>
                <a:cs typeface="Courier New"/>
              </a:rPr>
              <a:t>f</a:t>
            </a:r>
            <a:r>
              <a:rPr lang="en-US" dirty="0" smtClean="0"/>
              <a:t> (a function of two arguments) </a:t>
            </a:r>
            <a:r>
              <a:rPr lang="en-US" i="1" dirty="0" smtClean="0"/>
              <a:t>cumulatively</a:t>
            </a:r>
            <a:r>
              <a:rPr lang="en-US" dirty="0" smtClean="0"/>
              <a:t> to the items of </a:t>
            </a:r>
            <a:r>
              <a:rPr lang="en-US" b="1" dirty="0" smtClean="0">
                <a:latin typeface="Courier New"/>
                <a:cs typeface="Courier New"/>
              </a:rPr>
              <a:t>t</a:t>
            </a:r>
          </a:p>
          <a:p>
            <a:pPr lvl="1"/>
            <a:endParaRPr lang="en-US" b="1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See MapReduce_example.py for an example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endParaRPr lang="en-US" b="1" dirty="0" smtClean="0">
              <a:latin typeface="Courier New"/>
              <a:cs typeface="Courier New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_examp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33" y="433667"/>
            <a:ext cx="5321703" cy="285817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 descr="reduce_examp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2605" y="433667"/>
            <a:ext cx="4610241" cy="256275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 descr="mapreduce_ap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837" y="3418449"/>
            <a:ext cx="10411009" cy="122388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 descr="mapreduce_app_out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7068" y="4994030"/>
            <a:ext cx="8000999" cy="157558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475</Words>
  <Application>Microsoft Office PowerPoint</Application>
  <PresentationFormat>Custom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Database Systems Summary and Overview</vt:lpstr>
      <vt:lpstr>Database Landscape</vt:lpstr>
      <vt:lpstr>RDBMS</vt:lpstr>
      <vt:lpstr>RDBMS</vt:lpstr>
      <vt:lpstr>What is a NoSQL database?</vt:lpstr>
      <vt:lpstr>Four types of NoSQL databases</vt:lpstr>
      <vt:lpstr>Large scale distributed databases</vt:lpstr>
      <vt:lpstr>A quick and simple example of Map-Reduce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Relational Model Pt. II</dc:title>
  <dc:creator>Alex Ratner</dc:creator>
  <cp:lastModifiedBy>Xiannong Meng</cp:lastModifiedBy>
  <cp:revision>60</cp:revision>
  <dcterms:created xsi:type="dcterms:W3CDTF">2015-11-14T22:40:44Z</dcterms:created>
  <dcterms:modified xsi:type="dcterms:W3CDTF">2018-04-30T02:33:57Z</dcterms:modified>
</cp:coreProperties>
</file>