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65" r:id="rId5"/>
    <p:sldId id="266" r:id="rId6"/>
    <p:sldId id="26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42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50CBF-E7CD-4163-A037-6804535CA301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C34B3-3905-4B18-9889-E8C3D2E05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03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DE133-7A73-4534-8486-64D1D4C56D08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E133-7A73-4534-8486-64D1D4C56D08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51F24-4CCD-42EA-B32F-DA2AB0E2F9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uattery@bucknell.edu" TargetMode="External"/><Relationship Id="rId2" Type="http://schemas.openxmlformats.org/officeDocument/2006/relationships/hyperlink" Target="http://www.eg.bucknell.edu/~csci311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g.bucknell.edu/~guatter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z="3600" dirty="0" smtClean="0"/>
              <a:t>CSCI 311 – Algorithms and Data Structures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1295400"/>
            <a:ext cx="7391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hlinkClick r:id="rId2"/>
            </a:endParaRPr>
          </a:p>
          <a:p>
            <a:r>
              <a:rPr lang="en-US" sz="2800" dirty="0" smtClean="0">
                <a:hlinkClick r:id="rId2"/>
              </a:rPr>
              <a:t>http</a:t>
            </a:r>
            <a:r>
              <a:rPr lang="en-US" sz="2800" dirty="0" smtClean="0">
                <a:hlinkClick r:id="rId2"/>
              </a:rPr>
              <a:t>://www.eg.bucknell.edu/~csci311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Steve Guattery</a:t>
            </a:r>
          </a:p>
          <a:p>
            <a:r>
              <a:rPr lang="en-US" sz="2800" dirty="0" smtClean="0"/>
              <a:t>BRKI 068                                              </a:t>
            </a:r>
            <a:r>
              <a:rPr lang="en-US" sz="2800" dirty="0" smtClean="0"/>
              <a:t>x7-3828</a:t>
            </a:r>
          </a:p>
          <a:p>
            <a:r>
              <a:rPr lang="en-US" sz="2800" dirty="0" smtClean="0">
                <a:hlinkClick r:id="rId3"/>
              </a:rPr>
              <a:t>guattery@bucknell.edu</a:t>
            </a:r>
            <a:endParaRPr lang="en-US" sz="2800" dirty="0" smtClean="0"/>
          </a:p>
          <a:p>
            <a:r>
              <a:rPr lang="en-US" sz="2800" dirty="0" smtClean="0">
                <a:hlinkClick r:id="rId4"/>
              </a:rPr>
              <a:t>http://www.eg.bucknell.edu/~</a:t>
            </a:r>
            <a:r>
              <a:rPr lang="en-US" sz="2800" dirty="0" smtClean="0">
                <a:hlinkClick r:id="rId4"/>
              </a:rPr>
              <a:t>guattery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1371600"/>
            <a:ext cx="7391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course does not have a lab, but it does have a recitation that meets Thursday afternoons.</a:t>
            </a:r>
          </a:p>
          <a:p>
            <a:endParaRPr lang="en-US" sz="2800" dirty="0"/>
          </a:p>
          <a:p>
            <a:r>
              <a:rPr lang="en-US" sz="2800" dirty="0" smtClean="0"/>
              <a:t>We </a:t>
            </a:r>
            <a:r>
              <a:rPr lang="en-US" sz="2800" b="1" dirty="0" smtClean="0"/>
              <a:t>will</a:t>
            </a:r>
            <a:r>
              <a:rPr lang="en-US" sz="2800" dirty="0" smtClean="0"/>
              <a:t> meet </a:t>
            </a:r>
            <a:r>
              <a:rPr lang="en-US" sz="2800" dirty="0" smtClean="0"/>
              <a:t>Thursday</a:t>
            </a:r>
            <a:r>
              <a:rPr lang="en-US" sz="2800" dirty="0" smtClean="0"/>
              <a:t>.  Assignment for Wednesday </a:t>
            </a:r>
            <a:r>
              <a:rPr lang="en-US" sz="2800" smtClean="0"/>
              <a:t>and Thursday: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Read Appendix A and Section 3.2 in the text.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533400"/>
            <a:ext cx="7391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is a </a:t>
            </a:r>
            <a:r>
              <a:rPr lang="en-US" sz="3600" i="1" dirty="0" smtClean="0"/>
              <a:t>data structure</a:t>
            </a:r>
            <a:r>
              <a:rPr lang="en-US" sz="3600" dirty="0" smtClean="0"/>
              <a:t>?</a:t>
            </a:r>
          </a:p>
          <a:p>
            <a:endParaRPr lang="en-US" sz="2800" dirty="0"/>
          </a:p>
          <a:p>
            <a:r>
              <a:rPr lang="en-US" sz="2800" dirty="0" smtClean="0"/>
              <a:t>“A data structure consists of a base storage method (e.g., an array) and one or more algorithms used to access or modify that data.”</a:t>
            </a:r>
          </a:p>
          <a:p>
            <a:endParaRPr lang="en-US" sz="2800" dirty="0"/>
          </a:p>
          <a:p>
            <a:r>
              <a:rPr lang="en-US" sz="2800" dirty="0" smtClean="0"/>
              <a:t>“A </a:t>
            </a:r>
            <a:r>
              <a:rPr lang="en-US" sz="2800" i="1" dirty="0" smtClean="0"/>
              <a:t>data structure</a:t>
            </a:r>
            <a:r>
              <a:rPr lang="en-US" sz="2800" dirty="0" smtClean="0"/>
              <a:t> is how information is stored in the computer; a </a:t>
            </a:r>
            <a:r>
              <a:rPr lang="en-US" sz="2800" i="1" dirty="0" smtClean="0"/>
              <a:t>data type</a:t>
            </a:r>
            <a:r>
              <a:rPr lang="en-US" sz="2800" dirty="0" smtClean="0"/>
              <a:t> is a data structure plus its operations.”</a:t>
            </a:r>
          </a:p>
          <a:p>
            <a:endParaRPr lang="en-US" sz="2800" i="1" dirty="0"/>
          </a:p>
          <a:p>
            <a:r>
              <a:rPr lang="en-US" sz="2800" b="1" dirty="0" smtClean="0"/>
              <a:t>Key point:</a:t>
            </a:r>
            <a:r>
              <a:rPr lang="en-US" sz="2800" dirty="0" smtClean="0"/>
              <a:t> Data structures determine how data is stored on a computer.  They are part of an </a:t>
            </a:r>
            <a:r>
              <a:rPr lang="en-US" sz="2800" i="1" dirty="0" smtClean="0"/>
              <a:t>implementation</a:t>
            </a:r>
            <a:r>
              <a:rPr lang="en-US" sz="2800" dirty="0" smtClean="0"/>
              <a:t>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4400" y="533400"/>
            <a:ext cx="7391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is an </a:t>
            </a:r>
            <a:r>
              <a:rPr lang="en-US" sz="3600" i="1" dirty="0" smtClean="0"/>
              <a:t>algorithm</a:t>
            </a:r>
            <a:r>
              <a:rPr lang="en-US" sz="3600" dirty="0" smtClean="0"/>
              <a:t>?</a:t>
            </a:r>
          </a:p>
          <a:p>
            <a:endParaRPr lang="en-US" sz="2800" dirty="0"/>
          </a:p>
          <a:p>
            <a:r>
              <a:rPr lang="en-US" sz="2800" dirty="0" smtClean="0"/>
              <a:t>“A sequence of computational steps that transform the input to the output.”</a:t>
            </a:r>
          </a:p>
          <a:p>
            <a:endParaRPr lang="en-US" sz="2800" dirty="0"/>
          </a:p>
          <a:p>
            <a:r>
              <a:rPr lang="en-US" sz="2800" dirty="0" smtClean="0"/>
              <a:t>“A problem-solving method </a:t>
            </a:r>
            <a:r>
              <a:rPr lang="en-US" sz="2800" i="1" dirty="0" smtClean="0"/>
              <a:t>suitable for</a:t>
            </a:r>
            <a:r>
              <a:rPr lang="en-US" sz="2800" dirty="0" smtClean="0"/>
              <a:t> implementation as a computer program.”</a:t>
            </a:r>
          </a:p>
          <a:p>
            <a:endParaRPr lang="en-US" sz="2800" dirty="0"/>
          </a:p>
          <a:p>
            <a:r>
              <a:rPr lang="en-US" sz="2800" b="1" dirty="0" smtClean="0"/>
              <a:t>Key points:</a:t>
            </a:r>
            <a:r>
              <a:rPr lang="en-US" sz="2800" dirty="0" smtClean="0"/>
              <a:t>  Algorithms are not (necessarily) implementations.  They are often described in terms of </a:t>
            </a:r>
            <a:r>
              <a:rPr lang="en-US" sz="2800" i="1" dirty="0" smtClean="0"/>
              <a:t>mathematical objects</a:t>
            </a:r>
            <a:r>
              <a:rPr lang="en-US" sz="2800" dirty="0" smtClean="0"/>
              <a:t> (e.g., ordered array, tree, graph) that may or may not immediately correspond to a data structure.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1371600"/>
            <a:ext cx="7391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is an </a:t>
            </a:r>
            <a:r>
              <a:rPr lang="en-US" sz="3600" i="1" dirty="0" smtClean="0"/>
              <a:t>abstract data type (ADT)</a:t>
            </a:r>
            <a:r>
              <a:rPr lang="en-US" sz="3600" dirty="0" smtClean="0"/>
              <a:t>?</a:t>
            </a:r>
          </a:p>
          <a:p>
            <a:endParaRPr lang="en-US" sz="2800" dirty="0"/>
          </a:p>
          <a:p>
            <a:r>
              <a:rPr lang="en-US" sz="2800" dirty="0" smtClean="0"/>
              <a:t>An ADT specifies the data and operations that will be used in a data type, but does not specify the implementation.</a:t>
            </a:r>
          </a:p>
          <a:p>
            <a:endParaRPr lang="en-US" sz="2800" dirty="0"/>
          </a:p>
          <a:p>
            <a:r>
              <a:rPr lang="en-US" sz="2800" dirty="0" smtClean="0"/>
              <a:t>ADTs serve as a bridge from an algorithmic description to an implementation using data structures.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1371600"/>
            <a:ext cx="7391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Process for creating a program:</a:t>
            </a:r>
          </a:p>
          <a:p>
            <a:endParaRPr lang="en-US" sz="2800" dirty="0"/>
          </a:p>
          <a:p>
            <a:r>
              <a:rPr lang="en-US" sz="2800" dirty="0" smtClean="0"/>
              <a:t>Real-world problem on real-world objects</a:t>
            </a:r>
          </a:p>
          <a:p>
            <a:pPr algn="ctr"/>
            <a:r>
              <a:rPr lang="en-US" sz="2800" dirty="0" smtClean="0"/>
              <a:t>↓</a:t>
            </a:r>
          </a:p>
          <a:p>
            <a:r>
              <a:rPr lang="en-US" sz="2800" dirty="0" smtClean="0"/>
              <a:t>Mathematical representation of problem and objects + algorithm(s)</a:t>
            </a:r>
          </a:p>
          <a:p>
            <a:pPr algn="ctr"/>
            <a:r>
              <a:rPr lang="en-US" sz="2800" dirty="0" smtClean="0"/>
              <a:t>↓</a:t>
            </a:r>
          </a:p>
          <a:p>
            <a:r>
              <a:rPr lang="en-US" sz="2800" dirty="0" smtClean="0"/>
              <a:t>Computer implementation on data structures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1371600"/>
            <a:ext cx="7391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Big Question for This Course:</a:t>
            </a:r>
          </a:p>
          <a:p>
            <a:endParaRPr lang="en-US" sz="2800" dirty="0"/>
          </a:p>
          <a:p>
            <a:r>
              <a:rPr lang="en-US" sz="2800" dirty="0" smtClean="0"/>
              <a:t>Resource usage of algorithms and data structures.</a:t>
            </a:r>
          </a:p>
          <a:p>
            <a:endParaRPr lang="en-US" sz="2800" dirty="0"/>
          </a:p>
          <a:p>
            <a:r>
              <a:rPr lang="en-US" sz="2800" dirty="0" smtClean="0"/>
              <a:t>What resources do they use?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1371600"/>
            <a:ext cx="7391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Resources for algorithms and data structures:</a:t>
            </a:r>
          </a:p>
          <a:p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Time (instructions/machine cycles)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Space (memory)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r>
              <a:rPr lang="en-US" sz="2800" dirty="0" smtClean="0"/>
              <a:t>We will focus mainly on time.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1371600"/>
            <a:ext cx="7391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want algorithmic comparisons to be:</a:t>
            </a:r>
          </a:p>
          <a:p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independent of processor (</a:t>
            </a:r>
            <a:r>
              <a:rPr lang="en-US" sz="2800" i="1" dirty="0" smtClean="0"/>
              <a:t>abstract step</a:t>
            </a:r>
            <a:r>
              <a:rPr lang="en-US" sz="2800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/>
              <a:t>i</a:t>
            </a:r>
            <a:r>
              <a:rPr lang="en-US" sz="2800" dirty="0" smtClean="0"/>
              <a:t>ndependent of implementation (</a:t>
            </a:r>
            <a:r>
              <a:rPr lang="en-US" sz="2800" i="1" dirty="0" smtClean="0"/>
              <a:t>ignore start-up overhead and constants)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related to how the resource depends on problem size (</a:t>
            </a:r>
            <a:r>
              <a:rPr lang="en-US" sz="2800" i="1" dirty="0" smtClean="0"/>
              <a:t>asymptotic analysis)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376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CSCI 311 – Algorithms and Data Structures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Bucknell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311 – Algortihms and Data Structures</dc:title>
  <dc:creator>whutchis-a</dc:creator>
  <cp:lastModifiedBy>Steve M Guattery</cp:lastModifiedBy>
  <cp:revision>12</cp:revision>
  <dcterms:created xsi:type="dcterms:W3CDTF">2012-08-21T18:22:21Z</dcterms:created>
  <dcterms:modified xsi:type="dcterms:W3CDTF">2019-08-26T14:35:26Z</dcterms:modified>
</cp:coreProperties>
</file>