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373" r:id="rId3"/>
    <p:sldId id="411" r:id="rId4"/>
    <p:sldId id="412" r:id="rId5"/>
    <p:sldId id="413" r:id="rId6"/>
    <p:sldId id="414" r:id="rId7"/>
    <p:sldId id="415" r:id="rId8"/>
    <p:sldId id="409" r:id="rId9"/>
    <p:sldId id="416" r:id="rId10"/>
    <p:sldId id="417" r:id="rId11"/>
    <p:sldId id="419" r:id="rId12"/>
    <p:sldId id="410" r:id="rId13"/>
    <p:sldId id="374" r:id="rId14"/>
    <p:sldId id="406" r:id="rId15"/>
    <p:sldId id="403" r:id="rId16"/>
    <p:sldId id="400" r:id="rId17"/>
    <p:sldId id="375" r:id="rId18"/>
    <p:sldId id="405" r:id="rId19"/>
    <p:sldId id="42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3DFF14"/>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60" autoAdjust="0"/>
    <p:restoredTop sz="89414" autoAdjust="0"/>
  </p:normalViewPr>
  <p:slideViewPr>
    <p:cSldViewPr snapToGrid="0" snapToObjects="1">
      <p:cViewPr varScale="1">
        <p:scale>
          <a:sx n="116" d="100"/>
          <a:sy n="116" d="100"/>
        </p:scale>
        <p:origin x="12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6E618C-E8BF-944F-B0F5-EE66590E952E}" type="datetimeFigureOut">
              <a:rPr lang="en-US"/>
              <a:t>7/15/20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78FAD7-2AAC-F445-8644-8FA4BFEFE942}" type="slidenum">
              <a:rPr/>
              <a:t>‹#›</a:t>
            </a:fld>
            <a:endParaRPr lang="en-US" dirty="0"/>
          </a:p>
        </p:txBody>
      </p:sp>
    </p:spTree>
    <p:extLst>
      <p:ext uri="{BB962C8B-B14F-4D97-AF65-F5344CB8AC3E}">
        <p14:creationId xmlns:p14="http://schemas.microsoft.com/office/powerpoint/2010/main" val="2141333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24910-CCC7-BF47-864C-9755FE767097}" type="datetimeFigureOut">
              <a:rPr lang="x-none" smtClean="0"/>
              <a:t>7/15/20</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BE9BB-F77B-F04B-950B-88C785A2E5A5}" type="slidenum">
              <a:rPr lang="uk-UA" smtClean="0"/>
              <a:t>‹#›</a:t>
            </a:fld>
            <a:endParaRPr/>
          </a:p>
        </p:txBody>
      </p:sp>
    </p:spTree>
    <p:extLst>
      <p:ext uri="{BB962C8B-B14F-4D97-AF65-F5344CB8AC3E}">
        <p14:creationId xmlns:p14="http://schemas.microsoft.com/office/powerpoint/2010/main" val="29327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charset="0"/>
                <a:ea typeface="Century Gothic" charset="0"/>
                <a:cs typeface="Century Gothic" charset="0"/>
              </a:rPr>
              <a:t>Unless this is a 1-slide lightening talk ... always have</a:t>
            </a:r>
            <a:r>
              <a:rPr lang="en-US" baseline="0" dirty="0">
                <a:latin typeface="Century Gothic" charset="0"/>
                <a:ea typeface="Century Gothic" charset="0"/>
                <a:cs typeface="Century Gothic" charset="0"/>
              </a:rPr>
              <a:t> </a:t>
            </a:r>
            <a:r>
              <a:rPr lang="en-US" dirty="0">
                <a:latin typeface="Century Gothic" charset="0"/>
                <a:ea typeface="Century Gothic" charset="0"/>
                <a:cs typeface="Century Gothic" charset="0"/>
              </a:rPr>
              <a:t>an outline ... and conclusion and the other stuff we'll</a:t>
            </a:r>
            <a:r>
              <a:rPr lang="en-US" baseline="0" dirty="0">
                <a:latin typeface="Century Gothic" charset="0"/>
                <a:ea typeface="Century Gothic" charset="0"/>
                <a:cs typeface="Century Gothic" charset="0"/>
              </a:rPr>
              <a:t> mention. </a:t>
            </a:r>
            <a:r>
              <a:rPr lang="en-US" dirty="0">
                <a:latin typeface="Century Gothic" charset="0"/>
                <a:ea typeface="Century Gothic" charset="0"/>
                <a:cs typeface="Century Gothic" charset="0"/>
              </a:rPr>
              <a:t> </a:t>
            </a:r>
          </a:p>
          <a:p>
            <a:endParaRPr/>
          </a:p>
        </p:txBody>
      </p:sp>
      <p:sp>
        <p:nvSpPr>
          <p:cNvPr id="4" name="Slide Number Placeholder 3"/>
          <p:cNvSpPr>
            <a:spLocks noGrp="1"/>
          </p:cNvSpPr>
          <p:nvPr>
            <p:ph type="sldNum" sz="quarter" idx="10"/>
          </p:nvPr>
        </p:nvSpPr>
        <p:spPr/>
        <p:txBody>
          <a:bodyPr/>
          <a:lstStyle/>
          <a:p>
            <a:fld id="{146BE9BB-F77B-F04B-950B-88C785A2E5A5}" type="slidenum">
              <a:rPr lang="uk-UA" smtClean="0"/>
              <a:t>2</a:t>
            </a:fld>
            <a:endParaRPr lang="uk-UA" dirty="0"/>
          </a:p>
        </p:txBody>
      </p:sp>
    </p:spTree>
    <p:extLst>
      <p:ext uri="{BB962C8B-B14F-4D97-AF65-F5344CB8AC3E}">
        <p14:creationId xmlns:p14="http://schemas.microsoft.com/office/powerpoint/2010/main" val="154228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thank the</a:t>
            </a:r>
            <a:r>
              <a:rPr lang="en-US" baseline="0" dirty="0"/>
              <a:t> audience!</a:t>
            </a:r>
            <a:endParaRPr dirty="0"/>
          </a:p>
        </p:txBody>
      </p:sp>
      <p:sp>
        <p:nvSpPr>
          <p:cNvPr id="4" name="Slide Number Placeholder 3"/>
          <p:cNvSpPr>
            <a:spLocks noGrp="1"/>
          </p:cNvSpPr>
          <p:nvPr>
            <p:ph type="sldNum" sz="quarter" idx="10"/>
          </p:nvPr>
        </p:nvSpPr>
        <p:spPr/>
        <p:txBody>
          <a:bodyPr/>
          <a:lstStyle/>
          <a:p>
            <a:fld id="{146BE9BB-F77B-F04B-950B-88C785A2E5A5}" type="slidenum">
              <a:rPr lang="uk-UA" smtClean="0"/>
              <a:t>11</a:t>
            </a:fld>
            <a:endParaRPr lang="uk-UA" dirty="0"/>
          </a:p>
        </p:txBody>
      </p:sp>
    </p:spTree>
    <p:extLst>
      <p:ext uri="{BB962C8B-B14F-4D97-AF65-F5344CB8AC3E}">
        <p14:creationId xmlns:p14="http://schemas.microsoft.com/office/powerpoint/2010/main" val="90554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A3CCEA-A199-234D-802A-FFA1E147157A}" type="slidenum">
              <a:rPr lang="uk-UA" smtClean="0"/>
              <a:t>12</a:t>
            </a:fld>
            <a:endParaRPr lang="uk-UA" dirty="0"/>
          </a:p>
        </p:txBody>
      </p:sp>
    </p:spTree>
    <p:extLst>
      <p:ext uri="{BB962C8B-B14F-4D97-AF65-F5344CB8AC3E}">
        <p14:creationId xmlns:p14="http://schemas.microsoft.com/office/powerpoint/2010/main" val="2780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A3CCEA-A199-234D-802A-FFA1E147157A}" type="slidenum">
              <a:rPr lang="uk-UA" smtClean="0"/>
              <a:t>13</a:t>
            </a:fld>
            <a:endParaRPr lang="uk-UA" dirty="0"/>
          </a:p>
        </p:txBody>
      </p:sp>
    </p:spTree>
    <p:extLst>
      <p:ext uri="{BB962C8B-B14F-4D97-AF65-F5344CB8AC3E}">
        <p14:creationId xmlns:p14="http://schemas.microsoft.com/office/powerpoint/2010/main" val="143956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Cherry pick some results from the papers you cite to tell folks ... be ready to tell them about more</a:t>
            </a:r>
            <a:r>
              <a:rPr lang="en-US" baseline="0" dirty="0"/>
              <a:t> in e.g. Q&amp;A.   Be honest ... no one knows everything ... </a:t>
            </a:r>
          </a:p>
          <a:p>
            <a:r>
              <a:rPr lang="en-US" baseline="0" dirty="0"/>
              <a:t>but be sure you know enough about any papers you cite that you can convey their main results, and </a:t>
            </a:r>
          </a:p>
          <a:p>
            <a:r>
              <a:rPr lang="en-US" baseline="0" dirty="0"/>
              <a:t>demonstrate that they truly motivate or support your work. </a:t>
            </a:r>
            <a:endParaRPr dirty="0"/>
          </a:p>
        </p:txBody>
      </p:sp>
      <p:sp>
        <p:nvSpPr>
          <p:cNvPr id="4" name="Slide Number Placeholder 3"/>
          <p:cNvSpPr>
            <a:spLocks noGrp="1"/>
          </p:cNvSpPr>
          <p:nvPr>
            <p:ph type="sldNum" sz="quarter" idx="10"/>
          </p:nvPr>
        </p:nvSpPr>
        <p:spPr/>
        <p:txBody>
          <a:bodyPr/>
          <a:lstStyle/>
          <a:p>
            <a:fld id="{146BE9BB-F77B-F04B-950B-88C785A2E5A5}" type="slidenum">
              <a:rPr lang="uk-UA" smtClean="0"/>
              <a:t>14</a:t>
            </a:fld>
            <a:endParaRPr lang="uk-UA" dirty="0"/>
          </a:p>
        </p:txBody>
      </p:sp>
    </p:spTree>
    <p:extLst>
      <p:ext uri="{BB962C8B-B14F-4D97-AF65-F5344CB8AC3E}">
        <p14:creationId xmlns:p14="http://schemas.microsoft.com/office/powerpoint/2010/main" val="136486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A3CCEA-A199-234D-802A-FFA1E147157A}" type="slidenum">
              <a:rPr lang="uk-UA" smtClean="0"/>
              <a:t>15</a:t>
            </a:fld>
            <a:endParaRPr lang="uk-UA" dirty="0"/>
          </a:p>
        </p:txBody>
      </p:sp>
    </p:spTree>
    <p:extLst>
      <p:ext uri="{BB962C8B-B14F-4D97-AF65-F5344CB8AC3E}">
        <p14:creationId xmlns:p14="http://schemas.microsoft.com/office/powerpoint/2010/main" val="31687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A3CCEA-A199-234D-802A-FFA1E147157A}" type="slidenum">
              <a:rPr lang="uk-UA" smtClean="0"/>
              <a:t>17</a:t>
            </a:fld>
            <a:endParaRPr lang="uk-UA" dirty="0"/>
          </a:p>
        </p:txBody>
      </p:sp>
    </p:spTree>
    <p:extLst>
      <p:ext uri="{BB962C8B-B14F-4D97-AF65-F5344CB8AC3E}">
        <p14:creationId xmlns:p14="http://schemas.microsoft.com/office/powerpoint/2010/main" val="2966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thank the</a:t>
            </a:r>
            <a:r>
              <a:rPr lang="en-US" baseline="0" dirty="0"/>
              <a:t> audience!</a:t>
            </a:r>
            <a:endParaRPr dirty="0"/>
          </a:p>
        </p:txBody>
      </p:sp>
      <p:sp>
        <p:nvSpPr>
          <p:cNvPr id="4" name="Slide Number Placeholder 3"/>
          <p:cNvSpPr>
            <a:spLocks noGrp="1"/>
          </p:cNvSpPr>
          <p:nvPr>
            <p:ph type="sldNum" sz="quarter" idx="10"/>
          </p:nvPr>
        </p:nvSpPr>
        <p:spPr/>
        <p:txBody>
          <a:bodyPr/>
          <a:lstStyle/>
          <a:p>
            <a:fld id="{146BE9BB-F77B-F04B-950B-88C785A2E5A5}" type="slidenum">
              <a:rPr lang="uk-UA" smtClean="0"/>
              <a:t>18</a:t>
            </a:fld>
            <a:endParaRPr lang="uk-UA" dirty="0"/>
          </a:p>
        </p:txBody>
      </p:sp>
    </p:spTree>
    <p:extLst>
      <p:ext uri="{BB962C8B-B14F-4D97-AF65-F5344CB8AC3E}">
        <p14:creationId xmlns:p14="http://schemas.microsoft.com/office/powerpoint/2010/main" val="188373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thank the</a:t>
            </a:r>
            <a:r>
              <a:rPr lang="en-US" baseline="0" dirty="0"/>
              <a:t> audience!</a:t>
            </a:r>
            <a:endParaRPr dirty="0"/>
          </a:p>
        </p:txBody>
      </p:sp>
      <p:sp>
        <p:nvSpPr>
          <p:cNvPr id="4" name="Slide Number Placeholder 3"/>
          <p:cNvSpPr>
            <a:spLocks noGrp="1"/>
          </p:cNvSpPr>
          <p:nvPr>
            <p:ph type="sldNum" sz="quarter" idx="10"/>
          </p:nvPr>
        </p:nvSpPr>
        <p:spPr/>
        <p:txBody>
          <a:bodyPr/>
          <a:lstStyle/>
          <a:p>
            <a:fld id="{146BE9BB-F77B-F04B-950B-88C785A2E5A5}" type="slidenum">
              <a:rPr lang="uk-UA" smtClean="0"/>
              <a:t>19</a:t>
            </a:fld>
            <a:endParaRPr lang="uk-UA" dirty="0"/>
          </a:p>
        </p:txBody>
      </p:sp>
    </p:spTree>
    <p:extLst>
      <p:ext uri="{BB962C8B-B14F-4D97-AF65-F5344CB8AC3E}">
        <p14:creationId xmlns:p14="http://schemas.microsoft.com/office/powerpoint/2010/main" val="52770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heard this from many sources ... quoteinvestigator.com</a:t>
            </a:r>
            <a:r>
              <a:rPr lang="en-US" baseline="0" dirty="0"/>
              <a:t> has too ... from Aristotle to Dale Carnegie to Suzanne Coppersmith's husband Rob.</a:t>
            </a:r>
          </a:p>
          <a:p>
            <a:r>
              <a:rPr lang="en-US" baseline="0" dirty="0"/>
              <a:t>So this motivates both the intro and the conclusions ...  </a:t>
            </a:r>
          </a:p>
          <a:p>
            <a:endParaRPr lang="en-US" baseline="0" dirty="0"/>
          </a:p>
          <a:p>
            <a:r>
              <a:rPr lang="en-US" baseline="0" dirty="0"/>
              <a:t>Abstract: You are often asked for this when your talk is scheduled ... e.g. for the lightening talks.  You will also have an abstract in a "book" (or online) for Sigma Xi poster session</a:t>
            </a:r>
          </a:p>
          <a:p>
            <a:r>
              <a:rPr lang="en-US" baseline="0" dirty="0"/>
              <a:t>for national meetings and local ones ... so no reason to not place the abstract text somewhere in your talk slides.  But don't make folks read it and don't read it to them ... have it there for archival purposes.  </a:t>
            </a:r>
          </a:p>
          <a:p>
            <a:endParaRPr lang="en-US" baseline="0" dirty="0"/>
          </a:p>
          <a:p>
            <a:r>
              <a:rPr lang="en-US" baseline="0" dirty="0"/>
              <a:t>The story of your work is nonlinear.  You will need to weave back and forth ... </a:t>
            </a:r>
          </a:p>
          <a:p>
            <a:endParaRPr/>
          </a:p>
        </p:txBody>
      </p:sp>
      <p:sp>
        <p:nvSpPr>
          <p:cNvPr id="4" name="Slide Number Placeholder 3"/>
          <p:cNvSpPr>
            <a:spLocks noGrp="1"/>
          </p:cNvSpPr>
          <p:nvPr>
            <p:ph type="sldNum" sz="quarter" idx="10"/>
          </p:nvPr>
        </p:nvSpPr>
        <p:spPr/>
        <p:txBody>
          <a:bodyPr/>
          <a:lstStyle/>
          <a:p>
            <a:fld id="{146BE9BB-F77B-F04B-950B-88C785A2E5A5}" type="slidenum">
              <a:rPr lang="uk-UA" smtClean="0"/>
              <a:t>3</a:t>
            </a:fld>
            <a:endParaRPr lang="uk-UA" dirty="0"/>
          </a:p>
        </p:txBody>
      </p:sp>
    </p:spTree>
    <p:extLst>
      <p:ext uri="{BB962C8B-B14F-4D97-AF65-F5344CB8AC3E}">
        <p14:creationId xmlns:p14="http://schemas.microsoft.com/office/powerpoint/2010/main" val="186251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heard this from many sources ... quoteinvestigator.com</a:t>
            </a:r>
            <a:r>
              <a:rPr lang="en-US" baseline="0" dirty="0"/>
              <a:t> has too ... from Aristotle to Dale Carnegie to Suzanne Coppersmith's husband Rob.</a:t>
            </a:r>
          </a:p>
          <a:p>
            <a:r>
              <a:rPr lang="en-US" baseline="0" dirty="0"/>
              <a:t>So this motivates both the intro and the conclusions ...  </a:t>
            </a:r>
          </a:p>
          <a:p>
            <a:endParaRPr lang="en-US" baseline="0" dirty="0"/>
          </a:p>
          <a:p>
            <a:r>
              <a:rPr lang="en-US" baseline="0" dirty="0"/>
              <a:t>Abstract: You are often asked for this when your talk is scheduled ... e.g. for the lightening talks.  You will also have an abstract in a "book" (or online) for Sigma Xi poster session</a:t>
            </a:r>
          </a:p>
          <a:p>
            <a:r>
              <a:rPr lang="en-US" baseline="0" dirty="0"/>
              <a:t>for national meetings and local ones ... so no reason to not place the abstract text somewhere in your talk slides.  But don't make folks read it and don't read it to them ... have it there for archival purposes.  </a:t>
            </a:r>
          </a:p>
          <a:p>
            <a:endParaRPr lang="en-US" baseline="0" dirty="0"/>
          </a:p>
          <a:p>
            <a:r>
              <a:rPr lang="en-US" baseline="0" dirty="0"/>
              <a:t>The story of your work is nonlinear.  You will need to weave back and forth ... </a:t>
            </a:r>
          </a:p>
          <a:p>
            <a:endParaRPr/>
          </a:p>
        </p:txBody>
      </p:sp>
      <p:sp>
        <p:nvSpPr>
          <p:cNvPr id="4" name="Slide Number Placeholder 3"/>
          <p:cNvSpPr>
            <a:spLocks noGrp="1"/>
          </p:cNvSpPr>
          <p:nvPr>
            <p:ph type="sldNum" sz="quarter" idx="10"/>
          </p:nvPr>
        </p:nvSpPr>
        <p:spPr/>
        <p:txBody>
          <a:bodyPr/>
          <a:lstStyle/>
          <a:p>
            <a:fld id="{146BE9BB-F77B-F04B-950B-88C785A2E5A5}" type="slidenum">
              <a:rPr lang="uk-UA" smtClean="0"/>
              <a:t>4</a:t>
            </a:fld>
            <a:endParaRPr lang="uk-UA" dirty="0"/>
          </a:p>
        </p:txBody>
      </p:sp>
    </p:spTree>
    <p:extLst>
      <p:ext uri="{BB962C8B-B14F-4D97-AF65-F5344CB8AC3E}">
        <p14:creationId xmlns:p14="http://schemas.microsoft.com/office/powerpoint/2010/main" val="100823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heard this from many sources ... quoteinvestigator.com</a:t>
            </a:r>
            <a:r>
              <a:rPr lang="en-US" baseline="0" dirty="0"/>
              <a:t> has too ... from Aristotle to Dale Carnegie to Suzanne Coppersmith's husband Rob.</a:t>
            </a:r>
          </a:p>
          <a:p>
            <a:r>
              <a:rPr lang="en-US" baseline="0" dirty="0"/>
              <a:t>So this motivates both the intro and the conclusions ...  </a:t>
            </a:r>
          </a:p>
          <a:p>
            <a:endParaRPr lang="en-US" baseline="0" dirty="0"/>
          </a:p>
          <a:p>
            <a:r>
              <a:rPr lang="en-US" baseline="0" dirty="0"/>
              <a:t>Abstract: You are often asked for this when your talk is scheduled ... e.g. for the lightening talks.  You will also have an abstract in a "book" (or online) for Sigma Xi poster session</a:t>
            </a:r>
          </a:p>
          <a:p>
            <a:r>
              <a:rPr lang="en-US" baseline="0" dirty="0"/>
              <a:t>for national meetings and local ones ... so no reason to not place the abstract text somewhere in your talk slides.  But don't make folks read it and don't read it to them ... have it there for archival purposes.  </a:t>
            </a:r>
          </a:p>
          <a:p>
            <a:endParaRPr lang="en-US" baseline="0" dirty="0"/>
          </a:p>
          <a:p>
            <a:r>
              <a:rPr lang="en-US" baseline="0" dirty="0"/>
              <a:t>The story of your work is nonlinear.  You will need to weave back and forth ... </a:t>
            </a:r>
          </a:p>
          <a:p>
            <a:endParaRPr/>
          </a:p>
        </p:txBody>
      </p:sp>
      <p:sp>
        <p:nvSpPr>
          <p:cNvPr id="4" name="Slide Number Placeholder 3"/>
          <p:cNvSpPr>
            <a:spLocks noGrp="1"/>
          </p:cNvSpPr>
          <p:nvPr>
            <p:ph type="sldNum" sz="quarter" idx="10"/>
          </p:nvPr>
        </p:nvSpPr>
        <p:spPr/>
        <p:txBody>
          <a:bodyPr/>
          <a:lstStyle/>
          <a:p>
            <a:fld id="{146BE9BB-F77B-F04B-950B-88C785A2E5A5}" type="slidenum">
              <a:rPr lang="uk-UA" smtClean="0"/>
              <a:t>5</a:t>
            </a:fld>
            <a:endParaRPr lang="uk-UA" dirty="0"/>
          </a:p>
        </p:txBody>
      </p:sp>
    </p:spTree>
    <p:extLst>
      <p:ext uri="{BB962C8B-B14F-4D97-AF65-F5344CB8AC3E}">
        <p14:creationId xmlns:p14="http://schemas.microsoft.com/office/powerpoint/2010/main" val="148289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heard this from many sources ... quoteinvestigator.com</a:t>
            </a:r>
            <a:r>
              <a:rPr lang="en-US" baseline="0" dirty="0"/>
              <a:t> has too ... from Aristotle to Dale Carnegie to Suzanne Coppersmith's husband Rob.</a:t>
            </a:r>
          </a:p>
          <a:p>
            <a:r>
              <a:rPr lang="en-US" baseline="0" dirty="0"/>
              <a:t>So this motivates both the intro and the conclusions ...  </a:t>
            </a:r>
          </a:p>
          <a:p>
            <a:endParaRPr lang="en-US" baseline="0" dirty="0"/>
          </a:p>
          <a:p>
            <a:r>
              <a:rPr lang="en-US" baseline="0" dirty="0"/>
              <a:t>Abstract: You are often asked for this when your talk is scheduled ... e.g. for the lightening talks.  You will also have an abstract in a "book" (or online) for Sigma Xi poster session</a:t>
            </a:r>
          </a:p>
          <a:p>
            <a:r>
              <a:rPr lang="en-US" baseline="0" dirty="0"/>
              <a:t>for national meetings and local ones ... so no reason to not place the abstract text somewhere in your talk slides.  But don't make folks read it and don't read it to them ... have it there for archival purposes.  </a:t>
            </a:r>
          </a:p>
          <a:p>
            <a:endParaRPr lang="en-US" baseline="0" dirty="0"/>
          </a:p>
          <a:p>
            <a:r>
              <a:rPr lang="en-US" baseline="0" dirty="0"/>
              <a:t>The story of your work is nonlinear.  You will need to weave back and forth ... </a:t>
            </a:r>
          </a:p>
          <a:p>
            <a:endParaRPr/>
          </a:p>
        </p:txBody>
      </p:sp>
      <p:sp>
        <p:nvSpPr>
          <p:cNvPr id="4" name="Slide Number Placeholder 3"/>
          <p:cNvSpPr>
            <a:spLocks noGrp="1"/>
          </p:cNvSpPr>
          <p:nvPr>
            <p:ph type="sldNum" sz="quarter" idx="10"/>
          </p:nvPr>
        </p:nvSpPr>
        <p:spPr/>
        <p:txBody>
          <a:bodyPr/>
          <a:lstStyle/>
          <a:p>
            <a:fld id="{146BE9BB-F77B-F04B-950B-88C785A2E5A5}" type="slidenum">
              <a:rPr lang="uk-UA" smtClean="0"/>
              <a:t>6</a:t>
            </a:fld>
            <a:endParaRPr lang="uk-UA" dirty="0"/>
          </a:p>
        </p:txBody>
      </p:sp>
    </p:spTree>
    <p:extLst>
      <p:ext uri="{BB962C8B-B14F-4D97-AF65-F5344CB8AC3E}">
        <p14:creationId xmlns:p14="http://schemas.microsoft.com/office/powerpoint/2010/main" val="173241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heard this from many sources ... quoteinvestigator.com</a:t>
            </a:r>
            <a:r>
              <a:rPr lang="en-US" baseline="0" dirty="0"/>
              <a:t> has too ... from Aristotle to Dale Carnegie to Suzanne Coppersmith's husband Rob.</a:t>
            </a:r>
          </a:p>
          <a:p>
            <a:r>
              <a:rPr lang="en-US" baseline="0" dirty="0"/>
              <a:t>So this motivates both the intro and the conclusions ...  </a:t>
            </a:r>
          </a:p>
          <a:p>
            <a:endParaRPr lang="en-US" baseline="0" dirty="0"/>
          </a:p>
          <a:p>
            <a:r>
              <a:rPr lang="en-US" baseline="0" dirty="0"/>
              <a:t>Abstract: You are often asked for this when your talk is scheduled ... e.g. for the lightening talks.  You will also have an abstract in a "book" (or online) for Sigma Xi poster session</a:t>
            </a:r>
          </a:p>
          <a:p>
            <a:r>
              <a:rPr lang="en-US" baseline="0" dirty="0"/>
              <a:t>for national meetings and local ones ... so no reason to not place the abstract text somewhere in your talk slides.  But don't make folks read it and don't read it to them ... have it there for archival purposes.  </a:t>
            </a:r>
          </a:p>
          <a:p>
            <a:endParaRPr lang="en-US" baseline="0" dirty="0"/>
          </a:p>
          <a:p>
            <a:r>
              <a:rPr lang="en-US" baseline="0" dirty="0"/>
              <a:t>The story of your work is nonlinear.  You will need to weave back and forth ... </a:t>
            </a:r>
          </a:p>
          <a:p>
            <a:endParaRPr/>
          </a:p>
        </p:txBody>
      </p:sp>
      <p:sp>
        <p:nvSpPr>
          <p:cNvPr id="4" name="Slide Number Placeholder 3"/>
          <p:cNvSpPr>
            <a:spLocks noGrp="1"/>
          </p:cNvSpPr>
          <p:nvPr>
            <p:ph type="sldNum" sz="quarter" idx="10"/>
          </p:nvPr>
        </p:nvSpPr>
        <p:spPr/>
        <p:txBody>
          <a:bodyPr/>
          <a:lstStyle/>
          <a:p>
            <a:fld id="{146BE9BB-F77B-F04B-950B-88C785A2E5A5}" type="slidenum">
              <a:rPr lang="uk-UA" smtClean="0"/>
              <a:t>7</a:t>
            </a:fld>
            <a:endParaRPr lang="uk-UA" dirty="0"/>
          </a:p>
        </p:txBody>
      </p:sp>
    </p:spTree>
    <p:extLst>
      <p:ext uri="{BB962C8B-B14F-4D97-AF65-F5344CB8AC3E}">
        <p14:creationId xmlns:p14="http://schemas.microsoft.com/office/powerpoint/2010/main" val="134708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operative words ... communicating,</a:t>
            </a:r>
            <a:r>
              <a:rPr lang="en-US" baseline="0" dirty="0"/>
              <a:t> your, science</a:t>
            </a:r>
          </a:p>
          <a:p>
            <a:r>
              <a:rPr lang="en-US" baseline="0" dirty="0"/>
              <a:t>Communicating: </a:t>
            </a:r>
          </a:p>
          <a:p>
            <a:r>
              <a:rPr lang="en-US" baseline="0" dirty="0"/>
              <a:t>Are your audience non-scientists? Scientists not physicists? Jamming experts?  A thesis committee?   </a:t>
            </a:r>
            <a:r>
              <a:rPr lang="en-US" b="1" baseline="0" dirty="0"/>
              <a:t>Discuss ...</a:t>
            </a:r>
          </a:p>
          <a:p>
            <a:endParaRPr/>
          </a:p>
        </p:txBody>
      </p:sp>
      <p:sp>
        <p:nvSpPr>
          <p:cNvPr id="4" name="Slide Number Placeholder 3"/>
          <p:cNvSpPr>
            <a:spLocks noGrp="1"/>
          </p:cNvSpPr>
          <p:nvPr>
            <p:ph type="sldNum" sz="quarter" idx="10"/>
          </p:nvPr>
        </p:nvSpPr>
        <p:spPr/>
        <p:txBody>
          <a:bodyPr/>
          <a:lstStyle/>
          <a:p>
            <a:fld id="{146BE9BB-F77B-F04B-950B-88C785A2E5A5}" type="slidenum">
              <a:rPr lang="uk-UA" smtClean="0"/>
              <a:t>8</a:t>
            </a:fld>
            <a:endParaRPr lang="uk-UA" dirty="0"/>
          </a:p>
        </p:txBody>
      </p:sp>
    </p:spTree>
    <p:extLst>
      <p:ext uri="{BB962C8B-B14F-4D97-AF65-F5344CB8AC3E}">
        <p14:creationId xmlns:p14="http://schemas.microsoft.com/office/powerpoint/2010/main" val="113895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operative words ... communicating,</a:t>
            </a:r>
            <a:r>
              <a:rPr lang="en-US" baseline="0" dirty="0"/>
              <a:t> your, science</a:t>
            </a:r>
          </a:p>
          <a:p>
            <a:r>
              <a:rPr lang="en-US" baseline="0" dirty="0"/>
              <a:t>Communicating: </a:t>
            </a:r>
          </a:p>
          <a:p>
            <a:r>
              <a:rPr lang="en-US" baseline="0" dirty="0"/>
              <a:t>Are your audience non-scientists? Scientists not physicists? Jamming experts?  A thesis committee?   </a:t>
            </a:r>
            <a:r>
              <a:rPr lang="en-US" b="1" baseline="0" dirty="0"/>
              <a:t>Discuss ...</a:t>
            </a:r>
          </a:p>
          <a:p>
            <a:endParaRPr/>
          </a:p>
        </p:txBody>
      </p:sp>
      <p:sp>
        <p:nvSpPr>
          <p:cNvPr id="4" name="Slide Number Placeholder 3"/>
          <p:cNvSpPr>
            <a:spLocks noGrp="1"/>
          </p:cNvSpPr>
          <p:nvPr>
            <p:ph type="sldNum" sz="quarter" idx="10"/>
          </p:nvPr>
        </p:nvSpPr>
        <p:spPr/>
        <p:txBody>
          <a:bodyPr/>
          <a:lstStyle/>
          <a:p>
            <a:fld id="{146BE9BB-F77B-F04B-950B-88C785A2E5A5}" type="slidenum">
              <a:rPr lang="uk-UA" smtClean="0"/>
              <a:t>9</a:t>
            </a:fld>
            <a:endParaRPr lang="uk-UA" dirty="0"/>
          </a:p>
        </p:txBody>
      </p:sp>
    </p:spTree>
    <p:extLst>
      <p:ext uri="{BB962C8B-B14F-4D97-AF65-F5344CB8AC3E}">
        <p14:creationId xmlns:p14="http://schemas.microsoft.com/office/powerpoint/2010/main" val="31102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operative words ... communicating,</a:t>
            </a:r>
            <a:r>
              <a:rPr lang="en-US" baseline="0" dirty="0"/>
              <a:t> your, science</a:t>
            </a:r>
          </a:p>
          <a:p>
            <a:r>
              <a:rPr lang="en-US" baseline="0" dirty="0"/>
              <a:t>Communicating: </a:t>
            </a:r>
          </a:p>
          <a:p>
            <a:r>
              <a:rPr lang="en-US" baseline="0" dirty="0"/>
              <a:t>Are your audience non-scientists? Scientists not physicists? Jamming experts?  A thesis committee?   </a:t>
            </a:r>
            <a:r>
              <a:rPr lang="en-US" b="1" baseline="0" dirty="0"/>
              <a:t>Discuss ...</a:t>
            </a:r>
          </a:p>
          <a:p>
            <a:endParaRPr/>
          </a:p>
        </p:txBody>
      </p:sp>
      <p:sp>
        <p:nvSpPr>
          <p:cNvPr id="4" name="Slide Number Placeholder 3"/>
          <p:cNvSpPr>
            <a:spLocks noGrp="1"/>
          </p:cNvSpPr>
          <p:nvPr>
            <p:ph type="sldNum" sz="quarter" idx="10"/>
          </p:nvPr>
        </p:nvSpPr>
        <p:spPr/>
        <p:txBody>
          <a:bodyPr/>
          <a:lstStyle/>
          <a:p>
            <a:fld id="{146BE9BB-F77B-F04B-950B-88C785A2E5A5}" type="slidenum">
              <a:rPr lang="uk-UA" smtClean="0"/>
              <a:t>10</a:t>
            </a:fld>
            <a:endParaRPr lang="uk-UA" dirty="0"/>
          </a:p>
        </p:txBody>
      </p:sp>
    </p:spTree>
    <p:extLst>
      <p:ext uri="{BB962C8B-B14F-4D97-AF65-F5344CB8AC3E}">
        <p14:creationId xmlns:p14="http://schemas.microsoft.com/office/powerpoint/2010/main" val="206216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7/15/20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7/15/20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7/15/20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7/15/20</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aps.org/meetings/policies/speaker.cf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886" y="1352449"/>
            <a:ext cx="6401261" cy="30973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txBody>
          <a:bodyPr>
            <a:noAutofit/>
          </a:bodyPr>
          <a:lstStyle/>
          <a:p>
            <a:r>
              <a:rPr lang="en-US" sz="3600" dirty="0">
                <a:solidFill>
                  <a:schemeClr val="accent1">
                    <a:lumMod val="75000"/>
                  </a:schemeClr>
                </a:solidFill>
                <a:latin typeface="Century Gothic" charset="0"/>
                <a:ea typeface="Century Gothic" charset="0"/>
                <a:cs typeface="Century Gothic" charset="0"/>
              </a:rPr>
              <a:t>How to give a good scientific talk</a:t>
            </a:r>
            <a:br>
              <a:rPr lang="en-US" sz="3600" dirty="0">
                <a:solidFill>
                  <a:schemeClr val="accent1">
                    <a:lumMod val="75000"/>
                  </a:schemeClr>
                </a:solidFill>
                <a:latin typeface="Century Gothic" charset="0"/>
                <a:ea typeface="Century Gothic" charset="0"/>
                <a:cs typeface="Century Gothic" charset="0"/>
              </a:rPr>
            </a:br>
            <a:br>
              <a:rPr lang="en-US" sz="3600" dirty="0">
                <a:solidFill>
                  <a:schemeClr val="accent1">
                    <a:lumMod val="75000"/>
                  </a:schemeClr>
                </a:solidFill>
                <a:latin typeface="Century Gothic" charset="0"/>
                <a:ea typeface="Century Gothic" charset="0"/>
                <a:cs typeface="Century Gothic" charset="0"/>
              </a:rPr>
            </a:br>
            <a:endParaRPr lang="en-US" sz="3200" dirty="0">
              <a:solidFill>
                <a:schemeClr val="accent1">
                  <a:lumMod val="75000"/>
                </a:schemeClr>
              </a:solidFill>
              <a:latin typeface="Century Gothic" charset="0"/>
              <a:ea typeface="Century Gothic" charset="0"/>
              <a:cs typeface="Century Gothic" charset="0"/>
            </a:endParaRPr>
          </a:p>
        </p:txBody>
      </p:sp>
      <p:sp>
        <p:nvSpPr>
          <p:cNvPr id="5" name="TextBox 4"/>
          <p:cNvSpPr txBox="1"/>
          <p:nvPr/>
        </p:nvSpPr>
        <p:spPr>
          <a:xfrm>
            <a:off x="0" y="4541816"/>
            <a:ext cx="9144000" cy="1077218"/>
          </a:xfrm>
          <a:prstGeom prst="rect">
            <a:avLst/>
          </a:prstGeom>
          <a:noFill/>
        </p:spPr>
        <p:txBody>
          <a:bodyPr wrap="square" rtlCol="0">
            <a:spAutoFit/>
          </a:bodyPr>
          <a:lstStyle/>
          <a:p>
            <a:pPr algn="ctr"/>
            <a:r>
              <a:rPr lang="en-US" sz="2400" i="1" dirty="0">
                <a:solidFill>
                  <a:schemeClr val="tx1">
                    <a:lumMod val="50000"/>
                    <a:lumOff val="50000"/>
                  </a:schemeClr>
                </a:solidFill>
                <a:latin typeface="Century Gothic" charset="0"/>
                <a:ea typeface="Century Gothic" charset="0"/>
                <a:cs typeface="Century Gothic" charset="0"/>
              </a:rPr>
              <a:t>Amy Graves</a:t>
            </a:r>
            <a:endParaRPr lang="en-US" sz="2400" i="1" dirty="0">
              <a:solidFill>
                <a:schemeClr val="bg1">
                  <a:lumMod val="50000"/>
                </a:schemeClr>
              </a:solidFill>
              <a:latin typeface="Century Gothic" charset="0"/>
              <a:ea typeface="Century Gothic" charset="0"/>
              <a:cs typeface="Century Gothic" charset="0"/>
            </a:endParaRPr>
          </a:p>
          <a:p>
            <a:pPr algn="ctr"/>
            <a:r>
              <a:rPr lang="en-US" sz="2000" i="1" dirty="0">
                <a:solidFill>
                  <a:schemeClr val="tx1">
                    <a:lumMod val="50000"/>
                    <a:lumOff val="50000"/>
                  </a:schemeClr>
                </a:solidFill>
                <a:latin typeface="Century Gothic" charset="0"/>
                <a:ea typeface="Century Gothic" charset="0"/>
                <a:cs typeface="Century Gothic" charset="0"/>
              </a:rPr>
              <a:t>Dept. of Physics and Astronomy</a:t>
            </a:r>
          </a:p>
          <a:p>
            <a:pPr algn="ctr"/>
            <a:r>
              <a:rPr lang="en-US" sz="2000" i="1" dirty="0">
                <a:solidFill>
                  <a:schemeClr val="tx1">
                    <a:lumMod val="50000"/>
                    <a:lumOff val="50000"/>
                  </a:schemeClr>
                </a:solidFill>
                <a:latin typeface="Century Gothic" charset="0"/>
                <a:ea typeface="Century Gothic" charset="0"/>
                <a:cs typeface="Century Gothic" charset="0"/>
              </a:rPr>
              <a:t>Swarthmore College</a:t>
            </a:r>
          </a:p>
        </p:txBody>
      </p:sp>
      <p:pic>
        <p:nvPicPr>
          <p:cNvPr id="7" name="Picture 6" descr="Screen Shot 2012-02-11 at 8.16.32 AM.png"/>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7379319" y="5412778"/>
            <a:ext cx="1764681" cy="1242336"/>
          </a:xfrm>
          <a:prstGeom prst="rect">
            <a:avLst/>
          </a:prstGeom>
          <a:ln>
            <a:noFill/>
          </a:ln>
          <a:effectLst>
            <a:softEdge rad="112500"/>
          </a:effectLst>
        </p:spPr>
      </p:pic>
      <p:sp>
        <p:nvSpPr>
          <p:cNvPr id="6" name="TextBox 5"/>
          <p:cNvSpPr txBox="1"/>
          <p:nvPr/>
        </p:nvSpPr>
        <p:spPr>
          <a:xfrm>
            <a:off x="139699" y="22022"/>
            <a:ext cx="8669887" cy="1077218"/>
          </a:xfrm>
          <a:prstGeom prst="rect">
            <a:avLst/>
          </a:prstGeom>
          <a:noFill/>
        </p:spPr>
        <p:txBody>
          <a:bodyPr wrap="square" rtlCol="0">
            <a:spAutoFit/>
          </a:bodyPr>
          <a:lstStyle/>
          <a:p>
            <a:pPr algn="ctr"/>
            <a:r>
              <a:rPr lang="en-US" sz="2400" i="1" dirty="0">
                <a:solidFill>
                  <a:schemeClr val="tx1">
                    <a:lumMod val="50000"/>
                    <a:lumOff val="50000"/>
                  </a:schemeClr>
                </a:solidFill>
                <a:latin typeface="Century Gothic" charset="0"/>
                <a:ea typeface="Century Gothic" charset="0"/>
                <a:cs typeface="Century Gothic" charset="0"/>
              </a:rPr>
              <a:t>S/GMR Skill Building session</a:t>
            </a:r>
          </a:p>
          <a:p>
            <a:pPr algn="ctr"/>
            <a:r>
              <a:rPr lang="en-US" sz="2000" i="1" dirty="0">
                <a:solidFill>
                  <a:schemeClr val="tx1">
                    <a:lumMod val="50000"/>
                    <a:lumOff val="50000"/>
                  </a:schemeClr>
                </a:solidFill>
                <a:latin typeface="Century Gothic" charset="0"/>
                <a:ea typeface="Century Gothic" charset="0"/>
                <a:cs typeface="Century Gothic" charset="0"/>
              </a:rPr>
              <a:t>July 15, 2020</a:t>
            </a:r>
          </a:p>
          <a:p>
            <a:pPr algn="ctr"/>
            <a:endParaRPr lang="en-US" sz="2000" i="1" dirty="0">
              <a:solidFill>
                <a:schemeClr val="tx1">
                  <a:lumMod val="50000"/>
                  <a:lumOff val="50000"/>
                </a:schemeClr>
              </a:solidFill>
              <a:latin typeface="Century Gothic" charset="0"/>
              <a:ea typeface="Century Gothic" charset="0"/>
              <a:cs typeface="Century Gothic" charset="0"/>
            </a:endParaRPr>
          </a:p>
        </p:txBody>
      </p:sp>
      <p:pic>
        <p:nvPicPr>
          <p:cNvPr id="9" name="Google Shape;99;p1"/>
          <p:cNvPicPr preferRelativeResize="0"/>
          <p:nvPr/>
        </p:nvPicPr>
        <p:blipFill rotWithShape="1">
          <a:blip r:embed="rId3">
            <a:alphaModFix/>
          </a:blip>
          <a:srcRect/>
          <a:stretch/>
        </p:blipFill>
        <p:spPr>
          <a:xfrm>
            <a:off x="40673519" y="25340667"/>
            <a:ext cx="3061434" cy="2901562"/>
          </a:xfrm>
          <a:prstGeom prst="rect">
            <a:avLst/>
          </a:prstGeom>
          <a:noFill/>
          <a:ln>
            <a:noFill/>
          </a:ln>
        </p:spPr>
      </p:pic>
      <p:pic>
        <p:nvPicPr>
          <p:cNvPr id="10" name="Google Shape;99;p1"/>
          <p:cNvPicPr preferRelativeResize="0"/>
          <p:nvPr/>
        </p:nvPicPr>
        <p:blipFill rotWithShape="1">
          <a:blip r:embed="rId3">
            <a:alphaModFix/>
          </a:blip>
          <a:srcRect/>
          <a:stretch/>
        </p:blipFill>
        <p:spPr>
          <a:xfrm>
            <a:off x="3866889" y="815824"/>
            <a:ext cx="1147253" cy="1073250"/>
          </a:xfrm>
          <a:prstGeom prst="rect">
            <a:avLst/>
          </a:prstGeom>
          <a:ln>
            <a:noFill/>
          </a:ln>
          <a:effectLst>
            <a:softEdge rad="112500"/>
          </a:effectLst>
        </p:spPr>
      </p:pic>
      <p:pic>
        <p:nvPicPr>
          <p:cNvPr id="11" name="Picture 10"/>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139699" y="5300987"/>
            <a:ext cx="1181100" cy="1354127"/>
          </a:xfrm>
          <a:prstGeom prst="rect">
            <a:avLst/>
          </a:prstGeom>
          <a:ln>
            <a:noFill/>
          </a:ln>
          <a:effectLst>
            <a:outerShdw blurRad="292100" dist="139700" dir="2700000" algn="tl" rotWithShape="0">
              <a:srgbClr val="333333">
                <a:alpha val="23000"/>
              </a:srgbClr>
            </a:outerShdw>
            <a:softEdge rad="25400"/>
          </a:effectLst>
        </p:spPr>
      </p:pic>
    </p:spTree>
    <p:extLst>
      <p:ext uri="{BB962C8B-B14F-4D97-AF65-F5344CB8AC3E}">
        <p14:creationId xmlns:p14="http://schemas.microsoft.com/office/powerpoint/2010/main" val="328484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460" y="1025236"/>
            <a:ext cx="8486558" cy="1532315"/>
          </a:xfrm>
        </p:spPr>
        <p:txBody>
          <a:bodyPr>
            <a:normAutofit/>
          </a:bodyPr>
          <a:lstStyle/>
          <a:p>
            <a:pPr marL="0" indent="0">
              <a:buNone/>
            </a:pPr>
            <a:r>
              <a:rPr lang="en-US" dirty="0">
                <a:solidFill>
                  <a:schemeClr val="accent1"/>
                </a:solidFill>
                <a:latin typeface="Century Gothic" charset="0"/>
                <a:ea typeface="Century Gothic" charset="0"/>
                <a:cs typeface="Century Gothic" charset="0"/>
              </a:rPr>
              <a:t> The APS </a:t>
            </a:r>
            <a:r>
              <a:rPr lang="en-US" dirty="0">
                <a:solidFill>
                  <a:schemeClr val="tx1"/>
                </a:solidFill>
                <a:latin typeface="Century Gothic" charset="0"/>
                <a:ea typeface="Century Gothic" charset="0"/>
                <a:cs typeface="Century Gothic" charset="0"/>
              </a:rPr>
              <a:t>has some great additional advice ... </a:t>
            </a:r>
            <a:r>
              <a:rPr lang="en-US" dirty="0">
                <a:hlinkClick r:id="rId3"/>
              </a:rPr>
              <a:t>https://www.aps.org/meetings/policies/speaker.cfm</a:t>
            </a:r>
            <a:endParaRPr lang="en-US" dirty="0">
              <a:solidFill>
                <a:schemeClr val="tx1"/>
              </a:solidFill>
            </a:endParaRPr>
          </a:p>
          <a:p>
            <a:pPr marL="0" indent="0">
              <a:buNone/>
            </a:pPr>
            <a:r>
              <a:rPr lang="en-US" sz="2000" b="1" dirty="0">
                <a:solidFill>
                  <a:schemeClr val="accent1"/>
                </a:solidFill>
              </a:rPr>
              <a:t>•</a:t>
            </a:r>
            <a:r>
              <a:rPr lang="en-US" sz="2000" dirty="0">
                <a:solidFill>
                  <a:schemeClr val="tx1"/>
                </a:solidFill>
              </a:rPr>
              <a:t> </a:t>
            </a:r>
            <a:r>
              <a:rPr lang="en-US" sz="2000" dirty="0">
                <a:solidFill>
                  <a:schemeClr val="tx1"/>
                </a:solidFill>
                <a:latin typeface="Century Gothic" charset="0"/>
                <a:ea typeface="Century Gothic" charset="0"/>
                <a:cs typeface="Century Gothic" charset="0"/>
              </a:rPr>
              <a:t>don't use words if a </a:t>
            </a:r>
            <a:r>
              <a:rPr lang="en-US" sz="2000" dirty="0">
                <a:solidFill>
                  <a:schemeClr val="accent3"/>
                </a:solidFill>
                <a:latin typeface="Century Gothic" charset="0"/>
                <a:ea typeface="Century Gothic" charset="0"/>
                <a:cs typeface="Century Gothic" charset="0"/>
              </a:rPr>
              <a:t>graph</a:t>
            </a:r>
            <a:r>
              <a:rPr lang="en-US" sz="2000" dirty="0">
                <a:solidFill>
                  <a:schemeClr val="tx1"/>
                </a:solidFill>
                <a:latin typeface="Century Gothic" charset="0"/>
                <a:ea typeface="Century Gothic" charset="0"/>
                <a:cs typeface="Century Gothic" charset="0"/>
              </a:rPr>
              <a:t> or  </a:t>
            </a:r>
            <a:r>
              <a:rPr lang="en-US" sz="2000" dirty="0">
                <a:solidFill>
                  <a:schemeClr val="accent3"/>
                </a:solidFill>
                <a:latin typeface="Century Gothic" charset="0"/>
                <a:ea typeface="Century Gothic" charset="0"/>
                <a:cs typeface="Century Gothic" charset="0"/>
              </a:rPr>
              <a:t>table</a:t>
            </a:r>
            <a:r>
              <a:rPr lang="en-US" sz="2000" dirty="0">
                <a:solidFill>
                  <a:schemeClr val="tx1"/>
                </a:solidFill>
                <a:latin typeface="Century Gothic" charset="0"/>
                <a:ea typeface="Century Gothic" charset="0"/>
                <a:cs typeface="Century Gothic" charset="0"/>
              </a:rPr>
              <a:t> or </a:t>
            </a:r>
            <a:r>
              <a:rPr lang="en-US" sz="2000" dirty="0">
                <a:solidFill>
                  <a:schemeClr val="accent3"/>
                </a:solidFill>
                <a:latin typeface="Century Gothic" charset="0"/>
                <a:ea typeface="Century Gothic" charset="0"/>
                <a:cs typeface="Century Gothic" charset="0"/>
              </a:rPr>
              <a:t>chart</a:t>
            </a:r>
            <a:r>
              <a:rPr lang="en-US" sz="2000" dirty="0">
                <a:solidFill>
                  <a:schemeClr val="tx1"/>
                </a:solidFill>
                <a:latin typeface="Century Gothic" charset="0"/>
                <a:ea typeface="Century Gothic" charset="0"/>
                <a:cs typeface="Century Gothic" charset="0"/>
              </a:rPr>
              <a:t> conveys  information better</a:t>
            </a:r>
          </a:p>
          <a:p>
            <a:pPr marL="0" indent="0">
              <a:buNone/>
            </a:pPr>
            <a:r>
              <a:rPr lang="en-US" sz="2000" b="1" dirty="0">
                <a:solidFill>
                  <a:schemeClr val="accent1"/>
                </a:solidFill>
                <a:latin typeface="Century Gothic" charset="0"/>
                <a:ea typeface="Century Gothic" charset="0"/>
                <a:cs typeface="Century Gothic" charset="0"/>
              </a:rPr>
              <a:t>•</a:t>
            </a:r>
            <a:r>
              <a:rPr lang="en-US" sz="2000" dirty="0">
                <a:solidFill>
                  <a:schemeClr val="tx1"/>
                </a:solidFill>
                <a:latin typeface="Century Gothic" charset="0"/>
                <a:ea typeface="Century Gothic" charset="0"/>
                <a:cs typeface="Century Gothic" charset="0"/>
              </a:rPr>
              <a:t> Use </a:t>
            </a:r>
            <a:r>
              <a:rPr lang="en-US" sz="2000" dirty="0">
                <a:solidFill>
                  <a:srgbClr val="7030A0"/>
                </a:solidFill>
                <a:latin typeface="Century Gothic" charset="0"/>
                <a:ea typeface="Century Gothic" charset="0"/>
                <a:cs typeface="Century Gothic" charset="0"/>
              </a:rPr>
              <a:t>line graphs </a:t>
            </a:r>
            <a:r>
              <a:rPr lang="en-US" sz="2000" dirty="0">
                <a:solidFill>
                  <a:schemeClr val="tx1"/>
                </a:solidFill>
                <a:latin typeface="Century Gothic" charset="0"/>
                <a:ea typeface="Century Gothic" charset="0"/>
                <a:cs typeface="Century Gothic" charset="0"/>
              </a:rPr>
              <a:t>to show </a:t>
            </a:r>
            <a:r>
              <a:rPr lang="en-US" sz="2000" dirty="0">
                <a:solidFill>
                  <a:srgbClr val="7030A0"/>
                </a:solidFill>
                <a:latin typeface="Century Gothic" charset="0"/>
                <a:ea typeface="Century Gothic" charset="0"/>
                <a:cs typeface="Century Gothic" charset="0"/>
              </a:rPr>
              <a:t>trends</a:t>
            </a:r>
            <a:r>
              <a:rPr lang="en-US" sz="2000" dirty="0">
                <a:solidFill>
                  <a:schemeClr val="tx1"/>
                </a:solidFill>
                <a:latin typeface="Century Gothic" charset="0"/>
                <a:ea typeface="Century Gothic" charset="0"/>
                <a:cs typeface="Century Gothic" charset="0"/>
              </a:rPr>
              <a:t>; </a:t>
            </a:r>
            <a:r>
              <a:rPr lang="en-US" sz="2000" dirty="0">
                <a:solidFill>
                  <a:schemeClr val="accent6"/>
                </a:solidFill>
                <a:latin typeface="Century Gothic" charset="0"/>
                <a:ea typeface="Century Gothic" charset="0"/>
                <a:cs typeface="Century Gothic" charset="0"/>
              </a:rPr>
              <a:t>bar graphs </a:t>
            </a:r>
            <a:r>
              <a:rPr lang="en-US" sz="2000" dirty="0">
                <a:solidFill>
                  <a:schemeClr val="tx1"/>
                </a:solidFill>
                <a:latin typeface="Century Gothic" charset="0"/>
                <a:ea typeface="Century Gothic" charset="0"/>
                <a:cs typeface="Century Gothic" charset="0"/>
              </a:rPr>
              <a:t>to </a:t>
            </a:r>
            <a:r>
              <a:rPr lang="en-US" sz="2000" dirty="0">
                <a:solidFill>
                  <a:schemeClr val="accent6"/>
                </a:solidFill>
                <a:latin typeface="Century Gothic" charset="0"/>
                <a:ea typeface="Century Gothic" charset="0"/>
                <a:cs typeface="Century Gothic" charset="0"/>
              </a:rPr>
              <a:t>compare magnitudes</a:t>
            </a:r>
            <a:r>
              <a:rPr lang="en-US" sz="2000" dirty="0">
                <a:solidFill>
                  <a:schemeClr val="tx1"/>
                </a:solidFill>
                <a:latin typeface="Century Gothic" charset="0"/>
                <a:ea typeface="Century Gothic" charset="0"/>
                <a:cs typeface="Century Gothic" charset="0"/>
              </a:rPr>
              <a:t>; </a:t>
            </a:r>
            <a:r>
              <a:rPr lang="en-US" sz="2000" dirty="0">
                <a:solidFill>
                  <a:srgbClr val="00B050"/>
                </a:solidFill>
                <a:latin typeface="Century Gothic" charset="0"/>
                <a:ea typeface="Century Gothic" charset="0"/>
                <a:cs typeface="Century Gothic" charset="0"/>
              </a:rPr>
              <a:t>pie graphs </a:t>
            </a:r>
            <a:r>
              <a:rPr lang="en-US" sz="2000" dirty="0">
                <a:solidFill>
                  <a:schemeClr val="tx1"/>
                </a:solidFill>
                <a:latin typeface="Century Gothic" charset="0"/>
                <a:ea typeface="Century Gothic" charset="0"/>
                <a:cs typeface="Century Gothic" charset="0"/>
              </a:rPr>
              <a:t>to demonstrate </a:t>
            </a:r>
            <a:r>
              <a:rPr lang="en-US" sz="2000" dirty="0">
                <a:solidFill>
                  <a:srgbClr val="00B050"/>
                </a:solidFill>
                <a:latin typeface="Century Gothic" charset="0"/>
                <a:ea typeface="Century Gothic" charset="0"/>
                <a:cs typeface="Century Gothic" charset="0"/>
              </a:rPr>
              <a:t>relative portions of a whole</a:t>
            </a:r>
          </a:p>
          <a:p>
            <a:pPr marL="0" indent="0">
              <a:buNone/>
            </a:pPr>
            <a:r>
              <a:rPr lang="en-US" sz="2000" b="1" dirty="0">
                <a:solidFill>
                  <a:schemeClr val="accent1"/>
                </a:solidFill>
                <a:latin typeface="Century Gothic" charset="0"/>
                <a:ea typeface="Century Gothic" charset="0"/>
                <a:cs typeface="Century Gothic" charset="0"/>
              </a:rPr>
              <a:t>•</a:t>
            </a:r>
            <a:r>
              <a:rPr lang="en-US" sz="2000" dirty="0">
                <a:solidFill>
                  <a:schemeClr val="tx1"/>
                </a:solidFill>
                <a:latin typeface="Century Gothic" charset="0"/>
                <a:ea typeface="Century Gothic" charset="0"/>
                <a:cs typeface="Century Gothic" charset="0"/>
              </a:rPr>
              <a:t> Slides should be concise and uncluttered and readable from a distance (which depends on room you are in if it is real-world ... so find out) </a:t>
            </a:r>
            <a:r>
              <a:rPr lang="en-US" sz="2800" dirty="0">
                <a:solidFill>
                  <a:schemeClr val="tx1"/>
                </a:solidFill>
                <a:latin typeface="Century Gothic" charset="0"/>
                <a:ea typeface="Century Gothic" charset="0"/>
                <a:cs typeface="Century Gothic" charset="0"/>
              </a:rPr>
              <a:t>Use large enough fonts. </a:t>
            </a:r>
            <a:endParaRPr lang="en-US" sz="2800" i="1" dirty="0">
              <a:solidFill>
                <a:schemeClr val="tx1"/>
              </a:solidFill>
              <a:latin typeface="Century Gothic" charset="0"/>
              <a:ea typeface="Century Gothic" charset="0"/>
              <a:cs typeface="Century Gothic" charset="0"/>
            </a:endParaRPr>
          </a:p>
          <a:p>
            <a:pPr marL="0" indent="0" algn="ctr">
              <a:buNone/>
            </a:pPr>
            <a:br>
              <a:rPr lang="en-US" sz="2000" i="1">
                <a:solidFill>
                  <a:schemeClr val="tx1"/>
                </a:solidFill>
                <a:latin typeface="Century Gothic" charset="0"/>
                <a:ea typeface="Century Gothic" charset="0"/>
                <a:cs typeface="Century Gothic" charset="0"/>
              </a:rPr>
            </a:br>
            <a:r>
              <a:rPr lang="en-US" sz="2000" i="1">
                <a:solidFill>
                  <a:schemeClr val="tx1"/>
                </a:solidFill>
                <a:latin typeface="Century Gothic" charset="0"/>
                <a:ea typeface="Century Gothic" charset="0"/>
                <a:cs typeface="Century Gothic" charset="0"/>
              </a:rPr>
              <a:t>•</a:t>
            </a:r>
            <a:r>
              <a:rPr lang="en-US" sz="1800" i="1">
                <a:solidFill>
                  <a:schemeClr val="tx1"/>
                </a:solidFill>
                <a:latin typeface="Century Gothic" charset="0"/>
                <a:ea typeface="Century Gothic" charset="0"/>
                <a:cs typeface="Century Gothic" charset="0"/>
              </a:rPr>
              <a:t> </a:t>
            </a:r>
            <a:r>
              <a:rPr lang="en-US" sz="1800" i="1" dirty="0">
                <a:solidFill>
                  <a:schemeClr val="tx1"/>
                </a:solidFill>
                <a:latin typeface="Century Gothic" charset="0"/>
                <a:ea typeface="Century Gothic" charset="0"/>
                <a:cs typeface="Century Gothic" charset="0"/>
              </a:rPr>
              <a:t>My advice about</a:t>
            </a:r>
            <a:r>
              <a:rPr lang="en-US" sz="1800" b="1" i="1" dirty="0">
                <a:solidFill>
                  <a:schemeClr val="tx1"/>
                </a:solidFill>
                <a:latin typeface="Century Gothic" charset="0"/>
                <a:ea typeface="Century Gothic" charset="0"/>
                <a:cs typeface="Century Gothic" charset="0"/>
              </a:rPr>
              <a:t> graphs</a:t>
            </a:r>
            <a:r>
              <a:rPr lang="en-US" sz="1800" b="1" dirty="0">
                <a:solidFill>
                  <a:schemeClr val="tx1"/>
                </a:solidFill>
                <a:latin typeface="Century Gothic" charset="0"/>
                <a:ea typeface="Century Gothic" charset="0"/>
                <a:cs typeface="Century Gothic" charset="0"/>
              </a:rPr>
              <a:t>:  </a:t>
            </a:r>
            <a:r>
              <a:rPr lang="en-US" sz="1800" dirty="0">
                <a:solidFill>
                  <a:schemeClr val="tx1"/>
                </a:solidFill>
                <a:latin typeface="Century Gothic" charset="0"/>
                <a:ea typeface="Century Gothic" charset="0"/>
                <a:cs typeface="Century Gothic" charset="0"/>
              </a:rPr>
              <a:t>Avoid rookie mistakes and ... </a:t>
            </a:r>
            <a:r>
              <a:rPr lang="en-US" sz="1800" dirty="0">
                <a:solidFill>
                  <a:schemeClr val="accent3"/>
                </a:solidFill>
                <a:latin typeface="Century Gothic" charset="0"/>
                <a:ea typeface="Century Gothic" charset="0"/>
                <a:cs typeface="Century Gothic" charset="0"/>
              </a:rPr>
              <a:t>label </a:t>
            </a:r>
            <a:r>
              <a:rPr lang="en-US" sz="1800" dirty="0">
                <a:solidFill>
                  <a:schemeClr val="accent2"/>
                </a:solidFill>
                <a:latin typeface="Century Gothic" charset="0"/>
                <a:ea typeface="Century Gothic" charset="0"/>
                <a:cs typeface="Century Gothic" charset="0"/>
              </a:rPr>
              <a:t>axes</a:t>
            </a:r>
            <a:r>
              <a:rPr lang="en-US" sz="1800" dirty="0">
                <a:solidFill>
                  <a:schemeClr val="accent3"/>
                </a:solidFill>
                <a:latin typeface="Century Gothic" charset="0"/>
                <a:ea typeface="Century Gothic" charset="0"/>
                <a:cs typeface="Century Gothic" charset="0"/>
              </a:rPr>
              <a:t>, </a:t>
            </a:r>
            <a:r>
              <a:rPr lang="en-US" sz="1800" dirty="0">
                <a:solidFill>
                  <a:schemeClr val="tx1"/>
                </a:solidFill>
                <a:latin typeface="Century Gothic" charset="0"/>
                <a:ea typeface="Century Gothic" charset="0"/>
                <a:cs typeface="Century Gothic" charset="0"/>
              </a:rPr>
              <a:t>give your graphs </a:t>
            </a:r>
            <a:r>
              <a:rPr lang="en-US" sz="1800" dirty="0">
                <a:solidFill>
                  <a:schemeClr val="accent3"/>
                </a:solidFill>
                <a:latin typeface="Century Gothic" charset="0"/>
                <a:ea typeface="Century Gothic" charset="0"/>
                <a:cs typeface="Century Gothic" charset="0"/>
              </a:rPr>
              <a:t>titles</a:t>
            </a:r>
            <a:r>
              <a:rPr lang="en-US" sz="1800" dirty="0">
                <a:solidFill>
                  <a:schemeClr val="accent2"/>
                </a:solidFill>
                <a:latin typeface="Century Gothic" charset="0"/>
                <a:ea typeface="Century Gothic" charset="0"/>
                <a:cs typeface="Century Gothic" charset="0"/>
              </a:rPr>
              <a:t>, provide </a:t>
            </a:r>
            <a:r>
              <a:rPr lang="en-US" sz="1800" dirty="0">
                <a:solidFill>
                  <a:schemeClr val="accent3"/>
                </a:solidFill>
                <a:latin typeface="Century Gothic" charset="0"/>
                <a:ea typeface="Century Gothic" charset="0"/>
                <a:cs typeface="Century Gothic" charset="0"/>
              </a:rPr>
              <a:t>legends</a:t>
            </a:r>
            <a:r>
              <a:rPr lang="en-US" sz="1800" dirty="0">
                <a:solidFill>
                  <a:schemeClr val="accent2"/>
                </a:solidFill>
                <a:latin typeface="Century Gothic" charset="0"/>
                <a:ea typeface="Century Gothic" charset="0"/>
                <a:cs typeface="Century Gothic" charset="0"/>
              </a:rPr>
              <a:t>, indicate </a:t>
            </a:r>
            <a:r>
              <a:rPr lang="en-US" sz="1800" dirty="0">
                <a:solidFill>
                  <a:schemeClr val="accent3"/>
                </a:solidFill>
                <a:latin typeface="Century Gothic" charset="0"/>
                <a:ea typeface="Century Gothic" charset="0"/>
                <a:cs typeface="Century Gothic" charset="0"/>
              </a:rPr>
              <a:t>length scales </a:t>
            </a:r>
            <a:r>
              <a:rPr lang="en-US" sz="1800" dirty="0">
                <a:solidFill>
                  <a:schemeClr val="accent2"/>
                </a:solidFill>
                <a:latin typeface="Century Gothic" charset="0"/>
                <a:ea typeface="Century Gothic" charset="0"/>
                <a:cs typeface="Century Gothic" charset="0"/>
              </a:rPr>
              <a:t>on images, ... </a:t>
            </a:r>
            <a:r>
              <a:rPr lang="en-US" sz="1800" dirty="0">
                <a:solidFill>
                  <a:schemeClr val="tx1"/>
                </a:solidFill>
                <a:latin typeface="Century Gothic" charset="0"/>
                <a:ea typeface="Century Gothic" charset="0"/>
                <a:cs typeface="Century Gothic" charset="0"/>
              </a:rPr>
              <a:t>give the </a:t>
            </a:r>
            <a:r>
              <a:rPr lang="en-US" sz="1800" dirty="0">
                <a:solidFill>
                  <a:schemeClr val="accent3"/>
                </a:solidFill>
                <a:latin typeface="Century Gothic" charset="0"/>
                <a:ea typeface="Century Gothic" charset="0"/>
                <a:cs typeface="Century Gothic" charset="0"/>
              </a:rPr>
              <a:t>numbers </a:t>
            </a:r>
            <a:r>
              <a:rPr lang="en-US" sz="1800" dirty="0">
                <a:solidFill>
                  <a:schemeClr val="tx1"/>
                </a:solidFill>
                <a:latin typeface="Century Gothic" charset="0"/>
                <a:ea typeface="Century Gothic" charset="0"/>
                <a:cs typeface="Century Gothic" charset="0"/>
              </a:rPr>
              <a:t>and</a:t>
            </a:r>
            <a:r>
              <a:rPr lang="en-US" sz="1800" dirty="0">
                <a:solidFill>
                  <a:schemeClr val="accent3"/>
                </a:solidFill>
                <a:latin typeface="Century Gothic" charset="0"/>
                <a:ea typeface="Century Gothic" charset="0"/>
                <a:cs typeface="Century Gothic" charset="0"/>
              </a:rPr>
              <a:t> words </a:t>
            </a:r>
            <a:r>
              <a:rPr lang="en-US" sz="1800" dirty="0">
                <a:solidFill>
                  <a:schemeClr val="tx1"/>
                </a:solidFill>
                <a:latin typeface="Century Gothic" charset="0"/>
                <a:ea typeface="Century Gothic" charset="0"/>
                <a:cs typeface="Century Gothic" charset="0"/>
              </a:rPr>
              <a:t>that help the viewer interpret your graphs. </a:t>
            </a:r>
            <a:br>
              <a:rPr lang="en-US" sz="1800" dirty="0">
                <a:solidFill>
                  <a:schemeClr val="tx1"/>
                </a:solidFill>
                <a:latin typeface="Century Gothic" charset="0"/>
                <a:ea typeface="Century Gothic" charset="0"/>
                <a:cs typeface="Century Gothic" charset="0"/>
              </a:rPr>
            </a:br>
            <a:r>
              <a:rPr lang="en-US" sz="1800" dirty="0">
                <a:solidFill>
                  <a:schemeClr val="tx1"/>
                </a:solidFill>
                <a:latin typeface="Century Gothic" charset="0"/>
                <a:ea typeface="Century Gothic" charset="0"/>
                <a:cs typeface="Century Gothic" charset="0"/>
              </a:rPr>
              <a:t>Make these elements </a:t>
            </a:r>
            <a:r>
              <a:rPr lang="en-US" dirty="0">
                <a:solidFill>
                  <a:schemeClr val="accent3"/>
                </a:solidFill>
                <a:latin typeface="Century Gothic" charset="0"/>
                <a:ea typeface="Century Gothic" charset="0"/>
                <a:cs typeface="Century Gothic" charset="0"/>
              </a:rPr>
              <a:t>large</a:t>
            </a:r>
            <a:r>
              <a:rPr lang="en-US" sz="1800" dirty="0">
                <a:solidFill>
                  <a:schemeClr val="accent3"/>
                </a:solidFill>
                <a:latin typeface="Century Gothic" charset="0"/>
                <a:ea typeface="Century Gothic" charset="0"/>
                <a:cs typeface="Century Gothic" charset="0"/>
              </a:rPr>
              <a:t> </a:t>
            </a:r>
            <a:r>
              <a:rPr lang="en-US" sz="1800" dirty="0">
                <a:solidFill>
                  <a:schemeClr val="tx1"/>
                </a:solidFill>
                <a:latin typeface="Century Gothic" charset="0"/>
                <a:ea typeface="Century Gothic" charset="0"/>
                <a:cs typeface="Century Gothic" charset="0"/>
              </a:rPr>
              <a:t>and</a:t>
            </a:r>
            <a:r>
              <a:rPr lang="en-US" sz="1800" dirty="0">
                <a:solidFill>
                  <a:schemeClr val="accent3"/>
                </a:solidFill>
                <a:latin typeface="Century Gothic" charset="0"/>
                <a:ea typeface="Century Gothic" charset="0"/>
                <a:cs typeface="Century Gothic" charset="0"/>
              </a:rPr>
              <a:t> </a:t>
            </a:r>
            <a:r>
              <a:rPr lang="en-US" dirty="0">
                <a:solidFill>
                  <a:schemeClr val="accent3"/>
                </a:solidFill>
                <a:latin typeface="Century Gothic" charset="0"/>
                <a:ea typeface="Century Gothic" charset="0"/>
                <a:cs typeface="Century Gothic" charset="0"/>
              </a:rPr>
              <a:t>legible</a:t>
            </a:r>
            <a:br>
              <a:rPr lang="en-US" sz="1800" dirty="0">
                <a:solidFill>
                  <a:schemeClr val="accent3"/>
                </a:solidFill>
                <a:latin typeface="Century Gothic" charset="0"/>
                <a:ea typeface="Century Gothic" charset="0"/>
                <a:cs typeface="Century Gothic" charset="0"/>
              </a:rPr>
            </a:br>
            <a:r>
              <a:rPr lang="en-US" sz="1800" i="1" dirty="0">
                <a:solidFill>
                  <a:schemeClr val="accent6">
                    <a:lumMod val="75000"/>
                  </a:schemeClr>
                </a:solidFill>
              </a:rPr>
              <a:t>	</a:t>
            </a:r>
            <a:br>
              <a:rPr lang="en-US" sz="1800" i="1" dirty="0">
                <a:solidFill>
                  <a:schemeClr val="accent6">
                    <a:lumMod val="75000"/>
                  </a:schemeClr>
                </a:solidFill>
              </a:rPr>
            </a:br>
            <a:r>
              <a:rPr lang="en-US" sz="1800" i="1" dirty="0">
                <a:solidFill>
                  <a:schemeClr val="accent6">
                    <a:lumMod val="75000"/>
                  </a:schemeClr>
                </a:solidFill>
              </a:rPr>
              <a:t>	</a:t>
            </a:r>
          </a:p>
          <a:p>
            <a:pPr marL="0" indent="0">
              <a:buNone/>
            </a:pPr>
            <a:endParaRPr lang="en-US" sz="1800" i="1" dirty="0">
              <a:solidFill>
                <a:schemeClr val="tx1"/>
              </a:solidFill>
            </a:endParaRPr>
          </a:p>
          <a:p>
            <a:pPr marL="0" indent="0">
              <a:buNone/>
            </a:pPr>
            <a:endParaRPr lang="en-US" sz="1800" i="1" dirty="0">
              <a:solidFill>
                <a:schemeClr val="tx1"/>
              </a:solidFill>
            </a:endParaRP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12" name="Title 1"/>
          <p:cNvSpPr txBox="1">
            <a:spLocks/>
          </p:cNvSpPr>
          <p:nvPr/>
        </p:nvSpPr>
        <p:spPr>
          <a:xfrm>
            <a:off x="1" y="1"/>
            <a:ext cx="9144000" cy="102523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base"/>
            <a:r>
              <a:rPr lang="en-US" sz="2800" dirty="0">
                <a:latin typeface="Century Gothic" charset="0"/>
                <a:ea typeface="Century Gothic" charset="0"/>
                <a:cs typeface="Century Gothic" charset="0"/>
              </a:rPr>
              <a:t>More tips and tricks about getting science across with words and slides:</a:t>
            </a:r>
          </a:p>
        </p:txBody>
      </p:sp>
    </p:spTree>
    <p:extLst>
      <p:ext uri="{BB962C8B-B14F-4D97-AF65-F5344CB8AC3E}">
        <p14:creationId xmlns:p14="http://schemas.microsoft.com/office/powerpoint/2010/main" val="120783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 y="256714"/>
            <a:ext cx="8978558" cy="823274"/>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a:lstStyle/>
          <a:p>
            <a:r>
              <a:rPr lang="en-US" sz="4400" dirty="0">
                <a:solidFill>
                  <a:schemeClr val="accent1">
                    <a:lumMod val="75000"/>
                  </a:schemeClr>
                </a:solidFill>
                <a:latin typeface="Century Gothic" charset="0"/>
                <a:ea typeface="Century Gothic" charset="0"/>
                <a:cs typeface="Century Gothic" charset="0"/>
              </a:rPr>
              <a:t>Exercise for us …</a:t>
            </a:r>
          </a:p>
        </p:txBody>
      </p:sp>
      <p:sp>
        <p:nvSpPr>
          <p:cNvPr id="24" name="Content Placeholder 2"/>
          <p:cNvSpPr>
            <a:spLocks noGrp="1"/>
          </p:cNvSpPr>
          <p:nvPr>
            <p:ph idx="1"/>
          </p:nvPr>
        </p:nvSpPr>
        <p:spPr>
          <a:xfrm>
            <a:off x="438439" y="1319289"/>
            <a:ext cx="8429283" cy="2296748"/>
          </a:xfrm>
        </p:spPr>
        <p:txBody>
          <a:bodyPr>
            <a:normAutofit lnSpcReduction="10000"/>
          </a:bodyPr>
          <a:lstStyle/>
          <a:p>
            <a:endParaRPr lang="en-US" dirty="0">
              <a:solidFill>
                <a:schemeClr val="accent5">
                  <a:lumMod val="75000"/>
                </a:schemeClr>
              </a:solidFill>
            </a:endParaRPr>
          </a:p>
          <a:p>
            <a:pPr marL="0" indent="0">
              <a:buNone/>
            </a:pPr>
            <a:r>
              <a:rPr lang="en-US" dirty="0">
                <a:solidFill>
                  <a:schemeClr val="accent5">
                    <a:lumMod val="75000"/>
                  </a:schemeClr>
                </a:solidFill>
                <a:latin typeface="Century Gothic" charset="0"/>
                <a:ea typeface="Century Gothic" charset="0"/>
                <a:cs typeface="Century Gothic" charset="0"/>
              </a:rPr>
              <a:t>Go to the Web and find an example  of a good or bad slide … if bad, how you would improve it?  Let’s take 10 minutes for this</a:t>
            </a:r>
            <a:r>
              <a:rPr lang="en-US" dirty="0">
                <a:solidFill>
                  <a:schemeClr val="accent5">
                    <a:lumMod val="75000"/>
                  </a:schemeClr>
                </a:solidFill>
                <a:latin typeface="Arial" panose="020B0604020202020204" pitchFamily="34" charset="0"/>
                <a:ea typeface="Century Gothic" charset="0"/>
                <a:cs typeface="Arial" panose="020B0604020202020204" pitchFamily="34" charset="0"/>
              </a:rPr>
              <a:t>?</a:t>
            </a:r>
            <a:r>
              <a:rPr lang="en-US" dirty="0">
                <a:solidFill>
                  <a:schemeClr val="accent5">
                    <a:lumMod val="75000"/>
                  </a:schemeClr>
                </a:solidFill>
                <a:latin typeface="Century Gothic" charset="0"/>
                <a:ea typeface="Century Gothic" charset="0"/>
                <a:cs typeface="Century Gothic" charset="0"/>
              </a:rPr>
              <a:t>  </a:t>
            </a:r>
            <a:r>
              <a:rPr lang="en-US" dirty="0">
                <a:solidFill>
                  <a:schemeClr val="accent5">
                    <a:lumMod val="75000"/>
                  </a:schemeClr>
                </a:solidFill>
                <a:latin typeface="Century Gothic" charset="0"/>
                <a:ea typeface="Century Gothic" charset="0"/>
                <a:cs typeface="Century Gothic" charset="0"/>
                <a:sym typeface="Wingdings"/>
              </a:rPr>
              <a:t></a:t>
            </a:r>
            <a:endParaRPr lang="en-US" dirty="0">
              <a:solidFill>
                <a:schemeClr val="accent5">
                  <a:lumMod val="75000"/>
                </a:schemeClr>
              </a:solidFill>
              <a:latin typeface="Century Gothic" charset="0"/>
              <a:ea typeface="Century Gothic" charset="0"/>
              <a:cs typeface="Century Gothic" charset="0"/>
            </a:endParaRPr>
          </a:p>
          <a:p>
            <a:pPr marL="0" indent="0">
              <a:buNone/>
            </a:pPr>
            <a:r>
              <a:rPr lang="en-US" dirty="0">
                <a:solidFill>
                  <a:schemeClr val="accent5">
                    <a:lumMod val="75000"/>
                  </a:schemeClr>
                </a:solidFill>
              </a:rPr>
              <a:t> </a:t>
            </a:r>
          </a:p>
        </p:txBody>
      </p:sp>
    </p:spTree>
    <p:extLst>
      <p:ext uri="{BB962C8B-B14F-4D97-AF65-F5344CB8AC3E}">
        <p14:creationId xmlns:p14="http://schemas.microsoft.com/office/powerpoint/2010/main" val="137808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95" y="1570008"/>
            <a:ext cx="8479932" cy="539109"/>
          </a:xfrm>
        </p:spPr>
        <p:txBody>
          <a:bodyPr/>
          <a:lstStyle/>
          <a:p>
            <a:pPr algn="l"/>
            <a:br>
              <a:rPr lang="en-US" sz="2000" i="1" dirty="0">
                <a:latin typeface="Century Gothic" charset="0"/>
                <a:ea typeface="Century Gothic" charset="0"/>
                <a:cs typeface="Century Gothic" charset="0"/>
              </a:rPr>
            </a:br>
            <a:br>
              <a:rPr lang="en-US" sz="2000" dirty="0">
                <a:latin typeface="Century Gothic" charset="0"/>
                <a:ea typeface="Century Gothic" charset="0"/>
                <a:cs typeface="Century Gothic" charset="0"/>
              </a:rPr>
            </a:br>
            <a:r>
              <a:rPr lang="en-US" sz="3200" dirty="0">
                <a:latin typeface="Century Gothic" charset="0"/>
                <a:ea typeface="Century Gothic" charset="0"/>
                <a:cs typeface="Century Gothic" charset="0"/>
              </a:rPr>
              <a:t>Abstract</a:t>
            </a:r>
          </a:p>
        </p:txBody>
      </p:sp>
      <p:sp>
        <p:nvSpPr>
          <p:cNvPr id="3" name="Rectangle 2"/>
          <p:cNvSpPr/>
          <p:nvPr/>
        </p:nvSpPr>
        <p:spPr>
          <a:xfrm>
            <a:off x="284655" y="2109117"/>
            <a:ext cx="8258175" cy="3139321"/>
          </a:xfrm>
          <a:prstGeom prst="rect">
            <a:avLst/>
          </a:prstGeom>
        </p:spPr>
        <p:txBody>
          <a:bodyPr wrap="square">
            <a:spAutoFit/>
          </a:bodyPr>
          <a:lstStyle/>
          <a:p>
            <a:r>
              <a:rPr lang="en-US" dirty="0">
                <a:solidFill>
                  <a:schemeClr val="accent1">
                    <a:lumMod val="75000"/>
                  </a:schemeClr>
                </a:solidFill>
                <a:latin typeface="Century Gothic" charset="0"/>
                <a:ea typeface="Century Gothic" charset="0"/>
                <a:cs typeface="Century Gothic" charset="0"/>
              </a:rPr>
              <a:t>We perform simulations in 2d of soft particles and tiny pins which interact via harmonic, repulsive forces. Pins are either distributed randomly, or form square, triangular, or honeycomb lattices. While at low pin densities the jamming threshold, φ</a:t>
            </a:r>
            <a:r>
              <a:rPr lang="en-US" baseline="-25000" dirty="0">
                <a:solidFill>
                  <a:schemeClr val="accent1">
                    <a:lumMod val="75000"/>
                  </a:schemeClr>
                </a:solidFill>
                <a:latin typeface="Century Gothic" charset="0"/>
                <a:ea typeface="Century Gothic" charset="0"/>
                <a:cs typeface="Century Gothic" charset="0"/>
              </a:rPr>
              <a:t>j</a:t>
            </a:r>
            <a:r>
              <a:rPr lang="en-US" dirty="0">
                <a:solidFill>
                  <a:schemeClr val="accent1">
                    <a:lumMod val="75000"/>
                  </a:schemeClr>
                </a:solidFill>
                <a:latin typeface="Century Gothic" charset="0"/>
                <a:ea typeface="Century Gothic" charset="0"/>
                <a:cs typeface="Century Gothic" charset="0"/>
              </a:rPr>
              <a:t>, decreases linearly with pin density, independently of pin geometry; at higher densities it reflects lattice-specific constraints on particle packing. The distribution of bond angles becomes increasingly anisotropic with pin density. Contact force distributions develop super-exponential tails. Lattice geometry affects the scaling behavior of bulk and shear moduli near jamming. The Zener anisotropy ratio indicates that pins can break the mechanical isotropy of the jammed state </a:t>
            </a:r>
            <a:endParaRPr lang="en-US" b="0" i="0" dirty="0">
              <a:solidFill>
                <a:schemeClr val="accent1">
                  <a:lumMod val="75000"/>
                </a:schemeClr>
              </a:solidFill>
              <a:effectLst/>
              <a:latin typeface="Century Gothic" charset="0"/>
              <a:ea typeface="Century Gothic" charset="0"/>
              <a:cs typeface="Century Gothic" charset="0"/>
            </a:endParaRPr>
          </a:p>
        </p:txBody>
      </p:sp>
      <p:sp>
        <p:nvSpPr>
          <p:cNvPr id="4" name="Rectangle 3"/>
          <p:cNvSpPr/>
          <p:nvPr/>
        </p:nvSpPr>
        <p:spPr>
          <a:xfrm>
            <a:off x="284655" y="39069"/>
            <a:ext cx="2571667" cy="461665"/>
          </a:xfrm>
          <a:prstGeom prst="rect">
            <a:avLst/>
          </a:prstGeom>
        </p:spPr>
        <p:txBody>
          <a:bodyPr wrap="square">
            <a:spAutoFit/>
          </a:bodyPr>
          <a:lstStyle/>
          <a:p>
            <a:r>
              <a:rPr lang="en-US" sz="2400" b="1" dirty="0">
                <a:solidFill>
                  <a:schemeClr val="bg1">
                    <a:lumMod val="65000"/>
                  </a:schemeClr>
                </a:solidFill>
                <a:latin typeface="Century Gothic" charset="0"/>
                <a:ea typeface="Century Gothic" charset="0"/>
                <a:cs typeface="Century Gothic" charset="0"/>
              </a:rPr>
              <a:t>More technical</a:t>
            </a:r>
          </a:p>
        </p:txBody>
      </p:sp>
      <p:pic>
        <p:nvPicPr>
          <p:cNvPr id="5" name="Google Shape;100;p1"/>
          <p:cNvPicPr preferRelativeResize="0"/>
          <p:nvPr/>
        </p:nvPicPr>
        <p:blipFill rotWithShape="1">
          <a:blip r:embed="rId3">
            <a:alphaModFix amt="70000"/>
          </a:blip>
          <a:srcRect/>
          <a:stretch/>
        </p:blipFill>
        <p:spPr>
          <a:xfrm>
            <a:off x="7113676" y="1003"/>
            <a:ext cx="2026508" cy="777136"/>
          </a:xfrm>
          <a:prstGeom prst="rect">
            <a:avLst/>
          </a:prstGeom>
          <a:noFill/>
          <a:ln>
            <a:noFill/>
          </a:ln>
        </p:spPr>
      </p:pic>
      <p:sp>
        <p:nvSpPr>
          <p:cNvPr id="6" name="Title 1"/>
          <p:cNvSpPr txBox="1">
            <a:spLocks/>
          </p:cNvSpPr>
          <p:nvPr/>
        </p:nvSpPr>
        <p:spPr>
          <a:xfrm>
            <a:off x="0" y="24454"/>
            <a:ext cx="9144000" cy="11770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i="1" dirty="0">
                <a:solidFill>
                  <a:schemeClr val="accent3"/>
                </a:solidFill>
                <a:latin typeface="Century Gothic" charset="0"/>
                <a:ea typeface="Century Gothic" charset="0"/>
                <a:cs typeface="Century Gothic" charset="0"/>
              </a:rPr>
              <a:t>Example of </a:t>
            </a:r>
            <a:r>
              <a:rPr lang="en-US" sz="2800" i="1" dirty="0">
                <a:solidFill>
                  <a:schemeClr val="accent3"/>
                </a:solidFill>
                <a:latin typeface="Century Gothic" charset="0"/>
                <a:ea typeface="Century Gothic" charset="0"/>
                <a:cs typeface="Century Gothic" charset="0"/>
              </a:rPr>
              <a:t>Abstract </a:t>
            </a:r>
            <a:r>
              <a:rPr lang="en-US" sz="2800" i="1" dirty="0">
                <a:latin typeface="Century Gothic" charset="0"/>
                <a:ea typeface="Century Gothic" charset="0"/>
                <a:cs typeface="Century Gothic" charset="0"/>
              </a:rPr>
              <a:t>... for </a:t>
            </a:r>
            <a:r>
              <a:rPr lang="en-US" sz="2800" i="1" dirty="0">
                <a:solidFill>
                  <a:schemeClr val="accent3"/>
                </a:solidFill>
                <a:latin typeface="Century Gothic" charset="0"/>
                <a:ea typeface="Century Gothic" charset="0"/>
                <a:cs typeface="Century Gothic" charset="0"/>
              </a:rPr>
              <a:t>audience of general soft-matter physicists</a:t>
            </a:r>
          </a:p>
        </p:txBody>
      </p:sp>
    </p:spTree>
    <p:extLst>
      <p:ext uri="{BB962C8B-B14F-4D97-AF65-F5344CB8AC3E}">
        <p14:creationId xmlns:p14="http://schemas.microsoft.com/office/powerpoint/2010/main" val="42293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95" y="1570008"/>
            <a:ext cx="8479932" cy="539109"/>
          </a:xfrm>
        </p:spPr>
        <p:txBody>
          <a:bodyPr/>
          <a:lstStyle/>
          <a:p>
            <a:pPr algn="l"/>
            <a:br>
              <a:rPr lang="en-US" sz="2000" i="1" dirty="0">
                <a:latin typeface="Century Gothic" charset="0"/>
                <a:ea typeface="Century Gothic" charset="0"/>
                <a:cs typeface="Century Gothic" charset="0"/>
              </a:rPr>
            </a:br>
            <a:br>
              <a:rPr lang="en-US" sz="2000" dirty="0">
                <a:latin typeface="Century Gothic" charset="0"/>
                <a:ea typeface="Century Gothic" charset="0"/>
                <a:cs typeface="Century Gothic" charset="0"/>
              </a:rPr>
            </a:br>
            <a:r>
              <a:rPr lang="en-US" sz="3200" dirty="0">
                <a:latin typeface="Century Gothic" charset="0"/>
                <a:ea typeface="Century Gothic" charset="0"/>
                <a:cs typeface="Century Gothic" charset="0"/>
              </a:rPr>
              <a:t>Abstract</a:t>
            </a:r>
          </a:p>
        </p:txBody>
      </p:sp>
      <p:sp>
        <p:nvSpPr>
          <p:cNvPr id="3" name="Rectangle 2"/>
          <p:cNvSpPr/>
          <p:nvPr/>
        </p:nvSpPr>
        <p:spPr>
          <a:xfrm>
            <a:off x="284655" y="2109117"/>
            <a:ext cx="8258175" cy="3139321"/>
          </a:xfrm>
          <a:prstGeom prst="rect">
            <a:avLst/>
          </a:prstGeom>
        </p:spPr>
        <p:txBody>
          <a:bodyPr wrap="square">
            <a:spAutoFit/>
          </a:bodyPr>
          <a:lstStyle/>
          <a:p>
            <a:r>
              <a:rPr lang="en-US" dirty="0">
                <a:solidFill>
                  <a:schemeClr val="accent1"/>
                </a:solidFill>
                <a:latin typeface="Century Gothic" charset="0"/>
                <a:ea typeface="Century Gothic" charset="0"/>
                <a:cs typeface="Century Gothic" charset="0"/>
              </a:rPr>
              <a:t>Granular Materials are ubiquitous in daily life. By “granular” we mean not only hard objects like salt, rice, or sand; but also soft objects like bubbles, and living entities like cells. Dense granular materials can change dramatically under pressure, by  suddenly solidifying into a disorderly “jammed” structure. Our research group has been using computer simulations to ask what is new and different about jamming when the mobile grains are in contact with a fixed scaffolding, like a lattice of diminutive “pins”.   Pins influence when the sudden, jamming transition occurs in a granular packing. They also affect the structure of the material and how it responds to stresses ... making pins a very useful part of the "recipe" to create a jammed solid with desirable properties. </a:t>
            </a:r>
          </a:p>
        </p:txBody>
      </p:sp>
      <p:sp>
        <p:nvSpPr>
          <p:cNvPr id="4" name="Rectangle 3"/>
          <p:cNvSpPr/>
          <p:nvPr/>
        </p:nvSpPr>
        <p:spPr>
          <a:xfrm>
            <a:off x="284655" y="39069"/>
            <a:ext cx="2571667" cy="461665"/>
          </a:xfrm>
          <a:prstGeom prst="rect">
            <a:avLst/>
          </a:prstGeom>
        </p:spPr>
        <p:txBody>
          <a:bodyPr wrap="square">
            <a:spAutoFit/>
          </a:bodyPr>
          <a:lstStyle/>
          <a:p>
            <a:r>
              <a:rPr lang="en-US" sz="2400" b="1" dirty="0">
                <a:solidFill>
                  <a:schemeClr val="bg1">
                    <a:lumMod val="65000"/>
                  </a:schemeClr>
                </a:solidFill>
                <a:latin typeface="Century Gothic" charset="0"/>
                <a:ea typeface="Century Gothic" charset="0"/>
                <a:cs typeface="Century Gothic" charset="0"/>
              </a:rPr>
              <a:t>More technical</a:t>
            </a:r>
          </a:p>
        </p:txBody>
      </p:sp>
      <p:pic>
        <p:nvPicPr>
          <p:cNvPr id="5" name="Google Shape;100;p1"/>
          <p:cNvPicPr preferRelativeResize="0"/>
          <p:nvPr/>
        </p:nvPicPr>
        <p:blipFill rotWithShape="1">
          <a:blip r:embed="rId3">
            <a:alphaModFix amt="70000"/>
          </a:blip>
          <a:srcRect/>
          <a:stretch/>
        </p:blipFill>
        <p:spPr>
          <a:xfrm>
            <a:off x="7113676" y="1003"/>
            <a:ext cx="2026508" cy="777136"/>
          </a:xfrm>
          <a:prstGeom prst="rect">
            <a:avLst/>
          </a:prstGeom>
          <a:noFill/>
          <a:ln>
            <a:noFill/>
          </a:ln>
        </p:spPr>
      </p:pic>
      <p:sp>
        <p:nvSpPr>
          <p:cNvPr id="6" name="Title 1"/>
          <p:cNvSpPr txBox="1">
            <a:spLocks/>
          </p:cNvSpPr>
          <p:nvPr/>
        </p:nvSpPr>
        <p:spPr>
          <a:xfrm>
            <a:off x="0" y="24454"/>
            <a:ext cx="9144000" cy="11770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i="1" dirty="0">
                <a:solidFill>
                  <a:schemeClr val="accent3"/>
                </a:solidFill>
                <a:latin typeface="Century Gothic" charset="0"/>
                <a:ea typeface="Century Gothic" charset="0"/>
                <a:cs typeface="Century Gothic" charset="0"/>
              </a:rPr>
              <a:t>Example of </a:t>
            </a:r>
            <a:r>
              <a:rPr lang="en-US" sz="2800" i="1" dirty="0">
                <a:solidFill>
                  <a:schemeClr val="accent3"/>
                </a:solidFill>
                <a:latin typeface="Century Gothic" charset="0"/>
                <a:ea typeface="Century Gothic" charset="0"/>
                <a:cs typeface="Century Gothic" charset="0"/>
              </a:rPr>
              <a:t>Abstract </a:t>
            </a:r>
            <a:r>
              <a:rPr lang="en-US" sz="2800" i="1" dirty="0">
                <a:latin typeface="Century Gothic" charset="0"/>
                <a:ea typeface="Century Gothic" charset="0"/>
                <a:cs typeface="Century Gothic" charset="0"/>
              </a:rPr>
              <a:t>... for </a:t>
            </a:r>
            <a:r>
              <a:rPr lang="en-US" sz="2800" i="1" dirty="0">
                <a:solidFill>
                  <a:schemeClr val="accent3"/>
                </a:solidFill>
                <a:latin typeface="Century Gothic" charset="0"/>
                <a:ea typeface="Century Gothic" charset="0"/>
                <a:cs typeface="Century Gothic" charset="0"/>
              </a:rPr>
              <a:t>audience of STEM-interested people</a:t>
            </a:r>
          </a:p>
        </p:txBody>
      </p:sp>
    </p:spTree>
    <p:extLst>
      <p:ext uri="{BB962C8B-B14F-4D97-AF65-F5344CB8AC3E}">
        <p14:creationId xmlns:p14="http://schemas.microsoft.com/office/powerpoint/2010/main" val="55066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935" y="965889"/>
            <a:ext cx="7718282" cy="4785122"/>
          </a:xfrm>
        </p:spPr>
        <p:txBody>
          <a:bodyPr>
            <a:normAutofit/>
          </a:bodyPr>
          <a:lstStyle/>
          <a:p>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br>
              <a:rPr lang="en-US" dirty="0">
                <a:solidFill>
                  <a:schemeClr val="accent6">
                    <a:lumMod val="75000"/>
                  </a:schemeClr>
                </a:solidFill>
              </a:rPr>
            </a:br>
            <a:endParaRPr lang="en-US" dirty="0">
              <a:solidFill>
                <a:schemeClr val="accent6">
                  <a:lumMod val="75000"/>
                </a:schemeClr>
              </a:solidFill>
            </a:endParaRPr>
          </a:p>
          <a:p>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br>
              <a:rPr lang="en-US" dirty="0">
                <a:solidFill>
                  <a:schemeClr val="accent6">
                    <a:lumMod val="75000"/>
                  </a:schemeClr>
                </a:solidFill>
              </a:rPr>
            </a:br>
            <a:r>
              <a:rPr lang="en-US" dirty="0">
                <a:solidFill>
                  <a:schemeClr val="accent6">
                    <a:lumMod val="75000"/>
                  </a:schemeClr>
                </a:solidFill>
              </a:rPr>
              <a:t>    </a:t>
            </a:r>
          </a:p>
          <a:p>
            <a:pPr marL="0" indent="0">
              <a:buNone/>
            </a:pPr>
            <a:br>
              <a:rPr lang="en-US" sz="1800" i="1" dirty="0">
                <a:solidFill>
                  <a:schemeClr val="accent6">
                    <a:lumMod val="75000"/>
                  </a:schemeClr>
                </a:solidFill>
              </a:rPr>
            </a:br>
            <a:r>
              <a:rPr lang="en-US" sz="1800" i="1" dirty="0">
                <a:solidFill>
                  <a:schemeClr val="accent6">
                    <a:lumMod val="75000"/>
                  </a:schemeClr>
                </a:solidFill>
              </a:rPr>
              <a:t>	</a:t>
            </a:r>
            <a:br>
              <a:rPr lang="en-US" sz="1800" i="1" dirty="0">
                <a:solidFill>
                  <a:schemeClr val="accent6">
                    <a:lumMod val="75000"/>
                  </a:schemeClr>
                </a:solidFill>
              </a:rPr>
            </a:br>
            <a:r>
              <a:rPr lang="en-US" sz="1800" i="1" dirty="0">
                <a:solidFill>
                  <a:schemeClr val="accent6">
                    <a:lumMod val="75000"/>
                  </a:schemeClr>
                </a:solidFill>
              </a:rPr>
              <a:t>	</a:t>
            </a:r>
          </a:p>
          <a:p>
            <a:pPr marL="0" indent="0">
              <a:buNone/>
            </a:pPr>
            <a:endParaRPr lang="en-US" sz="1800" i="1" dirty="0">
              <a:solidFill>
                <a:schemeClr val="tx1"/>
              </a:solidFill>
            </a:endParaRPr>
          </a:p>
          <a:p>
            <a:pPr marL="0" indent="0">
              <a:buNone/>
            </a:pPr>
            <a:endParaRPr lang="en-US" sz="1800" i="1" dirty="0">
              <a:solidFill>
                <a:schemeClr val="tx1"/>
              </a:solidFill>
            </a:endParaRP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12" name="Title 1"/>
          <p:cNvSpPr txBox="1">
            <a:spLocks/>
          </p:cNvSpPr>
          <p:nvPr/>
        </p:nvSpPr>
        <p:spPr>
          <a:xfrm>
            <a:off x="0" y="24454"/>
            <a:ext cx="9144000" cy="11770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i="1" dirty="0">
                <a:solidFill>
                  <a:schemeClr val="accent3"/>
                </a:solidFill>
                <a:latin typeface="Century Gothic" charset="0"/>
                <a:ea typeface="Century Gothic" charset="0"/>
                <a:cs typeface="Century Gothic" charset="0"/>
              </a:rPr>
              <a:t>Example of </a:t>
            </a:r>
            <a:r>
              <a:rPr lang="en-US" sz="2800" i="1" dirty="0">
                <a:solidFill>
                  <a:schemeClr val="accent3"/>
                </a:solidFill>
                <a:latin typeface="Century Gothic" charset="0"/>
                <a:ea typeface="Century Gothic" charset="0"/>
                <a:cs typeface="Century Gothic" charset="0"/>
              </a:rPr>
              <a:t>Motivation slide</a:t>
            </a:r>
          </a:p>
          <a:p>
            <a:r>
              <a:rPr lang="en-US" sz="3200" dirty="0">
                <a:solidFill>
                  <a:schemeClr val="accent1">
                    <a:lumMod val="75000"/>
                  </a:schemeClr>
                </a:solidFill>
                <a:latin typeface="Century Gothic" charset="0"/>
                <a:ea typeface="Century Gothic" charset="0"/>
                <a:cs typeface="Century Gothic" charset="0"/>
              </a:rPr>
              <a:t>Why care about jamming with pins</a:t>
            </a:r>
            <a:r>
              <a:rPr lang="en-US" sz="3200" dirty="0">
                <a:solidFill>
                  <a:schemeClr val="accent1">
                    <a:lumMod val="75000"/>
                  </a:schemeClr>
                </a:solidFill>
                <a:latin typeface="News Gothic MT" charset="0"/>
                <a:ea typeface="News Gothic MT" charset="0"/>
                <a:cs typeface="News Gothic MT" charset="0"/>
              </a:rPr>
              <a:t>?</a:t>
            </a:r>
          </a:p>
        </p:txBody>
      </p:sp>
      <p:grpSp>
        <p:nvGrpSpPr>
          <p:cNvPr id="13" name="Group 12"/>
          <p:cNvGrpSpPr/>
          <p:nvPr/>
        </p:nvGrpSpPr>
        <p:grpSpPr>
          <a:xfrm>
            <a:off x="5948251" y="3812835"/>
            <a:ext cx="2975092" cy="1687604"/>
            <a:chOff x="5619633" y="1571114"/>
            <a:chExt cx="2975092" cy="1687604"/>
          </a:xfrm>
        </p:grpSpPr>
        <p:pic>
          <p:nvPicPr>
            <p:cNvPr id="6" name="Picture 5" descr="Screen Shot 2014-03-07 at 5.28.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633" y="1571114"/>
              <a:ext cx="2975092" cy="124953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813673" y="2950941"/>
              <a:ext cx="2634054" cy="307777"/>
            </a:xfrm>
            <a:prstGeom prst="rect">
              <a:avLst/>
            </a:prstGeom>
          </p:spPr>
          <p:txBody>
            <a:bodyPr wrap="none">
              <a:spAutoFit/>
            </a:bodyPr>
            <a:lstStyle/>
            <a:p>
              <a:pPr marL="0" lvl="2"/>
              <a:r>
                <a:rPr lang="en-US" sz="1400" i="1" dirty="0">
                  <a:solidFill>
                    <a:schemeClr val="accent6">
                      <a:lumMod val="75000"/>
                    </a:schemeClr>
                  </a:solidFill>
                </a:rPr>
                <a:t>Jack and Berthier (PRE, 2012)</a:t>
              </a:r>
            </a:p>
          </p:txBody>
        </p:sp>
      </p:grpSp>
      <p:grpSp>
        <p:nvGrpSpPr>
          <p:cNvPr id="5" name="Group 4"/>
          <p:cNvGrpSpPr/>
          <p:nvPr/>
        </p:nvGrpSpPr>
        <p:grpSpPr>
          <a:xfrm>
            <a:off x="462063" y="1715590"/>
            <a:ext cx="5719825" cy="5539978"/>
            <a:chOff x="515443" y="1106526"/>
            <a:chExt cx="5719825" cy="5539978"/>
          </a:xfrm>
        </p:grpSpPr>
        <p:grpSp>
          <p:nvGrpSpPr>
            <p:cNvPr id="10" name="Group 9"/>
            <p:cNvGrpSpPr/>
            <p:nvPr/>
          </p:nvGrpSpPr>
          <p:grpSpPr>
            <a:xfrm>
              <a:off x="515443" y="1106526"/>
              <a:ext cx="5147369" cy="5539978"/>
              <a:chOff x="515443" y="1238230"/>
              <a:chExt cx="5147369" cy="5539978"/>
            </a:xfrm>
          </p:grpSpPr>
          <p:sp>
            <p:nvSpPr>
              <p:cNvPr id="2" name="Rectangle 1"/>
              <p:cNvSpPr/>
              <p:nvPr/>
            </p:nvSpPr>
            <p:spPr>
              <a:xfrm>
                <a:off x="515443" y="1238230"/>
                <a:ext cx="5104190" cy="5539978"/>
              </a:xfrm>
              <a:prstGeom prst="rect">
                <a:avLst/>
              </a:prstGeom>
            </p:spPr>
            <p:txBody>
              <a:bodyPr wrap="square">
                <a:spAutoFit/>
              </a:bodyPr>
              <a:lstStyle/>
              <a:p>
                <a:pPr marL="285750" indent="-285750">
                  <a:buFont typeface="Arial"/>
                  <a:buChar char="•"/>
                </a:pPr>
                <a:r>
                  <a:rPr lang="en-US" sz="2400" dirty="0">
                    <a:latin typeface="Century Gothic" charset="0"/>
                    <a:ea typeface="Century Gothic" charset="0"/>
                    <a:cs typeface="Century Gothic" charset="0"/>
                  </a:rPr>
                  <a:t>arrays for sorting DNA, cancer cells, ...</a:t>
                </a:r>
              </a:p>
              <a:p>
                <a:pPr marL="285750" indent="-285750">
                  <a:buFont typeface="Arial"/>
                  <a:buChar char="•"/>
                </a:pPr>
                <a:endParaRPr lang="en-US" dirty="0">
                  <a:latin typeface="Century Gothic" charset="0"/>
                  <a:ea typeface="Century Gothic" charset="0"/>
                  <a:cs typeface="Century Gothic" charset="0"/>
                </a:endParaRPr>
              </a:p>
              <a:p>
                <a:pPr marL="285750" indent="-285750">
                  <a:buFont typeface="Arial"/>
                  <a:buChar char="•"/>
                </a:pPr>
                <a:endParaRPr lang="en-US" dirty="0">
                  <a:latin typeface="Century Gothic" charset="0"/>
                  <a:ea typeface="Century Gothic" charset="0"/>
                  <a:cs typeface="Century Gothic" charset="0"/>
                </a:endParaRPr>
              </a:p>
              <a:p>
                <a:pPr marL="285750" indent="-285750">
                  <a:buFont typeface="Arial"/>
                  <a:buChar char="•"/>
                </a:pPr>
                <a:endParaRPr lang="en-US" dirty="0">
                  <a:latin typeface="Century Gothic" charset="0"/>
                  <a:ea typeface="Century Gothic" charset="0"/>
                  <a:cs typeface="Century Gothic" charset="0"/>
                </a:endParaRPr>
              </a:p>
              <a:p>
                <a:pPr marL="285750" indent="-285750">
                  <a:buFont typeface="Arial"/>
                  <a:buChar char="•"/>
                </a:pPr>
                <a:endParaRPr lang="en-US" i="1" dirty="0">
                  <a:solidFill>
                    <a:schemeClr val="accent1">
                      <a:lumMod val="75000"/>
                    </a:schemeClr>
                  </a:solidFill>
                </a:endParaRPr>
              </a:p>
              <a:p>
                <a:pPr marL="285750" lvl="1" indent="-285750">
                  <a:buFont typeface="Arial"/>
                  <a:buChar char="•"/>
                </a:pPr>
                <a:endParaRPr lang="en-US" dirty="0">
                  <a:solidFill>
                    <a:schemeClr val="tx1">
                      <a:lumMod val="75000"/>
                      <a:lumOff val="25000"/>
                    </a:schemeClr>
                  </a:solidFill>
                  <a:latin typeface="Century Gothic" charset="0"/>
                  <a:ea typeface="Century Gothic" charset="0"/>
                  <a:cs typeface="Century Gothic" charset="0"/>
                </a:endParaRPr>
              </a:p>
              <a:p>
                <a:pPr marL="285750" lvl="1" indent="-285750">
                  <a:buFont typeface="Arial"/>
                  <a:buChar char="•"/>
                </a:pPr>
                <a:r>
                  <a:rPr lang="en-US" sz="2400" dirty="0">
                    <a:solidFill>
                      <a:schemeClr val="tx1">
                        <a:lumMod val="75000"/>
                        <a:lumOff val="25000"/>
                      </a:schemeClr>
                    </a:solidFill>
                    <a:latin typeface="Century Gothic" charset="0"/>
                    <a:ea typeface="Century Gothic" charset="0"/>
                    <a:cs typeface="Century Gothic" charset="0"/>
                  </a:rPr>
                  <a:t>in glass-forming systems: </a:t>
                </a:r>
                <a:br>
                  <a:rPr lang="en-US" sz="2400" dirty="0">
                    <a:solidFill>
                      <a:schemeClr val="tx1">
                        <a:lumMod val="75000"/>
                        <a:lumOff val="25000"/>
                      </a:schemeClr>
                    </a:solidFill>
                    <a:latin typeface="Century Gothic" charset="0"/>
                    <a:ea typeface="Century Gothic" charset="0"/>
                    <a:cs typeface="Century Gothic" charset="0"/>
                  </a:rPr>
                </a:br>
                <a:r>
                  <a:rPr lang="en-US" sz="2400" dirty="0">
                    <a:solidFill>
                      <a:schemeClr val="tx1">
                        <a:lumMod val="75000"/>
                        <a:lumOff val="25000"/>
                      </a:schemeClr>
                    </a:solidFill>
                    <a:latin typeface="Century Gothic" charset="0"/>
                    <a:ea typeface="Century Gothic" charset="0"/>
                    <a:cs typeface="Century Gothic" charset="0"/>
                  </a:rPr>
                  <a:t>suppresses relaxation, slows dynamics</a:t>
                </a:r>
                <a:br>
                  <a:rPr lang="en-US" dirty="0">
                    <a:solidFill>
                      <a:schemeClr val="tx1">
                        <a:lumMod val="75000"/>
                        <a:lumOff val="25000"/>
                      </a:schemeClr>
                    </a:solidFill>
                  </a:rPr>
                </a:br>
                <a:endParaRPr lang="en-US" dirty="0">
                  <a:solidFill>
                    <a:schemeClr val="tx1">
                      <a:lumMod val="75000"/>
                      <a:lumOff val="25000"/>
                    </a:schemeClr>
                  </a:solidFill>
                </a:endParaRPr>
              </a:p>
              <a:p>
                <a:pPr marL="285750" lvl="1" indent="-285750">
                  <a:buFont typeface="Arial"/>
                  <a:buChar char="•"/>
                </a:pPr>
                <a:endParaRPr lang="en-US" dirty="0">
                  <a:solidFill>
                    <a:schemeClr val="tx1">
                      <a:lumMod val="75000"/>
                      <a:lumOff val="25000"/>
                    </a:schemeClr>
                  </a:solidFill>
                </a:endParaRPr>
              </a:p>
              <a:p>
                <a:pPr marL="285750" lvl="1" indent="-285750">
                  <a:buFont typeface="Arial"/>
                  <a:buChar char="•"/>
                </a:pPr>
                <a:endParaRPr lang="en-US" dirty="0">
                  <a:solidFill>
                    <a:schemeClr val="tx1">
                      <a:lumMod val="75000"/>
                      <a:lumOff val="25000"/>
                    </a:schemeClr>
                  </a:solidFill>
                </a:endParaRPr>
              </a:p>
              <a:p>
                <a:pPr marL="285750" lvl="1" indent="-285750">
                  <a:buFont typeface="Arial"/>
                  <a:buChar char="•"/>
                </a:pPr>
                <a:endParaRPr lang="en-US" dirty="0">
                  <a:solidFill>
                    <a:schemeClr val="tx1">
                      <a:lumMod val="75000"/>
                      <a:lumOff val="25000"/>
                    </a:schemeClr>
                  </a:solidFill>
                </a:endParaRPr>
              </a:p>
              <a:p>
                <a:pPr marL="285750" lvl="1" indent="-285750">
                  <a:buFont typeface="Arial"/>
                  <a:buChar char="•"/>
                </a:pPr>
                <a:endParaRPr lang="en-US" dirty="0">
                  <a:solidFill>
                    <a:schemeClr val="tx1">
                      <a:lumMod val="75000"/>
                      <a:lumOff val="25000"/>
                    </a:schemeClr>
                  </a:solidFill>
                </a:endParaRPr>
              </a:p>
              <a:p>
                <a:pPr marL="285750" lvl="1" indent="-285750">
                  <a:buFont typeface="Arial"/>
                  <a:buChar char="•"/>
                </a:pPr>
                <a:endParaRPr lang="en-US" b="1" dirty="0">
                  <a:solidFill>
                    <a:schemeClr val="tx1">
                      <a:lumMod val="75000"/>
                      <a:lumOff val="25000"/>
                    </a:schemeClr>
                  </a:solidFill>
                </a:endParaRPr>
              </a:p>
              <a:p>
                <a:pPr marL="285750" lvl="1" indent="-285750">
                  <a:buFont typeface="Arial"/>
                  <a:buChar char="•"/>
                </a:pPr>
                <a:endParaRPr lang="en-US" b="1" dirty="0">
                  <a:solidFill>
                    <a:schemeClr val="tx1">
                      <a:lumMod val="75000"/>
                      <a:lumOff val="25000"/>
                    </a:schemeClr>
                  </a:solidFill>
                  <a:latin typeface="Century Gothic" charset="0"/>
                  <a:ea typeface="Century Gothic" charset="0"/>
                  <a:cs typeface="Century Gothic" charset="0"/>
                </a:endParaRPr>
              </a:p>
              <a:p>
                <a:pPr marL="285750" indent="-285750">
                  <a:buFont typeface="Arial"/>
                  <a:buChar char="•"/>
                </a:pPr>
                <a:endParaRPr lang="en-US" i="1" dirty="0">
                  <a:solidFill>
                    <a:schemeClr val="accent1">
                      <a:lumMod val="75000"/>
                    </a:schemeClr>
                  </a:solidFill>
                </a:endParaRPr>
              </a:p>
            </p:txBody>
          </p:sp>
          <p:sp>
            <p:nvSpPr>
              <p:cNvPr id="4" name="Rectangle 3"/>
              <p:cNvSpPr/>
              <p:nvPr/>
            </p:nvSpPr>
            <p:spPr>
              <a:xfrm>
                <a:off x="2278912" y="2279787"/>
                <a:ext cx="2702984" cy="492443"/>
              </a:xfrm>
              <a:prstGeom prst="rect">
                <a:avLst/>
              </a:prstGeom>
            </p:spPr>
            <p:txBody>
              <a:bodyPr wrap="none">
                <a:spAutoFit/>
              </a:bodyPr>
              <a:lstStyle/>
              <a:p>
                <a:r>
                  <a:rPr lang="en-US" sz="1400" i="1" dirty="0">
                    <a:solidFill>
                      <a:schemeClr val="accent6">
                        <a:lumMod val="75000"/>
                      </a:schemeClr>
                    </a:solidFill>
                  </a:rPr>
                  <a:t>Mohan and Doyle  (PRE, 2007)</a:t>
                </a:r>
              </a:p>
              <a:p>
                <a:endParaRPr lang="en-US" sz="1200" i="1" dirty="0">
                  <a:solidFill>
                    <a:schemeClr val="accent6">
                      <a:lumMod val="75000"/>
                    </a:schemeClr>
                  </a:solidFill>
                </a:endParaRPr>
              </a:p>
            </p:txBody>
          </p:sp>
          <p:sp>
            <p:nvSpPr>
              <p:cNvPr id="9" name="Rectangle 8"/>
              <p:cNvSpPr/>
              <p:nvPr/>
            </p:nvSpPr>
            <p:spPr>
              <a:xfrm>
                <a:off x="2375502" y="4816202"/>
                <a:ext cx="3287310" cy="1138773"/>
              </a:xfrm>
              <a:prstGeom prst="rect">
                <a:avLst/>
              </a:prstGeom>
            </p:spPr>
            <p:txBody>
              <a:bodyPr wrap="none">
                <a:spAutoFit/>
              </a:bodyPr>
              <a:lstStyle/>
              <a:p>
                <a:r>
                  <a:rPr lang="en-US" sz="1400" i="1" dirty="0">
                    <a:solidFill>
                      <a:schemeClr val="accent6">
                        <a:lumMod val="75000"/>
                      </a:schemeClr>
                    </a:solidFill>
                  </a:rPr>
                  <a:t>Kim (EPL, 2003)</a:t>
                </a:r>
              </a:p>
              <a:p>
                <a:r>
                  <a:rPr lang="en-US" sz="1400" i="1" dirty="0">
                    <a:solidFill>
                      <a:schemeClr val="accent6">
                        <a:lumMod val="75000"/>
                      </a:schemeClr>
                    </a:solidFill>
                  </a:rPr>
                  <a:t>Karmakar and Procaccia (arXiv,  2011)</a:t>
                </a:r>
              </a:p>
              <a:p>
                <a:pPr marL="0" lvl="2"/>
                <a:r>
                  <a:rPr lang="en-US" sz="1400" i="1" dirty="0">
                    <a:solidFill>
                      <a:schemeClr val="accent6">
                        <a:lumMod val="75000"/>
                      </a:schemeClr>
                    </a:solidFill>
                  </a:rPr>
                  <a:t>Berthier and Kob (PRE, 2012)</a:t>
                </a:r>
              </a:p>
              <a:p>
                <a:pPr marL="0" lvl="2"/>
                <a:r>
                  <a:rPr lang="en-US" sz="1400" i="1" dirty="0">
                    <a:solidFill>
                      <a:schemeClr val="accent6">
                        <a:lumMod val="75000"/>
                      </a:schemeClr>
                    </a:solidFill>
                  </a:rPr>
                  <a:t>Cammarota and Biroli (PNAS, 2012)</a:t>
                </a:r>
              </a:p>
              <a:p>
                <a:endParaRPr lang="en-US" sz="1200" i="1" dirty="0">
                  <a:solidFill>
                    <a:schemeClr val="accent6">
                      <a:lumMod val="75000"/>
                    </a:schemeClr>
                  </a:solidFill>
                </a:endParaRPr>
              </a:p>
            </p:txBody>
          </p:sp>
        </p:grpSp>
        <p:sp>
          <p:nvSpPr>
            <p:cNvPr id="15" name="Rectangle 14"/>
            <p:cNvSpPr/>
            <p:nvPr/>
          </p:nvSpPr>
          <p:spPr>
            <a:xfrm>
              <a:off x="2375502" y="5558501"/>
              <a:ext cx="3859766" cy="307777"/>
            </a:xfrm>
            <a:prstGeom prst="rect">
              <a:avLst/>
            </a:prstGeom>
          </p:spPr>
          <p:txBody>
            <a:bodyPr wrap="none">
              <a:spAutoFit/>
            </a:bodyPr>
            <a:lstStyle/>
            <a:p>
              <a:pPr marL="0" lvl="2"/>
              <a:r>
                <a:rPr lang="en-US" sz="1400" i="1" dirty="0">
                  <a:solidFill>
                    <a:schemeClr val="accent6">
                      <a:lumMod val="75000"/>
                    </a:schemeClr>
                  </a:solidFill>
                </a:rPr>
                <a:t>Brito, Parisi and Zamponi (Soft Matter, 2013)</a:t>
              </a:r>
            </a:p>
          </p:txBody>
        </p:sp>
      </p:grpSp>
      <p:sp>
        <p:nvSpPr>
          <p:cNvPr id="17" name="Rectangle 16"/>
          <p:cNvSpPr/>
          <p:nvPr/>
        </p:nvSpPr>
        <p:spPr>
          <a:xfrm>
            <a:off x="2226421" y="2480148"/>
            <a:ext cx="2917209" cy="307777"/>
          </a:xfrm>
          <a:prstGeom prst="rect">
            <a:avLst/>
          </a:prstGeom>
        </p:spPr>
        <p:txBody>
          <a:bodyPr wrap="none">
            <a:spAutoFit/>
          </a:bodyPr>
          <a:lstStyle/>
          <a:p>
            <a:r>
              <a:rPr lang="en-US" sz="1400" i="1" dirty="0">
                <a:solidFill>
                  <a:schemeClr val="accent6">
                    <a:lumMod val="75000"/>
                  </a:schemeClr>
                </a:solidFill>
              </a:rPr>
              <a:t>Chen et al. (Oncology Lett., 2019)</a:t>
            </a:r>
          </a:p>
        </p:txBody>
      </p:sp>
      <p:sp>
        <p:nvSpPr>
          <p:cNvPr id="18" name="Rectangle 17"/>
          <p:cNvSpPr/>
          <p:nvPr/>
        </p:nvSpPr>
        <p:spPr>
          <a:xfrm>
            <a:off x="6071770" y="2665320"/>
            <a:ext cx="3095847" cy="307777"/>
          </a:xfrm>
          <a:prstGeom prst="rect">
            <a:avLst/>
          </a:prstGeom>
        </p:spPr>
        <p:txBody>
          <a:bodyPr wrap="none">
            <a:spAutoFit/>
          </a:bodyPr>
          <a:lstStyle/>
          <a:p>
            <a:r>
              <a:rPr lang="en-US" sz="1400" i="1" dirty="0">
                <a:solidFill>
                  <a:schemeClr val="accent6">
                    <a:lumMod val="75000"/>
                  </a:schemeClr>
                </a:solidFill>
              </a:rPr>
              <a:t>Wong et al (Nature Materials, 2014)</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769" y="1640426"/>
            <a:ext cx="2744954" cy="984972"/>
          </a:xfrm>
          <a:prstGeom prst="rect">
            <a:avLst/>
          </a:prstGeom>
        </p:spPr>
      </p:pic>
    </p:spTree>
    <p:extLst>
      <p:ext uri="{BB962C8B-B14F-4D97-AF65-F5344CB8AC3E}">
        <p14:creationId xmlns:p14="http://schemas.microsoft.com/office/powerpoint/2010/main" val="128920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9144000" cy="7987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i="1" dirty="0">
                <a:solidFill>
                  <a:schemeClr val="accent3"/>
                </a:solidFill>
                <a:latin typeface="Century Gothic" charset="0"/>
                <a:ea typeface="Century Gothic" charset="0"/>
                <a:cs typeface="Century Gothic" charset="0"/>
              </a:rPr>
              <a:t>Example of another </a:t>
            </a:r>
            <a:r>
              <a:rPr lang="en-US" sz="2800" i="1" dirty="0">
                <a:solidFill>
                  <a:schemeClr val="accent3"/>
                </a:solidFill>
                <a:latin typeface="Century Gothic" charset="0"/>
                <a:ea typeface="Century Gothic" charset="0"/>
                <a:cs typeface="Century Gothic" charset="0"/>
              </a:rPr>
              <a:t>Motivation slide</a:t>
            </a:r>
          </a:p>
          <a:p>
            <a:r>
              <a:rPr lang="en-US" sz="2800" dirty="0">
                <a:solidFill>
                  <a:schemeClr val="accent1">
                    <a:lumMod val="75000"/>
                  </a:schemeClr>
                </a:solidFill>
                <a:latin typeface="Century Gothic" charset="0"/>
                <a:ea typeface="Century Gothic" charset="0"/>
                <a:cs typeface="Century Gothic" charset="0"/>
              </a:rPr>
              <a:t>The Big Questions</a:t>
            </a:r>
            <a:endParaRPr lang="en-US" sz="2800" dirty="0">
              <a:solidFill>
                <a:schemeClr val="accent1">
                  <a:lumMod val="75000"/>
                </a:schemeClr>
              </a:solidFill>
              <a:latin typeface="News Gothic MT" charset="0"/>
              <a:ea typeface="News Gothic MT" charset="0"/>
              <a:cs typeface="News Gothic MT"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30" y="1256883"/>
            <a:ext cx="4658032" cy="2473193"/>
          </a:xfrm>
          <a:prstGeom prst="rect">
            <a:avLst/>
          </a:prstGeom>
        </p:spPr>
      </p:pic>
      <p:sp>
        <p:nvSpPr>
          <p:cNvPr id="17" name="TextBox 16"/>
          <p:cNvSpPr txBox="1"/>
          <p:nvPr/>
        </p:nvSpPr>
        <p:spPr>
          <a:xfrm>
            <a:off x="295015" y="3833214"/>
            <a:ext cx="4226606" cy="646331"/>
          </a:xfrm>
          <a:prstGeom prst="rect">
            <a:avLst/>
          </a:prstGeom>
          <a:noFill/>
        </p:spPr>
        <p:txBody>
          <a:bodyPr wrap="none" rtlCol="0">
            <a:spAutoFit/>
          </a:bodyPr>
          <a:lstStyle/>
          <a:p>
            <a:r>
              <a:rPr lang="en-US" dirty="0"/>
              <a:t>Péter, Libai, Reichhardt &amp; Reichhardt </a:t>
            </a:r>
          </a:p>
          <a:p>
            <a:r>
              <a:rPr lang="en-US" dirty="0">
                <a:solidFill>
                  <a:schemeClr val="accent6"/>
                </a:solidFill>
              </a:rPr>
              <a:t>(Nature, 2018)</a:t>
            </a:r>
            <a:endParaRPr dirty="0">
              <a:solidFill>
                <a:schemeClr val="accent6"/>
              </a:solidFill>
            </a:endParaRPr>
          </a:p>
        </p:txBody>
      </p:sp>
      <p:sp>
        <p:nvSpPr>
          <p:cNvPr id="12" name="Rectangle 11"/>
          <p:cNvSpPr/>
          <p:nvPr/>
        </p:nvSpPr>
        <p:spPr>
          <a:xfrm>
            <a:off x="392110" y="4871807"/>
            <a:ext cx="3919149" cy="1815882"/>
          </a:xfrm>
          <a:prstGeom prst="rect">
            <a:avLst/>
          </a:prstGeom>
          <a:ln>
            <a:solidFill>
              <a:srgbClr val="FFFF00"/>
            </a:solidFill>
          </a:ln>
          <a:effectLst>
            <a:glow rad="228600">
              <a:schemeClr val="accent1">
                <a:alpha val="40000"/>
              </a:schemeClr>
            </a:glow>
          </a:effectLst>
        </p:spPr>
        <p:txBody>
          <a:bodyPr wrap="square">
            <a:spAutoFit/>
          </a:bodyPr>
          <a:lstStyle/>
          <a:p>
            <a:r>
              <a:rPr lang="en-US" sz="2800" dirty="0">
                <a:solidFill>
                  <a:schemeClr val="accent1">
                    <a:lumMod val="75000"/>
                  </a:schemeClr>
                </a:solidFill>
                <a:latin typeface="Century Gothic" charset="0"/>
                <a:ea typeface="Century Gothic" charset="0"/>
                <a:cs typeface="Century Gothic" charset="0"/>
              </a:rPr>
              <a:t>What geometrical arrangement</a:t>
            </a:r>
          </a:p>
          <a:p>
            <a:r>
              <a:rPr lang="en-US" sz="2800" dirty="0">
                <a:solidFill>
                  <a:schemeClr val="accent1">
                    <a:lumMod val="75000"/>
                  </a:schemeClr>
                </a:solidFill>
                <a:latin typeface="Century Gothic" charset="0"/>
                <a:ea typeface="Century Gothic" charset="0"/>
                <a:cs typeface="Century Gothic" charset="0"/>
              </a:rPr>
              <a:t>of obstacles best facilitates jamming</a:t>
            </a:r>
            <a:r>
              <a:rPr lang="en-US" sz="2800" dirty="0">
                <a:solidFill>
                  <a:schemeClr val="accent1">
                    <a:lumMod val="75000"/>
                  </a:schemeClr>
                </a:solidFill>
                <a:latin typeface="Arial Hebrew" charset="-79"/>
                <a:ea typeface="Arial Hebrew" charset="-79"/>
                <a:cs typeface="Arial Hebrew" charset="-79"/>
              </a:rPr>
              <a:t>?</a:t>
            </a:r>
          </a:p>
        </p:txBody>
      </p:sp>
      <p:sp>
        <p:nvSpPr>
          <p:cNvPr id="13" name="TextBox 12"/>
          <p:cNvSpPr txBox="1"/>
          <p:nvPr/>
        </p:nvSpPr>
        <p:spPr>
          <a:xfrm>
            <a:off x="50655" y="2058575"/>
            <a:ext cx="869149" cy="369332"/>
          </a:xfrm>
          <a:prstGeom prst="rect">
            <a:avLst/>
          </a:prstGeom>
          <a:noFill/>
        </p:spPr>
        <p:txBody>
          <a:bodyPr wrap="none" rtlCol="0">
            <a:spAutoFit/>
          </a:bodyPr>
          <a:lstStyle/>
          <a:p>
            <a:r>
              <a:rPr lang="en-US" dirty="0">
                <a:latin typeface="Symbol" charset="2"/>
                <a:ea typeface="Symbol" charset="2"/>
                <a:cs typeface="Symbol" charset="2"/>
              </a:rPr>
              <a:t>f</a:t>
            </a:r>
            <a:r>
              <a:rPr lang="en-US" dirty="0"/>
              <a:t> </a:t>
            </a:r>
            <a:r>
              <a:rPr lang="en-US" baseline="-25000" dirty="0"/>
              <a:t>mobile</a:t>
            </a:r>
            <a:endParaRPr baseline="-25000" dirty="0"/>
          </a:p>
        </p:txBody>
      </p:sp>
      <p:sp>
        <p:nvSpPr>
          <p:cNvPr id="20" name="TextBox 19"/>
          <p:cNvSpPr txBox="1"/>
          <p:nvPr/>
        </p:nvSpPr>
        <p:spPr>
          <a:xfrm>
            <a:off x="2351684" y="3471705"/>
            <a:ext cx="973343" cy="369332"/>
          </a:xfrm>
          <a:prstGeom prst="rect">
            <a:avLst/>
          </a:prstGeom>
          <a:noFill/>
        </p:spPr>
        <p:txBody>
          <a:bodyPr wrap="none" rtlCol="0">
            <a:spAutoFit/>
          </a:bodyPr>
          <a:lstStyle/>
          <a:p>
            <a:r>
              <a:rPr lang="en-US" dirty="0">
                <a:latin typeface="Symbol" charset="2"/>
                <a:ea typeface="Symbol" charset="2"/>
                <a:cs typeface="Symbol" charset="2"/>
              </a:rPr>
              <a:t>f</a:t>
            </a:r>
            <a:r>
              <a:rPr lang="en-US" dirty="0"/>
              <a:t> </a:t>
            </a:r>
            <a:r>
              <a:rPr lang="en-US" baseline="-25000" dirty="0"/>
              <a:t>obstacle</a:t>
            </a:r>
            <a:endParaRPr baseline="-25000" dirty="0"/>
          </a:p>
        </p:txBody>
      </p:sp>
      <p:sp>
        <p:nvSpPr>
          <p:cNvPr id="21" name="Rectangle 20"/>
          <p:cNvSpPr/>
          <p:nvPr/>
        </p:nvSpPr>
        <p:spPr>
          <a:xfrm>
            <a:off x="5013659" y="4871667"/>
            <a:ext cx="3919149" cy="1815882"/>
          </a:xfrm>
          <a:prstGeom prst="rect">
            <a:avLst/>
          </a:prstGeom>
          <a:ln>
            <a:solidFill>
              <a:srgbClr val="FFFF00"/>
            </a:solidFill>
          </a:ln>
          <a:effectLst>
            <a:glow rad="228600">
              <a:schemeClr val="accent1">
                <a:alpha val="40000"/>
              </a:schemeClr>
            </a:glow>
          </a:effectLst>
        </p:spPr>
        <p:txBody>
          <a:bodyPr wrap="square">
            <a:spAutoFit/>
          </a:bodyPr>
          <a:lstStyle/>
          <a:p>
            <a:r>
              <a:rPr lang="en-US" sz="2800" dirty="0">
                <a:solidFill>
                  <a:schemeClr val="accent1">
                    <a:lumMod val="75000"/>
                  </a:schemeClr>
                </a:solidFill>
                <a:latin typeface="Century Gothic" charset="0"/>
                <a:ea typeface="Century Gothic" charset="0"/>
                <a:cs typeface="Century Gothic" charset="0"/>
              </a:rPr>
              <a:t>How are previously-known mechanical properties affected by pins</a:t>
            </a:r>
            <a:r>
              <a:rPr lang="en-US" sz="2800" dirty="0">
                <a:solidFill>
                  <a:schemeClr val="accent1">
                    <a:lumMod val="75000"/>
                  </a:schemeClr>
                </a:solidFill>
                <a:latin typeface="Arial Hebrew" charset="-79"/>
                <a:ea typeface="Arial Hebrew" charset="-79"/>
                <a:cs typeface="Arial Hebrew" charset="-79"/>
              </a:rPr>
              <a:t>?</a:t>
            </a:r>
          </a:p>
        </p:txBody>
      </p:sp>
      <p:sp>
        <p:nvSpPr>
          <p:cNvPr id="15" name="Rectangle 14"/>
          <p:cNvSpPr/>
          <p:nvPr/>
        </p:nvSpPr>
        <p:spPr>
          <a:xfrm>
            <a:off x="4857913" y="3865312"/>
            <a:ext cx="4230645" cy="369332"/>
          </a:xfrm>
          <a:prstGeom prst="rect">
            <a:avLst/>
          </a:prstGeom>
        </p:spPr>
        <p:txBody>
          <a:bodyPr wrap="none">
            <a:spAutoFit/>
          </a:bodyPr>
          <a:lstStyle/>
          <a:p>
            <a:r>
              <a:rPr lang="en-US" i="1" dirty="0">
                <a:solidFill>
                  <a:schemeClr val="tx1">
                    <a:lumMod val="75000"/>
                    <a:lumOff val="25000"/>
                  </a:schemeClr>
                </a:solidFill>
                <a:latin typeface="Century Gothic" charset="0"/>
                <a:ea typeface="Century Gothic" charset="0"/>
                <a:cs typeface="Century Gothic" charset="0"/>
              </a:rPr>
              <a:t>van Hecke </a:t>
            </a:r>
            <a:r>
              <a:rPr lang="en-US" i="1" dirty="0">
                <a:solidFill>
                  <a:srgbClr val="C00000"/>
                </a:solidFill>
                <a:latin typeface="Century Gothic" charset="0"/>
                <a:ea typeface="Century Gothic" charset="0"/>
                <a:cs typeface="Century Gothic" charset="0"/>
              </a:rPr>
              <a:t>(J Phys Cond Matt, 2010)</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952" y="907839"/>
            <a:ext cx="3246565" cy="3040136"/>
          </a:xfrm>
          <a:prstGeom prst="rect">
            <a:avLst/>
          </a:prstGeom>
        </p:spPr>
      </p:pic>
    </p:spTree>
    <p:extLst>
      <p:ext uri="{BB962C8B-B14F-4D97-AF65-F5344CB8AC3E}">
        <p14:creationId xmlns:p14="http://schemas.microsoft.com/office/powerpoint/2010/main" val="66635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0"/>
            <a:ext cx="8978558" cy="823274"/>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txBody>
          <a:bodyPr/>
          <a:lstStyle/>
          <a:p>
            <a:r>
              <a:rPr lang="en-US" sz="2000" dirty="0">
                <a:solidFill>
                  <a:schemeClr val="accent1">
                    <a:lumMod val="75000"/>
                  </a:schemeClr>
                </a:solidFill>
                <a:latin typeface="Century Gothic" charset="0"/>
                <a:ea typeface="Century Gothic" charset="0"/>
                <a:cs typeface="Century Gothic" charset="0"/>
              </a:rPr>
              <a:t>Big questions (are beginning to be) answered ...</a:t>
            </a:r>
            <a:br>
              <a:rPr lang="en-US" sz="2000" dirty="0">
                <a:solidFill>
                  <a:schemeClr val="accent1">
                    <a:lumMod val="75000"/>
                  </a:schemeClr>
                </a:solidFill>
                <a:latin typeface="Century Gothic" charset="0"/>
                <a:ea typeface="Century Gothic" charset="0"/>
                <a:cs typeface="Century Gothic" charset="0"/>
              </a:rPr>
            </a:br>
            <a:r>
              <a:rPr lang="en-US" sz="3200" dirty="0">
                <a:solidFill>
                  <a:schemeClr val="accent1">
                    <a:lumMod val="75000"/>
                  </a:schemeClr>
                </a:solidFill>
                <a:latin typeface="Century Gothic" charset="0"/>
                <a:ea typeface="Century Gothic" charset="0"/>
                <a:cs typeface="Century Gothic" charset="0"/>
              </a:rPr>
              <a:t>Conclusions</a:t>
            </a:r>
          </a:p>
        </p:txBody>
      </p:sp>
      <p:sp>
        <p:nvSpPr>
          <p:cNvPr id="3" name="Rectangle 2"/>
          <p:cNvSpPr/>
          <p:nvPr/>
        </p:nvSpPr>
        <p:spPr>
          <a:xfrm>
            <a:off x="387927" y="1086510"/>
            <a:ext cx="8853055" cy="3693319"/>
          </a:xfrm>
          <a:prstGeom prst="rect">
            <a:avLst/>
          </a:prstGeom>
        </p:spPr>
        <p:txBody>
          <a:bodyPr wrap="square">
            <a:spAutoFit/>
          </a:bodyPr>
          <a:lstStyle/>
          <a:p>
            <a:pPr marL="285750" indent="-285750">
              <a:buFont typeface="Arial" charset="0"/>
              <a:buChar char="•"/>
            </a:pPr>
            <a:r>
              <a:rPr lang="en-US" dirty="0">
                <a:solidFill>
                  <a:schemeClr val="accent6"/>
                </a:solidFill>
                <a:latin typeface="Century Gothic" charset="0"/>
                <a:ea typeface="Century Gothic" charset="0"/>
                <a:cs typeface="Century Gothic" charset="0"/>
              </a:rPr>
              <a:t>Jamming threshold is lattice-specific </a:t>
            </a:r>
            <a:br>
              <a:rPr lang="en-US" dirty="0">
                <a:solidFill>
                  <a:schemeClr val="accent6"/>
                </a:solidFill>
                <a:latin typeface="Century Gothic" charset="0"/>
                <a:ea typeface="Century Gothic" charset="0"/>
                <a:cs typeface="Century Gothic" charset="0"/>
              </a:rPr>
            </a:br>
            <a:r>
              <a:rPr lang="en-US" dirty="0">
                <a:solidFill>
                  <a:schemeClr val="accent1">
                    <a:lumMod val="75000"/>
                  </a:schemeClr>
                </a:solidFill>
                <a:latin typeface="Century Gothic" charset="0"/>
                <a:ea typeface="Century Gothic" charset="0"/>
                <a:cs typeface="Century Gothic" charset="0"/>
              </a:rPr>
              <a:t>	 can </a:t>
            </a:r>
            <a:r>
              <a:rPr lang="en-US" dirty="0">
                <a:solidFill>
                  <a:schemeClr val="accent6"/>
                </a:solidFill>
                <a:latin typeface="Century Gothic" charset="0"/>
                <a:ea typeface="Century Gothic" charset="0"/>
                <a:cs typeface="Century Gothic" charset="0"/>
              </a:rPr>
              <a:t>plateau</a:t>
            </a:r>
            <a:r>
              <a:rPr lang="en-US" dirty="0">
                <a:solidFill>
                  <a:schemeClr val="accent1">
                    <a:lumMod val="75000"/>
                  </a:schemeClr>
                </a:solidFill>
                <a:latin typeface="Century Gothic" charset="0"/>
                <a:ea typeface="Century Gothic" charset="0"/>
                <a:cs typeface="Century Gothic" charset="0"/>
              </a:rPr>
              <a:t> (square lattice, bidisperse)</a:t>
            </a:r>
            <a:br>
              <a:rPr lang="en-US" dirty="0">
                <a:solidFill>
                  <a:schemeClr val="accent1">
                    <a:lumMod val="75000"/>
                  </a:schemeClr>
                </a:solidFill>
                <a:latin typeface="Century Gothic" charset="0"/>
                <a:ea typeface="Century Gothic" charset="0"/>
                <a:cs typeface="Century Gothic" charset="0"/>
              </a:rPr>
            </a:br>
            <a:r>
              <a:rPr lang="en-US" dirty="0">
                <a:solidFill>
                  <a:schemeClr val="accent1">
                    <a:lumMod val="75000"/>
                  </a:schemeClr>
                </a:solidFill>
                <a:latin typeface="Century Gothic" charset="0"/>
                <a:ea typeface="Century Gothic" charset="0"/>
                <a:cs typeface="Century Gothic" charset="0"/>
              </a:rPr>
              <a:t>	 can i</a:t>
            </a:r>
            <a:r>
              <a:rPr lang="en-US" dirty="0">
                <a:solidFill>
                  <a:schemeClr val="accent6"/>
                </a:solidFill>
                <a:latin typeface="Century Gothic" charset="0"/>
                <a:ea typeface="Century Gothic" charset="0"/>
                <a:cs typeface="Century Gothic" charset="0"/>
              </a:rPr>
              <a:t>ncrease</a:t>
            </a:r>
            <a:r>
              <a:rPr lang="en-US" dirty="0">
                <a:solidFill>
                  <a:schemeClr val="accent1">
                    <a:lumMod val="75000"/>
                  </a:schemeClr>
                </a:solidFill>
                <a:latin typeface="Century Gothic" charset="0"/>
                <a:ea typeface="Century Gothic" charset="0"/>
                <a:cs typeface="Century Gothic" charset="0"/>
              </a:rPr>
              <a:t> (square lattice, polydisperse)</a:t>
            </a:r>
            <a:br>
              <a:rPr lang="en-US" dirty="0">
                <a:solidFill>
                  <a:schemeClr val="accent1">
                    <a:lumMod val="75000"/>
                  </a:schemeClr>
                </a:solidFill>
                <a:latin typeface="Century Gothic" charset="0"/>
                <a:ea typeface="Century Gothic" charset="0"/>
                <a:cs typeface="Century Gothic" charset="0"/>
              </a:rPr>
            </a:br>
            <a:endParaRPr lang="en-US" dirty="0">
              <a:solidFill>
                <a:schemeClr val="accent1">
                  <a:lumMod val="75000"/>
                </a:schemeClr>
              </a:solidFill>
              <a:latin typeface="Century Gothic" charset="0"/>
              <a:ea typeface="Century Gothic" charset="0"/>
              <a:cs typeface="Century Gothic" charset="0"/>
            </a:endParaRPr>
          </a:p>
          <a:p>
            <a:pPr marL="285750" indent="-285750">
              <a:buFont typeface="Arial" charset="0"/>
              <a:buChar char="•"/>
            </a:pPr>
            <a:r>
              <a:rPr lang="en-US" dirty="0">
                <a:solidFill>
                  <a:schemeClr val="accent1">
                    <a:lumMod val="75000"/>
                  </a:schemeClr>
                </a:solidFill>
                <a:latin typeface="Century Gothic" charset="0"/>
                <a:ea typeface="Century Gothic" charset="0"/>
                <a:cs typeface="Century Gothic" charset="0"/>
              </a:rPr>
              <a:t> </a:t>
            </a:r>
            <a:r>
              <a:rPr lang="en-US" dirty="0">
                <a:solidFill>
                  <a:schemeClr val="accent6"/>
                </a:solidFill>
                <a:latin typeface="Century Gothic" charset="0"/>
                <a:ea typeface="Century Gothic" charset="0"/>
                <a:cs typeface="Century Gothic" charset="0"/>
              </a:rPr>
              <a:t>Distribution of bond angles</a:t>
            </a:r>
            <a:r>
              <a:rPr lang="en-US" dirty="0">
                <a:solidFill>
                  <a:schemeClr val="accent1">
                    <a:lumMod val="75000"/>
                  </a:schemeClr>
                </a:solidFill>
                <a:latin typeface="Century Gothic" charset="0"/>
                <a:ea typeface="Century Gothic" charset="0"/>
                <a:cs typeface="Century Gothic" charset="0"/>
              </a:rPr>
              <a:t> </a:t>
            </a:r>
            <a:r>
              <a:rPr lang="en-US" dirty="0">
                <a:solidFill>
                  <a:schemeClr val="accent1"/>
                </a:solidFill>
                <a:latin typeface="Century Gothic" charset="0"/>
                <a:ea typeface="Century Gothic" charset="0"/>
                <a:cs typeface="Century Gothic" charset="0"/>
              </a:rPr>
              <a:t>correlates with </a:t>
            </a:r>
            <a:r>
              <a:rPr lang="en-US" dirty="0">
                <a:solidFill>
                  <a:schemeClr val="accent6"/>
                </a:solidFill>
                <a:latin typeface="Century Gothic" charset="0"/>
                <a:ea typeface="Century Gothic" charset="0"/>
                <a:cs typeface="Century Gothic" charset="0"/>
              </a:rPr>
              <a:t>lattice symmetry</a:t>
            </a:r>
            <a:br>
              <a:rPr lang="en-US" dirty="0">
                <a:solidFill>
                  <a:schemeClr val="accent1">
                    <a:lumMod val="75000"/>
                  </a:schemeClr>
                </a:solidFill>
                <a:latin typeface="Century Gothic" charset="0"/>
                <a:ea typeface="Century Gothic" charset="0"/>
                <a:cs typeface="Century Gothic" charset="0"/>
              </a:rPr>
            </a:br>
            <a:endParaRPr lang="en-US" dirty="0">
              <a:solidFill>
                <a:schemeClr val="accent1">
                  <a:lumMod val="75000"/>
                </a:schemeClr>
              </a:solidFill>
              <a:latin typeface="Century Gothic" charset="0"/>
              <a:ea typeface="Century Gothic" charset="0"/>
              <a:cs typeface="Century Gothic" charset="0"/>
            </a:endParaRPr>
          </a:p>
          <a:p>
            <a:pPr marL="285750" indent="-285750">
              <a:buFont typeface="Arial" charset="0"/>
              <a:buChar char="•"/>
            </a:pPr>
            <a:r>
              <a:rPr lang="en-US" dirty="0">
                <a:solidFill>
                  <a:schemeClr val="accent1">
                    <a:lumMod val="75000"/>
                  </a:schemeClr>
                </a:solidFill>
                <a:latin typeface="Century Gothic" charset="0"/>
                <a:ea typeface="Century Gothic" charset="0"/>
                <a:cs typeface="Century Gothic" charset="0"/>
              </a:rPr>
              <a:t> </a:t>
            </a:r>
            <a:r>
              <a:rPr lang="en-US" dirty="0">
                <a:solidFill>
                  <a:schemeClr val="accent6"/>
                </a:solidFill>
                <a:latin typeface="Century Gothic" charset="0"/>
                <a:ea typeface="Century Gothic" charset="0"/>
                <a:cs typeface="Century Gothic" charset="0"/>
              </a:rPr>
              <a:t>Contact force distribution </a:t>
            </a:r>
            <a:r>
              <a:rPr lang="en-US" dirty="0">
                <a:solidFill>
                  <a:schemeClr val="accent1"/>
                </a:solidFill>
                <a:latin typeface="Century Gothic" charset="0"/>
                <a:ea typeface="Century Gothic" charset="0"/>
                <a:cs typeface="Century Gothic" charset="0"/>
              </a:rPr>
              <a:t>has ...</a:t>
            </a:r>
            <a:br>
              <a:rPr lang="en-US" dirty="0">
                <a:solidFill>
                  <a:schemeClr val="accent6"/>
                </a:solidFill>
                <a:latin typeface="Century Gothic" charset="0"/>
                <a:ea typeface="Century Gothic" charset="0"/>
                <a:cs typeface="Century Gothic" charset="0"/>
              </a:rPr>
            </a:br>
            <a:r>
              <a:rPr lang="en-US" dirty="0">
                <a:solidFill>
                  <a:schemeClr val="accent1">
                    <a:lumMod val="75000"/>
                  </a:schemeClr>
                </a:solidFill>
                <a:latin typeface="Century Gothic" charset="0"/>
                <a:ea typeface="Century Gothic" charset="0"/>
                <a:cs typeface="Century Gothic" charset="0"/>
              </a:rPr>
              <a:t>	</a:t>
            </a:r>
            <a:r>
              <a:rPr lang="en-US" dirty="0">
                <a:solidFill>
                  <a:schemeClr val="accent6"/>
                </a:solidFill>
                <a:latin typeface="Century Gothic" charset="0"/>
                <a:ea typeface="Century Gothic" charset="0"/>
                <a:cs typeface="Century Gothic" charset="0"/>
              </a:rPr>
              <a:t>fat tails </a:t>
            </a:r>
            <a:r>
              <a:rPr lang="en-US" dirty="0">
                <a:solidFill>
                  <a:schemeClr val="accent1">
                    <a:lumMod val="75000"/>
                  </a:schemeClr>
                </a:solidFill>
                <a:latin typeface="Century Gothic" charset="0"/>
                <a:ea typeface="Century Gothic" charset="0"/>
                <a:cs typeface="Century Gothic" charset="0"/>
              </a:rPr>
              <a:t>at high forces</a:t>
            </a:r>
            <a:br>
              <a:rPr lang="en-US" dirty="0">
                <a:solidFill>
                  <a:schemeClr val="accent1">
                    <a:lumMod val="75000"/>
                  </a:schemeClr>
                </a:solidFill>
                <a:latin typeface="Century Gothic" charset="0"/>
                <a:ea typeface="Century Gothic" charset="0"/>
                <a:cs typeface="Century Gothic" charset="0"/>
              </a:rPr>
            </a:br>
            <a:r>
              <a:rPr lang="en-US" dirty="0">
                <a:solidFill>
                  <a:schemeClr val="accent1">
                    <a:lumMod val="75000"/>
                  </a:schemeClr>
                </a:solidFill>
                <a:latin typeface="Century Gothic" charset="0"/>
                <a:ea typeface="Century Gothic" charset="0"/>
                <a:cs typeface="Century Gothic" charset="0"/>
              </a:rPr>
              <a:t>	</a:t>
            </a:r>
            <a:r>
              <a:rPr lang="en-US" dirty="0">
                <a:solidFill>
                  <a:schemeClr val="accent6"/>
                </a:solidFill>
                <a:latin typeface="Century Gothic" charset="0"/>
                <a:ea typeface="Century Gothic" charset="0"/>
                <a:cs typeface="Century Gothic" charset="0"/>
              </a:rPr>
              <a:t>increasing mean </a:t>
            </a:r>
            <a:r>
              <a:rPr lang="en-US" dirty="0">
                <a:solidFill>
                  <a:schemeClr val="accent1">
                    <a:lumMod val="75000"/>
                  </a:schemeClr>
                </a:solidFill>
                <a:latin typeface="Century Gothic" charset="0"/>
                <a:ea typeface="Century Gothic" charset="0"/>
                <a:cs typeface="Century Gothic" charset="0"/>
              </a:rPr>
              <a:t>force and </a:t>
            </a:r>
            <a:r>
              <a:rPr lang="en-US" dirty="0">
                <a:solidFill>
                  <a:schemeClr val="accent6"/>
                </a:solidFill>
                <a:latin typeface="Century Gothic" charset="0"/>
                <a:ea typeface="Century Gothic" charset="0"/>
                <a:cs typeface="Century Gothic" charset="0"/>
              </a:rPr>
              <a:t>width</a:t>
            </a:r>
            <a:r>
              <a:rPr lang="en-US" dirty="0">
                <a:solidFill>
                  <a:schemeClr val="accent1">
                    <a:lumMod val="75000"/>
                  </a:schemeClr>
                </a:solidFill>
                <a:latin typeface="Century Gothic" charset="0"/>
                <a:ea typeface="Century Gothic" charset="0"/>
                <a:cs typeface="Century Gothic" charset="0"/>
              </a:rPr>
              <a:t> of distribution of forces</a:t>
            </a:r>
            <a:br>
              <a:rPr lang="en-US" dirty="0">
                <a:solidFill>
                  <a:schemeClr val="accent1">
                    <a:lumMod val="75000"/>
                  </a:schemeClr>
                </a:solidFill>
                <a:latin typeface="Century Gothic" charset="0"/>
                <a:ea typeface="Century Gothic" charset="0"/>
                <a:cs typeface="Century Gothic" charset="0"/>
              </a:rPr>
            </a:br>
            <a:endParaRPr lang="en-US" dirty="0">
              <a:solidFill>
                <a:schemeClr val="accent1">
                  <a:lumMod val="75000"/>
                </a:schemeClr>
              </a:solidFill>
              <a:latin typeface="Century Gothic" charset="0"/>
              <a:ea typeface="Century Gothic" charset="0"/>
              <a:cs typeface="Century Gothic" charset="0"/>
            </a:endParaRPr>
          </a:p>
          <a:p>
            <a:pPr marL="285750" indent="-285750">
              <a:buFont typeface="Arial" charset="0"/>
              <a:buChar char="•"/>
            </a:pPr>
            <a:r>
              <a:rPr lang="en-US" dirty="0">
                <a:solidFill>
                  <a:schemeClr val="accent6"/>
                </a:solidFill>
                <a:latin typeface="Century Gothic" charset="0"/>
                <a:ea typeface="Century Gothic" charset="0"/>
                <a:cs typeface="Century Gothic" charset="0"/>
              </a:rPr>
              <a:t>Bulk and shear moduli</a:t>
            </a:r>
            <a:br>
              <a:rPr lang="en-US" dirty="0">
                <a:solidFill>
                  <a:schemeClr val="accent6"/>
                </a:solidFill>
                <a:latin typeface="Century Gothic" charset="0"/>
                <a:ea typeface="Century Gothic" charset="0"/>
                <a:cs typeface="Century Gothic" charset="0"/>
              </a:rPr>
            </a:br>
            <a:r>
              <a:rPr lang="en-US" dirty="0">
                <a:solidFill>
                  <a:schemeClr val="accent1">
                    <a:lumMod val="75000"/>
                  </a:schemeClr>
                </a:solidFill>
                <a:latin typeface="Century Gothic" charset="0"/>
                <a:ea typeface="Century Gothic" charset="0"/>
                <a:cs typeface="Century Gothic" charset="0"/>
              </a:rPr>
              <a:t>	</a:t>
            </a:r>
            <a:r>
              <a:rPr lang="en-US" dirty="0">
                <a:solidFill>
                  <a:schemeClr val="accent6"/>
                </a:solidFill>
                <a:latin typeface="Century Gothic" charset="0"/>
                <a:ea typeface="Century Gothic" charset="0"/>
                <a:cs typeface="Century Gothic" charset="0"/>
              </a:rPr>
              <a:t>conventional scaling </a:t>
            </a:r>
            <a:r>
              <a:rPr lang="en-US" dirty="0">
                <a:solidFill>
                  <a:schemeClr val="accent1">
                    <a:lumMod val="75000"/>
                  </a:schemeClr>
                </a:solidFill>
                <a:latin typeface="Century Gothic" charset="0"/>
                <a:ea typeface="Century Gothic" charset="0"/>
                <a:cs typeface="Century Gothic" charset="0"/>
              </a:rPr>
              <a:t>with pressure near jamming</a:t>
            </a:r>
            <a:br>
              <a:rPr lang="en-US" dirty="0">
                <a:solidFill>
                  <a:schemeClr val="accent1">
                    <a:lumMod val="75000"/>
                  </a:schemeClr>
                </a:solidFill>
                <a:latin typeface="Century Gothic" charset="0"/>
                <a:ea typeface="Century Gothic" charset="0"/>
                <a:cs typeface="Century Gothic" charset="0"/>
              </a:rPr>
            </a:br>
            <a:r>
              <a:rPr lang="en-US" dirty="0">
                <a:solidFill>
                  <a:schemeClr val="accent1">
                    <a:lumMod val="75000"/>
                  </a:schemeClr>
                </a:solidFill>
                <a:latin typeface="Century Gothic" charset="0"/>
                <a:ea typeface="Century Gothic" charset="0"/>
                <a:cs typeface="Century Gothic" charset="0"/>
              </a:rPr>
              <a:t>	Pin geometry can produce </a:t>
            </a:r>
            <a:r>
              <a:rPr lang="en-US" dirty="0">
                <a:solidFill>
                  <a:schemeClr val="accent6"/>
                </a:solidFill>
                <a:latin typeface="Century Gothic" charset="0"/>
                <a:ea typeface="Century Gothic" charset="0"/>
                <a:cs typeface="Century Gothic" charset="0"/>
              </a:rPr>
              <a:t>mechanical anisotropy</a:t>
            </a:r>
          </a:p>
        </p:txBody>
      </p:sp>
      <p:sp>
        <p:nvSpPr>
          <p:cNvPr id="4" name="Title 1"/>
          <p:cNvSpPr txBox="1">
            <a:spLocks/>
          </p:cNvSpPr>
          <p:nvPr/>
        </p:nvSpPr>
        <p:spPr>
          <a:xfrm>
            <a:off x="0" y="0"/>
            <a:ext cx="9144000" cy="7987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i="1" dirty="0">
                <a:solidFill>
                  <a:schemeClr val="accent3"/>
                </a:solidFill>
                <a:latin typeface="Century Gothic" charset="0"/>
                <a:ea typeface="Century Gothic" charset="0"/>
                <a:cs typeface="Century Gothic" charset="0"/>
              </a:rPr>
              <a:t>Example </a:t>
            </a:r>
            <a:r>
              <a:rPr lang="en-US" sz="2400" i="1">
                <a:solidFill>
                  <a:schemeClr val="accent3"/>
                </a:solidFill>
                <a:latin typeface="Century Gothic" charset="0"/>
                <a:ea typeface="Century Gothic" charset="0"/>
                <a:cs typeface="Century Gothic" charset="0"/>
              </a:rPr>
              <a:t>of </a:t>
            </a:r>
            <a:r>
              <a:rPr lang="en-US" sz="2800" i="1">
                <a:solidFill>
                  <a:schemeClr val="accent3"/>
                </a:solidFill>
                <a:latin typeface="Century Gothic" charset="0"/>
                <a:ea typeface="Century Gothic" charset="0"/>
                <a:cs typeface="Century Gothic" charset="0"/>
              </a:rPr>
              <a:t>Conclusions</a:t>
            </a:r>
            <a:endParaRPr lang="en-US" sz="2800" i="1" dirty="0">
              <a:solidFill>
                <a:schemeClr val="accent3"/>
              </a:solidFill>
              <a:latin typeface="Century Gothic" charset="0"/>
              <a:ea typeface="Century Gothic" charset="0"/>
              <a:cs typeface="Century Gothic" charset="0"/>
            </a:endParaRPr>
          </a:p>
          <a:p>
            <a:r>
              <a:rPr lang="en-US" sz="2800" dirty="0">
                <a:solidFill>
                  <a:schemeClr val="accent1">
                    <a:lumMod val="75000"/>
                  </a:schemeClr>
                </a:solidFill>
                <a:latin typeface="Century Gothic" charset="0"/>
                <a:ea typeface="Century Gothic" charset="0"/>
                <a:cs typeface="Century Gothic" charset="0"/>
              </a:rPr>
              <a:t>What we have found ... </a:t>
            </a:r>
            <a:endParaRPr lang="en-US" sz="2800" dirty="0">
              <a:solidFill>
                <a:schemeClr val="accent1">
                  <a:lumMod val="75000"/>
                </a:schemeClr>
              </a:solidFill>
              <a:latin typeface="News Gothic MT" charset="0"/>
              <a:ea typeface="News Gothic MT" charset="0"/>
              <a:cs typeface="News Gothic MT" charset="0"/>
            </a:endParaRPr>
          </a:p>
        </p:txBody>
      </p:sp>
    </p:spTree>
    <p:extLst>
      <p:ext uri="{BB962C8B-B14F-4D97-AF65-F5344CB8AC3E}">
        <p14:creationId xmlns:p14="http://schemas.microsoft.com/office/powerpoint/2010/main" val="757154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 Shot 2012-02-11 at 8.17.16 AM.png"/>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125270" y="3522206"/>
            <a:ext cx="1613708" cy="617225"/>
          </a:xfrm>
          <a:prstGeom prst="rect">
            <a:avLst/>
          </a:prstGeom>
          <a:ln>
            <a:noFill/>
          </a:ln>
          <a:effectLst>
            <a:softEdge rad="112500"/>
          </a:effectLst>
        </p:spPr>
      </p:pic>
      <p:sp>
        <p:nvSpPr>
          <p:cNvPr id="24" name="Rectangle 23"/>
          <p:cNvSpPr/>
          <p:nvPr/>
        </p:nvSpPr>
        <p:spPr>
          <a:xfrm>
            <a:off x="210996" y="4177341"/>
            <a:ext cx="1527982" cy="646331"/>
          </a:xfrm>
          <a:prstGeom prst="rect">
            <a:avLst/>
          </a:prstGeom>
        </p:spPr>
        <p:txBody>
          <a:bodyPr wrap="none">
            <a:spAutoFit/>
          </a:bodyPr>
          <a:lstStyle/>
          <a:p>
            <a:r>
              <a:rPr lang="en-US" i="1" dirty="0">
                <a:latin typeface="Century Gothic" charset="0"/>
                <a:ea typeface="Century Gothic" charset="0"/>
                <a:cs typeface="Century Gothic" charset="0"/>
              </a:rPr>
              <a:t>Sean Ridout</a:t>
            </a:r>
          </a:p>
          <a:p>
            <a:endParaRPr lang="en-US" dirty="0">
              <a:latin typeface="Century Gothic" charset="0"/>
              <a:ea typeface="Century Gothic" charset="0"/>
              <a:cs typeface="Century Gothic" charset="0"/>
            </a:endParaRPr>
          </a:p>
        </p:txBody>
      </p:sp>
      <p:sp>
        <p:nvSpPr>
          <p:cNvPr id="25" name="Rectangle 24"/>
          <p:cNvSpPr/>
          <p:nvPr/>
        </p:nvSpPr>
        <p:spPr>
          <a:xfrm>
            <a:off x="5409565" y="5318407"/>
            <a:ext cx="3157299" cy="923330"/>
          </a:xfrm>
          <a:prstGeom prst="rect">
            <a:avLst/>
          </a:prstGeom>
        </p:spPr>
        <p:txBody>
          <a:bodyPr wrap="square">
            <a:spAutoFit/>
          </a:bodyPr>
          <a:lstStyle/>
          <a:p>
            <a:r>
              <a:rPr lang="en-US" i="1" dirty="0">
                <a:latin typeface="Century Gothic" charset="0"/>
                <a:ea typeface="Century Gothic" charset="0"/>
                <a:cs typeface="Century Gothic" charset="0"/>
              </a:rPr>
              <a:t>Your names and affiliations go in a list here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996" y="1833503"/>
            <a:ext cx="1231308" cy="1563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itle 1"/>
          <p:cNvSpPr txBox="1">
            <a:spLocks/>
          </p:cNvSpPr>
          <p:nvPr/>
        </p:nvSpPr>
        <p:spPr>
          <a:xfrm>
            <a:off x="0" y="0"/>
            <a:ext cx="9144000" cy="52544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800" dirty="0">
                <a:solidFill>
                  <a:schemeClr val="accent1">
                    <a:lumMod val="75000"/>
                  </a:schemeClr>
                </a:solidFill>
                <a:latin typeface="Century Gothic" charset="0"/>
                <a:ea typeface="Century Gothic" charset="0"/>
                <a:cs typeface="Century Gothic" charset="0"/>
              </a:rPr>
              <a:t>The people responsible for this work ...</a:t>
            </a:r>
            <a:endParaRPr lang="en-US" sz="2800" dirty="0">
              <a:solidFill>
                <a:schemeClr val="accent1">
                  <a:lumMod val="75000"/>
                </a:schemeClr>
              </a:solidFill>
              <a:latin typeface="News Gothic MT" charset="0"/>
              <a:ea typeface="News Gothic MT" charset="0"/>
              <a:cs typeface="News Gothic MT" charset="0"/>
            </a:endParaRPr>
          </a:p>
        </p:txBody>
      </p:sp>
      <p:sp>
        <p:nvSpPr>
          <p:cNvPr id="15" name="Title 1"/>
          <p:cNvSpPr txBox="1">
            <a:spLocks/>
          </p:cNvSpPr>
          <p:nvPr/>
        </p:nvSpPr>
        <p:spPr>
          <a:xfrm>
            <a:off x="0" y="24454"/>
            <a:ext cx="9144000" cy="11770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i="1" dirty="0">
                <a:solidFill>
                  <a:schemeClr val="accent3"/>
                </a:solidFill>
                <a:latin typeface="Century Gothic" charset="0"/>
                <a:ea typeface="Century Gothic" charset="0"/>
                <a:cs typeface="Century Gothic" charset="0"/>
              </a:rPr>
              <a:t>Example of </a:t>
            </a:r>
            <a:r>
              <a:rPr lang="en-US" sz="2800" i="1" dirty="0">
                <a:solidFill>
                  <a:schemeClr val="accent3"/>
                </a:solidFill>
                <a:latin typeface="Century Gothic" charset="0"/>
                <a:ea typeface="Century Gothic" charset="0"/>
                <a:cs typeface="Century Gothic" charset="0"/>
              </a:rPr>
              <a:t>Acknowledgement Slide</a:t>
            </a:r>
          </a:p>
          <a:p>
            <a:r>
              <a:rPr lang="en-US" sz="3200" dirty="0">
                <a:solidFill>
                  <a:schemeClr val="accent1">
                    <a:lumMod val="75000"/>
                  </a:schemeClr>
                </a:solidFill>
                <a:latin typeface="Century Gothic" charset="0"/>
                <a:ea typeface="Century Gothic" charset="0"/>
                <a:cs typeface="Century Gothic" charset="0"/>
              </a:rPr>
              <a:t>The people who did this work</a:t>
            </a:r>
            <a:endParaRPr lang="en-US" sz="3200" dirty="0">
              <a:solidFill>
                <a:schemeClr val="accent1">
                  <a:lumMod val="75000"/>
                </a:schemeClr>
              </a:solidFill>
              <a:latin typeface="News Gothic MT" charset="0"/>
              <a:ea typeface="News Gothic MT" charset="0"/>
              <a:cs typeface="News Gothic MT" charset="0"/>
            </a:endParaRPr>
          </a:p>
        </p:txBody>
      </p:sp>
      <p:pic>
        <p:nvPicPr>
          <p:cNvPr id="18" name="Picture 17">
            <a:extLst>
              <a:ext uri="{FF2B5EF4-FFF2-40B4-BE49-F238E27FC236}">
                <a16:creationId xmlns:a16="http://schemas.microsoft.com/office/drawing/2014/main" id="{A6A0BDF9-1FC5-9E49-95B5-A044A0F425B7}"/>
              </a:ext>
            </a:extLst>
          </p:cNvPr>
          <p:cNvPicPr>
            <a:picLocks noChangeAspect="1"/>
          </p:cNvPicPr>
          <p:nvPr/>
        </p:nvPicPr>
        <p:blipFill>
          <a:blip r:embed="rId5"/>
          <a:stretch>
            <a:fillRect/>
          </a:stretch>
        </p:blipFill>
        <p:spPr>
          <a:xfrm>
            <a:off x="2902197" y="1601713"/>
            <a:ext cx="5441502" cy="4317691"/>
          </a:xfrm>
          <a:prstGeom prst="rect">
            <a:avLst/>
          </a:prstGeom>
        </p:spPr>
      </p:pic>
      <p:pic>
        <p:nvPicPr>
          <p:cNvPr id="19" name="Picture 18">
            <a:extLst>
              <a:ext uri="{FF2B5EF4-FFF2-40B4-BE49-F238E27FC236}">
                <a16:creationId xmlns:a16="http://schemas.microsoft.com/office/drawing/2014/main" id="{769C9DA6-0260-5E4D-854A-E5F7FB2DBC6C}"/>
              </a:ext>
            </a:extLst>
          </p:cNvPr>
          <p:cNvPicPr>
            <a:picLocks noChangeAspect="1"/>
          </p:cNvPicPr>
          <p:nvPr/>
        </p:nvPicPr>
        <p:blipFill>
          <a:blip r:embed="rId6"/>
          <a:stretch>
            <a:fillRect/>
          </a:stretch>
        </p:blipFill>
        <p:spPr>
          <a:xfrm>
            <a:off x="4898480" y="4918189"/>
            <a:ext cx="1482323" cy="1012513"/>
          </a:xfrm>
          <a:prstGeom prst="rect">
            <a:avLst/>
          </a:prstGeom>
        </p:spPr>
      </p:pic>
      <p:pic>
        <p:nvPicPr>
          <p:cNvPr id="16" name="Picture 15" descr="Screen Shot 2012-02-11 at 8.16.32 AM.png"/>
          <p:cNvPicPr>
            <a:picLocks noChangeAspect="1"/>
          </p:cNvPicPr>
          <p:nvPr/>
        </p:nvPicPr>
        <p:blipFill>
          <a:blip r:embed="rId7">
            <a:alphaModFix amt="75000"/>
            <a:extLst>
              <a:ext uri="{28A0092B-C50C-407E-A947-70E740481C1C}">
                <a14:useLocalDpi xmlns:a14="http://schemas.microsoft.com/office/drawing/2010/main" val="0"/>
              </a:ext>
            </a:extLst>
          </a:blip>
          <a:stretch>
            <a:fillRect/>
          </a:stretch>
        </p:blipFill>
        <p:spPr>
          <a:xfrm>
            <a:off x="6754015" y="4965677"/>
            <a:ext cx="1398481" cy="101019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3430029" y="4965677"/>
            <a:ext cx="1038965" cy="1191170"/>
          </a:xfrm>
          <a:prstGeom prst="rect">
            <a:avLst/>
          </a:prstGeom>
          <a:ln>
            <a:noFill/>
          </a:ln>
          <a:effectLst>
            <a:outerShdw blurRad="292100" dist="139700" dir="2700000" algn="tl" rotWithShape="0">
              <a:srgbClr val="333333">
                <a:alpha val="23000"/>
              </a:srgbClr>
            </a:outerShdw>
          </a:effectLst>
        </p:spPr>
      </p:pic>
      <p:sp>
        <p:nvSpPr>
          <p:cNvPr id="20" name="Rectangle 19"/>
          <p:cNvSpPr/>
          <p:nvPr/>
        </p:nvSpPr>
        <p:spPr>
          <a:xfrm>
            <a:off x="326485" y="6280480"/>
            <a:ext cx="4406976" cy="646331"/>
          </a:xfrm>
          <a:prstGeom prst="rect">
            <a:avLst/>
          </a:prstGeom>
        </p:spPr>
        <p:txBody>
          <a:bodyPr wrap="none">
            <a:spAutoFit/>
          </a:bodyPr>
          <a:lstStyle/>
          <a:p>
            <a:r>
              <a:rPr lang="en-US" i="1" dirty="0">
                <a:latin typeface="Century Gothic" charset="0"/>
                <a:ea typeface="Century Gothic" charset="0"/>
                <a:cs typeface="Century Gothic" charset="0"/>
              </a:rPr>
              <a:t>Your names would all be listed here ...</a:t>
            </a:r>
          </a:p>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84713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 y="256714"/>
            <a:ext cx="8978558" cy="823274"/>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a:lstStyle/>
          <a:p>
            <a:r>
              <a:rPr lang="en-US" sz="4400" dirty="0">
                <a:solidFill>
                  <a:schemeClr val="accent1">
                    <a:lumMod val="75000"/>
                  </a:schemeClr>
                </a:solidFill>
                <a:latin typeface="Century Gothic" charset="0"/>
                <a:ea typeface="Century Gothic" charset="0"/>
                <a:cs typeface="Century Gothic" charset="0"/>
              </a:rPr>
              <a:t>Acknowledgements</a:t>
            </a:r>
          </a:p>
        </p:txBody>
      </p:sp>
      <p:sp>
        <p:nvSpPr>
          <p:cNvPr id="24" name="Content Placeholder 2"/>
          <p:cNvSpPr>
            <a:spLocks noGrp="1"/>
          </p:cNvSpPr>
          <p:nvPr>
            <p:ph idx="1"/>
          </p:nvPr>
        </p:nvSpPr>
        <p:spPr>
          <a:xfrm>
            <a:off x="549275" y="1374707"/>
            <a:ext cx="8429283" cy="3429584"/>
          </a:xfrm>
        </p:spPr>
        <p:txBody>
          <a:bodyPr>
            <a:normAutofit/>
          </a:bodyPr>
          <a:lstStyle/>
          <a:p>
            <a:endParaRPr lang="en-US" dirty="0">
              <a:solidFill>
                <a:schemeClr val="accent5">
                  <a:lumMod val="75000"/>
                </a:schemeClr>
              </a:solidFill>
            </a:endParaRPr>
          </a:p>
          <a:p>
            <a:r>
              <a:rPr lang="en-US" dirty="0">
                <a:solidFill>
                  <a:schemeClr val="accent5">
                    <a:lumMod val="75000"/>
                  </a:schemeClr>
                </a:solidFill>
                <a:latin typeface="Century Gothic" charset="0"/>
                <a:ea typeface="Century Gothic" charset="0"/>
                <a:cs typeface="Century Gothic" charset="0"/>
              </a:rPr>
              <a:t>The National Science Foundation (DMR-1905474)</a:t>
            </a:r>
          </a:p>
          <a:p>
            <a:r>
              <a:rPr lang="en-US" dirty="0">
                <a:solidFill>
                  <a:schemeClr val="accent5">
                    <a:lumMod val="75000"/>
                  </a:schemeClr>
                </a:solidFill>
                <a:latin typeface="Century Gothic" charset="0"/>
                <a:ea typeface="Century Gothic" charset="0"/>
                <a:cs typeface="Century Gothic" charset="0"/>
              </a:rPr>
              <a:t>Other funding source 1</a:t>
            </a:r>
          </a:p>
          <a:p>
            <a:r>
              <a:rPr lang="en-US" dirty="0">
                <a:solidFill>
                  <a:schemeClr val="accent5">
                    <a:lumMod val="75000"/>
                  </a:schemeClr>
                </a:solidFill>
                <a:latin typeface="Century Gothic" charset="0"/>
                <a:ea typeface="Century Gothic" charset="0"/>
                <a:cs typeface="Century Gothic" charset="0"/>
              </a:rPr>
              <a:t>Other funding source 2</a:t>
            </a:r>
          </a:p>
          <a:p>
            <a:pPr marL="0" indent="0">
              <a:buNone/>
            </a:pPr>
            <a:r>
              <a:rPr lang="en-US" dirty="0">
                <a:solidFill>
                  <a:schemeClr val="accent5">
                    <a:lumMod val="75000"/>
                  </a:schemeClr>
                </a:solidFill>
              </a:rPr>
              <a:t> ...</a:t>
            </a:r>
          </a:p>
          <a:p>
            <a:pPr marL="0" indent="0">
              <a:buNone/>
            </a:pPr>
            <a:endParaRPr lang="en-US" dirty="0">
              <a:solidFill>
                <a:schemeClr val="accent5">
                  <a:lumMod val="75000"/>
                </a:schemeClr>
              </a:solidFill>
            </a:endParaRPr>
          </a:p>
        </p:txBody>
      </p:sp>
      <p:sp>
        <p:nvSpPr>
          <p:cNvPr id="25" name="TextBox 24"/>
          <p:cNvSpPr txBox="1"/>
          <p:nvPr/>
        </p:nvSpPr>
        <p:spPr>
          <a:xfrm>
            <a:off x="365879" y="4936662"/>
            <a:ext cx="9144000" cy="707886"/>
          </a:xfrm>
          <a:prstGeom prst="rect">
            <a:avLst/>
          </a:prstGeom>
          <a:noFill/>
        </p:spPr>
        <p:txBody>
          <a:bodyPr wrap="square" rtlCol="0">
            <a:spAutoFit/>
          </a:bodyPr>
          <a:lstStyle/>
          <a:p>
            <a:r>
              <a:rPr lang="en-US" sz="4000" i="1" dirty="0">
                <a:ln w="10541" cmpd="sng">
                  <a:solidFill>
                    <a:schemeClr val="accent1">
                      <a:shade val="88000"/>
                      <a:satMod val="110000"/>
                    </a:schemeClr>
                  </a:solidFill>
                  <a:prstDash val="solid"/>
                </a:ln>
                <a:solidFill>
                  <a:schemeClr val="accent1">
                    <a:lumMod val="75000"/>
                  </a:schemeClr>
                </a:solidFill>
                <a:latin typeface="Century Gothic" charset="0"/>
                <a:ea typeface="Century Gothic" charset="0"/>
                <a:cs typeface="Century Gothic" charset="0"/>
              </a:rPr>
              <a:t>Thank you for your kind attention!</a:t>
            </a:r>
          </a:p>
        </p:txBody>
      </p:sp>
      <p:pic>
        <p:nvPicPr>
          <p:cNvPr id="26" name="Google Shape;99;p1"/>
          <p:cNvPicPr preferRelativeResize="0"/>
          <p:nvPr/>
        </p:nvPicPr>
        <p:blipFill rotWithShape="1">
          <a:blip r:embed="rId3">
            <a:alphaModFix/>
          </a:blip>
          <a:srcRect/>
          <a:stretch/>
        </p:blipFill>
        <p:spPr>
          <a:xfrm>
            <a:off x="0" y="17385"/>
            <a:ext cx="1487372" cy="1357322"/>
          </a:xfrm>
          <a:prstGeom prst="rect">
            <a:avLst/>
          </a:prstGeom>
          <a:ln>
            <a:noFill/>
          </a:ln>
          <a:effectLst>
            <a:softEdge rad="112500"/>
          </a:effectLst>
        </p:spPr>
      </p:pic>
    </p:spTree>
    <p:extLst>
      <p:ext uri="{BB962C8B-B14F-4D97-AF65-F5344CB8AC3E}">
        <p14:creationId xmlns:p14="http://schemas.microsoft.com/office/powerpoint/2010/main" val="115055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 y="256714"/>
            <a:ext cx="8978558" cy="823274"/>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a:lstStyle/>
          <a:p>
            <a:r>
              <a:rPr lang="en-US" sz="4400" dirty="0">
                <a:solidFill>
                  <a:schemeClr val="accent1">
                    <a:lumMod val="75000"/>
                  </a:schemeClr>
                </a:solidFill>
                <a:latin typeface="Century Gothic" charset="0"/>
                <a:ea typeface="Century Gothic" charset="0"/>
                <a:cs typeface="Century Gothic" charset="0"/>
              </a:rPr>
              <a:t>Conclusions</a:t>
            </a:r>
          </a:p>
        </p:txBody>
      </p:sp>
      <p:sp>
        <p:nvSpPr>
          <p:cNvPr id="24" name="Content Placeholder 2"/>
          <p:cNvSpPr>
            <a:spLocks noGrp="1"/>
          </p:cNvSpPr>
          <p:nvPr>
            <p:ph idx="1"/>
          </p:nvPr>
        </p:nvSpPr>
        <p:spPr>
          <a:xfrm>
            <a:off x="549275" y="554182"/>
            <a:ext cx="8429283" cy="3117273"/>
          </a:xfrm>
        </p:spPr>
        <p:txBody>
          <a:bodyPr>
            <a:normAutofit/>
          </a:bodyPr>
          <a:lstStyle/>
          <a:p>
            <a:endParaRPr lang="en-US" dirty="0">
              <a:solidFill>
                <a:schemeClr val="accent5">
                  <a:lumMod val="75000"/>
                </a:schemeClr>
              </a:solidFill>
            </a:endParaRPr>
          </a:p>
          <a:p>
            <a:r>
              <a:rPr lang="en-US" dirty="0">
                <a:solidFill>
                  <a:schemeClr val="accent1"/>
                </a:solidFill>
                <a:latin typeface="Century Gothic" charset="0"/>
                <a:ea typeface="Century Gothic" charset="0"/>
                <a:cs typeface="Century Gothic" charset="0"/>
              </a:rPr>
              <a:t>I claimed every talk is supposed to have a conclusion.  However the great David Mermin gave a talk where he finished this way:</a:t>
            </a:r>
            <a:br>
              <a:rPr lang="en-US" dirty="0">
                <a:solidFill>
                  <a:schemeClr val="accent1"/>
                </a:solidFill>
                <a:latin typeface="Century Gothic" charset="0"/>
                <a:ea typeface="Century Gothic" charset="0"/>
                <a:cs typeface="Century Gothic" charset="0"/>
              </a:rPr>
            </a:br>
            <a:r>
              <a:rPr lang="en-US" sz="2000" dirty="0">
                <a:latin typeface="Courier" charset="0"/>
                <a:ea typeface="Courier" charset="0"/>
                <a:cs typeface="Courier" charset="0"/>
              </a:rPr>
              <a:t>The ubiquitous heavy-handed concluding summary should be omitted; a talk should tell such a good story that a summary is uncalled for. Imagine War and Peace ending with a summary. There is no better way to make an audience happy than briskly finishing a talk five minutes earlier than it expected you to. Like this.</a:t>
            </a:r>
            <a:endParaRPr lang="en-US" sz="2000" dirty="0">
              <a:solidFill>
                <a:schemeClr val="accent1"/>
              </a:solidFill>
              <a:latin typeface="Courier" charset="0"/>
              <a:ea typeface="Courier" charset="0"/>
              <a:cs typeface="Courier" charset="0"/>
            </a:endParaRPr>
          </a:p>
          <a:p>
            <a:r>
              <a:rPr lang="en-US" dirty="0">
                <a:solidFill>
                  <a:schemeClr val="accent1"/>
                </a:solidFill>
              </a:rPr>
              <a:t> Rules are meant to be broken.  Communicate clearly.  Enjoy doing it.  So will your audience!</a:t>
            </a:r>
          </a:p>
          <a:p>
            <a:pPr algn="ctr"/>
            <a:r>
              <a:rPr lang="en-US" b="1" dirty="0">
                <a:solidFill>
                  <a:schemeClr val="accent1"/>
                </a:solidFill>
              </a:rPr>
              <a:t>Thank you for your kind attention!</a:t>
            </a:r>
          </a:p>
        </p:txBody>
      </p:sp>
    </p:spTree>
    <p:extLst>
      <p:ext uri="{BB962C8B-B14F-4D97-AF65-F5344CB8AC3E}">
        <p14:creationId xmlns:p14="http://schemas.microsoft.com/office/powerpoint/2010/main" val="173174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6047"/>
            <a:ext cx="8724275" cy="4785122"/>
          </a:xfrm>
        </p:spPr>
        <p:txBody>
          <a:bodyPr>
            <a:normAutofit/>
          </a:bodyPr>
          <a:lstStyle/>
          <a:p>
            <a:pPr marL="457200" indent="-457200">
              <a:buFont typeface="+mj-lt"/>
              <a:buAutoNum type="arabicPeriod"/>
            </a:pPr>
            <a:r>
              <a:rPr lang="en-US" dirty="0">
                <a:latin typeface="Century Gothic" charset="0"/>
                <a:ea typeface="Century Gothic" charset="0"/>
                <a:cs typeface="Century Gothic" charset="0"/>
              </a:rPr>
              <a:t>The structure of a good scientific talk.</a:t>
            </a:r>
          </a:p>
          <a:p>
            <a:pPr marL="457200" indent="-457200">
              <a:buFont typeface="+mj-lt"/>
              <a:buAutoNum type="arabicPeriod"/>
            </a:pPr>
            <a:r>
              <a:rPr lang="en-US" dirty="0">
                <a:latin typeface="Century Gothic" charset="0"/>
                <a:ea typeface="Century Gothic" charset="0"/>
                <a:cs typeface="Century Gothic" charset="0"/>
              </a:rPr>
              <a:t>Some meta - ideas about communication</a:t>
            </a:r>
          </a:p>
          <a:p>
            <a:pPr marL="457200" indent="-457200">
              <a:buFont typeface="+mj-lt"/>
              <a:buAutoNum type="arabicPeriod"/>
            </a:pPr>
            <a:r>
              <a:rPr lang="en-US" dirty="0">
                <a:latin typeface="Century Gothic" charset="0"/>
                <a:ea typeface="Century Gothic" charset="0"/>
                <a:cs typeface="Century Gothic" charset="0"/>
              </a:rPr>
              <a:t>Some specific ideas communicating scientific ideas and results</a:t>
            </a:r>
          </a:p>
          <a:p>
            <a:pPr marL="457200" indent="-457200">
              <a:buFont typeface="+mj-lt"/>
              <a:buAutoNum type="arabicPeriod"/>
            </a:pPr>
            <a:r>
              <a:rPr lang="en-US" dirty="0">
                <a:latin typeface="Century Gothic" charset="0"/>
                <a:ea typeface="Century Gothic" charset="0"/>
                <a:cs typeface="Century Gothic" charset="0"/>
              </a:rPr>
              <a:t>Some examples</a:t>
            </a:r>
          </a:p>
          <a:p>
            <a:pPr marL="457200" indent="-457200">
              <a:buFont typeface="+mj-lt"/>
              <a:buAutoNum type="arabicPeriod"/>
            </a:pPr>
            <a:r>
              <a:rPr lang="en-US" dirty="0">
                <a:latin typeface="Century Gothic" charset="0"/>
                <a:ea typeface="Century Gothic" charset="0"/>
                <a:cs typeface="Century Gothic" charset="0"/>
              </a:rPr>
              <a:t>Conclusions</a:t>
            </a:r>
          </a:p>
          <a:p>
            <a:endParaRPr lang="en-US" dirty="0">
              <a:latin typeface="Century Gothic" charset="0"/>
              <a:ea typeface="Century Gothic" charset="0"/>
              <a:cs typeface="Century Gothic" charset="0"/>
            </a:endParaRPr>
          </a:p>
        </p:txBody>
      </p:sp>
      <p:sp>
        <p:nvSpPr>
          <p:cNvPr id="12" name="Title 1"/>
          <p:cNvSpPr txBox="1">
            <a:spLocks/>
          </p:cNvSpPr>
          <p:nvPr/>
        </p:nvSpPr>
        <p:spPr>
          <a:xfrm>
            <a:off x="0" y="-21247"/>
            <a:ext cx="9144000" cy="55786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800" dirty="0">
                <a:solidFill>
                  <a:schemeClr val="accent1">
                    <a:lumMod val="75000"/>
                  </a:schemeClr>
                </a:solidFill>
                <a:latin typeface="Century Gothic" charset="0"/>
                <a:ea typeface="Century Gothic" charset="0"/>
                <a:cs typeface="Century Gothic" charset="0"/>
              </a:rPr>
              <a:t>Outline of this talk</a:t>
            </a:r>
            <a:endParaRPr lang="en-US" sz="2800" dirty="0">
              <a:solidFill>
                <a:schemeClr val="accent1">
                  <a:lumMod val="75000"/>
                </a:schemeClr>
              </a:solidFill>
              <a:latin typeface="News Gothic MT" charset="0"/>
              <a:ea typeface="News Gothic MT" charset="0"/>
              <a:cs typeface="News Gothic MT" charset="0"/>
            </a:endParaRPr>
          </a:p>
        </p:txBody>
      </p:sp>
    </p:spTree>
    <p:extLst>
      <p:ext uri="{BB962C8B-B14F-4D97-AF65-F5344CB8AC3E}">
        <p14:creationId xmlns:p14="http://schemas.microsoft.com/office/powerpoint/2010/main" val="353617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935" y="965889"/>
            <a:ext cx="7718282" cy="4785122"/>
          </a:xfrm>
        </p:spPr>
        <p:txBody>
          <a:bodyPr>
            <a:normAutofit/>
          </a:bodyPr>
          <a:lstStyle/>
          <a:p>
            <a:endParaRPr lang="en-US" dirty="0">
              <a:solidFill>
                <a:schemeClr val="accent6">
                  <a:lumMod val="75000"/>
                </a:schemeClr>
              </a:solidFill>
            </a:endParaRPr>
          </a:p>
          <a:p>
            <a:pPr marL="0" indent="0">
              <a:buNone/>
            </a:pPr>
            <a:r>
              <a:rPr lang="en-US" dirty="0">
                <a:solidFill>
                  <a:schemeClr val="accent6">
                    <a:lumMod val="75000"/>
                  </a:schemeClr>
                </a:solidFill>
              </a:rPr>
              <a:t> </a:t>
            </a:r>
          </a:p>
          <a:p>
            <a:pPr marL="0" indent="0">
              <a:buNone/>
            </a:pPr>
            <a:endParaRPr lang="en-US" dirty="0">
              <a:solidFill>
                <a:schemeClr val="accent6">
                  <a:lumMod val="75000"/>
                </a:schemeClr>
              </a:solidFill>
            </a:endParaRPr>
          </a:p>
          <a:p>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br>
              <a:rPr lang="en-US" dirty="0">
                <a:solidFill>
                  <a:schemeClr val="accent6">
                    <a:lumMod val="75000"/>
                  </a:schemeClr>
                </a:solidFill>
              </a:rPr>
            </a:br>
            <a:r>
              <a:rPr lang="en-US" dirty="0">
                <a:solidFill>
                  <a:schemeClr val="accent6">
                    <a:lumMod val="75000"/>
                  </a:schemeClr>
                </a:solidFill>
              </a:rPr>
              <a:t>    </a:t>
            </a:r>
          </a:p>
          <a:p>
            <a:pPr marL="0" indent="0">
              <a:buNone/>
            </a:pPr>
            <a:br>
              <a:rPr lang="en-US" sz="1800" i="1" dirty="0">
                <a:solidFill>
                  <a:schemeClr val="accent6">
                    <a:lumMod val="75000"/>
                  </a:schemeClr>
                </a:solidFill>
              </a:rPr>
            </a:br>
            <a:r>
              <a:rPr lang="en-US" sz="1800" i="1" dirty="0">
                <a:solidFill>
                  <a:schemeClr val="accent6">
                    <a:lumMod val="75000"/>
                  </a:schemeClr>
                </a:solidFill>
              </a:rPr>
              <a:t>	</a:t>
            </a:r>
            <a:br>
              <a:rPr lang="en-US" sz="1800" i="1" dirty="0">
                <a:solidFill>
                  <a:schemeClr val="accent6">
                    <a:lumMod val="75000"/>
                  </a:schemeClr>
                </a:solidFill>
              </a:rPr>
            </a:br>
            <a:r>
              <a:rPr lang="en-US" sz="1800" i="1" dirty="0">
                <a:solidFill>
                  <a:schemeClr val="accent6">
                    <a:lumMod val="75000"/>
                  </a:schemeClr>
                </a:solidFill>
              </a:rPr>
              <a:t>	</a:t>
            </a:r>
          </a:p>
          <a:p>
            <a:pPr marL="0" indent="0">
              <a:buNone/>
            </a:pPr>
            <a:endParaRPr lang="en-US" sz="1800" i="1" dirty="0">
              <a:solidFill>
                <a:schemeClr val="tx1"/>
              </a:solidFill>
            </a:endParaRPr>
          </a:p>
          <a:p>
            <a:pPr marL="0" indent="0">
              <a:buNone/>
            </a:pPr>
            <a:endParaRPr lang="en-US" sz="1800" i="1" dirty="0">
              <a:solidFill>
                <a:schemeClr val="tx1"/>
              </a:solidFill>
            </a:endParaRP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12" name="Title 1"/>
          <p:cNvSpPr txBox="1">
            <a:spLocks/>
          </p:cNvSpPr>
          <p:nvPr/>
        </p:nvSpPr>
        <p:spPr>
          <a:xfrm>
            <a:off x="0" y="0"/>
            <a:ext cx="9144000" cy="15627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base"/>
            <a:r>
              <a:rPr lang="en-US" sz="2800" dirty="0">
                <a:latin typeface="Century Gothic" charset="0"/>
                <a:ea typeface="Century Gothic" charset="0"/>
                <a:cs typeface="Century Gothic" charset="0"/>
              </a:rPr>
              <a:t>Talk Structure:</a:t>
            </a:r>
          </a:p>
          <a:p>
            <a:pPr fontAlgn="base"/>
            <a:r>
              <a:rPr lang="en-US" sz="2400" dirty="0">
                <a:latin typeface="Century Gothic" charset="0"/>
                <a:ea typeface="Century Gothic" charset="0"/>
                <a:cs typeface="Century Gothic" charset="0"/>
              </a:rPr>
              <a:t>Tell ‘em what you’re going to tell ‘em; </a:t>
            </a:r>
          </a:p>
          <a:p>
            <a:pPr fontAlgn="base"/>
            <a:r>
              <a:rPr lang="en-US" sz="2400" dirty="0">
                <a:latin typeface="Century Gothic" charset="0"/>
                <a:ea typeface="Century Gothic" charset="0"/>
                <a:cs typeface="Century Gothic" charset="0"/>
              </a:rPr>
              <a:t>Next, tell ‘em;</a:t>
            </a:r>
          </a:p>
          <a:p>
            <a:pPr fontAlgn="base"/>
            <a:r>
              <a:rPr lang="en-US" sz="2400" dirty="0">
                <a:latin typeface="Century Gothic" charset="0"/>
                <a:ea typeface="Century Gothic" charset="0"/>
                <a:cs typeface="Century Gothic" charset="0"/>
              </a:rPr>
              <a:t> Next, tell ‘em what you told ‘em</a:t>
            </a:r>
          </a:p>
        </p:txBody>
      </p:sp>
    </p:spTree>
    <p:extLst>
      <p:ext uri="{BB962C8B-B14F-4D97-AF65-F5344CB8AC3E}">
        <p14:creationId xmlns:p14="http://schemas.microsoft.com/office/powerpoint/2010/main" val="18796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935" y="965889"/>
            <a:ext cx="7718282" cy="4785122"/>
          </a:xfrm>
        </p:spPr>
        <p:txBody>
          <a:bodyPr>
            <a:normAutofit/>
          </a:bodyPr>
          <a:lstStyle/>
          <a:p>
            <a:endParaRPr lang="en-US" dirty="0">
              <a:solidFill>
                <a:schemeClr val="accent6">
                  <a:lumMod val="75000"/>
                </a:schemeClr>
              </a:solidFill>
            </a:endParaRPr>
          </a:p>
          <a:p>
            <a:pPr marL="0" indent="0">
              <a:buNone/>
            </a:pPr>
            <a:r>
              <a:rPr lang="en-US" dirty="0">
                <a:solidFill>
                  <a:schemeClr val="accent6">
                    <a:lumMod val="75000"/>
                  </a:schemeClr>
                </a:solidFill>
              </a:rPr>
              <a:t> </a:t>
            </a:r>
          </a:p>
          <a:p>
            <a:pPr marL="0" indent="0">
              <a:buNone/>
            </a:pPr>
            <a:endParaRPr lang="en-US" dirty="0">
              <a:solidFill>
                <a:schemeClr val="accent6">
                  <a:lumMod val="75000"/>
                </a:schemeClr>
              </a:solidFill>
            </a:endParaRPr>
          </a:p>
          <a:p>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br>
              <a:rPr lang="en-US" dirty="0">
                <a:solidFill>
                  <a:schemeClr val="accent6">
                    <a:lumMod val="75000"/>
                  </a:schemeClr>
                </a:solidFill>
              </a:rPr>
            </a:br>
            <a:r>
              <a:rPr lang="en-US" dirty="0">
                <a:solidFill>
                  <a:schemeClr val="accent6">
                    <a:lumMod val="75000"/>
                  </a:schemeClr>
                </a:solidFill>
              </a:rPr>
              <a:t>    </a:t>
            </a:r>
          </a:p>
          <a:p>
            <a:pPr marL="0" indent="0">
              <a:buNone/>
            </a:pPr>
            <a:br>
              <a:rPr lang="en-US" sz="1800" i="1" dirty="0">
                <a:solidFill>
                  <a:schemeClr val="accent6">
                    <a:lumMod val="75000"/>
                  </a:schemeClr>
                </a:solidFill>
              </a:rPr>
            </a:br>
            <a:r>
              <a:rPr lang="en-US" sz="1800" i="1" dirty="0">
                <a:solidFill>
                  <a:schemeClr val="accent6">
                    <a:lumMod val="75000"/>
                  </a:schemeClr>
                </a:solidFill>
              </a:rPr>
              <a:t>	</a:t>
            </a:r>
            <a:br>
              <a:rPr lang="en-US" sz="1800" i="1" dirty="0">
                <a:solidFill>
                  <a:schemeClr val="accent6">
                    <a:lumMod val="75000"/>
                  </a:schemeClr>
                </a:solidFill>
              </a:rPr>
            </a:br>
            <a:r>
              <a:rPr lang="en-US" sz="1800" i="1" dirty="0">
                <a:solidFill>
                  <a:schemeClr val="accent6">
                    <a:lumMod val="75000"/>
                  </a:schemeClr>
                </a:solidFill>
              </a:rPr>
              <a:t>	</a:t>
            </a:r>
          </a:p>
          <a:p>
            <a:pPr marL="0" indent="0">
              <a:buNone/>
            </a:pPr>
            <a:endParaRPr lang="en-US" sz="1800" i="1" dirty="0">
              <a:solidFill>
                <a:schemeClr val="tx1"/>
              </a:solidFill>
            </a:endParaRPr>
          </a:p>
          <a:p>
            <a:pPr marL="0" indent="0">
              <a:buNone/>
            </a:pPr>
            <a:endParaRPr lang="en-US" sz="1800" i="1" dirty="0">
              <a:solidFill>
                <a:schemeClr val="tx1"/>
              </a:solidFill>
            </a:endParaRP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12" name="Title 1"/>
          <p:cNvSpPr txBox="1">
            <a:spLocks/>
          </p:cNvSpPr>
          <p:nvPr/>
        </p:nvSpPr>
        <p:spPr>
          <a:xfrm>
            <a:off x="0" y="0"/>
            <a:ext cx="9144000" cy="15627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base"/>
            <a:r>
              <a:rPr lang="en-US" sz="2800" dirty="0">
                <a:latin typeface="Century Gothic" charset="0"/>
                <a:ea typeface="Century Gothic" charset="0"/>
                <a:cs typeface="Century Gothic" charset="0"/>
              </a:rPr>
              <a:t>Talk Structure:</a:t>
            </a:r>
          </a:p>
          <a:p>
            <a:pPr fontAlgn="base"/>
            <a:r>
              <a:rPr lang="en-US" sz="2400" dirty="0">
                <a:latin typeface="Century Gothic" charset="0"/>
                <a:ea typeface="Century Gothic" charset="0"/>
                <a:cs typeface="Century Gothic" charset="0"/>
              </a:rPr>
              <a:t>Tell ‘em what you’re going to tell ‘em; </a:t>
            </a:r>
          </a:p>
          <a:p>
            <a:pPr fontAlgn="base"/>
            <a:r>
              <a:rPr lang="en-US" sz="2400" dirty="0">
                <a:latin typeface="Century Gothic" charset="0"/>
                <a:ea typeface="Century Gothic" charset="0"/>
                <a:cs typeface="Century Gothic" charset="0"/>
              </a:rPr>
              <a:t>Next, tell ‘em;</a:t>
            </a:r>
          </a:p>
          <a:p>
            <a:pPr fontAlgn="base"/>
            <a:r>
              <a:rPr lang="en-US" sz="2400" dirty="0">
                <a:latin typeface="Century Gothic" charset="0"/>
                <a:ea typeface="Century Gothic" charset="0"/>
                <a:cs typeface="Century Gothic" charset="0"/>
              </a:rPr>
              <a:t> Next, tell ‘em what you told ‘em</a:t>
            </a:r>
          </a:p>
        </p:txBody>
      </p:sp>
      <p:sp>
        <p:nvSpPr>
          <p:cNvPr id="5" name="Content Placeholder 2"/>
          <p:cNvSpPr txBox="1">
            <a:spLocks/>
          </p:cNvSpPr>
          <p:nvPr/>
        </p:nvSpPr>
        <p:spPr>
          <a:xfrm>
            <a:off x="655935" y="1562788"/>
            <a:ext cx="8488066" cy="5154111"/>
          </a:xfrm>
          <a:prstGeom prst="rect">
            <a:avLst/>
          </a:prstGeom>
        </p:spPr>
        <p:txBody>
          <a:bodyPr vert="horz" lIns="91440" tIns="45720" rIns="91440" bIns="45720" rtlCol="0">
            <a:normAutofit fontScale="700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0" indent="-457200">
              <a:buFont typeface="+mj-lt"/>
              <a:buAutoNum type="arabicPeriod"/>
            </a:pPr>
            <a:r>
              <a:rPr lang="en-US" sz="3400" b="1" dirty="0">
                <a:solidFill>
                  <a:schemeClr val="bg2">
                    <a:lumMod val="50000"/>
                  </a:schemeClr>
                </a:solidFill>
                <a:latin typeface="Century Gothic" charset="0"/>
                <a:ea typeface="Century Gothic" charset="0"/>
                <a:cs typeface="Century Gothic" charset="0"/>
              </a:rPr>
              <a:t>What you're going to tell 'em</a:t>
            </a:r>
            <a:r>
              <a:rPr lang="en-US" sz="3400" b="1" dirty="0">
                <a:latin typeface="Century Gothic" charset="0"/>
                <a:ea typeface="Century Gothic" charset="0"/>
                <a:cs typeface="Century Gothic" charset="0"/>
              </a:rPr>
              <a:t>:  </a:t>
            </a:r>
            <a:br>
              <a:rPr lang="en-US" sz="3400" b="1" dirty="0">
                <a:latin typeface="Century Gothic" charset="0"/>
                <a:ea typeface="Century Gothic" charset="0"/>
                <a:cs typeface="Century Gothic" charset="0"/>
              </a:rPr>
            </a:br>
            <a:r>
              <a:rPr lang="en-US" sz="3400" b="1" dirty="0">
                <a:solidFill>
                  <a:schemeClr val="accent1"/>
                </a:solidFill>
                <a:latin typeface="Century Gothic" charset="0"/>
                <a:ea typeface="Century Gothic" charset="0"/>
                <a:cs typeface="Century Gothic" charset="0"/>
              </a:rPr>
              <a:t>•</a:t>
            </a:r>
            <a:r>
              <a:rPr lang="en-US" sz="3400" b="1" dirty="0">
                <a:solidFill>
                  <a:schemeClr val="accent3"/>
                </a:solidFill>
                <a:latin typeface="Century Gothic" charset="0"/>
                <a:ea typeface="Century Gothic" charset="0"/>
                <a:cs typeface="Century Gothic" charset="0"/>
              </a:rPr>
              <a:t>Outline</a:t>
            </a:r>
            <a:r>
              <a:rPr lang="en-US" sz="3400" b="1" dirty="0">
                <a:latin typeface="Century Gothic" charset="0"/>
                <a:ea typeface="Century Gothic" charset="0"/>
                <a:cs typeface="Century Gothic" charset="0"/>
              </a:rPr>
              <a:t> </a:t>
            </a:r>
            <a:br>
              <a:rPr lang="en-US" sz="3400" b="1" dirty="0">
                <a:latin typeface="Century Gothic" charset="0"/>
                <a:ea typeface="Century Gothic" charset="0"/>
                <a:cs typeface="Century Gothic" charset="0"/>
              </a:rPr>
            </a:br>
            <a:r>
              <a:rPr lang="en-US" sz="3100" b="1" dirty="0">
                <a:solidFill>
                  <a:schemeClr val="accent1"/>
                </a:solidFill>
                <a:latin typeface="Century Gothic" charset="0"/>
                <a:ea typeface="Century Gothic" charset="0"/>
                <a:cs typeface="Century Gothic" charset="0"/>
              </a:rPr>
              <a:t>•</a:t>
            </a:r>
            <a:r>
              <a:rPr lang="en-US" b="1" dirty="0">
                <a:latin typeface="Century Gothic" charset="0"/>
                <a:ea typeface="Century Gothic" charset="0"/>
                <a:cs typeface="Century Gothic" charset="0"/>
              </a:rPr>
              <a:t>Abstract </a:t>
            </a:r>
            <a:r>
              <a:rPr lang="en-US" sz="1600" b="1" dirty="0">
                <a:latin typeface="Century Gothic" charset="0"/>
                <a:ea typeface="Century Gothic" charset="0"/>
                <a:cs typeface="Century Gothic" charset="0"/>
              </a:rPr>
              <a:t>(For archival purposes!)</a:t>
            </a:r>
          </a:p>
          <a:p>
            <a:pPr marL="457200" indent="-457200">
              <a:buFont typeface="+mj-lt"/>
              <a:buAutoNum type="arabicPeriod"/>
            </a:pPr>
            <a:r>
              <a:rPr lang="en-US" sz="3400" dirty="0">
                <a:solidFill>
                  <a:schemeClr val="bg2">
                    <a:lumMod val="50000"/>
                  </a:schemeClr>
                </a:solidFill>
                <a:latin typeface="Century Gothic" charset="0"/>
                <a:ea typeface="Century Gothic" charset="0"/>
                <a:cs typeface="Century Gothic" charset="0"/>
              </a:rPr>
              <a:t>Tell ‘em:</a:t>
            </a:r>
            <a:br>
              <a:rPr lang="en-US" dirty="0">
                <a:solidFill>
                  <a:schemeClr val="bg2">
                    <a:lumMod val="50000"/>
                  </a:schemeClr>
                </a:solidFill>
                <a:latin typeface="Century Gothic" charset="0"/>
                <a:ea typeface="Century Gothic" charset="0"/>
                <a:cs typeface="Century Gothic" charset="0"/>
              </a:rPr>
            </a:br>
            <a:r>
              <a:rPr lang="en-US" dirty="0">
                <a:solidFill>
                  <a:schemeClr val="bg2">
                    <a:lumMod val="50000"/>
                  </a:schemeClr>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a:t>
            </a:r>
            <a:r>
              <a:rPr lang="en-US" dirty="0">
                <a:solidFill>
                  <a:schemeClr val="bg2">
                    <a:lumMod val="50000"/>
                  </a:schemeClr>
                </a:solidFill>
                <a:latin typeface="Century Gothic" charset="0"/>
                <a:ea typeface="Century Gothic" charset="0"/>
                <a:cs typeface="Century Gothic" charset="0"/>
              </a:rPr>
              <a:t> </a:t>
            </a:r>
            <a:r>
              <a:rPr lang="en-US" sz="3100" dirty="0">
                <a:solidFill>
                  <a:schemeClr val="accent3"/>
                </a:solidFill>
                <a:latin typeface="Century Gothic" charset="0"/>
                <a:ea typeface="Century Gothic" charset="0"/>
                <a:cs typeface="Century Gothic" charset="0"/>
              </a:rPr>
              <a:t>Motivation</a:t>
            </a:r>
            <a:r>
              <a:rPr lang="en-US" sz="3100" dirty="0">
                <a:solidFill>
                  <a:schemeClr val="tx1"/>
                </a:solidFill>
                <a:latin typeface="Century Gothic" charset="0"/>
                <a:ea typeface="Century Gothic" charset="0"/>
                <a:cs typeface="Century Gothic" charset="0"/>
              </a:rPr>
              <a:t>: Why should they care</a:t>
            </a:r>
            <a:r>
              <a:rPr lang="en-US" sz="3100" dirty="0">
                <a:solidFill>
                  <a:schemeClr val="tx1"/>
                </a:solidFill>
                <a:latin typeface="Arial Hebrew" charset="-79"/>
                <a:ea typeface="Arial Hebrew" charset="-79"/>
                <a:cs typeface="Arial Hebrew" charset="-79"/>
              </a:rPr>
              <a:t>?</a:t>
            </a:r>
            <a:br>
              <a:rPr lang="en-US" sz="3100" dirty="0">
                <a:solidFill>
                  <a:schemeClr val="tx1"/>
                </a:solidFill>
                <a:latin typeface="Arial Hebrew" charset="-79"/>
                <a:ea typeface="Arial Hebrew" charset="-79"/>
                <a:cs typeface="Arial Hebrew" charset="-79"/>
              </a:rPr>
            </a:br>
            <a:r>
              <a:rPr lang="en-US" dirty="0">
                <a:solidFill>
                  <a:schemeClr val="tx1"/>
                </a:solidFill>
                <a:latin typeface="Arial Hebrew" charset="-79"/>
                <a:ea typeface="Arial Hebrew" charset="-79"/>
                <a:cs typeface="Arial Hebrew" charset="-79"/>
              </a:rPr>
              <a:t>	</a:t>
            </a:r>
            <a:r>
              <a:rPr lang="en-US" sz="3100" dirty="0">
                <a:solidFill>
                  <a:schemeClr val="accent1"/>
                </a:solidFill>
                <a:latin typeface="Arial Hebrew" charset="-79"/>
                <a:ea typeface="Arial Hebrew" charset="-79"/>
                <a:cs typeface="Arial Hebrew" charset="-79"/>
              </a:rPr>
              <a:t>•</a:t>
            </a:r>
            <a:r>
              <a:rPr lang="en-US" dirty="0">
                <a:solidFill>
                  <a:schemeClr val="tx1"/>
                </a:solidFill>
                <a:latin typeface="Arial Hebrew" charset="-79"/>
                <a:ea typeface="Arial Hebrew" charset="-79"/>
                <a:cs typeface="Arial Hebrew" charset="-79"/>
              </a:rPr>
              <a:t>  </a:t>
            </a:r>
            <a:r>
              <a:rPr lang="en-US" sz="3100" dirty="0">
                <a:solidFill>
                  <a:schemeClr val="accent3"/>
                </a:solidFill>
                <a:latin typeface="Century Gothic" charset="0"/>
                <a:ea typeface="Century Gothic" charset="0"/>
                <a:cs typeface="Century Gothic" charset="0"/>
              </a:rPr>
              <a:t>The story of your work</a:t>
            </a:r>
            <a:r>
              <a:rPr lang="en-US" sz="3100" dirty="0">
                <a:solidFill>
                  <a:schemeClr val="tx1"/>
                </a:solidFill>
                <a:latin typeface="Century Gothic" charset="0"/>
                <a:ea typeface="Century Gothic" charset="0"/>
                <a:cs typeface="Century Gothic" charset="0"/>
              </a:rPr>
              <a:t>: </a:t>
            </a:r>
            <a:r>
              <a:rPr lang="en-US" dirty="0">
                <a:solidFill>
                  <a:schemeClr val="tx1"/>
                </a:solidFill>
                <a:latin typeface="Century Gothic" charset="0"/>
                <a:ea typeface="Century Gothic" charset="0"/>
                <a:cs typeface="Century Gothic" charset="0"/>
              </a:rPr>
              <a:t>	</a:t>
            </a:r>
            <a:br>
              <a:rPr lang="en-US"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dirty="0">
                <a:solidFill>
                  <a:schemeClr val="accent1"/>
                </a:solidFill>
                <a:latin typeface="Century Gothic" charset="0"/>
                <a:ea typeface="Century Gothic" charset="0"/>
                <a:cs typeface="Century Gothic" charset="0"/>
              </a:rPr>
              <a:t>context</a:t>
            </a:r>
            <a:r>
              <a:rPr lang="en-US" dirty="0">
                <a:solidFill>
                  <a:schemeClr val="tx1"/>
                </a:solidFill>
                <a:latin typeface="Century Gothic" charset="0"/>
                <a:ea typeface="Century Gothic" charset="0"/>
                <a:cs typeface="Century Gothic" charset="0"/>
              </a:rPr>
              <a:t> ... prior work on topic, framing your questions	</a:t>
            </a:r>
            <a:br>
              <a:rPr lang="en-US"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methods</a:t>
            </a:r>
            <a:r>
              <a:rPr lang="en-US" sz="3100" dirty="0">
                <a:solidFill>
                  <a:schemeClr val="tx1"/>
                </a:solidFill>
                <a:latin typeface="Century Gothic" charset="0"/>
                <a:ea typeface="Century Gothic" charset="0"/>
                <a:cs typeface="Century Gothic" charset="0"/>
              </a:rPr>
              <a:t> ... how it was done</a:t>
            </a:r>
            <a:br>
              <a:rPr lang="en-US" sz="3100" dirty="0">
                <a:solidFill>
                  <a:schemeClr val="tx1"/>
                </a:solidFill>
                <a:latin typeface="Century Gothic" charset="0"/>
                <a:ea typeface="Century Gothic" charset="0"/>
                <a:cs typeface="Century Gothic" charset="0"/>
              </a:rPr>
            </a:br>
            <a:r>
              <a:rPr lang="en-US" sz="3100" dirty="0">
                <a:solidFill>
                  <a:schemeClr val="tx1"/>
                </a:solidFill>
                <a:latin typeface="Century Gothic" charset="0"/>
                <a:ea typeface="Century Gothic" charset="0"/>
                <a:cs typeface="Century Gothic" charset="0"/>
              </a:rPr>
              <a:t>		</a:t>
            </a:r>
            <a:r>
              <a:rPr lang="en-US" sz="3600" dirty="0">
                <a:solidFill>
                  <a:schemeClr val="accent1"/>
                </a:solidFill>
                <a:latin typeface="Century Gothic" charset="0"/>
                <a:ea typeface="Century Gothic" charset="0"/>
                <a:cs typeface="Century Gothic" charset="0"/>
              </a:rPr>
              <a:t>results</a:t>
            </a:r>
            <a:r>
              <a:rPr lang="en-US" sz="3600" dirty="0">
                <a:solidFill>
                  <a:schemeClr val="tx1"/>
                </a:solidFill>
                <a:latin typeface="Century Gothic" charset="0"/>
                <a:ea typeface="Century Gothic" charset="0"/>
                <a:cs typeface="Century Gothic" charset="0"/>
              </a:rPr>
              <a:t> ... what you found</a:t>
            </a:r>
            <a:br>
              <a:rPr lang="en-US" sz="3600"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connections</a:t>
            </a:r>
            <a:r>
              <a:rPr lang="en-US" sz="3100" dirty="0">
                <a:solidFill>
                  <a:schemeClr val="tx1"/>
                </a:solidFill>
                <a:latin typeface="Century Gothic" charset="0"/>
                <a:ea typeface="Century Gothic" charset="0"/>
                <a:cs typeface="Century Gothic" charset="0"/>
              </a:rPr>
              <a:t> ... comparisons with other work</a:t>
            </a:r>
            <a:br>
              <a:rPr lang="en-US" sz="3100"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ramifications</a:t>
            </a:r>
            <a:r>
              <a:rPr lang="en-US" sz="3400" dirty="0">
                <a:solidFill>
                  <a:schemeClr val="accent1"/>
                </a:solidFill>
                <a:latin typeface="Century Gothic" charset="0"/>
                <a:ea typeface="Century Gothic" charset="0"/>
                <a:cs typeface="Century Gothic" charset="0"/>
              </a:rPr>
              <a:t> </a:t>
            </a:r>
            <a:r>
              <a:rPr lang="en-US" sz="3100" dirty="0">
                <a:solidFill>
                  <a:schemeClr val="tx1"/>
                </a:solidFill>
                <a:latin typeface="Century Gothic" charset="0"/>
                <a:ea typeface="Century Gothic" charset="0"/>
                <a:cs typeface="Century Gothic" charset="0"/>
              </a:rPr>
              <a:t>... practical consequences</a:t>
            </a:r>
            <a:br>
              <a:rPr lang="en-US"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dirty="0">
                <a:solidFill>
                  <a:schemeClr val="accent1"/>
                </a:solidFill>
                <a:latin typeface="Century Gothic" charset="0"/>
                <a:ea typeface="Century Gothic" charset="0"/>
                <a:cs typeface="Century Gothic" charset="0"/>
              </a:rPr>
              <a:t>future plans </a:t>
            </a:r>
            <a:r>
              <a:rPr lang="en-US" dirty="0">
                <a:solidFill>
                  <a:schemeClr val="tx1"/>
                </a:solidFill>
                <a:latin typeface="Century Gothic" charset="0"/>
                <a:ea typeface="Century Gothic" charset="0"/>
                <a:cs typeface="Century Gothic" charset="0"/>
              </a:rPr>
              <a:t>... what are the next steps</a:t>
            </a:r>
            <a:r>
              <a:rPr lang="en-US" dirty="0">
                <a:solidFill>
                  <a:schemeClr val="tx1"/>
                </a:solidFill>
                <a:latin typeface="Arial Hebrew" charset="-79"/>
                <a:ea typeface="Arial Hebrew" charset="-79"/>
                <a:cs typeface="Arial Hebrew" charset="-79"/>
              </a:rPr>
              <a:t>?</a:t>
            </a:r>
            <a:br>
              <a:rPr lang="en-US" dirty="0">
                <a:solidFill>
                  <a:schemeClr val="tx1"/>
                </a:solidFill>
                <a:latin typeface="Arial Hebrew" charset="-79"/>
                <a:ea typeface="Arial Hebrew" charset="-79"/>
                <a:cs typeface="Arial Hebrew" charset="-79"/>
              </a:rPr>
            </a:br>
            <a:endParaRPr lang="en-US" dirty="0">
              <a:solidFill>
                <a:schemeClr val="tx1"/>
              </a:solidFill>
              <a:latin typeface="Arial Hebrew" charset="-79"/>
              <a:ea typeface="Arial Hebrew" charset="-79"/>
              <a:cs typeface="Arial Hebrew" charset="-79"/>
            </a:endParaRPr>
          </a:p>
          <a:p>
            <a:pPr marL="457200" indent="-457200">
              <a:buFont typeface="+mj-lt"/>
              <a:buAutoNum type="arabicPeriod"/>
            </a:pPr>
            <a:r>
              <a:rPr lang="en-US" sz="3200" dirty="0">
                <a:solidFill>
                  <a:schemeClr val="accent1"/>
                </a:solidFill>
                <a:latin typeface="Century Gothic" charset="0"/>
                <a:ea typeface="Century Gothic" charset="0"/>
                <a:cs typeface="Century Gothic" charset="0"/>
              </a:rPr>
              <a:t>What you told ‘em</a:t>
            </a:r>
            <a:r>
              <a:rPr lang="en-US" sz="3200" dirty="0">
                <a:solidFill>
                  <a:schemeClr val="accent2"/>
                </a:solidFill>
                <a:latin typeface="Century Gothic" charset="0"/>
                <a:ea typeface="Century Gothic" charset="0"/>
                <a:cs typeface="Century Gothic" charset="0"/>
              </a:rPr>
              <a:t>:</a:t>
            </a:r>
            <a:br>
              <a:rPr lang="en-US" sz="3200" dirty="0">
                <a:latin typeface="Century Gothic" charset="0"/>
                <a:ea typeface="Century Gothic" charset="0"/>
                <a:cs typeface="Century Gothic" charset="0"/>
              </a:rPr>
            </a:br>
            <a:r>
              <a:rPr lang="en-US" sz="3200" dirty="0">
                <a:latin typeface="Century Gothic" charset="0"/>
                <a:ea typeface="Century Gothic" charset="0"/>
                <a:cs typeface="Century Gothic" charset="0"/>
              </a:rPr>
              <a:t>	</a:t>
            </a:r>
            <a:r>
              <a:rPr lang="en-US" sz="3200" dirty="0">
                <a:solidFill>
                  <a:schemeClr val="accent1"/>
                </a:solidFill>
                <a:latin typeface="Century Gothic" charset="0"/>
                <a:ea typeface="Century Gothic" charset="0"/>
                <a:cs typeface="Century Gothic" charset="0"/>
              </a:rPr>
              <a:t>•</a:t>
            </a:r>
            <a:r>
              <a:rPr lang="en-US" sz="3200" dirty="0">
                <a:latin typeface="Century Gothic" charset="0"/>
                <a:ea typeface="Century Gothic" charset="0"/>
                <a:cs typeface="Century Gothic" charset="0"/>
              </a:rPr>
              <a:t> </a:t>
            </a:r>
            <a:r>
              <a:rPr lang="en-US" sz="3200" dirty="0">
                <a:solidFill>
                  <a:schemeClr val="accent3"/>
                </a:solidFill>
                <a:latin typeface="Century Gothic" charset="0"/>
                <a:ea typeface="Century Gothic" charset="0"/>
                <a:cs typeface="Century Gothic" charset="0"/>
              </a:rPr>
              <a:t>Conclusions</a:t>
            </a:r>
            <a:br>
              <a:rPr lang="en-US" sz="3200" dirty="0">
                <a:latin typeface="Century Gothic" charset="0"/>
                <a:ea typeface="Century Gothic" charset="0"/>
                <a:cs typeface="Century Gothic" charset="0"/>
              </a:rPr>
            </a:br>
            <a:br>
              <a:rPr lang="en-US" sz="3200" dirty="0">
                <a:latin typeface="Century Gothic" charset="0"/>
                <a:ea typeface="Century Gothic" charset="0"/>
                <a:cs typeface="Century Gothic" charset="0"/>
              </a:rPr>
            </a:br>
            <a:r>
              <a:rPr lang="en-US" sz="3400" dirty="0">
                <a:solidFill>
                  <a:schemeClr val="accent1"/>
                </a:solidFill>
                <a:latin typeface="Century Gothic" charset="0"/>
                <a:ea typeface="Century Gothic" charset="0"/>
                <a:cs typeface="Century Gothic" charset="0"/>
              </a:rPr>
              <a:t>4</a:t>
            </a:r>
            <a:r>
              <a:rPr lang="en-US" sz="3200" dirty="0">
                <a:solidFill>
                  <a:schemeClr val="accent1"/>
                </a:solidFill>
                <a:latin typeface="Century Gothic" charset="0"/>
                <a:ea typeface="Century Gothic" charset="0"/>
                <a:cs typeface="Century Gothic" charset="0"/>
              </a:rPr>
              <a:t>. Acknowledgements</a:t>
            </a:r>
            <a:r>
              <a:rPr lang="en-US" sz="3200" dirty="0">
                <a:latin typeface="Century Gothic" charset="0"/>
                <a:ea typeface="Century Gothic" charset="0"/>
                <a:cs typeface="Century Gothic" charset="0"/>
              </a:rPr>
              <a:t>: </a:t>
            </a:r>
            <a:r>
              <a:rPr lang="en-US" sz="3200" dirty="0">
                <a:solidFill>
                  <a:schemeClr val="tx1"/>
                </a:solidFill>
                <a:latin typeface="Century Gothic" charset="0"/>
                <a:ea typeface="Century Gothic" charset="0"/>
                <a:cs typeface="Century Gothic" charset="0"/>
              </a:rPr>
              <a:t>people, funding sources</a:t>
            </a:r>
            <a:endParaRPr lang="en-US" sz="3000" dirty="0">
              <a:solidFill>
                <a:schemeClr val="tx1"/>
              </a:solidFill>
              <a:latin typeface="Century Gothic" charset="0"/>
              <a:ea typeface="Century Gothic" charset="0"/>
              <a:cs typeface="Century Gothic" charset="0"/>
            </a:endParaRPr>
          </a:p>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96934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935" y="965889"/>
            <a:ext cx="7718282" cy="4785122"/>
          </a:xfrm>
        </p:spPr>
        <p:txBody>
          <a:bodyPr>
            <a:normAutofit/>
          </a:bodyPr>
          <a:lstStyle/>
          <a:p>
            <a:endParaRPr lang="en-US" dirty="0">
              <a:solidFill>
                <a:schemeClr val="accent6">
                  <a:lumMod val="75000"/>
                </a:schemeClr>
              </a:solidFill>
            </a:endParaRPr>
          </a:p>
          <a:p>
            <a:pPr marL="0" indent="0">
              <a:buNone/>
            </a:pPr>
            <a:r>
              <a:rPr lang="en-US" dirty="0">
                <a:solidFill>
                  <a:schemeClr val="accent6">
                    <a:lumMod val="75000"/>
                  </a:schemeClr>
                </a:solidFill>
              </a:rPr>
              <a:t> </a:t>
            </a:r>
          </a:p>
          <a:p>
            <a:pPr marL="0" indent="0">
              <a:buNone/>
            </a:pPr>
            <a:endParaRPr lang="en-US" dirty="0">
              <a:solidFill>
                <a:schemeClr val="accent6">
                  <a:lumMod val="75000"/>
                </a:schemeClr>
              </a:solidFill>
            </a:endParaRPr>
          </a:p>
          <a:p>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br>
              <a:rPr lang="en-US" dirty="0">
                <a:solidFill>
                  <a:schemeClr val="accent6">
                    <a:lumMod val="75000"/>
                  </a:schemeClr>
                </a:solidFill>
              </a:rPr>
            </a:br>
            <a:r>
              <a:rPr lang="en-US" dirty="0">
                <a:solidFill>
                  <a:schemeClr val="accent6">
                    <a:lumMod val="75000"/>
                  </a:schemeClr>
                </a:solidFill>
              </a:rPr>
              <a:t>    </a:t>
            </a:r>
          </a:p>
          <a:p>
            <a:pPr marL="0" indent="0">
              <a:buNone/>
            </a:pPr>
            <a:br>
              <a:rPr lang="en-US" sz="1800" i="1" dirty="0">
                <a:solidFill>
                  <a:schemeClr val="accent6">
                    <a:lumMod val="75000"/>
                  </a:schemeClr>
                </a:solidFill>
              </a:rPr>
            </a:br>
            <a:r>
              <a:rPr lang="en-US" sz="1800" i="1" dirty="0">
                <a:solidFill>
                  <a:schemeClr val="accent6">
                    <a:lumMod val="75000"/>
                  </a:schemeClr>
                </a:solidFill>
              </a:rPr>
              <a:t>	</a:t>
            </a:r>
            <a:br>
              <a:rPr lang="en-US" sz="1800" i="1" dirty="0">
                <a:solidFill>
                  <a:schemeClr val="accent6">
                    <a:lumMod val="75000"/>
                  </a:schemeClr>
                </a:solidFill>
              </a:rPr>
            </a:br>
            <a:r>
              <a:rPr lang="en-US" sz="1800" i="1" dirty="0">
                <a:solidFill>
                  <a:schemeClr val="accent6">
                    <a:lumMod val="75000"/>
                  </a:schemeClr>
                </a:solidFill>
              </a:rPr>
              <a:t>	</a:t>
            </a:r>
          </a:p>
          <a:p>
            <a:pPr marL="0" indent="0">
              <a:buNone/>
            </a:pPr>
            <a:endParaRPr lang="en-US" sz="1800" i="1" dirty="0">
              <a:solidFill>
                <a:schemeClr val="tx1"/>
              </a:solidFill>
            </a:endParaRPr>
          </a:p>
          <a:p>
            <a:pPr marL="0" indent="0">
              <a:buNone/>
            </a:pPr>
            <a:endParaRPr lang="en-US" sz="1800" i="1" dirty="0">
              <a:solidFill>
                <a:schemeClr val="tx1"/>
              </a:solidFill>
            </a:endParaRP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12" name="Title 1"/>
          <p:cNvSpPr txBox="1">
            <a:spLocks/>
          </p:cNvSpPr>
          <p:nvPr/>
        </p:nvSpPr>
        <p:spPr>
          <a:xfrm>
            <a:off x="0" y="0"/>
            <a:ext cx="9144000" cy="15627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base"/>
            <a:r>
              <a:rPr lang="en-US" sz="2800" dirty="0">
                <a:latin typeface="Century Gothic" charset="0"/>
                <a:ea typeface="Century Gothic" charset="0"/>
                <a:cs typeface="Century Gothic" charset="0"/>
              </a:rPr>
              <a:t>Talk Structure:</a:t>
            </a:r>
          </a:p>
          <a:p>
            <a:pPr fontAlgn="base"/>
            <a:r>
              <a:rPr lang="en-US" sz="2400" dirty="0">
                <a:latin typeface="Century Gothic" charset="0"/>
                <a:ea typeface="Century Gothic" charset="0"/>
                <a:cs typeface="Century Gothic" charset="0"/>
              </a:rPr>
              <a:t>Tell ‘em what you’re going to tell ‘em; </a:t>
            </a:r>
          </a:p>
          <a:p>
            <a:pPr fontAlgn="base"/>
            <a:r>
              <a:rPr lang="en-US" sz="2400" dirty="0">
                <a:latin typeface="Century Gothic" charset="0"/>
                <a:ea typeface="Century Gothic" charset="0"/>
                <a:cs typeface="Century Gothic" charset="0"/>
              </a:rPr>
              <a:t>Next, tell ‘em;</a:t>
            </a:r>
          </a:p>
          <a:p>
            <a:pPr fontAlgn="base"/>
            <a:r>
              <a:rPr lang="en-US" sz="2400" dirty="0">
                <a:latin typeface="Century Gothic" charset="0"/>
                <a:ea typeface="Century Gothic" charset="0"/>
                <a:cs typeface="Century Gothic" charset="0"/>
              </a:rPr>
              <a:t> Next, tell ‘em what you told ‘em</a:t>
            </a:r>
          </a:p>
        </p:txBody>
      </p:sp>
      <p:sp>
        <p:nvSpPr>
          <p:cNvPr id="5" name="Content Placeholder 2"/>
          <p:cNvSpPr txBox="1">
            <a:spLocks/>
          </p:cNvSpPr>
          <p:nvPr/>
        </p:nvSpPr>
        <p:spPr>
          <a:xfrm>
            <a:off x="655935" y="1562788"/>
            <a:ext cx="8488066" cy="5154111"/>
          </a:xfrm>
          <a:prstGeom prst="rect">
            <a:avLst/>
          </a:prstGeom>
        </p:spPr>
        <p:txBody>
          <a:bodyPr vert="horz" lIns="91440" tIns="45720" rIns="91440" bIns="45720" rtlCol="0">
            <a:normAutofit fontScale="700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0" indent="-457200">
              <a:buFont typeface="+mj-lt"/>
              <a:buAutoNum type="arabicPeriod"/>
            </a:pPr>
            <a:r>
              <a:rPr lang="en-US" sz="3400" dirty="0">
                <a:solidFill>
                  <a:schemeClr val="bg2">
                    <a:lumMod val="50000"/>
                  </a:schemeClr>
                </a:solidFill>
                <a:latin typeface="Century Gothic" charset="0"/>
                <a:ea typeface="Century Gothic" charset="0"/>
                <a:cs typeface="Century Gothic" charset="0"/>
              </a:rPr>
              <a:t>What you're going to tell 'em</a:t>
            </a:r>
            <a:r>
              <a:rPr lang="en-US" sz="3400" dirty="0">
                <a:latin typeface="Century Gothic" charset="0"/>
                <a:ea typeface="Century Gothic" charset="0"/>
                <a:cs typeface="Century Gothic" charset="0"/>
              </a:rPr>
              <a:t>:  </a:t>
            </a:r>
            <a:br>
              <a:rPr lang="en-US" sz="3400" dirty="0">
                <a:latin typeface="Century Gothic" charset="0"/>
                <a:ea typeface="Century Gothic" charset="0"/>
                <a:cs typeface="Century Gothic" charset="0"/>
              </a:rPr>
            </a:br>
            <a:r>
              <a:rPr lang="en-US" sz="3400" dirty="0">
                <a:solidFill>
                  <a:schemeClr val="accent1"/>
                </a:solidFill>
                <a:latin typeface="Century Gothic" charset="0"/>
                <a:ea typeface="Century Gothic" charset="0"/>
                <a:cs typeface="Century Gothic" charset="0"/>
              </a:rPr>
              <a:t>•</a:t>
            </a:r>
            <a:r>
              <a:rPr lang="en-US" sz="3400" dirty="0">
                <a:solidFill>
                  <a:schemeClr val="accent3"/>
                </a:solidFill>
                <a:latin typeface="Century Gothic" charset="0"/>
                <a:ea typeface="Century Gothic" charset="0"/>
                <a:cs typeface="Century Gothic" charset="0"/>
              </a:rPr>
              <a:t>Outline</a:t>
            </a:r>
            <a:r>
              <a:rPr lang="en-US" sz="3400" dirty="0">
                <a:latin typeface="Century Gothic" charset="0"/>
                <a:ea typeface="Century Gothic" charset="0"/>
                <a:cs typeface="Century Gothic" charset="0"/>
              </a:rPr>
              <a:t> </a:t>
            </a:r>
            <a:br>
              <a:rPr lang="en-US" sz="3400" dirty="0">
                <a:latin typeface="Century Gothic" charset="0"/>
                <a:ea typeface="Century Gothic" charset="0"/>
                <a:cs typeface="Century Gothic" charset="0"/>
              </a:rPr>
            </a:br>
            <a:r>
              <a:rPr lang="en-US" sz="3100" dirty="0">
                <a:solidFill>
                  <a:schemeClr val="accent1"/>
                </a:solidFill>
                <a:latin typeface="Century Gothic" charset="0"/>
                <a:ea typeface="Century Gothic" charset="0"/>
                <a:cs typeface="Century Gothic" charset="0"/>
              </a:rPr>
              <a:t>•</a:t>
            </a:r>
            <a:r>
              <a:rPr lang="en-US" dirty="0">
                <a:latin typeface="Century Gothic" charset="0"/>
                <a:ea typeface="Century Gothic" charset="0"/>
                <a:cs typeface="Century Gothic" charset="0"/>
              </a:rPr>
              <a:t>Abstract </a:t>
            </a:r>
            <a:r>
              <a:rPr lang="en-US" sz="1600" dirty="0">
                <a:latin typeface="Century Gothic" charset="0"/>
                <a:ea typeface="Century Gothic" charset="0"/>
                <a:cs typeface="Century Gothic" charset="0"/>
              </a:rPr>
              <a:t>(For archival purposes!)</a:t>
            </a:r>
          </a:p>
          <a:p>
            <a:pPr marL="457200" indent="-457200">
              <a:buFont typeface="+mj-lt"/>
              <a:buAutoNum type="arabicPeriod"/>
            </a:pPr>
            <a:r>
              <a:rPr lang="en-US" sz="3400" b="1" dirty="0">
                <a:solidFill>
                  <a:schemeClr val="bg2">
                    <a:lumMod val="50000"/>
                  </a:schemeClr>
                </a:solidFill>
                <a:latin typeface="Century Gothic" charset="0"/>
                <a:ea typeface="Century Gothic" charset="0"/>
                <a:cs typeface="Century Gothic" charset="0"/>
              </a:rPr>
              <a:t>Tell ‘em:</a:t>
            </a:r>
            <a:br>
              <a:rPr lang="en-US" b="1" dirty="0">
                <a:solidFill>
                  <a:schemeClr val="bg2">
                    <a:lumMod val="50000"/>
                  </a:schemeClr>
                </a:solidFill>
                <a:latin typeface="Century Gothic" charset="0"/>
                <a:ea typeface="Century Gothic" charset="0"/>
                <a:cs typeface="Century Gothic" charset="0"/>
              </a:rPr>
            </a:br>
            <a:r>
              <a:rPr lang="en-US" b="1" dirty="0">
                <a:solidFill>
                  <a:schemeClr val="bg2">
                    <a:lumMod val="50000"/>
                  </a:schemeClr>
                </a:solidFill>
                <a:latin typeface="Century Gothic" charset="0"/>
                <a:ea typeface="Century Gothic" charset="0"/>
                <a:cs typeface="Century Gothic" charset="0"/>
              </a:rPr>
              <a:t>	</a:t>
            </a:r>
            <a:r>
              <a:rPr lang="en-US" sz="3100" b="1" dirty="0">
                <a:solidFill>
                  <a:schemeClr val="accent1"/>
                </a:solidFill>
                <a:latin typeface="Century Gothic" charset="0"/>
                <a:ea typeface="Century Gothic" charset="0"/>
                <a:cs typeface="Century Gothic" charset="0"/>
              </a:rPr>
              <a:t>•</a:t>
            </a:r>
            <a:r>
              <a:rPr lang="en-US" b="1" dirty="0">
                <a:solidFill>
                  <a:schemeClr val="bg2">
                    <a:lumMod val="50000"/>
                  </a:schemeClr>
                </a:solidFill>
                <a:latin typeface="Century Gothic" charset="0"/>
                <a:ea typeface="Century Gothic" charset="0"/>
                <a:cs typeface="Century Gothic" charset="0"/>
              </a:rPr>
              <a:t> </a:t>
            </a:r>
            <a:r>
              <a:rPr lang="en-US" sz="3100" b="1" dirty="0">
                <a:solidFill>
                  <a:schemeClr val="accent3"/>
                </a:solidFill>
                <a:latin typeface="Century Gothic" charset="0"/>
                <a:ea typeface="Century Gothic" charset="0"/>
                <a:cs typeface="Century Gothic" charset="0"/>
              </a:rPr>
              <a:t>Motivation</a:t>
            </a:r>
            <a:r>
              <a:rPr lang="en-US" sz="3100" b="1" dirty="0">
                <a:solidFill>
                  <a:schemeClr val="tx1"/>
                </a:solidFill>
                <a:latin typeface="Century Gothic" charset="0"/>
                <a:ea typeface="Century Gothic" charset="0"/>
                <a:cs typeface="Century Gothic" charset="0"/>
              </a:rPr>
              <a:t>: Why should they care</a:t>
            </a:r>
            <a:r>
              <a:rPr lang="en-US" sz="3100" b="1" dirty="0">
                <a:solidFill>
                  <a:schemeClr val="tx1"/>
                </a:solidFill>
                <a:latin typeface="Arial Hebrew" charset="-79"/>
                <a:ea typeface="Arial Hebrew" charset="-79"/>
                <a:cs typeface="Arial Hebrew" charset="-79"/>
              </a:rPr>
              <a:t>?</a:t>
            </a:r>
            <a:br>
              <a:rPr lang="en-US" sz="3100" b="1" dirty="0">
                <a:solidFill>
                  <a:schemeClr val="tx1"/>
                </a:solidFill>
                <a:latin typeface="Arial Hebrew" charset="-79"/>
                <a:ea typeface="Arial Hebrew" charset="-79"/>
                <a:cs typeface="Arial Hebrew" charset="-79"/>
              </a:rPr>
            </a:br>
            <a:r>
              <a:rPr lang="en-US" b="1" dirty="0">
                <a:solidFill>
                  <a:schemeClr val="tx1"/>
                </a:solidFill>
                <a:latin typeface="Arial Hebrew" charset="-79"/>
                <a:ea typeface="Arial Hebrew" charset="-79"/>
                <a:cs typeface="Arial Hebrew" charset="-79"/>
              </a:rPr>
              <a:t>	</a:t>
            </a:r>
            <a:r>
              <a:rPr lang="en-US" sz="3100" b="1" dirty="0">
                <a:solidFill>
                  <a:schemeClr val="accent1"/>
                </a:solidFill>
                <a:latin typeface="Arial Hebrew" charset="-79"/>
                <a:ea typeface="Arial Hebrew" charset="-79"/>
                <a:cs typeface="Arial Hebrew" charset="-79"/>
              </a:rPr>
              <a:t>•</a:t>
            </a:r>
            <a:r>
              <a:rPr lang="en-US" b="1" dirty="0">
                <a:solidFill>
                  <a:schemeClr val="tx1"/>
                </a:solidFill>
                <a:latin typeface="Arial Hebrew" charset="-79"/>
                <a:ea typeface="Arial Hebrew" charset="-79"/>
                <a:cs typeface="Arial Hebrew" charset="-79"/>
              </a:rPr>
              <a:t>  </a:t>
            </a:r>
            <a:r>
              <a:rPr lang="en-US" sz="3100" b="1" dirty="0">
                <a:solidFill>
                  <a:schemeClr val="accent3"/>
                </a:solidFill>
                <a:latin typeface="Century Gothic" charset="0"/>
                <a:ea typeface="Century Gothic" charset="0"/>
                <a:cs typeface="Century Gothic" charset="0"/>
              </a:rPr>
              <a:t>The story of your work</a:t>
            </a:r>
            <a:r>
              <a:rPr lang="en-US" sz="3100" b="1" dirty="0">
                <a:solidFill>
                  <a:schemeClr val="tx1"/>
                </a:solidFill>
                <a:latin typeface="Century Gothic" charset="0"/>
                <a:ea typeface="Century Gothic" charset="0"/>
                <a:cs typeface="Century Gothic" charset="0"/>
              </a:rPr>
              <a:t>: </a:t>
            </a:r>
            <a:r>
              <a:rPr lang="en-US" b="1" dirty="0">
                <a:solidFill>
                  <a:schemeClr val="tx1"/>
                </a:solidFill>
                <a:latin typeface="Century Gothic" charset="0"/>
                <a:ea typeface="Century Gothic" charset="0"/>
                <a:cs typeface="Century Gothic" charset="0"/>
              </a:rPr>
              <a:t>	</a:t>
            </a:r>
            <a:br>
              <a:rPr lang="en-US" b="1" dirty="0">
                <a:solidFill>
                  <a:schemeClr val="tx1"/>
                </a:solidFill>
                <a:latin typeface="Century Gothic" charset="0"/>
                <a:ea typeface="Century Gothic" charset="0"/>
                <a:cs typeface="Century Gothic" charset="0"/>
              </a:rPr>
            </a:br>
            <a:r>
              <a:rPr lang="en-US" b="1" dirty="0">
                <a:solidFill>
                  <a:schemeClr val="tx1"/>
                </a:solidFill>
                <a:latin typeface="Century Gothic" charset="0"/>
                <a:ea typeface="Century Gothic" charset="0"/>
                <a:cs typeface="Century Gothic" charset="0"/>
              </a:rPr>
              <a:t>		</a:t>
            </a:r>
            <a:r>
              <a:rPr lang="en-US" b="1" dirty="0">
                <a:solidFill>
                  <a:schemeClr val="accent1"/>
                </a:solidFill>
                <a:latin typeface="Century Gothic" charset="0"/>
                <a:ea typeface="Century Gothic" charset="0"/>
                <a:cs typeface="Century Gothic" charset="0"/>
              </a:rPr>
              <a:t>context</a:t>
            </a:r>
            <a:r>
              <a:rPr lang="en-US" b="1" dirty="0">
                <a:solidFill>
                  <a:schemeClr val="tx1"/>
                </a:solidFill>
                <a:latin typeface="Century Gothic" charset="0"/>
                <a:ea typeface="Century Gothic" charset="0"/>
                <a:cs typeface="Century Gothic" charset="0"/>
              </a:rPr>
              <a:t> ... prior work on topic, framing your questions	</a:t>
            </a:r>
            <a:br>
              <a:rPr lang="en-US" b="1" dirty="0">
                <a:solidFill>
                  <a:schemeClr val="tx1"/>
                </a:solidFill>
                <a:latin typeface="Century Gothic" charset="0"/>
                <a:ea typeface="Century Gothic" charset="0"/>
                <a:cs typeface="Century Gothic" charset="0"/>
              </a:rPr>
            </a:br>
            <a:r>
              <a:rPr lang="en-US" b="1" dirty="0">
                <a:solidFill>
                  <a:schemeClr val="tx1"/>
                </a:solidFill>
                <a:latin typeface="Century Gothic" charset="0"/>
                <a:ea typeface="Century Gothic" charset="0"/>
                <a:cs typeface="Century Gothic" charset="0"/>
              </a:rPr>
              <a:t>		</a:t>
            </a:r>
            <a:r>
              <a:rPr lang="en-US" sz="3100" b="1" dirty="0">
                <a:solidFill>
                  <a:schemeClr val="accent1"/>
                </a:solidFill>
                <a:latin typeface="Century Gothic" charset="0"/>
                <a:ea typeface="Century Gothic" charset="0"/>
                <a:cs typeface="Century Gothic" charset="0"/>
              </a:rPr>
              <a:t>methods</a:t>
            </a:r>
            <a:r>
              <a:rPr lang="en-US" sz="3100" b="1" dirty="0">
                <a:solidFill>
                  <a:schemeClr val="tx1"/>
                </a:solidFill>
                <a:latin typeface="Century Gothic" charset="0"/>
                <a:ea typeface="Century Gothic" charset="0"/>
                <a:cs typeface="Century Gothic" charset="0"/>
              </a:rPr>
              <a:t> ... how it was done</a:t>
            </a:r>
            <a:br>
              <a:rPr lang="en-US" sz="3100" b="1" dirty="0">
                <a:solidFill>
                  <a:schemeClr val="tx1"/>
                </a:solidFill>
                <a:latin typeface="Century Gothic" charset="0"/>
                <a:ea typeface="Century Gothic" charset="0"/>
                <a:cs typeface="Century Gothic" charset="0"/>
              </a:rPr>
            </a:br>
            <a:r>
              <a:rPr lang="en-US" sz="3100" b="1" dirty="0">
                <a:solidFill>
                  <a:schemeClr val="tx1"/>
                </a:solidFill>
                <a:latin typeface="Century Gothic" charset="0"/>
                <a:ea typeface="Century Gothic" charset="0"/>
                <a:cs typeface="Century Gothic" charset="0"/>
              </a:rPr>
              <a:t>		</a:t>
            </a:r>
            <a:r>
              <a:rPr lang="en-US" sz="3600" b="1" dirty="0">
                <a:solidFill>
                  <a:schemeClr val="accent1"/>
                </a:solidFill>
                <a:latin typeface="Century Gothic" charset="0"/>
                <a:ea typeface="Century Gothic" charset="0"/>
                <a:cs typeface="Century Gothic" charset="0"/>
              </a:rPr>
              <a:t>results</a:t>
            </a:r>
            <a:r>
              <a:rPr lang="en-US" sz="3600" b="1" dirty="0">
                <a:solidFill>
                  <a:schemeClr val="tx1"/>
                </a:solidFill>
                <a:latin typeface="Century Gothic" charset="0"/>
                <a:ea typeface="Century Gothic" charset="0"/>
                <a:cs typeface="Century Gothic" charset="0"/>
              </a:rPr>
              <a:t> ... what you found</a:t>
            </a:r>
            <a:br>
              <a:rPr lang="en-US" sz="3600" b="1" dirty="0">
                <a:solidFill>
                  <a:schemeClr val="tx1"/>
                </a:solidFill>
                <a:latin typeface="Century Gothic" charset="0"/>
                <a:ea typeface="Century Gothic" charset="0"/>
                <a:cs typeface="Century Gothic" charset="0"/>
              </a:rPr>
            </a:br>
            <a:r>
              <a:rPr lang="en-US" b="1" dirty="0">
                <a:solidFill>
                  <a:schemeClr val="tx1"/>
                </a:solidFill>
                <a:latin typeface="Century Gothic" charset="0"/>
                <a:ea typeface="Century Gothic" charset="0"/>
                <a:cs typeface="Century Gothic" charset="0"/>
              </a:rPr>
              <a:t>		</a:t>
            </a:r>
            <a:r>
              <a:rPr lang="en-US" sz="3100" b="1" dirty="0">
                <a:solidFill>
                  <a:schemeClr val="accent1"/>
                </a:solidFill>
                <a:latin typeface="Century Gothic" charset="0"/>
                <a:ea typeface="Century Gothic" charset="0"/>
                <a:cs typeface="Century Gothic" charset="0"/>
              </a:rPr>
              <a:t>connections</a:t>
            </a:r>
            <a:r>
              <a:rPr lang="en-US" sz="3100" b="1" dirty="0">
                <a:solidFill>
                  <a:schemeClr val="tx1"/>
                </a:solidFill>
                <a:latin typeface="Century Gothic" charset="0"/>
                <a:ea typeface="Century Gothic" charset="0"/>
                <a:cs typeface="Century Gothic" charset="0"/>
              </a:rPr>
              <a:t> ... comparisons with other work</a:t>
            </a:r>
            <a:br>
              <a:rPr lang="en-US" sz="3100" b="1" dirty="0">
                <a:solidFill>
                  <a:schemeClr val="tx1"/>
                </a:solidFill>
                <a:latin typeface="Century Gothic" charset="0"/>
                <a:ea typeface="Century Gothic" charset="0"/>
                <a:cs typeface="Century Gothic" charset="0"/>
              </a:rPr>
            </a:br>
            <a:r>
              <a:rPr lang="en-US" b="1" dirty="0">
                <a:solidFill>
                  <a:schemeClr val="tx1"/>
                </a:solidFill>
                <a:latin typeface="Century Gothic" charset="0"/>
                <a:ea typeface="Century Gothic" charset="0"/>
                <a:cs typeface="Century Gothic" charset="0"/>
              </a:rPr>
              <a:t>		</a:t>
            </a:r>
            <a:r>
              <a:rPr lang="en-US" sz="3100" b="1" dirty="0">
                <a:solidFill>
                  <a:schemeClr val="accent1"/>
                </a:solidFill>
                <a:latin typeface="Century Gothic" charset="0"/>
                <a:ea typeface="Century Gothic" charset="0"/>
                <a:cs typeface="Century Gothic" charset="0"/>
              </a:rPr>
              <a:t>ramifications</a:t>
            </a:r>
            <a:r>
              <a:rPr lang="en-US" sz="3400" b="1" dirty="0">
                <a:solidFill>
                  <a:schemeClr val="accent1"/>
                </a:solidFill>
                <a:latin typeface="Century Gothic" charset="0"/>
                <a:ea typeface="Century Gothic" charset="0"/>
                <a:cs typeface="Century Gothic" charset="0"/>
              </a:rPr>
              <a:t> </a:t>
            </a:r>
            <a:r>
              <a:rPr lang="en-US" sz="3100" b="1" dirty="0">
                <a:solidFill>
                  <a:schemeClr val="tx1"/>
                </a:solidFill>
                <a:latin typeface="Century Gothic" charset="0"/>
                <a:ea typeface="Century Gothic" charset="0"/>
                <a:cs typeface="Century Gothic" charset="0"/>
              </a:rPr>
              <a:t>... practical consequences</a:t>
            </a:r>
            <a:br>
              <a:rPr lang="en-US" b="1" dirty="0">
                <a:solidFill>
                  <a:schemeClr val="tx1"/>
                </a:solidFill>
                <a:latin typeface="Century Gothic" charset="0"/>
                <a:ea typeface="Century Gothic" charset="0"/>
                <a:cs typeface="Century Gothic" charset="0"/>
              </a:rPr>
            </a:br>
            <a:r>
              <a:rPr lang="en-US" b="1" dirty="0">
                <a:solidFill>
                  <a:schemeClr val="tx1"/>
                </a:solidFill>
                <a:latin typeface="Century Gothic" charset="0"/>
                <a:ea typeface="Century Gothic" charset="0"/>
                <a:cs typeface="Century Gothic" charset="0"/>
              </a:rPr>
              <a:t>		</a:t>
            </a:r>
            <a:r>
              <a:rPr lang="en-US" b="1" dirty="0">
                <a:solidFill>
                  <a:schemeClr val="accent1"/>
                </a:solidFill>
                <a:latin typeface="Century Gothic" charset="0"/>
                <a:ea typeface="Century Gothic" charset="0"/>
                <a:cs typeface="Century Gothic" charset="0"/>
              </a:rPr>
              <a:t>future plans </a:t>
            </a:r>
            <a:r>
              <a:rPr lang="en-US" b="1" dirty="0">
                <a:solidFill>
                  <a:schemeClr val="tx1"/>
                </a:solidFill>
                <a:latin typeface="Century Gothic" charset="0"/>
                <a:ea typeface="Century Gothic" charset="0"/>
                <a:cs typeface="Century Gothic" charset="0"/>
              </a:rPr>
              <a:t>... what are the next steps</a:t>
            </a:r>
            <a:r>
              <a:rPr lang="en-US" b="1" dirty="0">
                <a:solidFill>
                  <a:schemeClr val="tx1"/>
                </a:solidFill>
                <a:latin typeface="Arial Hebrew" charset="-79"/>
                <a:ea typeface="Arial Hebrew" charset="-79"/>
                <a:cs typeface="Arial Hebrew" charset="-79"/>
              </a:rPr>
              <a:t>?</a:t>
            </a:r>
            <a:br>
              <a:rPr lang="en-US" b="1" dirty="0">
                <a:solidFill>
                  <a:schemeClr val="tx1"/>
                </a:solidFill>
                <a:latin typeface="Arial Hebrew" charset="-79"/>
                <a:ea typeface="Arial Hebrew" charset="-79"/>
                <a:cs typeface="Arial Hebrew" charset="-79"/>
              </a:rPr>
            </a:br>
            <a:endParaRPr lang="en-US" b="1" dirty="0">
              <a:solidFill>
                <a:schemeClr val="tx1"/>
              </a:solidFill>
              <a:latin typeface="Arial Hebrew" charset="-79"/>
              <a:ea typeface="Arial Hebrew" charset="-79"/>
              <a:cs typeface="Arial Hebrew" charset="-79"/>
            </a:endParaRPr>
          </a:p>
          <a:p>
            <a:pPr marL="457200" indent="-457200">
              <a:buFont typeface="+mj-lt"/>
              <a:buAutoNum type="arabicPeriod"/>
            </a:pPr>
            <a:r>
              <a:rPr lang="en-US" sz="3200" dirty="0">
                <a:solidFill>
                  <a:schemeClr val="accent1"/>
                </a:solidFill>
                <a:latin typeface="Century Gothic" charset="0"/>
                <a:ea typeface="Century Gothic" charset="0"/>
                <a:cs typeface="Century Gothic" charset="0"/>
              </a:rPr>
              <a:t>What you told ‘em</a:t>
            </a:r>
            <a:r>
              <a:rPr lang="en-US" sz="3200" dirty="0">
                <a:solidFill>
                  <a:schemeClr val="accent2"/>
                </a:solidFill>
                <a:latin typeface="Century Gothic" charset="0"/>
                <a:ea typeface="Century Gothic" charset="0"/>
                <a:cs typeface="Century Gothic" charset="0"/>
              </a:rPr>
              <a:t>:</a:t>
            </a:r>
            <a:br>
              <a:rPr lang="en-US" sz="3200" dirty="0">
                <a:latin typeface="Century Gothic" charset="0"/>
                <a:ea typeface="Century Gothic" charset="0"/>
                <a:cs typeface="Century Gothic" charset="0"/>
              </a:rPr>
            </a:br>
            <a:r>
              <a:rPr lang="en-US" sz="3200" dirty="0">
                <a:latin typeface="Century Gothic" charset="0"/>
                <a:ea typeface="Century Gothic" charset="0"/>
                <a:cs typeface="Century Gothic" charset="0"/>
              </a:rPr>
              <a:t>	</a:t>
            </a:r>
            <a:r>
              <a:rPr lang="en-US" sz="3200" dirty="0">
                <a:solidFill>
                  <a:schemeClr val="accent1"/>
                </a:solidFill>
                <a:latin typeface="Century Gothic" charset="0"/>
                <a:ea typeface="Century Gothic" charset="0"/>
                <a:cs typeface="Century Gothic" charset="0"/>
              </a:rPr>
              <a:t>•</a:t>
            </a:r>
            <a:r>
              <a:rPr lang="en-US" sz="3200" dirty="0">
                <a:latin typeface="Century Gothic" charset="0"/>
                <a:ea typeface="Century Gothic" charset="0"/>
                <a:cs typeface="Century Gothic" charset="0"/>
              </a:rPr>
              <a:t> </a:t>
            </a:r>
            <a:r>
              <a:rPr lang="en-US" sz="3200" dirty="0">
                <a:solidFill>
                  <a:schemeClr val="accent3"/>
                </a:solidFill>
                <a:latin typeface="Century Gothic" charset="0"/>
                <a:ea typeface="Century Gothic" charset="0"/>
                <a:cs typeface="Century Gothic" charset="0"/>
              </a:rPr>
              <a:t>Conclusions</a:t>
            </a:r>
            <a:br>
              <a:rPr lang="en-US" sz="3200" dirty="0">
                <a:latin typeface="Century Gothic" charset="0"/>
                <a:ea typeface="Century Gothic" charset="0"/>
                <a:cs typeface="Century Gothic" charset="0"/>
              </a:rPr>
            </a:br>
            <a:br>
              <a:rPr lang="en-US" sz="3200" dirty="0">
                <a:latin typeface="Century Gothic" charset="0"/>
                <a:ea typeface="Century Gothic" charset="0"/>
                <a:cs typeface="Century Gothic" charset="0"/>
              </a:rPr>
            </a:br>
            <a:r>
              <a:rPr lang="en-US" sz="3400" dirty="0">
                <a:solidFill>
                  <a:schemeClr val="accent1"/>
                </a:solidFill>
                <a:latin typeface="Century Gothic" charset="0"/>
                <a:ea typeface="Century Gothic" charset="0"/>
                <a:cs typeface="Century Gothic" charset="0"/>
              </a:rPr>
              <a:t>4</a:t>
            </a:r>
            <a:r>
              <a:rPr lang="en-US" sz="3200" dirty="0">
                <a:solidFill>
                  <a:schemeClr val="accent1"/>
                </a:solidFill>
                <a:latin typeface="Century Gothic" charset="0"/>
                <a:ea typeface="Century Gothic" charset="0"/>
                <a:cs typeface="Century Gothic" charset="0"/>
              </a:rPr>
              <a:t>. Acknowledgements</a:t>
            </a:r>
            <a:r>
              <a:rPr lang="en-US" sz="3200" dirty="0">
                <a:latin typeface="Century Gothic" charset="0"/>
                <a:ea typeface="Century Gothic" charset="0"/>
                <a:cs typeface="Century Gothic" charset="0"/>
              </a:rPr>
              <a:t>: </a:t>
            </a:r>
            <a:r>
              <a:rPr lang="en-US" sz="3200" dirty="0">
                <a:solidFill>
                  <a:schemeClr val="tx1"/>
                </a:solidFill>
                <a:latin typeface="Century Gothic" charset="0"/>
                <a:ea typeface="Century Gothic" charset="0"/>
                <a:cs typeface="Century Gothic" charset="0"/>
              </a:rPr>
              <a:t>people, funding sources</a:t>
            </a:r>
            <a:endParaRPr lang="en-US" sz="3000" dirty="0">
              <a:solidFill>
                <a:schemeClr val="tx1"/>
              </a:solidFill>
              <a:latin typeface="Century Gothic" charset="0"/>
              <a:ea typeface="Century Gothic" charset="0"/>
              <a:cs typeface="Century Gothic" charset="0"/>
            </a:endParaRPr>
          </a:p>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73337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935" y="965889"/>
            <a:ext cx="7718282" cy="4785122"/>
          </a:xfrm>
        </p:spPr>
        <p:txBody>
          <a:bodyPr>
            <a:normAutofit/>
          </a:bodyPr>
          <a:lstStyle/>
          <a:p>
            <a:endParaRPr lang="en-US" dirty="0">
              <a:solidFill>
                <a:schemeClr val="accent6">
                  <a:lumMod val="75000"/>
                </a:schemeClr>
              </a:solidFill>
            </a:endParaRPr>
          </a:p>
          <a:p>
            <a:pPr marL="0" indent="0">
              <a:buNone/>
            </a:pPr>
            <a:r>
              <a:rPr lang="en-US" dirty="0">
                <a:solidFill>
                  <a:schemeClr val="accent6">
                    <a:lumMod val="75000"/>
                  </a:schemeClr>
                </a:solidFill>
              </a:rPr>
              <a:t> </a:t>
            </a:r>
          </a:p>
          <a:p>
            <a:pPr marL="0" indent="0">
              <a:buNone/>
            </a:pPr>
            <a:endParaRPr lang="en-US" dirty="0">
              <a:solidFill>
                <a:schemeClr val="accent6">
                  <a:lumMod val="75000"/>
                </a:schemeClr>
              </a:solidFill>
            </a:endParaRPr>
          </a:p>
          <a:p>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br>
              <a:rPr lang="en-US" dirty="0">
                <a:solidFill>
                  <a:schemeClr val="accent6">
                    <a:lumMod val="75000"/>
                  </a:schemeClr>
                </a:solidFill>
              </a:rPr>
            </a:br>
            <a:r>
              <a:rPr lang="en-US" dirty="0">
                <a:solidFill>
                  <a:schemeClr val="accent6">
                    <a:lumMod val="75000"/>
                  </a:schemeClr>
                </a:solidFill>
              </a:rPr>
              <a:t>    </a:t>
            </a:r>
          </a:p>
          <a:p>
            <a:pPr marL="0" indent="0">
              <a:buNone/>
            </a:pPr>
            <a:br>
              <a:rPr lang="en-US" sz="1800" i="1" dirty="0">
                <a:solidFill>
                  <a:schemeClr val="accent6">
                    <a:lumMod val="75000"/>
                  </a:schemeClr>
                </a:solidFill>
              </a:rPr>
            </a:br>
            <a:r>
              <a:rPr lang="en-US" sz="1800" i="1" dirty="0">
                <a:solidFill>
                  <a:schemeClr val="accent6">
                    <a:lumMod val="75000"/>
                  </a:schemeClr>
                </a:solidFill>
              </a:rPr>
              <a:t>	</a:t>
            </a:r>
            <a:br>
              <a:rPr lang="en-US" sz="1800" i="1" dirty="0">
                <a:solidFill>
                  <a:schemeClr val="accent6">
                    <a:lumMod val="75000"/>
                  </a:schemeClr>
                </a:solidFill>
              </a:rPr>
            </a:br>
            <a:r>
              <a:rPr lang="en-US" sz="1800" i="1" dirty="0">
                <a:solidFill>
                  <a:schemeClr val="accent6">
                    <a:lumMod val="75000"/>
                  </a:schemeClr>
                </a:solidFill>
              </a:rPr>
              <a:t>	</a:t>
            </a:r>
          </a:p>
          <a:p>
            <a:pPr marL="0" indent="0">
              <a:buNone/>
            </a:pPr>
            <a:endParaRPr lang="en-US" sz="1800" i="1" dirty="0">
              <a:solidFill>
                <a:schemeClr val="tx1"/>
              </a:solidFill>
            </a:endParaRPr>
          </a:p>
          <a:p>
            <a:pPr marL="0" indent="0">
              <a:buNone/>
            </a:pPr>
            <a:endParaRPr lang="en-US" sz="1800" i="1" dirty="0">
              <a:solidFill>
                <a:schemeClr val="tx1"/>
              </a:solidFill>
            </a:endParaRP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12" name="Title 1"/>
          <p:cNvSpPr txBox="1">
            <a:spLocks/>
          </p:cNvSpPr>
          <p:nvPr/>
        </p:nvSpPr>
        <p:spPr>
          <a:xfrm>
            <a:off x="0" y="0"/>
            <a:ext cx="9144000" cy="15627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base"/>
            <a:r>
              <a:rPr lang="en-US" sz="2800" dirty="0">
                <a:latin typeface="Century Gothic" charset="0"/>
                <a:ea typeface="Century Gothic" charset="0"/>
                <a:cs typeface="Century Gothic" charset="0"/>
              </a:rPr>
              <a:t>Talk Structure:</a:t>
            </a:r>
          </a:p>
          <a:p>
            <a:pPr fontAlgn="base"/>
            <a:r>
              <a:rPr lang="en-US" sz="2400" dirty="0">
                <a:latin typeface="Century Gothic" charset="0"/>
                <a:ea typeface="Century Gothic" charset="0"/>
                <a:cs typeface="Century Gothic" charset="0"/>
              </a:rPr>
              <a:t>Tell ‘em what you’re going to tell ‘em; </a:t>
            </a:r>
          </a:p>
          <a:p>
            <a:pPr fontAlgn="base"/>
            <a:r>
              <a:rPr lang="en-US" sz="2400" dirty="0">
                <a:latin typeface="Century Gothic" charset="0"/>
                <a:ea typeface="Century Gothic" charset="0"/>
                <a:cs typeface="Century Gothic" charset="0"/>
              </a:rPr>
              <a:t>Next, tell ‘em;</a:t>
            </a:r>
          </a:p>
          <a:p>
            <a:pPr fontAlgn="base"/>
            <a:r>
              <a:rPr lang="en-US" sz="2400" dirty="0">
                <a:latin typeface="Century Gothic" charset="0"/>
                <a:ea typeface="Century Gothic" charset="0"/>
                <a:cs typeface="Century Gothic" charset="0"/>
              </a:rPr>
              <a:t> Next, tell ‘em what you told ‘em</a:t>
            </a:r>
          </a:p>
        </p:txBody>
      </p:sp>
      <p:sp>
        <p:nvSpPr>
          <p:cNvPr id="5" name="Content Placeholder 2"/>
          <p:cNvSpPr txBox="1">
            <a:spLocks/>
          </p:cNvSpPr>
          <p:nvPr/>
        </p:nvSpPr>
        <p:spPr>
          <a:xfrm>
            <a:off x="655935" y="1562788"/>
            <a:ext cx="8488066" cy="5154111"/>
          </a:xfrm>
          <a:prstGeom prst="rect">
            <a:avLst/>
          </a:prstGeom>
        </p:spPr>
        <p:txBody>
          <a:bodyPr vert="horz" lIns="91440" tIns="45720" rIns="91440" bIns="45720" rtlCol="0">
            <a:normAutofit fontScale="700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0" indent="-457200">
              <a:buFont typeface="+mj-lt"/>
              <a:buAutoNum type="arabicPeriod"/>
            </a:pPr>
            <a:r>
              <a:rPr lang="en-US" sz="3400" dirty="0">
                <a:solidFill>
                  <a:schemeClr val="bg2">
                    <a:lumMod val="50000"/>
                  </a:schemeClr>
                </a:solidFill>
                <a:latin typeface="Century Gothic" charset="0"/>
                <a:ea typeface="Century Gothic" charset="0"/>
                <a:cs typeface="Century Gothic" charset="0"/>
              </a:rPr>
              <a:t>What you're going to tell 'em</a:t>
            </a:r>
            <a:r>
              <a:rPr lang="en-US" sz="3400" dirty="0">
                <a:latin typeface="Century Gothic" charset="0"/>
                <a:ea typeface="Century Gothic" charset="0"/>
                <a:cs typeface="Century Gothic" charset="0"/>
              </a:rPr>
              <a:t>:  </a:t>
            </a:r>
            <a:br>
              <a:rPr lang="en-US" sz="3400" dirty="0">
                <a:latin typeface="Century Gothic" charset="0"/>
                <a:ea typeface="Century Gothic" charset="0"/>
                <a:cs typeface="Century Gothic" charset="0"/>
              </a:rPr>
            </a:br>
            <a:r>
              <a:rPr lang="en-US" sz="3400" dirty="0">
                <a:solidFill>
                  <a:schemeClr val="accent1"/>
                </a:solidFill>
                <a:latin typeface="Century Gothic" charset="0"/>
                <a:ea typeface="Century Gothic" charset="0"/>
                <a:cs typeface="Century Gothic" charset="0"/>
              </a:rPr>
              <a:t>•</a:t>
            </a:r>
            <a:r>
              <a:rPr lang="en-US" sz="3400" dirty="0">
                <a:solidFill>
                  <a:schemeClr val="accent3"/>
                </a:solidFill>
                <a:latin typeface="Century Gothic" charset="0"/>
                <a:ea typeface="Century Gothic" charset="0"/>
                <a:cs typeface="Century Gothic" charset="0"/>
              </a:rPr>
              <a:t>Outline</a:t>
            </a:r>
            <a:r>
              <a:rPr lang="en-US" sz="3400" dirty="0">
                <a:latin typeface="Century Gothic" charset="0"/>
                <a:ea typeface="Century Gothic" charset="0"/>
                <a:cs typeface="Century Gothic" charset="0"/>
              </a:rPr>
              <a:t> </a:t>
            </a:r>
            <a:br>
              <a:rPr lang="en-US" sz="3400" dirty="0">
                <a:latin typeface="Century Gothic" charset="0"/>
                <a:ea typeface="Century Gothic" charset="0"/>
                <a:cs typeface="Century Gothic" charset="0"/>
              </a:rPr>
            </a:br>
            <a:r>
              <a:rPr lang="en-US" sz="3100" dirty="0">
                <a:solidFill>
                  <a:schemeClr val="accent1"/>
                </a:solidFill>
                <a:latin typeface="Century Gothic" charset="0"/>
                <a:ea typeface="Century Gothic" charset="0"/>
                <a:cs typeface="Century Gothic" charset="0"/>
              </a:rPr>
              <a:t>•</a:t>
            </a:r>
            <a:r>
              <a:rPr lang="en-US" dirty="0">
                <a:latin typeface="Century Gothic" charset="0"/>
                <a:ea typeface="Century Gothic" charset="0"/>
                <a:cs typeface="Century Gothic" charset="0"/>
              </a:rPr>
              <a:t>Abstract </a:t>
            </a:r>
            <a:r>
              <a:rPr lang="en-US" sz="1600" dirty="0">
                <a:latin typeface="Century Gothic" charset="0"/>
                <a:ea typeface="Century Gothic" charset="0"/>
                <a:cs typeface="Century Gothic" charset="0"/>
              </a:rPr>
              <a:t>(For archival purposes!)</a:t>
            </a:r>
          </a:p>
          <a:p>
            <a:pPr marL="457200" indent="-457200">
              <a:buFont typeface="+mj-lt"/>
              <a:buAutoNum type="arabicPeriod"/>
            </a:pPr>
            <a:r>
              <a:rPr lang="en-US" sz="3400" dirty="0">
                <a:solidFill>
                  <a:schemeClr val="bg2">
                    <a:lumMod val="50000"/>
                  </a:schemeClr>
                </a:solidFill>
                <a:latin typeface="Century Gothic" charset="0"/>
                <a:ea typeface="Century Gothic" charset="0"/>
                <a:cs typeface="Century Gothic" charset="0"/>
              </a:rPr>
              <a:t>Tell ‘em:</a:t>
            </a:r>
            <a:br>
              <a:rPr lang="en-US" dirty="0">
                <a:solidFill>
                  <a:schemeClr val="bg2">
                    <a:lumMod val="50000"/>
                  </a:schemeClr>
                </a:solidFill>
                <a:latin typeface="Century Gothic" charset="0"/>
                <a:ea typeface="Century Gothic" charset="0"/>
                <a:cs typeface="Century Gothic" charset="0"/>
              </a:rPr>
            </a:br>
            <a:r>
              <a:rPr lang="en-US" dirty="0">
                <a:solidFill>
                  <a:schemeClr val="bg2">
                    <a:lumMod val="50000"/>
                  </a:schemeClr>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a:t>
            </a:r>
            <a:r>
              <a:rPr lang="en-US" dirty="0">
                <a:solidFill>
                  <a:schemeClr val="bg2">
                    <a:lumMod val="50000"/>
                  </a:schemeClr>
                </a:solidFill>
                <a:latin typeface="Century Gothic" charset="0"/>
                <a:ea typeface="Century Gothic" charset="0"/>
                <a:cs typeface="Century Gothic" charset="0"/>
              </a:rPr>
              <a:t> </a:t>
            </a:r>
            <a:r>
              <a:rPr lang="en-US" sz="3100" dirty="0">
                <a:solidFill>
                  <a:schemeClr val="accent3"/>
                </a:solidFill>
                <a:latin typeface="Century Gothic" charset="0"/>
                <a:ea typeface="Century Gothic" charset="0"/>
                <a:cs typeface="Century Gothic" charset="0"/>
              </a:rPr>
              <a:t>Motivation</a:t>
            </a:r>
            <a:r>
              <a:rPr lang="en-US" sz="3100" dirty="0">
                <a:solidFill>
                  <a:schemeClr val="tx1"/>
                </a:solidFill>
                <a:latin typeface="Century Gothic" charset="0"/>
                <a:ea typeface="Century Gothic" charset="0"/>
                <a:cs typeface="Century Gothic" charset="0"/>
              </a:rPr>
              <a:t>: Why should they care</a:t>
            </a:r>
            <a:r>
              <a:rPr lang="en-US" sz="3100" dirty="0">
                <a:solidFill>
                  <a:schemeClr val="tx1"/>
                </a:solidFill>
                <a:latin typeface="Arial Hebrew" charset="-79"/>
                <a:ea typeface="Arial Hebrew" charset="-79"/>
                <a:cs typeface="Arial Hebrew" charset="-79"/>
              </a:rPr>
              <a:t>?</a:t>
            </a:r>
            <a:br>
              <a:rPr lang="en-US" sz="3100" dirty="0">
                <a:solidFill>
                  <a:schemeClr val="tx1"/>
                </a:solidFill>
                <a:latin typeface="Arial Hebrew" charset="-79"/>
                <a:ea typeface="Arial Hebrew" charset="-79"/>
                <a:cs typeface="Arial Hebrew" charset="-79"/>
              </a:rPr>
            </a:br>
            <a:r>
              <a:rPr lang="en-US" dirty="0">
                <a:solidFill>
                  <a:schemeClr val="tx1"/>
                </a:solidFill>
                <a:latin typeface="Arial Hebrew" charset="-79"/>
                <a:ea typeface="Arial Hebrew" charset="-79"/>
                <a:cs typeface="Arial Hebrew" charset="-79"/>
              </a:rPr>
              <a:t>	</a:t>
            </a:r>
            <a:r>
              <a:rPr lang="en-US" sz="3100" dirty="0">
                <a:solidFill>
                  <a:schemeClr val="accent1"/>
                </a:solidFill>
                <a:latin typeface="Arial Hebrew" charset="-79"/>
                <a:ea typeface="Arial Hebrew" charset="-79"/>
                <a:cs typeface="Arial Hebrew" charset="-79"/>
              </a:rPr>
              <a:t>•</a:t>
            </a:r>
            <a:r>
              <a:rPr lang="en-US" dirty="0">
                <a:solidFill>
                  <a:schemeClr val="tx1"/>
                </a:solidFill>
                <a:latin typeface="Arial Hebrew" charset="-79"/>
                <a:ea typeface="Arial Hebrew" charset="-79"/>
                <a:cs typeface="Arial Hebrew" charset="-79"/>
              </a:rPr>
              <a:t>  </a:t>
            </a:r>
            <a:r>
              <a:rPr lang="en-US" sz="3100" dirty="0">
                <a:solidFill>
                  <a:schemeClr val="accent3"/>
                </a:solidFill>
                <a:latin typeface="Century Gothic" charset="0"/>
                <a:ea typeface="Century Gothic" charset="0"/>
                <a:cs typeface="Century Gothic" charset="0"/>
              </a:rPr>
              <a:t>The story of your work</a:t>
            </a:r>
            <a:r>
              <a:rPr lang="en-US" sz="3100" dirty="0">
                <a:solidFill>
                  <a:schemeClr val="tx1"/>
                </a:solidFill>
                <a:latin typeface="Century Gothic" charset="0"/>
                <a:ea typeface="Century Gothic" charset="0"/>
                <a:cs typeface="Century Gothic" charset="0"/>
              </a:rPr>
              <a:t>: </a:t>
            </a:r>
            <a:r>
              <a:rPr lang="en-US" dirty="0">
                <a:solidFill>
                  <a:schemeClr val="tx1"/>
                </a:solidFill>
                <a:latin typeface="Century Gothic" charset="0"/>
                <a:ea typeface="Century Gothic" charset="0"/>
                <a:cs typeface="Century Gothic" charset="0"/>
              </a:rPr>
              <a:t>	</a:t>
            </a:r>
            <a:br>
              <a:rPr lang="en-US"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dirty="0">
                <a:solidFill>
                  <a:schemeClr val="accent1"/>
                </a:solidFill>
                <a:latin typeface="Century Gothic" charset="0"/>
                <a:ea typeface="Century Gothic" charset="0"/>
                <a:cs typeface="Century Gothic" charset="0"/>
              </a:rPr>
              <a:t>context</a:t>
            </a:r>
            <a:r>
              <a:rPr lang="en-US" dirty="0">
                <a:solidFill>
                  <a:schemeClr val="tx1"/>
                </a:solidFill>
                <a:latin typeface="Century Gothic" charset="0"/>
                <a:ea typeface="Century Gothic" charset="0"/>
                <a:cs typeface="Century Gothic" charset="0"/>
              </a:rPr>
              <a:t> ... prior work on topic, framing your questions	</a:t>
            </a:r>
            <a:br>
              <a:rPr lang="en-US"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methods</a:t>
            </a:r>
            <a:r>
              <a:rPr lang="en-US" sz="3100" dirty="0">
                <a:solidFill>
                  <a:schemeClr val="tx1"/>
                </a:solidFill>
                <a:latin typeface="Century Gothic" charset="0"/>
                <a:ea typeface="Century Gothic" charset="0"/>
                <a:cs typeface="Century Gothic" charset="0"/>
              </a:rPr>
              <a:t> ... how it was done</a:t>
            </a:r>
            <a:br>
              <a:rPr lang="en-US" sz="3100" dirty="0">
                <a:solidFill>
                  <a:schemeClr val="tx1"/>
                </a:solidFill>
                <a:latin typeface="Century Gothic" charset="0"/>
                <a:ea typeface="Century Gothic" charset="0"/>
                <a:cs typeface="Century Gothic" charset="0"/>
              </a:rPr>
            </a:br>
            <a:r>
              <a:rPr lang="en-US" sz="3100" dirty="0">
                <a:solidFill>
                  <a:schemeClr val="tx1"/>
                </a:solidFill>
                <a:latin typeface="Century Gothic" charset="0"/>
                <a:ea typeface="Century Gothic" charset="0"/>
                <a:cs typeface="Century Gothic" charset="0"/>
              </a:rPr>
              <a:t>		</a:t>
            </a:r>
            <a:r>
              <a:rPr lang="en-US" sz="3600" dirty="0">
                <a:solidFill>
                  <a:schemeClr val="accent1"/>
                </a:solidFill>
                <a:latin typeface="Century Gothic" charset="0"/>
                <a:ea typeface="Century Gothic" charset="0"/>
                <a:cs typeface="Century Gothic" charset="0"/>
              </a:rPr>
              <a:t>results</a:t>
            </a:r>
            <a:r>
              <a:rPr lang="en-US" sz="3600" dirty="0">
                <a:solidFill>
                  <a:schemeClr val="tx1"/>
                </a:solidFill>
                <a:latin typeface="Century Gothic" charset="0"/>
                <a:ea typeface="Century Gothic" charset="0"/>
                <a:cs typeface="Century Gothic" charset="0"/>
              </a:rPr>
              <a:t> ... what you found</a:t>
            </a:r>
            <a:br>
              <a:rPr lang="en-US" sz="3600"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connections</a:t>
            </a:r>
            <a:r>
              <a:rPr lang="en-US" sz="3100" dirty="0">
                <a:solidFill>
                  <a:schemeClr val="tx1"/>
                </a:solidFill>
                <a:latin typeface="Century Gothic" charset="0"/>
                <a:ea typeface="Century Gothic" charset="0"/>
                <a:cs typeface="Century Gothic" charset="0"/>
              </a:rPr>
              <a:t> ... comparisons with other work</a:t>
            </a:r>
            <a:br>
              <a:rPr lang="en-US" sz="3100"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ramifications</a:t>
            </a:r>
            <a:r>
              <a:rPr lang="en-US" sz="3400" dirty="0">
                <a:solidFill>
                  <a:schemeClr val="accent1"/>
                </a:solidFill>
                <a:latin typeface="Century Gothic" charset="0"/>
                <a:ea typeface="Century Gothic" charset="0"/>
                <a:cs typeface="Century Gothic" charset="0"/>
              </a:rPr>
              <a:t> </a:t>
            </a:r>
            <a:r>
              <a:rPr lang="en-US" sz="3100" dirty="0">
                <a:solidFill>
                  <a:schemeClr val="tx1"/>
                </a:solidFill>
                <a:latin typeface="Century Gothic" charset="0"/>
                <a:ea typeface="Century Gothic" charset="0"/>
                <a:cs typeface="Century Gothic" charset="0"/>
              </a:rPr>
              <a:t>... practical consequences</a:t>
            </a:r>
            <a:br>
              <a:rPr lang="en-US"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dirty="0">
                <a:solidFill>
                  <a:schemeClr val="accent1"/>
                </a:solidFill>
                <a:latin typeface="Century Gothic" charset="0"/>
                <a:ea typeface="Century Gothic" charset="0"/>
                <a:cs typeface="Century Gothic" charset="0"/>
              </a:rPr>
              <a:t>future plans </a:t>
            </a:r>
            <a:r>
              <a:rPr lang="en-US" dirty="0">
                <a:solidFill>
                  <a:schemeClr val="tx1"/>
                </a:solidFill>
                <a:latin typeface="Century Gothic" charset="0"/>
                <a:ea typeface="Century Gothic" charset="0"/>
                <a:cs typeface="Century Gothic" charset="0"/>
              </a:rPr>
              <a:t>... what are the next steps</a:t>
            </a:r>
            <a:r>
              <a:rPr lang="en-US" dirty="0">
                <a:solidFill>
                  <a:schemeClr val="tx1"/>
                </a:solidFill>
                <a:latin typeface="Arial Hebrew" charset="-79"/>
                <a:ea typeface="Arial Hebrew" charset="-79"/>
                <a:cs typeface="Arial Hebrew" charset="-79"/>
              </a:rPr>
              <a:t>?</a:t>
            </a:r>
            <a:br>
              <a:rPr lang="en-US" b="1" dirty="0">
                <a:solidFill>
                  <a:schemeClr val="tx1"/>
                </a:solidFill>
                <a:latin typeface="Arial Hebrew" charset="-79"/>
                <a:ea typeface="Arial Hebrew" charset="-79"/>
                <a:cs typeface="Arial Hebrew" charset="-79"/>
              </a:rPr>
            </a:br>
            <a:endParaRPr lang="en-US" b="1" dirty="0">
              <a:solidFill>
                <a:schemeClr val="tx1"/>
              </a:solidFill>
              <a:latin typeface="Arial Hebrew" charset="-79"/>
              <a:ea typeface="Arial Hebrew" charset="-79"/>
              <a:cs typeface="Arial Hebrew" charset="-79"/>
            </a:endParaRPr>
          </a:p>
          <a:p>
            <a:pPr marL="457200" indent="-457200">
              <a:buFont typeface="+mj-lt"/>
              <a:buAutoNum type="arabicPeriod"/>
            </a:pPr>
            <a:r>
              <a:rPr lang="en-US" sz="3200" b="1" dirty="0">
                <a:solidFill>
                  <a:schemeClr val="accent1"/>
                </a:solidFill>
                <a:latin typeface="Century Gothic" charset="0"/>
                <a:ea typeface="Century Gothic" charset="0"/>
                <a:cs typeface="Century Gothic" charset="0"/>
              </a:rPr>
              <a:t>What you told ‘em</a:t>
            </a:r>
            <a:r>
              <a:rPr lang="en-US" sz="3200" b="1" dirty="0">
                <a:solidFill>
                  <a:schemeClr val="accent2"/>
                </a:solidFill>
                <a:latin typeface="Century Gothic" charset="0"/>
                <a:ea typeface="Century Gothic" charset="0"/>
                <a:cs typeface="Century Gothic" charset="0"/>
              </a:rPr>
              <a:t>:</a:t>
            </a:r>
            <a:br>
              <a:rPr lang="en-US" sz="3200" b="1" dirty="0">
                <a:latin typeface="Century Gothic" charset="0"/>
                <a:ea typeface="Century Gothic" charset="0"/>
                <a:cs typeface="Century Gothic" charset="0"/>
              </a:rPr>
            </a:br>
            <a:r>
              <a:rPr lang="en-US" sz="3200" b="1" dirty="0">
                <a:latin typeface="Century Gothic" charset="0"/>
                <a:ea typeface="Century Gothic" charset="0"/>
                <a:cs typeface="Century Gothic" charset="0"/>
              </a:rPr>
              <a:t>	</a:t>
            </a:r>
            <a:r>
              <a:rPr lang="en-US" sz="3200" b="1" dirty="0">
                <a:solidFill>
                  <a:schemeClr val="accent1"/>
                </a:solidFill>
                <a:latin typeface="Century Gothic" charset="0"/>
                <a:ea typeface="Century Gothic" charset="0"/>
                <a:cs typeface="Century Gothic" charset="0"/>
              </a:rPr>
              <a:t>•</a:t>
            </a:r>
            <a:r>
              <a:rPr lang="en-US" sz="3200" b="1" dirty="0">
                <a:latin typeface="Century Gothic" charset="0"/>
                <a:ea typeface="Century Gothic" charset="0"/>
                <a:cs typeface="Century Gothic" charset="0"/>
              </a:rPr>
              <a:t> </a:t>
            </a:r>
            <a:r>
              <a:rPr lang="en-US" sz="3200" b="1" dirty="0">
                <a:solidFill>
                  <a:schemeClr val="accent3"/>
                </a:solidFill>
                <a:latin typeface="Century Gothic" charset="0"/>
                <a:ea typeface="Century Gothic" charset="0"/>
                <a:cs typeface="Century Gothic" charset="0"/>
              </a:rPr>
              <a:t>Conclusions</a:t>
            </a:r>
            <a:br>
              <a:rPr lang="en-US" sz="3200" b="1" dirty="0">
                <a:latin typeface="Century Gothic" charset="0"/>
                <a:ea typeface="Century Gothic" charset="0"/>
                <a:cs typeface="Century Gothic" charset="0"/>
              </a:rPr>
            </a:br>
            <a:br>
              <a:rPr lang="en-US" sz="3200" dirty="0">
                <a:latin typeface="Century Gothic" charset="0"/>
                <a:ea typeface="Century Gothic" charset="0"/>
                <a:cs typeface="Century Gothic" charset="0"/>
              </a:rPr>
            </a:br>
            <a:r>
              <a:rPr lang="en-US" sz="3400" dirty="0">
                <a:solidFill>
                  <a:schemeClr val="accent1"/>
                </a:solidFill>
                <a:latin typeface="Century Gothic" charset="0"/>
                <a:ea typeface="Century Gothic" charset="0"/>
                <a:cs typeface="Century Gothic" charset="0"/>
              </a:rPr>
              <a:t>4</a:t>
            </a:r>
            <a:r>
              <a:rPr lang="en-US" sz="3200" dirty="0">
                <a:solidFill>
                  <a:schemeClr val="accent1"/>
                </a:solidFill>
                <a:latin typeface="Century Gothic" charset="0"/>
                <a:ea typeface="Century Gothic" charset="0"/>
                <a:cs typeface="Century Gothic" charset="0"/>
              </a:rPr>
              <a:t>. Acknowledgements</a:t>
            </a:r>
            <a:r>
              <a:rPr lang="en-US" sz="3200" dirty="0">
                <a:latin typeface="Century Gothic" charset="0"/>
                <a:ea typeface="Century Gothic" charset="0"/>
                <a:cs typeface="Century Gothic" charset="0"/>
              </a:rPr>
              <a:t>: </a:t>
            </a:r>
            <a:r>
              <a:rPr lang="en-US" sz="3200" dirty="0">
                <a:solidFill>
                  <a:schemeClr val="tx1"/>
                </a:solidFill>
                <a:latin typeface="Century Gothic" charset="0"/>
                <a:ea typeface="Century Gothic" charset="0"/>
                <a:cs typeface="Century Gothic" charset="0"/>
              </a:rPr>
              <a:t>people, funding sources</a:t>
            </a:r>
            <a:endParaRPr lang="en-US" sz="3000" dirty="0">
              <a:solidFill>
                <a:schemeClr val="tx1"/>
              </a:solidFill>
              <a:latin typeface="Century Gothic" charset="0"/>
              <a:ea typeface="Century Gothic" charset="0"/>
              <a:cs typeface="Century Gothic" charset="0"/>
            </a:endParaRPr>
          </a:p>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40241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935" y="965889"/>
            <a:ext cx="7718282" cy="4785122"/>
          </a:xfrm>
        </p:spPr>
        <p:txBody>
          <a:bodyPr>
            <a:normAutofit/>
          </a:bodyPr>
          <a:lstStyle/>
          <a:p>
            <a:endParaRPr lang="en-US" dirty="0">
              <a:solidFill>
                <a:schemeClr val="accent6">
                  <a:lumMod val="75000"/>
                </a:schemeClr>
              </a:solidFill>
            </a:endParaRPr>
          </a:p>
          <a:p>
            <a:pPr marL="0" indent="0">
              <a:buNone/>
            </a:pPr>
            <a:r>
              <a:rPr lang="en-US" dirty="0">
                <a:solidFill>
                  <a:schemeClr val="accent6">
                    <a:lumMod val="75000"/>
                  </a:schemeClr>
                </a:solidFill>
              </a:rPr>
              <a:t> </a:t>
            </a:r>
          </a:p>
          <a:p>
            <a:pPr marL="0" indent="0">
              <a:buNone/>
            </a:pPr>
            <a:endParaRPr lang="en-US" dirty="0">
              <a:solidFill>
                <a:schemeClr val="accent6">
                  <a:lumMod val="75000"/>
                </a:schemeClr>
              </a:solidFill>
            </a:endParaRPr>
          </a:p>
          <a:p>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br>
              <a:rPr lang="en-US" dirty="0">
                <a:solidFill>
                  <a:schemeClr val="accent6">
                    <a:lumMod val="75000"/>
                  </a:schemeClr>
                </a:solidFill>
              </a:rPr>
            </a:br>
            <a:r>
              <a:rPr lang="en-US" dirty="0">
                <a:solidFill>
                  <a:schemeClr val="accent6">
                    <a:lumMod val="75000"/>
                  </a:schemeClr>
                </a:solidFill>
              </a:rPr>
              <a:t>    </a:t>
            </a:r>
          </a:p>
          <a:p>
            <a:pPr marL="0" indent="0">
              <a:buNone/>
            </a:pPr>
            <a:br>
              <a:rPr lang="en-US" sz="1800" i="1" dirty="0">
                <a:solidFill>
                  <a:schemeClr val="accent6">
                    <a:lumMod val="75000"/>
                  </a:schemeClr>
                </a:solidFill>
              </a:rPr>
            </a:br>
            <a:r>
              <a:rPr lang="en-US" sz="1800" i="1" dirty="0">
                <a:solidFill>
                  <a:schemeClr val="accent6">
                    <a:lumMod val="75000"/>
                  </a:schemeClr>
                </a:solidFill>
              </a:rPr>
              <a:t>	</a:t>
            </a:r>
            <a:br>
              <a:rPr lang="en-US" sz="1800" i="1" dirty="0">
                <a:solidFill>
                  <a:schemeClr val="accent6">
                    <a:lumMod val="75000"/>
                  </a:schemeClr>
                </a:solidFill>
              </a:rPr>
            </a:br>
            <a:r>
              <a:rPr lang="en-US" sz="1800" i="1" dirty="0">
                <a:solidFill>
                  <a:schemeClr val="accent6">
                    <a:lumMod val="75000"/>
                  </a:schemeClr>
                </a:solidFill>
              </a:rPr>
              <a:t>	</a:t>
            </a:r>
          </a:p>
          <a:p>
            <a:pPr marL="0" indent="0">
              <a:buNone/>
            </a:pPr>
            <a:endParaRPr lang="en-US" sz="1800" i="1" dirty="0">
              <a:solidFill>
                <a:schemeClr val="tx1"/>
              </a:solidFill>
            </a:endParaRPr>
          </a:p>
          <a:p>
            <a:pPr marL="0" indent="0">
              <a:buNone/>
            </a:pPr>
            <a:endParaRPr lang="en-US" sz="1800" i="1" dirty="0">
              <a:solidFill>
                <a:schemeClr val="tx1"/>
              </a:solidFill>
            </a:endParaRP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12" name="Title 1"/>
          <p:cNvSpPr txBox="1">
            <a:spLocks/>
          </p:cNvSpPr>
          <p:nvPr/>
        </p:nvSpPr>
        <p:spPr>
          <a:xfrm>
            <a:off x="0" y="0"/>
            <a:ext cx="9144000" cy="15627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base"/>
            <a:r>
              <a:rPr lang="en-US" sz="2800" dirty="0">
                <a:latin typeface="Century Gothic" charset="0"/>
                <a:ea typeface="Century Gothic" charset="0"/>
                <a:cs typeface="Century Gothic" charset="0"/>
              </a:rPr>
              <a:t>Talk Structure:</a:t>
            </a:r>
          </a:p>
          <a:p>
            <a:pPr fontAlgn="base"/>
            <a:r>
              <a:rPr lang="en-US" sz="2400" dirty="0">
                <a:latin typeface="Century Gothic" charset="0"/>
                <a:ea typeface="Century Gothic" charset="0"/>
                <a:cs typeface="Century Gothic" charset="0"/>
              </a:rPr>
              <a:t>Tell ‘em what you’re going to tell ‘em; </a:t>
            </a:r>
          </a:p>
          <a:p>
            <a:pPr fontAlgn="base"/>
            <a:r>
              <a:rPr lang="en-US" sz="2400" dirty="0">
                <a:latin typeface="Century Gothic" charset="0"/>
                <a:ea typeface="Century Gothic" charset="0"/>
                <a:cs typeface="Century Gothic" charset="0"/>
              </a:rPr>
              <a:t>Next, tell ‘em;</a:t>
            </a:r>
          </a:p>
          <a:p>
            <a:pPr fontAlgn="base"/>
            <a:r>
              <a:rPr lang="en-US" sz="2400" dirty="0">
                <a:latin typeface="Century Gothic" charset="0"/>
                <a:ea typeface="Century Gothic" charset="0"/>
                <a:cs typeface="Century Gothic" charset="0"/>
              </a:rPr>
              <a:t> Next, tell ‘em what you told ‘em</a:t>
            </a:r>
          </a:p>
        </p:txBody>
      </p:sp>
      <p:sp>
        <p:nvSpPr>
          <p:cNvPr id="5" name="Content Placeholder 2"/>
          <p:cNvSpPr txBox="1">
            <a:spLocks/>
          </p:cNvSpPr>
          <p:nvPr/>
        </p:nvSpPr>
        <p:spPr>
          <a:xfrm>
            <a:off x="655935" y="1562788"/>
            <a:ext cx="8488066" cy="5154111"/>
          </a:xfrm>
          <a:prstGeom prst="rect">
            <a:avLst/>
          </a:prstGeom>
        </p:spPr>
        <p:txBody>
          <a:bodyPr vert="horz" lIns="91440" tIns="45720" rIns="91440" bIns="45720" rtlCol="0">
            <a:normAutofit fontScale="700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0" indent="-457200">
              <a:buFont typeface="+mj-lt"/>
              <a:buAutoNum type="arabicPeriod"/>
            </a:pPr>
            <a:r>
              <a:rPr lang="en-US" sz="3400" dirty="0">
                <a:solidFill>
                  <a:schemeClr val="bg2">
                    <a:lumMod val="50000"/>
                  </a:schemeClr>
                </a:solidFill>
                <a:latin typeface="Century Gothic" charset="0"/>
                <a:ea typeface="Century Gothic" charset="0"/>
                <a:cs typeface="Century Gothic" charset="0"/>
              </a:rPr>
              <a:t>What you're going to tell 'em</a:t>
            </a:r>
            <a:r>
              <a:rPr lang="en-US" sz="3400" dirty="0">
                <a:latin typeface="Century Gothic" charset="0"/>
                <a:ea typeface="Century Gothic" charset="0"/>
                <a:cs typeface="Century Gothic" charset="0"/>
              </a:rPr>
              <a:t>:  </a:t>
            </a:r>
            <a:br>
              <a:rPr lang="en-US" sz="3400" dirty="0">
                <a:latin typeface="Century Gothic" charset="0"/>
                <a:ea typeface="Century Gothic" charset="0"/>
                <a:cs typeface="Century Gothic" charset="0"/>
              </a:rPr>
            </a:br>
            <a:r>
              <a:rPr lang="en-US" sz="3400" dirty="0">
                <a:solidFill>
                  <a:schemeClr val="accent1"/>
                </a:solidFill>
                <a:latin typeface="Century Gothic" charset="0"/>
                <a:ea typeface="Century Gothic" charset="0"/>
                <a:cs typeface="Century Gothic" charset="0"/>
              </a:rPr>
              <a:t>•</a:t>
            </a:r>
            <a:r>
              <a:rPr lang="en-US" sz="3400" dirty="0">
                <a:solidFill>
                  <a:schemeClr val="accent3"/>
                </a:solidFill>
                <a:latin typeface="Century Gothic" charset="0"/>
                <a:ea typeface="Century Gothic" charset="0"/>
                <a:cs typeface="Century Gothic" charset="0"/>
              </a:rPr>
              <a:t>Outline</a:t>
            </a:r>
            <a:r>
              <a:rPr lang="en-US" sz="3400" dirty="0">
                <a:latin typeface="Century Gothic" charset="0"/>
                <a:ea typeface="Century Gothic" charset="0"/>
                <a:cs typeface="Century Gothic" charset="0"/>
              </a:rPr>
              <a:t> </a:t>
            </a:r>
            <a:br>
              <a:rPr lang="en-US" sz="3400" dirty="0">
                <a:latin typeface="Century Gothic" charset="0"/>
                <a:ea typeface="Century Gothic" charset="0"/>
                <a:cs typeface="Century Gothic" charset="0"/>
              </a:rPr>
            </a:br>
            <a:r>
              <a:rPr lang="en-US" sz="3100" dirty="0">
                <a:solidFill>
                  <a:schemeClr val="accent1"/>
                </a:solidFill>
                <a:latin typeface="Century Gothic" charset="0"/>
                <a:ea typeface="Century Gothic" charset="0"/>
                <a:cs typeface="Century Gothic" charset="0"/>
              </a:rPr>
              <a:t>•</a:t>
            </a:r>
            <a:r>
              <a:rPr lang="en-US" dirty="0">
                <a:latin typeface="Century Gothic" charset="0"/>
                <a:ea typeface="Century Gothic" charset="0"/>
                <a:cs typeface="Century Gothic" charset="0"/>
              </a:rPr>
              <a:t>Abstract </a:t>
            </a:r>
            <a:r>
              <a:rPr lang="en-US" sz="1600" dirty="0">
                <a:latin typeface="Century Gothic" charset="0"/>
                <a:ea typeface="Century Gothic" charset="0"/>
                <a:cs typeface="Century Gothic" charset="0"/>
              </a:rPr>
              <a:t>(For archival purposes!)</a:t>
            </a:r>
          </a:p>
          <a:p>
            <a:pPr marL="457200" indent="-457200">
              <a:buFont typeface="+mj-lt"/>
              <a:buAutoNum type="arabicPeriod"/>
            </a:pPr>
            <a:r>
              <a:rPr lang="en-US" sz="3400" dirty="0">
                <a:solidFill>
                  <a:schemeClr val="bg2">
                    <a:lumMod val="50000"/>
                  </a:schemeClr>
                </a:solidFill>
                <a:latin typeface="Century Gothic" charset="0"/>
                <a:ea typeface="Century Gothic" charset="0"/>
                <a:cs typeface="Century Gothic" charset="0"/>
              </a:rPr>
              <a:t>Tell ‘em:</a:t>
            </a:r>
            <a:br>
              <a:rPr lang="en-US" dirty="0">
                <a:solidFill>
                  <a:schemeClr val="bg2">
                    <a:lumMod val="50000"/>
                  </a:schemeClr>
                </a:solidFill>
                <a:latin typeface="Century Gothic" charset="0"/>
                <a:ea typeface="Century Gothic" charset="0"/>
                <a:cs typeface="Century Gothic" charset="0"/>
              </a:rPr>
            </a:br>
            <a:r>
              <a:rPr lang="en-US" dirty="0">
                <a:solidFill>
                  <a:schemeClr val="bg2">
                    <a:lumMod val="50000"/>
                  </a:schemeClr>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a:t>
            </a:r>
            <a:r>
              <a:rPr lang="en-US" dirty="0">
                <a:solidFill>
                  <a:schemeClr val="bg2">
                    <a:lumMod val="50000"/>
                  </a:schemeClr>
                </a:solidFill>
                <a:latin typeface="Century Gothic" charset="0"/>
                <a:ea typeface="Century Gothic" charset="0"/>
                <a:cs typeface="Century Gothic" charset="0"/>
              </a:rPr>
              <a:t> </a:t>
            </a:r>
            <a:r>
              <a:rPr lang="en-US" sz="3100" dirty="0">
                <a:solidFill>
                  <a:schemeClr val="accent3"/>
                </a:solidFill>
                <a:latin typeface="Century Gothic" charset="0"/>
                <a:ea typeface="Century Gothic" charset="0"/>
                <a:cs typeface="Century Gothic" charset="0"/>
              </a:rPr>
              <a:t>Motivation</a:t>
            </a:r>
            <a:r>
              <a:rPr lang="en-US" sz="3100" dirty="0">
                <a:solidFill>
                  <a:schemeClr val="tx1"/>
                </a:solidFill>
                <a:latin typeface="Century Gothic" charset="0"/>
                <a:ea typeface="Century Gothic" charset="0"/>
                <a:cs typeface="Century Gothic" charset="0"/>
              </a:rPr>
              <a:t>: Why should they care</a:t>
            </a:r>
            <a:r>
              <a:rPr lang="en-US" sz="3100" dirty="0">
                <a:solidFill>
                  <a:schemeClr val="tx1"/>
                </a:solidFill>
                <a:latin typeface="Arial Hebrew" charset="-79"/>
                <a:ea typeface="Arial Hebrew" charset="-79"/>
                <a:cs typeface="Arial Hebrew" charset="-79"/>
              </a:rPr>
              <a:t>?</a:t>
            </a:r>
            <a:br>
              <a:rPr lang="en-US" sz="3100" dirty="0">
                <a:solidFill>
                  <a:schemeClr val="tx1"/>
                </a:solidFill>
                <a:latin typeface="Arial Hebrew" charset="-79"/>
                <a:ea typeface="Arial Hebrew" charset="-79"/>
                <a:cs typeface="Arial Hebrew" charset="-79"/>
              </a:rPr>
            </a:br>
            <a:r>
              <a:rPr lang="en-US" dirty="0">
                <a:solidFill>
                  <a:schemeClr val="tx1"/>
                </a:solidFill>
                <a:latin typeface="Arial Hebrew" charset="-79"/>
                <a:ea typeface="Arial Hebrew" charset="-79"/>
                <a:cs typeface="Arial Hebrew" charset="-79"/>
              </a:rPr>
              <a:t>	</a:t>
            </a:r>
            <a:r>
              <a:rPr lang="en-US" sz="3100" dirty="0">
                <a:solidFill>
                  <a:schemeClr val="accent1"/>
                </a:solidFill>
                <a:latin typeface="Arial Hebrew" charset="-79"/>
                <a:ea typeface="Arial Hebrew" charset="-79"/>
                <a:cs typeface="Arial Hebrew" charset="-79"/>
              </a:rPr>
              <a:t>•</a:t>
            </a:r>
            <a:r>
              <a:rPr lang="en-US" dirty="0">
                <a:solidFill>
                  <a:schemeClr val="tx1"/>
                </a:solidFill>
                <a:latin typeface="Arial Hebrew" charset="-79"/>
                <a:ea typeface="Arial Hebrew" charset="-79"/>
                <a:cs typeface="Arial Hebrew" charset="-79"/>
              </a:rPr>
              <a:t>  </a:t>
            </a:r>
            <a:r>
              <a:rPr lang="en-US" sz="3100" dirty="0">
                <a:solidFill>
                  <a:schemeClr val="accent3"/>
                </a:solidFill>
                <a:latin typeface="Century Gothic" charset="0"/>
                <a:ea typeface="Century Gothic" charset="0"/>
                <a:cs typeface="Century Gothic" charset="0"/>
              </a:rPr>
              <a:t>The story of your work</a:t>
            </a:r>
            <a:r>
              <a:rPr lang="en-US" sz="3100" dirty="0">
                <a:solidFill>
                  <a:schemeClr val="tx1"/>
                </a:solidFill>
                <a:latin typeface="Century Gothic" charset="0"/>
                <a:ea typeface="Century Gothic" charset="0"/>
                <a:cs typeface="Century Gothic" charset="0"/>
              </a:rPr>
              <a:t>: </a:t>
            </a:r>
            <a:r>
              <a:rPr lang="en-US" dirty="0">
                <a:solidFill>
                  <a:schemeClr val="tx1"/>
                </a:solidFill>
                <a:latin typeface="Century Gothic" charset="0"/>
                <a:ea typeface="Century Gothic" charset="0"/>
                <a:cs typeface="Century Gothic" charset="0"/>
              </a:rPr>
              <a:t>	</a:t>
            </a:r>
            <a:br>
              <a:rPr lang="en-US"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dirty="0">
                <a:solidFill>
                  <a:schemeClr val="accent1"/>
                </a:solidFill>
                <a:latin typeface="Century Gothic" charset="0"/>
                <a:ea typeface="Century Gothic" charset="0"/>
                <a:cs typeface="Century Gothic" charset="0"/>
              </a:rPr>
              <a:t>context</a:t>
            </a:r>
            <a:r>
              <a:rPr lang="en-US" dirty="0">
                <a:solidFill>
                  <a:schemeClr val="tx1"/>
                </a:solidFill>
                <a:latin typeface="Century Gothic" charset="0"/>
                <a:ea typeface="Century Gothic" charset="0"/>
                <a:cs typeface="Century Gothic" charset="0"/>
              </a:rPr>
              <a:t> ... prior work on topic, framing your questions	</a:t>
            </a:r>
            <a:br>
              <a:rPr lang="en-US"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methods</a:t>
            </a:r>
            <a:r>
              <a:rPr lang="en-US" sz="3100" dirty="0">
                <a:solidFill>
                  <a:schemeClr val="tx1"/>
                </a:solidFill>
                <a:latin typeface="Century Gothic" charset="0"/>
                <a:ea typeface="Century Gothic" charset="0"/>
                <a:cs typeface="Century Gothic" charset="0"/>
              </a:rPr>
              <a:t> ... how it was done</a:t>
            </a:r>
            <a:br>
              <a:rPr lang="en-US" sz="3100" dirty="0">
                <a:solidFill>
                  <a:schemeClr val="tx1"/>
                </a:solidFill>
                <a:latin typeface="Century Gothic" charset="0"/>
                <a:ea typeface="Century Gothic" charset="0"/>
                <a:cs typeface="Century Gothic" charset="0"/>
              </a:rPr>
            </a:br>
            <a:r>
              <a:rPr lang="en-US" sz="3100" dirty="0">
                <a:solidFill>
                  <a:schemeClr val="tx1"/>
                </a:solidFill>
                <a:latin typeface="Century Gothic" charset="0"/>
                <a:ea typeface="Century Gothic" charset="0"/>
                <a:cs typeface="Century Gothic" charset="0"/>
              </a:rPr>
              <a:t>		</a:t>
            </a:r>
            <a:r>
              <a:rPr lang="en-US" sz="3600" dirty="0">
                <a:solidFill>
                  <a:schemeClr val="accent1"/>
                </a:solidFill>
                <a:latin typeface="Century Gothic" charset="0"/>
                <a:ea typeface="Century Gothic" charset="0"/>
                <a:cs typeface="Century Gothic" charset="0"/>
              </a:rPr>
              <a:t>results</a:t>
            </a:r>
            <a:r>
              <a:rPr lang="en-US" sz="3600" dirty="0">
                <a:solidFill>
                  <a:schemeClr val="tx1"/>
                </a:solidFill>
                <a:latin typeface="Century Gothic" charset="0"/>
                <a:ea typeface="Century Gothic" charset="0"/>
                <a:cs typeface="Century Gothic" charset="0"/>
              </a:rPr>
              <a:t> ... what you found</a:t>
            </a:r>
            <a:br>
              <a:rPr lang="en-US" sz="3600"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connections</a:t>
            </a:r>
            <a:r>
              <a:rPr lang="en-US" sz="3100" dirty="0">
                <a:solidFill>
                  <a:schemeClr val="tx1"/>
                </a:solidFill>
                <a:latin typeface="Century Gothic" charset="0"/>
                <a:ea typeface="Century Gothic" charset="0"/>
                <a:cs typeface="Century Gothic" charset="0"/>
              </a:rPr>
              <a:t> ... comparisons with other work</a:t>
            </a:r>
            <a:br>
              <a:rPr lang="en-US" sz="3100"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sz="3100" dirty="0">
                <a:solidFill>
                  <a:schemeClr val="accent1"/>
                </a:solidFill>
                <a:latin typeface="Century Gothic" charset="0"/>
                <a:ea typeface="Century Gothic" charset="0"/>
                <a:cs typeface="Century Gothic" charset="0"/>
              </a:rPr>
              <a:t>ramifications</a:t>
            </a:r>
            <a:r>
              <a:rPr lang="en-US" sz="3400" dirty="0">
                <a:solidFill>
                  <a:schemeClr val="accent1"/>
                </a:solidFill>
                <a:latin typeface="Century Gothic" charset="0"/>
                <a:ea typeface="Century Gothic" charset="0"/>
                <a:cs typeface="Century Gothic" charset="0"/>
              </a:rPr>
              <a:t> </a:t>
            </a:r>
            <a:r>
              <a:rPr lang="en-US" sz="3100" dirty="0">
                <a:solidFill>
                  <a:schemeClr val="tx1"/>
                </a:solidFill>
                <a:latin typeface="Century Gothic" charset="0"/>
                <a:ea typeface="Century Gothic" charset="0"/>
                <a:cs typeface="Century Gothic" charset="0"/>
              </a:rPr>
              <a:t>... practical consequences</a:t>
            </a:r>
            <a:br>
              <a:rPr lang="en-US" dirty="0">
                <a:solidFill>
                  <a:schemeClr val="tx1"/>
                </a:solidFill>
                <a:latin typeface="Century Gothic" charset="0"/>
                <a:ea typeface="Century Gothic" charset="0"/>
                <a:cs typeface="Century Gothic" charset="0"/>
              </a:rPr>
            </a:br>
            <a:r>
              <a:rPr lang="en-US" dirty="0">
                <a:solidFill>
                  <a:schemeClr val="tx1"/>
                </a:solidFill>
                <a:latin typeface="Century Gothic" charset="0"/>
                <a:ea typeface="Century Gothic" charset="0"/>
                <a:cs typeface="Century Gothic" charset="0"/>
              </a:rPr>
              <a:t>		</a:t>
            </a:r>
            <a:r>
              <a:rPr lang="en-US" dirty="0">
                <a:solidFill>
                  <a:schemeClr val="accent1"/>
                </a:solidFill>
                <a:latin typeface="Century Gothic" charset="0"/>
                <a:ea typeface="Century Gothic" charset="0"/>
                <a:cs typeface="Century Gothic" charset="0"/>
              </a:rPr>
              <a:t>future plans </a:t>
            </a:r>
            <a:r>
              <a:rPr lang="en-US" dirty="0">
                <a:solidFill>
                  <a:schemeClr val="tx1"/>
                </a:solidFill>
                <a:latin typeface="Century Gothic" charset="0"/>
                <a:ea typeface="Century Gothic" charset="0"/>
                <a:cs typeface="Century Gothic" charset="0"/>
              </a:rPr>
              <a:t>... what are the next steps</a:t>
            </a:r>
            <a:r>
              <a:rPr lang="en-US" dirty="0">
                <a:solidFill>
                  <a:schemeClr val="tx1"/>
                </a:solidFill>
                <a:latin typeface="Arial Hebrew" charset="-79"/>
                <a:ea typeface="Arial Hebrew" charset="-79"/>
                <a:cs typeface="Arial Hebrew" charset="-79"/>
              </a:rPr>
              <a:t>?</a:t>
            </a:r>
            <a:br>
              <a:rPr lang="en-US" b="1" dirty="0">
                <a:solidFill>
                  <a:schemeClr val="tx1"/>
                </a:solidFill>
                <a:latin typeface="Arial Hebrew" charset="-79"/>
                <a:ea typeface="Arial Hebrew" charset="-79"/>
                <a:cs typeface="Arial Hebrew" charset="-79"/>
              </a:rPr>
            </a:br>
            <a:endParaRPr lang="en-US" b="1" dirty="0">
              <a:solidFill>
                <a:schemeClr val="tx1"/>
              </a:solidFill>
              <a:latin typeface="Arial Hebrew" charset="-79"/>
              <a:ea typeface="Arial Hebrew" charset="-79"/>
              <a:cs typeface="Arial Hebrew" charset="-79"/>
            </a:endParaRPr>
          </a:p>
          <a:p>
            <a:pPr marL="457200" indent="-457200">
              <a:buFont typeface="+mj-lt"/>
              <a:buAutoNum type="arabicPeriod"/>
            </a:pPr>
            <a:r>
              <a:rPr lang="en-US" sz="3200" dirty="0">
                <a:solidFill>
                  <a:schemeClr val="accent1"/>
                </a:solidFill>
                <a:latin typeface="Century Gothic" charset="0"/>
                <a:ea typeface="Century Gothic" charset="0"/>
                <a:cs typeface="Century Gothic" charset="0"/>
              </a:rPr>
              <a:t>What you told ‘em</a:t>
            </a:r>
            <a:r>
              <a:rPr lang="en-US" sz="3200" dirty="0">
                <a:solidFill>
                  <a:schemeClr val="accent2"/>
                </a:solidFill>
                <a:latin typeface="Century Gothic" charset="0"/>
                <a:ea typeface="Century Gothic" charset="0"/>
                <a:cs typeface="Century Gothic" charset="0"/>
              </a:rPr>
              <a:t>:</a:t>
            </a:r>
            <a:br>
              <a:rPr lang="en-US" sz="3200" dirty="0">
                <a:latin typeface="Century Gothic" charset="0"/>
                <a:ea typeface="Century Gothic" charset="0"/>
                <a:cs typeface="Century Gothic" charset="0"/>
              </a:rPr>
            </a:br>
            <a:r>
              <a:rPr lang="en-US" sz="3200" dirty="0">
                <a:latin typeface="Century Gothic" charset="0"/>
                <a:ea typeface="Century Gothic" charset="0"/>
                <a:cs typeface="Century Gothic" charset="0"/>
              </a:rPr>
              <a:t>	</a:t>
            </a:r>
            <a:r>
              <a:rPr lang="en-US" sz="3200" dirty="0">
                <a:solidFill>
                  <a:schemeClr val="accent1"/>
                </a:solidFill>
                <a:latin typeface="Century Gothic" charset="0"/>
                <a:ea typeface="Century Gothic" charset="0"/>
                <a:cs typeface="Century Gothic" charset="0"/>
              </a:rPr>
              <a:t>•</a:t>
            </a:r>
            <a:r>
              <a:rPr lang="en-US" sz="3200" dirty="0">
                <a:latin typeface="Century Gothic" charset="0"/>
                <a:ea typeface="Century Gothic" charset="0"/>
                <a:cs typeface="Century Gothic" charset="0"/>
              </a:rPr>
              <a:t> </a:t>
            </a:r>
            <a:r>
              <a:rPr lang="en-US" sz="3200" dirty="0">
                <a:solidFill>
                  <a:schemeClr val="accent3"/>
                </a:solidFill>
                <a:latin typeface="Century Gothic" charset="0"/>
                <a:ea typeface="Century Gothic" charset="0"/>
                <a:cs typeface="Century Gothic" charset="0"/>
              </a:rPr>
              <a:t>Conclusions</a:t>
            </a:r>
            <a:br>
              <a:rPr lang="en-US" sz="3200" dirty="0">
                <a:latin typeface="Century Gothic" charset="0"/>
                <a:ea typeface="Century Gothic" charset="0"/>
                <a:cs typeface="Century Gothic" charset="0"/>
              </a:rPr>
            </a:br>
            <a:br>
              <a:rPr lang="en-US" sz="3200" dirty="0">
                <a:latin typeface="Century Gothic" charset="0"/>
                <a:ea typeface="Century Gothic" charset="0"/>
                <a:cs typeface="Century Gothic" charset="0"/>
              </a:rPr>
            </a:br>
            <a:r>
              <a:rPr lang="en-US" sz="3400" dirty="0">
                <a:solidFill>
                  <a:schemeClr val="accent1"/>
                </a:solidFill>
                <a:latin typeface="Century Gothic" charset="0"/>
                <a:ea typeface="Century Gothic" charset="0"/>
                <a:cs typeface="Century Gothic" charset="0"/>
              </a:rPr>
              <a:t>4</a:t>
            </a:r>
            <a:r>
              <a:rPr lang="en-US" sz="3200" dirty="0">
                <a:solidFill>
                  <a:schemeClr val="accent1"/>
                </a:solidFill>
                <a:latin typeface="Century Gothic" charset="0"/>
                <a:ea typeface="Century Gothic" charset="0"/>
                <a:cs typeface="Century Gothic" charset="0"/>
              </a:rPr>
              <a:t>. </a:t>
            </a:r>
            <a:r>
              <a:rPr lang="en-US" sz="3200" b="1" dirty="0">
                <a:solidFill>
                  <a:schemeClr val="accent1"/>
                </a:solidFill>
                <a:latin typeface="Century Gothic" charset="0"/>
                <a:ea typeface="Century Gothic" charset="0"/>
                <a:cs typeface="Century Gothic" charset="0"/>
              </a:rPr>
              <a:t>Acknowledgements</a:t>
            </a:r>
            <a:r>
              <a:rPr lang="en-US" sz="3200" b="1" dirty="0">
                <a:latin typeface="Century Gothic" charset="0"/>
                <a:ea typeface="Century Gothic" charset="0"/>
                <a:cs typeface="Century Gothic" charset="0"/>
              </a:rPr>
              <a:t>: </a:t>
            </a:r>
            <a:r>
              <a:rPr lang="en-US" sz="3200" b="1" dirty="0">
                <a:solidFill>
                  <a:schemeClr val="tx1"/>
                </a:solidFill>
                <a:latin typeface="Century Gothic" charset="0"/>
                <a:ea typeface="Century Gothic" charset="0"/>
                <a:cs typeface="Century Gothic" charset="0"/>
              </a:rPr>
              <a:t>people, funding sources</a:t>
            </a:r>
            <a:endParaRPr lang="en-US" sz="3000" b="1" dirty="0">
              <a:solidFill>
                <a:schemeClr val="tx1"/>
              </a:solidFill>
              <a:latin typeface="Century Gothic" charset="0"/>
              <a:ea typeface="Century Gothic" charset="0"/>
              <a:cs typeface="Century Gothic" charset="0"/>
            </a:endParaRPr>
          </a:p>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10020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935" y="965889"/>
            <a:ext cx="7718282" cy="4785122"/>
          </a:xfrm>
        </p:spPr>
        <p:txBody>
          <a:bodyPr>
            <a:normAutofit/>
          </a:bodyPr>
          <a:lstStyle/>
          <a:p>
            <a:endParaRPr lang="en-US" dirty="0">
              <a:solidFill>
                <a:schemeClr val="accent6">
                  <a:lumMod val="75000"/>
                </a:schemeClr>
              </a:solidFill>
            </a:endParaRPr>
          </a:p>
          <a:p>
            <a:pPr marL="0" indent="0">
              <a:buNone/>
            </a:pPr>
            <a:r>
              <a:rPr lang="en-US" dirty="0">
                <a:solidFill>
                  <a:schemeClr val="accent6">
                    <a:lumMod val="75000"/>
                  </a:schemeClr>
                </a:solidFill>
              </a:rPr>
              <a:t> </a:t>
            </a:r>
          </a:p>
          <a:p>
            <a:pPr marL="0" indent="0">
              <a:buNone/>
            </a:pPr>
            <a:endParaRPr lang="en-US" dirty="0">
              <a:solidFill>
                <a:schemeClr val="accent6">
                  <a:lumMod val="75000"/>
                </a:schemeClr>
              </a:solidFill>
            </a:endParaRPr>
          </a:p>
          <a:p>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br>
              <a:rPr lang="en-US" dirty="0">
                <a:solidFill>
                  <a:schemeClr val="accent6">
                    <a:lumMod val="75000"/>
                  </a:schemeClr>
                </a:solidFill>
              </a:rPr>
            </a:br>
            <a:r>
              <a:rPr lang="en-US" dirty="0">
                <a:solidFill>
                  <a:schemeClr val="accent6">
                    <a:lumMod val="75000"/>
                  </a:schemeClr>
                </a:solidFill>
              </a:rPr>
              <a:t>    </a:t>
            </a:r>
          </a:p>
          <a:p>
            <a:pPr marL="0" indent="0">
              <a:buNone/>
            </a:pPr>
            <a:br>
              <a:rPr lang="en-US" sz="1800" i="1" dirty="0">
                <a:solidFill>
                  <a:schemeClr val="accent6">
                    <a:lumMod val="75000"/>
                  </a:schemeClr>
                </a:solidFill>
              </a:rPr>
            </a:br>
            <a:r>
              <a:rPr lang="en-US" sz="1800" i="1" dirty="0">
                <a:solidFill>
                  <a:schemeClr val="accent6">
                    <a:lumMod val="75000"/>
                  </a:schemeClr>
                </a:solidFill>
              </a:rPr>
              <a:t>	</a:t>
            </a:r>
            <a:br>
              <a:rPr lang="en-US" sz="1800" i="1" dirty="0">
                <a:solidFill>
                  <a:schemeClr val="accent6">
                    <a:lumMod val="75000"/>
                  </a:schemeClr>
                </a:solidFill>
              </a:rPr>
            </a:br>
            <a:r>
              <a:rPr lang="en-US" sz="1800" i="1" dirty="0">
                <a:solidFill>
                  <a:schemeClr val="accent6">
                    <a:lumMod val="75000"/>
                  </a:schemeClr>
                </a:solidFill>
              </a:rPr>
              <a:t>	</a:t>
            </a:r>
          </a:p>
          <a:p>
            <a:pPr marL="0" indent="0">
              <a:buNone/>
            </a:pPr>
            <a:endParaRPr lang="en-US" sz="1800" i="1" dirty="0">
              <a:solidFill>
                <a:schemeClr val="tx1"/>
              </a:solidFill>
            </a:endParaRPr>
          </a:p>
          <a:p>
            <a:pPr marL="0" indent="0">
              <a:buNone/>
            </a:pPr>
            <a:endParaRPr lang="en-US" sz="1800" i="1" dirty="0">
              <a:solidFill>
                <a:schemeClr val="tx1"/>
              </a:solidFill>
            </a:endParaRP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12" name="Title 1"/>
          <p:cNvSpPr txBox="1">
            <a:spLocks/>
          </p:cNvSpPr>
          <p:nvPr/>
        </p:nvSpPr>
        <p:spPr>
          <a:xfrm>
            <a:off x="0" y="0"/>
            <a:ext cx="9144000" cy="118803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base"/>
            <a:r>
              <a:rPr lang="en-US" sz="2800" dirty="0">
                <a:latin typeface="Century Gothic" charset="0"/>
                <a:ea typeface="Century Gothic" charset="0"/>
                <a:cs typeface="Century Gothic" charset="0"/>
              </a:rPr>
              <a:t>Advice about giving a talk ... </a:t>
            </a:r>
          </a:p>
          <a:p>
            <a:pPr fontAlgn="base"/>
            <a:r>
              <a:rPr lang="en-US" sz="2800" dirty="0">
                <a:latin typeface="Century Gothic" charset="0"/>
                <a:ea typeface="Century Gothic" charset="0"/>
                <a:cs typeface="Century Gothic" charset="0"/>
              </a:rPr>
              <a:t>Remember it's about communicating your science</a:t>
            </a:r>
          </a:p>
        </p:txBody>
      </p:sp>
      <p:sp>
        <p:nvSpPr>
          <p:cNvPr id="5" name="Content Placeholder 2"/>
          <p:cNvSpPr txBox="1">
            <a:spLocks/>
          </p:cNvSpPr>
          <p:nvPr/>
        </p:nvSpPr>
        <p:spPr>
          <a:xfrm>
            <a:off x="655935" y="1562788"/>
            <a:ext cx="8488066" cy="5154111"/>
          </a:xfrm>
          <a:prstGeom prst="rect">
            <a:avLst/>
          </a:prstGeom>
        </p:spPr>
        <p:txBody>
          <a:bodyPr vert="horz" lIns="91440" tIns="45720" rIns="91440" bIns="45720" rtlCol="0">
            <a:normAutofit fontScale="925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0" indent="-457200">
              <a:buFont typeface="+mj-lt"/>
              <a:buAutoNum type="arabicPeriod"/>
            </a:pPr>
            <a:r>
              <a:rPr lang="en-US" sz="3200" dirty="0">
                <a:solidFill>
                  <a:schemeClr val="accent1"/>
                </a:solidFill>
                <a:latin typeface="Century Gothic" charset="0"/>
                <a:ea typeface="Century Gothic" charset="0"/>
                <a:cs typeface="Century Gothic" charset="0"/>
              </a:rPr>
              <a:t>Communicating</a:t>
            </a:r>
            <a:br>
              <a:rPr lang="en-US" sz="3200" dirty="0">
                <a:latin typeface="Century Gothic" charset="0"/>
                <a:ea typeface="Century Gothic" charset="0"/>
                <a:cs typeface="Century Gothic" charset="0"/>
              </a:rPr>
            </a:br>
            <a:r>
              <a:rPr lang="en-US" sz="3200" dirty="0">
                <a:latin typeface="Century Gothic" charset="0"/>
                <a:ea typeface="Century Gothic" charset="0"/>
                <a:cs typeface="Century Gothic" charset="0"/>
              </a:rPr>
              <a:t>	</a:t>
            </a:r>
            <a:r>
              <a:rPr lang="en-US" dirty="0">
                <a:latin typeface="Century Gothic" charset="0"/>
                <a:ea typeface="Century Gothic" charset="0"/>
                <a:cs typeface="Century Gothic" charset="0"/>
              </a:rPr>
              <a:t>•Know your </a:t>
            </a:r>
            <a:r>
              <a:rPr lang="en-US" dirty="0">
                <a:solidFill>
                  <a:schemeClr val="accent1"/>
                </a:solidFill>
                <a:latin typeface="Century Gothic" charset="0"/>
                <a:ea typeface="Century Gothic" charset="0"/>
                <a:cs typeface="Century Gothic" charset="0"/>
              </a:rPr>
              <a:t>audience </a:t>
            </a:r>
            <a:br>
              <a:rPr lang="en-US" dirty="0">
                <a:latin typeface="Century Gothic" charset="0"/>
                <a:ea typeface="Century Gothic" charset="0"/>
                <a:cs typeface="Century Gothic" charset="0"/>
              </a:rPr>
            </a:br>
            <a:r>
              <a:rPr lang="en-US" dirty="0">
                <a:latin typeface="Century Gothic" charset="0"/>
                <a:ea typeface="Century Gothic" charset="0"/>
                <a:cs typeface="Century Gothic" charset="0"/>
              </a:rPr>
              <a:t>	•Know the </a:t>
            </a:r>
            <a:r>
              <a:rPr lang="en-US" dirty="0">
                <a:solidFill>
                  <a:schemeClr val="accent1"/>
                </a:solidFill>
                <a:latin typeface="Century Gothic" charset="0"/>
                <a:ea typeface="Century Gothic" charset="0"/>
                <a:cs typeface="Century Gothic" charset="0"/>
              </a:rPr>
              <a:t>parameters</a:t>
            </a:r>
            <a:r>
              <a:rPr lang="en-US" dirty="0">
                <a:latin typeface="Century Gothic" charset="0"/>
                <a:ea typeface="Century Gothic" charset="0"/>
                <a:cs typeface="Century Gothic" charset="0"/>
              </a:rPr>
              <a:t> of the talk	</a:t>
            </a:r>
            <a:br>
              <a:rPr lang="en-US" dirty="0">
                <a:latin typeface="Century Gothic" charset="0"/>
                <a:ea typeface="Century Gothic" charset="0"/>
                <a:cs typeface="Century Gothic" charset="0"/>
              </a:rPr>
            </a:br>
            <a:r>
              <a:rPr lang="en-US" dirty="0">
                <a:latin typeface="Century Gothic" charset="0"/>
                <a:ea typeface="Century Gothic" charset="0"/>
                <a:cs typeface="Century Gothic" charset="0"/>
              </a:rPr>
              <a:t>	   Duration</a:t>
            </a:r>
            <a:r>
              <a:rPr lang="en-US" dirty="0">
                <a:latin typeface="Arial Hebrew" charset="-79"/>
                <a:ea typeface="Arial Hebrew" charset="-79"/>
                <a:cs typeface="Arial Hebrew" charset="-79"/>
              </a:rPr>
              <a:t>? </a:t>
            </a:r>
            <a:r>
              <a:rPr lang="en-US" dirty="0">
                <a:latin typeface="Century Gothic" charset="0"/>
                <a:ea typeface="Century Gothic" charset="0"/>
                <a:cs typeface="Century Gothic" charset="0"/>
              </a:rPr>
              <a:t>(Rule:  1- 3 min = 1 slide)</a:t>
            </a:r>
            <a:br>
              <a:rPr lang="en-US" dirty="0">
                <a:latin typeface="Century Gothic" charset="0"/>
                <a:ea typeface="Century Gothic" charset="0"/>
                <a:cs typeface="Century Gothic" charset="0"/>
              </a:rPr>
            </a:br>
            <a:r>
              <a:rPr lang="en-US" dirty="0">
                <a:latin typeface="Century Gothic" charset="0"/>
                <a:ea typeface="Century Gothic" charset="0"/>
                <a:cs typeface="Century Gothic" charset="0"/>
              </a:rPr>
              <a:t>	   AV Setup </a:t>
            </a:r>
            <a:r>
              <a:rPr lang="en-US" sz="2000" dirty="0">
                <a:latin typeface="Century Gothic" charset="0"/>
                <a:ea typeface="Century Gothic" charset="0"/>
                <a:cs typeface="Century Gothic" charset="0"/>
              </a:rPr>
              <a:t>Are you mic'ed</a:t>
            </a:r>
            <a:r>
              <a:rPr lang="en-US" sz="2000" dirty="0">
                <a:latin typeface="Arial Hebrew" charset="-79"/>
                <a:ea typeface="Arial Hebrew" charset="-79"/>
                <a:cs typeface="Arial Hebrew" charset="-79"/>
              </a:rPr>
              <a:t>?</a:t>
            </a:r>
            <a:r>
              <a:rPr lang="en-US" sz="2000" dirty="0">
                <a:latin typeface="Century Gothic" charset="0"/>
                <a:ea typeface="Century Gothic" charset="0"/>
                <a:cs typeface="Century Gothic" charset="0"/>
              </a:rPr>
              <a:t> Need vocal warmup</a:t>
            </a:r>
            <a:r>
              <a:rPr lang="en-US" sz="2000" dirty="0">
                <a:latin typeface="Arial Hebrew" charset="-79"/>
                <a:ea typeface="Arial Hebrew" charset="-79"/>
                <a:cs typeface="Arial Hebrew" charset="-79"/>
              </a:rPr>
              <a:t>? </a:t>
            </a:r>
            <a:r>
              <a:rPr lang="en-US" sz="2000" dirty="0">
                <a:latin typeface="Century Gothic" charset="0"/>
                <a:ea typeface="Century Gothic" charset="0"/>
                <a:cs typeface="Century Gothic" charset="0"/>
              </a:rPr>
              <a:t>Water</a:t>
            </a:r>
            <a:r>
              <a:rPr lang="en-US" sz="2000" dirty="0">
                <a:latin typeface="Arial Hebrew" charset="-79"/>
                <a:ea typeface="Arial Hebrew" charset="-79"/>
                <a:cs typeface="Arial Hebrew" charset="-79"/>
              </a:rPr>
              <a:t>?</a:t>
            </a:r>
            <a:br>
              <a:rPr lang="en-US" sz="2000" dirty="0">
                <a:latin typeface="Century Gothic" charset="0"/>
                <a:ea typeface="Century Gothic" charset="0"/>
                <a:cs typeface="Century Gothic" charset="0"/>
              </a:rPr>
            </a:br>
            <a:r>
              <a:rPr lang="en-US" dirty="0">
                <a:latin typeface="Century Gothic" charset="0"/>
                <a:ea typeface="Century Gothic" charset="0"/>
                <a:cs typeface="Century Gothic" charset="0"/>
              </a:rPr>
              <a:t>	   Q&amp;A during or after</a:t>
            </a:r>
            <a:r>
              <a:rPr lang="en-US" dirty="0">
                <a:latin typeface="Arial Hebrew" charset="-79"/>
                <a:ea typeface="Arial Hebrew" charset="-79"/>
                <a:cs typeface="Arial Hebrew" charset="-79"/>
              </a:rPr>
              <a:t>?</a:t>
            </a:r>
            <a:r>
              <a:rPr lang="en-US" dirty="0">
                <a:latin typeface="Century Gothic" charset="0"/>
                <a:ea typeface="Century Gothic" charset="0"/>
                <a:cs typeface="Century Gothic" charset="0"/>
              </a:rPr>
              <a:t>  </a:t>
            </a:r>
            <a:r>
              <a:rPr lang="en-US" sz="2000" dirty="0">
                <a:latin typeface="Century Gothic" charset="0"/>
                <a:ea typeface="Century Gothic" charset="0"/>
                <a:cs typeface="Century Gothic" charset="0"/>
              </a:rPr>
              <a:t>Save time for questions.</a:t>
            </a:r>
            <a:br>
              <a:rPr lang="en-US" sz="2000" dirty="0">
                <a:latin typeface="Century Gothic" charset="0"/>
                <a:ea typeface="Century Gothic" charset="0"/>
                <a:cs typeface="Century Gothic" charset="0"/>
              </a:rPr>
            </a:br>
            <a:r>
              <a:rPr lang="en-US" sz="2000" dirty="0">
                <a:latin typeface="Century Gothic" charset="0"/>
                <a:ea typeface="Century Gothic" charset="0"/>
                <a:cs typeface="Century Gothic" charset="0"/>
              </a:rPr>
              <a:t>	</a:t>
            </a:r>
            <a:r>
              <a:rPr lang="en-US" dirty="0">
                <a:latin typeface="Century Gothic" charset="0"/>
                <a:ea typeface="Century Gothic" charset="0"/>
                <a:cs typeface="Century Gothic" charset="0"/>
              </a:rPr>
              <a:t>• </a:t>
            </a:r>
            <a:r>
              <a:rPr lang="en-US" dirty="0">
                <a:solidFill>
                  <a:schemeClr val="accent1"/>
                </a:solidFill>
                <a:latin typeface="Century Gothic" charset="0"/>
                <a:ea typeface="Century Gothic" charset="0"/>
                <a:cs typeface="Century Gothic" charset="0"/>
              </a:rPr>
              <a:t>Practice</a:t>
            </a:r>
            <a:r>
              <a:rPr lang="en-US" dirty="0">
                <a:latin typeface="Century Gothic" charset="0"/>
                <a:ea typeface="Century Gothic" charset="0"/>
                <a:cs typeface="Century Gothic" charset="0"/>
              </a:rPr>
              <a:t> your talk.</a:t>
            </a:r>
            <a:br>
              <a:rPr lang="en-US" dirty="0">
                <a:latin typeface="Century Gothic" charset="0"/>
                <a:ea typeface="Century Gothic" charset="0"/>
                <a:cs typeface="Century Gothic" charset="0"/>
              </a:rPr>
            </a:br>
            <a:r>
              <a:rPr lang="en-US" dirty="0">
                <a:latin typeface="Century Gothic" charset="0"/>
                <a:ea typeface="Century Gothic" charset="0"/>
                <a:cs typeface="Century Gothic" charset="0"/>
              </a:rPr>
              <a:t>		</a:t>
            </a:r>
            <a:r>
              <a:rPr lang="en-US" sz="2000" dirty="0"/>
              <a:t>Memorize key phrases within an outline, especially</a:t>
            </a:r>
            <a:br>
              <a:rPr lang="en-US" sz="2000" dirty="0"/>
            </a:br>
            <a:r>
              <a:rPr lang="en-US" sz="2000" dirty="0"/>
              <a:t>		ones that have ideas that are subtle to convey.				Memorize your first few sentences, to get yourself </a:t>
            </a:r>
            <a:br>
              <a:rPr lang="en-US" sz="2000" dirty="0"/>
            </a:br>
            <a:r>
              <a:rPr lang="en-US" sz="2000" dirty="0"/>
              <a:t>		off to a great start.</a:t>
            </a:r>
            <a:endParaRPr lang="en-US" dirty="0">
              <a:latin typeface="Century Gothic" charset="0"/>
              <a:ea typeface="Century Gothic" charset="0"/>
              <a:cs typeface="Century Gothic" charset="0"/>
            </a:endParaRPr>
          </a:p>
          <a:p>
            <a:pPr marL="457200" indent="-457200">
              <a:buFont typeface="+mj-lt"/>
              <a:buAutoNum type="arabicPeriod"/>
            </a:pPr>
            <a:r>
              <a:rPr lang="en-US" sz="2800" dirty="0">
                <a:solidFill>
                  <a:schemeClr val="accent1"/>
                </a:solidFill>
                <a:latin typeface="Century Gothic" charset="0"/>
                <a:ea typeface="Century Gothic" charset="0"/>
                <a:cs typeface="Century Gothic" charset="0"/>
              </a:rPr>
              <a:t>Your science </a:t>
            </a:r>
            <a:r>
              <a:rPr lang="en-US" dirty="0">
                <a:latin typeface="Century Gothic" charset="0"/>
                <a:ea typeface="Century Gothic" charset="0"/>
                <a:cs typeface="Century Gothic" charset="0"/>
              </a:rPr>
              <a:t>... let your </a:t>
            </a:r>
            <a:r>
              <a:rPr lang="en-US" dirty="0">
                <a:solidFill>
                  <a:schemeClr val="accent1"/>
                </a:solidFill>
                <a:latin typeface="Century Gothic" charset="0"/>
                <a:ea typeface="Century Gothic" charset="0"/>
                <a:cs typeface="Century Gothic" charset="0"/>
              </a:rPr>
              <a:t>enthusiasm</a:t>
            </a:r>
            <a:r>
              <a:rPr lang="en-US" dirty="0">
                <a:latin typeface="Century Gothic" charset="0"/>
                <a:ea typeface="Century Gothic" charset="0"/>
                <a:cs typeface="Century Gothic" charset="0"/>
              </a:rPr>
              <a:t> show </a:t>
            </a:r>
            <a:r>
              <a:rPr lang="en-US" dirty="0">
                <a:solidFill>
                  <a:srgbClr val="FFC000"/>
                </a:solidFill>
                <a:latin typeface="Century Gothic" charset="0"/>
                <a:ea typeface="Century Gothic" charset="0"/>
                <a:cs typeface="Century Gothic" charset="0"/>
                <a:sym typeface="Wingdings"/>
              </a:rPr>
              <a:t></a:t>
            </a:r>
            <a:endParaRPr lang="en-US" dirty="0">
              <a:solidFill>
                <a:srgbClr val="FFC000"/>
              </a:solidFill>
              <a:latin typeface="Century Gothic" charset="0"/>
              <a:ea typeface="Century Gothic" charset="0"/>
              <a:cs typeface="Century Gothic" charset="0"/>
            </a:endParaRPr>
          </a:p>
          <a:p>
            <a:pPr marL="457200" indent="-457200">
              <a:buFont typeface="+mj-lt"/>
              <a:buAutoNum type="arabicPeriod"/>
            </a:pPr>
            <a:r>
              <a:rPr lang="en-US" sz="2800" dirty="0">
                <a:latin typeface="Century Gothic" charset="0"/>
                <a:ea typeface="Century Gothic" charset="0"/>
                <a:cs typeface="Century Gothic" charset="0"/>
              </a:rPr>
              <a:t> </a:t>
            </a:r>
            <a:r>
              <a:rPr lang="en-US" sz="2800" dirty="0">
                <a:solidFill>
                  <a:schemeClr val="accent1"/>
                </a:solidFill>
                <a:latin typeface="Century Gothic" charset="0"/>
                <a:ea typeface="Century Gothic" charset="0"/>
                <a:cs typeface="Century Gothic" charset="0"/>
              </a:rPr>
              <a:t>Getting scientific ideas across: </a:t>
            </a:r>
            <a:r>
              <a:rPr lang="en-US" dirty="0">
                <a:latin typeface="Century Gothic" charset="0"/>
                <a:ea typeface="Century Gothic" charset="0"/>
                <a:cs typeface="Century Gothic" charset="0"/>
              </a:rPr>
              <a:t>tip of iceberg on next slide ...</a:t>
            </a:r>
          </a:p>
        </p:txBody>
      </p:sp>
    </p:spTree>
    <p:extLst>
      <p:ext uri="{BB962C8B-B14F-4D97-AF65-F5344CB8AC3E}">
        <p14:creationId xmlns:p14="http://schemas.microsoft.com/office/powerpoint/2010/main" val="31758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860" y="781394"/>
            <a:ext cx="7718282" cy="4785122"/>
          </a:xfrm>
        </p:spPr>
        <p:txBody>
          <a:bodyPr>
            <a:normAutofit/>
          </a:bodyPr>
          <a:lstStyle/>
          <a:p>
            <a:endParaRPr lang="en-US" dirty="0">
              <a:solidFill>
                <a:schemeClr val="accent6">
                  <a:lumMod val="75000"/>
                </a:schemeClr>
              </a:solidFill>
            </a:endParaRPr>
          </a:p>
          <a:p>
            <a:pPr marL="0" indent="0">
              <a:buNone/>
            </a:pPr>
            <a:r>
              <a:rPr lang="en-US" dirty="0">
                <a:solidFill>
                  <a:schemeClr val="accent6">
                    <a:lumMod val="75000"/>
                  </a:schemeClr>
                </a:solidFill>
              </a:rPr>
              <a:t> </a:t>
            </a:r>
          </a:p>
          <a:p>
            <a:pPr marL="0" indent="0">
              <a:buNone/>
            </a:pPr>
            <a:endParaRPr lang="en-US" dirty="0">
              <a:solidFill>
                <a:schemeClr val="accent6">
                  <a:lumMod val="75000"/>
                </a:schemeClr>
              </a:solidFill>
            </a:endParaRPr>
          </a:p>
          <a:p>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br>
              <a:rPr lang="en-US" dirty="0">
                <a:solidFill>
                  <a:schemeClr val="accent6">
                    <a:lumMod val="75000"/>
                  </a:schemeClr>
                </a:solidFill>
              </a:rPr>
            </a:br>
            <a:r>
              <a:rPr lang="en-US" dirty="0">
                <a:solidFill>
                  <a:schemeClr val="accent6">
                    <a:lumMod val="75000"/>
                  </a:schemeClr>
                </a:solidFill>
              </a:rPr>
              <a:t>    </a:t>
            </a:r>
          </a:p>
          <a:p>
            <a:pPr marL="0" indent="0">
              <a:buNone/>
            </a:pPr>
            <a:br>
              <a:rPr lang="en-US" sz="1800" i="1" dirty="0">
                <a:solidFill>
                  <a:schemeClr val="accent6">
                    <a:lumMod val="75000"/>
                  </a:schemeClr>
                </a:solidFill>
              </a:rPr>
            </a:br>
            <a:r>
              <a:rPr lang="en-US" sz="1800" i="1" dirty="0">
                <a:solidFill>
                  <a:schemeClr val="accent6">
                    <a:lumMod val="75000"/>
                  </a:schemeClr>
                </a:solidFill>
              </a:rPr>
              <a:t>	</a:t>
            </a:r>
            <a:br>
              <a:rPr lang="en-US" sz="1800" i="1" dirty="0">
                <a:solidFill>
                  <a:schemeClr val="accent6">
                    <a:lumMod val="75000"/>
                  </a:schemeClr>
                </a:solidFill>
              </a:rPr>
            </a:br>
            <a:r>
              <a:rPr lang="en-US" sz="1800" i="1" dirty="0">
                <a:solidFill>
                  <a:schemeClr val="accent6">
                    <a:lumMod val="75000"/>
                  </a:schemeClr>
                </a:solidFill>
              </a:rPr>
              <a:t>	</a:t>
            </a:r>
          </a:p>
          <a:p>
            <a:pPr marL="0" indent="0">
              <a:buNone/>
            </a:pPr>
            <a:endParaRPr lang="en-US" sz="1800" i="1" dirty="0">
              <a:solidFill>
                <a:schemeClr val="tx1"/>
              </a:solidFill>
            </a:endParaRPr>
          </a:p>
          <a:p>
            <a:pPr marL="0" indent="0">
              <a:buNone/>
            </a:pPr>
            <a:endParaRPr lang="en-US" sz="1800" i="1" dirty="0">
              <a:solidFill>
                <a:schemeClr val="tx1"/>
              </a:solidFill>
            </a:endParaRP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12" name="Title 1"/>
          <p:cNvSpPr txBox="1">
            <a:spLocks/>
          </p:cNvSpPr>
          <p:nvPr/>
        </p:nvSpPr>
        <p:spPr>
          <a:xfrm>
            <a:off x="1" y="1"/>
            <a:ext cx="9144000" cy="102523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base"/>
            <a:r>
              <a:rPr lang="en-US" sz="2800" dirty="0">
                <a:latin typeface="Century Gothic" charset="0"/>
                <a:ea typeface="Century Gothic" charset="0"/>
                <a:cs typeface="Century Gothic" charset="0"/>
              </a:rPr>
              <a:t>Tips and tricks about getting science across with words and slides:</a:t>
            </a:r>
          </a:p>
        </p:txBody>
      </p:sp>
      <p:sp>
        <p:nvSpPr>
          <p:cNvPr id="5" name="Content Placeholder 2"/>
          <p:cNvSpPr txBox="1">
            <a:spLocks/>
          </p:cNvSpPr>
          <p:nvPr/>
        </p:nvSpPr>
        <p:spPr>
          <a:xfrm>
            <a:off x="230986" y="1025236"/>
            <a:ext cx="8682029" cy="5672517"/>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0" indent="-457200">
              <a:buFont typeface="+mj-lt"/>
              <a:buAutoNum type="arabicPeriod"/>
            </a:pPr>
            <a:r>
              <a:rPr lang="en-US" sz="2000" dirty="0">
                <a:solidFill>
                  <a:schemeClr val="accent1"/>
                </a:solidFill>
                <a:latin typeface="Century Gothic" charset="0"/>
                <a:ea typeface="Century Gothic" charset="0"/>
                <a:cs typeface="Century Gothic" charset="0"/>
              </a:rPr>
              <a:t>Provide highlight, not minute detail. </a:t>
            </a:r>
            <a:br>
              <a:rPr lang="en-US" sz="1800" dirty="0">
                <a:solidFill>
                  <a:schemeClr val="accent1"/>
                </a:solidFill>
                <a:latin typeface="Century Gothic" charset="0"/>
                <a:ea typeface="Century Gothic" charset="0"/>
                <a:cs typeface="Century Gothic" charset="0"/>
              </a:rPr>
            </a:br>
            <a:r>
              <a:rPr lang="en-US" sz="1800" dirty="0">
                <a:solidFill>
                  <a:schemeClr val="accent1"/>
                </a:solidFill>
                <a:latin typeface="Century Gothic" charset="0"/>
                <a:ea typeface="Century Gothic" charset="0"/>
                <a:cs typeface="Century Gothic" charset="0"/>
              </a:rPr>
              <a:t>	•</a:t>
            </a:r>
            <a:r>
              <a:rPr lang="en-US" sz="1800" dirty="0">
                <a:solidFill>
                  <a:schemeClr val="tx1"/>
                </a:solidFill>
                <a:latin typeface="Century Gothic" charset="0"/>
                <a:ea typeface="Century Gothic" charset="0"/>
                <a:cs typeface="Century Gothic" charset="0"/>
              </a:rPr>
              <a:t>Give URL, email address, QR symbol where folks can look for supplementary info</a:t>
            </a:r>
            <a:r>
              <a:rPr lang="en-US" sz="1800" dirty="0">
                <a:solidFill>
                  <a:schemeClr val="accent1"/>
                </a:solidFill>
                <a:latin typeface="Century Gothic" charset="0"/>
                <a:ea typeface="Century Gothic" charset="0"/>
                <a:cs typeface="Century Gothic" charset="0"/>
              </a:rPr>
              <a:t> </a:t>
            </a:r>
            <a:r>
              <a:rPr lang="en-US" sz="1800" dirty="0">
                <a:solidFill>
                  <a:schemeClr val="tx1"/>
                </a:solidFill>
                <a:latin typeface="Century Gothic" charset="0"/>
                <a:ea typeface="Century Gothic" charset="0"/>
                <a:cs typeface="Century Gothic" charset="0"/>
              </a:rPr>
              <a:t>and  math details. </a:t>
            </a:r>
            <a:br>
              <a:rPr lang="en-US" sz="1800" dirty="0">
                <a:solidFill>
                  <a:schemeClr val="tx1"/>
                </a:solidFill>
                <a:latin typeface="Century Gothic" charset="0"/>
                <a:ea typeface="Century Gothic" charset="0"/>
                <a:cs typeface="Century Gothic" charset="0"/>
              </a:rPr>
            </a:br>
            <a:r>
              <a:rPr lang="en-US" sz="1800" dirty="0">
                <a:solidFill>
                  <a:schemeClr val="tx1"/>
                </a:solidFill>
                <a:latin typeface="Century Gothic" charset="0"/>
                <a:ea typeface="Century Gothic" charset="0"/>
                <a:cs typeface="Century Gothic" charset="0"/>
              </a:rPr>
              <a:t>	</a:t>
            </a:r>
            <a:r>
              <a:rPr lang="en-US" sz="1800" dirty="0">
                <a:solidFill>
                  <a:schemeClr val="accent1"/>
                </a:solidFill>
                <a:latin typeface="Century Gothic" charset="0"/>
                <a:ea typeface="Century Gothic" charset="0"/>
                <a:cs typeface="Century Gothic" charset="0"/>
              </a:rPr>
              <a:t>•</a:t>
            </a:r>
            <a:r>
              <a:rPr lang="en-US" sz="1800" dirty="0">
                <a:solidFill>
                  <a:schemeClr val="tx1"/>
                </a:solidFill>
                <a:latin typeface="Century Gothic" charset="0"/>
                <a:ea typeface="Century Gothic" charset="0"/>
                <a:cs typeface="Century Gothic" charset="0"/>
              </a:rPr>
              <a:t> If environment permits, be ready to write on (real or virtual) whiteboard for questions involving derivations or sketches. </a:t>
            </a:r>
          </a:p>
          <a:p>
            <a:pPr marL="457200" indent="-457200">
              <a:buFont typeface="+mj-lt"/>
              <a:buAutoNum type="arabicPeriod"/>
            </a:pPr>
            <a:r>
              <a:rPr lang="en-US" sz="1800" dirty="0">
                <a:solidFill>
                  <a:schemeClr val="accent1"/>
                </a:solidFill>
                <a:latin typeface="Century Gothic" charset="0"/>
                <a:ea typeface="Century Gothic" charset="0"/>
                <a:cs typeface="Century Gothic" charset="0"/>
              </a:rPr>
              <a:t>Avoid jargon unless you are sure the audience expects it. </a:t>
            </a:r>
            <a:r>
              <a:rPr lang="en-US" sz="1800" dirty="0">
                <a:solidFill>
                  <a:schemeClr val="tx1"/>
                </a:solidFill>
                <a:latin typeface="Century Gothic" charset="0"/>
                <a:ea typeface="Century Gothic" charset="0"/>
                <a:cs typeface="Century Gothic" charset="0"/>
              </a:rPr>
              <a:t>Explain any term you think is new to the majority of listeners. </a:t>
            </a:r>
          </a:p>
          <a:p>
            <a:pPr marL="457200" indent="-457200">
              <a:buFont typeface="+mj-lt"/>
              <a:buAutoNum type="arabicPeriod"/>
            </a:pPr>
            <a:r>
              <a:rPr lang="en-US" sz="1800" dirty="0">
                <a:solidFill>
                  <a:schemeClr val="accent1"/>
                </a:solidFill>
                <a:latin typeface="Century Gothic" charset="0"/>
                <a:ea typeface="Century Gothic" charset="0"/>
                <a:cs typeface="Century Gothic" charset="0"/>
              </a:rPr>
              <a:t>Slide skills  </a:t>
            </a:r>
            <a:r>
              <a:rPr lang="en-US" sz="1800" dirty="0">
                <a:latin typeface="Century Gothic" charset="0"/>
                <a:ea typeface="Century Gothic" charset="0"/>
                <a:cs typeface="Century Gothic" charset="0"/>
              </a:rPr>
              <a:t>-Mika Kostic </a:t>
            </a:r>
            <a:r>
              <a:rPr lang="en-US" sz="1800" dirty="0">
                <a:solidFill>
                  <a:schemeClr val="accent6">
                    <a:lumMod val="50000"/>
                  </a:schemeClr>
                </a:solidFill>
                <a:latin typeface="Century Gothic" charset="0"/>
                <a:ea typeface="Century Gothic" charset="0"/>
                <a:cs typeface="Century Gothic" charset="0"/>
              </a:rPr>
              <a:t>(CrossTalk, 2017) </a:t>
            </a:r>
          </a:p>
          <a:p>
            <a:pPr marL="1076325" lvl="2" indent="-457200"/>
            <a:r>
              <a:rPr lang="en-US" sz="1600" dirty="0">
                <a:latin typeface="Century Gothic" charset="0"/>
                <a:ea typeface="Century Gothic" charset="0"/>
                <a:cs typeface="Century Gothic" charset="0"/>
              </a:rPr>
              <a:t>One message per slide</a:t>
            </a:r>
          </a:p>
          <a:p>
            <a:pPr marL="1076325" lvl="2" indent="-457200"/>
            <a:r>
              <a:rPr lang="en-US" sz="1600" dirty="0"/>
              <a:t>The most important part of your slide should be the biggest.</a:t>
            </a:r>
          </a:p>
          <a:p>
            <a:pPr marL="1076325" lvl="2" indent="-457200"/>
            <a:r>
              <a:rPr lang="en-US" sz="1600" dirty="0"/>
              <a:t>Use </a:t>
            </a:r>
            <a:r>
              <a:rPr lang="en-US" sz="1600" dirty="0">
                <a:solidFill>
                  <a:schemeClr val="accent6">
                    <a:lumMod val="60000"/>
                    <a:lumOff val="40000"/>
                  </a:schemeClr>
                </a:solidFill>
              </a:rPr>
              <a:t>contrast</a:t>
            </a:r>
            <a:r>
              <a:rPr lang="en-US" sz="1600" dirty="0"/>
              <a:t> to focus the viewer's attention , and help them parse the text. </a:t>
            </a:r>
          </a:p>
          <a:p>
            <a:pPr marL="1076325" lvl="2" indent="-457200"/>
            <a:r>
              <a:rPr lang="en-US" sz="1600" dirty="0"/>
              <a:t>No more than six objects per slide</a:t>
            </a:r>
          </a:p>
          <a:p>
            <a:pPr marL="619125" lvl="2" indent="0">
              <a:buNone/>
            </a:pPr>
            <a:endParaRPr lang="en-US" sz="1600" dirty="0"/>
          </a:p>
          <a:p>
            <a:pPr marL="0" indent="0">
              <a:buNone/>
            </a:pPr>
            <a:r>
              <a:rPr lang="en-US" sz="2000" dirty="0">
                <a:solidFill>
                  <a:schemeClr val="accent1"/>
                </a:solidFill>
              </a:rPr>
              <a:t>4</a:t>
            </a:r>
            <a:r>
              <a:rPr lang="en-US" sz="2000" dirty="0">
                <a:solidFill>
                  <a:schemeClr val="accent1"/>
                </a:solidFill>
                <a:latin typeface="Century Gothic" charset="0"/>
                <a:ea typeface="Century Gothic" charset="0"/>
                <a:cs typeface="Century Gothic" charset="0"/>
              </a:rPr>
              <a:t>.  Presentation skills   </a:t>
            </a:r>
            <a:r>
              <a:rPr lang="en-US" sz="2000" dirty="0">
                <a:solidFill>
                  <a:schemeClr val="tx1"/>
                </a:solidFill>
                <a:latin typeface="Century Gothic" charset="0"/>
                <a:ea typeface="Century Gothic" charset="0"/>
                <a:cs typeface="Century Gothic" charset="0"/>
              </a:rPr>
              <a:t>Practice the art of speaking while using a  real world pointer,  laser pointer (real or virtual world), highlighting or pencil (virtual world) </a:t>
            </a:r>
          </a:p>
          <a:p>
            <a:pPr marL="1076325" lvl="2" indent="-457200"/>
            <a:endParaRPr lang="en-US" sz="1600" dirty="0">
              <a:latin typeface="Century Gothic" charset="0"/>
              <a:ea typeface="Century Gothic" charset="0"/>
              <a:cs typeface="Century Gothic" charset="0"/>
            </a:endParaRPr>
          </a:p>
          <a:p>
            <a:pPr marL="457200" indent="-457200">
              <a:buFont typeface="+mj-lt"/>
              <a:buAutoNum type="arabicPeriod"/>
            </a:pPr>
            <a:endParaRPr lang="en-US" sz="1800"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48420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8100</TotalTime>
  <Words>2900</Words>
  <Application>Microsoft Macintosh PowerPoint</Application>
  <PresentationFormat>On-screen Show (4:3)</PresentationFormat>
  <Paragraphs>277</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Hebrew</vt:lpstr>
      <vt:lpstr>Calibri</vt:lpstr>
      <vt:lpstr>Century Gothic</vt:lpstr>
      <vt:lpstr>Courier</vt:lpstr>
      <vt:lpstr>News Gothic MT</vt:lpstr>
      <vt:lpstr>Symbol</vt:lpstr>
      <vt:lpstr>Wingdings 2</vt:lpstr>
      <vt:lpstr>Breeze</vt:lpstr>
      <vt:lpstr>How to give a good scientific talk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for us …</vt:lpstr>
      <vt:lpstr>  Abstract</vt:lpstr>
      <vt:lpstr>  Abstract</vt:lpstr>
      <vt:lpstr>PowerPoint Presentation</vt:lpstr>
      <vt:lpstr>PowerPoint Presentation</vt:lpstr>
      <vt:lpstr>Big questions (are beginning to be) answered ... Conclusions</vt:lpstr>
      <vt:lpstr>PowerPoint Presentation</vt:lpstr>
      <vt:lpstr>Acknowledgements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in progress: Jamming of soft spheres in presence of fixed obstacles</dc:title>
  <dc:creator>Microsoft Office User</dc:creator>
  <cp:lastModifiedBy>Microsoft Office User</cp:lastModifiedBy>
  <cp:revision>851</cp:revision>
  <cp:lastPrinted>2020-07-15T21:04:57Z</cp:lastPrinted>
  <dcterms:created xsi:type="dcterms:W3CDTF">2012-02-09T17:51:35Z</dcterms:created>
  <dcterms:modified xsi:type="dcterms:W3CDTF">2020-07-15T21:05:21Z</dcterms:modified>
</cp:coreProperties>
</file>