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0" r:id="rId4"/>
    <p:sldId id="279" r:id="rId5"/>
    <p:sldId id="274" r:id="rId6"/>
    <p:sldId id="268" r:id="rId7"/>
    <p:sldId id="258" r:id="rId8"/>
    <p:sldId id="276" r:id="rId9"/>
    <p:sldId id="277" r:id="rId10"/>
    <p:sldId id="273" r:id="rId11"/>
    <p:sldId id="266" r:id="rId12"/>
    <p:sldId id="262" r:id="rId13"/>
    <p:sldId id="278" r:id="rId14"/>
    <p:sldId id="275" r:id="rId15"/>
    <p:sldId id="269" r:id="rId16"/>
    <p:sldId id="280" r:id="rId17"/>
    <p:sldId id="267" r:id="rId18"/>
    <p:sldId id="271" r:id="rId19"/>
    <p:sldId id="270" r:id="rId20"/>
    <p:sldId id="272" r:id="rId21"/>
    <p:sldId id="263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2C407-AD74-4149-BE60-9A6E2A2DC5EB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FA48-8FFF-4C18-A402-BA67DBDE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2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and precise seeing becomes as one with clear and precise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FA48-8FFF-4C18-A402-BA67DBDEE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4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and precise seeing becomes as one with clear and precise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FA48-8FFF-4C18-A402-BA67DBDEE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and precise seeing becomes as one with clear and precise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FA48-8FFF-4C18-A402-BA67DBDEE4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F9F3-4AF8-4C8A-91BE-264C51A52DB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fycat.com/ImprobableFemaleBasenji#?speed=0.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plotlib.org/" TargetMode="External"/><Relationship Id="rId2" Type="http://schemas.openxmlformats.org/officeDocument/2006/relationships/hyperlink" Target="https://arxiv.org/pdf/1702.05556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journals.aps.org/prl/abstract/10.1103/PhysRevLett.118.06130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Joseph_Minar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Display of Quantitative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PHYS 310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February 21, 2017</a:t>
            </a:r>
          </a:p>
        </p:txBody>
      </p:sp>
    </p:spTree>
    <p:extLst>
      <p:ext uri="{BB962C8B-B14F-4D97-AF65-F5344CB8AC3E}">
        <p14:creationId xmlns:p14="http://schemas.microsoft.com/office/powerpoint/2010/main" val="19860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0459" y="2743200"/>
            <a:ext cx="454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https://gfycat.com/ImprobableFemaleBasenji#?speed=0.5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095873" y="5736658"/>
            <a:ext cx="255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Darkhorse Analytics</a:t>
            </a:r>
          </a:p>
        </p:txBody>
      </p:sp>
    </p:spTree>
    <p:extLst>
      <p:ext uri="{BB962C8B-B14F-4D97-AF65-F5344CB8AC3E}">
        <p14:creationId xmlns:p14="http://schemas.microsoft.com/office/powerpoint/2010/main" val="266715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Data-Ink Ratio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i="1" dirty="0"/>
              <a:t>The Visual Display of Quantitative Information (1983)</a:t>
            </a:r>
            <a:r>
              <a:rPr lang="en-US" dirty="0"/>
              <a:t>,  </a:t>
            </a:r>
            <a:r>
              <a:rPr lang="en-US" dirty="0" err="1"/>
              <a:t>Tufte</a:t>
            </a:r>
            <a:r>
              <a:rPr lang="en-US" dirty="0"/>
              <a:t> claims that good graphical representations maximize data-ink and erase as much non-data-ink as possible.</a:t>
            </a:r>
          </a:p>
          <a:p>
            <a:pPr lvl="1"/>
            <a:r>
              <a:rPr lang="en-US" dirty="0"/>
              <a:t>Non-data-ink: Scales, borders, and etc.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A49D-2C12-4445-8988-A9D5F93F6E8A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File:D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4347" r="2697" b="10072"/>
          <a:stretch/>
        </p:blipFill>
        <p:spPr bwMode="auto">
          <a:xfrm>
            <a:off x="3334512" y="3852641"/>
            <a:ext cx="552297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Graphical Excellence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3040" y="2043953"/>
            <a:ext cx="9704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https://arxiv.org/pdf/1702.05556.pdf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http://matplotlib.org/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http://journals.aps.org/prl/abstract/10.1103/PhysRevLett.118.061302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5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101" y="2559685"/>
            <a:ext cx="6534752" cy="1325563"/>
          </a:xfrm>
        </p:spPr>
        <p:txBody>
          <a:bodyPr/>
          <a:lstStyle/>
          <a:p>
            <a:r>
              <a:rPr lang="en-US" dirty="0"/>
              <a:t>More Chart Junk Examples</a:t>
            </a:r>
          </a:p>
        </p:txBody>
      </p:sp>
    </p:spTree>
    <p:extLst>
      <p:ext uri="{BB962C8B-B14F-4D97-AF65-F5344CB8AC3E}">
        <p14:creationId xmlns:p14="http://schemas.microsoft.com/office/powerpoint/2010/main" val="370829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Data-Ink Ratio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A49D-2C12-4445-8988-A9D5F93F6E8A}" type="slidenum">
              <a:rPr lang="en-US" smtClean="0"/>
              <a:t>17</a:t>
            </a:fld>
            <a:endParaRPr lang="en-US"/>
          </a:p>
        </p:txBody>
      </p:sp>
      <p:pic>
        <p:nvPicPr>
          <p:cNvPr id="6148" name="Picture 4" descr="http://www.infovis-wiki.net/images/thumb/2/2e/Dir1.png/400px-Di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59" y="2449290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nfovis-wiki.net/images/thumb/1/1b/Dir2.png/400px-Di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458816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938941" y="5642142"/>
            <a:ext cx="194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Data-Ink Ratio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37442" y="5642142"/>
            <a:ext cx="199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Data-Ink Ratio</a:t>
            </a:r>
          </a:p>
        </p:txBody>
      </p:sp>
    </p:spTree>
    <p:extLst>
      <p:ext uri="{BB962C8B-B14F-4D97-AF65-F5344CB8AC3E}">
        <p14:creationId xmlns:p14="http://schemas.microsoft.com/office/powerpoint/2010/main" val="360658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istory of o ring damage in field j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6" y="691073"/>
            <a:ext cx="7801226" cy="59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istory.nasa.gov/rogersrep/v5p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0"/>
            <a:ext cx="900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7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3.vox-cdn.com/assets/4670045/femalelifeexpecta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53" y="0"/>
            <a:ext cx="7413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8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O-ring damage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" y="1603787"/>
            <a:ext cx="11598245" cy="45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72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Junk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interior decoration of graphics generates a lot of ink that does not tell the viewer anything new. The purpose of decoration varies — to make the graphic appear more scientific and precise, to enliven the display, to give the designer an opportunity to exercise artistic skills. Regardless of its cause, it is all non-data-ink or redundant data-ink, and it is often </a:t>
            </a:r>
            <a:r>
              <a:rPr lang="en-US" dirty="0" err="1"/>
              <a:t>chartjunk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7110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Beauty of Visualization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i="1" dirty="0"/>
              <a:t>Beautiful Visualization (2010)</a:t>
            </a:r>
            <a:r>
              <a:rPr lang="en-US" dirty="0"/>
              <a:t>, four criteria were raised to define the beauty of Visualization:</a:t>
            </a:r>
          </a:p>
          <a:p>
            <a:pPr lvl="1"/>
            <a:r>
              <a:rPr lang="en-US" dirty="0"/>
              <a:t>Informative</a:t>
            </a:r>
          </a:p>
          <a:p>
            <a:pPr lvl="2"/>
            <a:r>
              <a:rPr lang="en-US" dirty="0"/>
              <a:t>Successfully convey information</a:t>
            </a:r>
          </a:p>
          <a:p>
            <a:pPr lvl="1"/>
            <a:r>
              <a:rPr lang="en-US" dirty="0"/>
              <a:t>Efficient</a:t>
            </a:r>
          </a:p>
          <a:p>
            <a:pPr lvl="2"/>
            <a:r>
              <a:rPr lang="en-US" dirty="0"/>
              <a:t>Simple, focused, clear and straightforward</a:t>
            </a:r>
          </a:p>
          <a:p>
            <a:pPr lvl="1"/>
            <a:r>
              <a:rPr lang="en-US" dirty="0"/>
              <a:t>Aesthetic</a:t>
            </a:r>
          </a:p>
          <a:p>
            <a:pPr lvl="2"/>
            <a:r>
              <a:rPr lang="en-US" dirty="0"/>
              <a:t>Use axes, layout, shape, colors, lines, and typography appropriately</a:t>
            </a:r>
          </a:p>
          <a:p>
            <a:pPr lvl="1"/>
            <a:r>
              <a:rPr lang="en-US" dirty="0"/>
              <a:t>Novel</a:t>
            </a:r>
          </a:p>
          <a:p>
            <a:pPr lvl="2"/>
            <a:r>
              <a:rPr lang="en-US" dirty="0"/>
              <a:t>Be creative and attract readers with new design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A49D-2C12-4445-8988-A9D5F93F6E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2/29/Min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8" y="349458"/>
            <a:ext cx="11227423" cy="53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3101" y="6074781"/>
            <a:ext cx="5176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https://en.wikipedia.org/wiki/Charles_Joseph_Minard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9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96" y="1424205"/>
            <a:ext cx="100800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 is choice...The principles should not be applied rigidly or in a peevish spirit. What is to be sought in designs for the display of information is the clear portrayal of complexity, not the complication of the simple. </a:t>
            </a:r>
          </a:p>
        </p:txBody>
      </p:sp>
    </p:spTree>
    <p:extLst>
      <p:ext uri="{BB962C8B-B14F-4D97-AF65-F5344CB8AC3E}">
        <p14:creationId xmlns:p14="http://schemas.microsoft.com/office/powerpoint/2010/main" val="137955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808" y="2155725"/>
            <a:ext cx="10830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Good design brings absolute attention to data.</a:t>
            </a:r>
          </a:p>
        </p:txBody>
      </p:sp>
    </p:spTree>
    <p:extLst>
      <p:ext uri="{BB962C8B-B14F-4D97-AF65-F5344CB8AC3E}">
        <p14:creationId xmlns:p14="http://schemas.microsoft.com/office/powerpoint/2010/main" val="319050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200" y="2155725"/>
            <a:ext cx="11743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The fundamental question in statistical analysis is:</a:t>
            </a:r>
            <a:r>
              <a:rPr lang="en-US" sz="4400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4400" i="1" dirty="0">
                <a:solidFill>
                  <a:schemeClr val="accent1"/>
                </a:solidFill>
              </a:rPr>
              <a:t>Compared with what?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8" y="1585863"/>
            <a:ext cx="9187403" cy="51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96" y="1424205"/>
            <a:ext cx="10080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Visual representations… should be governed by principles of reasoning about quantitative evidence…scientific reasoning. </a:t>
            </a:r>
          </a:p>
        </p:txBody>
      </p:sp>
    </p:spTree>
    <p:extLst>
      <p:ext uri="{BB962C8B-B14F-4D97-AF65-F5344CB8AC3E}">
        <p14:creationId xmlns:p14="http://schemas.microsoft.com/office/powerpoint/2010/main" val="10756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516" y="827438"/>
            <a:ext cx="109270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i="1" dirty="0">
                <a:solidFill>
                  <a:schemeClr val="accent1"/>
                </a:solidFill>
              </a:rPr>
              <a:t>Documenting</a:t>
            </a:r>
            <a:r>
              <a:rPr lang="en-US" sz="3600" dirty="0">
                <a:solidFill>
                  <a:schemeClr val="accent1"/>
                </a:solidFill>
              </a:rPr>
              <a:t> the sources 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3600" dirty="0">
              <a:solidFill>
                <a:schemeClr val="accent1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Enforcing appropriate </a:t>
            </a:r>
            <a:r>
              <a:rPr lang="en-US" sz="3600" i="1" dirty="0"/>
              <a:t>comparisons</a:t>
            </a:r>
            <a:br>
              <a:rPr lang="en-US" sz="3600" i="1" dirty="0"/>
            </a:br>
            <a:endParaRPr lang="en-US" sz="3600" i="1" dirty="0"/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chemeClr val="accent1"/>
                </a:solidFill>
              </a:rPr>
              <a:t>demonstrating mechanisms of </a:t>
            </a:r>
            <a:r>
              <a:rPr lang="en-US" sz="3600" i="1" dirty="0">
                <a:solidFill>
                  <a:schemeClr val="accent1"/>
                </a:solidFill>
              </a:rPr>
              <a:t>cause and effect</a:t>
            </a:r>
            <a:br>
              <a:rPr lang="en-US" sz="3600" i="1" dirty="0">
                <a:solidFill>
                  <a:schemeClr val="accent1"/>
                </a:solidFill>
              </a:rPr>
            </a:br>
            <a:endParaRPr lang="en-US" sz="3600" i="1" dirty="0">
              <a:solidFill>
                <a:schemeClr val="accent1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Recognizing </a:t>
            </a:r>
            <a:r>
              <a:rPr lang="en-US" sz="3600" i="1" dirty="0"/>
              <a:t>multivariate</a:t>
            </a:r>
            <a:r>
              <a:rPr lang="en-US" sz="3600" dirty="0"/>
              <a:t> nature of problem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chemeClr val="accent1"/>
                </a:solidFill>
              </a:rPr>
              <a:t>Inspecting and evaluating </a:t>
            </a:r>
            <a:r>
              <a:rPr lang="en-US" sz="3600" i="1" dirty="0">
                <a:solidFill>
                  <a:schemeClr val="accent1"/>
                </a:solidFill>
              </a:rPr>
              <a:t>alternative explanations</a:t>
            </a:r>
            <a:r>
              <a:rPr lang="en-US" sz="4400" i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57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362</Words>
  <Application>Microsoft Office PowerPoint</Application>
  <PresentationFormat>Widescreen</PresentationFormat>
  <Paragraphs>55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Office Theme</vt:lpstr>
      <vt:lpstr>Display of Quantitative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Series</vt:lpstr>
      <vt:lpstr>PowerPoint Presentation</vt:lpstr>
      <vt:lpstr>PowerPoint Presentation</vt:lpstr>
      <vt:lpstr>PowerPoint Presentation</vt:lpstr>
      <vt:lpstr>Data-Ink Ratio</vt:lpstr>
      <vt:lpstr>Examples of Graphical Excellence</vt:lpstr>
      <vt:lpstr>PowerPoint Presentation</vt:lpstr>
      <vt:lpstr>PowerPoint Presentation</vt:lpstr>
      <vt:lpstr>PowerPoint Presentation</vt:lpstr>
      <vt:lpstr>More Chart Junk Examples</vt:lpstr>
      <vt:lpstr>Data-Ink Ratio</vt:lpstr>
      <vt:lpstr>PowerPoint Presentation</vt:lpstr>
      <vt:lpstr>PowerPoint Presentation</vt:lpstr>
      <vt:lpstr>PowerPoint Presentation</vt:lpstr>
      <vt:lpstr>Log Plots</vt:lpstr>
      <vt:lpstr>Chart Junk</vt:lpstr>
      <vt:lpstr>Beauty of Visualization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Representation</dc:title>
  <dc:creator>Ibrahim Sulai</dc:creator>
  <cp:lastModifiedBy>Ibrahim Sulai</cp:lastModifiedBy>
  <cp:revision>18</cp:revision>
  <dcterms:created xsi:type="dcterms:W3CDTF">2017-02-21T06:49:25Z</dcterms:created>
  <dcterms:modified xsi:type="dcterms:W3CDTF">2017-03-23T00:30:14Z</dcterms:modified>
</cp:coreProperties>
</file>