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7" r:id="rId16"/>
    <p:sldId id="272" r:id="rId17"/>
    <p:sldId id="273" r:id="rId18"/>
    <p:sldId id="275" r:id="rId19"/>
    <p:sldId id="276" r:id="rId20"/>
    <p:sldId id="270" r:id="rId21"/>
    <p:sldId id="271"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8" d="100"/>
          <a:sy n="78" d="100"/>
        </p:scale>
        <p:origin x="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9A31-2488-4983-B22E-7FA4CE6864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83C5EF-47C7-4AD1-A65F-5BDF9F9DD6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EB4F5C-BA1D-440C-BB25-9AA6BCADC0AF}"/>
              </a:ext>
            </a:extLst>
          </p:cNvPr>
          <p:cNvSpPr>
            <a:spLocks noGrp="1"/>
          </p:cNvSpPr>
          <p:nvPr>
            <p:ph type="dt" sz="half" idx="10"/>
          </p:nvPr>
        </p:nvSpPr>
        <p:spPr/>
        <p:txBody>
          <a:bodyPr/>
          <a:lstStyle/>
          <a:p>
            <a:fld id="{4CEA3454-C779-4EDE-9B5F-73660CE567FD}" type="datetimeFigureOut">
              <a:rPr lang="en-US" smtClean="0"/>
              <a:t>3/16/2025</a:t>
            </a:fld>
            <a:endParaRPr lang="en-US"/>
          </a:p>
        </p:txBody>
      </p:sp>
      <p:sp>
        <p:nvSpPr>
          <p:cNvPr id="5" name="Footer Placeholder 4">
            <a:extLst>
              <a:ext uri="{FF2B5EF4-FFF2-40B4-BE49-F238E27FC236}">
                <a16:creationId xmlns:a16="http://schemas.microsoft.com/office/drawing/2014/main" id="{850F7A2F-3CF0-4FD5-82F7-004163C322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25F24-8CAF-4FCB-9CA9-2657B2F400D9}"/>
              </a:ext>
            </a:extLst>
          </p:cNvPr>
          <p:cNvSpPr>
            <a:spLocks noGrp="1"/>
          </p:cNvSpPr>
          <p:nvPr>
            <p:ph type="sldNum" sz="quarter" idx="12"/>
          </p:nvPr>
        </p:nvSpPr>
        <p:spPr/>
        <p:txBody>
          <a:bodyPr/>
          <a:lstStyle/>
          <a:p>
            <a:fld id="{AEFAD3ED-9398-4666-81A8-874560E81079}" type="slidenum">
              <a:rPr lang="en-US" smtClean="0"/>
              <a:t>‹#›</a:t>
            </a:fld>
            <a:endParaRPr lang="en-US"/>
          </a:p>
        </p:txBody>
      </p:sp>
    </p:spTree>
    <p:extLst>
      <p:ext uri="{BB962C8B-B14F-4D97-AF65-F5344CB8AC3E}">
        <p14:creationId xmlns:p14="http://schemas.microsoft.com/office/powerpoint/2010/main" val="2129907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1763-4997-4EA6-AA74-9B02283030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AEAED3-5244-486A-B271-6DD76B57E0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A17E42-AD86-4FC5-99DD-8DF7EA65BDEE}"/>
              </a:ext>
            </a:extLst>
          </p:cNvPr>
          <p:cNvSpPr>
            <a:spLocks noGrp="1"/>
          </p:cNvSpPr>
          <p:nvPr>
            <p:ph type="dt" sz="half" idx="10"/>
          </p:nvPr>
        </p:nvSpPr>
        <p:spPr/>
        <p:txBody>
          <a:bodyPr/>
          <a:lstStyle/>
          <a:p>
            <a:fld id="{4CEA3454-C779-4EDE-9B5F-73660CE567FD}" type="datetimeFigureOut">
              <a:rPr lang="en-US" smtClean="0"/>
              <a:t>3/16/2025</a:t>
            </a:fld>
            <a:endParaRPr lang="en-US"/>
          </a:p>
        </p:txBody>
      </p:sp>
      <p:sp>
        <p:nvSpPr>
          <p:cNvPr id="5" name="Footer Placeholder 4">
            <a:extLst>
              <a:ext uri="{FF2B5EF4-FFF2-40B4-BE49-F238E27FC236}">
                <a16:creationId xmlns:a16="http://schemas.microsoft.com/office/drawing/2014/main" id="{0B1982D8-560B-45C5-846E-507F1FB60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11950-1543-4EA8-A2A4-BACD6AC08641}"/>
              </a:ext>
            </a:extLst>
          </p:cNvPr>
          <p:cNvSpPr>
            <a:spLocks noGrp="1"/>
          </p:cNvSpPr>
          <p:nvPr>
            <p:ph type="sldNum" sz="quarter" idx="12"/>
          </p:nvPr>
        </p:nvSpPr>
        <p:spPr/>
        <p:txBody>
          <a:bodyPr/>
          <a:lstStyle/>
          <a:p>
            <a:fld id="{AEFAD3ED-9398-4666-81A8-874560E81079}" type="slidenum">
              <a:rPr lang="en-US" smtClean="0"/>
              <a:t>‹#›</a:t>
            </a:fld>
            <a:endParaRPr lang="en-US"/>
          </a:p>
        </p:txBody>
      </p:sp>
    </p:spTree>
    <p:extLst>
      <p:ext uri="{BB962C8B-B14F-4D97-AF65-F5344CB8AC3E}">
        <p14:creationId xmlns:p14="http://schemas.microsoft.com/office/powerpoint/2010/main" val="380025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C74C41-CB8F-4287-93C3-416A8B8691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8E726C-2116-4245-86DD-55A2E18A24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13EB1-0D67-4346-9300-7723B2CCF84E}"/>
              </a:ext>
            </a:extLst>
          </p:cNvPr>
          <p:cNvSpPr>
            <a:spLocks noGrp="1"/>
          </p:cNvSpPr>
          <p:nvPr>
            <p:ph type="dt" sz="half" idx="10"/>
          </p:nvPr>
        </p:nvSpPr>
        <p:spPr/>
        <p:txBody>
          <a:bodyPr/>
          <a:lstStyle/>
          <a:p>
            <a:fld id="{4CEA3454-C779-4EDE-9B5F-73660CE567FD}" type="datetimeFigureOut">
              <a:rPr lang="en-US" smtClean="0"/>
              <a:t>3/16/2025</a:t>
            </a:fld>
            <a:endParaRPr lang="en-US"/>
          </a:p>
        </p:txBody>
      </p:sp>
      <p:sp>
        <p:nvSpPr>
          <p:cNvPr id="5" name="Footer Placeholder 4">
            <a:extLst>
              <a:ext uri="{FF2B5EF4-FFF2-40B4-BE49-F238E27FC236}">
                <a16:creationId xmlns:a16="http://schemas.microsoft.com/office/drawing/2014/main" id="{13432C49-24AB-47FA-9845-64414E1B2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D3A52-2ABE-4FAA-9E7C-38296DE5FB95}"/>
              </a:ext>
            </a:extLst>
          </p:cNvPr>
          <p:cNvSpPr>
            <a:spLocks noGrp="1"/>
          </p:cNvSpPr>
          <p:nvPr>
            <p:ph type="sldNum" sz="quarter" idx="12"/>
          </p:nvPr>
        </p:nvSpPr>
        <p:spPr/>
        <p:txBody>
          <a:bodyPr/>
          <a:lstStyle/>
          <a:p>
            <a:fld id="{AEFAD3ED-9398-4666-81A8-874560E81079}" type="slidenum">
              <a:rPr lang="en-US" smtClean="0"/>
              <a:t>‹#›</a:t>
            </a:fld>
            <a:endParaRPr lang="en-US"/>
          </a:p>
        </p:txBody>
      </p:sp>
    </p:spTree>
    <p:extLst>
      <p:ext uri="{BB962C8B-B14F-4D97-AF65-F5344CB8AC3E}">
        <p14:creationId xmlns:p14="http://schemas.microsoft.com/office/powerpoint/2010/main" val="218515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7E42-1C26-4A6D-BFA3-4CD57E18E5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549148-41E7-4E20-AC9D-1432E9629E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98089-D671-4046-95C8-BECA1A3BF061}"/>
              </a:ext>
            </a:extLst>
          </p:cNvPr>
          <p:cNvSpPr>
            <a:spLocks noGrp="1"/>
          </p:cNvSpPr>
          <p:nvPr>
            <p:ph type="dt" sz="half" idx="10"/>
          </p:nvPr>
        </p:nvSpPr>
        <p:spPr/>
        <p:txBody>
          <a:bodyPr/>
          <a:lstStyle/>
          <a:p>
            <a:fld id="{4CEA3454-C779-4EDE-9B5F-73660CE567FD}" type="datetimeFigureOut">
              <a:rPr lang="en-US" smtClean="0"/>
              <a:t>3/16/2025</a:t>
            </a:fld>
            <a:endParaRPr lang="en-US"/>
          </a:p>
        </p:txBody>
      </p:sp>
      <p:sp>
        <p:nvSpPr>
          <p:cNvPr id="5" name="Footer Placeholder 4">
            <a:extLst>
              <a:ext uri="{FF2B5EF4-FFF2-40B4-BE49-F238E27FC236}">
                <a16:creationId xmlns:a16="http://schemas.microsoft.com/office/drawing/2014/main" id="{44D9CB1E-217D-479E-B6E4-C12FD52C9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70C11-9A18-4B0D-8B91-5419B29D75FC}"/>
              </a:ext>
            </a:extLst>
          </p:cNvPr>
          <p:cNvSpPr>
            <a:spLocks noGrp="1"/>
          </p:cNvSpPr>
          <p:nvPr>
            <p:ph type="sldNum" sz="quarter" idx="12"/>
          </p:nvPr>
        </p:nvSpPr>
        <p:spPr/>
        <p:txBody>
          <a:bodyPr/>
          <a:lstStyle/>
          <a:p>
            <a:fld id="{AEFAD3ED-9398-4666-81A8-874560E81079}" type="slidenum">
              <a:rPr lang="en-US" smtClean="0"/>
              <a:t>‹#›</a:t>
            </a:fld>
            <a:endParaRPr lang="en-US"/>
          </a:p>
        </p:txBody>
      </p:sp>
    </p:spTree>
    <p:extLst>
      <p:ext uri="{BB962C8B-B14F-4D97-AF65-F5344CB8AC3E}">
        <p14:creationId xmlns:p14="http://schemas.microsoft.com/office/powerpoint/2010/main" val="1195986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40D3-F675-4B89-9A7E-2D26F294A8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0CFFD9-372F-4FD6-B836-0226E76456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6D0474-81FA-48DA-B4DE-37E16E17F7EE}"/>
              </a:ext>
            </a:extLst>
          </p:cNvPr>
          <p:cNvSpPr>
            <a:spLocks noGrp="1"/>
          </p:cNvSpPr>
          <p:nvPr>
            <p:ph type="dt" sz="half" idx="10"/>
          </p:nvPr>
        </p:nvSpPr>
        <p:spPr/>
        <p:txBody>
          <a:bodyPr/>
          <a:lstStyle/>
          <a:p>
            <a:fld id="{4CEA3454-C779-4EDE-9B5F-73660CE567FD}" type="datetimeFigureOut">
              <a:rPr lang="en-US" smtClean="0"/>
              <a:t>3/16/2025</a:t>
            </a:fld>
            <a:endParaRPr lang="en-US"/>
          </a:p>
        </p:txBody>
      </p:sp>
      <p:sp>
        <p:nvSpPr>
          <p:cNvPr id="5" name="Footer Placeholder 4">
            <a:extLst>
              <a:ext uri="{FF2B5EF4-FFF2-40B4-BE49-F238E27FC236}">
                <a16:creationId xmlns:a16="http://schemas.microsoft.com/office/drawing/2014/main" id="{D85F8651-2295-4696-838B-8CCF170DE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57520-5ECF-4CB2-BA07-6E379154C2CE}"/>
              </a:ext>
            </a:extLst>
          </p:cNvPr>
          <p:cNvSpPr>
            <a:spLocks noGrp="1"/>
          </p:cNvSpPr>
          <p:nvPr>
            <p:ph type="sldNum" sz="quarter" idx="12"/>
          </p:nvPr>
        </p:nvSpPr>
        <p:spPr/>
        <p:txBody>
          <a:bodyPr/>
          <a:lstStyle/>
          <a:p>
            <a:fld id="{AEFAD3ED-9398-4666-81A8-874560E81079}" type="slidenum">
              <a:rPr lang="en-US" smtClean="0"/>
              <a:t>‹#›</a:t>
            </a:fld>
            <a:endParaRPr lang="en-US"/>
          </a:p>
        </p:txBody>
      </p:sp>
    </p:spTree>
    <p:extLst>
      <p:ext uri="{BB962C8B-B14F-4D97-AF65-F5344CB8AC3E}">
        <p14:creationId xmlns:p14="http://schemas.microsoft.com/office/powerpoint/2010/main" val="696658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16ED-4855-429F-8A90-FDC13E8A86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47826A-0A93-436C-9F2C-CFDB42496F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0DDD68-62B1-4B0C-B73F-500ECEE077D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C745D7-E10C-4653-A136-0EE3772BF990}"/>
              </a:ext>
            </a:extLst>
          </p:cNvPr>
          <p:cNvSpPr>
            <a:spLocks noGrp="1"/>
          </p:cNvSpPr>
          <p:nvPr>
            <p:ph type="dt" sz="half" idx="10"/>
          </p:nvPr>
        </p:nvSpPr>
        <p:spPr/>
        <p:txBody>
          <a:bodyPr/>
          <a:lstStyle/>
          <a:p>
            <a:fld id="{4CEA3454-C779-4EDE-9B5F-73660CE567FD}" type="datetimeFigureOut">
              <a:rPr lang="en-US" smtClean="0"/>
              <a:t>3/16/2025</a:t>
            </a:fld>
            <a:endParaRPr lang="en-US"/>
          </a:p>
        </p:txBody>
      </p:sp>
      <p:sp>
        <p:nvSpPr>
          <p:cNvPr id="6" name="Footer Placeholder 5">
            <a:extLst>
              <a:ext uri="{FF2B5EF4-FFF2-40B4-BE49-F238E27FC236}">
                <a16:creationId xmlns:a16="http://schemas.microsoft.com/office/drawing/2014/main" id="{87E873B8-08D8-46B4-BDF3-5A0671DCCD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B487C8-70DA-43FE-A71C-02F70E44DD69}"/>
              </a:ext>
            </a:extLst>
          </p:cNvPr>
          <p:cNvSpPr>
            <a:spLocks noGrp="1"/>
          </p:cNvSpPr>
          <p:nvPr>
            <p:ph type="sldNum" sz="quarter" idx="12"/>
          </p:nvPr>
        </p:nvSpPr>
        <p:spPr/>
        <p:txBody>
          <a:bodyPr/>
          <a:lstStyle/>
          <a:p>
            <a:fld id="{AEFAD3ED-9398-4666-81A8-874560E81079}" type="slidenum">
              <a:rPr lang="en-US" smtClean="0"/>
              <a:t>‹#›</a:t>
            </a:fld>
            <a:endParaRPr lang="en-US"/>
          </a:p>
        </p:txBody>
      </p:sp>
    </p:spTree>
    <p:extLst>
      <p:ext uri="{BB962C8B-B14F-4D97-AF65-F5344CB8AC3E}">
        <p14:creationId xmlns:p14="http://schemas.microsoft.com/office/powerpoint/2010/main" val="1953140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57B8-DD8D-455A-8BB1-9FB3ACBBB7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783991-74BE-4CF2-A2B4-524C4B691E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E21F861-638F-4E28-A3A3-98F94B7235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779E71-10E0-40A7-946C-5967E00E37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F84612-5F99-4821-A0BC-2E2BD6A30C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62EC86-86E5-46AA-92DE-8D7D9886FDB6}"/>
              </a:ext>
            </a:extLst>
          </p:cNvPr>
          <p:cNvSpPr>
            <a:spLocks noGrp="1"/>
          </p:cNvSpPr>
          <p:nvPr>
            <p:ph type="dt" sz="half" idx="10"/>
          </p:nvPr>
        </p:nvSpPr>
        <p:spPr/>
        <p:txBody>
          <a:bodyPr/>
          <a:lstStyle/>
          <a:p>
            <a:fld id="{4CEA3454-C779-4EDE-9B5F-73660CE567FD}" type="datetimeFigureOut">
              <a:rPr lang="en-US" smtClean="0"/>
              <a:t>3/16/2025</a:t>
            </a:fld>
            <a:endParaRPr lang="en-US"/>
          </a:p>
        </p:txBody>
      </p:sp>
      <p:sp>
        <p:nvSpPr>
          <p:cNvPr id="8" name="Footer Placeholder 7">
            <a:extLst>
              <a:ext uri="{FF2B5EF4-FFF2-40B4-BE49-F238E27FC236}">
                <a16:creationId xmlns:a16="http://schemas.microsoft.com/office/drawing/2014/main" id="{0B517618-DD80-4F48-A6AF-CE4ECC77E0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BEE1D4-F887-49A8-9B99-53DE4813A6C4}"/>
              </a:ext>
            </a:extLst>
          </p:cNvPr>
          <p:cNvSpPr>
            <a:spLocks noGrp="1"/>
          </p:cNvSpPr>
          <p:nvPr>
            <p:ph type="sldNum" sz="quarter" idx="12"/>
          </p:nvPr>
        </p:nvSpPr>
        <p:spPr/>
        <p:txBody>
          <a:bodyPr/>
          <a:lstStyle/>
          <a:p>
            <a:fld id="{AEFAD3ED-9398-4666-81A8-874560E81079}" type="slidenum">
              <a:rPr lang="en-US" smtClean="0"/>
              <a:t>‹#›</a:t>
            </a:fld>
            <a:endParaRPr lang="en-US"/>
          </a:p>
        </p:txBody>
      </p:sp>
    </p:spTree>
    <p:extLst>
      <p:ext uri="{BB962C8B-B14F-4D97-AF65-F5344CB8AC3E}">
        <p14:creationId xmlns:p14="http://schemas.microsoft.com/office/powerpoint/2010/main" val="1232787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B13C-A319-40D2-BDF5-4A49C85AFA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9CD8ED-E632-4200-9B32-A32F315D2D57}"/>
              </a:ext>
            </a:extLst>
          </p:cNvPr>
          <p:cNvSpPr>
            <a:spLocks noGrp="1"/>
          </p:cNvSpPr>
          <p:nvPr>
            <p:ph type="dt" sz="half" idx="10"/>
          </p:nvPr>
        </p:nvSpPr>
        <p:spPr/>
        <p:txBody>
          <a:bodyPr/>
          <a:lstStyle/>
          <a:p>
            <a:fld id="{4CEA3454-C779-4EDE-9B5F-73660CE567FD}" type="datetimeFigureOut">
              <a:rPr lang="en-US" smtClean="0"/>
              <a:t>3/16/2025</a:t>
            </a:fld>
            <a:endParaRPr lang="en-US"/>
          </a:p>
        </p:txBody>
      </p:sp>
      <p:sp>
        <p:nvSpPr>
          <p:cNvPr id="4" name="Footer Placeholder 3">
            <a:extLst>
              <a:ext uri="{FF2B5EF4-FFF2-40B4-BE49-F238E27FC236}">
                <a16:creationId xmlns:a16="http://schemas.microsoft.com/office/drawing/2014/main" id="{469025DA-B1B4-49B9-AAC6-4B92BCE210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BA7C2-9F8A-4CE6-AF76-7A1928A09D33}"/>
              </a:ext>
            </a:extLst>
          </p:cNvPr>
          <p:cNvSpPr>
            <a:spLocks noGrp="1"/>
          </p:cNvSpPr>
          <p:nvPr>
            <p:ph type="sldNum" sz="quarter" idx="12"/>
          </p:nvPr>
        </p:nvSpPr>
        <p:spPr/>
        <p:txBody>
          <a:bodyPr/>
          <a:lstStyle/>
          <a:p>
            <a:fld id="{AEFAD3ED-9398-4666-81A8-874560E81079}" type="slidenum">
              <a:rPr lang="en-US" smtClean="0"/>
              <a:t>‹#›</a:t>
            </a:fld>
            <a:endParaRPr lang="en-US"/>
          </a:p>
        </p:txBody>
      </p:sp>
    </p:spTree>
    <p:extLst>
      <p:ext uri="{BB962C8B-B14F-4D97-AF65-F5344CB8AC3E}">
        <p14:creationId xmlns:p14="http://schemas.microsoft.com/office/powerpoint/2010/main" val="223608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A2A5F8-D53E-4992-BDE6-2C028A2685EB}"/>
              </a:ext>
            </a:extLst>
          </p:cNvPr>
          <p:cNvSpPr>
            <a:spLocks noGrp="1"/>
          </p:cNvSpPr>
          <p:nvPr>
            <p:ph type="dt" sz="half" idx="10"/>
          </p:nvPr>
        </p:nvSpPr>
        <p:spPr/>
        <p:txBody>
          <a:bodyPr/>
          <a:lstStyle/>
          <a:p>
            <a:fld id="{4CEA3454-C779-4EDE-9B5F-73660CE567FD}" type="datetimeFigureOut">
              <a:rPr lang="en-US" smtClean="0"/>
              <a:t>3/16/2025</a:t>
            </a:fld>
            <a:endParaRPr lang="en-US"/>
          </a:p>
        </p:txBody>
      </p:sp>
      <p:sp>
        <p:nvSpPr>
          <p:cNvPr id="3" name="Footer Placeholder 2">
            <a:extLst>
              <a:ext uri="{FF2B5EF4-FFF2-40B4-BE49-F238E27FC236}">
                <a16:creationId xmlns:a16="http://schemas.microsoft.com/office/drawing/2014/main" id="{8AE55562-52E5-4EEE-90F3-38649E6944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CABEE4-BCB4-42B2-98C3-9E4B92F3EBDF}"/>
              </a:ext>
            </a:extLst>
          </p:cNvPr>
          <p:cNvSpPr>
            <a:spLocks noGrp="1"/>
          </p:cNvSpPr>
          <p:nvPr>
            <p:ph type="sldNum" sz="quarter" idx="12"/>
          </p:nvPr>
        </p:nvSpPr>
        <p:spPr/>
        <p:txBody>
          <a:bodyPr/>
          <a:lstStyle/>
          <a:p>
            <a:fld id="{AEFAD3ED-9398-4666-81A8-874560E81079}" type="slidenum">
              <a:rPr lang="en-US" smtClean="0"/>
              <a:t>‹#›</a:t>
            </a:fld>
            <a:endParaRPr lang="en-US"/>
          </a:p>
        </p:txBody>
      </p:sp>
    </p:spTree>
    <p:extLst>
      <p:ext uri="{BB962C8B-B14F-4D97-AF65-F5344CB8AC3E}">
        <p14:creationId xmlns:p14="http://schemas.microsoft.com/office/powerpoint/2010/main" val="214727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D6236-E462-4B77-8651-A3D6D1FC18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4E840D-AA11-4209-A0F9-96CCEE3F8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280003-56B8-4874-8B27-6F55E50DCC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B18D0D-5A86-436B-BA83-79E657C251DC}"/>
              </a:ext>
            </a:extLst>
          </p:cNvPr>
          <p:cNvSpPr>
            <a:spLocks noGrp="1"/>
          </p:cNvSpPr>
          <p:nvPr>
            <p:ph type="dt" sz="half" idx="10"/>
          </p:nvPr>
        </p:nvSpPr>
        <p:spPr/>
        <p:txBody>
          <a:bodyPr/>
          <a:lstStyle/>
          <a:p>
            <a:fld id="{4CEA3454-C779-4EDE-9B5F-73660CE567FD}" type="datetimeFigureOut">
              <a:rPr lang="en-US" smtClean="0"/>
              <a:t>3/16/2025</a:t>
            </a:fld>
            <a:endParaRPr lang="en-US"/>
          </a:p>
        </p:txBody>
      </p:sp>
      <p:sp>
        <p:nvSpPr>
          <p:cNvPr id="6" name="Footer Placeholder 5">
            <a:extLst>
              <a:ext uri="{FF2B5EF4-FFF2-40B4-BE49-F238E27FC236}">
                <a16:creationId xmlns:a16="http://schemas.microsoft.com/office/drawing/2014/main" id="{B4CBD6AC-3516-4518-AE3E-FA42A21B8E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24384E-D562-496A-B3D7-1154DE20A74B}"/>
              </a:ext>
            </a:extLst>
          </p:cNvPr>
          <p:cNvSpPr>
            <a:spLocks noGrp="1"/>
          </p:cNvSpPr>
          <p:nvPr>
            <p:ph type="sldNum" sz="quarter" idx="12"/>
          </p:nvPr>
        </p:nvSpPr>
        <p:spPr/>
        <p:txBody>
          <a:bodyPr/>
          <a:lstStyle/>
          <a:p>
            <a:fld id="{AEFAD3ED-9398-4666-81A8-874560E81079}" type="slidenum">
              <a:rPr lang="en-US" smtClean="0"/>
              <a:t>‹#›</a:t>
            </a:fld>
            <a:endParaRPr lang="en-US"/>
          </a:p>
        </p:txBody>
      </p:sp>
    </p:spTree>
    <p:extLst>
      <p:ext uri="{BB962C8B-B14F-4D97-AF65-F5344CB8AC3E}">
        <p14:creationId xmlns:p14="http://schemas.microsoft.com/office/powerpoint/2010/main" val="361160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E0D3-06FB-4C58-9F16-5B9084E4D8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ED0347-E663-4668-8C29-7DFBA0C016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3E11A7-37FA-4A24-9FC6-E9CFF4E1C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87F1D3-83B7-4721-98ED-A47AE4EF8E39}"/>
              </a:ext>
            </a:extLst>
          </p:cNvPr>
          <p:cNvSpPr>
            <a:spLocks noGrp="1"/>
          </p:cNvSpPr>
          <p:nvPr>
            <p:ph type="dt" sz="half" idx="10"/>
          </p:nvPr>
        </p:nvSpPr>
        <p:spPr/>
        <p:txBody>
          <a:bodyPr/>
          <a:lstStyle/>
          <a:p>
            <a:fld id="{4CEA3454-C779-4EDE-9B5F-73660CE567FD}" type="datetimeFigureOut">
              <a:rPr lang="en-US" smtClean="0"/>
              <a:t>3/16/2025</a:t>
            </a:fld>
            <a:endParaRPr lang="en-US"/>
          </a:p>
        </p:txBody>
      </p:sp>
      <p:sp>
        <p:nvSpPr>
          <p:cNvPr id="6" name="Footer Placeholder 5">
            <a:extLst>
              <a:ext uri="{FF2B5EF4-FFF2-40B4-BE49-F238E27FC236}">
                <a16:creationId xmlns:a16="http://schemas.microsoft.com/office/drawing/2014/main" id="{FEB340F8-F4E3-4D93-9AAC-3078354764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16FEE7-22EF-4435-AA99-45F749EBA64B}"/>
              </a:ext>
            </a:extLst>
          </p:cNvPr>
          <p:cNvSpPr>
            <a:spLocks noGrp="1"/>
          </p:cNvSpPr>
          <p:nvPr>
            <p:ph type="sldNum" sz="quarter" idx="12"/>
          </p:nvPr>
        </p:nvSpPr>
        <p:spPr/>
        <p:txBody>
          <a:bodyPr/>
          <a:lstStyle/>
          <a:p>
            <a:fld id="{AEFAD3ED-9398-4666-81A8-874560E81079}" type="slidenum">
              <a:rPr lang="en-US" smtClean="0"/>
              <a:t>‹#›</a:t>
            </a:fld>
            <a:endParaRPr lang="en-US"/>
          </a:p>
        </p:txBody>
      </p:sp>
    </p:spTree>
    <p:extLst>
      <p:ext uri="{BB962C8B-B14F-4D97-AF65-F5344CB8AC3E}">
        <p14:creationId xmlns:p14="http://schemas.microsoft.com/office/powerpoint/2010/main" val="169997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6523C2-49F6-4BC8-B3F9-E2DFF3B0C0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3E1083-9C86-4F42-8D09-96C50B8898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96248-6A27-436D-BEE6-FD3246A0FE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A3454-C779-4EDE-9B5F-73660CE567FD}" type="datetimeFigureOut">
              <a:rPr lang="en-US" smtClean="0"/>
              <a:t>3/16/2025</a:t>
            </a:fld>
            <a:endParaRPr lang="en-US"/>
          </a:p>
        </p:txBody>
      </p:sp>
      <p:sp>
        <p:nvSpPr>
          <p:cNvPr id="5" name="Footer Placeholder 4">
            <a:extLst>
              <a:ext uri="{FF2B5EF4-FFF2-40B4-BE49-F238E27FC236}">
                <a16:creationId xmlns:a16="http://schemas.microsoft.com/office/drawing/2014/main" id="{9926E098-7A68-450B-B6E4-11F9A939BC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51A38D-596A-424C-BEFE-5AFE04B811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AD3ED-9398-4666-81A8-874560E81079}" type="slidenum">
              <a:rPr lang="en-US" smtClean="0"/>
              <a:t>‹#›</a:t>
            </a:fld>
            <a:endParaRPr lang="en-US"/>
          </a:p>
        </p:txBody>
      </p:sp>
    </p:spTree>
    <p:extLst>
      <p:ext uri="{BB962C8B-B14F-4D97-AF65-F5344CB8AC3E}">
        <p14:creationId xmlns:p14="http://schemas.microsoft.com/office/powerpoint/2010/main" val="1752432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14.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home.att.net/~woody.whit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88638A-C7EC-4D94-B108-13E291AB8948}"/>
              </a:ext>
            </a:extLst>
          </p:cNvPr>
          <p:cNvPicPr>
            <a:picLocks noChangeAspect="1"/>
          </p:cNvPicPr>
          <p:nvPr/>
        </p:nvPicPr>
        <p:blipFill>
          <a:blip r:embed="rId2"/>
          <a:stretch>
            <a:fillRect/>
          </a:stretch>
        </p:blipFill>
        <p:spPr>
          <a:xfrm>
            <a:off x="0" y="795792"/>
            <a:ext cx="12192000" cy="5266415"/>
          </a:xfrm>
          <a:prstGeom prst="rect">
            <a:avLst/>
          </a:prstGeom>
        </p:spPr>
      </p:pic>
    </p:spTree>
    <p:extLst>
      <p:ext uri="{BB962C8B-B14F-4D97-AF65-F5344CB8AC3E}">
        <p14:creationId xmlns:p14="http://schemas.microsoft.com/office/powerpoint/2010/main" val="3617789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8D8C507-8A7D-4277-A042-3E3249839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7757" y="267661"/>
            <a:ext cx="5812064" cy="340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1FFB267-B77D-4FAA-9D0D-3C6BB8AF9B86}"/>
              </a:ext>
            </a:extLst>
          </p:cNvPr>
          <p:cNvSpPr/>
          <p:nvPr/>
        </p:nvSpPr>
        <p:spPr>
          <a:xfrm>
            <a:off x="231321" y="355350"/>
            <a:ext cx="6420758" cy="3108543"/>
          </a:xfrm>
          <a:prstGeom prst="rect">
            <a:avLst/>
          </a:prstGeom>
        </p:spPr>
        <p:txBody>
          <a:bodyPr wrap="square">
            <a:spAutoFit/>
          </a:bodyPr>
          <a:lstStyle/>
          <a:p>
            <a:r>
              <a:rPr lang="en-US" sz="2800" u="sng" dirty="0">
                <a:solidFill>
                  <a:srgbClr val="000000"/>
                </a:solidFill>
                <a:latin typeface="JDMFMI+TimesNewRoman"/>
                <a:ea typeface="Times New Roman" panose="02020603050405020304" pitchFamily="18" charset="0"/>
                <a:cs typeface="JDMFMI+TimesNewRoman"/>
              </a:rPr>
              <a:t>Example 1:</a:t>
            </a:r>
            <a:r>
              <a:rPr lang="en-US" sz="2800" dirty="0">
                <a:solidFill>
                  <a:srgbClr val="000000"/>
                </a:solidFill>
                <a:latin typeface="JDMFMI+TimesNewRoman"/>
                <a:ea typeface="Times New Roman" panose="02020603050405020304" pitchFamily="18" charset="0"/>
                <a:cs typeface="JDMFMI+TimesNewRoman"/>
              </a:rPr>
              <a:t>  Light of wavelength 510 nm falls on a barrier with 3 thin slits each spaced 2.5 </a:t>
            </a:r>
            <a:r>
              <a:rPr lang="en-US" sz="2800" dirty="0" err="1">
                <a:solidFill>
                  <a:srgbClr val="000000"/>
                </a:solidFill>
                <a:latin typeface="JDMFMI+TimesNewRoman"/>
                <a:ea typeface="Times New Roman" panose="02020603050405020304" pitchFamily="18" charset="0"/>
                <a:cs typeface="JDMFMI+TimesNewRoman"/>
              </a:rPr>
              <a:t>μm</a:t>
            </a:r>
            <a:r>
              <a:rPr lang="en-US" sz="2800" dirty="0">
                <a:solidFill>
                  <a:srgbClr val="000000"/>
                </a:solidFill>
                <a:latin typeface="JDMFMI+TimesNewRoman"/>
                <a:ea typeface="Times New Roman" panose="02020603050405020304" pitchFamily="18" charset="0"/>
                <a:cs typeface="JDMFMI+TimesNewRoman"/>
              </a:rPr>
              <a:t> apart from its adjacent slit as shown in the figure. A pattern of dots appears on a distant screen. Determine the angle θ</a:t>
            </a:r>
            <a:r>
              <a:rPr lang="en-US" sz="2800" baseline="-25000" dirty="0">
                <a:solidFill>
                  <a:srgbClr val="000000"/>
                </a:solidFill>
                <a:latin typeface="JDMFMI+TimesNewRoman"/>
                <a:ea typeface="Times New Roman" panose="02020603050405020304" pitchFamily="18" charset="0"/>
                <a:cs typeface="JDMFMI+TimesNewRoman"/>
              </a:rPr>
              <a:t>2 </a:t>
            </a:r>
            <a:r>
              <a:rPr lang="en-US" sz="2800" dirty="0">
                <a:solidFill>
                  <a:srgbClr val="000000"/>
                </a:solidFill>
                <a:latin typeface="JDMFMI+TimesNewRoman"/>
                <a:ea typeface="Times New Roman" panose="02020603050405020304" pitchFamily="18" charset="0"/>
                <a:cs typeface="JDMFMI+TimesNewRoman"/>
              </a:rPr>
              <a:t>for the 2</a:t>
            </a:r>
            <a:r>
              <a:rPr lang="en-US" sz="2800" baseline="30000" dirty="0">
                <a:solidFill>
                  <a:srgbClr val="000000"/>
                </a:solidFill>
                <a:latin typeface="JDMFMI+TimesNewRoman"/>
                <a:ea typeface="Times New Roman" panose="02020603050405020304" pitchFamily="18" charset="0"/>
                <a:cs typeface="JDMFMI+TimesNewRoman"/>
              </a:rPr>
              <a:t>nd</a:t>
            </a:r>
            <a:r>
              <a:rPr lang="en-US" sz="2800" dirty="0">
                <a:solidFill>
                  <a:srgbClr val="000000"/>
                </a:solidFill>
                <a:latin typeface="JDMFMI+TimesNewRoman"/>
                <a:ea typeface="Times New Roman" panose="02020603050405020304" pitchFamily="18" charset="0"/>
                <a:cs typeface="JDMFMI+TimesNewRoman"/>
              </a:rPr>
              <a:t> major bright side maximum. </a:t>
            </a:r>
            <a:endParaRPr lang="en-US" sz="2800" dirty="0"/>
          </a:p>
        </p:txBody>
      </p:sp>
      <p:sp>
        <p:nvSpPr>
          <p:cNvPr id="6" name="Rectangle 5">
            <a:extLst>
              <a:ext uri="{FF2B5EF4-FFF2-40B4-BE49-F238E27FC236}">
                <a16:creationId xmlns:a16="http://schemas.microsoft.com/office/drawing/2014/main" id="{B2B59E4D-A8AA-4090-8CA1-114F6B4210F6}"/>
              </a:ext>
            </a:extLst>
          </p:cNvPr>
          <p:cNvSpPr/>
          <p:nvPr/>
        </p:nvSpPr>
        <p:spPr>
          <a:xfrm>
            <a:off x="231321" y="3673928"/>
            <a:ext cx="11500758" cy="523220"/>
          </a:xfrm>
          <a:prstGeom prst="rect">
            <a:avLst/>
          </a:prstGeom>
        </p:spPr>
        <p:txBody>
          <a:bodyPr wrap="square">
            <a:spAutoFit/>
          </a:bodyPr>
          <a:lstStyle/>
          <a:p>
            <a:r>
              <a:rPr lang="en-US" sz="2800" u="sng" dirty="0" err="1">
                <a:latin typeface="Times New Roman" panose="02020603050405020304" pitchFamily="18" charset="0"/>
                <a:ea typeface="Times New Roman" panose="02020603050405020304" pitchFamily="18" charset="0"/>
              </a:rPr>
              <a:t>ConcepTest</a:t>
            </a:r>
            <a:r>
              <a:rPr lang="en-US" sz="2800" u="sng" dirty="0">
                <a:latin typeface="Times New Roman" panose="02020603050405020304" pitchFamily="18" charset="0"/>
                <a:ea typeface="Times New Roman" panose="02020603050405020304" pitchFamily="18" charset="0"/>
              </a:rPr>
              <a:t> #3, Lecture 14:</a:t>
            </a:r>
            <a:r>
              <a:rPr lang="en-US" sz="2800" dirty="0">
                <a:latin typeface="Times New Roman" panose="02020603050405020304" pitchFamily="18" charset="0"/>
                <a:ea typeface="Times New Roman" panose="02020603050405020304" pitchFamily="18" charset="0"/>
              </a:rPr>
              <a:t>  What is the phase difference for this problem?</a:t>
            </a:r>
            <a:endParaRPr lang="en-US" sz="1600" dirty="0">
              <a:effectLst/>
              <a:latin typeface="Times New Roman" panose="02020603050405020304" pitchFamily="18"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C44FBC58-3689-4F1B-94B3-E6D1B8D02FCA}"/>
              </a:ext>
            </a:extLst>
          </p:cNvPr>
          <p:cNvGraphicFramePr>
            <a:graphicFrameLocks noGrp="1"/>
          </p:cNvGraphicFramePr>
          <p:nvPr>
            <p:extLst>
              <p:ext uri="{D42A27DB-BD31-4B8C-83A1-F6EECF244321}">
                <p14:modId xmlns:p14="http://schemas.microsoft.com/office/powerpoint/2010/main" val="2167516387"/>
              </p:ext>
            </p:extLst>
          </p:nvPr>
        </p:nvGraphicFramePr>
        <p:xfrm>
          <a:off x="924195" y="4407183"/>
          <a:ext cx="8946426" cy="1862985"/>
        </p:xfrm>
        <a:graphic>
          <a:graphicData uri="http://schemas.openxmlformats.org/drawingml/2006/table">
            <a:tbl>
              <a:tblPr firstRow="1" firstCol="1" lastRow="1" lastCol="1" bandRow="1" bandCol="1"/>
              <a:tblGrid>
                <a:gridCol w="4473213">
                  <a:extLst>
                    <a:ext uri="{9D8B030D-6E8A-4147-A177-3AD203B41FA5}">
                      <a16:colId xmlns:a16="http://schemas.microsoft.com/office/drawing/2014/main" val="3743078221"/>
                    </a:ext>
                  </a:extLst>
                </a:gridCol>
                <a:gridCol w="4473213">
                  <a:extLst>
                    <a:ext uri="{9D8B030D-6E8A-4147-A177-3AD203B41FA5}">
                      <a16:colId xmlns:a16="http://schemas.microsoft.com/office/drawing/2014/main" val="2724912757"/>
                    </a:ext>
                  </a:extLst>
                </a:gridCol>
              </a:tblGrid>
              <a:tr h="620995">
                <a:tc>
                  <a:txBody>
                    <a:bodyPr/>
                    <a:lstStyle/>
                    <a:p>
                      <a:pPr marL="0" marR="0">
                        <a:spcBef>
                          <a:spcPts val="0"/>
                        </a:spcBef>
                        <a:spcAft>
                          <a:spcPts val="0"/>
                        </a:spcAft>
                      </a:pPr>
                      <a:r>
                        <a:rPr lang="en-US" sz="3600">
                          <a:effectLst/>
                          <a:latin typeface="Times New Roman" panose="02020603050405020304" pitchFamily="18" charset="0"/>
                          <a:ea typeface="Times New Roman" panose="02020603050405020304" pitchFamily="18" charset="0"/>
                        </a:rPr>
                        <a:t>1. 	</a:t>
                      </a:r>
                      <a:r>
                        <a:rPr lang="en-US" sz="3600">
                          <a:effectLst/>
                          <a:latin typeface="Symbol" panose="05050102010706020507" pitchFamily="18" charset="2"/>
                          <a:ea typeface="Times New Roman" panose="02020603050405020304" pitchFamily="18" charset="0"/>
                        </a:rPr>
                        <a:t>Df</a:t>
                      </a:r>
                      <a:r>
                        <a:rPr lang="en-US" sz="3600" baseline="-25000">
                          <a:effectLst/>
                          <a:latin typeface="Times New Roman" panose="02020603050405020304" pitchFamily="18" charset="0"/>
                          <a:ea typeface="Times New Roman" panose="02020603050405020304" pitchFamily="18" charset="0"/>
                        </a:rPr>
                        <a:t>adj</a:t>
                      </a:r>
                      <a:r>
                        <a:rPr lang="en-US" sz="3600">
                          <a:effectLst/>
                          <a:latin typeface="Times New Roman" panose="02020603050405020304" pitchFamily="18" charset="0"/>
                          <a:ea typeface="Times New Roman" panose="02020603050405020304" pitchFamily="18" charset="0"/>
                        </a:rPr>
                        <a:t> = 0</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600">
                          <a:effectLst/>
                          <a:latin typeface="Times New Roman" panose="02020603050405020304" pitchFamily="18" charset="0"/>
                          <a:ea typeface="Times New Roman" panose="02020603050405020304" pitchFamily="18" charset="0"/>
                        </a:rPr>
                        <a:t>4.	</a:t>
                      </a:r>
                      <a:r>
                        <a:rPr lang="en-US" sz="3600">
                          <a:effectLst/>
                          <a:latin typeface="Symbol" panose="05050102010706020507" pitchFamily="18" charset="2"/>
                          <a:ea typeface="Times New Roman" panose="02020603050405020304" pitchFamily="18" charset="0"/>
                        </a:rPr>
                        <a:t>Df</a:t>
                      </a:r>
                      <a:r>
                        <a:rPr lang="en-US" sz="3600" baseline="-25000">
                          <a:effectLst/>
                          <a:latin typeface="Times New Roman" panose="02020603050405020304" pitchFamily="18" charset="0"/>
                          <a:ea typeface="Times New Roman" panose="02020603050405020304" pitchFamily="18" charset="0"/>
                        </a:rPr>
                        <a:t>adj</a:t>
                      </a:r>
                      <a:r>
                        <a:rPr lang="en-US" sz="3600">
                          <a:effectLst/>
                          <a:latin typeface="Times New Roman" panose="02020603050405020304" pitchFamily="18" charset="0"/>
                          <a:ea typeface="Times New Roman" panose="02020603050405020304" pitchFamily="18" charset="0"/>
                        </a:rPr>
                        <a:t> = 2</a:t>
                      </a:r>
                      <a:r>
                        <a:rPr lang="en-US" sz="3600">
                          <a:effectLst/>
                          <a:latin typeface="Symbol" panose="05050102010706020507" pitchFamily="18" charset="2"/>
                          <a:ea typeface="Times New Roman" panose="02020603050405020304" pitchFamily="18" charset="0"/>
                        </a:rPr>
                        <a:t>p</a:t>
                      </a:r>
                      <a:r>
                        <a:rPr lang="en-US" sz="3600">
                          <a:effectLst/>
                          <a:latin typeface="Times New Roman" panose="02020603050405020304" pitchFamily="18" charset="0"/>
                          <a:ea typeface="Times New Roman" panose="02020603050405020304" pitchFamily="18" charset="0"/>
                        </a:rPr>
                        <a:t> rad</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731780"/>
                  </a:ext>
                </a:extLst>
              </a:tr>
              <a:tr h="620995">
                <a:tc>
                  <a:txBody>
                    <a:bodyPr/>
                    <a:lstStyle/>
                    <a:p>
                      <a:pPr marL="0" marR="0">
                        <a:spcBef>
                          <a:spcPts val="0"/>
                        </a:spcBef>
                        <a:spcAft>
                          <a:spcPts val="0"/>
                        </a:spcAft>
                      </a:pPr>
                      <a:r>
                        <a:rPr lang="en-US" sz="3600">
                          <a:effectLst/>
                          <a:latin typeface="Times New Roman" panose="02020603050405020304" pitchFamily="18" charset="0"/>
                          <a:ea typeface="Times New Roman" panose="02020603050405020304" pitchFamily="18" charset="0"/>
                        </a:rPr>
                        <a:t>2.	</a:t>
                      </a:r>
                      <a:r>
                        <a:rPr lang="en-US" sz="3600">
                          <a:effectLst/>
                          <a:latin typeface="Symbol" panose="05050102010706020507" pitchFamily="18" charset="2"/>
                          <a:ea typeface="Times New Roman" panose="02020603050405020304" pitchFamily="18" charset="0"/>
                        </a:rPr>
                        <a:t>Df</a:t>
                      </a:r>
                      <a:r>
                        <a:rPr lang="en-US" sz="3600" baseline="-25000">
                          <a:effectLst/>
                          <a:latin typeface="Times New Roman" panose="02020603050405020304" pitchFamily="18" charset="0"/>
                          <a:ea typeface="Times New Roman" panose="02020603050405020304" pitchFamily="18" charset="0"/>
                        </a:rPr>
                        <a:t>adj</a:t>
                      </a:r>
                      <a:r>
                        <a:rPr lang="en-US" sz="3600">
                          <a:effectLst/>
                          <a:latin typeface="Times New Roman" panose="02020603050405020304" pitchFamily="18" charset="0"/>
                          <a:ea typeface="Times New Roman" panose="02020603050405020304" pitchFamily="18" charset="0"/>
                        </a:rPr>
                        <a:t> = </a:t>
                      </a:r>
                      <a:r>
                        <a:rPr lang="en-US" sz="3600">
                          <a:effectLst/>
                          <a:latin typeface="Symbol" panose="05050102010706020507" pitchFamily="18" charset="2"/>
                          <a:ea typeface="Times New Roman" panose="02020603050405020304" pitchFamily="18" charset="0"/>
                        </a:rPr>
                        <a:t>p</a:t>
                      </a:r>
                      <a:r>
                        <a:rPr lang="en-US" sz="3600">
                          <a:effectLst/>
                          <a:latin typeface="Times New Roman" panose="02020603050405020304" pitchFamily="18" charset="0"/>
                          <a:ea typeface="Times New Roman" panose="02020603050405020304" pitchFamily="18" charset="0"/>
                        </a:rPr>
                        <a:t>/2 rad</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600">
                          <a:effectLst/>
                          <a:latin typeface="Times New Roman" panose="02020603050405020304" pitchFamily="18" charset="0"/>
                          <a:ea typeface="Times New Roman" panose="02020603050405020304" pitchFamily="18" charset="0"/>
                        </a:rPr>
                        <a:t>5.	</a:t>
                      </a:r>
                      <a:r>
                        <a:rPr lang="en-US" sz="3600">
                          <a:effectLst/>
                          <a:latin typeface="Symbol" panose="05050102010706020507" pitchFamily="18" charset="2"/>
                          <a:ea typeface="Times New Roman" panose="02020603050405020304" pitchFamily="18" charset="0"/>
                        </a:rPr>
                        <a:t>Df</a:t>
                      </a:r>
                      <a:r>
                        <a:rPr lang="en-US" sz="3600" baseline="-25000">
                          <a:effectLst/>
                          <a:latin typeface="Times New Roman" panose="02020603050405020304" pitchFamily="18" charset="0"/>
                          <a:ea typeface="Times New Roman" panose="02020603050405020304" pitchFamily="18" charset="0"/>
                        </a:rPr>
                        <a:t>adj</a:t>
                      </a:r>
                      <a:r>
                        <a:rPr lang="en-US" sz="3600">
                          <a:effectLst/>
                          <a:latin typeface="Times New Roman" panose="02020603050405020304" pitchFamily="18" charset="0"/>
                          <a:ea typeface="Times New Roman" panose="02020603050405020304" pitchFamily="18" charset="0"/>
                        </a:rPr>
                        <a:t> = 3</a:t>
                      </a:r>
                      <a:r>
                        <a:rPr lang="en-US" sz="3600">
                          <a:effectLst/>
                          <a:latin typeface="Symbol" panose="05050102010706020507" pitchFamily="18" charset="2"/>
                          <a:ea typeface="Times New Roman" panose="02020603050405020304" pitchFamily="18" charset="0"/>
                        </a:rPr>
                        <a:t>p</a:t>
                      </a:r>
                      <a:r>
                        <a:rPr lang="en-US" sz="3600">
                          <a:effectLst/>
                          <a:latin typeface="Times New Roman" panose="02020603050405020304" pitchFamily="18" charset="0"/>
                          <a:ea typeface="Times New Roman" panose="02020603050405020304" pitchFamily="18" charset="0"/>
                        </a:rPr>
                        <a:t> rad</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592580"/>
                  </a:ext>
                </a:extLst>
              </a:tr>
              <a:tr h="620995">
                <a:tc>
                  <a:txBody>
                    <a:bodyPr/>
                    <a:lstStyle/>
                    <a:p>
                      <a:pPr marL="0" marR="0">
                        <a:spcBef>
                          <a:spcPts val="0"/>
                        </a:spcBef>
                        <a:spcAft>
                          <a:spcPts val="0"/>
                        </a:spcAft>
                      </a:pPr>
                      <a:r>
                        <a:rPr lang="en-US" sz="3600">
                          <a:effectLst/>
                          <a:latin typeface="Times New Roman" panose="02020603050405020304" pitchFamily="18" charset="0"/>
                          <a:ea typeface="Times New Roman" panose="02020603050405020304" pitchFamily="18" charset="0"/>
                        </a:rPr>
                        <a:t>3.	</a:t>
                      </a:r>
                      <a:r>
                        <a:rPr lang="en-US" sz="3600">
                          <a:effectLst/>
                          <a:latin typeface="Symbol" panose="05050102010706020507" pitchFamily="18" charset="2"/>
                          <a:ea typeface="Times New Roman" panose="02020603050405020304" pitchFamily="18" charset="0"/>
                        </a:rPr>
                        <a:t>Df</a:t>
                      </a:r>
                      <a:r>
                        <a:rPr lang="en-US" sz="3600" baseline="-25000">
                          <a:effectLst/>
                          <a:latin typeface="Times New Roman" panose="02020603050405020304" pitchFamily="18" charset="0"/>
                          <a:ea typeface="Times New Roman" panose="02020603050405020304" pitchFamily="18" charset="0"/>
                        </a:rPr>
                        <a:t>adj</a:t>
                      </a:r>
                      <a:r>
                        <a:rPr lang="en-US" sz="3600">
                          <a:effectLst/>
                          <a:latin typeface="Times New Roman" panose="02020603050405020304" pitchFamily="18" charset="0"/>
                          <a:ea typeface="Times New Roman" panose="02020603050405020304" pitchFamily="18" charset="0"/>
                        </a:rPr>
                        <a:t> = </a:t>
                      </a:r>
                      <a:r>
                        <a:rPr lang="en-US" sz="3600">
                          <a:effectLst/>
                          <a:latin typeface="Symbol" panose="05050102010706020507" pitchFamily="18" charset="2"/>
                          <a:ea typeface="Times New Roman" panose="02020603050405020304" pitchFamily="18" charset="0"/>
                        </a:rPr>
                        <a:t>p</a:t>
                      </a:r>
                      <a:r>
                        <a:rPr lang="en-US" sz="3600">
                          <a:effectLst/>
                          <a:latin typeface="Times New Roman" panose="02020603050405020304" pitchFamily="18" charset="0"/>
                          <a:ea typeface="Times New Roman" panose="02020603050405020304" pitchFamily="18" charset="0"/>
                        </a:rPr>
                        <a:t> rad</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600" dirty="0">
                          <a:effectLst/>
                          <a:latin typeface="Times New Roman" panose="02020603050405020304" pitchFamily="18" charset="0"/>
                          <a:ea typeface="Times New Roman" panose="02020603050405020304" pitchFamily="18" charset="0"/>
                        </a:rPr>
                        <a:t>6.	</a:t>
                      </a:r>
                      <a:r>
                        <a:rPr lang="en-US" sz="3600" dirty="0" err="1">
                          <a:effectLst/>
                          <a:latin typeface="Symbol" panose="05050102010706020507" pitchFamily="18" charset="2"/>
                          <a:ea typeface="Times New Roman" panose="02020603050405020304" pitchFamily="18" charset="0"/>
                        </a:rPr>
                        <a:t>Df</a:t>
                      </a:r>
                      <a:r>
                        <a:rPr lang="en-US" sz="3600" baseline="-25000" dirty="0" err="1">
                          <a:effectLst/>
                          <a:latin typeface="Times New Roman" panose="02020603050405020304" pitchFamily="18" charset="0"/>
                          <a:ea typeface="Times New Roman" panose="02020603050405020304" pitchFamily="18" charset="0"/>
                        </a:rPr>
                        <a:t>adj</a:t>
                      </a:r>
                      <a:r>
                        <a:rPr lang="en-US" sz="3600" dirty="0">
                          <a:effectLst/>
                          <a:latin typeface="Times New Roman" panose="02020603050405020304" pitchFamily="18" charset="0"/>
                          <a:ea typeface="Times New Roman" panose="02020603050405020304" pitchFamily="18" charset="0"/>
                        </a:rPr>
                        <a:t> = 4</a:t>
                      </a:r>
                      <a:r>
                        <a:rPr lang="en-US" sz="3600" dirty="0">
                          <a:effectLst/>
                          <a:latin typeface="Symbol" panose="05050102010706020507" pitchFamily="18" charset="2"/>
                          <a:ea typeface="Times New Roman" panose="02020603050405020304" pitchFamily="18" charset="0"/>
                        </a:rPr>
                        <a:t>p</a:t>
                      </a:r>
                      <a:r>
                        <a:rPr lang="en-US" sz="3600" dirty="0">
                          <a:effectLst/>
                          <a:latin typeface="Times New Roman" panose="02020603050405020304" pitchFamily="18" charset="0"/>
                          <a:ea typeface="Times New Roman" panose="02020603050405020304" pitchFamily="18" charset="0"/>
                        </a:rPr>
                        <a:t> rad</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0646246"/>
                  </a:ext>
                </a:extLst>
              </a:tr>
            </a:tbl>
          </a:graphicData>
        </a:graphic>
      </p:graphicFrame>
    </p:spTree>
    <p:extLst>
      <p:ext uri="{BB962C8B-B14F-4D97-AF65-F5344CB8AC3E}">
        <p14:creationId xmlns:p14="http://schemas.microsoft.com/office/powerpoint/2010/main" val="3528434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399EAE-942F-4D12-BD2E-2CD1AE07FCE5}"/>
              </a:ext>
            </a:extLst>
          </p:cNvPr>
          <p:cNvSpPr/>
          <p:nvPr/>
        </p:nvSpPr>
        <p:spPr>
          <a:xfrm>
            <a:off x="223157" y="396760"/>
            <a:ext cx="6896100" cy="3046988"/>
          </a:xfrm>
          <a:prstGeom prst="rect">
            <a:avLst/>
          </a:prstGeom>
        </p:spPr>
        <p:txBody>
          <a:bodyPr wrap="square">
            <a:spAutoFit/>
          </a:bodyPr>
          <a:lstStyle/>
          <a:p>
            <a:r>
              <a:rPr lang="en-US" sz="2400" u="sng" dirty="0">
                <a:latin typeface="Times New Roman" panose="02020603050405020304" pitchFamily="18" charset="0"/>
                <a:ea typeface="Times New Roman" panose="02020603050405020304" pitchFamily="18" charset="0"/>
              </a:rPr>
              <a:t>Example 2:</a:t>
            </a:r>
            <a:r>
              <a:rPr lang="en-US" sz="2400" dirty="0">
                <a:latin typeface="Times New Roman" panose="02020603050405020304" pitchFamily="18" charset="0"/>
                <a:ea typeface="Times New Roman" panose="02020603050405020304" pitchFamily="18" charset="0"/>
              </a:rPr>
              <a:t>  The illustrated speakers emit sound waves that are in phase as they leave the speakers.  The waves have a frequency of 85 Hz and a wavelength of 4 m.  The stereo is adjusted so that the individual sound waves from the speakers have identical amplitudes A at the microphone.  Calculate the amplitude of the total sound wave detected by the microphone when both speakers are on.</a:t>
            </a:r>
            <a:endParaRPr lang="en-US" sz="2400" dirty="0"/>
          </a:p>
        </p:txBody>
      </p:sp>
      <p:pic>
        <p:nvPicPr>
          <p:cNvPr id="4" name="Picture 3">
            <a:extLst>
              <a:ext uri="{FF2B5EF4-FFF2-40B4-BE49-F238E27FC236}">
                <a16:creationId xmlns:a16="http://schemas.microsoft.com/office/drawing/2014/main" id="{3D5E00F0-1AEE-4E9C-BC3B-69B3E3B59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097" y="76807"/>
            <a:ext cx="3942952" cy="4474846"/>
          </a:xfrm>
          <a:prstGeom prst="rect">
            <a:avLst/>
          </a:prstGeom>
        </p:spPr>
      </p:pic>
      <p:sp>
        <p:nvSpPr>
          <p:cNvPr id="5" name="Rectangle 4">
            <a:extLst>
              <a:ext uri="{FF2B5EF4-FFF2-40B4-BE49-F238E27FC236}">
                <a16:creationId xmlns:a16="http://schemas.microsoft.com/office/drawing/2014/main" id="{6DDB9EC8-04C2-471F-81D6-7FE96DE411A9}"/>
              </a:ext>
            </a:extLst>
          </p:cNvPr>
          <p:cNvSpPr/>
          <p:nvPr/>
        </p:nvSpPr>
        <p:spPr>
          <a:xfrm>
            <a:off x="223157" y="3443748"/>
            <a:ext cx="7663940" cy="830997"/>
          </a:xfrm>
          <a:prstGeom prst="rect">
            <a:avLst/>
          </a:prstGeom>
        </p:spPr>
        <p:txBody>
          <a:bodyPr wrap="square">
            <a:spAutoFit/>
          </a:bodyPr>
          <a:lstStyle/>
          <a:p>
            <a:r>
              <a:rPr lang="en-US" sz="2400" u="sng" dirty="0" err="1">
                <a:latin typeface="Times New Roman" panose="02020603050405020304" pitchFamily="18" charset="0"/>
                <a:ea typeface="Times New Roman" panose="02020603050405020304" pitchFamily="18" charset="0"/>
              </a:rPr>
              <a:t>ConcepTest</a:t>
            </a:r>
            <a:r>
              <a:rPr lang="en-US" sz="2400" u="sng" dirty="0">
                <a:latin typeface="Times New Roman" panose="02020603050405020304" pitchFamily="18" charset="0"/>
                <a:ea typeface="Times New Roman" panose="02020603050405020304" pitchFamily="18" charset="0"/>
              </a:rPr>
              <a:t> #4, Lecture 14</a:t>
            </a:r>
            <a:r>
              <a:rPr lang="en-US" sz="2400" dirty="0">
                <a:latin typeface="Times New Roman" panose="02020603050405020304" pitchFamily="18" charset="0"/>
                <a:ea typeface="Times New Roman" panose="02020603050405020304" pitchFamily="18" charset="0"/>
              </a:rPr>
              <a:t>:  Which of the following is the sequence that you’ll use to solve this problem?</a:t>
            </a:r>
            <a:endParaRPr lang="en-US" sz="1400" dirty="0">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EE7BBE29-DDDC-4922-A33B-1FACC18F012E}"/>
              </a:ext>
            </a:extLst>
          </p:cNvPr>
          <p:cNvSpPr/>
          <p:nvPr/>
        </p:nvSpPr>
        <p:spPr>
          <a:xfrm>
            <a:off x="317047" y="4551653"/>
            <a:ext cx="11557906" cy="1569660"/>
          </a:xfrm>
          <a:prstGeom prst="rect">
            <a:avLst/>
          </a:prstGeom>
        </p:spPr>
        <p:txBody>
          <a:bodyPr wrap="square">
            <a:spAutoFit/>
          </a:bodyPr>
          <a:lstStyle/>
          <a:p>
            <a:pPr marL="457200" marR="0" indent="-457200">
              <a:spcBef>
                <a:spcPts val="0"/>
              </a:spcBef>
              <a:spcAft>
                <a:spcPts val="0"/>
              </a:spcAft>
            </a:pPr>
            <a:r>
              <a:rPr lang="en-US" sz="2400" dirty="0">
                <a:latin typeface="Times New Roman" panose="02020603050405020304" pitchFamily="18" charset="0"/>
                <a:ea typeface="Times New Roman" panose="02020603050405020304" pitchFamily="18" charset="0"/>
              </a:rPr>
              <a:t>1.  	Start with geometry </a:t>
            </a:r>
            <a:r>
              <a:rPr lang="en-US" sz="2400" dirty="0">
                <a:latin typeface="Times New Roman" panose="02020603050405020304" pitchFamily="18" charset="0"/>
                <a:ea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rPr>
              <a:t> determine </a:t>
            </a:r>
            <a:r>
              <a:rPr lang="en-US" sz="2400" dirty="0">
                <a:latin typeface="Symbol" panose="05050102010706020507" pitchFamily="18" charset="2"/>
                <a:ea typeface="Times New Roman" panose="02020603050405020304" pitchFamily="18" charset="0"/>
              </a:rPr>
              <a:t>D</a:t>
            </a:r>
            <a:r>
              <a:rPr lang="en-US" sz="2400" dirty="0">
                <a:latin typeface="Times New Roman" panose="02020603050405020304" pitchFamily="18" charset="0"/>
                <a:ea typeface="Times New Roman" panose="02020603050405020304" pitchFamily="18" charset="0"/>
              </a:rPr>
              <a:t>r </a:t>
            </a:r>
            <a:r>
              <a:rPr lang="en-US" sz="2400" dirty="0">
                <a:latin typeface="Times New Roman" panose="02020603050405020304" pitchFamily="18" charset="0"/>
                <a:ea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rPr>
              <a:t> determine </a:t>
            </a:r>
            <a:r>
              <a:rPr lang="en-US" sz="2400" dirty="0">
                <a:latin typeface="Symbol" panose="05050102010706020507" pitchFamily="18" charset="2"/>
                <a:ea typeface="Times New Roman" panose="02020603050405020304" pitchFamily="18" charset="0"/>
              </a:rPr>
              <a:t>Df</a:t>
            </a:r>
            <a:r>
              <a:rPr lang="en-US" sz="24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rPr>
              <a:t> maybe phasor addition</a:t>
            </a:r>
            <a:r>
              <a:rPr lang="en-US" sz="2400" u="sng"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pPr>
            <a:r>
              <a:rPr lang="en-US" sz="2400"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pPr>
            <a:r>
              <a:rPr lang="en-US" sz="2400" dirty="0">
                <a:latin typeface="Times New Roman" panose="02020603050405020304" pitchFamily="18" charset="0"/>
                <a:ea typeface="Times New Roman" panose="02020603050405020304" pitchFamily="18" charset="0"/>
              </a:rPr>
              <a:t>2.	Start with interference pattern </a:t>
            </a:r>
            <a:r>
              <a:rPr lang="en-US" sz="2400" dirty="0">
                <a:latin typeface="Times New Roman" panose="02020603050405020304" pitchFamily="18" charset="0"/>
                <a:ea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rPr>
              <a:t> determine </a:t>
            </a:r>
            <a:r>
              <a:rPr lang="en-US" sz="2400" dirty="0">
                <a:latin typeface="Symbol" panose="05050102010706020507" pitchFamily="18" charset="2"/>
                <a:ea typeface="Times New Roman" panose="02020603050405020304" pitchFamily="18" charset="0"/>
              </a:rPr>
              <a:t>Df</a:t>
            </a:r>
            <a:r>
              <a:rPr lang="en-US" sz="24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rPr>
              <a:t> determine </a:t>
            </a:r>
            <a:r>
              <a:rPr lang="en-US" sz="2400" dirty="0">
                <a:latin typeface="Symbol" panose="05050102010706020507" pitchFamily="18" charset="2"/>
                <a:ea typeface="Times New Roman" panose="02020603050405020304" pitchFamily="18" charset="0"/>
              </a:rPr>
              <a:t>D</a:t>
            </a:r>
            <a:r>
              <a:rPr lang="en-US" sz="2400" dirty="0">
                <a:latin typeface="Times New Roman" panose="02020603050405020304" pitchFamily="18" charset="0"/>
                <a:ea typeface="Times New Roman" panose="02020603050405020304" pitchFamily="18" charset="0"/>
              </a:rPr>
              <a:t>r </a:t>
            </a:r>
            <a:r>
              <a:rPr lang="en-US" sz="2400" dirty="0">
                <a:latin typeface="Times New Roman" panose="02020603050405020304" pitchFamily="18" charset="0"/>
                <a:ea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rPr>
              <a:t> geometry (e.g., find </a:t>
            </a:r>
            <a:r>
              <a:rPr lang="en-US" sz="2400" dirty="0">
                <a:latin typeface="Symbol" panose="05050102010706020507" pitchFamily="18" charset="2"/>
                <a:ea typeface="Times New Roman" panose="02020603050405020304" pitchFamily="18" charset="0"/>
              </a:rPr>
              <a:t>q</a:t>
            </a:r>
            <a:r>
              <a:rPr lang="en-US" sz="2400" dirty="0">
                <a:latin typeface="Times New Roman" panose="02020603050405020304" pitchFamily="18" charset="0"/>
                <a:ea typeface="Times New Roman" panose="02020603050405020304" pitchFamily="18" charset="0"/>
              </a:rPr>
              <a:t> or d).</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9518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399EAE-942F-4D12-BD2E-2CD1AE07FCE5}"/>
              </a:ext>
            </a:extLst>
          </p:cNvPr>
          <p:cNvSpPr/>
          <p:nvPr/>
        </p:nvSpPr>
        <p:spPr>
          <a:xfrm>
            <a:off x="223157" y="396760"/>
            <a:ext cx="6896100" cy="3046988"/>
          </a:xfrm>
          <a:prstGeom prst="rect">
            <a:avLst/>
          </a:prstGeom>
        </p:spPr>
        <p:txBody>
          <a:bodyPr wrap="square">
            <a:spAutoFit/>
          </a:bodyPr>
          <a:lstStyle/>
          <a:p>
            <a:r>
              <a:rPr lang="en-US" sz="2400" u="sng" dirty="0">
                <a:latin typeface="Times New Roman" panose="02020603050405020304" pitchFamily="18" charset="0"/>
                <a:ea typeface="Times New Roman" panose="02020603050405020304" pitchFamily="18" charset="0"/>
              </a:rPr>
              <a:t>Example 2:</a:t>
            </a:r>
            <a:r>
              <a:rPr lang="en-US" sz="2400" dirty="0">
                <a:latin typeface="Times New Roman" panose="02020603050405020304" pitchFamily="18" charset="0"/>
                <a:ea typeface="Times New Roman" panose="02020603050405020304" pitchFamily="18" charset="0"/>
              </a:rPr>
              <a:t>  The illustrated speakers emit sound waves that are in phase as they leave the speakers.  The waves have a frequency of 85 Hz and a wavelength of 4 m.  The stereo is adjusted so that the individual sound waves from the speakers have identical amplitudes A at the microphone.  Calculate the amplitude of the total sound wave detected by the microphone when both speakers are on.</a:t>
            </a:r>
            <a:endParaRPr lang="en-US" sz="2400" dirty="0"/>
          </a:p>
        </p:txBody>
      </p:sp>
      <p:pic>
        <p:nvPicPr>
          <p:cNvPr id="4" name="Picture 3">
            <a:extLst>
              <a:ext uri="{FF2B5EF4-FFF2-40B4-BE49-F238E27FC236}">
                <a16:creationId xmlns:a16="http://schemas.microsoft.com/office/drawing/2014/main" id="{3D5E00F0-1AEE-4E9C-BC3B-69B3E3B59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097" y="76807"/>
            <a:ext cx="3942952" cy="4474846"/>
          </a:xfrm>
          <a:prstGeom prst="rect">
            <a:avLst/>
          </a:prstGeom>
        </p:spPr>
      </p:pic>
      <p:sp>
        <p:nvSpPr>
          <p:cNvPr id="3" name="Rectangle 2">
            <a:extLst>
              <a:ext uri="{FF2B5EF4-FFF2-40B4-BE49-F238E27FC236}">
                <a16:creationId xmlns:a16="http://schemas.microsoft.com/office/drawing/2014/main" id="{5369D39E-FA82-4488-A57B-29A58C882F8F}"/>
              </a:ext>
            </a:extLst>
          </p:cNvPr>
          <p:cNvSpPr/>
          <p:nvPr/>
        </p:nvSpPr>
        <p:spPr>
          <a:xfrm>
            <a:off x="223157" y="3595398"/>
            <a:ext cx="6896100" cy="954107"/>
          </a:xfrm>
          <a:prstGeom prst="rect">
            <a:avLst/>
          </a:prstGeom>
        </p:spPr>
        <p:txBody>
          <a:bodyPr wrap="square">
            <a:spAutoFit/>
          </a:bodyPr>
          <a:lstStyle/>
          <a:p>
            <a:r>
              <a:rPr lang="en-US" sz="2800" u="sng" dirty="0" err="1">
                <a:latin typeface="Times New Roman" panose="02020603050405020304" pitchFamily="18" charset="0"/>
                <a:ea typeface="Times New Roman" panose="02020603050405020304" pitchFamily="18" charset="0"/>
              </a:rPr>
              <a:t>ConcepTest</a:t>
            </a:r>
            <a:r>
              <a:rPr lang="en-US" sz="2800" u="sng" dirty="0">
                <a:latin typeface="Times New Roman" panose="02020603050405020304" pitchFamily="18" charset="0"/>
                <a:ea typeface="Times New Roman" panose="02020603050405020304" pitchFamily="18" charset="0"/>
              </a:rPr>
              <a:t> #5, Lecture 14:</a:t>
            </a:r>
            <a:r>
              <a:rPr lang="en-US" sz="2800" dirty="0">
                <a:latin typeface="Times New Roman" panose="02020603050405020304" pitchFamily="18" charset="0"/>
                <a:ea typeface="Times New Roman" panose="02020603050405020304" pitchFamily="18" charset="0"/>
              </a:rPr>
              <a:t>  What </a:t>
            </a:r>
            <a:r>
              <a:rPr lang="en-US" sz="2800" i="1" dirty="0">
                <a:latin typeface="Times New Roman" panose="02020603050405020304" pitchFamily="18" charset="0"/>
                <a:ea typeface="Times New Roman" panose="02020603050405020304" pitchFamily="18" charset="0"/>
              </a:rPr>
              <a:t>is</a:t>
            </a:r>
            <a:r>
              <a:rPr lang="en-US" sz="2800" dirty="0">
                <a:latin typeface="Times New Roman" panose="02020603050405020304" pitchFamily="18" charset="0"/>
                <a:ea typeface="Times New Roman" panose="02020603050405020304" pitchFamily="18" charset="0"/>
              </a:rPr>
              <a:t> </a:t>
            </a:r>
            <a:r>
              <a:rPr lang="en-US" sz="2800" dirty="0">
                <a:latin typeface="Symbol" panose="05050102010706020507" pitchFamily="18" charset="2"/>
                <a:ea typeface="Times New Roman" panose="02020603050405020304" pitchFamily="18" charset="0"/>
              </a:rPr>
              <a:t>D</a:t>
            </a:r>
            <a:r>
              <a:rPr lang="en-US" sz="2800" dirty="0">
                <a:latin typeface="Times New Roman" panose="02020603050405020304" pitchFamily="18" charset="0"/>
                <a:ea typeface="Times New Roman" panose="02020603050405020304" pitchFamily="18" charset="0"/>
              </a:rPr>
              <a:t>r for this problem?</a:t>
            </a:r>
            <a:endParaRPr lang="en-US" sz="1600" dirty="0">
              <a:effectLst/>
              <a:latin typeface="Times New Roman" panose="02020603050405020304" pitchFamily="18"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777BA93F-D339-4529-917E-5648BFC4A4E5}"/>
              </a:ext>
            </a:extLst>
          </p:cNvPr>
          <p:cNvGraphicFramePr>
            <a:graphicFrameLocks noGrp="1"/>
          </p:cNvGraphicFramePr>
          <p:nvPr>
            <p:extLst>
              <p:ext uri="{D42A27DB-BD31-4B8C-83A1-F6EECF244321}">
                <p14:modId xmlns:p14="http://schemas.microsoft.com/office/powerpoint/2010/main" val="3581367927"/>
              </p:ext>
            </p:extLst>
          </p:nvPr>
        </p:nvGraphicFramePr>
        <p:xfrm>
          <a:off x="573677" y="4801394"/>
          <a:ext cx="8088630" cy="1659846"/>
        </p:xfrm>
        <a:graphic>
          <a:graphicData uri="http://schemas.openxmlformats.org/drawingml/2006/table">
            <a:tbl>
              <a:tblPr firstRow="1" firstCol="1" lastRow="1" lastCol="1" bandRow="1" bandCol="1"/>
              <a:tblGrid>
                <a:gridCol w="4044315">
                  <a:extLst>
                    <a:ext uri="{9D8B030D-6E8A-4147-A177-3AD203B41FA5}">
                      <a16:colId xmlns:a16="http://schemas.microsoft.com/office/drawing/2014/main" val="163431803"/>
                    </a:ext>
                  </a:extLst>
                </a:gridCol>
                <a:gridCol w="4044315">
                  <a:extLst>
                    <a:ext uri="{9D8B030D-6E8A-4147-A177-3AD203B41FA5}">
                      <a16:colId xmlns:a16="http://schemas.microsoft.com/office/drawing/2014/main" val="2698475155"/>
                    </a:ext>
                  </a:extLst>
                </a:gridCol>
              </a:tblGrid>
              <a:tr h="553282">
                <a:tc>
                  <a:txBody>
                    <a:bodyPr/>
                    <a:lstStyle/>
                    <a:p>
                      <a:pPr marL="0" marR="0">
                        <a:spcBef>
                          <a:spcPts val="0"/>
                        </a:spcBef>
                        <a:spcAft>
                          <a:spcPts val="0"/>
                        </a:spcAft>
                      </a:pPr>
                      <a:r>
                        <a:rPr lang="en-US" sz="3600">
                          <a:effectLst/>
                          <a:latin typeface="Times New Roman" panose="02020603050405020304" pitchFamily="18" charset="0"/>
                          <a:ea typeface="Times New Roman" panose="02020603050405020304" pitchFamily="18" charset="0"/>
                        </a:rPr>
                        <a:t>1.  1 m</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600">
                          <a:effectLst/>
                          <a:latin typeface="Times New Roman" panose="02020603050405020304" pitchFamily="18" charset="0"/>
                          <a:ea typeface="Times New Roman" panose="02020603050405020304" pitchFamily="18" charset="0"/>
                        </a:rPr>
                        <a:t>4.  (1 m) * sin(37º)</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8675240"/>
                  </a:ext>
                </a:extLst>
              </a:tr>
              <a:tr h="553282">
                <a:tc>
                  <a:txBody>
                    <a:bodyPr/>
                    <a:lstStyle/>
                    <a:p>
                      <a:pPr marL="0" marR="0">
                        <a:spcBef>
                          <a:spcPts val="0"/>
                        </a:spcBef>
                        <a:spcAft>
                          <a:spcPts val="0"/>
                        </a:spcAft>
                      </a:pPr>
                      <a:r>
                        <a:rPr lang="en-US" sz="3600">
                          <a:effectLst/>
                          <a:latin typeface="Times New Roman" panose="02020603050405020304" pitchFamily="18" charset="0"/>
                          <a:ea typeface="Times New Roman" panose="02020603050405020304" pitchFamily="18" charset="0"/>
                        </a:rPr>
                        <a:t>2.  3 m</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600">
                          <a:effectLst/>
                          <a:latin typeface="Times New Roman" panose="02020603050405020304" pitchFamily="18" charset="0"/>
                          <a:ea typeface="Times New Roman" panose="02020603050405020304" pitchFamily="18" charset="0"/>
                        </a:rPr>
                        <a:t>5.  (3 m) * sin(53º)</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0370498"/>
                  </a:ext>
                </a:extLst>
              </a:tr>
              <a:tr h="553282">
                <a:tc>
                  <a:txBody>
                    <a:bodyPr/>
                    <a:lstStyle/>
                    <a:p>
                      <a:pPr marL="0" marR="0">
                        <a:spcBef>
                          <a:spcPts val="0"/>
                        </a:spcBef>
                        <a:spcAft>
                          <a:spcPts val="0"/>
                        </a:spcAft>
                      </a:pPr>
                      <a:r>
                        <a:rPr lang="en-US" sz="3600">
                          <a:effectLst/>
                          <a:latin typeface="Times New Roman" panose="02020603050405020304" pitchFamily="18" charset="0"/>
                          <a:ea typeface="Times New Roman" panose="02020603050405020304" pitchFamily="18" charset="0"/>
                        </a:rPr>
                        <a:t>3.  (1 m) * sin(53º)</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600" dirty="0">
                          <a:effectLst/>
                          <a:latin typeface="Times New Roman" panose="02020603050405020304" pitchFamily="18" charset="0"/>
                          <a:ea typeface="Times New Roman" panose="02020603050405020304" pitchFamily="18" charset="0"/>
                        </a:rPr>
                        <a:t>6.  (3 m) * sin(37º)</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0136641"/>
                  </a:ext>
                </a:extLst>
              </a:tr>
            </a:tbl>
          </a:graphicData>
        </a:graphic>
      </p:graphicFrame>
    </p:spTree>
    <p:extLst>
      <p:ext uri="{BB962C8B-B14F-4D97-AF65-F5344CB8AC3E}">
        <p14:creationId xmlns:p14="http://schemas.microsoft.com/office/powerpoint/2010/main" val="2395452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100B166-CE06-4CC2-8745-343F310062F0}"/>
                  </a:ext>
                </a:extLst>
              </p:cNvPr>
              <p:cNvSpPr/>
              <p:nvPr/>
            </p:nvSpPr>
            <p:spPr>
              <a:xfrm>
                <a:off x="209550" y="197346"/>
                <a:ext cx="11772900" cy="6556795"/>
              </a:xfrm>
              <a:prstGeom prst="rect">
                <a:avLst/>
              </a:prstGeom>
            </p:spPr>
            <p:txBody>
              <a:bodyPr wrap="square">
                <a:spAutoFit/>
              </a:bodyPr>
              <a:lstStyle/>
              <a:p>
                <a:r>
                  <a:rPr lang="en-US" sz="2800" u="sng" dirty="0">
                    <a:latin typeface="Times New Roman" panose="02020603050405020304" pitchFamily="18" charset="0"/>
                    <a:ea typeface="Times New Roman" panose="02020603050405020304" pitchFamily="18" charset="0"/>
                  </a:rPr>
                  <a:t>Summary of phase differences</a:t>
                </a:r>
                <a:endParaRPr lang="en-US" sz="1600" dirty="0">
                  <a:effectLst/>
                  <a:latin typeface="Times New Roman" panose="02020603050405020304" pitchFamily="18" charset="0"/>
                  <a:ea typeface="Times New Roman" panose="02020603050405020304" pitchFamily="18" charset="0"/>
                </a:endParaRPr>
              </a:p>
              <a:p>
                <a:r>
                  <a:rPr lang="en-US" sz="800" dirty="0">
                    <a:latin typeface="Times New Roman" panose="02020603050405020304" pitchFamily="18" charset="0"/>
                    <a:ea typeface="Times New Roman" panose="02020603050405020304" pitchFamily="18" charset="0"/>
                  </a:rPr>
                  <a:t> </a:t>
                </a:r>
                <a:endParaRPr lang="en-US" sz="400" dirty="0">
                  <a:effectLst/>
                  <a:latin typeface="Times New Roman" panose="02020603050405020304" pitchFamily="18" charset="0"/>
                  <a:ea typeface="Times New Roman" panose="02020603050405020304" pitchFamily="18" charset="0"/>
                </a:endParaRPr>
              </a:p>
              <a:p>
                <a:r>
                  <a:rPr lang="en-US" sz="2000" b="1" dirty="0">
                    <a:latin typeface="Times New Roman" panose="02020603050405020304" pitchFamily="18" charset="0"/>
                    <a:ea typeface="Times New Roman" panose="02020603050405020304" pitchFamily="18" charset="0"/>
                  </a:rPr>
                  <a:t>For interference of two waves:</a:t>
                </a:r>
                <a:endParaRPr lang="en-US" sz="1200" dirty="0">
                  <a:effectLst/>
                  <a:latin typeface="Times New Roman" panose="02020603050405020304" pitchFamily="18" charset="0"/>
                  <a:ea typeface="Times New Roman" panose="02020603050405020304" pitchFamily="18" charset="0"/>
                </a:endParaRPr>
              </a:p>
              <a:p>
                <a:r>
                  <a:rPr lang="en-US" sz="2000" dirty="0">
                    <a:latin typeface="Symbol" panose="05050102010706020507" pitchFamily="18" charset="2"/>
                    <a:ea typeface="Times New Roman" panose="02020603050405020304" pitchFamily="18" charset="0"/>
                  </a:rPr>
                  <a:t>Df</a:t>
                </a:r>
                <a:r>
                  <a:rPr lang="en-US" sz="2000" dirty="0">
                    <a:latin typeface="Times New Roman" panose="02020603050405020304" pitchFamily="18" charset="0"/>
                    <a:ea typeface="Times New Roman" panose="02020603050405020304" pitchFamily="18" charset="0"/>
                  </a:rPr>
                  <a:t> = 0, ±2</a:t>
                </a:r>
                <a:r>
                  <a:rPr lang="en-US" sz="2000" dirty="0">
                    <a:latin typeface="Symbol" panose="05050102010706020507" pitchFamily="18" charset="2"/>
                    <a:ea typeface="Times New Roman" panose="02020603050405020304" pitchFamily="18" charset="0"/>
                  </a:rPr>
                  <a:t>p</a:t>
                </a:r>
                <a:r>
                  <a:rPr lang="en-US" sz="2000" dirty="0">
                    <a:latin typeface="Times New Roman" panose="02020603050405020304" pitchFamily="18" charset="0"/>
                    <a:ea typeface="Times New Roman" panose="02020603050405020304" pitchFamily="18" charset="0"/>
                  </a:rPr>
                  <a:t>, ±4</a:t>
                </a:r>
                <a:r>
                  <a:rPr lang="en-US" sz="2000" dirty="0">
                    <a:latin typeface="Symbol" panose="05050102010706020507" pitchFamily="18" charset="2"/>
                    <a:ea typeface="Times New Roman" panose="02020603050405020304" pitchFamily="18" charset="0"/>
                  </a:rPr>
                  <a:t>p</a:t>
                </a:r>
                <a:r>
                  <a:rPr lang="en-US" sz="2000" dirty="0">
                    <a:latin typeface="Times New Roman" panose="02020603050405020304" pitchFamily="18" charset="0"/>
                    <a:ea typeface="Times New Roman" panose="02020603050405020304" pitchFamily="18" charset="0"/>
                  </a:rPr>
                  <a:t>, ±6</a:t>
                </a:r>
                <a:r>
                  <a:rPr lang="en-US" sz="2000" dirty="0">
                    <a:latin typeface="Symbol" panose="05050102010706020507" pitchFamily="18" charset="2"/>
                    <a:ea typeface="Times New Roman" panose="02020603050405020304" pitchFamily="18" charset="0"/>
                  </a:rPr>
                  <a:t>p</a:t>
                </a:r>
                <a:r>
                  <a:rPr lang="en-US" sz="2000" dirty="0">
                    <a:latin typeface="Times New Roman" panose="02020603050405020304" pitchFamily="18" charset="0"/>
                    <a:ea typeface="Times New Roman" panose="02020603050405020304" pitchFamily="18" charset="0"/>
                  </a:rPr>
                  <a:t>, … rad for constructive interference</a:t>
                </a:r>
                <a:endParaRPr lang="en-US" sz="1200" dirty="0">
                  <a:effectLst/>
                  <a:latin typeface="Times New Roman" panose="02020603050405020304" pitchFamily="18" charset="0"/>
                  <a:ea typeface="Times New Roman" panose="02020603050405020304" pitchFamily="18" charset="0"/>
                </a:endParaRPr>
              </a:p>
              <a:p>
                <a:r>
                  <a:rPr lang="en-US" sz="2000" dirty="0">
                    <a:latin typeface="Symbol" panose="05050102010706020507" pitchFamily="18" charset="2"/>
                    <a:ea typeface="Times New Roman" panose="02020603050405020304" pitchFamily="18" charset="0"/>
                  </a:rPr>
                  <a:t>Df</a:t>
                </a:r>
                <a:r>
                  <a:rPr lang="en-US" sz="2000" dirty="0">
                    <a:latin typeface="Times New Roman" panose="02020603050405020304" pitchFamily="18" charset="0"/>
                    <a:ea typeface="Times New Roman" panose="02020603050405020304" pitchFamily="18" charset="0"/>
                  </a:rPr>
                  <a:t> = ±</a:t>
                </a:r>
                <a:r>
                  <a:rPr lang="en-US" sz="2000" dirty="0">
                    <a:latin typeface="Symbol" panose="05050102010706020507" pitchFamily="18" charset="2"/>
                    <a:ea typeface="Times New Roman" panose="02020603050405020304" pitchFamily="18" charset="0"/>
                  </a:rPr>
                  <a:t>p</a:t>
                </a:r>
                <a:r>
                  <a:rPr lang="en-US" sz="2000" dirty="0">
                    <a:latin typeface="Times New Roman" panose="02020603050405020304" pitchFamily="18" charset="0"/>
                    <a:ea typeface="Times New Roman" panose="02020603050405020304" pitchFamily="18" charset="0"/>
                  </a:rPr>
                  <a:t>, ±3</a:t>
                </a:r>
                <a:r>
                  <a:rPr lang="en-US" sz="2000" dirty="0">
                    <a:latin typeface="Symbol" panose="05050102010706020507" pitchFamily="18" charset="2"/>
                    <a:ea typeface="Times New Roman" panose="02020603050405020304" pitchFamily="18" charset="0"/>
                  </a:rPr>
                  <a:t>p</a:t>
                </a:r>
                <a:r>
                  <a:rPr lang="en-US" sz="2000" dirty="0">
                    <a:latin typeface="Times New Roman" panose="02020603050405020304" pitchFamily="18" charset="0"/>
                    <a:ea typeface="Times New Roman" panose="02020603050405020304" pitchFamily="18" charset="0"/>
                  </a:rPr>
                  <a:t>, ±5</a:t>
                </a:r>
                <a:r>
                  <a:rPr lang="en-US" sz="2000" dirty="0">
                    <a:latin typeface="Symbol" panose="05050102010706020507" pitchFamily="18" charset="2"/>
                    <a:ea typeface="Times New Roman" panose="02020603050405020304" pitchFamily="18" charset="0"/>
                  </a:rPr>
                  <a:t>p</a:t>
                </a:r>
                <a:r>
                  <a:rPr lang="en-US" sz="2000" dirty="0">
                    <a:latin typeface="Times New Roman" panose="02020603050405020304" pitchFamily="18" charset="0"/>
                    <a:ea typeface="Times New Roman" panose="02020603050405020304" pitchFamily="18" charset="0"/>
                  </a:rPr>
                  <a:t>, … rad for destructive interference</a:t>
                </a:r>
                <a:br>
                  <a:rPr lang="en-US" sz="1200" dirty="0">
                    <a:latin typeface="Times New Roman" panose="02020603050405020304" pitchFamily="18" charset="0"/>
                    <a:ea typeface="Times New Roman" panose="02020603050405020304" pitchFamily="18" charset="0"/>
                  </a:rPr>
                </a:br>
                <a:br>
                  <a:rPr lang="en-US" sz="1000" dirty="0">
                    <a:latin typeface="Times New Roman" panose="02020603050405020304" pitchFamily="18" charset="0"/>
                    <a:ea typeface="Times New Roman" panose="02020603050405020304" pitchFamily="18" charset="0"/>
                  </a:rPr>
                </a:br>
                <a:r>
                  <a:rPr lang="en-US" sz="2000" b="1" dirty="0">
                    <a:latin typeface="Times New Roman" panose="02020603050405020304" pitchFamily="18" charset="0"/>
                    <a:ea typeface="Times New Roman" panose="02020603050405020304" pitchFamily="18" charset="0"/>
                  </a:rPr>
                  <a:t>For N waves</a:t>
                </a:r>
                <a:r>
                  <a:rPr lang="en-US" sz="2000" dirty="0">
                    <a:latin typeface="Times New Roman" panose="02020603050405020304" pitchFamily="18" charset="0"/>
                    <a:ea typeface="Times New Roman" panose="02020603050405020304" pitchFamily="18" charset="0"/>
                  </a:rPr>
                  <a:t>: key is a phasor diagram with N phasors (vectors) and appropriate phase angles.  If slits – consider phase difference between adjacent slits: </a:t>
                </a:r>
                <a:br>
                  <a:rPr lang="en-US" sz="2000" dirty="0">
                    <a:latin typeface="Times New Roman" panose="02020603050405020304" pitchFamily="18" charset="0"/>
                    <a:ea typeface="Times New Roman" panose="02020603050405020304" pitchFamily="18" charset="0"/>
                  </a:rPr>
                </a:br>
                <a:r>
                  <a:rPr lang="en-US" sz="2000" dirty="0" err="1">
                    <a:latin typeface="Symbol" panose="05050102010706020507" pitchFamily="18" charset="2"/>
                    <a:ea typeface="Times New Roman" panose="02020603050405020304" pitchFamily="18" charset="0"/>
                  </a:rPr>
                  <a:t>Df</a:t>
                </a:r>
                <a:r>
                  <a:rPr lang="en-US" sz="2000" baseline="-25000" dirty="0" err="1">
                    <a:latin typeface="Times New Roman" panose="02020603050405020304" pitchFamily="18" charset="0"/>
                    <a:ea typeface="Times New Roman" panose="02020603050405020304" pitchFamily="18" charset="0"/>
                  </a:rPr>
                  <a:t>adj</a:t>
                </a:r>
                <a:r>
                  <a:rPr lang="en-US" sz="2000" dirty="0">
                    <a:latin typeface="Times New Roman" panose="02020603050405020304" pitchFamily="18" charset="0"/>
                    <a:ea typeface="Times New Roman" panose="02020603050405020304" pitchFamily="18" charset="0"/>
                  </a:rPr>
                  <a:t> = 0, ±2</a:t>
                </a:r>
                <a:r>
                  <a:rPr lang="en-US" sz="2000" dirty="0">
                    <a:latin typeface="Symbol" panose="05050102010706020507" pitchFamily="18" charset="2"/>
                    <a:ea typeface="Times New Roman" panose="02020603050405020304" pitchFamily="18" charset="0"/>
                  </a:rPr>
                  <a:t>p</a:t>
                </a:r>
                <a:r>
                  <a:rPr lang="en-US" sz="2000" dirty="0">
                    <a:latin typeface="Times New Roman" panose="02020603050405020304" pitchFamily="18" charset="0"/>
                    <a:ea typeface="Times New Roman" panose="02020603050405020304" pitchFamily="18" charset="0"/>
                  </a:rPr>
                  <a:t>, ±4</a:t>
                </a:r>
                <a:r>
                  <a:rPr lang="en-US" sz="2000" dirty="0">
                    <a:latin typeface="Symbol" panose="05050102010706020507" pitchFamily="18" charset="2"/>
                    <a:ea typeface="Times New Roman" panose="02020603050405020304" pitchFamily="18" charset="0"/>
                  </a:rPr>
                  <a:t>p</a:t>
                </a:r>
                <a:r>
                  <a:rPr lang="en-US" sz="2000" dirty="0">
                    <a:latin typeface="Times New Roman" panose="02020603050405020304" pitchFamily="18" charset="0"/>
                    <a:ea typeface="Times New Roman" panose="02020603050405020304" pitchFamily="18" charset="0"/>
                  </a:rPr>
                  <a:t>, ±6</a:t>
                </a:r>
                <a:r>
                  <a:rPr lang="en-US" sz="2000" dirty="0">
                    <a:latin typeface="Symbol" panose="05050102010706020507" pitchFamily="18" charset="2"/>
                    <a:ea typeface="Times New Roman" panose="02020603050405020304" pitchFamily="18" charset="0"/>
                  </a:rPr>
                  <a:t>p</a:t>
                </a:r>
                <a:r>
                  <a:rPr lang="en-US" sz="2000" dirty="0">
                    <a:latin typeface="Times New Roman" panose="02020603050405020304" pitchFamily="18" charset="0"/>
                    <a:ea typeface="Times New Roman" panose="02020603050405020304" pitchFamily="18" charset="0"/>
                  </a:rPr>
                  <a:t>, … rad for constructive interference</a:t>
                </a:r>
                <a:endParaRPr lang="en-US" sz="1200" dirty="0">
                  <a:effectLst/>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Use phasor diagram to get </a:t>
                </a:r>
                <a:r>
                  <a:rPr lang="en-US" sz="2000" dirty="0" err="1">
                    <a:latin typeface="Symbol" panose="05050102010706020507" pitchFamily="18" charset="2"/>
                    <a:ea typeface="Times New Roman" panose="02020603050405020304" pitchFamily="18" charset="0"/>
                  </a:rPr>
                  <a:t>Df</a:t>
                </a:r>
                <a:r>
                  <a:rPr lang="en-US" sz="2000" baseline="-25000" dirty="0" err="1">
                    <a:latin typeface="Times New Roman" panose="02020603050405020304" pitchFamily="18" charset="0"/>
                    <a:ea typeface="Times New Roman" panose="02020603050405020304" pitchFamily="18" charset="0"/>
                  </a:rPr>
                  <a:t>adj</a:t>
                </a:r>
                <a:r>
                  <a:rPr lang="en-US" sz="2000" dirty="0">
                    <a:latin typeface="Times New Roman" panose="02020603050405020304" pitchFamily="18" charset="0"/>
                    <a:ea typeface="Times New Roman" panose="02020603050405020304" pitchFamily="18" charset="0"/>
                  </a:rPr>
                  <a:t> for destructive interference</a:t>
                </a:r>
                <a:endParaRPr lang="en-US" sz="1200" dirty="0">
                  <a:effectLst/>
                  <a:latin typeface="Times New Roman" panose="02020603050405020304" pitchFamily="18" charset="0"/>
                  <a:ea typeface="Times New Roman" panose="02020603050405020304" pitchFamily="18" charset="0"/>
                </a:endParaRPr>
              </a:p>
              <a:p>
                <a:endParaRPr lang="en-US" sz="1000" dirty="0">
                  <a:effectLst/>
                  <a:latin typeface="Times New Roman" panose="02020603050405020304" pitchFamily="18" charset="0"/>
                  <a:ea typeface="Times New Roman" panose="02020603050405020304" pitchFamily="18" charset="0"/>
                </a:endParaRPr>
              </a:p>
              <a:p>
                <a:r>
                  <a:rPr lang="en-US" sz="2000" b="1" dirty="0">
                    <a:latin typeface="Times New Roman" panose="02020603050405020304" pitchFamily="18" charset="0"/>
                    <a:ea typeface="Times New Roman" panose="02020603050405020304" pitchFamily="18" charset="0"/>
                  </a:rPr>
                  <a:t>For single slit diffraction:</a:t>
                </a:r>
                <a:endParaRPr lang="en-US" sz="1200" dirty="0">
                  <a:effectLst/>
                  <a:latin typeface="Times New Roman" panose="02020603050405020304" pitchFamily="18" charset="0"/>
                  <a:ea typeface="Times New Roman" panose="02020603050405020304" pitchFamily="18" charset="0"/>
                </a:endParaRPr>
              </a:p>
              <a:p>
                <a:r>
                  <a:rPr lang="en-US" sz="2000" dirty="0" err="1">
                    <a:latin typeface="Symbol" panose="05050102010706020507" pitchFamily="18" charset="2"/>
                    <a:ea typeface="Times New Roman" panose="02020603050405020304" pitchFamily="18" charset="0"/>
                  </a:rPr>
                  <a:t>Df</a:t>
                </a:r>
                <a:r>
                  <a:rPr lang="en-US" sz="2000" baseline="-25000" dirty="0" err="1">
                    <a:latin typeface="Times New Roman" panose="02020603050405020304" pitchFamily="18" charset="0"/>
                    <a:ea typeface="Times New Roman" panose="02020603050405020304" pitchFamily="18" charset="0"/>
                  </a:rPr>
                  <a:t>top</a:t>
                </a:r>
                <a:r>
                  <a:rPr lang="en-US" sz="2000" baseline="-25000" dirty="0">
                    <a:latin typeface="Times New Roman" panose="02020603050405020304" pitchFamily="18" charset="0"/>
                    <a:ea typeface="Times New Roman" panose="02020603050405020304" pitchFamily="18" charset="0"/>
                  </a:rPr>
                  <a:t>-bottom</a:t>
                </a:r>
                <a:r>
                  <a:rPr lang="en-US" sz="2000" dirty="0">
                    <a:latin typeface="Times New Roman" panose="02020603050405020304" pitchFamily="18" charset="0"/>
                    <a:ea typeface="Times New Roman" panose="02020603050405020304" pitchFamily="18" charset="0"/>
                  </a:rPr>
                  <a:t> = ±2</a:t>
                </a:r>
                <a:r>
                  <a:rPr lang="en-US" sz="2000" dirty="0">
                    <a:latin typeface="Symbol" panose="05050102010706020507" pitchFamily="18" charset="2"/>
                    <a:ea typeface="Times New Roman" panose="02020603050405020304" pitchFamily="18" charset="0"/>
                  </a:rPr>
                  <a:t>p</a:t>
                </a:r>
                <a:r>
                  <a:rPr lang="en-US" sz="2000" dirty="0">
                    <a:latin typeface="Times New Roman" panose="02020603050405020304" pitchFamily="18" charset="0"/>
                    <a:ea typeface="Times New Roman" panose="02020603050405020304" pitchFamily="18" charset="0"/>
                  </a:rPr>
                  <a:t>, ±4</a:t>
                </a:r>
                <a:r>
                  <a:rPr lang="en-US" sz="2000" dirty="0">
                    <a:latin typeface="Symbol" panose="05050102010706020507" pitchFamily="18" charset="2"/>
                    <a:ea typeface="Times New Roman" panose="02020603050405020304" pitchFamily="18" charset="0"/>
                  </a:rPr>
                  <a:t>p</a:t>
                </a:r>
                <a:r>
                  <a:rPr lang="en-US" sz="2000" dirty="0">
                    <a:latin typeface="Times New Roman" panose="02020603050405020304" pitchFamily="18" charset="0"/>
                    <a:ea typeface="Times New Roman" panose="02020603050405020304" pitchFamily="18" charset="0"/>
                  </a:rPr>
                  <a:t>, ±6</a:t>
                </a:r>
                <a:r>
                  <a:rPr lang="en-US" sz="2000" dirty="0">
                    <a:latin typeface="Symbol" panose="05050102010706020507" pitchFamily="18" charset="2"/>
                    <a:ea typeface="Times New Roman" panose="02020603050405020304" pitchFamily="18" charset="0"/>
                  </a:rPr>
                  <a:t>p</a:t>
                </a:r>
                <a:r>
                  <a:rPr lang="en-US" sz="2000" dirty="0">
                    <a:latin typeface="Times New Roman" panose="02020603050405020304" pitchFamily="18" charset="0"/>
                    <a:ea typeface="Times New Roman" panose="02020603050405020304" pitchFamily="18" charset="0"/>
                  </a:rPr>
                  <a:t>, … for </a:t>
                </a:r>
                <a:r>
                  <a:rPr lang="en-US" sz="2000" i="1" dirty="0">
                    <a:latin typeface="Times New Roman" panose="02020603050405020304" pitchFamily="18" charset="0"/>
                    <a:ea typeface="Times New Roman" panose="02020603050405020304" pitchFamily="18" charset="0"/>
                  </a:rPr>
                  <a:t>destructive</a:t>
                </a:r>
                <a:r>
                  <a:rPr lang="en-US" sz="2000" dirty="0">
                    <a:latin typeface="Times New Roman" panose="02020603050405020304" pitchFamily="18" charset="0"/>
                    <a:ea typeface="Times New Roman" panose="02020603050405020304" pitchFamily="18" charset="0"/>
                  </a:rPr>
                  <a:t> interference (0 for constructive).</a:t>
                </a:r>
                <a:endParaRPr lang="en-US" sz="1200" dirty="0">
                  <a:effectLst/>
                  <a:latin typeface="Times New Roman" panose="02020603050405020304" pitchFamily="18" charset="0"/>
                  <a:ea typeface="Times New Roman" panose="02020603050405020304" pitchFamily="18" charset="0"/>
                </a:endParaRPr>
              </a:p>
              <a:p>
                <a:endParaRPr lang="en-US" sz="1200" dirty="0">
                  <a:effectLst/>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Relate to path length difference:  </a:t>
                </a:r>
                <a:r>
                  <a:rPr lang="en-US" sz="3200" dirty="0">
                    <a:latin typeface="Symbol" panose="05050102010706020507" pitchFamily="18" charset="2"/>
                    <a:ea typeface="Times New Roman" panose="02020603050405020304" pitchFamily="18" charset="0"/>
                  </a:rPr>
                  <a:t>Df</a:t>
                </a:r>
                <a:r>
                  <a:rPr lang="en-US" sz="3200" dirty="0">
                    <a:latin typeface="Times New Roman" panose="02020603050405020304" pitchFamily="18" charset="0"/>
                    <a:ea typeface="Times New Roman" panose="02020603050405020304" pitchFamily="18" charset="0"/>
                  </a:rPr>
                  <a:t> = </a:t>
                </a:r>
                <a14:m>
                  <m:oMath xmlns:m="http://schemas.openxmlformats.org/officeDocument/2006/math">
                    <m:r>
                      <a:rPr lang="en-US" sz="4000" b="0" i="1" smtClean="0">
                        <a:latin typeface="Cambria Math" panose="02040503050406030204" pitchFamily="18" charset="0"/>
                        <a:ea typeface="Times New Roman" panose="02020603050405020304" pitchFamily="18" charset="0"/>
                      </a:rPr>
                      <m:t>2</m:t>
                    </m:r>
                    <m:r>
                      <a:rPr lang="en-US" sz="4000" b="0" i="1" smtClean="0">
                        <a:latin typeface="Cambria Math" panose="02040503050406030204" pitchFamily="18" charset="0"/>
                        <a:ea typeface="Cambria Math" panose="02040503050406030204" pitchFamily="18" charset="0"/>
                      </a:rPr>
                      <m:t>𝜋</m:t>
                    </m:r>
                    <m:box>
                      <m:boxPr>
                        <m:ctrlPr>
                          <a:rPr lang="en-US" sz="4000" b="0" i="1" smtClean="0">
                            <a:latin typeface="Cambria Math" panose="02040503050406030204" pitchFamily="18" charset="0"/>
                            <a:ea typeface="Cambria Math" panose="02040503050406030204" pitchFamily="18" charset="0"/>
                          </a:rPr>
                        </m:ctrlPr>
                      </m:boxPr>
                      <m:e>
                        <m:argPr>
                          <m:argSz m:val="-1"/>
                        </m:argP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𝑟</m:t>
                            </m:r>
                          </m:num>
                          <m:den>
                            <m:r>
                              <a:rPr lang="en-US" sz="4000" b="0" i="1" smtClean="0">
                                <a:latin typeface="Cambria Math" panose="02040503050406030204" pitchFamily="18" charset="0"/>
                                <a:ea typeface="Cambria Math" panose="02040503050406030204" pitchFamily="18" charset="0"/>
                              </a:rPr>
                              <m:t>𝜆</m:t>
                            </m:r>
                          </m:den>
                        </m:f>
                      </m:e>
                    </m:box>
                  </m:oMath>
                </a14:m>
                <a:endParaRPr lang="en-US" sz="1200" dirty="0">
                  <a:effectLst/>
                  <a:latin typeface="Symbol" panose="05050102010706020507" pitchFamily="18" charset="2"/>
                  <a:ea typeface="Times New Roman" panose="02020603050405020304" pitchFamily="18" charset="0"/>
                </a:endParaRPr>
              </a:p>
              <a:p>
                <a:endParaRPr lang="en-US" sz="1200" dirty="0">
                  <a:effectLst/>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Path length difference:  </a:t>
                </a:r>
                <a:r>
                  <a:rPr lang="en-US" sz="2000" dirty="0">
                    <a:latin typeface="Symbol" panose="05050102010706020507" pitchFamily="18" charset="2"/>
                    <a:ea typeface="Times New Roman" panose="02020603050405020304" pitchFamily="18" charset="0"/>
                  </a:rPr>
                  <a:t>D</a:t>
                </a:r>
                <a:r>
                  <a:rPr lang="en-US" sz="2000" dirty="0">
                    <a:latin typeface="Times New Roman" panose="02020603050405020304" pitchFamily="18" charset="0"/>
                    <a:ea typeface="Times New Roman" panose="02020603050405020304" pitchFamily="18" charset="0"/>
                  </a:rPr>
                  <a:t>r = |r</a:t>
                </a:r>
                <a:r>
                  <a:rPr lang="en-US" sz="2000" baseline="-25000" dirty="0">
                    <a:latin typeface="Times New Roman" panose="02020603050405020304" pitchFamily="18" charset="0"/>
                    <a:ea typeface="Times New Roman" panose="02020603050405020304" pitchFamily="18" charset="0"/>
                  </a:rPr>
                  <a:t>2</a:t>
                </a:r>
                <a:r>
                  <a:rPr lang="en-US" sz="2000" dirty="0">
                    <a:latin typeface="Times New Roman" panose="02020603050405020304" pitchFamily="18" charset="0"/>
                    <a:ea typeface="Times New Roman" panose="02020603050405020304" pitchFamily="18" charset="0"/>
                  </a:rPr>
                  <a:t> – r</a:t>
                </a:r>
                <a:r>
                  <a:rPr lang="en-US" sz="2000" baseline="-25000" dirty="0">
                    <a:latin typeface="Times New Roman" panose="02020603050405020304" pitchFamily="18" charset="0"/>
                    <a:ea typeface="Times New Roman" panose="02020603050405020304" pitchFamily="18" charset="0"/>
                  </a:rPr>
                  <a:t>1</a:t>
                </a:r>
                <a:r>
                  <a:rPr lang="en-US" sz="2000" dirty="0">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pPr>
                <a:r>
                  <a:rPr lang="en-US" sz="1050" dirty="0">
                    <a:latin typeface="Times New Roman" panose="02020603050405020304" pitchFamily="18" charset="0"/>
                    <a:ea typeface="Times New Roman" panose="02020603050405020304" pitchFamily="18" charset="0"/>
                  </a:rPr>
                  <a:t> </a:t>
                </a:r>
                <a:endParaRPr lang="en-US" sz="700"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pPr>
                <a:r>
                  <a:rPr lang="en-US" sz="2000" dirty="0">
                    <a:latin typeface="Times New Roman" panose="02020603050405020304" pitchFamily="18" charset="0"/>
                    <a:ea typeface="Times New Roman" panose="02020603050405020304" pitchFamily="18" charset="0"/>
                  </a:rPr>
                  <a:t>a.	If geometry clean, then just do </a:t>
                </a:r>
                <a:r>
                  <a:rPr lang="en-US" sz="2000" dirty="0">
                    <a:latin typeface="Times New Roman" panose="02020603050405020304" pitchFamily="18" charset="0"/>
                    <a:ea typeface="Times New Roman" panose="02020603050405020304" pitchFamily="18" charset="0"/>
                    <a:sym typeface="Symbol" panose="05050102010706020507" pitchFamily="18" charset="2"/>
                  </a:rPr>
                  <a:t></a:t>
                </a:r>
                <a:r>
                  <a:rPr lang="en-US" sz="2000" dirty="0">
                    <a:latin typeface="Times New Roman" panose="02020603050405020304" pitchFamily="18" charset="0"/>
                    <a:ea typeface="Times New Roman" panose="02020603050405020304" pitchFamily="18" charset="0"/>
                  </a:rPr>
                  <a:t>r = |r</a:t>
                </a:r>
                <a:r>
                  <a:rPr lang="en-US" sz="2000" baseline="-25000" dirty="0">
                    <a:latin typeface="Times New Roman" panose="02020603050405020304" pitchFamily="18" charset="0"/>
                    <a:ea typeface="Times New Roman" panose="02020603050405020304" pitchFamily="18" charset="0"/>
                  </a:rPr>
                  <a:t>1</a:t>
                </a:r>
                <a:r>
                  <a:rPr lang="en-US" sz="2000" dirty="0">
                    <a:latin typeface="Times New Roman" panose="02020603050405020304" pitchFamily="18" charset="0"/>
                    <a:ea typeface="Times New Roman" panose="02020603050405020304" pitchFamily="18" charset="0"/>
                  </a:rPr>
                  <a:t> - r</a:t>
                </a:r>
                <a:r>
                  <a:rPr lang="en-US" sz="2000" baseline="-25000" dirty="0">
                    <a:latin typeface="Times New Roman" panose="02020603050405020304" pitchFamily="18" charset="0"/>
                    <a:ea typeface="Times New Roman" panose="02020603050405020304" pitchFamily="18" charset="0"/>
                  </a:rPr>
                  <a:t>2</a:t>
                </a:r>
                <a:r>
                  <a:rPr lang="en-US" sz="2000" dirty="0">
                    <a:latin typeface="Times New Roman" panose="02020603050405020304" pitchFamily="18" charset="0"/>
                    <a:ea typeface="Times New Roman" panose="02020603050405020304" pitchFamily="18" charset="0"/>
                  </a:rPr>
                  <a:t>|.  Best approach if available – always try this first.</a:t>
                </a:r>
                <a:endParaRPr lang="en-US" sz="1200" dirty="0">
                  <a:effectLst/>
                  <a:latin typeface="Times New Roman" panose="02020603050405020304" pitchFamily="18" charset="0"/>
                  <a:ea typeface="Times New Roman" panose="02020603050405020304" pitchFamily="18" charset="0"/>
                </a:endParaRPr>
              </a:p>
              <a:p>
                <a:endParaRPr lang="en-US" sz="1050" dirty="0">
                  <a:effectLst/>
                  <a:latin typeface="Times New Roman" panose="02020603050405020304" pitchFamily="18" charset="0"/>
                  <a:ea typeface="Times New Roman" panose="02020603050405020304" pitchFamily="18" charset="0"/>
                </a:endParaRPr>
              </a:p>
              <a:p>
                <a:pPr marL="914400" marR="0" indent="-457200">
                  <a:spcBef>
                    <a:spcPts val="0"/>
                  </a:spcBef>
                  <a:spcAft>
                    <a:spcPts val="0"/>
                  </a:spcAft>
                </a:pPr>
                <a:r>
                  <a:rPr lang="en-US" sz="2000" dirty="0">
                    <a:latin typeface="Times New Roman" panose="02020603050405020304" pitchFamily="18" charset="0"/>
                    <a:ea typeface="Times New Roman" panose="02020603050405020304" pitchFamily="18" charset="0"/>
                  </a:rPr>
                  <a:t>b.	If screen very far away (L </a:t>
                </a:r>
                <a:r>
                  <a:rPr lang="en-US" sz="2000" dirty="0">
                    <a:latin typeface="Cambria Math" panose="02040503050406030204" pitchFamily="18" charset="0"/>
                    <a:ea typeface="Times New Roman" panose="02020603050405020304" pitchFamily="18" charset="0"/>
                    <a:cs typeface="Cambria Math" panose="02040503050406030204" pitchFamily="18" charset="0"/>
                  </a:rPr>
                  <a:t>≫</a:t>
                </a:r>
                <a:r>
                  <a:rPr lang="en-US" sz="2000" dirty="0">
                    <a:latin typeface="Times New Roman" panose="02020603050405020304" pitchFamily="18" charset="0"/>
                    <a:ea typeface="Times New Roman" panose="02020603050405020304" pitchFamily="18" charset="0"/>
                  </a:rPr>
                  <a:t> d), or if looking for angle, use </a:t>
                </a:r>
                <a:r>
                  <a:rPr lang="en-US" sz="2000" dirty="0">
                    <a:latin typeface="Times New Roman" panose="02020603050405020304" pitchFamily="18" charset="0"/>
                    <a:ea typeface="Times New Roman" panose="02020603050405020304" pitchFamily="18" charset="0"/>
                    <a:sym typeface="Symbol" panose="05050102010706020507" pitchFamily="18" charset="2"/>
                  </a:rPr>
                  <a:t></a:t>
                </a:r>
                <a:r>
                  <a:rPr lang="en-US" sz="2000" dirty="0">
                    <a:latin typeface="Times New Roman" panose="02020603050405020304" pitchFamily="18" charset="0"/>
                    <a:ea typeface="Times New Roman" panose="02020603050405020304" pitchFamily="18" charset="0"/>
                  </a:rPr>
                  <a:t>r = </a:t>
                </a:r>
                <a:r>
                  <a:rPr lang="en-US" sz="2000" dirty="0" err="1">
                    <a:latin typeface="Times New Roman" panose="02020603050405020304" pitchFamily="18" charset="0"/>
                    <a:ea typeface="Times New Roman" panose="02020603050405020304" pitchFamily="18" charset="0"/>
                  </a:rPr>
                  <a:t>dsin</a:t>
                </a:r>
                <a:r>
                  <a:rPr lang="en-US" sz="2000" dirty="0" err="1">
                    <a:latin typeface="Symbol" panose="05050102010706020507" pitchFamily="18" charset="2"/>
                    <a:ea typeface="Times New Roman" panose="02020603050405020304" pitchFamily="18" charset="0"/>
                  </a:rPr>
                  <a:t>q</a:t>
                </a:r>
                <a:r>
                  <a:rPr lang="en-US" sz="2000" dirty="0">
                    <a:latin typeface="Times New Roman" panose="02020603050405020304" pitchFamily="18" charset="0"/>
                    <a:ea typeface="Times New Roman" panose="02020603050405020304" pitchFamily="18" charset="0"/>
                  </a:rPr>
                  <a:t> (or </a:t>
                </a:r>
                <a:r>
                  <a:rPr lang="en-US" sz="2000" dirty="0" err="1">
                    <a:latin typeface="Times New Roman" panose="02020603050405020304" pitchFamily="18" charset="0"/>
                    <a:ea typeface="Times New Roman" panose="02020603050405020304" pitchFamily="18" charset="0"/>
                  </a:rPr>
                  <a:t>asin</a:t>
                </a:r>
                <a:r>
                  <a:rPr lang="en-US" sz="2000" dirty="0" err="1">
                    <a:latin typeface="Symbol" panose="05050102010706020507" pitchFamily="18" charset="2"/>
                    <a:ea typeface="Times New Roman" panose="02020603050405020304" pitchFamily="18" charset="0"/>
                  </a:rPr>
                  <a:t>q</a:t>
                </a:r>
                <a:r>
                  <a:rPr lang="en-US" sz="2000" dirty="0">
                    <a:latin typeface="Times New Roman" panose="02020603050405020304" pitchFamily="18" charset="0"/>
                    <a:ea typeface="Times New Roman" panose="02020603050405020304" pitchFamily="18" charset="0"/>
                  </a:rPr>
                  <a:t> for single slit)  </a:t>
                </a:r>
                <a:endParaRPr lang="en-US" sz="1200" dirty="0">
                  <a:effectLst/>
                  <a:latin typeface="Times New Roman" panose="02020603050405020304" pitchFamily="18" charset="0"/>
                  <a:ea typeface="Times New Roman" panose="02020603050405020304" pitchFamily="18" charset="0"/>
                </a:endParaRPr>
              </a:p>
              <a:p>
                <a:r>
                  <a:rPr lang="en-US" sz="1400" dirty="0">
                    <a:latin typeface="Times New Roman" panose="02020603050405020304" pitchFamily="18"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r>
                  <a:rPr lang="en-US" sz="2000" b="1" dirty="0">
                    <a:latin typeface="Times New Roman" panose="02020603050405020304" pitchFamily="18" charset="0"/>
                    <a:ea typeface="Times New Roman" panose="02020603050405020304" pitchFamily="18" charset="0"/>
                  </a:rPr>
                  <a:t>Don’t forget:  </a:t>
                </a:r>
                <a:r>
                  <a:rPr lang="en-US" sz="2000" b="1" dirty="0" err="1">
                    <a:latin typeface="Times New Roman" panose="02020603050405020304" pitchFamily="18" charset="0"/>
                    <a:ea typeface="Times New Roman" panose="02020603050405020304" pitchFamily="18" charset="0"/>
                  </a:rPr>
                  <a:t>tan</a:t>
                </a:r>
                <a:r>
                  <a:rPr lang="en-US" sz="2000" b="1" dirty="0" err="1">
                    <a:latin typeface="Symbol" panose="05050102010706020507" pitchFamily="18" charset="2"/>
                    <a:ea typeface="Times New Roman" panose="02020603050405020304" pitchFamily="18" charset="0"/>
                    <a:cs typeface="Times New Roman" panose="02020603050405020304" pitchFamily="18" charset="0"/>
                  </a:rPr>
                  <a:t>q</a:t>
                </a:r>
                <a:r>
                  <a:rPr lang="en-US" sz="2000" b="1" dirty="0">
                    <a:latin typeface="Times New Roman" panose="02020603050405020304" pitchFamily="18" charset="0"/>
                    <a:ea typeface="Times New Roman" panose="02020603050405020304" pitchFamily="18" charset="0"/>
                  </a:rPr>
                  <a:t> = opposite/adjacent!</a:t>
                </a:r>
                <a:r>
                  <a:rPr lang="en-US" sz="2000" dirty="0">
                    <a:latin typeface="Times New Roman" panose="02020603050405020304" pitchFamily="18" charset="0"/>
                    <a:ea typeface="Times New Roman" panose="02020603050405020304" pitchFamily="18" charset="0"/>
                  </a:rPr>
                  <a:t>  Useful for relating angle to distance on screen.</a:t>
                </a:r>
                <a:endParaRPr lang="en-US" sz="2000" dirty="0"/>
              </a:p>
            </p:txBody>
          </p:sp>
        </mc:Choice>
        <mc:Fallback xmlns="">
          <p:sp>
            <p:nvSpPr>
              <p:cNvPr id="2" name="Rectangle 1">
                <a:extLst>
                  <a:ext uri="{FF2B5EF4-FFF2-40B4-BE49-F238E27FC236}">
                    <a16:creationId xmlns:a16="http://schemas.microsoft.com/office/drawing/2014/main" id="{2100B166-CE06-4CC2-8745-343F310062F0}"/>
                  </a:ext>
                </a:extLst>
              </p:cNvPr>
              <p:cNvSpPr>
                <a:spLocks noRot="1" noChangeAspect="1" noMove="1" noResize="1" noEditPoints="1" noAdjustHandles="1" noChangeArrowheads="1" noChangeShapeType="1" noTextEdit="1"/>
              </p:cNvSpPr>
              <p:nvPr/>
            </p:nvSpPr>
            <p:spPr>
              <a:xfrm>
                <a:off x="209550" y="197346"/>
                <a:ext cx="11772900" cy="6556795"/>
              </a:xfrm>
              <a:prstGeom prst="rect">
                <a:avLst/>
              </a:prstGeom>
              <a:blipFill>
                <a:blip r:embed="rId2"/>
                <a:stretch>
                  <a:fillRect l="-1035" t="-929" b="-651"/>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8605FDF0-69EF-4301-90F7-7A7E2E3BCAA5}"/>
              </a:ext>
            </a:extLst>
          </p:cNvPr>
          <p:cNvSpPr/>
          <p:nvPr/>
        </p:nvSpPr>
        <p:spPr>
          <a:xfrm>
            <a:off x="3616779" y="3976007"/>
            <a:ext cx="2090057" cy="86541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7524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D1C1BA-8451-4137-BFC1-4B5DF76C2A71}"/>
              </a:ext>
            </a:extLst>
          </p:cNvPr>
          <p:cNvSpPr/>
          <p:nvPr/>
        </p:nvSpPr>
        <p:spPr>
          <a:xfrm>
            <a:off x="65314" y="101965"/>
            <a:ext cx="11813721" cy="1569660"/>
          </a:xfrm>
          <a:prstGeom prst="rect">
            <a:avLst/>
          </a:prstGeom>
        </p:spPr>
        <p:txBody>
          <a:bodyPr wrap="square">
            <a:spAutoFit/>
          </a:bodyPr>
          <a:lstStyle/>
          <a:p>
            <a:r>
              <a:rPr lang="en-US" sz="2400" u="sng" dirty="0" err="1">
                <a:latin typeface="Times New Roman" panose="02020603050405020304" pitchFamily="18" charset="0"/>
                <a:ea typeface="Times New Roman" panose="02020603050405020304" pitchFamily="18" charset="0"/>
              </a:rPr>
              <a:t>ConcepTest</a:t>
            </a:r>
            <a:r>
              <a:rPr lang="en-US" sz="2400" u="sng" dirty="0">
                <a:latin typeface="Times New Roman" panose="02020603050405020304" pitchFamily="18" charset="0"/>
                <a:ea typeface="Times New Roman" panose="02020603050405020304" pitchFamily="18" charset="0"/>
              </a:rPr>
              <a:t> #6, Lecture 14, Lightning Round</a:t>
            </a:r>
            <a:endParaRPr lang="en-US" sz="1200" dirty="0">
              <a:effectLst/>
              <a:latin typeface="Times New Roman" panose="02020603050405020304" pitchFamily="18" charset="0"/>
              <a:ea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rPr>
              <a:t>For each of the following cases, put up a “1” if the </a:t>
            </a:r>
            <a:r>
              <a:rPr lang="en-US" sz="2400" dirty="0" err="1">
                <a:latin typeface="Times New Roman" panose="02020603050405020304" pitchFamily="18" charset="0"/>
                <a:ea typeface="Times New Roman" panose="02020603050405020304" pitchFamily="18" charset="0"/>
              </a:rPr>
              <a:t>the</a:t>
            </a:r>
            <a:r>
              <a:rPr lang="en-US" sz="2400" dirty="0">
                <a:latin typeface="Times New Roman" panose="02020603050405020304" pitchFamily="18" charset="0"/>
                <a:ea typeface="Times New Roman" panose="02020603050405020304" pitchFamily="18" charset="0"/>
              </a:rPr>
              <a:t> approach (including units) is correct, and a “2” if not.</a:t>
            </a:r>
            <a:endParaRPr lang="en-US"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446F91D-DCE6-467F-89DC-A32B2EEC6071}"/>
                  </a:ext>
                </a:extLst>
              </p:cNvPr>
              <p:cNvSpPr/>
              <p:nvPr/>
            </p:nvSpPr>
            <p:spPr>
              <a:xfrm>
                <a:off x="103414" y="1671625"/>
                <a:ext cx="11985172" cy="4847481"/>
              </a:xfrm>
              <a:prstGeom prst="rect">
                <a:avLst/>
              </a:prstGeom>
            </p:spPr>
            <p:txBody>
              <a:bodyPr wrap="square">
                <a:spAutoFit/>
              </a:bodyPr>
              <a:lstStyle/>
              <a:p>
                <a:r>
                  <a:rPr lang="en-US" sz="2400" dirty="0">
                    <a:latin typeface="Times New Roman" panose="02020603050405020304" pitchFamily="18" charset="0"/>
                    <a:ea typeface="Times New Roman" panose="02020603050405020304" pitchFamily="18" charset="0"/>
                  </a:rPr>
                  <a:t>(a)  What is the energy of a photon with a frequency 5x10</a:t>
                </a:r>
                <a:r>
                  <a:rPr lang="en-US" sz="2400" baseline="30000" dirty="0">
                    <a:latin typeface="Times New Roman" panose="02020603050405020304" pitchFamily="18" charset="0"/>
                    <a:ea typeface="Times New Roman" panose="02020603050405020304" pitchFamily="18" charset="0"/>
                  </a:rPr>
                  <a:t>15</a:t>
                </a:r>
                <a:r>
                  <a:rPr lang="en-US" sz="2400" dirty="0">
                    <a:latin typeface="Times New Roman" panose="02020603050405020304" pitchFamily="18" charset="0"/>
                    <a:ea typeface="Times New Roman" panose="02020603050405020304" pitchFamily="18" charset="0"/>
                  </a:rPr>
                  <a:t> Hz?</a:t>
                </a:r>
                <a:endParaRPr lang="en-US" sz="1200" dirty="0">
                  <a:effectLst/>
                  <a:latin typeface="Times New Roman" panose="02020603050405020304" pitchFamily="18" charset="0"/>
                  <a:ea typeface="Times New Roman" panose="02020603050405020304" pitchFamily="18" charset="0"/>
                </a:endParaRPr>
              </a:p>
              <a:p>
                <a:endParaRPr lang="en-US" sz="1200" dirty="0">
                  <a:effectLst/>
                  <a:latin typeface="Times New Roman" panose="02020603050405020304" pitchFamily="18" charset="0"/>
                  <a:ea typeface="Times New Roman" panose="02020603050405020304" pitchFamily="18" charset="0"/>
                </a:endParaRPr>
              </a:p>
              <a:p>
                <a:r>
                  <a:rPr lang="en-US" sz="2400" i="1" dirty="0">
                    <a:latin typeface="Times New Roman" panose="02020603050405020304" pitchFamily="18" charset="0"/>
                    <a:ea typeface="Times New Roman" panose="02020603050405020304" pitchFamily="18" charset="0"/>
                  </a:rPr>
                  <a:t>E</a:t>
                </a:r>
                <a:r>
                  <a:rPr lang="en-US" sz="2400" i="1" baseline="-25000" dirty="0">
                    <a:latin typeface="Times New Roman" panose="02020603050405020304" pitchFamily="18" charset="0"/>
                    <a:ea typeface="Times New Roman" panose="02020603050405020304" pitchFamily="18" charset="0"/>
                  </a:rPr>
                  <a:t>ph</a:t>
                </a:r>
                <a:r>
                  <a:rPr lang="en-US" sz="2400" i="1" dirty="0">
                    <a:latin typeface="Times New Roman" panose="02020603050405020304" pitchFamily="18" charset="0"/>
                    <a:ea typeface="Times New Roman" panose="02020603050405020304" pitchFamily="18" charset="0"/>
                  </a:rPr>
                  <a:t> = hf = 4.14x10</a:t>
                </a:r>
                <a:r>
                  <a:rPr lang="en-US" sz="2400" i="1" baseline="30000" dirty="0">
                    <a:latin typeface="Times New Roman" panose="02020603050405020304" pitchFamily="18" charset="0"/>
                    <a:ea typeface="Times New Roman" panose="02020603050405020304" pitchFamily="18" charset="0"/>
                  </a:rPr>
                  <a:t>-15</a:t>
                </a:r>
                <a:r>
                  <a:rPr lang="en-US" sz="2400" i="1" dirty="0">
                    <a:latin typeface="Times New Roman" panose="02020603050405020304" pitchFamily="18" charset="0"/>
                    <a:ea typeface="Times New Roman" panose="02020603050405020304" pitchFamily="18" charset="0"/>
                  </a:rPr>
                  <a:t> eV-s * 5x10</a:t>
                </a:r>
                <a:r>
                  <a:rPr lang="en-US" sz="2400" i="1" baseline="30000" dirty="0">
                    <a:latin typeface="Times New Roman" panose="02020603050405020304" pitchFamily="18" charset="0"/>
                    <a:ea typeface="Times New Roman" panose="02020603050405020304" pitchFamily="18" charset="0"/>
                  </a:rPr>
                  <a:t>15</a:t>
                </a:r>
                <a:r>
                  <a:rPr lang="en-US" sz="2400" i="1" dirty="0">
                    <a:latin typeface="Times New Roman" panose="02020603050405020304" pitchFamily="18" charset="0"/>
                    <a:ea typeface="Times New Roman" panose="02020603050405020304" pitchFamily="18" charset="0"/>
                  </a:rPr>
                  <a:t> s</a:t>
                </a:r>
                <a:r>
                  <a:rPr lang="en-US" sz="2400" i="1" baseline="30000" dirty="0">
                    <a:latin typeface="Times New Roman" panose="02020603050405020304" pitchFamily="18" charset="0"/>
                    <a:ea typeface="Times New Roman" panose="02020603050405020304" pitchFamily="18" charset="0"/>
                  </a:rPr>
                  <a:t>-1</a:t>
                </a:r>
                <a:r>
                  <a:rPr lang="en-US" sz="2400" i="1" dirty="0">
                    <a:latin typeface="Times New Roman" panose="02020603050405020304" pitchFamily="18" charset="0"/>
                    <a:ea typeface="Times New Roman" panose="02020603050405020304" pitchFamily="18" charset="0"/>
                  </a:rPr>
                  <a:t> = …</a:t>
                </a:r>
              </a:p>
              <a:p>
                <a:br>
                  <a:rPr lang="en-US" sz="1400" dirty="0">
                    <a:effectLst/>
                    <a:latin typeface="Times New Roman" panose="02020603050405020304" pitchFamily="18" charset="0"/>
                    <a:ea typeface="Times New Roman" panose="02020603050405020304" pitchFamily="18" charset="0"/>
                  </a:rPr>
                </a:br>
                <a:r>
                  <a:rPr lang="en-US" sz="2400" dirty="0"/>
                  <a:t>(b)  What is the wavelength of an electron with an energy of 20 eV?</a:t>
                </a:r>
                <a:br>
                  <a:rPr lang="en-US" sz="2400" dirty="0"/>
                </a:br>
                <a:br>
                  <a:rPr lang="en-US" sz="1050" dirty="0"/>
                </a:br>
                <a:r>
                  <a:rPr lang="en-US" sz="2400" i="1" dirty="0"/>
                  <a:t>K = p</a:t>
                </a:r>
                <a:r>
                  <a:rPr lang="en-US" sz="2400" i="1" baseline="30000" dirty="0"/>
                  <a:t>2</a:t>
                </a:r>
                <a:r>
                  <a:rPr lang="en-US" sz="2400" i="1" dirty="0"/>
                  <a:t>/2m </a:t>
                </a:r>
                <a:r>
                  <a:rPr lang="en-US" sz="2400" i="1" dirty="0">
                    <a:sym typeface="Wingdings" panose="05000000000000000000" pitchFamily="2" charset="2"/>
                  </a:rPr>
                  <a:t> </a:t>
                </a:r>
                <a14:m>
                  <m:oMath xmlns:m="http://schemas.openxmlformats.org/officeDocument/2006/math">
                    <m:r>
                      <a:rPr lang="en-US" sz="2400" b="0" i="1" smtClean="0">
                        <a:latin typeface="Cambria Math" panose="02040503050406030204" pitchFamily="18" charset="0"/>
                        <a:sym typeface="Wingdings" panose="05000000000000000000" pitchFamily="2" charset="2"/>
                      </a:rPr>
                      <m:t>𝑝</m:t>
                    </m:r>
                    <m:r>
                      <a:rPr lang="en-US" sz="2400" b="0" i="1" smtClean="0">
                        <a:latin typeface="Cambria Math" panose="02040503050406030204" pitchFamily="18" charset="0"/>
                        <a:sym typeface="Wingdings" panose="05000000000000000000" pitchFamily="2" charset="2"/>
                      </a:rPr>
                      <m:t>=</m:t>
                    </m:r>
                    <m:rad>
                      <m:radPr>
                        <m:degHide m:val="on"/>
                        <m:ctrlPr>
                          <a:rPr lang="en-US" sz="2400" b="0" i="1" smtClean="0">
                            <a:latin typeface="Cambria Math" panose="02040503050406030204" pitchFamily="18" charset="0"/>
                            <a:sym typeface="Wingdings" panose="05000000000000000000" pitchFamily="2" charset="2"/>
                          </a:rPr>
                        </m:ctrlPr>
                      </m:radPr>
                      <m:deg/>
                      <m:e>
                        <m:r>
                          <a:rPr lang="en-US" sz="2400" b="0" i="1" smtClean="0">
                            <a:latin typeface="Cambria Math" panose="02040503050406030204" pitchFamily="18" charset="0"/>
                            <a:sym typeface="Wingdings" panose="05000000000000000000" pitchFamily="2" charset="2"/>
                          </a:rPr>
                          <m:t>2</m:t>
                        </m:r>
                        <m:r>
                          <a:rPr lang="en-US" sz="2400" b="0" i="1" smtClean="0">
                            <a:latin typeface="Cambria Math" panose="02040503050406030204" pitchFamily="18" charset="0"/>
                            <a:sym typeface="Wingdings" panose="05000000000000000000" pitchFamily="2" charset="2"/>
                          </a:rPr>
                          <m:t>𝑚𝐾</m:t>
                        </m:r>
                      </m:e>
                    </m:rad>
                  </m:oMath>
                </a14:m>
                <a:r>
                  <a:rPr lang="en-US" sz="2400" i="1" dirty="0">
                    <a:solidFill>
                      <a:prstClr val="black"/>
                    </a:solidFill>
                    <a:sym typeface="Wingdings" panose="05000000000000000000" pitchFamily="2" charset="2"/>
                  </a:rPr>
                  <a:t> </a:t>
                </a:r>
                <a:r>
                  <a:rPr lang="en-US" sz="3200" dirty="0">
                    <a:latin typeface="Symbol" panose="05050102010706020507" pitchFamily="18" charset="2"/>
                    <a:ea typeface="Times New Roman" panose="02020603050405020304" pitchFamily="18" charset="0"/>
                    <a:cs typeface="Times New Roman" panose="02020603050405020304" pitchFamily="18" charset="0"/>
                  </a:rPr>
                  <a:t>l</a:t>
                </a:r>
                <a:r>
                  <a:rPr lang="en-US" sz="3200" dirty="0">
                    <a:latin typeface="Times New Roman" panose="02020603050405020304" pitchFamily="18" charset="0"/>
                    <a:ea typeface="Times New Roman" panose="02020603050405020304" pitchFamily="18" charset="0"/>
                  </a:rPr>
                  <a:t> = h/p </a:t>
                </a:r>
                <a:r>
                  <a:rPr lang="en-US" sz="3600" dirty="0">
                    <a:latin typeface="Times New Roman" panose="02020603050405020304" pitchFamily="18" charset="0"/>
                    <a:ea typeface="Times New Roman" panose="02020603050405020304" pitchFamily="18" charset="0"/>
                  </a:rPr>
                  <a:t>=                                                = </a:t>
                </a:r>
                <a:r>
                  <a:rPr lang="en-US" dirty="0">
                    <a:latin typeface="Times New Roman" panose="02020603050405020304" pitchFamily="18" charset="0"/>
                    <a:ea typeface="Times New Roman" panose="02020603050405020304" pitchFamily="18" charset="0"/>
                  </a:rPr>
                  <a:t>…</a:t>
                </a:r>
                <a:br>
                  <a:rPr lang="en-US" dirty="0">
                    <a:latin typeface="Times New Roman" panose="02020603050405020304" pitchFamily="18" charset="0"/>
                    <a:ea typeface="Times New Roman" panose="02020603050405020304" pitchFamily="18" charset="0"/>
                  </a:rPr>
                </a:br>
                <a:br>
                  <a:rPr lang="en-US" sz="1050" dirty="0">
                    <a:solidFill>
                      <a:prstClr val="black"/>
                    </a:solidFill>
                  </a:rPr>
                </a:br>
                <a:r>
                  <a:rPr lang="en-US" sz="2400" dirty="0"/>
                  <a:t>(c)  What is the wavelength of a 20 eV photon?</a:t>
                </a:r>
                <a:br>
                  <a:rPr lang="en-US" sz="2400" dirty="0"/>
                </a:br>
                <a:br>
                  <a:rPr lang="en-US" sz="1600" dirty="0"/>
                </a:br>
                <a:r>
                  <a:rPr lang="en-US" sz="2400" dirty="0">
                    <a:latin typeface="Times New Roman" panose="02020603050405020304" pitchFamily="18" charset="0"/>
                    <a:ea typeface="Times New Roman" panose="02020603050405020304" pitchFamily="18" charset="0"/>
                  </a:rPr>
                  <a:t>E</a:t>
                </a:r>
                <a:r>
                  <a:rPr lang="en-US" sz="2400" baseline="-25000" dirty="0">
                    <a:latin typeface="Times New Roman" panose="02020603050405020304" pitchFamily="18" charset="0"/>
                    <a:ea typeface="Times New Roman" panose="02020603050405020304" pitchFamily="18" charset="0"/>
                  </a:rPr>
                  <a:t>ph</a:t>
                </a: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hc</a:t>
                </a:r>
                <a:r>
                  <a:rPr lang="en-US" sz="2400" dirty="0">
                    <a:latin typeface="Times New Roman" panose="02020603050405020304" pitchFamily="18" charset="0"/>
                    <a:ea typeface="Times New Roman" panose="02020603050405020304" pitchFamily="18" charset="0"/>
                  </a:rPr>
                  <a:t>/</a:t>
                </a:r>
                <a:r>
                  <a:rPr lang="en-US" sz="2400" dirty="0">
                    <a:latin typeface="Symbol" panose="05050102010706020507" pitchFamily="18" charset="2"/>
                    <a:ea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rPr>
                  <a:t> </a:t>
                </a:r>
                <a:r>
                  <a:rPr lang="en-US" sz="2400" dirty="0">
                    <a:latin typeface="Symbol" panose="05050102010706020507" pitchFamily="18" charset="2"/>
                    <a:ea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hc</a:t>
                </a:r>
                <a:r>
                  <a:rPr lang="en-US" sz="2400" dirty="0">
                    <a:latin typeface="Times New Roman" panose="02020603050405020304" pitchFamily="18" charset="0"/>
                    <a:ea typeface="Times New Roman" panose="02020603050405020304" pitchFamily="18" charset="0"/>
                  </a:rPr>
                  <a:t>/E</a:t>
                </a:r>
                <a:r>
                  <a:rPr lang="en-US" sz="2400" baseline="-25000" dirty="0">
                    <a:latin typeface="Times New Roman" panose="02020603050405020304" pitchFamily="18" charset="0"/>
                    <a:ea typeface="Times New Roman" panose="02020603050405020304" pitchFamily="18" charset="0"/>
                  </a:rPr>
                  <a:t>ph</a:t>
                </a:r>
                <a:r>
                  <a:rPr lang="en-US" sz="2400" dirty="0">
                    <a:latin typeface="Times New Roman" panose="02020603050405020304" pitchFamily="18" charset="0"/>
                    <a:ea typeface="Times New Roman" panose="02020603050405020304" pitchFamily="18" charset="0"/>
                  </a:rPr>
                  <a:t> = (1240 eV-nm)/(20 eV) = …</a:t>
                </a:r>
                <a:br>
                  <a:rPr lang="en-US" sz="2400" dirty="0">
                    <a:latin typeface="Times New Roman" panose="02020603050405020304" pitchFamily="18" charset="0"/>
                    <a:ea typeface="Times New Roman" panose="02020603050405020304" pitchFamily="18" charset="0"/>
                  </a:rPr>
                </a:br>
                <a:endParaRPr lang="en-US" sz="2400" dirty="0">
                  <a:latin typeface="Times New Roman" panose="02020603050405020304" pitchFamily="18" charset="0"/>
                  <a:ea typeface="Times New Roman" panose="02020603050405020304" pitchFamily="18" charset="0"/>
                </a:endParaRPr>
              </a:p>
              <a:p>
                <a:r>
                  <a:rPr lang="en-US" sz="2400" dirty="0">
                    <a:latin typeface="Times New Roman" panose="02020603050405020304" pitchFamily="18" charset="0"/>
                  </a:rPr>
                  <a:t>(d) </a:t>
                </a:r>
                <a:r>
                  <a:rPr lang="en-US" sz="2400" dirty="0">
                    <a:latin typeface="Times New Roman" panose="02020603050405020304" pitchFamily="18" charset="0"/>
                    <a:ea typeface="Times New Roman" panose="02020603050405020304" pitchFamily="18" charset="0"/>
                  </a:rPr>
                  <a:t>What is the wavelength of a 20 eV electron?</a:t>
                </a:r>
                <a:br>
                  <a:rPr lang="en-US" sz="2400" dirty="0">
                    <a:latin typeface="Times New Roman" panose="02020603050405020304" pitchFamily="18" charset="0"/>
                    <a:ea typeface="Times New Roman" panose="02020603050405020304" pitchFamily="18" charset="0"/>
                  </a:rPr>
                </a:br>
                <a:endParaRPr lang="en-US" dirty="0"/>
              </a:p>
              <a:p>
                <a:r>
                  <a:rPr lang="en-US" sz="1200" dirty="0">
                    <a:effectLst/>
                    <a:latin typeface="Times New Roman" panose="02020603050405020304" pitchFamily="18" charset="0"/>
                    <a:ea typeface="Times New Roman" panose="02020603050405020304" pitchFamily="18" charset="0"/>
                  </a:rPr>
                  <a:t> </a:t>
                </a:r>
                <a:r>
                  <a:rPr lang="en-US" sz="2400" dirty="0">
                    <a:solidFill>
                      <a:prstClr val="black"/>
                    </a:solidFill>
                    <a:latin typeface="Times New Roman" panose="02020603050405020304" pitchFamily="18" charset="0"/>
                    <a:ea typeface="Times New Roman" panose="02020603050405020304" pitchFamily="18" charset="0"/>
                  </a:rPr>
                  <a:t>E</a:t>
                </a:r>
                <a:r>
                  <a:rPr lang="en-US" sz="2400" baseline="-25000" dirty="0">
                    <a:solidFill>
                      <a:prstClr val="black"/>
                    </a:solidFill>
                    <a:latin typeface="Times New Roman" panose="02020603050405020304" pitchFamily="18" charset="0"/>
                    <a:ea typeface="Times New Roman" panose="02020603050405020304" pitchFamily="18" charset="0"/>
                  </a:rPr>
                  <a:t>ph</a:t>
                </a:r>
                <a:r>
                  <a:rPr lang="en-US" sz="2400" dirty="0">
                    <a:solidFill>
                      <a:prstClr val="black"/>
                    </a:solidFill>
                    <a:latin typeface="Times New Roman" panose="02020603050405020304" pitchFamily="18" charset="0"/>
                    <a:ea typeface="Times New Roman" panose="02020603050405020304" pitchFamily="18" charset="0"/>
                  </a:rPr>
                  <a:t> = </a:t>
                </a:r>
                <a:r>
                  <a:rPr lang="en-US" sz="2400" dirty="0" err="1">
                    <a:solidFill>
                      <a:prstClr val="black"/>
                    </a:solidFill>
                    <a:latin typeface="Times New Roman" panose="02020603050405020304" pitchFamily="18" charset="0"/>
                    <a:ea typeface="Times New Roman" panose="02020603050405020304" pitchFamily="18" charset="0"/>
                  </a:rPr>
                  <a:t>hc</a:t>
                </a:r>
                <a:r>
                  <a:rPr lang="en-US" sz="2400" dirty="0">
                    <a:solidFill>
                      <a:prstClr val="black"/>
                    </a:solidFill>
                    <a:latin typeface="Times New Roman" panose="02020603050405020304" pitchFamily="18" charset="0"/>
                    <a:ea typeface="Times New Roman" panose="02020603050405020304" pitchFamily="18" charset="0"/>
                  </a:rPr>
                  <a:t>/</a:t>
                </a:r>
                <a:r>
                  <a:rPr lang="en-US" sz="2400" dirty="0">
                    <a:solidFill>
                      <a:prstClr val="black"/>
                    </a:solidFill>
                    <a:latin typeface="Symbol" panose="05050102010706020507" pitchFamily="18" charset="2"/>
                    <a:ea typeface="Times New Roman" panose="02020603050405020304" pitchFamily="18" charset="0"/>
                    <a:cs typeface="Times New Roman" panose="02020603050405020304" pitchFamily="18" charset="0"/>
                  </a:rPr>
                  <a:t>l</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prstClr val="black"/>
                    </a:solidFill>
                    <a:latin typeface="Times New Roman" panose="02020603050405020304" pitchFamily="18" charset="0"/>
                    <a:ea typeface="Times New Roman" panose="02020603050405020304" pitchFamily="18" charset="0"/>
                  </a:rPr>
                  <a:t> </a:t>
                </a:r>
                <a:r>
                  <a:rPr lang="en-US" sz="2400" dirty="0">
                    <a:solidFill>
                      <a:prstClr val="black"/>
                    </a:solidFill>
                    <a:latin typeface="Symbol" panose="05050102010706020507" pitchFamily="18" charset="2"/>
                    <a:ea typeface="Times New Roman" panose="02020603050405020304" pitchFamily="18" charset="0"/>
                    <a:cs typeface="Times New Roman" panose="02020603050405020304" pitchFamily="18" charset="0"/>
                  </a:rPr>
                  <a:t>l</a:t>
                </a:r>
                <a:r>
                  <a:rPr lang="en-US" sz="2400" dirty="0">
                    <a:solidFill>
                      <a:prstClr val="black"/>
                    </a:solidFill>
                    <a:latin typeface="Times New Roman" panose="02020603050405020304" pitchFamily="18" charset="0"/>
                    <a:ea typeface="Times New Roman" panose="02020603050405020304" pitchFamily="18" charset="0"/>
                  </a:rPr>
                  <a:t> = </a:t>
                </a:r>
                <a:r>
                  <a:rPr lang="en-US" sz="2400" dirty="0" err="1">
                    <a:solidFill>
                      <a:prstClr val="black"/>
                    </a:solidFill>
                    <a:latin typeface="Times New Roman" panose="02020603050405020304" pitchFamily="18" charset="0"/>
                    <a:ea typeface="Times New Roman" panose="02020603050405020304" pitchFamily="18" charset="0"/>
                  </a:rPr>
                  <a:t>hc</a:t>
                </a:r>
                <a:r>
                  <a:rPr lang="en-US" sz="2400" dirty="0">
                    <a:solidFill>
                      <a:prstClr val="black"/>
                    </a:solidFill>
                    <a:latin typeface="Times New Roman" panose="02020603050405020304" pitchFamily="18" charset="0"/>
                    <a:ea typeface="Times New Roman" panose="02020603050405020304" pitchFamily="18" charset="0"/>
                  </a:rPr>
                  <a:t>/E</a:t>
                </a:r>
                <a:r>
                  <a:rPr lang="en-US" sz="2400" baseline="-25000" dirty="0">
                    <a:solidFill>
                      <a:prstClr val="black"/>
                    </a:solidFill>
                    <a:latin typeface="Times New Roman" panose="02020603050405020304" pitchFamily="18" charset="0"/>
                    <a:ea typeface="Times New Roman" panose="02020603050405020304" pitchFamily="18" charset="0"/>
                  </a:rPr>
                  <a:t>ph</a:t>
                </a:r>
                <a:r>
                  <a:rPr lang="en-US" sz="2400" dirty="0">
                    <a:solidFill>
                      <a:prstClr val="black"/>
                    </a:solidFill>
                    <a:latin typeface="Times New Roman" panose="02020603050405020304" pitchFamily="18" charset="0"/>
                    <a:ea typeface="Times New Roman" panose="02020603050405020304" pitchFamily="18" charset="0"/>
                  </a:rPr>
                  <a:t> = (1240 eV-nm)/(20 eV) = …</a:t>
                </a:r>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2446F91D-DCE6-467F-89DC-A32B2EEC6071}"/>
                  </a:ext>
                </a:extLst>
              </p:cNvPr>
              <p:cNvSpPr>
                <a:spLocks noRot="1" noChangeAspect="1" noMove="1" noResize="1" noEditPoints="1" noAdjustHandles="1" noChangeArrowheads="1" noChangeShapeType="1" noTextEdit="1"/>
              </p:cNvSpPr>
              <p:nvPr/>
            </p:nvSpPr>
            <p:spPr>
              <a:xfrm>
                <a:off x="103414" y="1671625"/>
                <a:ext cx="11985172" cy="4847481"/>
              </a:xfrm>
              <a:prstGeom prst="rect">
                <a:avLst/>
              </a:prstGeom>
              <a:blipFill>
                <a:blip r:embed="rId3"/>
                <a:stretch>
                  <a:fillRect l="-814" t="-1006" b="-2013"/>
                </a:stretch>
              </a:blipFill>
            </p:spPr>
            <p:txBody>
              <a:bodyPr/>
              <a:lstStyle/>
              <a:p>
                <a:r>
                  <a:rPr lang="en-US">
                    <a:noFill/>
                  </a:rPr>
                  <a:t> </a:t>
                </a:r>
              </a:p>
            </p:txBody>
          </p:sp>
        </mc:Fallback>
      </mc:AlternateContent>
      <p:sp>
        <p:nvSpPr>
          <p:cNvPr id="33" name="Rectangle 31">
            <a:extLst>
              <a:ext uri="{FF2B5EF4-FFF2-40B4-BE49-F238E27FC236}">
                <a16:creationId xmlns:a16="http://schemas.microsoft.com/office/drawing/2014/main" id="{7D398665-A872-4A1C-9BB6-7B3687CBB7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 name="Object 33">
            <a:extLst>
              <a:ext uri="{FF2B5EF4-FFF2-40B4-BE49-F238E27FC236}">
                <a16:creationId xmlns:a16="http://schemas.microsoft.com/office/drawing/2014/main" id="{E9F9C203-7EC8-4438-8AC3-9E03682A4D85}"/>
              </a:ext>
            </a:extLst>
          </p:cNvPr>
          <p:cNvGraphicFramePr>
            <a:graphicFrameLocks noChangeAspect="1"/>
          </p:cNvGraphicFramePr>
          <p:nvPr>
            <p:extLst>
              <p:ext uri="{D42A27DB-BD31-4B8C-83A1-F6EECF244321}">
                <p14:modId xmlns:p14="http://schemas.microsoft.com/office/powerpoint/2010/main" val="3496756755"/>
              </p:ext>
            </p:extLst>
          </p:nvPr>
        </p:nvGraphicFramePr>
        <p:xfrm>
          <a:off x="5180238" y="3343249"/>
          <a:ext cx="5307343" cy="545791"/>
        </p:xfrm>
        <a:graphic>
          <a:graphicData uri="http://schemas.openxmlformats.org/presentationml/2006/ole">
            <mc:AlternateContent xmlns:mc="http://schemas.openxmlformats.org/markup-compatibility/2006">
              <mc:Choice xmlns:v="urn:schemas-microsoft-com:vml" Requires="v">
                <p:oleObj spid="_x0000_s7215" r:id="rId4" imgW="2743200" imgH="279400" progId="Equation.3">
                  <p:embed/>
                </p:oleObj>
              </mc:Choice>
              <mc:Fallback>
                <p:oleObj r:id="rId4" imgW="2743200" imgH="279400" progId="Equation.3">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0238" y="3343249"/>
                        <a:ext cx="5307343" cy="545791"/>
                      </a:xfrm>
                      <a:prstGeom prst="rect">
                        <a:avLst/>
                      </a:prstGeom>
                      <a:noFill/>
                    </p:spPr>
                  </p:pic>
                </p:oleObj>
              </mc:Fallback>
            </mc:AlternateContent>
          </a:graphicData>
        </a:graphic>
      </p:graphicFrame>
    </p:spTree>
    <p:extLst>
      <p:ext uri="{BB962C8B-B14F-4D97-AF65-F5344CB8AC3E}">
        <p14:creationId xmlns:p14="http://schemas.microsoft.com/office/powerpoint/2010/main" val="919671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F65CC948-76BA-47F1-8659-878467D75C2A}"/>
                  </a:ext>
                </a:extLst>
              </p:cNvPr>
              <p:cNvSpPr/>
              <p:nvPr/>
            </p:nvSpPr>
            <p:spPr>
              <a:xfrm>
                <a:off x="214992" y="273530"/>
                <a:ext cx="11623222" cy="6323398"/>
              </a:xfrm>
              <a:prstGeom prst="rect">
                <a:avLst/>
              </a:prstGeom>
            </p:spPr>
            <p:txBody>
              <a:bodyPr wrap="square">
                <a:spAutoFit/>
              </a:bodyPr>
              <a:lstStyle/>
              <a:p>
                <a:r>
                  <a:rPr lang="en-US" sz="2400" u="sng" dirty="0">
                    <a:latin typeface="Times New Roman" panose="02020603050405020304" pitchFamily="18" charset="0"/>
                    <a:ea typeface="Times New Roman" panose="02020603050405020304" pitchFamily="18" charset="0"/>
                  </a:rPr>
                  <a:t>ConcepTest #7, Lecture 14</a:t>
                </a:r>
              </a:p>
              <a:p>
                <a:endParaRPr lang="en-US" sz="1400" u="sng" dirty="0">
                  <a:latin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rPr>
                  <a:t>The electric field in an electromagnetic plane wave in a vacuum is given by</a:t>
                </a:r>
              </a:p>
              <a:p>
                <a:endParaRPr lang="en-US" sz="2400" dirty="0">
                  <a:latin typeface="Times New Roman" panose="02020603050405020304" pitchFamily="18" charset="0"/>
                  <a:ea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endParaRPr>
              </a:p>
              <a:p>
                <a:endParaRPr lang="en-US" sz="900" dirty="0">
                  <a:latin typeface="Times New Roman" panose="02020603050405020304" pitchFamily="18" charset="0"/>
                  <a:ea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rPr>
                  <a:t>where </a:t>
                </a:r>
                <a:r>
                  <a:rPr lang="en-US" sz="2400" i="1" dirty="0">
                    <a:latin typeface="Times New Roman" panose="02020603050405020304" pitchFamily="18" charset="0"/>
                    <a:ea typeface="Times New Roman" panose="02020603050405020304" pitchFamily="18" charset="0"/>
                  </a:rPr>
                  <a:t>E</a:t>
                </a:r>
                <a:r>
                  <a:rPr lang="en-US" sz="2400" dirty="0">
                    <a:latin typeface="Times New Roman" panose="02020603050405020304" pitchFamily="18" charset="0"/>
                    <a:ea typeface="Times New Roman" panose="02020603050405020304" pitchFamily="18" charset="0"/>
                  </a:rPr>
                  <a:t> is in N/C, </a:t>
                </a:r>
                <a:r>
                  <a:rPr lang="en-US" sz="2400" i="1" dirty="0">
                    <a:latin typeface="Times New Roman" panose="02020603050405020304" pitchFamily="18" charset="0"/>
                    <a:ea typeface="Times New Roman" panose="02020603050405020304" pitchFamily="18" charset="0"/>
                  </a:rPr>
                  <a:t>y</a:t>
                </a:r>
                <a:r>
                  <a:rPr lang="en-US" sz="2400" dirty="0">
                    <a:latin typeface="Times New Roman" panose="02020603050405020304" pitchFamily="18" charset="0"/>
                    <a:ea typeface="Times New Roman" panose="02020603050405020304" pitchFamily="18" charset="0"/>
                  </a:rPr>
                  <a:t> is in meters and </a:t>
                </a:r>
                <a:r>
                  <a:rPr lang="en-US" sz="2400" i="1" dirty="0">
                    <a:latin typeface="Times New Roman" panose="02020603050405020304" pitchFamily="18" charset="0"/>
                    <a:ea typeface="Times New Roman" panose="02020603050405020304" pitchFamily="18" charset="0"/>
                  </a:rPr>
                  <a:t>t</a:t>
                </a:r>
                <a:r>
                  <a:rPr lang="en-US" sz="2400" dirty="0">
                    <a:latin typeface="Times New Roman" panose="02020603050405020304" pitchFamily="18" charset="0"/>
                    <a:ea typeface="Times New Roman" panose="02020603050405020304" pitchFamily="18" charset="0"/>
                  </a:rPr>
                  <a:t> is in seconds.</a:t>
                </a:r>
                <a:endParaRPr lang="en-US" sz="1400" dirty="0">
                  <a:latin typeface="Times New Roman" panose="02020603050405020304" pitchFamily="18" charset="0"/>
                  <a:ea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marL="457200" indent="-457200">
                  <a:buAutoNum type="alphaLcParenBoth"/>
                </a:pPr>
                <a:r>
                  <a:rPr lang="en-US" sz="2400" dirty="0">
                    <a:latin typeface="Times New Roman" panose="02020603050405020304" pitchFamily="18" charset="0"/>
                    <a:ea typeface="Times New Roman" panose="02020603050405020304" pitchFamily="18" charset="0"/>
                  </a:rPr>
                  <a:t>The wave propagates in which direction?</a:t>
                </a:r>
              </a:p>
              <a:p>
                <a:pPr marL="342900" indent="-342900">
                  <a:buAutoNum type="alphaLcParenBoth"/>
                </a:pPr>
                <a:endParaRPr lang="en-US" sz="2400" dirty="0">
                  <a:latin typeface="Times New Roman" panose="02020603050405020304" pitchFamily="18" charset="0"/>
                  <a:ea typeface="Times New Roman" panose="02020603050405020304" pitchFamily="18" charset="0"/>
                </a:endParaRPr>
              </a:p>
              <a:p>
                <a:pPr marL="342900" indent="-342900">
                  <a:buAutoNum type="alphaLcParenBoth"/>
                </a:pPr>
                <a:endParaRPr lang="en-US" sz="2400" dirty="0">
                  <a:latin typeface="Times New Roman" panose="02020603050405020304" pitchFamily="18" charset="0"/>
                  <a:ea typeface="Times New Roman" panose="02020603050405020304" pitchFamily="18" charset="0"/>
                </a:endParaRPr>
              </a:p>
              <a:p>
                <a:br>
                  <a:rPr lang="en-US" sz="2400" dirty="0">
                    <a:latin typeface="Times New Roman" panose="02020603050405020304" pitchFamily="18" charset="0"/>
                    <a:ea typeface="Times New Roman" panose="02020603050405020304" pitchFamily="18" charset="0"/>
                  </a:rPr>
                </a:br>
                <a:endParaRPr lang="en-US" sz="2400" dirty="0">
                  <a:latin typeface="Times New Roman" panose="02020603050405020304" pitchFamily="18" charset="0"/>
                  <a:ea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rPr>
                  <a:t>(b) What is the direction of the electric field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𝐸</m:t>
                        </m:r>
                      </m:e>
                    </m:acc>
                  </m:oMath>
                </a14:m>
                <a:r>
                  <a:rPr lang="en-US" sz="2400" dirty="0">
                    <a:latin typeface="Times New Roman" panose="02020603050405020304" pitchFamily="18" charset="0"/>
                    <a:ea typeface="Times New Roman" panose="02020603050405020304" pitchFamily="18" charset="0"/>
                  </a:rPr>
                  <a:t> at the origin (</a:t>
                </a:r>
                <a:r>
                  <a:rPr lang="en-US" sz="2400" i="1" dirty="0">
                    <a:latin typeface="Times New Roman" panose="02020603050405020304" pitchFamily="18" charset="0"/>
                    <a:ea typeface="Times New Roman" panose="02020603050405020304" pitchFamily="18" charset="0"/>
                  </a:rPr>
                  <a:t>y = 0</a:t>
                </a:r>
                <a:r>
                  <a:rPr lang="en-US" sz="2400" dirty="0">
                    <a:latin typeface="Times New Roman" panose="02020603050405020304" pitchFamily="18" charset="0"/>
                    <a:ea typeface="Times New Roman" panose="02020603050405020304" pitchFamily="18" charset="0"/>
                  </a:rPr>
                  <a:t>) at time </a:t>
                </a:r>
                <a:r>
                  <a:rPr lang="en-US" sz="2400" i="1" dirty="0">
                    <a:latin typeface="Times New Roman" panose="02020603050405020304" pitchFamily="18" charset="0"/>
                    <a:ea typeface="Times New Roman" panose="02020603050405020304" pitchFamily="18" charset="0"/>
                  </a:rPr>
                  <a:t>t = 0</a:t>
                </a:r>
                <a:r>
                  <a:rPr lang="en-US" sz="2400" dirty="0">
                    <a:latin typeface="Times New Roman" panose="02020603050405020304" pitchFamily="18" charset="0"/>
                    <a:ea typeface="Times New Roman" panose="02020603050405020304" pitchFamily="18" charset="0"/>
                  </a:rPr>
                  <a:t>?</a:t>
                </a:r>
              </a:p>
              <a:p>
                <a:r>
                  <a:rPr lang="en-US" sz="4000" dirty="0">
                    <a:latin typeface="Times New Roman" panose="02020603050405020304" pitchFamily="18" charset="0"/>
                    <a:ea typeface="Times New Roman" panose="02020603050405020304" pitchFamily="18" charset="0"/>
                  </a:rPr>
                  <a:t> </a:t>
                </a:r>
              </a:p>
              <a:p>
                <a:endParaRPr lang="en-US" sz="2400" dirty="0">
                  <a:latin typeface="Times New Roman" panose="02020603050405020304" pitchFamily="18" charset="0"/>
                </a:endParaRPr>
              </a:p>
              <a:p>
                <a:endParaRPr lang="en-US" sz="2400" dirty="0"/>
              </a:p>
            </p:txBody>
          </p:sp>
        </mc:Choice>
        <mc:Fallback>
          <p:sp>
            <p:nvSpPr>
              <p:cNvPr id="2" name="Rectangle 1">
                <a:extLst>
                  <a:ext uri="{FF2B5EF4-FFF2-40B4-BE49-F238E27FC236}">
                    <a16:creationId xmlns:a16="http://schemas.microsoft.com/office/drawing/2014/main" id="{F65CC948-76BA-47F1-8659-878467D75C2A}"/>
                  </a:ext>
                </a:extLst>
              </p:cNvPr>
              <p:cNvSpPr>
                <a:spLocks noRot="1" noChangeAspect="1" noMove="1" noResize="1" noEditPoints="1" noAdjustHandles="1" noChangeArrowheads="1" noChangeShapeType="1" noTextEdit="1"/>
              </p:cNvSpPr>
              <p:nvPr/>
            </p:nvSpPr>
            <p:spPr>
              <a:xfrm>
                <a:off x="214992" y="273530"/>
                <a:ext cx="11623222" cy="6323398"/>
              </a:xfrm>
              <a:prstGeom prst="rect">
                <a:avLst/>
              </a:prstGeom>
              <a:blipFill>
                <a:blip r:embed="rId3"/>
                <a:stretch>
                  <a:fillRect l="-787" t="-771"/>
                </a:stretch>
              </a:blipFill>
            </p:spPr>
            <p:txBody>
              <a:bodyPr/>
              <a:lstStyle/>
              <a:p>
                <a:r>
                  <a:rPr lang="en-US">
                    <a:noFill/>
                  </a:rPr>
                  <a:t> </a:t>
                </a:r>
              </a:p>
            </p:txBody>
          </p:sp>
        </mc:Fallback>
      </mc:AlternateContent>
      <p:sp>
        <p:nvSpPr>
          <p:cNvPr id="14" name="Rectangle 10">
            <a:extLst>
              <a:ext uri="{FF2B5EF4-FFF2-40B4-BE49-F238E27FC236}">
                <a16:creationId xmlns:a16="http://schemas.microsoft.com/office/drawing/2014/main" id="{22850956-5DEC-4128-A711-241B75875737}"/>
              </a:ext>
            </a:extLst>
          </p:cNvPr>
          <p:cNvSpPr>
            <a:spLocks noChangeArrowheads="1"/>
          </p:cNvSpPr>
          <p:nvPr/>
        </p:nvSpPr>
        <p:spPr bwMode="auto">
          <a:xfrm>
            <a:off x="979714" y="11273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620095F8-D051-4D6A-B787-36684D057C45}"/>
              </a:ext>
            </a:extLst>
          </p:cNvPr>
          <p:cNvGraphicFramePr>
            <a:graphicFrameLocks noChangeAspect="1"/>
          </p:cNvGraphicFramePr>
          <p:nvPr>
            <p:extLst>
              <p:ext uri="{D42A27DB-BD31-4B8C-83A1-F6EECF244321}">
                <p14:modId xmlns:p14="http://schemas.microsoft.com/office/powerpoint/2010/main" val="44299239"/>
              </p:ext>
            </p:extLst>
          </p:nvPr>
        </p:nvGraphicFramePr>
        <p:xfrm>
          <a:off x="1208313" y="1263795"/>
          <a:ext cx="7584741" cy="786467"/>
        </p:xfrm>
        <a:graphic>
          <a:graphicData uri="http://schemas.openxmlformats.org/presentationml/2006/ole">
            <mc:AlternateContent xmlns:mc="http://schemas.openxmlformats.org/markup-compatibility/2006">
              <mc:Choice xmlns:v="urn:schemas-microsoft-com:vml" Requires="v">
                <p:oleObj spid="_x0000_s8214" r:id="rId4" imgW="2387600" imgH="241300" progId="Equation.3">
                  <p:embed/>
                </p:oleObj>
              </mc:Choice>
              <mc:Fallback>
                <p:oleObj r:id="rId4" imgW="2387600" imgH="2413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8313" y="1263795"/>
                        <a:ext cx="7584741" cy="786467"/>
                      </a:xfrm>
                      <a:prstGeom prst="rect">
                        <a:avLst/>
                      </a:prstGeom>
                      <a:noFill/>
                    </p:spPr>
                  </p:pic>
                </p:oleObj>
              </mc:Fallback>
            </mc:AlternateContent>
          </a:graphicData>
        </a:graphic>
      </p:graphicFrame>
      <p:pic>
        <p:nvPicPr>
          <p:cNvPr id="22" name="Picture 21">
            <a:extLst>
              <a:ext uri="{FF2B5EF4-FFF2-40B4-BE49-F238E27FC236}">
                <a16:creationId xmlns:a16="http://schemas.microsoft.com/office/drawing/2014/main" id="{651FD4CC-8F62-419B-8765-010F677CF8D1}"/>
              </a:ext>
            </a:extLst>
          </p:cNvPr>
          <p:cNvPicPr>
            <a:picLocks noChangeAspect="1"/>
          </p:cNvPicPr>
          <p:nvPr/>
        </p:nvPicPr>
        <p:blipFill>
          <a:blip r:embed="rId6"/>
          <a:stretch>
            <a:fillRect/>
          </a:stretch>
        </p:blipFill>
        <p:spPr>
          <a:xfrm>
            <a:off x="432765" y="3279730"/>
            <a:ext cx="9397093" cy="1348369"/>
          </a:xfrm>
          <a:prstGeom prst="rect">
            <a:avLst/>
          </a:prstGeom>
        </p:spPr>
      </p:pic>
      <p:pic>
        <p:nvPicPr>
          <p:cNvPr id="27" name="Picture 26">
            <a:extLst>
              <a:ext uri="{FF2B5EF4-FFF2-40B4-BE49-F238E27FC236}">
                <a16:creationId xmlns:a16="http://schemas.microsoft.com/office/drawing/2014/main" id="{8AC628C4-3C51-4994-93E1-2D7BACBD9418}"/>
              </a:ext>
            </a:extLst>
          </p:cNvPr>
          <p:cNvPicPr>
            <a:picLocks noChangeAspect="1"/>
          </p:cNvPicPr>
          <p:nvPr/>
        </p:nvPicPr>
        <p:blipFill>
          <a:blip r:embed="rId6"/>
          <a:stretch>
            <a:fillRect/>
          </a:stretch>
        </p:blipFill>
        <p:spPr>
          <a:xfrm>
            <a:off x="432765" y="5183382"/>
            <a:ext cx="9397093" cy="1348369"/>
          </a:xfrm>
          <a:prstGeom prst="rect">
            <a:avLst/>
          </a:prstGeom>
        </p:spPr>
      </p:pic>
    </p:spTree>
    <p:extLst>
      <p:ext uri="{BB962C8B-B14F-4D97-AF65-F5344CB8AC3E}">
        <p14:creationId xmlns:p14="http://schemas.microsoft.com/office/powerpoint/2010/main" val="3140707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989BD0-5AFD-4D47-9038-FCF8267FE1B2}"/>
              </a:ext>
            </a:extLst>
          </p:cNvPr>
          <p:cNvSpPr/>
          <p:nvPr/>
        </p:nvSpPr>
        <p:spPr>
          <a:xfrm>
            <a:off x="326571" y="449036"/>
            <a:ext cx="11307536" cy="6124754"/>
          </a:xfrm>
          <a:prstGeom prst="rect">
            <a:avLst/>
          </a:prstGeom>
        </p:spPr>
        <p:txBody>
          <a:bodyPr wrap="square">
            <a:spAutoFit/>
          </a:bodyPr>
          <a:lstStyle/>
          <a:p>
            <a:r>
              <a:rPr lang="en-US" sz="2800" u="sng" dirty="0" err="1">
                <a:latin typeface="Times New Roman" panose="02020603050405020304" pitchFamily="18" charset="0"/>
                <a:ea typeface="Times New Roman" panose="02020603050405020304" pitchFamily="18" charset="0"/>
              </a:rPr>
              <a:t>ConcepTest</a:t>
            </a:r>
            <a:r>
              <a:rPr lang="en-US" sz="2800" u="sng" dirty="0">
                <a:latin typeface="Times New Roman" panose="02020603050405020304" pitchFamily="18" charset="0"/>
                <a:ea typeface="Times New Roman" panose="02020603050405020304" pitchFamily="18" charset="0"/>
              </a:rPr>
              <a:t> #8, Lecture 14</a:t>
            </a:r>
            <a:endParaRPr lang="en-US" sz="1600" dirty="0">
              <a:effectLst/>
              <a:latin typeface="Times New Roman" panose="02020603050405020304" pitchFamily="18" charset="0"/>
              <a:ea typeface="Times New Roman" panose="02020603050405020304" pitchFamily="18" charset="0"/>
            </a:endParaRPr>
          </a:p>
          <a:p>
            <a:endParaRPr lang="en-US" sz="1600" dirty="0">
              <a:effectLst/>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Which of the following statements is true about electromagnetic waves? (Put up any card that is appropriate.)</a:t>
            </a:r>
            <a:endParaRPr lang="en-US" sz="1600" dirty="0">
              <a:effectLst/>
              <a:latin typeface="Times New Roman" panose="02020603050405020304" pitchFamily="18" charset="0"/>
              <a:ea typeface="Times New Roman" panose="02020603050405020304" pitchFamily="18" charset="0"/>
            </a:endParaRPr>
          </a:p>
          <a:p>
            <a:endParaRPr lang="en-US" sz="1600" dirty="0">
              <a:effectLst/>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1.  Light is an electromagnetic wave.</a:t>
            </a:r>
            <a:br>
              <a:rPr lang="en-US" sz="2800" dirty="0">
                <a:latin typeface="Times New Roman" panose="02020603050405020304" pitchFamily="18" charset="0"/>
                <a:ea typeface="Times New Roman" panose="02020603050405020304" pitchFamily="18" charset="0"/>
              </a:rPr>
            </a:br>
            <a:endParaRPr lang="en-US" sz="1600" dirty="0">
              <a:effectLst/>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2.  An electromagnetic wave is a stream of charged particles.</a:t>
            </a:r>
            <a:br>
              <a:rPr lang="en-US" sz="2800" dirty="0">
                <a:latin typeface="Times New Roman" panose="02020603050405020304" pitchFamily="18" charset="0"/>
                <a:ea typeface="Times New Roman" panose="02020603050405020304" pitchFamily="18" charset="0"/>
              </a:rPr>
            </a:br>
            <a:endParaRPr lang="en-US" sz="1600" dirty="0">
              <a:effectLst/>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3.  Electromagnetic waves are longitudinal waves.</a:t>
            </a:r>
            <a:endParaRPr lang="en-US" sz="1600" dirty="0">
              <a:effectLst/>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4.  Electromagnetic waves can travel through a vacuum.</a:t>
            </a:r>
            <a:br>
              <a:rPr lang="en-US" sz="2800" dirty="0">
                <a:latin typeface="Times New Roman" panose="02020603050405020304" pitchFamily="18" charset="0"/>
                <a:ea typeface="Times New Roman" panose="02020603050405020304" pitchFamily="18" charset="0"/>
              </a:rPr>
            </a:br>
            <a:endParaRPr lang="en-US" sz="1600" dirty="0">
              <a:effectLst/>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5.  Electromagnetic waves </a:t>
            </a:r>
            <a:r>
              <a:rPr lang="en-US" sz="2800" u="sng" dirty="0">
                <a:latin typeface="Times New Roman" panose="02020603050405020304" pitchFamily="18" charset="0"/>
                <a:ea typeface="Times New Roman" panose="02020603050405020304" pitchFamily="18" charset="0"/>
              </a:rPr>
              <a:t>always</a:t>
            </a:r>
            <a:r>
              <a:rPr lang="en-US" sz="2800" dirty="0">
                <a:latin typeface="Times New Roman" panose="02020603050405020304" pitchFamily="18" charset="0"/>
                <a:ea typeface="Times New Roman" panose="02020603050405020304" pitchFamily="18" charset="0"/>
              </a:rPr>
              <a:t> travel at a speed 3.0 × 10</a:t>
            </a:r>
            <a:r>
              <a:rPr lang="en-US" sz="2800" baseline="30000" dirty="0">
                <a:latin typeface="Times New Roman" panose="02020603050405020304" pitchFamily="18" charset="0"/>
                <a:ea typeface="Times New Roman" panose="02020603050405020304" pitchFamily="18" charset="0"/>
              </a:rPr>
              <a:t>8</a:t>
            </a:r>
            <a:r>
              <a:rPr lang="en-US" sz="2800" dirty="0">
                <a:latin typeface="Times New Roman" panose="02020603050405020304" pitchFamily="18" charset="0"/>
                <a:ea typeface="Times New Roman" panose="02020603050405020304" pitchFamily="18" charset="0"/>
              </a:rPr>
              <a:t> m/s in a vacuum.</a:t>
            </a:r>
            <a:br>
              <a:rPr lang="en-US" sz="2800" dirty="0">
                <a:latin typeface="Times New Roman" panose="02020603050405020304" pitchFamily="18" charset="0"/>
                <a:ea typeface="Times New Roman" panose="02020603050405020304" pitchFamily="18" charset="0"/>
              </a:rPr>
            </a:br>
            <a:endParaRPr lang="en-US" sz="1600" dirty="0">
              <a:effectLst/>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6.  None of the other statements are true.</a:t>
            </a:r>
            <a:br>
              <a:rPr lang="en-US" sz="2800" dirty="0">
                <a:latin typeface="Times New Roman" panose="02020603050405020304" pitchFamily="18" charset="0"/>
                <a:ea typeface="Times New Roman" panose="02020603050405020304" pitchFamily="18" charset="0"/>
              </a:rPr>
            </a:b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0746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72F9A2-F4D3-463F-990F-3472C9D19B47}"/>
              </a:ext>
            </a:extLst>
          </p:cNvPr>
          <p:cNvSpPr/>
          <p:nvPr/>
        </p:nvSpPr>
        <p:spPr>
          <a:xfrm>
            <a:off x="280779" y="228625"/>
            <a:ext cx="11761542" cy="6924973"/>
          </a:xfrm>
          <a:prstGeom prst="rect">
            <a:avLst/>
          </a:prstGeom>
        </p:spPr>
        <p:txBody>
          <a:bodyPr wrap="square">
            <a:spAutoFit/>
          </a:bodyPr>
          <a:lstStyle/>
          <a:p>
            <a:r>
              <a:rPr lang="en-US" sz="2800" u="sng" dirty="0" err="1">
                <a:latin typeface="Times New Roman" panose="02020603050405020304" pitchFamily="18" charset="0"/>
                <a:ea typeface="Times New Roman" panose="02020603050405020304" pitchFamily="18" charset="0"/>
              </a:rPr>
              <a:t>ConcepTest</a:t>
            </a:r>
            <a:r>
              <a:rPr lang="en-US" sz="2800" u="sng" dirty="0">
                <a:latin typeface="Times New Roman" panose="02020603050405020304" pitchFamily="18" charset="0"/>
                <a:ea typeface="Times New Roman" panose="02020603050405020304" pitchFamily="18" charset="0"/>
              </a:rPr>
              <a:t> #9, Lecture 14</a:t>
            </a:r>
            <a:endParaRPr lang="en-US" sz="1400" dirty="0">
              <a:effectLst/>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rPr>
              <a:t>(a) The current in the wire is decreased.  What is the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direction of the current induced in the square loop?</a:t>
            </a:r>
            <a:br>
              <a:rPr lang="en-US" sz="2400" dirty="0">
                <a:latin typeface="Times New Roman" panose="02020603050405020304" pitchFamily="18" charset="0"/>
                <a:ea typeface="Times New Roman" panose="02020603050405020304" pitchFamily="18" charset="0"/>
              </a:rPr>
            </a:br>
            <a:endParaRPr lang="en-US" sz="2400" dirty="0">
              <a:latin typeface="Times New Roman" panose="02020603050405020304" pitchFamily="18" charset="0"/>
              <a:ea typeface="Times New Roman" panose="02020603050405020304" pitchFamily="18" charset="0"/>
            </a:endParaRPr>
          </a:p>
          <a:p>
            <a:r>
              <a:rPr lang="en-US" sz="2400" dirty="0"/>
              <a:t>1 = “Clockwise”</a:t>
            </a:r>
          </a:p>
          <a:p>
            <a:r>
              <a:rPr lang="en-US" sz="2400" dirty="0"/>
              <a:t>2= “Counter-Clockwise”</a:t>
            </a:r>
          </a:p>
          <a:p>
            <a:r>
              <a:rPr lang="en-US" sz="2400" dirty="0"/>
              <a:t>3= “There is no induced current”</a:t>
            </a:r>
          </a:p>
          <a:p>
            <a:r>
              <a:rPr lang="en-US" sz="2400" dirty="0"/>
              <a:t>4= “Not enough information”</a:t>
            </a:r>
          </a:p>
          <a:p>
            <a:r>
              <a:rPr lang="en-US" sz="2400" dirty="0"/>
              <a:t> </a:t>
            </a:r>
          </a:p>
          <a:p>
            <a:r>
              <a:rPr lang="en-US" sz="2400" dirty="0"/>
              <a:t>(b) The current is now held constant, but the loop is moved to the right with a constant speed.  What is the direction of the current induced in the loop?</a:t>
            </a:r>
          </a:p>
          <a:p>
            <a:r>
              <a:rPr lang="en-US" sz="2400" dirty="0"/>
              <a:t> </a:t>
            </a:r>
          </a:p>
          <a:p>
            <a:r>
              <a:rPr lang="en-US" sz="2400" dirty="0"/>
              <a:t>1 = “Clockwise”</a:t>
            </a:r>
          </a:p>
          <a:p>
            <a:r>
              <a:rPr lang="en-US" sz="2400" dirty="0"/>
              <a:t>2=”Counter-Clockwise”</a:t>
            </a:r>
          </a:p>
          <a:p>
            <a:r>
              <a:rPr lang="en-US" sz="2400" dirty="0"/>
              <a:t>3=”There is no induced current”</a:t>
            </a:r>
          </a:p>
          <a:p>
            <a:r>
              <a:rPr lang="en-US" sz="2400" dirty="0"/>
              <a:t>4=”Not enough information”</a:t>
            </a:r>
          </a:p>
          <a:p>
            <a:endParaRPr lang="en-US" sz="2800" dirty="0"/>
          </a:p>
        </p:txBody>
      </p:sp>
      <p:grpSp>
        <p:nvGrpSpPr>
          <p:cNvPr id="7" name="Group 4">
            <a:extLst>
              <a:ext uri="{FF2B5EF4-FFF2-40B4-BE49-F238E27FC236}">
                <a16:creationId xmlns:a16="http://schemas.microsoft.com/office/drawing/2014/main" id="{B9024E1F-E814-4950-89C1-30398625A60D}"/>
              </a:ext>
            </a:extLst>
          </p:cNvPr>
          <p:cNvGrpSpPr>
            <a:grpSpLocks/>
          </p:cNvGrpSpPr>
          <p:nvPr/>
        </p:nvGrpSpPr>
        <p:grpSpPr bwMode="auto">
          <a:xfrm>
            <a:off x="8586107" y="722766"/>
            <a:ext cx="2593994" cy="2706233"/>
            <a:chOff x="9131" y="1866"/>
            <a:chExt cx="1558" cy="1626"/>
          </a:xfrm>
        </p:grpSpPr>
        <p:sp>
          <p:nvSpPr>
            <p:cNvPr id="8" name="Rectangle 5">
              <a:extLst>
                <a:ext uri="{FF2B5EF4-FFF2-40B4-BE49-F238E27FC236}">
                  <a16:creationId xmlns:a16="http://schemas.microsoft.com/office/drawing/2014/main" id="{17D40C09-3DF2-458A-BDF7-BD6408A3438B}"/>
                </a:ext>
              </a:extLst>
            </p:cNvPr>
            <p:cNvSpPr>
              <a:spLocks noChangeArrowheads="1"/>
            </p:cNvSpPr>
            <p:nvPr/>
          </p:nvSpPr>
          <p:spPr bwMode="auto">
            <a:xfrm>
              <a:off x="9885" y="2302"/>
              <a:ext cx="804" cy="771"/>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Line 6">
              <a:extLst>
                <a:ext uri="{FF2B5EF4-FFF2-40B4-BE49-F238E27FC236}">
                  <a16:creationId xmlns:a16="http://schemas.microsoft.com/office/drawing/2014/main" id="{BB6808AB-5498-4411-A4D1-49DD4A111583}"/>
                </a:ext>
              </a:extLst>
            </p:cNvPr>
            <p:cNvSpPr>
              <a:spLocks noChangeShapeType="1"/>
            </p:cNvSpPr>
            <p:nvPr/>
          </p:nvSpPr>
          <p:spPr bwMode="auto">
            <a:xfrm flipV="1">
              <a:off x="9265" y="1866"/>
              <a:ext cx="1" cy="1626"/>
            </a:xfrm>
            <a:prstGeom prst="line">
              <a:avLst/>
            </a:prstGeom>
            <a:noFill/>
            <a:ln w="25400">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Line 7">
              <a:extLst>
                <a:ext uri="{FF2B5EF4-FFF2-40B4-BE49-F238E27FC236}">
                  <a16:creationId xmlns:a16="http://schemas.microsoft.com/office/drawing/2014/main" id="{BE71300E-4B1F-4BE9-9877-3664B82CD460}"/>
                </a:ext>
              </a:extLst>
            </p:cNvPr>
            <p:cNvSpPr>
              <a:spLocks noChangeShapeType="1"/>
            </p:cNvSpPr>
            <p:nvPr/>
          </p:nvSpPr>
          <p:spPr bwMode="auto">
            <a:xfrm flipV="1">
              <a:off x="9131" y="1933"/>
              <a:ext cx="1" cy="587"/>
            </a:xfrm>
            <a:prstGeom prst="line">
              <a:avLst/>
            </a:prstGeom>
            <a:noFill/>
            <a:ln w="9525">
              <a:solidFill>
                <a:srgbClr val="000000"/>
              </a:solidFill>
              <a:round/>
              <a:headEnd type="non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12" name="Table 11">
            <a:extLst>
              <a:ext uri="{FF2B5EF4-FFF2-40B4-BE49-F238E27FC236}">
                <a16:creationId xmlns:a16="http://schemas.microsoft.com/office/drawing/2014/main" id="{6C8FA742-B037-44E1-B4C1-50879EAF3B74}"/>
              </a:ext>
            </a:extLst>
          </p:cNvPr>
          <p:cNvGraphicFramePr>
            <a:graphicFrameLocks noGrp="1"/>
          </p:cNvGraphicFramePr>
          <p:nvPr>
            <p:extLst>
              <p:ext uri="{D42A27DB-BD31-4B8C-83A1-F6EECF244321}">
                <p14:modId xmlns:p14="http://schemas.microsoft.com/office/powerpoint/2010/main" val="3446572314"/>
              </p:ext>
            </p:extLst>
          </p:nvPr>
        </p:nvGraphicFramePr>
        <p:xfrm>
          <a:off x="7746981" y="605859"/>
          <a:ext cx="4115727" cy="3027250"/>
        </p:xfrm>
        <a:graphic>
          <a:graphicData uri="http://schemas.openxmlformats.org/drawingml/2006/table">
            <a:tbl>
              <a:tblPr/>
              <a:tblGrid>
                <a:gridCol w="4115727">
                  <a:extLst>
                    <a:ext uri="{9D8B030D-6E8A-4147-A177-3AD203B41FA5}">
                      <a16:colId xmlns:a16="http://schemas.microsoft.com/office/drawing/2014/main" val="4289005521"/>
                    </a:ext>
                  </a:extLst>
                </a:gridCol>
              </a:tblGrid>
              <a:tr h="3027250">
                <a:tc>
                  <a:txBody>
                    <a:bodyPr/>
                    <a:lstStyle/>
                    <a:p>
                      <a:pPr marL="0" marR="0" algn="l">
                        <a:spcBef>
                          <a:spcPts val="0"/>
                        </a:spcBef>
                        <a:spcAft>
                          <a:spcPts val="0"/>
                        </a:spcAft>
                      </a:pPr>
                      <a:r>
                        <a:rPr lang="en-US" sz="2800" b="1" i="1" dirty="0">
                          <a:effectLst/>
                          <a:latin typeface="Times New Roman" panose="02020603050405020304" pitchFamily="18" charset="0"/>
                          <a:ea typeface="Times New Roman" panose="02020603050405020304" pitchFamily="18" charset="0"/>
                        </a:rPr>
                        <a:t>     I	     </a:t>
                      </a:r>
                      <a:endParaRPr lang="en-US" sz="1600" dirty="0">
                        <a:effectLst/>
                        <a:latin typeface="Times New Roman" panose="02020603050405020304" pitchFamily="18" charset="0"/>
                        <a:ea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2103460119"/>
                  </a:ext>
                </a:extLst>
              </a:tr>
            </a:tbl>
          </a:graphicData>
        </a:graphic>
      </p:graphicFrame>
    </p:spTree>
    <p:extLst>
      <p:ext uri="{BB962C8B-B14F-4D97-AF65-F5344CB8AC3E}">
        <p14:creationId xmlns:p14="http://schemas.microsoft.com/office/powerpoint/2010/main" val="2401817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72F9A2-F4D3-463F-990F-3472C9D19B47}"/>
              </a:ext>
            </a:extLst>
          </p:cNvPr>
          <p:cNvSpPr/>
          <p:nvPr/>
        </p:nvSpPr>
        <p:spPr>
          <a:xfrm>
            <a:off x="280779" y="228625"/>
            <a:ext cx="11761542" cy="2246769"/>
          </a:xfrm>
          <a:prstGeom prst="rect">
            <a:avLst/>
          </a:prstGeom>
        </p:spPr>
        <p:txBody>
          <a:bodyPr wrap="square">
            <a:spAutoFit/>
          </a:bodyPr>
          <a:lstStyle/>
          <a:p>
            <a:r>
              <a:rPr lang="en-US" sz="2800" u="sng" dirty="0" err="1">
                <a:latin typeface="Times New Roman" panose="02020603050405020304" pitchFamily="18" charset="0"/>
                <a:ea typeface="Times New Roman" panose="02020603050405020304" pitchFamily="18" charset="0"/>
              </a:rPr>
              <a:t>ConcepTest</a:t>
            </a:r>
            <a:r>
              <a:rPr lang="en-US" sz="2800" u="sng" dirty="0">
                <a:latin typeface="Times New Roman" panose="02020603050405020304" pitchFamily="18" charset="0"/>
                <a:ea typeface="Times New Roman" panose="02020603050405020304" pitchFamily="18" charset="0"/>
              </a:rPr>
              <a:t> #10, Lecture 14</a:t>
            </a:r>
            <a:endParaRPr lang="en-US" sz="1400" dirty="0">
              <a:effectLst/>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r>
              <a:rPr lang="en-US" sz="2800" dirty="0"/>
              <a:t>I blow on a slide whistle (open one side, closed the other) and create an awful squawking sound that corresponds to the third lowest frequency. Which of the following diagrams depicts the nodes and antinodes for this standing wave?</a:t>
            </a:r>
          </a:p>
        </p:txBody>
      </p:sp>
      <p:pic>
        <p:nvPicPr>
          <p:cNvPr id="3" name="Picture 2">
            <a:extLst>
              <a:ext uri="{FF2B5EF4-FFF2-40B4-BE49-F238E27FC236}">
                <a16:creationId xmlns:a16="http://schemas.microsoft.com/office/drawing/2014/main" id="{5271CD69-C322-4234-A962-3FE0D6D7B33D}"/>
              </a:ext>
            </a:extLst>
          </p:cNvPr>
          <p:cNvPicPr>
            <a:picLocks noChangeAspect="1"/>
          </p:cNvPicPr>
          <p:nvPr/>
        </p:nvPicPr>
        <p:blipFill>
          <a:blip r:embed="rId2"/>
          <a:stretch>
            <a:fillRect/>
          </a:stretch>
        </p:blipFill>
        <p:spPr>
          <a:xfrm>
            <a:off x="1445078" y="2430241"/>
            <a:ext cx="8191500" cy="3904731"/>
          </a:xfrm>
          <a:prstGeom prst="rect">
            <a:avLst/>
          </a:prstGeom>
        </p:spPr>
      </p:pic>
    </p:spTree>
    <p:extLst>
      <p:ext uri="{BB962C8B-B14F-4D97-AF65-F5344CB8AC3E}">
        <p14:creationId xmlns:p14="http://schemas.microsoft.com/office/powerpoint/2010/main" val="1153676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72F9A2-F4D3-463F-990F-3472C9D19B47}"/>
              </a:ext>
            </a:extLst>
          </p:cNvPr>
          <p:cNvSpPr/>
          <p:nvPr/>
        </p:nvSpPr>
        <p:spPr>
          <a:xfrm>
            <a:off x="280779" y="228625"/>
            <a:ext cx="8373364" cy="3539430"/>
          </a:xfrm>
          <a:prstGeom prst="rect">
            <a:avLst/>
          </a:prstGeom>
        </p:spPr>
        <p:txBody>
          <a:bodyPr wrap="square">
            <a:spAutoFit/>
          </a:bodyPr>
          <a:lstStyle/>
          <a:p>
            <a:r>
              <a:rPr lang="en-US" sz="2800" u="sng" dirty="0" err="1">
                <a:latin typeface="Times New Roman" panose="02020603050405020304" pitchFamily="18" charset="0"/>
                <a:ea typeface="Times New Roman" panose="02020603050405020304" pitchFamily="18" charset="0"/>
              </a:rPr>
              <a:t>ConcepTest</a:t>
            </a:r>
            <a:r>
              <a:rPr lang="en-US" sz="2800" u="sng" dirty="0">
                <a:latin typeface="Times New Roman" panose="02020603050405020304" pitchFamily="18" charset="0"/>
                <a:ea typeface="Times New Roman" panose="02020603050405020304" pitchFamily="18" charset="0"/>
              </a:rPr>
              <a:t> #11, Lecture 14</a:t>
            </a:r>
            <a:endParaRPr lang="en-US" sz="1400" dirty="0">
              <a:effectLst/>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r>
              <a:rPr lang="en-US" sz="2800" dirty="0"/>
              <a:t>I blow on a slide whistle (open one side, closed the other) and create an awful squawking sound that corresponds to the third lowest frequency with the standing wave shown to the right. If the slide whistle is 20 cm long, what is the wavelength </a:t>
            </a:r>
            <a:r>
              <a:rPr lang="en-US" sz="2800" dirty="0" err="1"/>
              <a:t>oof</a:t>
            </a:r>
            <a:r>
              <a:rPr lang="en-US" sz="2800" dirty="0"/>
              <a:t> the standing wave??</a:t>
            </a:r>
          </a:p>
        </p:txBody>
      </p:sp>
      <p:pic>
        <p:nvPicPr>
          <p:cNvPr id="4" name="Picture 3">
            <a:extLst>
              <a:ext uri="{FF2B5EF4-FFF2-40B4-BE49-F238E27FC236}">
                <a16:creationId xmlns:a16="http://schemas.microsoft.com/office/drawing/2014/main" id="{38D0E29F-9D4B-4BDE-BA20-24966A1002A8}"/>
              </a:ext>
            </a:extLst>
          </p:cNvPr>
          <p:cNvPicPr>
            <a:picLocks noChangeAspect="1"/>
          </p:cNvPicPr>
          <p:nvPr/>
        </p:nvPicPr>
        <p:blipFill>
          <a:blip r:embed="rId2"/>
          <a:stretch>
            <a:fillRect/>
          </a:stretch>
        </p:blipFill>
        <p:spPr>
          <a:xfrm>
            <a:off x="8001000" y="1148827"/>
            <a:ext cx="4262899" cy="1699026"/>
          </a:xfrm>
          <a:prstGeom prst="rect">
            <a:avLst/>
          </a:prstGeom>
        </p:spPr>
      </p:pic>
      <p:pic>
        <p:nvPicPr>
          <p:cNvPr id="5" name="Picture 4">
            <a:extLst>
              <a:ext uri="{FF2B5EF4-FFF2-40B4-BE49-F238E27FC236}">
                <a16:creationId xmlns:a16="http://schemas.microsoft.com/office/drawing/2014/main" id="{27BA651A-75ED-4FA3-B1B5-56370B288B94}"/>
              </a:ext>
            </a:extLst>
          </p:cNvPr>
          <p:cNvPicPr>
            <a:picLocks noChangeAspect="1"/>
          </p:cNvPicPr>
          <p:nvPr/>
        </p:nvPicPr>
        <p:blipFill>
          <a:blip r:embed="rId3"/>
          <a:stretch>
            <a:fillRect/>
          </a:stretch>
        </p:blipFill>
        <p:spPr>
          <a:xfrm>
            <a:off x="503464" y="4010148"/>
            <a:ext cx="11185071" cy="1592657"/>
          </a:xfrm>
          <a:prstGeom prst="rect">
            <a:avLst/>
          </a:prstGeom>
        </p:spPr>
      </p:pic>
    </p:spTree>
    <p:extLst>
      <p:ext uri="{BB962C8B-B14F-4D97-AF65-F5344CB8AC3E}">
        <p14:creationId xmlns:p14="http://schemas.microsoft.com/office/powerpoint/2010/main" val="114567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82BD7B-743F-44CC-9C7F-429177598C2D}"/>
              </a:ext>
            </a:extLst>
          </p:cNvPr>
          <p:cNvPicPr>
            <a:picLocks noChangeAspect="1"/>
          </p:cNvPicPr>
          <p:nvPr/>
        </p:nvPicPr>
        <p:blipFill>
          <a:blip r:embed="rId2"/>
          <a:stretch>
            <a:fillRect/>
          </a:stretch>
        </p:blipFill>
        <p:spPr>
          <a:xfrm>
            <a:off x="0" y="418410"/>
            <a:ext cx="12192000" cy="6021180"/>
          </a:xfrm>
          <a:prstGeom prst="rect">
            <a:avLst/>
          </a:prstGeom>
        </p:spPr>
      </p:pic>
    </p:spTree>
    <p:extLst>
      <p:ext uri="{BB962C8B-B14F-4D97-AF65-F5344CB8AC3E}">
        <p14:creationId xmlns:p14="http://schemas.microsoft.com/office/powerpoint/2010/main" val="2363915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CC948-76BA-47F1-8659-878467D75C2A}"/>
              </a:ext>
            </a:extLst>
          </p:cNvPr>
          <p:cNvSpPr/>
          <p:nvPr/>
        </p:nvSpPr>
        <p:spPr>
          <a:xfrm>
            <a:off x="272142" y="362635"/>
            <a:ext cx="11623222" cy="461665"/>
          </a:xfrm>
          <a:prstGeom prst="rect">
            <a:avLst/>
          </a:prstGeom>
        </p:spPr>
        <p:txBody>
          <a:bodyPr wrap="square">
            <a:spAutoFit/>
          </a:bodyPr>
          <a:lstStyle/>
          <a:p>
            <a:r>
              <a:rPr lang="en-US" sz="2400" u="sng" dirty="0" err="1">
                <a:latin typeface="Times New Roman" panose="02020603050405020304" pitchFamily="18" charset="0"/>
                <a:ea typeface="Times New Roman" panose="02020603050405020304" pitchFamily="18" charset="0"/>
              </a:rPr>
              <a:t>ConcepTest</a:t>
            </a:r>
            <a:r>
              <a:rPr lang="en-US" sz="2400" u="sng" dirty="0">
                <a:latin typeface="Times New Roman" panose="02020603050405020304" pitchFamily="18" charset="0"/>
                <a:ea typeface="Times New Roman" panose="02020603050405020304" pitchFamily="18" charset="0"/>
              </a:rPr>
              <a:t> #12, Lecture 14 (From Test #2, 2017; also an A-problem from supplement.)</a:t>
            </a:r>
            <a:endParaRPr lang="en-US" sz="2400" dirty="0"/>
          </a:p>
        </p:txBody>
      </p:sp>
      <p:pic>
        <p:nvPicPr>
          <p:cNvPr id="8194" name="Picture 2">
            <a:extLst>
              <a:ext uri="{FF2B5EF4-FFF2-40B4-BE49-F238E27FC236}">
                <a16:creationId xmlns:a16="http://schemas.microsoft.com/office/drawing/2014/main" id="{13CFC590-7FC6-4A5F-833A-688BDB8D6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54"/>
          <a:stretch>
            <a:fillRect/>
          </a:stretch>
        </p:blipFill>
        <p:spPr bwMode="auto">
          <a:xfrm>
            <a:off x="410935" y="922564"/>
            <a:ext cx="9884235" cy="411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BF433E3B-172E-46BE-91F3-680B69A69224}"/>
              </a:ext>
            </a:extLst>
          </p:cNvPr>
          <p:cNvGraphicFramePr>
            <a:graphicFrameLocks noGrp="1"/>
          </p:cNvGraphicFramePr>
          <p:nvPr>
            <p:extLst>
              <p:ext uri="{D42A27DB-BD31-4B8C-83A1-F6EECF244321}">
                <p14:modId xmlns:p14="http://schemas.microsoft.com/office/powerpoint/2010/main" val="1182289133"/>
              </p:ext>
            </p:extLst>
          </p:nvPr>
        </p:nvGraphicFramePr>
        <p:xfrm>
          <a:off x="410935" y="3756910"/>
          <a:ext cx="7957458" cy="2178526"/>
        </p:xfrm>
        <a:graphic>
          <a:graphicData uri="http://schemas.openxmlformats.org/drawingml/2006/table">
            <a:tbl>
              <a:tblPr firstRow="1" firstCol="1" lastRow="1" lastCol="1" bandRow="1" bandCol="1"/>
              <a:tblGrid>
                <a:gridCol w="3978729">
                  <a:extLst>
                    <a:ext uri="{9D8B030D-6E8A-4147-A177-3AD203B41FA5}">
                      <a16:colId xmlns:a16="http://schemas.microsoft.com/office/drawing/2014/main" val="156381241"/>
                    </a:ext>
                  </a:extLst>
                </a:gridCol>
                <a:gridCol w="3978729">
                  <a:extLst>
                    <a:ext uri="{9D8B030D-6E8A-4147-A177-3AD203B41FA5}">
                      <a16:colId xmlns:a16="http://schemas.microsoft.com/office/drawing/2014/main" val="3285868408"/>
                    </a:ext>
                  </a:extLst>
                </a:gridCol>
              </a:tblGrid>
              <a:tr h="1089263">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1.  The light that you see is unpolarized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3.  The light is polarized up-down.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438971"/>
                  </a:ext>
                </a:extLst>
              </a:tr>
              <a:tr h="1089263">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2.  The light is polarized left-right.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4.  The light is polarized in-out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5664081"/>
                  </a:ext>
                </a:extLst>
              </a:tr>
            </a:tbl>
          </a:graphicData>
        </a:graphic>
      </p:graphicFrame>
    </p:spTree>
    <p:extLst>
      <p:ext uri="{BB962C8B-B14F-4D97-AF65-F5344CB8AC3E}">
        <p14:creationId xmlns:p14="http://schemas.microsoft.com/office/powerpoint/2010/main" val="2594004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F3E9E9-AD80-4C6A-A1DF-3C5F823D6105}"/>
              </a:ext>
            </a:extLst>
          </p:cNvPr>
          <p:cNvSpPr/>
          <p:nvPr/>
        </p:nvSpPr>
        <p:spPr>
          <a:xfrm>
            <a:off x="361950" y="453909"/>
            <a:ext cx="10684330" cy="2677656"/>
          </a:xfrm>
          <a:prstGeom prst="rect">
            <a:avLst/>
          </a:prstGeom>
        </p:spPr>
        <p:txBody>
          <a:bodyPr wrap="square">
            <a:spAutoFit/>
          </a:bodyPr>
          <a:lstStyle/>
          <a:p>
            <a:r>
              <a:rPr lang="en-US" sz="2800" u="sng" dirty="0">
                <a:latin typeface="Times New Roman" panose="02020603050405020304" pitchFamily="18" charset="0"/>
                <a:ea typeface="Times New Roman" panose="02020603050405020304" pitchFamily="18" charset="0"/>
              </a:rPr>
              <a:t>Brainstorm, Lecture 14</a:t>
            </a:r>
            <a:endParaRPr lang="en-US" sz="1400" dirty="0">
              <a:effectLst/>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When dealing with Doppler fetal heartbeat monitors, the frequency of the ultrasound is typically 1 MHz or larger, while the frequency shifts due to the Doppler effect are as low as 100 Hz, a factor of 10,000 smaller.  How can you detect such a small shift with any accuracy?</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5113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F9C7B4-2030-4F29-A4F6-33ACBE9E40A6}"/>
              </a:ext>
            </a:extLst>
          </p:cNvPr>
          <p:cNvPicPr>
            <a:picLocks noChangeAspect="1"/>
          </p:cNvPicPr>
          <p:nvPr/>
        </p:nvPicPr>
        <p:blipFill>
          <a:blip r:embed="rId2"/>
          <a:stretch>
            <a:fillRect/>
          </a:stretch>
        </p:blipFill>
        <p:spPr>
          <a:xfrm>
            <a:off x="0" y="442205"/>
            <a:ext cx="12192000" cy="5973590"/>
          </a:xfrm>
          <a:prstGeom prst="rect">
            <a:avLst/>
          </a:prstGeom>
        </p:spPr>
      </p:pic>
    </p:spTree>
    <p:extLst>
      <p:ext uri="{BB962C8B-B14F-4D97-AF65-F5344CB8AC3E}">
        <p14:creationId xmlns:p14="http://schemas.microsoft.com/office/powerpoint/2010/main" val="3232519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1BE79B-876E-4E7A-8080-B85AC061073C}"/>
              </a:ext>
            </a:extLst>
          </p:cNvPr>
          <p:cNvPicPr>
            <a:picLocks noChangeAspect="1"/>
          </p:cNvPicPr>
          <p:nvPr/>
        </p:nvPicPr>
        <p:blipFill>
          <a:blip r:embed="rId2"/>
          <a:stretch>
            <a:fillRect/>
          </a:stretch>
        </p:blipFill>
        <p:spPr>
          <a:xfrm>
            <a:off x="743302" y="268679"/>
            <a:ext cx="10958840" cy="5593278"/>
          </a:xfrm>
          <a:prstGeom prst="rect">
            <a:avLst/>
          </a:prstGeom>
        </p:spPr>
      </p:pic>
    </p:spTree>
    <p:extLst>
      <p:ext uri="{BB962C8B-B14F-4D97-AF65-F5344CB8AC3E}">
        <p14:creationId xmlns:p14="http://schemas.microsoft.com/office/powerpoint/2010/main" val="1751719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F5F5B6-3469-4010-AC7C-6BF3574F6114}"/>
              </a:ext>
            </a:extLst>
          </p:cNvPr>
          <p:cNvPicPr>
            <a:picLocks noChangeAspect="1"/>
          </p:cNvPicPr>
          <p:nvPr/>
        </p:nvPicPr>
        <p:blipFill>
          <a:blip r:embed="rId2"/>
          <a:stretch>
            <a:fillRect/>
          </a:stretch>
        </p:blipFill>
        <p:spPr>
          <a:xfrm>
            <a:off x="918949" y="106136"/>
            <a:ext cx="10686266" cy="6368143"/>
          </a:xfrm>
          <a:prstGeom prst="rect">
            <a:avLst/>
          </a:prstGeom>
        </p:spPr>
      </p:pic>
    </p:spTree>
    <p:extLst>
      <p:ext uri="{BB962C8B-B14F-4D97-AF65-F5344CB8AC3E}">
        <p14:creationId xmlns:p14="http://schemas.microsoft.com/office/powerpoint/2010/main" val="3614792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12FBA0-7D7C-477A-B05D-305974709C76}"/>
              </a:ext>
            </a:extLst>
          </p:cNvPr>
          <p:cNvSpPr/>
          <p:nvPr/>
        </p:nvSpPr>
        <p:spPr>
          <a:xfrm>
            <a:off x="236764" y="20972"/>
            <a:ext cx="12074978" cy="1661993"/>
          </a:xfrm>
          <a:prstGeom prst="rect">
            <a:avLst/>
          </a:prstGeom>
        </p:spPr>
        <p:txBody>
          <a:bodyPr wrap="square">
            <a:spAutoFit/>
          </a:bodyPr>
          <a:lstStyle/>
          <a:p>
            <a:r>
              <a:rPr lang="en-US" sz="4800" dirty="0">
                <a:effectLst/>
                <a:latin typeface="Times New Roman" panose="02020603050405020304" pitchFamily="18" charset="0"/>
                <a:ea typeface="Times New Roman" panose="02020603050405020304" pitchFamily="18" charset="0"/>
              </a:rPr>
              <a:t>Electron microscope images of bacteria on a leg of a lady bug</a:t>
            </a:r>
            <a:r>
              <a:rPr lang="en-US" sz="5400" dirty="0">
                <a:effectLst/>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rPr>
              <a:t>(</a:t>
            </a:r>
            <a:r>
              <a:rPr lang="en-US" dirty="0">
                <a:latin typeface="Times New Roman" panose="02020603050405020304" pitchFamily="18" charset="0"/>
                <a:ea typeface="Times New Roman" panose="02020603050405020304" pitchFamily="18" charset="0"/>
              </a:rPr>
              <a:t>From </a:t>
            </a:r>
            <a:r>
              <a:rPr lang="en-US" u="sng" dirty="0">
                <a:solidFill>
                  <a:srgbClr val="0000FF"/>
                </a:solidFill>
                <a:latin typeface="Times New Roman" panose="02020603050405020304" pitchFamily="18" charset="0"/>
                <a:ea typeface="Times New Roman" panose="02020603050405020304" pitchFamily="18" charset="0"/>
                <a:hlinkClick r:id="rId2"/>
              </a:rPr>
              <a:t>http://home.att.net/~woody.white/</a:t>
            </a:r>
            <a:r>
              <a:rPr lang="en-US"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1026" name="Picture 2" descr="The image “http://home.att.net/~woody.white/lbb.jpg” cannot be displayed, because it contains errors.">
            <a:extLst>
              <a:ext uri="{FF2B5EF4-FFF2-40B4-BE49-F238E27FC236}">
                <a16:creationId xmlns:a16="http://schemas.microsoft.com/office/drawing/2014/main" id="{32D2CA30-5E17-4773-A3D7-6B7DC640BC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83" t="292" r="21420" b="65456"/>
          <a:stretch/>
        </p:blipFill>
        <p:spPr bwMode="auto">
          <a:xfrm>
            <a:off x="612321" y="1682965"/>
            <a:ext cx="4735286" cy="489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The image “http://home.att.net/~woody.white/lbb.jpg” cannot be displayed, because it contains errors.">
            <a:extLst>
              <a:ext uri="{FF2B5EF4-FFF2-40B4-BE49-F238E27FC236}">
                <a16:creationId xmlns:a16="http://schemas.microsoft.com/office/drawing/2014/main" id="{9D67306C-A73A-488D-B86F-CAFC5D35E2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623"/>
          <a:stretch/>
        </p:blipFill>
        <p:spPr bwMode="auto">
          <a:xfrm>
            <a:off x="5854700" y="1764635"/>
            <a:ext cx="5226050" cy="481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71E0E3A6-4DC4-408D-8AAE-384D31BA2A67}"/>
              </a:ext>
            </a:extLst>
          </p:cNvPr>
          <p:cNvCxnSpPr>
            <a:cxnSpLocks/>
          </p:cNvCxnSpPr>
          <p:nvPr/>
        </p:nvCxnSpPr>
        <p:spPr>
          <a:xfrm flipV="1">
            <a:off x="1502229" y="1840662"/>
            <a:ext cx="4441371" cy="9760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CDD375D-6C39-4F30-B1F7-B1D252E3957A}"/>
              </a:ext>
            </a:extLst>
          </p:cNvPr>
          <p:cNvCxnSpPr>
            <a:cxnSpLocks/>
          </p:cNvCxnSpPr>
          <p:nvPr/>
        </p:nvCxnSpPr>
        <p:spPr>
          <a:xfrm>
            <a:off x="1597479" y="3197681"/>
            <a:ext cx="4346121" cy="33010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59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4AF66E-4867-4A23-99E4-30DDA39BD278}"/>
              </a:ext>
            </a:extLst>
          </p:cNvPr>
          <p:cNvSpPr/>
          <p:nvPr/>
        </p:nvSpPr>
        <p:spPr>
          <a:xfrm>
            <a:off x="253093" y="367393"/>
            <a:ext cx="11389178" cy="923330"/>
          </a:xfrm>
          <a:prstGeom prst="rect">
            <a:avLst/>
          </a:prstGeom>
        </p:spPr>
        <p:txBody>
          <a:bodyPr wrap="square">
            <a:spAutoFit/>
          </a:bodyPr>
          <a:lstStyle/>
          <a:p>
            <a:r>
              <a:rPr lang="en-US" sz="3600" dirty="0">
                <a:effectLst/>
                <a:latin typeface="Times New Roman" panose="02020603050405020304" pitchFamily="18" charset="0"/>
                <a:ea typeface="Times New Roman" panose="02020603050405020304" pitchFamily="18" charset="0"/>
              </a:rPr>
              <a:t>Ultrasound images of fetuses (</a:t>
            </a:r>
            <a:r>
              <a:rPr lang="en-US" sz="3600" dirty="0" err="1">
                <a:effectLst/>
                <a:latin typeface="Times New Roman" panose="02020603050405020304" pitchFamily="18" charset="0"/>
                <a:ea typeface="Times New Roman" panose="02020603050405020304" pitchFamily="18" charset="0"/>
              </a:rPr>
              <a:t>feti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fetoxen</a:t>
            </a:r>
            <a:r>
              <a:rPr lang="en-US" sz="3600"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(from http://www.ob-ultrasound.net/joewoo3d.html)</a:t>
            </a:r>
            <a:endParaRPr lang="en-US" sz="1400" dirty="0">
              <a:effectLst/>
              <a:latin typeface="Times New Roman" panose="02020603050405020304" pitchFamily="18" charset="0"/>
              <a:ea typeface="Times New Roman" panose="02020603050405020304" pitchFamily="18" charset="0"/>
            </a:endParaRPr>
          </a:p>
        </p:txBody>
      </p:sp>
      <p:pic>
        <p:nvPicPr>
          <p:cNvPr id="2050" name="Picture 2" descr="The image “http://www.ob-ultrasound.net/images/3dfetus.jpg” cannot be displayed, because it contains errors.">
            <a:extLst>
              <a:ext uri="{FF2B5EF4-FFF2-40B4-BE49-F238E27FC236}">
                <a16:creationId xmlns:a16="http://schemas.microsoft.com/office/drawing/2014/main" id="{BFC6C521-B0F0-4EE9-ABF5-8FD08B638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93" y="1511385"/>
            <a:ext cx="26781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The image “http://www.ob-ultrasound.net/images/3dface.jpg” cannot be displayed, because it contains errors.">
            <a:extLst>
              <a:ext uri="{FF2B5EF4-FFF2-40B4-BE49-F238E27FC236}">
                <a16:creationId xmlns:a16="http://schemas.microsoft.com/office/drawing/2014/main" id="{097F131D-4B2C-45CE-96BA-415AB01B5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7682" y="1683431"/>
            <a:ext cx="5911594" cy="3770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The image “http://www.ob-ultrasound.net/images/3dleg.jpg” cannot be displayed, because it contains errors.">
            <a:extLst>
              <a:ext uri="{FF2B5EF4-FFF2-40B4-BE49-F238E27FC236}">
                <a16:creationId xmlns:a16="http://schemas.microsoft.com/office/drawing/2014/main" id="{01D1E996-A96D-4F60-A0E2-F05326FEED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7023" y="1256640"/>
            <a:ext cx="3327853" cy="232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The image “http://www.ob-ultrasound.net/images/3dhand.jpg” cannot be displayed, because it contains errors.">
            <a:extLst>
              <a:ext uri="{FF2B5EF4-FFF2-40B4-BE49-F238E27FC236}">
                <a16:creationId xmlns:a16="http://schemas.microsoft.com/office/drawing/2014/main" id="{16EEF549-BB7B-4B03-B5C3-F28696D2ED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7023" y="3577471"/>
            <a:ext cx="3327853" cy="291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97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3147E4-E94E-495F-BA3B-27AD4A4BB387}"/>
              </a:ext>
            </a:extLst>
          </p:cNvPr>
          <p:cNvSpPr/>
          <p:nvPr/>
        </p:nvSpPr>
        <p:spPr>
          <a:xfrm>
            <a:off x="255813" y="232300"/>
            <a:ext cx="11141529" cy="2062103"/>
          </a:xfrm>
          <a:prstGeom prst="rect">
            <a:avLst/>
          </a:prstGeom>
        </p:spPr>
        <p:txBody>
          <a:bodyPr wrap="square">
            <a:spAutoFit/>
          </a:bodyPr>
          <a:lstStyle/>
          <a:p>
            <a:r>
              <a:rPr lang="en-US" sz="3200" u="sng" dirty="0" err="1">
                <a:latin typeface="Times New Roman" panose="02020603050405020304" pitchFamily="18" charset="0"/>
                <a:ea typeface="Times New Roman" panose="02020603050405020304" pitchFamily="18" charset="0"/>
              </a:rPr>
              <a:t>ConcepTest</a:t>
            </a:r>
            <a:r>
              <a:rPr lang="en-US" sz="3200" u="sng" dirty="0">
                <a:latin typeface="Times New Roman" panose="02020603050405020304" pitchFamily="18" charset="0"/>
                <a:ea typeface="Times New Roman" panose="02020603050405020304" pitchFamily="18" charset="0"/>
              </a:rPr>
              <a:t> #1, Lecture 14</a:t>
            </a:r>
            <a:r>
              <a:rPr lang="en-US" sz="3200" dirty="0">
                <a:latin typeface="Times New Roman" panose="02020603050405020304" pitchFamily="18" charset="0"/>
                <a:ea typeface="Times New Roman" panose="02020603050405020304" pitchFamily="18" charset="0"/>
              </a:rPr>
              <a:t>:  If the information on a CD was already packed together as close as an infrared beam can probe, then how was it possible to fit more data on a disk with the same size for DVDs and Blu-ray disks? </a:t>
            </a:r>
            <a:endParaRPr lang="en-US" sz="3200" dirty="0"/>
          </a:p>
        </p:txBody>
      </p:sp>
      <p:sp>
        <p:nvSpPr>
          <p:cNvPr id="3" name="Rectangle 2">
            <a:extLst>
              <a:ext uri="{FF2B5EF4-FFF2-40B4-BE49-F238E27FC236}">
                <a16:creationId xmlns:a16="http://schemas.microsoft.com/office/drawing/2014/main" id="{3632399A-1A7B-4D75-997A-86B27016E59A}"/>
              </a:ext>
            </a:extLst>
          </p:cNvPr>
          <p:cNvSpPr/>
          <p:nvPr/>
        </p:nvSpPr>
        <p:spPr>
          <a:xfrm>
            <a:off x="353785" y="2406876"/>
            <a:ext cx="10251621" cy="3539430"/>
          </a:xfrm>
          <a:prstGeom prst="rect">
            <a:avLst/>
          </a:prstGeom>
        </p:spPr>
        <p:txBody>
          <a:bodyPr wrap="square">
            <a:spAutoFit/>
          </a:bodyPr>
          <a:lstStyle/>
          <a:p>
            <a:pPr marL="342900" marR="0" lvl="0" indent="-342900">
              <a:spcBef>
                <a:spcPts val="0"/>
              </a:spcBef>
              <a:spcAft>
                <a:spcPts val="0"/>
              </a:spcAft>
              <a:buFont typeface="+mj-lt"/>
              <a:buAutoNum type="arabicPeriod"/>
              <a:tabLst>
                <a:tab pos="476250" algn="l"/>
              </a:tabLst>
            </a:pPr>
            <a:r>
              <a:rPr lang="en-US" sz="3200" dirty="0">
                <a:latin typeface="Times New Roman" panose="02020603050405020304" pitchFamily="18" charset="0"/>
                <a:ea typeface="Times New Roman" panose="02020603050405020304" pitchFamily="18" charset="0"/>
              </a:rPr>
              <a:t>It wasn’t possible.  DVDs and Blu-ray disks were never successful.</a:t>
            </a:r>
            <a:br>
              <a:rPr lang="en-US" sz="3200" dirty="0">
                <a:latin typeface="Times New Roman" panose="02020603050405020304" pitchFamily="18" charset="0"/>
                <a:ea typeface="Times New Roman" panose="02020603050405020304" pitchFamily="18" charset="0"/>
              </a:rPr>
            </a:b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76250" algn="l"/>
              </a:tabLst>
            </a:pPr>
            <a:r>
              <a:rPr lang="en-US" sz="3200" dirty="0">
                <a:latin typeface="Times New Roman" panose="02020603050405020304" pitchFamily="18" charset="0"/>
                <a:ea typeface="Times New Roman" panose="02020603050405020304" pitchFamily="18" charset="0"/>
              </a:rPr>
              <a:t>DVDs and Blu-ray disks used higher frequency electromagnetic waves to read the disks.</a:t>
            </a:r>
            <a:br>
              <a:rPr lang="en-US" sz="3200" dirty="0">
                <a:latin typeface="Times New Roman" panose="02020603050405020304" pitchFamily="18" charset="0"/>
                <a:ea typeface="Times New Roman" panose="02020603050405020304" pitchFamily="18" charset="0"/>
              </a:rPr>
            </a:b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76250" algn="l"/>
              </a:tabLst>
            </a:pPr>
            <a:r>
              <a:rPr lang="en-US" sz="3200" dirty="0">
                <a:latin typeface="Times New Roman" panose="02020603050405020304" pitchFamily="18" charset="0"/>
                <a:ea typeface="Times New Roman" panose="02020603050405020304" pitchFamily="18" charset="0"/>
              </a:rPr>
              <a:t>DVDs and Blu-ray disks uses lower frequency electromagnetic waves to read the disks.</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760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8D8C507-8A7D-4277-A042-3E3249839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7757" y="267661"/>
            <a:ext cx="5812064" cy="340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1FFB267-B77D-4FAA-9D0D-3C6BB8AF9B86}"/>
              </a:ext>
            </a:extLst>
          </p:cNvPr>
          <p:cNvSpPr/>
          <p:nvPr/>
        </p:nvSpPr>
        <p:spPr>
          <a:xfrm>
            <a:off x="231321" y="355350"/>
            <a:ext cx="6420758" cy="3108543"/>
          </a:xfrm>
          <a:prstGeom prst="rect">
            <a:avLst/>
          </a:prstGeom>
        </p:spPr>
        <p:txBody>
          <a:bodyPr wrap="square">
            <a:spAutoFit/>
          </a:bodyPr>
          <a:lstStyle/>
          <a:p>
            <a:r>
              <a:rPr lang="en-US" sz="2800" u="sng" dirty="0">
                <a:solidFill>
                  <a:srgbClr val="000000"/>
                </a:solidFill>
                <a:latin typeface="JDMFMI+TimesNewRoman"/>
                <a:ea typeface="Times New Roman" panose="02020603050405020304" pitchFamily="18" charset="0"/>
                <a:cs typeface="JDMFMI+TimesNewRoman"/>
              </a:rPr>
              <a:t>Example 1:</a:t>
            </a:r>
            <a:r>
              <a:rPr lang="en-US" sz="2800" dirty="0">
                <a:solidFill>
                  <a:srgbClr val="000000"/>
                </a:solidFill>
                <a:latin typeface="JDMFMI+TimesNewRoman"/>
                <a:ea typeface="Times New Roman" panose="02020603050405020304" pitchFamily="18" charset="0"/>
                <a:cs typeface="JDMFMI+TimesNewRoman"/>
              </a:rPr>
              <a:t>  Light of wavelength 510 nm falls on a barrier with 3 thin slits each spaced 2.5 </a:t>
            </a:r>
            <a:r>
              <a:rPr lang="en-US" sz="2800" dirty="0" err="1">
                <a:solidFill>
                  <a:srgbClr val="000000"/>
                </a:solidFill>
                <a:latin typeface="JDMFMI+TimesNewRoman"/>
                <a:ea typeface="Times New Roman" panose="02020603050405020304" pitchFamily="18" charset="0"/>
                <a:cs typeface="JDMFMI+TimesNewRoman"/>
              </a:rPr>
              <a:t>μm</a:t>
            </a:r>
            <a:r>
              <a:rPr lang="en-US" sz="2800" dirty="0">
                <a:solidFill>
                  <a:srgbClr val="000000"/>
                </a:solidFill>
                <a:latin typeface="JDMFMI+TimesNewRoman"/>
                <a:ea typeface="Times New Roman" panose="02020603050405020304" pitchFamily="18" charset="0"/>
                <a:cs typeface="JDMFMI+TimesNewRoman"/>
              </a:rPr>
              <a:t> apart from its adjacent slit as shown in the figure. A pattern of dots appears on a distant screen. Determine the angle θ</a:t>
            </a:r>
            <a:r>
              <a:rPr lang="en-US" sz="2800" baseline="-25000" dirty="0">
                <a:solidFill>
                  <a:srgbClr val="000000"/>
                </a:solidFill>
                <a:latin typeface="JDMFMI+TimesNewRoman"/>
                <a:ea typeface="Times New Roman" panose="02020603050405020304" pitchFamily="18" charset="0"/>
                <a:cs typeface="JDMFMI+TimesNewRoman"/>
              </a:rPr>
              <a:t>2 </a:t>
            </a:r>
            <a:r>
              <a:rPr lang="en-US" sz="2800" dirty="0">
                <a:solidFill>
                  <a:srgbClr val="000000"/>
                </a:solidFill>
                <a:latin typeface="JDMFMI+TimesNewRoman"/>
                <a:ea typeface="Times New Roman" panose="02020603050405020304" pitchFamily="18" charset="0"/>
                <a:cs typeface="JDMFMI+TimesNewRoman"/>
              </a:rPr>
              <a:t>for the 2</a:t>
            </a:r>
            <a:r>
              <a:rPr lang="en-US" sz="2800" baseline="30000" dirty="0">
                <a:solidFill>
                  <a:srgbClr val="000000"/>
                </a:solidFill>
                <a:latin typeface="JDMFMI+TimesNewRoman"/>
                <a:ea typeface="Times New Roman" panose="02020603050405020304" pitchFamily="18" charset="0"/>
                <a:cs typeface="JDMFMI+TimesNewRoman"/>
              </a:rPr>
              <a:t>nd</a:t>
            </a:r>
            <a:r>
              <a:rPr lang="en-US" sz="2800" dirty="0">
                <a:solidFill>
                  <a:srgbClr val="000000"/>
                </a:solidFill>
                <a:latin typeface="JDMFMI+TimesNewRoman"/>
                <a:ea typeface="Times New Roman" panose="02020603050405020304" pitchFamily="18" charset="0"/>
                <a:cs typeface="JDMFMI+TimesNewRoman"/>
              </a:rPr>
              <a:t> major bright side maximum. </a:t>
            </a:r>
            <a:endParaRPr lang="en-US" sz="2800" dirty="0"/>
          </a:p>
        </p:txBody>
      </p:sp>
      <p:sp>
        <p:nvSpPr>
          <p:cNvPr id="3" name="Rectangle 2">
            <a:extLst>
              <a:ext uri="{FF2B5EF4-FFF2-40B4-BE49-F238E27FC236}">
                <a16:creationId xmlns:a16="http://schemas.microsoft.com/office/drawing/2014/main" id="{993F7968-E0BF-4B79-8699-F12DB6044B21}"/>
              </a:ext>
            </a:extLst>
          </p:cNvPr>
          <p:cNvSpPr/>
          <p:nvPr/>
        </p:nvSpPr>
        <p:spPr>
          <a:xfrm>
            <a:off x="231321" y="3463893"/>
            <a:ext cx="11582400" cy="3093154"/>
          </a:xfrm>
          <a:prstGeom prst="rect">
            <a:avLst/>
          </a:prstGeom>
        </p:spPr>
        <p:txBody>
          <a:bodyPr wrap="square">
            <a:spAutoFit/>
          </a:bodyPr>
          <a:lstStyle/>
          <a:p>
            <a:r>
              <a:rPr lang="en-US" sz="2800" u="sng" dirty="0" err="1">
                <a:latin typeface="Times New Roman" panose="02020603050405020304" pitchFamily="18" charset="0"/>
                <a:ea typeface="Times New Roman" panose="02020603050405020304" pitchFamily="18" charset="0"/>
              </a:rPr>
              <a:t>ConcepTest</a:t>
            </a:r>
            <a:r>
              <a:rPr lang="en-US" sz="2800" u="sng" dirty="0">
                <a:latin typeface="Times New Roman" panose="02020603050405020304" pitchFamily="18" charset="0"/>
                <a:ea typeface="Times New Roman" panose="02020603050405020304" pitchFamily="18" charset="0"/>
              </a:rPr>
              <a:t> #2, Lecture 14</a:t>
            </a:r>
            <a:r>
              <a:rPr lang="en-US" sz="2800" dirty="0">
                <a:latin typeface="Times New Roman" panose="02020603050405020304" pitchFamily="18" charset="0"/>
                <a:ea typeface="Times New Roman" panose="02020603050405020304" pitchFamily="18" charset="0"/>
              </a:rPr>
              <a:t>:  Which of the following is the sequence that you’ll use to solve this problem?</a:t>
            </a:r>
            <a:br>
              <a:rPr lang="en-US" sz="2800" dirty="0">
                <a:latin typeface="Times New Roman" panose="02020603050405020304" pitchFamily="18" charset="0"/>
                <a:ea typeface="Times New Roman" panose="02020603050405020304" pitchFamily="18" charset="0"/>
              </a:rPr>
            </a:br>
            <a:endParaRPr lang="en-US" sz="1100" dirty="0">
              <a:effectLst/>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1.  Start with geometry </a:t>
            </a:r>
            <a:r>
              <a:rPr lang="en-US" sz="2800" dirty="0">
                <a:latin typeface="Times New Roman" panose="02020603050405020304" pitchFamily="18" charset="0"/>
                <a:ea typeface="Times New Roman" panose="02020603050405020304" pitchFamily="18" charset="0"/>
                <a:sym typeface="Wingdings" panose="05000000000000000000" pitchFamily="2" charset="2"/>
              </a:rPr>
              <a:t></a:t>
            </a:r>
            <a:r>
              <a:rPr lang="en-US" sz="2800" dirty="0">
                <a:latin typeface="Times New Roman" panose="02020603050405020304" pitchFamily="18" charset="0"/>
                <a:ea typeface="Times New Roman" panose="02020603050405020304" pitchFamily="18" charset="0"/>
              </a:rPr>
              <a:t> determine </a:t>
            </a:r>
            <a:r>
              <a:rPr lang="en-US" sz="2800" dirty="0">
                <a:latin typeface="Symbol" panose="05050102010706020507" pitchFamily="18" charset="2"/>
                <a:ea typeface="Times New Roman" panose="02020603050405020304" pitchFamily="18" charset="0"/>
              </a:rPr>
              <a:t>D</a:t>
            </a:r>
            <a:r>
              <a:rPr lang="en-US" sz="2800" dirty="0">
                <a:latin typeface="Times New Roman" panose="02020603050405020304" pitchFamily="18" charset="0"/>
                <a:ea typeface="Times New Roman" panose="02020603050405020304" pitchFamily="18" charset="0"/>
              </a:rPr>
              <a:t>r </a:t>
            </a:r>
            <a:r>
              <a:rPr lang="en-US" sz="2800" dirty="0">
                <a:latin typeface="Times New Roman" panose="02020603050405020304" pitchFamily="18" charset="0"/>
                <a:ea typeface="Times New Roman" panose="02020603050405020304" pitchFamily="18" charset="0"/>
                <a:sym typeface="Wingdings" panose="05000000000000000000" pitchFamily="2" charset="2"/>
              </a:rPr>
              <a:t></a:t>
            </a:r>
            <a:r>
              <a:rPr lang="en-US" sz="2800" dirty="0">
                <a:latin typeface="Times New Roman" panose="02020603050405020304" pitchFamily="18" charset="0"/>
                <a:ea typeface="Times New Roman" panose="02020603050405020304" pitchFamily="18" charset="0"/>
              </a:rPr>
              <a:t> determine </a:t>
            </a:r>
            <a:r>
              <a:rPr lang="en-US" sz="2800" dirty="0">
                <a:latin typeface="Symbol" panose="05050102010706020507" pitchFamily="18" charset="2"/>
                <a:ea typeface="Times New Roman" panose="02020603050405020304" pitchFamily="18" charset="0"/>
              </a:rPr>
              <a:t>Df</a:t>
            </a:r>
            <a:r>
              <a:rPr lang="en-US" sz="280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sym typeface="Wingdings" panose="05000000000000000000" pitchFamily="2" charset="2"/>
              </a:rPr>
              <a:t></a:t>
            </a:r>
            <a:r>
              <a:rPr lang="en-US" sz="2800" dirty="0">
                <a:latin typeface="Times New Roman" panose="02020603050405020304" pitchFamily="18" charset="0"/>
                <a:ea typeface="Times New Roman" panose="02020603050405020304" pitchFamily="18" charset="0"/>
              </a:rPr>
              <a:t> maybe phasor addition</a:t>
            </a:r>
            <a:r>
              <a:rPr lang="en-US" sz="2800" u="sng" dirty="0">
                <a:latin typeface="Times New Roman" panose="02020603050405020304" pitchFamily="18" charset="0"/>
                <a:ea typeface="Times New Roman" panose="02020603050405020304" pitchFamily="18" charset="0"/>
              </a:rPr>
              <a:t> </a:t>
            </a:r>
            <a:br>
              <a:rPr lang="en-US" sz="1600" u="sng" dirty="0">
                <a:latin typeface="Times New Roman" panose="02020603050405020304" pitchFamily="18" charset="0"/>
                <a:ea typeface="Times New Roman" panose="02020603050405020304" pitchFamily="18" charset="0"/>
              </a:rPr>
            </a:br>
            <a:endParaRPr lang="en-US" sz="11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pPr>
            <a:r>
              <a:rPr lang="en-US" sz="2800" dirty="0">
                <a:latin typeface="Times New Roman" panose="02020603050405020304" pitchFamily="18" charset="0"/>
                <a:ea typeface="Times New Roman" panose="02020603050405020304" pitchFamily="18" charset="0"/>
              </a:rPr>
              <a:t>2.	Use the interference pattern </a:t>
            </a:r>
            <a:r>
              <a:rPr lang="en-US" sz="2800" dirty="0">
                <a:latin typeface="Times New Roman" panose="02020603050405020304" pitchFamily="18" charset="0"/>
                <a:ea typeface="Times New Roman" panose="02020603050405020304" pitchFamily="18" charset="0"/>
                <a:sym typeface="Wingdings" panose="05000000000000000000" pitchFamily="2" charset="2"/>
              </a:rPr>
              <a:t></a:t>
            </a:r>
            <a:r>
              <a:rPr lang="en-US" sz="2800" dirty="0">
                <a:latin typeface="Times New Roman" panose="02020603050405020304" pitchFamily="18" charset="0"/>
                <a:ea typeface="Times New Roman" panose="02020603050405020304" pitchFamily="18" charset="0"/>
              </a:rPr>
              <a:t> determine </a:t>
            </a:r>
            <a:r>
              <a:rPr lang="en-US" sz="2800" dirty="0">
                <a:latin typeface="Symbol" panose="05050102010706020507" pitchFamily="18" charset="2"/>
                <a:ea typeface="Times New Roman" panose="02020603050405020304" pitchFamily="18" charset="0"/>
              </a:rPr>
              <a:t>Df</a:t>
            </a:r>
            <a:r>
              <a:rPr lang="en-US" sz="280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sym typeface="Wingdings" panose="05000000000000000000" pitchFamily="2" charset="2"/>
              </a:rPr>
              <a:t></a:t>
            </a:r>
            <a:r>
              <a:rPr lang="en-US" sz="2800" dirty="0">
                <a:latin typeface="Times New Roman" panose="02020603050405020304" pitchFamily="18" charset="0"/>
                <a:ea typeface="Times New Roman" panose="02020603050405020304" pitchFamily="18" charset="0"/>
              </a:rPr>
              <a:t> determine </a:t>
            </a:r>
            <a:r>
              <a:rPr lang="en-US" sz="2800" dirty="0">
                <a:latin typeface="Symbol" panose="05050102010706020507" pitchFamily="18" charset="2"/>
                <a:ea typeface="Times New Roman" panose="02020603050405020304" pitchFamily="18" charset="0"/>
              </a:rPr>
              <a:t>D</a:t>
            </a:r>
            <a:r>
              <a:rPr lang="en-US" sz="2800" dirty="0">
                <a:latin typeface="Times New Roman" panose="02020603050405020304" pitchFamily="18" charset="0"/>
                <a:ea typeface="Times New Roman" panose="02020603050405020304" pitchFamily="18" charset="0"/>
              </a:rPr>
              <a:t>r </a:t>
            </a:r>
            <a:r>
              <a:rPr lang="en-US" sz="2800" dirty="0">
                <a:latin typeface="Times New Roman" panose="02020603050405020304" pitchFamily="18" charset="0"/>
                <a:ea typeface="Times New Roman" panose="02020603050405020304" pitchFamily="18" charset="0"/>
                <a:sym typeface="Wingdings" panose="05000000000000000000" pitchFamily="2" charset="2"/>
              </a:rPr>
              <a:t></a:t>
            </a:r>
            <a:r>
              <a:rPr lang="en-US" sz="2800" dirty="0">
                <a:latin typeface="Times New Roman" panose="02020603050405020304" pitchFamily="18" charset="0"/>
                <a:ea typeface="Times New Roman" panose="02020603050405020304" pitchFamily="18" charset="0"/>
              </a:rPr>
              <a:t> geometry (e.g., find </a:t>
            </a:r>
            <a:r>
              <a:rPr lang="en-US" sz="2800" dirty="0">
                <a:latin typeface="Symbol" panose="05050102010706020507" pitchFamily="18" charset="2"/>
                <a:ea typeface="Times New Roman" panose="02020603050405020304" pitchFamily="18" charset="0"/>
              </a:rPr>
              <a:t>q</a:t>
            </a:r>
            <a:r>
              <a:rPr lang="en-US" sz="2800" dirty="0">
                <a:latin typeface="Times New Roman" panose="02020603050405020304" pitchFamily="18" charset="0"/>
                <a:ea typeface="Times New Roman" panose="02020603050405020304" pitchFamily="18" charset="0"/>
              </a:rPr>
              <a:t> or d).</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6093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3473</TotalTime>
  <Words>1575</Words>
  <Application>Microsoft Office PowerPoint</Application>
  <PresentationFormat>Widescreen</PresentationFormat>
  <Paragraphs>114</Paragraphs>
  <Slides>21</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Arial</vt:lpstr>
      <vt:lpstr>Calibri</vt:lpstr>
      <vt:lpstr>Calibri Light</vt:lpstr>
      <vt:lpstr>Cambria Math</vt:lpstr>
      <vt:lpstr>JDMFMI+TimesNewRoman</vt:lpstr>
      <vt:lpstr>Symbol</vt:lpstr>
      <vt:lpstr>Times New Roman</vt:lpstr>
      <vt:lpstr>Wingdings</vt:lpstr>
      <vt:lpstr>Office Theme</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H Solomon</dc:creator>
  <cp:lastModifiedBy>Tom H Solomon</cp:lastModifiedBy>
  <cp:revision>25</cp:revision>
  <cp:lastPrinted>2025-03-18T14:02:55Z</cp:lastPrinted>
  <dcterms:created xsi:type="dcterms:W3CDTF">2025-03-15T23:37:08Z</dcterms:created>
  <dcterms:modified xsi:type="dcterms:W3CDTF">2025-03-18T14:02:58Z</dcterms:modified>
</cp:coreProperties>
</file>