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5" r:id="rId1"/>
  </p:sldMasterIdLst>
  <p:notesMasterIdLst>
    <p:notesMasterId r:id="rId76"/>
  </p:notesMasterIdLst>
  <p:handoutMasterIdLst>
    <p:handoutMasterId r:id="rId77"/>
  </p:handoutMasterIdLst>
  <p:sldIdLst>
    <p:sldId id="295" r:id="rId2"/>
    <p:sldId id="306" r:id="rId3"/>
    <p:sldId id="303" r:id="rId4"/>
    <p:sldId id="334" r:id="rId5"/>
    <p:sldId id="373" r:id="rId6"/>
    <p:sldId id="375" r:id="rId7"/>
    <p:sldId id="374" r:id="rId8"/>
    <p:sldId id="376" r:id="rId9"/>
    <p:sldId id="296" r:id="rId10"/>
    <p:sldId id="302" r:id="rId11"/>
    <p:sldId id="333" r:id="rId12"/>
    <p:sldId id="297" r:id="rId13"/>
    <p:sldId id="298" r:id="rId14"/>
    <p:sldId id="299" r:id="rId15"/>
    <p:sldId id="301" r:id="rId16"/>
    <p:sldId id="304" r:id="rId17"/>
    <p:sldId id="307" r:id="rId18"/>
    <p:sldId id="311" r:id="rId19"/>
    <p:sldId id="312" r:id="rId20"/>
    <p:sldId id="313" r:id="rId21"/>
    <p:sldId id="308" r:id="rId22"/>
    <p:sldId id="314" r:id="rId23"/>
    <p:sldId id="315" r:id="rId24"/>
    <p:sldId id="309" r:id="rId25"/>
    <p:sldId id="310" r:id="rId26"/>
    <p:sldId id="316" r:id="rId27"/>
    <p:sldId id="317" r:id="rId28"/>
    <p:sldId id="328" r:id="rId29"/>
    <p:sldId id="318" r:id="rId30"/>
    <p:sldId id="319" r:id="rId31"/>
    <p:sldId id="320" r:id="rId32"/>
    <p:sldId id="329" r:id="rId33"/>
    <p:sldId id="322" r:id="rId34"/>
    <p:sldId id="330" r:id="rId35"/>
    <p:sldId id="331" r:id="rId36"/>
    <p:sldId id="332" r:id="rId37"/>
    <p:sldId id="323" r:id="rId38"/>
    <p:sldId id="324" r:id="rId39"/>
    <p:sldId id="325" r:id="rId40"/>
    <p:sldId id="326" r:id="rId41"/>
    <p:sldId id="371" r:id="rId42"/>
    <p:sldId id="335" r:id="rId43"/>
    <p:sldId id="337" r:id="rId44"/>
    <p:sldId id="338" r:id="rId45"/>
    <p:sldId id="339" r:id="rId46"/>
    <p:sldId id="340" r:id="rId47"/>
    <p:sldId id="341" r:id="rId48"/>
    <p:sldId id="342" r:id="rId49"/>
    <p:sldId id="372" r:id="rId50"/>
    <p:sldId id="344" r:id="rId51"/>
    <p:sldId id="345" r:id="rId52"/>
    <p:sldId id="346" r:id="rId53"/>
    <p:sldId id="347" r:id="rId54"/>
    <p:sldId id="348" r:id="rId55"/>
    <p:sldId id="349" r:id="rId56"/>
    <p:sldId id="350" r:id="rId57"/>
    <p:sldId id="351" r:id="rId58"/>
    <p:sldId id="352" r:id="rId59"/>
    <p:sldId id="353" r:id="rId60"/>
    <p:sldId id="355" r:id="rId61"/>
    <p:sldId id="356"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pitchFamily="-105"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5"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5"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5"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5" charset="-128"/>
        <a:cs typeface="+mn-cs"/>
      </a:defRPr>
    </a:lvl5pPr>
    <a:lvl6pPr marL="2286000" algn="l" defTabSz="914400" rtl="0" eaLnBrk="1" latinLnBrk="0" hangingPunct="1">
      <a:defRPr kern="1200">
        <a:solidFill>
          <a:schemeClr val="tx1"/>
        </a:solidFill>
        <a:latin typeface="Arial" charset="0"/>
        <a:ea typeface="ＭＳ Ｐゴシック" pitchFamily="-105" charset="-128"/>
        <a:cs typeface="+mn-cs"/>
      </a:defRPr>
    </a:lvl6pPr>
    <a:lvl7pPr marL="2743200" algn="l" defTabSz="914400" rtl="0" eaLnBrk="1" latinLnBrk="0" hangingPunct="1">
      <a:defRPr kern="1200">
        <a:solidFill>
          <a:schemeClr val="tx1"/>
        </a:solidFill>
        <a:latin typeface="Arial" charset="0"/>
        <a:ea typeface="ＭＳ Ｐゴシック" pitchFamily="-105" charset="-128"/>
        <a:cs typeface="+mn-cs"/>
      </a:defRPr>
    </a:lvl7pPr>
    <a:lvl8pPr marL="3200400" algn="l" defTabSz="914400" rtl="0" eaLnBrk="1" latinLnBrk="0" hangingPunct="1">
      <a:defRPr kern="1200">
        <a:solidFill>
          <a:schemeClr val="tx1"/>
        </a:solidFill>
        <a:latin typeface="Arial" charset="0"/>
        <a:ea typeface="ＭＳ Ｐゴシック" pitchFamily="-105" charset="-128"/>
        <a:cs typeface="+mn-cs"/>
      </a:defRPr>
    </a:lvl8pPr>
    <a:lvl9pPr marL="3657600" algn="l" defTabSz="914400" rtl="0" eaLnBrk="1" latinLnBrk="0" hangingPunct="1">
      <a:defRPr kern="1200">
        <a:solidFill>
          <a:schemeClr val="tx1"/>
        </a:solidFill>
        <a:latin typeface="Arial" charset="0"/>
        <a:ea typeface="ＭＳ Ｐゴシック" pitchFamily="-10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3399FF"/>
    <a:srgbClr val="FBFF7F"/>
    <a:srgbClr val="FFDFBF"/>
    <a:srgbClr val="FF0000"/>
    <a:srgbClr val="EAEAEA"/>
    <a:srgbClr val="CCFFFF"/>
    <a:srgbClr val="CCFFCC"/>
    <a:srgbClr val="CCFF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58"/>
    </p:cViewPr>
  </p:sorterViewPr>
  <p:notesViewPr>
    <p:cSldViewPr snapToGrid="0">
      <p:cViewPr varScale="1">
        <p:scale>
          <a:sx n="58" d="100"/>
          <a:sy n="58" d="100"/>
        </p:scale>
        <p:origin x="-1068" y="-78"/>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1"/>
            <a:ext cx="3206750" cy="457200"/>
          </a:xfrm>
          <a:prstGeom prst="rect">
            <a:avLst/>
          </a:prstGeom>
          <a:noFill/>
          <a:ln w="9525">
            <a:noFill/>
            <a:miter lim="800000"/>
            <a:headEnd/>
            <a:tailEnd/>
          </a:ln>
          <a:effectLst/>
        </p:spPr>
        <p:txBody>
          <a:bodyPr vert="horz" wrap="none" lIns="91568" tIns="45785" rIns="91568" bIns="45785" numCol="1" anchor="ctr" anchorCtr="0" compatLnSpc="1">
            <a:prstTxWarp prst="textNoShape">
              <a:avLst/>
            </a:prstTxWarp>
          </a:bodyPr>
          <a:lstStyle>
            <a:lvl1pPr defTabSz="915900" eaLnBrk="0" hangingPunct="0">
              <a:defRPr sz="1200">
                <a:latin typeface="Helvetica" pitchFamily="-105" charset="0"/>
              </a:defRPr>
            </a:lvl1pPr>
          </a:lstStyle>
          <a:p>
            <a:endParaRPr lang="en-US"/>
          </a:p>
        </p:txBody>
      </p:sp>
      <p:sp>
        <p:nvSpPr>
          <p:cNvPr id="46083" name="Rectangle 3"/>
          <p:cNvSpPr>
            <a:spLocks noGrp="1" noChangeArrowheads="1"/>
          </p:cNvSpPr>
          <p:nvPr>
            <p:ph type="dt" sz="quarter" idx="1"/>
          </p:nvPr>
        </p:nvSpPr>
        <p:spPr bwMode="auto">
          <a:xfrm>
            <a:off x="4122738" y="1"/>
            <a:ext cx="3205162" cy="457200"/>
          </a:xfrm>
          <a:prstGeom prst="rect">
            <a:avLst/>
          </a:prstGeom>
          <a:noFill/>
          <a:ln w="9525">
            <a:noFill/>
            <a:miter lim="800000"/>
            <a:headEnd/>
            <a:tailEnd/>
          </a:ln>
          <a:effectLst/>
        </p:spPr>
        <p:txBody>
          <a:bodyPr vert="horz" wrap="none" lIns="91568" tIns="45785" rIns="91568" bIns="45785" numCol="1" anchor="ctr" anchorCtr="0" compatLnSpc="1">
            <a:prstTxWarp prst="textNoShape">
              <a:avLst/>
            </a:prstTxWarp>
          </a:bodyPr>
          <a:lstStyle>
            <a:lvl1pPr algn="r" defTabSz="915900" eaLnBrk="0" hangingPunct="0">
              <a:defRPr sz="1200">
                <a:latin typeface="Helvetica" pitchFamily="-105" charset="0"/>
              </a:defRPr>
            </a:lvl1pPr>
          </a:lstStyle>
          <a:p>
            <a:endParaRPr lang="en-US"/>
          </a:p>
        </p:txBody>
      </p:sp>
      <p:sp>
        <p:nvSpPr>
          <p:cNvPr id="46084" name="Rectangle 4"/>
          <p:cNvSpPr>
            <a:spLocks noGrp="1" noChangeArrowheads="1"/>
          </p:cNvSpPr>
          <p:nvPr>
            <p:ph type="ftr" sz="quarter" idx="2"/>
          </p:nvPr>
        </p:nvSpPr>
        <p:spPr bwMode="auto">
          <a:xfrm>
            <a:off x="0" y="9156700"/>
            <a:ext cx="3206750" cy="457200"/>
          </a:xfrm>
          <a:prstGeom prst="rect">
            <a:avLst/>
          </a:prstGeom>
          <a:noFill/>
          <a:ln w="9525">
            <a:noFill/>
            <a:miter lim="800000"/>
            <a:headEnd/>
            <a:tailEnd/>
          </a:ln>
          <a:effectLst/>
        </p:spPr>
        <p:txBody>
          <a:bodyPr vert="horz" wrap="none" lIns="91568" tIns="45785" rIns="91568" bIns="45785" numCol="1" anchor="b" anchorCtr="0" compatLnSpc="1">
            <a:prstTxWarp prst="textNoShape">
              <a:avLst/>
            </a:prstTxWarp>
          </a:bodyPr>
          <a:lstStyle>
            <a:lvl1pPr defTabSz="915900" eaLnBrk="0" hangingPunct="0">
              <a:defRPr sz="1200">
                <a:latin typeface="Helvetica" pitchFamily="-105" charset="0"/>
              </a:defRPr>
            </a:lvl1pPr>
          </a:lstStyle>
          <a:p>
            <a:endParaRPr lang="en-US"/>
          </a:p>
        </p:txBody>
      </p:sp>
      <p:sp>
        <p:nvSpPr>
          <p:cNvPr id="46085" name="Rectangle 5"/>
          <p:cNvSpPr>
            <a:spLocks noGrp="1" noChangeArrowheads="1"/>
          </p:cNvSpPr>
          <p:nvPr>
            <p:ph type="sldNum" sz="quarter" idx="3"/>
          </p:nvPr>
        </p:nvSpPr>
        <p:spPr bwMode="auto">
          <a:xfrm>
            <a:off x="4122738" y="9156700"/>
            <a:ext cx="3205162" cy="457200"/>
          </a:xfrm>
          <a:prstGeom prst="rect">
            <a:avLst/>
          </a:prstGeom>
          <a:noFill/>
          <a:ln w="9525">
            <a:noFill/>
            <a:miter lim="800000"/>
            <a:headEnd/>
            <a:tailEnd/>
          </a:ln>
          <a:effectLst/>
        </p:spPr>
        <p:txBody>
          <a:bodyPr vert="horz" wrap="none" lIns="91568" tIns="45785" rIns="91568" bIns="45785" numCol="1" anchor="b" anchorCtr="0" compatLnSpc="1">
            <a:prstTxWarp prst="textNoShape">
              <a:avLst/>
            </a:prstTxWarp>
          </a:bodyPr>
          <a:lstStyle>
            <a:lvl1pPr algn="r" defTabSz="915900" eaLnBrk="0" hangingPunct="0">
              <a:defRPr sz="1200">
                <a:latin typeface="Helvetica" pitchFamily="-105" charset="0"/>
              </a:defRPr>
            </a:lvl1pPr>
          </a:lstStyle>
          <a:p>
            <a:fld id="{856FBC53-8B64-4C2B-ACEC-9F26780C97C1}" type="slidenum">
              <a:rPr lang="en-US"/>
              <a:pPr/>
              <a:t>‹#›</a:t>
            </a:fld>
            <a:endParaRPr lang="en-US"/>
          </a:p>
        </p:txBody>
      </p:sp>
    </p:spTree>
    <p:extLst>
      <p:ext uri="{BB962C8B-B14F-4D97-AF65-F5344CB8AC3E}">
        <p14:creationId xmlns:p14="http://schemas.microsoft.com/office/powerpoint/2010/main" val="4035690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none" lIns="96651" tIns="48324" rIns="96651" bIns="48324" numCol="1" anchor="ctr" anchorCtr="0" compatLnSpc="1">
            <a:prstTxWarp prst="textNoShape">
              <a:avLst/>
            </a:prstTxWarp>
          </a:bodyPr>
          <a:lstStyle>
            <a:lvl1pPr defTabSz="966696" eaLnBrk="0" hangingPunct="0">
              <a:defRPr sz="1300">
                <a:latin typeface="Times New Roman" pitchFamily="-105" charset="0"/>
              </a:defRPr>
            </a:lvl1pPr>
          </a:lstStyle>
          <a:p>
            <a:endParaRPr lang="en-US"/>
          </a:p>
        </p:txBody>
      </p:sp>
      <p:sp>
        <p:nvSpPr>
          <p:cNvPr id="6147" name="Rectangle 3"/>
          <p:cNvSpPr>
            <a:spLocks noGrp="1" noChangeArrowheads="1"/>
          </p:cNvSpPr>
          <p:nvPr>
            <p:ph type="dt" idx="1"/>
          </p:nvPr>
        </p:nvSpPr>
        <p:spPr bwMode="auto">
          <a:xfrm>
            <a:off x="4146550" y="1"/>
            <a:ext cx="3168650" cy="479425"/>
          </a:xfrm>
          <a:prstGeom prst="rect">
            <a:avLst/>
          </a:prstGeom>
          <a:noFill/>
          <a:ln w="9525">
            <a:noFill/>
            <a:miter lim="800000"/>
            <a:headEnd/>
            <a:tailEnd/>
          </a:ln>
          <a:effectLst/>
        </p:spPr>
        <p:txBody>
          <a:bodyPr vert="horz" wrap="none" lIns="96651" tIns="48324" rIns="96651" bIns="48324" numCol="1" anchor="ctr" anchorCtr="0" compatLnSpc="1">
            <a:prstTxWarp prst="textNoShape">
              <a:avLst/>
            </a:prstTxWarp>
          </a:bodyPr>
          <a:lstStyle>
            <a:lvl1pPr algn="r" defTabSz="966696" eaLnBrk="0" hangingPunct="0">
              <a:defRPr sz="1300">
                <a:latin typeface="Times New Roman" pitchFamily="-105" charset="0"/>
              </a:defRPr>
            </a:lvl1pPr>
          </a:lstStyle>
          <a:p>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74726" y="4560888"/>
            <a:ext cx="5365750" cy="4319588"/>
          </a:xfrm>
          <a:prstGeom prst="rect">
            <a:avLst/>
          </a:prstGeom>
          <a:noFill/>
          <a:ln w="9525">
            <a:noFill/>
            <a:miter lim="800000"/>
            <a:headEnd/>
            <a:tailEnd/>
          </a:ln>
          <a:effectLst/>
        </p:spPr>
        <p:txBody>
          <a:bodyPr vert="horz" wrap="none" lIns="96651" tIns="48324" rIns="96651" bIns="48324" numCol="1" anchor="ctr"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21776"/>
            <a:ext cx="3168650" cy="479425"/>
          </a:xfrm>
          <a:prstGeom prst="rect">
            <a:avLst/>
          </a:prstGeom>
          <a:noFill/>
          <a:ln w="9525">
            <a:noFill/>
            <a:miter lim="800000"/>
            <a:headEnd/>
            <a:tailEnd/>
          </a:ln>
          <a:effectLst/>
        </p:spPr>
        <p:txBody>
          <a:bodyPr vert="horz" wrap="none" lIns="96651" tIns="48324" rIns="96651" bIns="48324" numCol="1" anchor="b" anchorCtr="0" compatLnSpc="1">
            <a:prstTxWarp prst="textNoShape">
              <a:avLst/>
            </a:prstTxWarp>
          </a:bodyPr>
          <a:lstStyle>
            <a:lvl1pPr defTabSz="966696" eaLnBrk="0" hangingPunct="0">
              <a:defRPr sz="1300">
                <a:latin typeface="Times New Roman" pitchFamily="-105" charset="0"/>
              </a:defRPr>
            </a:lvl1pPr>
          </a:lstStyle>
          <a:p>
            <a:endParaRPr lang="en-US"/>
          </a:p>
        </p:txBody>
      </p:sp>
      <p:sp>
        <p:nvSpPr>
          <p:cNvPr id="6151" name="Rectangle 7"/>
          <p:cNvSpPr>
            <a:spLocks noGrp="1" noChangeArrowheads="1"/>
          </p:cNvSpPr>
          <p:nvPr>
            <p:ph type="sldNum" sz="quarter" idx="5"/>
          </p:nvPr>
        </p:nvSpPr>
        <p:spPr bwMode="auto">
          <a:xfrm>
            <a:off x="4146550" y="9121776"/>
            <a:ext cx="3168650" cy="479425"/>
          </a:xfrm>
          <a:prstGeom prst="rect">
            <a:avLst/>
          </a:prstGeom>
          <a:noFill/>
          <a:ln w="9525">
            <a:noFill/>
            <a:miter lim="800000"/>
            <a:headEnd/>
            <a:tailEnd/>
          </a:ln>
          <a:effectLst/>
        </p:spPr>
        <p:txBody>
          <a:bodyPr vert="horz" wrap="none" lIns="96651" tIns="48324" rIns="96651" bIns="48324" numCol="1" anchor="b" anchorCtr="0" compatLnSpc="1">
            <a:prstTxWarp prst="textNoShape">
              <a:avLst/>
            </a:prstTxWarp>
          </a:bodyPr>
          <a:lstStyle>
            <a:lvl1pPr algn="r" defTabSz="966696" eaLnBrk="0" hangingPunct="0">
              <a:defRPr sz="1300">
                <a:latin typeface="Times New Roman" pitchFamily="-105" charset="0"/>
              </a:defRPr>
            </a:lvl1pPr>
          </a:lstStyle>
          <a:p>
            <a:fld id="{5D2F09D7-77B4-4A0C-9AF1-8CF02920E9E6}" type="slidenum">
              <a:rPr lang="en-US"/>
              <a:pPr/>
              <a:t>‹#›</a:t>
            </a:fld>
            <a:endParaRPr lang="en-US"/>
          </a:p>
        </p:txBody>
      </p:sp>
    </p:spTree>
    <p:extLst>
      <p:ext uri="{BB962C8B-B14F-4D97-AF65-F5344CB8AC3E}">
        <p14:creationId xmlns:p14="http://schemas.microsoft.com/office/powerpoint/2010/main" val="40357479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F09D7-77B4-4A0C-9AF1-8CF02920E9E6}" type="slidenum">
              <a:rPr lang="en-US" smtClean="0"/>
              <a:pPr/>
              <a:t>15</a:t>
            </a:fld>
            <a:endParaRPr lang="en-US"/>
          </a:p>
        </p:txBody>
      </p:sp>
    </p:spTree>
    <p:extLst>
      <p:ext uri="{BB962C8B-B14F-4D97-AF65-F5344CB8AC3E}">
        <p14:creationId xmlns:p14="http://schemas.microsoft.com/office/powerpoint/2010/main" val="225601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CSCI 240 Computers and Society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3C9DA3D9-EA1C-4EE1-A007-D84B15AAF7E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DBF0F2C7-C462-42E6-A02F-B6EF6419787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124AAC8A-7AAD-4363-861B-C260EE62B15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180B9448-297A-4F4C-83A0-C24E566814B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EE2E85D4-25D3-4BB3-AFDB-00B244890A3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D92610D5-907A-46FF-8777-D621838D67E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588F635C-3DD2-49AD-94F1-8FA9E00523B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16F982B6-48C8-4798-8DF3-FD3E9AFEF30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4" name="Rectangle 6"/>
          <p:cNvSpPr>
            <a:spLocks noGrp="1" noChangeArrowheads="1"/>
          </p:cNvSpPr>
          <p:nvPr>
            <p:ph type="sldNum" sz="quarter" idx="12"/>
          </p:nvPr>
        </p:nvSpPr>
        <p:spPr>
          <a:ln/>
        </p:spPr>
        <p:txBody>
          <a:bodyPr/>
          <a:lstStyle>
            <a:lvl1pPr>
              <a:defRPr/>
            </a:lvl1pPr>
          </a:lstStyle>
          <a:p>
            <a:fld id="{9252545B-FBA1-4C4E-8DA6-6CB1AFBFE14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CE4EA36F-8880-4FD3-BED8-437BD4F3718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Computers and Society</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52FAEAB5-CD29-49A5-B45A-A402F0B3745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67589" name="Rectangle 5"/>
          <p:cNvSpPr>
            <a:spLocks noGrp="1" noChangeArrowheads="1"/>
          </p:cNvSpPr>
          <p:nvPr>
            <p:ph type="ftr" sz="quarter" idx="3"/>
          </p:nvPr>
        </p:nvSpPr>
        <p:spPr bwMode="auto">
          <a:xfrm>
            <a:off x="2687638" y="6245225"/>
            <a:ext cx="3810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r>
              <a:rPr lang="en-US" dirty="0" smtClean="0"/>
              <a:t>CSCI 240 Computers and Society</a:t>
            </a:r>
            <a:endParaRPr lang="en-US" dirty="0"/>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A1AFE01-B257-4403-AE97-24255A4B826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eg.bucknell.edu/~xmeng/computer-society/syllabus.html" TargetMode="External"/><Relationship Id="rId2" Type="http://schemas.openxmlformats.org/officeDocument/2006/relationships/hyperlink" Target="http://www.eg.bucknell.edu/~xmeng/computer-society/" TargetMode="External"/><Relationship Id="rId1" Type="http://schemas.openxmlformats.org/officeDocument/2006/relationships/slideLayout" Target="../slideLayouts/slideLayout2.xml"/><Relationship Id="rId4" Type="http://schemas.openxmlformats.org/officeDocument/2006/relationships/hyperlink" Target="http://www.eg.bucknell.edu/~xmeng/computer-society/schedule.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eg.bucknell.edu/~xmeng/computer-society/schedule.html" TargetMode="External"/><Relationship Id="rId2" Type="http://schemas.openxmlformats.org/officeDocument/2006/relationships/hyperlink" Target="http://www.eg.bucknell.edu/~xmeng/computer-society/syllabus.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ncr.com/about-ncr/company-overview/history-timeline"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en.wikipedia.org/wiki/Microprocessor"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wsbedu.com/jia/showw-402-w8.html" TargetMode="External"/><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en.wikipedia.org/wiki/Trolley_problem"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en.wikipedia.org/wiki/The_War_of_the_Worlds_(radio_drama)" TargetMode="External"/><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www.akamai.com/html/about/press/releases/2011/press_072611.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justiceharvard.or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dirty="0" smtClean="0">
                <a:ea typeface="ＭＳ Ｐゴシック" pitchFamily="-105" charset="-128"/>
              </a:rPr>
              <a:t>Computers and Society</a:t>
            </a:r>
          </a:p>
        </p:txBody>
      </p:sp>
      <p:sp>
        <p:nvSpPr>
          <p:cNvPr id="15363" name="Slide Number Placeholder 5"/>
          <p:cNvSpPr>
            <a:spLocks noGrp="1"/>
          </p:cNvSpPr>
          <p:nvPr>
            <p:ph type="sldNum" sz="quarter" idx="12"/>
          </p:nvPr>
        </p:nvSpPr>
        <p:spPr>
          <a:noFill/>
        </p:spPr>
        <p:txBody>
          <a:bodyPr/>
          <a:lstStyle/>
          <a:p>
            <a:fld id="{3D4678B2-7876-495F-A083-67D59879F846}" type="slidenum">
              <a:rPr lang="en-US"/>
              <a:pPr/>
              <a:t>1</a:t>
            </a:fld>
            <a:endParaRPr lang="en-US"/>
          </a:p>
        </p:txBody>
      </p:sp>
      <p:sp>
        <p:nvSpPr>
          <p:cNvPr id="15364" name="Rectangle 2"/>
          <p:cNvSpPr>
            <a:spLocks noGrp="1" noChangeArrowheads="1"/>
          </p:cNvSpPr>
          <p:nvPr>
            <p:ph type="title"/>
          </p:nvPr>
        </p:nvSpPr>
        <p:spPr>
          <a:xfrm>
            <a:off x="519113" y="3433763"/>
            <a:ext cx="8229600" cy="1143000"/>
          </a:xfrm>
        </p:spPr>
        <p:txBody>
          <a:bodyPr/>
          <a:lstStyle/>
          <a:p>
            <a:pPr eaLnBrk="1" hangingPunct="1"/>
            <a:r>
              <a:rPr lang="en-US" sz="3600" dirty="0" smtClean="0"/>
              <a:t>Course Introduction</a:t>
            </a:r>
            <a:br>
              <a:rPr lang="en-US" sz="3600" dirty="0" smtClean="0"/>
            </a:br>
            <a:r>
              <a:rPr lang="en-US" sz="3600" dirty="0" smtClean="0"/>
              <a:t>History of Computing</a:t>
            </a:r>
          </a:p>
        </p:txBody>
      </p:sp>
      <p:sp>
        <p:nvSpPr>
          <p:cNvPr id="7" name="Text Box 5"/>
          <p:cNvSpPr txBox="1">
            <a:spLocks noChangeArrowheads="1"/>
          </p:cNvSpPr>
          <p:nvPr/>
        </p:nvSpPr>
        <p:spPr bwMode="auto">
          <a:xfrm>
            <a:off x="450850" y="5370667"/>
            <a:ext cx="8248650" cy="523220"/>
          </a:xfrm>
          <a:prstGeom prst="rect">
            <a:avLst/>
          </a:prstGeom>
          <a:noFill/>
          <a:ln w="9525">
            <a:solidFill>
              <a:schemeClr val="tx1"/>
            </a:solidFill>
            <a:miter lim="800000"/>
            <a:headEnd/>
            <a:tailEnd/>
          </a:ln>
        </p:spPr>
        <p:txBody>
          <a:bodyPr>
            <a:spAutoFit/>
          </a:bodyPr>
          <a:lstStyle/>
          <a:p>
            <a:r>
              <a:rPr lang="pt-BR" sz="1400" b="1" u="sng" dirty="0"/>
              <a:t>Notice:</a:t>
            </a:r>
            <a:r>
              <a:rPr lang="pt-BR" sz="1400" dirty="0"/>
              <a:t> </a:t>
            </a:r>
            <a:r>
              <a:rPr lang="pt-BR" sz="1400" dirty="0" smtClean="0"/>
              <a:t>This set of slides is based on the notes by Professor Guattery of Bucknell and by the textbook author Michael Quinn</a:t>
            </a:r>
            <a:endParaRPr lang="en-US" sz="1400" dirty="0"/>
          </a:p>
        </p:txBody>
      </p:sp>
      <p:sp>
        <p:nvSpPr>
          <p:cNvPr id="9" name="TextBox 8"/>
          <p:cNvSpPr txBox="1"/>
          <p:nvPr/>
        </p:nvSpPr>
        <p:spPr>
          <a:xfrm>
            <a:off x="1588770" y="1154430"/>
            <a:ext cx="5928226" cy="830997"/>
          </a:xfrm>
          <a:prstGeom prst="rect">
            <a:avLst/>
          </a:prstGeom>
          <a:noFill/>
        </p:spPr>
        <p:txBody>
          <a:bodyPr wrap="none" rtlCol="0">
            <a:spAutoFit/>
          </a:bodyPr>
          <a:lstStyle/>
          <a:p>
            <a:r>
              <a:rPr lang="en-US" sz="4800" dirty="0" smtClean="0">
                <a:latin typeface="Times New Roman" pitchFamily="18" charset="0"/>
                <a:cs typeface="Times New Roman" pitchFamily="18" charset="0"/>
              </a:rPr>
              <a:t>Computers and Society</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Information</a:t>
            </a:r>
            <a:endParaRPr lang="en-US" dirty="0"/>
          </a:p>
        </p:txBody>
      </p:sp>
      <p:sp>
        <p:nvSpPr>
          <p:cNvPr id="3" name="Content Placeholder 2"/>
          <p:cNvSpPr>
            <a:spLocks noGrp="1"/>
          </p:cNvSpPr>
          <p:nvPr>
            <p:ph idx="1"/>
          </p:nvPr>
        </p:nvSpPr>
        <p:spPr>
          <a:xfrm>
            <a:off x="457200" y="1461300"/>
            <a:ext cx="8229600" cy="4525963"/>
          </a:xfrm>
        </p:spPr>
        <p:txBody>
          <a:bodyPr/>
          <a:lstStyle/>
          <a:p>
            <a:r>
              <a:rPr lang="en-US" sz="2800" dirty="0" smtClean="0"/>
              <a:t>Course home page at</a:t>
            </a:r>
          </a:p>
          <a:p>
            <a:pPr lvl="1"/>
            <a:r>
              <a:rPr lang="en-US" sz="2400" dirty="0" smtClean="0">
                <a:hlinkClick r:id="rId2"/>
              </a:rPr>
              <a:t>http://www.eg.bucknell.edu/~xmeng/computer-society/</a:t>
            </a:r>
            <a:endParaRPr lang="en-US" sz="2400" dirty="0" smtClean="0"/>
          </a:p>
          <a:p>
            <a:r>
              <a:rPr lang="en-US" sz="2800" dirty="0" smtClean="0"/>
              <a:t>Syllabus at </a:t>
            </a:r>
          </a:p>
          <a:p>
            <a:pPr lvl="1"/>
            <a:r>
              <a:rPr lang="en-US" sz="2400" dirty="0" smtClean="0">
                <a:hlinkClick r:id="rId3"/>
              </a:rPr>
              <a:t>http://www.eg.bucknell.edu/~xmeng/computer-society/syllabus.html</a:t>
            </a:r>
            <a:endParaRPr lang="en-US" sz="2400" dirty="0" smtClean="0"/>
          </a:p>
          <a:p>
            <a:r>
              <a:rPr lang="en-US" sz="2800" dirty="0" smtClean="0"/>
              <a:t>A tentative schedule at</a:t>
            </a:r>
          </a:p>
          <a:p>
            <a:pPr lvl="1"/>
            <a:r>
              <a:rPr lang="en-US" sz="2400" dirty="0" smtClean="0">
                <a:hlinkClick r:id="rId4"/>
              </a:rPr>
              <a:t>http://www.eg.bucknell.edu/~</a:t>
            </a:r>
            <a:r>
              <a:rPr lang="en-US" sz="2400" dirty="0" smtClean="0">
                <a:hlinkClick r:id="rId4"/>
              </a:rPr>
              <a:t>xmeng/computer-society/schedule.html</a:t>
            </a:r>
            <a:endParaRPr lang="en-US" sz="2400" dirty="0" smtClean="0"/>
          </a:p>
          <a:p>
            <a:r>
              <a:rPr lang="en-US" dirty="0" smtClean="0"/>
              <a:t>TAs: </a:t>
            </a:r>
            <a:r>
              <a:rPr lang="zh-CN" altLang="en-US" dirty="0"/>
              <a:t>赵</a:t>
            </a:r>
            <a:r>
              <a:rPr lang="zh-CN" altLang="en-US" dirty="0" smtClean="0"/>
              <a:t>睿</a:t>
            </a:r>
            <a:r>
              <a:rPr lang="en-US" altLang="zh-CN" dirty="0" smtClean="0"/>
              <a:t>, </a:t>
            </a:r>
            <a:r>
              <a:rPr lang="zh-CN" altLang="en-US" dirty="0"/>
              <a:t>浦楚楠</a:t>
            </a:r>
            <a:endParaRPr lang="en-US" dirty="0" smtClean="0"/>
          </a:p>
          <a:p>
            <a:endParaRPr lang="en-US" sz="2400" dirty="0" smtClean="0"/>
          </a:p>
          <a:p>
            <a:pPr lvl="1"/>
            <a:endParaRPr lang="en-US" sz="2400"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Course</a:t>
            </a:r>
            <a:endParaRPr lang="en-US" dirty="0"/>
          </a:p>
        </p:txBody>
      </p:sp>
      <p:sp>
        <p:nvSpPr>
          <p:cNvPr id="3" name="Content Placeholder 2"/>
          <p:cNvSpPr>
            <a:spLocks noGrp="1"/>
          </p:cNvSpPr>
          <p:nvPr>
            <p:ph idx="1"/>
          </p:nvPr>
        </p:nvSpPr>
        <p:spPr>
          <a:xfrm>
            <a:off x="457200" y="1554480"/>
            <a:ext cx="8229600" cy="4525963"/>
          </a:xfrm>
        </p:spPr>
        <p:txBody>
          <a:bodyPr/>
          <a:lstStyle/>
          <a:p>
            <a:r>
              <a:rPr lang="en-US" dirty="0" smtClean="0"/>
              <a:t>After taking this course, a student will be able to</a:t>
            </a:r>
          </a:p>
          <a:p>
            <a:pPr lvl="1"/>
            <a:r>
              <a:rPr lang="en-US" dirty="0" smtClean="0"/>
              <a:t>collect and analyze information from a variety of sources about societal issues related to computers and computing, and present informed opinions based on the information and analysis;</a:t>
            </a:r>
          </a:p>
          <a:p>
            <a:pPr lvl="1"/>
            <a:r>
              <a:rPr lang="en-US" dirty="0" smtClean="0"/>
              <a:t>analyze ethical issues concerning both computer technologies and the exercise of their professional responsibilities.</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to Discuss (1)</a:t>
            </a:r>
            <a:endParaRPr lang="en-US" dirty="0"/>
          </a:p>
        </p:txBody>
      </p:sp>
      <p:sp>
        <p:nvSpPr>
          <p:cNvPr id="3" name="Content Placeholder 2"/>
          <p:cNvSpPr>
            <a:spLocks noGrp="1"/>
          </p:cNvSpPr>
          <p:nvPr>
            <p:ph idx="1"/>
          </p:nvPr>
        </p:nvSpPr>
        <p:spPr>
          <a:xfrm>
            <a:off x="457200" y="1498604"/>
            <a:ext cx="8229600" cy="4525963"/>
          </a:xfrm>
        </p:spPr>
        <p:txBody>
          <a:bodyPr/>
          <a:lstStyle/>
          <a:p>
            <a:r>
              <a:rPr lang="en-US" sz="2800" dirty="0" smtClean="0"/>
              <a:t>A brief history of computing and its impact on society</a:t>
            </a:r>
          </a:p>
          <a:p>
            <a:r>
              <a:rPr lang="en-US" sz="2800" dirty="0" smtClean="0"/>
              <a:t>Framework of ethics</a:t>
            </a:r>
          </a:p>
          <a:p>
            <a:pPr lvl="1"/>
            <a:r>
              <a:rPr lang="en-US" sz="2000" dirty="0" smtClean="0"/>
              <a:t>What’s the right thing to do?</a:t>
            </a:r>
          </a:p>
          <a:p>
            <a:r>
              <a:rPr lang="en-US" sz="2800" dirty="0" smtClean="0"/>
              <a:t>Internet and the world wide web</a:t>
            </a:r>
          </a:p>
          <a:p>
            <a:pPr lvl="1"/>
            <a:r>
              <a:rPr lang="en-US" sz="2000" dirty="0" smtClean="0"/>
              <a:t>Email and spam; freedom of expression vs. censorship.</a:t>
            </a:r>
          </a:p>
          <a:p>
            <a:r>
              <a:rPr lang="en-US" sz="2800" dirty="0" smtClean="0"/>
              <a:t>Intellectual Property and the Media Industry</a:t>
            </a:r>
          </a:p>
          <a:p>
            <a:pPr lvl="1"/>
            <a:r>
              <a:rPr lang="en-US" sz="2000" dirty="0" smtClean="0"/>
              <a:t>Changing business models in the music, film, and publishing industries; copyright law; music and movie piracy.</a:t>
            </a:r>
          </a:p>
          <a:p>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To Discuss (2)</a:t>
            </a:r>
            <a:endParaRPr lang="en-US" dirty="0"/>
          </a:p>
        </p:txBody>
      </p:sp>
      <p:sp>
        <p:nvSpPr>
          <p:cNvPr id="3" name="Content Placeholder 2"/>
          <p:cNvSpPr>
            <a:spLocks noGrp="1"/>
          </p:cNvSpPr>
          <p:nvPr>
            <p:ph idx="1"/>
          </p:nvPr>
        </p:nvSpPr>
        <p:spPr/>
        <p:txBody>
          <a:bodyPr/>
          <a:lstStyle/>
          <a:p>
            <a:r>
              <a:rPr lang="en-US" sz="2800" dirty="0" smtClean="0"/>
              <a:t>Intellectual Property: Software</a:t>
            </a:r>
          </a:p>
          <a:p>
            <a:pPr lvl="1"/>
            <a:r>
              <a:rPr lang="en-US" sz="2000" dirty="0" smtClean="0"/>
              <a:t>Software patents; Proprietary vs. open software; licensing arrangements; software piracy; Creative Commons.</a:t>
            </a:r>
          </a:p>
          <a:p>
            <a:r>
              <a:rPr lang="en-US" sz="2800" dirty="0" smtClean="0"/>
              <a:t>Privacy</a:t>
            </a:r>
          </a:p>
          <a:p>
            <a:pPr lvl="1"/>
            <a:r>
              <a:rPr lang="en-US" sz="2000" dirty="0" smtClean="0"/>
              <a:t>Privacy concepts; public and personal information; laws governing information access</a:t>
            </a:r>
          </a:p>
          <a:p>
            <a:pPr lvl="1"/>
            <a:r>
              <a:rPr lang="en-US" sz="2000" dirty="0" smtClean="0"/>
              <a:t>Surveillance; social networks; data mining; identity theft; encryption &amp; export restrictions</a:t>
            </a:r>
          </a:p>
          <a:p>
            <a:r>
              <a:rPr lang="en-US" sz="2800" dirty="0" smtClean="0"/>
              <a:t>Computer Security</a:t>
            </a:r>
          </a:p>
          <a:p>
            <a:pPr lvl="1"/>
            <a:r>
              <a:rPr lang="en-US" sz="2000" dirty="0" smtClean="0"/>
              <a:t>Security threats (viruses, worms, </a:t>
            </a:r>
            <a:r>
              <a:rPr lang="en-US" sz="2000" dirty="0" err="1" smtClean="0"/>
              <a:t>trojan</a:t>
            </a:r>
            <a:r>
              <a:rPr lang="en-US" sz="2000" dirty="0" smtClean="0"/>
              <a:t> horses); hacking, ethical and otherwise; legal issues; government sponsored hacking</a:t>
            </a:r>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To Discuss (3)</a:t>
            </a:r>
            <a:endParaRPr lang="en-US" dirty="0"/>
          </a:p>
        </p:txBody>
      </p:sp>
      <p:sp>
        <p:nvSpPr>
          <p:cNvPr id="3" name="Content Placeholder 2"/>
          <p:cNvSpPr>
            <a:spLocks noGrp="1"/>
          </p:cNvSpPr>
          <p:nvPr>
            <p:ph idx="1"/>
          </p:nvPr>
        </p:nvSpPr>
        <p:spPr/>
        <p:txBody>
          <a:bodyPr/>
          <a:lstStyle/>
          <a:p>
            <a:r>
              <a:rPr lang="en-US" sz="2800" dirty="0" smtClean="0"/>
              <a:t>Software Reliability and Liability</a:t>
            </a:r>
          </a:p>
          <a:p>
            <a:pPr lvl="1"/>
            <a:r>
              <a:rPr lang="en-US" sz="2000" dirty="0" smtClean="0"/>
              <a:t>Software failure, moral and professional responsibility.</a:t>
            </a:r>
          </a:p>
          <a:p>
            <a:r>
              <a:rPr lang="en-US" sz="2800" dirty="0" smtClean="0"/>
              <a:t>Computers, Government, and Politics</a:t>
            </a:r>
          </a:p>
          <a:p>
            <a:pPr lvl="1"/>
            <a:r>
              <a:rPr lang="en-US" sz="2000" dirty="0" smtClean="0"/>
              <a:t>Campaigns, blogs, e-voting, social networks.</a:t>
            </a:r>
          </a:p>
          <a:p>
            <a:r>
              <a:rPr lang="en-US" sz="2800" dirty="0" smtClean="0"/>
              <a:t>Computer Technologies in the Workplace</a:t>
            </a:r>
          </a:p>
          <a:p>
            <a:pPr lvl="1"/>
            <a:r>
              <a:rPr lang="en-US" sz="2000" dirty="0" smtClean="0"/>
              <a:t>Automation and the job market; effects of technology on productivity.</a:t>
            </a:r>
          </a:p>
          <a:p>
            <a:r>
              <a:rPr lang="en-US" sz="2800" dirty="0" smtClean="0"/>
              <a:t>Globalization and Computers</a:t>
            </a:r>
          </a:p>
          <a:p>
            <a:pPr lvl="1"/>
            <a:r>
              <a:rPr lang="en-US" sz="2000" dirty="0" smtClean="0"/>
              <a:t>Trade agreements; </a:t>
            </a:r>
            <a:r>
              <a:rPr lang="en-US" sz="2000" dirty="0" err="1" smtClean="0"/>
              <a:t>offshoring</a:t>
            </a:r>
            <a:r>
              <a:rPr lang="en-US" sz="2000" dirty="0" smtClean="0"/>
              <a:t> and outsourcing</a:t>
            </a:r>
          </a:p>
          <a:p>
            <a:endParaRPr lang="en-US" sz="2400"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To Discuss (4)</a:t>
            </a:r>
            <a:endParaRPr lang="en-US" dirty="0"/>
          </a:p>
        </p:txBody>
      </p:sp>
      <p:sp>
        <p:nvSpPr>
          <p:cNvPr id="3" name="Content Placeholder 2"/>
          <p:cNvSpPr>
            <a:spLocks noGrp="1"/>
          </p:cNvSpPr>
          <p:nvPr>
            <p:ph idx="1"/>
          </p:nvPr>
        </p:nvSpPr>
        <p:spPr/>
        <p:txBody>
          <a:bodyPr/>
          <a:lstStyle/>
          <a:p>
            <a:r>
              <a:rPr lang="en-US" sz="2800" dirty="0" smtClean="0"/>
              <a:t>Computers and Education Divide</a:t>
            </a:r>
          </a:p>
          <a:p>
            <a:pPr lvl="1"/>
            <a:r>
              <a:rPr lang="en-US" sz="2000" dirty="0" smtClean="0"/>
              <a:t>Digital divide; net neutrality; “winner-takes-all”?</a:t>
            </a:r>
          </a:p>
          <a:p>
            <a:r>
              <a:rPr lang="en-US" sz="2800" dirty="0" smtClean="0"/>
              <a:t>Professional Ethics</a:t>
            </a:r>
          </a:p>
          <a:p>
            <a:pPr lvl="1"/>
            <a:r>
              <a:rPr lang="en-US" sz="2000" dirty="0" smtClean="0"/>
              <a:t>Professional associations' codes of ethics; professional ethical dilemmas.</a:t>
            </a:r>
          </a:p>
          <a:p>
            <a:endParaRPr lang="en-US" sz="2400"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Work</a:t>
            </a:r>
            <a:endParaRPr lang="en-US" dirty="0"/>
          </a:p>
        </p:txBody>
      </p:sp>
      <p:sp>
        <p:nvSpPr>
          <p:cNvPr id="3" name="Content Placeholder 2"/>
          <p:cNvSpPr>
            <a:spLocks noGrp="1"/>
          </p:cNvSpPr>
          <p:nvPr>
            <p:ph idx="1"/>
          </p:nvPr>
        </p:nvSpPr>
        <p:spPr/>
        <p:txBody>
          <a:bodyPr/>
          <a:lstStyle/>
          <a:p>
            <a:r>
              <a:rPr lang="en-US" dirty="0" smtClean="0"/>
              <a:t>Go over the </a:t>
            </a:r>
            <a:r>
              <a:rPr lang="en-US" dirty="0" smtClean="0">
                <a:hlinkClick r:id="rId2"/>
              </a:rPr>
              <a:t>syllabus</a:t>
            </a:r>
            <a:endParaRPr lang="en-US" dirty="0" smtClean="0"/>
          </a:p>
          <a:p>
            <a:r>
              <a:rPr lang="en-US" dirty="0" smtClean="0"/>
              <a:t>Expected of the students</a:t>
            </a:r>
          </a:p>
          <a:p>
            <a:pPr lvl="1"/>
            <a:r>
              <a:rPr lang="en-US" dirty="0" smtClean="0"/>
              <a:t>Reading the assigned papers</a:t>
            </a:r>
          </a:p>
          <a:p>
            <a:pPr lvl="1"/>
            <a:r>
              <a:rPr lang="en-US" dirty="0" smtClean="0"/>
              <a:t>Participating discussions</a:t>
            </a:r>
          </a:p>
          <a:p>
            <a:pPr lvl="1"/>
            <a:r>
              <a:rPr lang="en-US" dirty="0" smtClean="0"/>
              <a:t>Writing three short summary papers</a:t>
            </a:r>
          </a:p>
          <a:p>
            <a:pPr lvl="1"/>
            <a:r>
              <a:rPr lang="en-US" dirty="0" smtClean="0"/>
              <a:t>Three </a:t>
            </a:r>
            <a:r>
              <a:rPr lang="en-US" dirty="0" smtClean="0"/>
              <a:t>quizzes</a:t>
            </a:r>
          </a:p>
          <a:p>
            <a:r>
              <a:rPr lang="en-US" dirty="0" smtClean="0"/>
              <a:t>A tentative </a:t>
            </a:r>
            <a:r>
              <a:rPr lang="en-US" dirty="0" smtClean="0">
                <a:hlinkClick r:id="rId3"/>
              </a:rPr>
              <a:t>schedule</a:t>
            </a: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184500"/>
            <a:ext cx="7772400" cy="1362075"/>
          </a:xfrm>
        </p:spPr>
        <p:txBody>
          <a:bodyPr/>
          <a:lstStyle/>
          <a:p>
            <a:pPr algn="ctr"/>
            <a:r>
              <a:rPr lang="en-US" dirty="0" smtClean="0"/>
              <a:t>Computing and their historical impact on society</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EE2E85D4-25D3-4BB3-AFDB-00B244890A3A}"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smtClean="0"/>
              <a:t>Aids to Manual Calculating</a:t>
            </a:r>
          </a:p>
        </p:txBody>
      </p:sp>
      <p:sp>
        <p:nvSpPr>
          <p:cNvPr id="25604" name="Rectangle 3"/>
          <p:cNvSpPr>
            <a:spLocks noGrp="1" noChangeArrowheads="1"/>
          </p:cNvSpPr>
          <p:nvPr>
            <p:ph type="body" idx="1"/>
          </p:nvPr>
        </p:nvSpPr>
        <p:spPr/>
        <p:txBody>
          <a:bodyPr/>
          <a:lstStyle/>
          <a:p>
            <a:pPr eaLnBrk="1" hangingPunct="1">
              <a:lnSpc>
                <a:spcPct val="90000"/>
              </a:lnSpc>
            </a:pPr>
            <a:r>
              <a:rPr lang="en-US" sz="2800" smtClean="0"/>
              <a:t>Tablet</a:t>
            </a:r>
          </a:p>
          <a:p>
            <a:pPr lvl="1" eaLnBrk="1" hangingPunct="1">
              <a:lnSpc>
                <a:spcPct val="90000"/>
              </a:lnSpc>
            </a:pPr>
            <a:r>
              <a:rPr lang="en-US" sz="2400" smtClean="0"/>
              <a:t>Clay, wax tablets (ancient times)</a:t>
            </a:r>
          </a:p>
          <a:p>
            <a:pPr lvl="1" eaLnBrk="1" hangingPunct="1">
              <a:lnSpc>
                <a:spcPct val="90000"/>
              </a:lnSpc>
            </a:pPr>
            <a:r>
              <a:rPr lang="en-US" sz="2400" smtClean="0"/>
              <a:t>Slates (late Middle Ages)</a:t>
            </a:r>
          </a:p>
          <a:p>
            <a:pPr lvl="1" eaLnBrk="1" hangingPunct="1">
              <a:lnSpc>
                <a:spcPct val="90000"/>
              </a:lnSpc>
            </a:pPr>
            <a:r>
              <a:rPr lang="en-US" sz="2400" smtClean="0"/>
              <a:t>Paper tablets (19</a:t>
            </a:r>
            <a:r>
              <a:rPr lang="en-US" sz="2400" baseline="30000" smtClean="0"/>
              <a:t>th</a:t>
            </a:r>
            <a:r>
              <a:rPr lang="en-US" sz="2400" smtClean="0"/>
              <a:t> century)</a:t>
            </a:r>
          </a:p>
          <a:p>
            <a:pPr eaLnBrk="1" hangingPunct="1">
              <a:lnSpc>
                <a:spcPct val="90000"/>
              </a:lnSpc>
            </a:pPr>
            <a:r>
              <a:rPr lang="en-US" sz="2800" smtClean="0"/>
              <a:t>Abacus</a:t>
            </a:r>
          </a:p>
          <a:p>
            <a:pPr lvl="1" eaLnBrk="1" hangingPunct="1">
              <a:lnSpc>
                <a:spcPct val="90000"/>
              </a:lnSpc>
            </a:pPr>
            <a:r>
              <a:rPr lang="en-US" sz="2400" smtClean="0"/>
              <a:t>Rods or wires in rectangular frame</a:t>
            </a:r>
          </a:p>
          <a:p>
            <a:pPr lvl="1" eaLnBrk="1" hangingPunct="1">
              <a:lnSpc>
                <a:spcPct val="90000"/>
              </a:lnSpc>
            </a:pPr>
            <a:r>
              <a:rPr lang="en-US" sz="2400" smtClean="0"/>
              <a:t>Lines drawn on a counting board</a:t>
            </a:r>
          </a:p>
          <a:p>
            <a:pPr eaLnBrk="1" hangingPunct="1">
              <a:lnSpc>
                <a:spcPct val="90000"/>
              </a:lnSpc>
            </a:pPr>
            <a:r>
              <a:rPr lang="en-US" sz="2800" smtClean="0"/>
              <a:t>Mathematical tables</a:t>
            </a:r>
          </a:p>
          <a:p>
            <a:pPr lvl="1" eaLnBrk="1" hangingPunct="1">
              <a:lnSpc>
                <a:spcPct val="90000"/>
              </a:lnSpc>
            </a:pPr>
            <a:r>
              <a:rPr lang="en-US" sz="2400" smtClean="0"/>
              <a:t>Tables of logarithms (17</a:t>
            </a:r>
            <a:r>
              <a:rPr lang="en-US" sz="2400" baseline="30000" smtClean="0"/>
              <a:t>th</a:t>
            </a:r>
            <a:r>
              <a:rPr lang="en-US" sz="2400" smtClean="0"/>
              <a:t> century)</a:t>
            </a:r>
          </a:p>
          <a:p>
            <a:pPr lvl="1" eaLnBrk="1" hangingPunct="1">
              <a:lnSpc>
                <a:spcPct val="90000"/>
              </a:lnSpc>
            </a:pPr>
            <a:r>
              <a:rPr lang="en-US" sz="2400" smtClean="0"/>
              <a:t>Income tax tables (today) </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EE2E85D4-25D3-4BB3-AFDB-00B244890A3A}" type="slidenum">
              <a:rPr lang="en-US" smtClean="0"/>
              <a:pPr/>
              <a:t>18</a:t>
            </a:fld>
            <a:endParaRPr 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smtClean="0"/>
              <a:t>Slate and Counting Board</a:t>
            </a:r>
          </a:p>
        </p:txBody>
      </p:sp>
      <p:pic>
        <p:nvPicPr>
          <p:cNvPr id="26629" name="Picture 7" descr="qui01f03"/>
          <p:cNvPicPr>
            <a:picLocks noChangeAspect="1" noChangeArrowheads="1"/>
          </p:cNvPicPr>
          <p:nvPr/>
        </p:nvPicPr>
        <p:blipFill>
          <a:blip r:embed="rId2" cstate="print"/>
          <a:srcRect/>
          <a:stretch>
            <a:fillRect/>
          </a:stretch>
        </p:blipFill>
        <p:spPr bwMode="auto">
          <a:xfrm>
            <a:off x="2438400" y="1159400"/>
            <a:ext cx="3822700" cy="4876800"/>
          </a:xfrm>
          <a:prstGeom prst="rect">
            <a:avLst/>
          </a:prstGeom>
          <a:noFill/>
          <a:ln w="9525">
            <a:noFill/>
            <a:miter lim="800000"/>
            <a:headEnd/>
            <a:tailEnd/>
          </a:ln>
        </p:spPr>
      </p:pic>
      <p:sp>
        <p:nvSpPr>
          <p:cNvPr id="6" name="Footer Placeholder 3"/>
          <p:cNvSpPr>
            <a:spLocks noGrp="1"/>
          </p:cNvSpPr>
          <p:nvPr>
            <p:ph type="ftr" sz="quarter" idx="11"/>
          </p:nvPr>
        </p:nvSpPr>
        <p:spPr>
          <a:xfrm>
            <a:off x="2984818" y="614235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EE2E85D4-25D3-4BB3-AFDB-00B244890A3A}" type="slidenum">
              <a:rPr lang="en-US" smtClean="0"/>
              <a:pPr/>
              <a:t>19</a:t>
            </a:fld>
            <a:endParaRPr lang="en-US"/>
          </a:p>
        </p:txBody>
      </p:sp>
      <p:sp>
        <p:nvSpPr>
          <p:cNvPr id="9" name="TextBox 8"/>
          <p:cNvSpPr txBox="1"/>
          <p:nvPr/>
        </p:nvSpPr>
        <p:spPr>
          <a:xfrm>
            <a:off x="6618863" y="1429947"/>
            <a:ext cx="369332" cy="4250523"/>
          </a:xfrm>
          <a:prstGeom prst="rect">
            <a:avLst/>
          </a:prstGeom>
          <a:noFill/>
        </p:spPr>
        <p:txBody>
          <a:bodyPr vert="eaVert" wrap="none" rtlCol="0">
            <a:spAutoFit/>
          </a:bodyPr>
          <a:lstStyle/>
          <a:p>
            <a:pPr algn="ctr"/>
            <a:r>
              <a:rPr lang="en-US" sz="1200" dirty="0" smtClean="0">
                <a:cs typeface="Arial" charset="0"/>
              </a:rPr>
              <a:t>© Science Museum Library/Science &amp; Society Picture Library</a:t>
            </a:r>
            <a:endParaRPr lang="en-US" sz="1200" dirty="0">
              <a:cs typeface="Arial" charset="0"/>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369700"/>
            <a:ext cx="7772400" cy="1362075"/>
          </a:xfrm>
        </p:spPr>
        <p:txBody>
          <a:bodyPr/>
          <a:lstStyle/>
          <a:p>
            <a:pPr algn="ctr"/>
            <a:r>
              <a:rPr lang="en-US" dirty="0" smtClean="0"/>
              <a:t>Course Introduction</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EE2E85D4-25D3-4BB3-AFDB-00B244890A3A}"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Abacus</a:t>
            </a:r>
            <a:endParaRPr lang="en-US" dirty="0"/>
          </a:p>
        </p:txBody>
      </p:sp>
      <p:pic>
        <p:nvPicPr>
          <p:cNvPr id="6" name="Content Placeholder 5" descr="the-chinese-abacus.jpg"/>
          <p:cNvPicPr>
            <a:picLocks noGrp="1" noChangeAspect="1"/>
          </p:cNvPicPr>
          <p:nvPr>
            <p:ph idx="1"/>
          </p:nvPr>
        </p:nvPicPr>
        <p:blipFill>
          <a:blip r:embed="rId2" cstate="print"/>
          <a:stretch>
            <a:fillRect/>
          </a:stretch>
        </p:blipFill>
        <p:spPr>
          <a:xfrm>
            <a:off x="849856" y="1611780"/>
            <a:ext cx="3019731" cy="2265745"/>
          </a:xfrm>
        </p:spPr>
      </p:pic>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20</a:t>
            </a:fld>
            <a:endParaRPr lang="en-US" dirty="0"/>
          </a:p>
        </p:txBody>
      </p:sp>
      <p:sp>
        <p:nvSpPr>
          <p:cNvPr id="7" name="TextBox 6"/>
          <p:cNvSpPr txBox="1"/>
          <p:nvPr/>
        </p:nvSpPr>
        <p:spPr>
          <a:xfrm>
            <a:off x="370359" y="3958545"/>
            <a:ext cx="6104300" cy="307777"/>
          </a:xfrm>
          <a:prstGeom prst="rect">
            <a:avLst/>
          </a:prstGeom>
          <a:noFill/>
        </p:spPr>
        <p:txBody>
          <a:bodyPr wrap="none" rtlCol="0">
            <a:spAutoFit/>
          </a:bodyPr>
          <a:lstStyle/>
          <a:p>
            <a:r>
              <a:rPr lang="en-US" sz="1400" dirty="0" smtClean="0"/>
              <a:t>http://www.chinahighlights.com/travelguide/culture/the-chinese-abacus.htm</a:t>
            </a:r>
            <a:endParaRPr lang="en-US" sz="1400" dirty="0"/>
          </a:p>
        </p:txBody>
      </p:sp>
      <p:sp>
        <p:nvSpPr>
          <p:cNvPr id="8" name="TextBox 7"/>
          <p:cNvSpPr txBox="1"/>
          <p:nvPr/>
        </p:nvSpPr>
        <p:spPr>
          <a:xfrm>
            <a:off x="486121" y="4606713"/>
            <a:ext cx="7922362" cy="954107"/>
          </a:xfrm>
          <a:prstGeom prst="rect">
            <a:avLst/>
          </a:prstGeom>
          <a:noFill/>
        </p:spPr>
        <p:txBody>
          <a:bodyPr wrap="none" rtlCol="0">
            <a:spAutoFit/>
          </a:bodyPr>
          <a:lstStyle/>
          <a:p>
            <a:r>
              <a:rPr lang="en-US" sz="2800" dirty="0" smtClean="0"/>
              <a:t>The earliest known written documentation of the </a:t>
            </a:r>
          </a:p>
          <a:p>
            <a:r>
              <a:rPr lang="en-US" sz="2800" dirty="0" smtClean="0"/>
              <a:t>Chinese abacus dates to the 2nd century BC</a:t>
            </a:r>
            <a:endParaRPr lang="en-US" sz="2800" dirty="0"/>
          </a:p>
        </p:txBody>
      </p:sp>
      <p:sp>
        <p:nvSpPr>
          <p:cNvPr id="9" name="TextBox 8"/>
          <p:cNvSpPr txBox="1"/>
          <p:nvPr/>
        </p:nvSpPr>
        <p:spPr>
          <a:xfrm>
            <a:off x="2060289" y="5683163"/>
            <a:ext cx="3865161" cy="369332"/>
          </a:xfrm>
          <a:prstGeom prst="rect">
            <a:avLst/>
          </a:prstGeom>
          <a:noFill/>
        </p:spPr>
        <p:txBody>
          <a:bodyPr wrap="none" rtlCol="0">
            <a:spAutoFit/>
          </a:bodyPr>
          <a:lstStyle/>
          <a:p>
            <a:r>
              <a:rPr lang="en-US" dirty="0" smtClean="0"/>
              <a:t>http://en.wikipedia.org/wiki/Suanpan</a:t>
            </a:r>
            <a:endParaRPr lang="en-US" dirty="0"/>
          </a:p>
        </p:txBody>
      </p:sp>
      <p:pic>
        <p:nvPicPr>
          <p:cNvPr id="10" name="Picture 9" descr="220px-Abacus_6.png"/>
          <p:cNvPicPr>
            <a:picLocks noChangeAspect="1"/>
          </p:cNvPicPr>
          <p:nvPr/>
        </p:nvPicPr>
        <p:blipFill>
          <a:blip r:embed="rId3" cstate="print"/>
          <a:stretch>
            <a:fillRect/>
          </a:stretch>
        </p:blipFill>
        <p:spPr>
          <a:xfrm>
            <a:off x="5177101" y="1336447"/>
            <a:ext cx="2794637" cy="1638673"/>
          </a:xfrm>
          <a:prstGeom prst="rect">
            <a:avLst/>
          </a:prstGeom>
        </p:spPr>
      </p:pic>
      <p:sp>
        <p:nvSpPr>
          <p:cNvPr id="11" name="TextBox 10"/>
          <p:cNvSpPr txBox="1"/>
          <p:nvPr/>
        </p:nvSpPr>
        <p:spPr>
          <a:xfrm>
            <a:off x="5034999" y="2974695"/>
            <a:ext cx="3666388" cy="830997"/>
          </a:xfrm>
          <a:prstGeom prst="rect">
            <a:avLst/>
          </a:prstGeom>
          <a:noFill/>
        </p:spPr>
        <p:txBody>
          <a:bodyPr wrap="none" rtlCol="0">
            <a:spAutoFit/>
          </a:bodyPr>
          <a:lstStyle/>
          <a:p>
            <a:r>
              <a:rPr lang="en-US" sz="1600" dirty="0" smtClean="0"/>
              <a:t>the number represented in the picture </a:t>
            </a:r>
          </a:p>
          <a:p>
            <a:r>
              <a:rPr lang="en-US" sz="1600" dirty="0" smtClean="0"/>
              <a:t>is 6,302,715,408</a:t>
            </a:r>
          </a:p>
          <a:p>
            <a:r>
              <a:rPr lang="en-US" sz="1400" dirty="0" smtClean="0"/>
              <a:t>http://en.wikipedia.org/wiki/Suanpan</a:t>
            </a:r>
            <a:endParaRPr lang="en-US"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sz="3200" dirty="0" smtClean="0"/>
              <a:t>Early Mechanical Calculators -- </a:t>
            </a:r>
            <a:r>
              <a:rPr lang="en-US" sz="3200" dirty="0" err="1" smtClean="0"/>
              <a:t>Pascaline</a:t>
            </a:r>
            <a:endParaRPr lang="en-US" sz="3200" dirty="0" smtClean="0"/>
          </a:p>
        </p:txBody>
      </p:sp>
      <p:sp>
        <p:nvSpPr>
          <p:cNvPr id="27652" name="Rectangle 3"/>
          <p:cNvSpPr>
            <a:spLocks noGrp="1" noChangeArrowheads="1"/>
          </p:cNvSpPr>
          <p:nvPr>
            <p:ph type="body" idx="1"/>
          </p:nvPr>
        </p:nvSpPr>
        <p:spPr>
          <a:xfrm>
            <a:off x="457200" y="1303021"/>
            <a:ext cx="8229600" cy="1374494"/>
          </a:xfrm>
        </p:spPr>
        <p:txBody>
          <a:bodyPr/>
          <a:lstStyle/>
          <a:p>
            <a:pPr eaLnBrk="1" hangingPunct="1">
              <a:lnSpc>
                <a:spcPct val="90000"/>
              </a:lnSpc>
            </a:pPr>
            <a:r>
              <a:rPr lang="en-US" sz="2400" dirty="0" smtClean="0"/>
              <a:t>Calculators of Pascal and Leibniz (17</a:t>
            </a:r>
            <a:r>
              <a:rPr lang="en-US" sz="2400" baseline="30000" dirty="0" smtClean="0"/>
              <a:t>th</a:t>
            </a:r>
            <a:r>
              <a:rPr lang="en-US" sz="2400" dirty="0" smtClean="0"/>
              <a:t> century)</a:t>
            </a:r>
          </a:p>
          <a:p>
            <a:pPr lvl="1" eaLnBrk="1" hangingPunct="1">
              <a:lnSpc>
                <a:spcPct val="90000"/>
              </a:lnSpc>
            </a:pPr>
            <a:r>
              <a:rPr lang="en-US" sz="2000" dirty="0" smtClean="0"/>
              <a:t>The only functional mechanical calculator in the 17th century</a:t>
            </a:r>
          </a:p>
          <a:p>
            <a:pPr lvl="1" eaLnBrk="1" hangingPunct="1">
              <a:lnSpc>
                <a:spcPct val="90000"/>
              </a:lnSpc>
            </a:pPr>
            <a:r>
              <a:rPr lang="en-US" sz="2000" dirty="0" smtClean="0"/>
              <a:t> Worked with whole numbers</a:t>
            </a:r>
          </a:p>
          <a:p>
            <a:pPr lvl="1" eaLnBrk="1" hangingPunct="1">
              <a:lnSpc>
                <a:spcPct val="90000"/>
              </a:lnSpc>
            </a:pPr>
            <a:r>
              <a:rPr lang="en-US" sz="2000" dirty="0" smtClean="0"/>
              <a:t>Unreliable</a:t>
            </a:r>
          </a:p>
        </p:txBody>
      </p:sp>
      <p:pic>
        <p:nvPicPr>
          <p:cNvPr id="5" name="Picture 4" descr="800px-Arts_et_Metiers_Pascaline_dsc03869.jpg"/>
          <p:cNvPicPr>
            <a:picLocks noChangeAspect="1"/>
          </p:cNvPicPr>
          <p:nvPr/>
        </p:nvPicPr>
        <p:blipFill>
          <a:blip r:embed="rId2" cstate="print"/>
          <a:stretch>
            <a:fillRect/>
          </a:stretch>
        </p:blipFill>
        <p:spPr>
          <a:xfrm>
            <a:off x="1932972" y="2827408"/>
            <a:ext cx="5243331" cy="2870724"/>
          </a:xfrm>
          <a:prstGeom prst="rect">
            <a:avLst/>
          </a:prstGeom>
        </p:spPr>
      </p:pic>
      <p:sp>
        <p:nvSpPr>
          <p:cNvPr id="6" name="TextBox 5"/>
          <p:cNvSpPr txBox="1"/>
          <p:nvPr/>
        </p:nvSpPr>
        <p:spPr>
          <a:xfrm>
            <a:off x="1840374" y="5710949"/>
            <a:ext cx="5327099" cy="369332"/>
          </a:xfrm>
          <a:prstGeom prst="rect">
            <a:avLst/>
          </a:prstGeom>
          <a:noFill/>
        </p:spPr>
        <p:txBody>
          <a:bodyPr wrap="none" rtlCol="0">
            <a:spAutoFit/>
          </a:bodyPr>
          <a:lstStyle/>
          <a:p>
            <a:r>
              <a:rPr lang="en-US" dirty="0" smtClean="0"/>
              <a:t>http://en.wikipedia.org/wiki/Pascal%27s_calculator</a:t>
            </a:r>
            <a:endParaRPr lang="en-US" dirty="0"/>
          </a:p>
        </p:txBody>
      </p:sp>
      <p:sp>
        <p:nvSpPr>
          <p:cNvPr id="8"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9"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21</a:t>
            </a:fld>
            <a:endParaRPr lang="en-US" dirty="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sz="3200" dirty="0" smtClean="0"/>
              <a:t>Early Mechanical Calculators -- </a:t>
            </a:r>
            <a:r>
              <a:rPr lang="en-US" sz="3200" dirty="0" err="1" smtClean="0"/>
              <a:t>Arithmometer</a:t>
            </a:r>
            <a:endParaRPr lang="en-US" sz="3200" dirty="0" smtClean="0"/>
          </a:p>
        </p:txBody>
      </p:sp>
      <p:sp>
        <p:nvSpPr>
          <p:cNvPr id="27652" name="Rectangle 3"/>
          <p:cNvSpPr>
            <a:spLocks noGrp="1" noChangeArrowheads="1"/>
          </p:cNvSpPr>
          <p:nvPr>
            <p:ph type="body" idx="1"/>
          </p:nvPr>
        </p:nvSpPr>
        <p:spPr>
          <a:xfrm>
            <a:off x="457200" y="1451610"/>
            <a:ext cx="8229600" cy="2312043"/>
          </a:xfrm>
        </p:spPr>
        <p:txBody>
          <a:bodyPr/>
          <a:lstStyle/>
          <a:p>
            <a:pPr eaLnBrk="1" hangingPunct="1">
              <a:lnSpc>
                <a:spcPct val="90000"/>
              </a:lnSpc>
            </a:pPr>
            <a:r>
              <a:rPr lang="en-US" sz="2400" dirty="0" err="1" smtClean="0"/>
              <a:t>Arithmometer</a:t>
            </a:r>
            <a:r>
              <a:rPr lang="en-US" sz="2400" dirty="0" smtClean="0"/>
              <a:t> of (Charles Thomas) de Colmar (19</a:t>
            </a:r>
            <a:r>
              <a:rPr lang="en-US" sz="2400" baseline="30000" dirty="0" smtClean="0"/>
              <a:t>th</a:t>
            </a:r>
            <a:r>
              <a:rPr lang="en-US" sz="2400" dirty="0" smtClean="0"/>
              <a:t> century)</a:t>
            </a:r>
          </a:p>
          <a:p>
            <a:pPr lvl="1" eaLnBrk="1" hangingPunct="1">
              <a:lnSpc>
                <a:spcPct val="90000"/>
              </a:lnSpc>
            </a:pPr>
            <a:r>
              <a:rPr lang="en-US" sz="2000" dirty="0" smtClean="0"/>
              <a:t>Took advantage of advances in machine tools</a:t>
            </a:r>
          </a:p>
          <a:p>
            <a:pPr lvl="1" eaLnBrk="1" hangingPunct="1">
              <a:lnSpc>
                <a:spcPct val="90000"/>
              </a:lnSpc>
            </a:pPr>
            <a:r>
              <a:rPr lang="en-US" sz="2000" dirty="0" smtClean="0"/>
              <a:t>Much more reliable, can be used in daily work</a:t>
            </a:r>
          </a:p>
          <a:p>
            <a:pPr lvl="1" eaLnBrk="1" hangingPunct="1">
              <a:lnSpc>
                <a:spcPct val="90000"/>
              </a:lnSpc>
            </a:pPr>
            <a:r>
              <a:rPr lang="en-US" sz="2000" dirty="0" smtClean="0"/>
              <a:t>Adopted by insurance companies</a:t>
            </a:r>
          </a:p>
          <a:p>
            <a:pPr lvl="1" eaLnBrk="1" hangingPunct="1">
              <a:lnSpc>
                <a:spcPct val="90000"/>
              </a:lnSpc>
            </a:pPr>
            <a:r>
              <a:rPr lang="en-US" sz="2000" dirty="0" smtClean="0"/>
              <a:t>Its production debut of 1851 launched the mechanical calculator industry which ultimately built millions of machines well into the 1970s.</a:t>
            </a:r>
          </a:p>
        </p:txBody>
      </p:sp>
      <p:pic>
        <p:nvPicPr>
          <p:cNvPr id="5" name="Picture 4" descr="Arithmometre.jpg"/>
          <p:cNvPicPr>
            <a:picLocks noChangeAspect="1"/>
          </p:cNvPicPr>
          <p:nvPr/>
        </p:nvPicPr>
        <p:blipFill>
          <a:blip r:embed="rId2" cstate="print"/>
          <a:stretch>
            <a:fillRect/>
          </a:stretch>
        </p:blipFill>
        <p:spPr>
          <a:xfrm>
            <a:off x="3591720" y="3892089"/>
            <a:ext cx="2751206" cy="2080861"/>
          </a:xfrm>
          <a:prstGeom prst="rect">
            <a:avLst/>
          </a:prstGeom>
        </p:spPr>
      </p:pic>
      <p:sp>
        <p:nvSpPr>
          <p:cNvPr id="6" name="TextBox 5"/>
          <p:cNvSpPr txBox="1"/>
          <p:nvPr/>
        </p:nvSpPr>
        <p:spPr>
          <a:xfrm>
            <a:off x="2905267" y="5963993"/>
            <a:ext cx="4326826" cy="369332"/>
          </a:xfrm>
          <a:prstGeom prst="rect">
            <a:avLst/>
          </a:prstGeom>
          <a:noFill/>
        </p:spPr>
        <p:txBody>
          <a:bodyPr wrap="none" rtlCol="0">
            <a:spAutoFit/>
          </a:bodyPr>
          <a:lstStyle/>
          <a:p>
            <a:r>
              <a:rPr lang="en-US" dirty="0" smtClean="0"/>
              <a:t>http://en.wikipedia.org/wiki/Arithmometer</a:t>
            </a:r>
            <a:endParaRPr lang="en-US" dirty="0"/>
          </a:p>
        </p:txBody>
      </p:sp>
      <p:sp>
        <p:nvSpPr>
          <p:cNvPr id="7"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8"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22</a:t>
            </a:fld>
            <a:endParaRPr lang="en-US" dirty="0"/>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Feminization of Bookkeeping</a:t>
            </a:r>
          </a:p>
        </p:txBody>
      </p:sp>
      <p:sp>
        <p:nvSpPr>
          <p:cNvPr id="30724" name="Rectangle 4"/>
          <p:cNvSpPr>
            <a:spLocks noChangeArrowheads="1"/>
          </p:cNvSpPr>
          <p:nvPr/>
        </p:nvSpPr>
        <p:spPr bwMode="auto">
          <a:xfrm>
            <a:off x="565217" y="5329177"/>
            <a:ext cx="1524000" cy="230188"/>
          </a:xfrm>
          <a:prstGeom prst="rect">
            <a:avLst/>
          </a:prstGeom>
          <a:noFill/>
          <a:ln w="9525">
            <a:noFill/>
            <a:miter lim="800000"/>
            <a:headEnd/>
            <a:tailEnd/>
          </a:ln>
        </p:spPr>
        <p:txBody>
          <a:bodyPr>
            <a:spAutoFit/>
          </a:bodyPr>
          <a:lstStyle/>
          <a:p>
            <a:r>
              <a:rPr lang="en-US" sz="900" b="0" dirty="0"/>
              <a:t>Princeton University Press</a:t>
            </a:r>
          </a:p>
        </p:txBody>
      </p:sp>
      <p:pic>
        <p:nvPicPr>
          <p:cNvPr id="30725" name="Picture 7" descr="qui01f04"/>
          <p:cNvPicPr>
            <a:picLocks noChangeAspect="1" noChangeArrowheads="1"/>
          </p:cNvPicPr>
          <p:nvPr/>
        </p:nvPicPr>
        <p:blipFill>
          <a:blip r:embed="rId2" cstate="print"/>
          <a:srcRect/>
          <a:stretch>
            <a:fillRect/>
          </a:stretch>
        </p:blipFill>
        <p:spPr bwMode="auto">
          <a:xfrm>
            <a:off x="372275" y="1338800"/>
            <a:ext cx="4876800" cy="3832225"/>
          </a:xfrm>
          <a:prstGeom prst="rect">
            <a:avLst/>
          </a:prstGeom>
          <a:noFill/>
          <a:ln w="9525">
            <a:noFill/>
            <a:miter lim="800000"/>
            <a:headEnd/>
            <a:tailEnd/>
          </a:ln>
        </p:spPr>
      </p:pic>
      <p:sp>
        <p:nvSpPr>
          <p:cNvPr id="6" name="TextBox 5"/>
          <p:cNvSpPr txBox="1"/>
          <p:nvPr/>
        </p:nvSpPr>
        <p:spPr>
          <a:xfrm>
            <a:off x="5486384" y="1759352"/>
            <a:ext cx="3736920" cy="2031325"/>
          </a:xfrm>
          <a:prstGeom prst="rect">
            <a:avLst/>
          </a:prstGeom>
          <a:noFill/>
        </p:spPr>
        <p:txBody>
          <a:bodyPr wrap="none" rtlCol="0">
            <a:spAutoFit/>
          </a:bodyPr>
          <a:lstStyle/>
          <a:p>
            <a:pPr>
              <a:buFont typeface="Arial" pitchFamily="34" charset="0"/>
              <a:buChar char="•"/>
            </a:pPr>
            <a:r>
              <a:rPr lang="en-US" dirty="0" smtClean="0"/>
              <a:t> Women can be as productive</a:t>
            </a:r>
          </a:p>
          <a:p>
            <a:r>
              <a:rPr lang="en-US" dirty="0" smtClean="0"/>
              <a:t>as men in work place when doing</a:t>
            </a:r>
          </a:p>
          <a:p>
            <a:r>
              <a:rPr lang="en-US" dirty="0" smtClean="0"/>
              <a:t>bookkeeping</a:t>
            </a:r>
          </a:p>
          <a:p>
            <a:pPr>
              <a:buFont typeface="Arial" pitchFamily="34" charset="0"/>
              <a:buChar char="•"/>
            </a:pPr>
            <a:r>
              <a:rPr lang="en-US" dirty="0" smtClean="0"/>
              <a:t> In 1880, 5.7 percent of cashiers,</a:t>
            </a:r>
          </a:p>
          <a:p>
            <a:r>
              <a:rPr lang="en-US" dirty="0" smtClean="0"/>
              <a:t>bookkeepers, and accountants</a:t>
            </a:r>
          </a:p>
          <a:p>
            <a:r>
              <a:rPr lang="en-US" dirty="0" smtClean="0"/>
              <a:t>were women. By 1910, the</a:t>
            </a:r>
          </a:p>
          <a:p>
            <a:r>
              <a:rPr lang="en-US" dirty="0" smtClean="0"/>
              <a:t>numbers had risen to 38.5 percent</a:t>
            </a:r>
            <a:endParaRPr lang="en-US" dirty="0"/>
          </a:p>
        </p:txBody>
      </p:sp>
      <p:sp>
        <p:nvSpPr>
          <p:cNvPr id="7"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8"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228600" y="303213"/>
            <a:ext cx="8915400" cy="992187"/>
          </a:xfrm>
        </p:spPr>
        <p:txBody>
          <a:bodyPr/>
          <a:lstStyle/>
          <a:p>
            <a:pPr algn="ctr" eaLnBrk="1" hangingPunct="1"/>
            <a:r>
              <a:rPr lang="en-US" smtClean="0"/>
              <a:t>Social Change </a:t>
            </a:r>
            <a:r>
              <a:rPr lang="en-US" smtClean="0">
                <a:sym typeface="Symbol" charset="2"/>
              </a:rPr>
              <a:t></a:t>
            </a:r>
            <a:r>
              <a:rPr lang="en-US" smtClean="0"/>
              <a:t> Market for Calculators</a:t>
            </a:r>
          </a:p>
        </p:txBody>
      </p:sp>
      <p:sp>
        <p:nvSpPr>
          <p:cNvPr id="28676" name="Rectangle 3"/>
          <p:cNvSpPr>
            <a:spLocks noGrp="1" noChangeArrowheads="1"/>
          </p:cNvSpPr>
          <p:nvPr>
            <p:ph type="body" idx="1"/>
          </p:nvPr>
        </p:nvSpPr>
        <p:spPr/>
        <p:txBody>
          <a:bodyPr/>
          <a:lstStyle/>
          <a:p>
            <a:pPr eaLnBrk="1" hangingPunct="1"/>
            <a:r>
              <a:rPr lang="en-US" sz="2800" dirty="0" smtClean="0"/>
              <a:t>Gilded Age (late 19</a:t>
            </a:r>
            <a:r>
              <a:rPr lang="en-US" sz="2800" baseline="30000" dirty="0" smtClean="0"/>
              <a:t>th</a:t>
            </a:r>
            <a:r>
              <a:rPr lang="en-US" sz="2800" dirty="0" smtClean="0"/>
              <a:t> century America)</a:t>
            </a:r>
          </a:p>
          <a:p>
            <a:pPr lvl="1" eaLnBrk="1" hangingPunct="1"/>
            <a:r>
              <a:rPr lang="en-US" sz="2400" dirty="0" smtClean="0"/>
              <a:t>Rapid industrialization</a:t>
            </a:r>
          </a:p>
          <a:p>
            <a:pPr lvl="1" eaLnBrk="1" hangingPunct="1"/>
            <a:r>
              <a:rPr lang="en-US" sz="2400" dirty="0" smtClean="0"/>
              <a:t>Economic expansion</a:t>
            </a:r>
          </a:p>
          <a:p>
            <a:pPr lvl="1" eaLnBrk="1" hangingPunct="1"/>
            <a:r>
              <a:rPr lang="en-US" sz="2400" dirty="0" smtClean="0"/>
              <a:t>Concentration of corporate power</a:t>
            </a:r>
          </a:p>
          <a:p>
            <a:pPr eaLnBrk="1" hangingPunct="1"/>
            <a:r>
              <a:rPr lang="en-US" sz="2800" dirty="0" smtClean="0"/>
              <a:t>New, larger corporations</a:t>
            </a:r>
          </a:p>
          <a:p>
            <a:pPr lvl="1" eaLnBrk="1" hangingPunct="1"/>
            <a:r>
              <a:rPr lang="en-US" sz="2400" dirty="0" smtClean="0"/>
              <a:t>Multiple layers of management</a:t>
            </a:r>
          </a:p>
          <a:p>
            <a:pPr lvl="1" eaLnBrk="1" hangingPunct="1"/>
            <a:r>
              <a:rPr lang="en-US" sz="2400" dirty="0" smtClean="0"/>
              <a:t>Multiple locations</a:t>
            </a:r>
          </a:p>
          <a:p>
            <a:pPr lvl="1" eaLnBrk="1" hangingPunct="1"/>
            <a:r>
              <a:rPr lang="en-US" sz="2400" dirty="0" smtClean="0"/>
              <a:t>Needed up-to-date, comprehensive, reliable, and affordable </a:t>
            </a:r>
            <a:r>
              <a:rPr lang="en-US" sz="2400" b="1" dirty="0" smtClean="0"/>
              <a:t>information</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24</a:t>
            </a:fld>
            <a:endParaRPr lang="en-US" dirty="0"/>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152400"/>
            <a:ext cx="8305800" cy="1143000"/>
          </a:xfrm>
        </p:spPr>
        <p:txBody>
          <a:bodyPr/>
          <a:lstStyle/>
          <a:p>
            <a:pPr eaLnBrk="1" hangingPunct="1"/>
            <a:r>
              <a:rPr lang="en-US" sz="3200" smtClean="0"/>
              <a:t>Calculator Adoptions </a:t>
            </a:r>
            <a:r>
              <a:rPr lang="en-US" sz="3200" smtClean="0">
                <a:sym typeface="Symbol" charset="2"/>
              </a:rPr>
              <a:t> Social Change</a:t>
            </a:r>
          </a:p>
        </p:txBody>
      </p:sp>
      <p:sp>
        <p:nvSpPr>
          <p:cNvPr id="29700" name="Rectangle 3"/>
          <p:cNvSpPr>
            <a:spLocks noGrp="1" noChangeArrowheads="1"/>
          </p:cNvSpPr>
          <p:nvPr>
            <p:ph type="body" idx="1"/>
          </p:nvPr>
        </p:nvSpPr>
        <p:spPr/>
        <p:txBody>
          <a:bodyPr/>
          <a:lstStyle/>
          <a:p>
            <a:pPr eaLnBrk="1" hangingPunct="1"/>
            <a:r>
              <a:rPr lang="en-US" sz="2800" smtClean="0"/>
              <a:t>Fierce market</a:t>
            </a:r>
          </a:p>
          <a:p>
            <a:pPr lvl="1" eaLnBrk="1" hangingPunct="1"/>
            <a:r>
              <a:rPr lang="en-US" sz="2400" smtClean="0"/>
              <a:t>Continuous improvements in size, speed, ease of use</a:t>
            </a:r>
          </a:p>
          <a:p>
            <a:pPr lvl="1" eaLnBrk="1" hangingPunct="1"/>
            <a:r>
              <a:rPr lang="en-US" sz="2400" smtClean="0"/>
              <a:t>Sales increased rapidly</a:t>
            </a:r>
          </a:p>
          <a:p>
            <a:pPr eaLnBrk="1" hangingPunct="1"/>
            <a:r>
              <a:rPr lang="en-US" sz="2800" smtClean="0"/>
              <a:t>“Deskilling” and feminization of bookkeeping</a:t>
            </a:r>
          </a:p>
          <a:p>
            <a:pPr lvl="1" eaLnBrk="1" hangingPunct="1"/>
            <a:r>
              <a:rPr lang="en-US" sz="2400" smtClean="0"/>
              <a:t>People of average ability quite productive</a:t>
            </a:r>
          </a:p>
          <a:p>
            <a:pPr lvl="1" eaLnBrk="1" hangingPunct="1"/>
            <a:r>
              <a:rPr lang="en-US" sz="2400" smtClean="0"/>
              <a:t>Calculators 6</a:t>
            </a:r>
            <a:r>
              <a:rPr lang="en-US" sz="2400" b="1" smtClean="0">
                <a:sym typeface="Symbol" charset="2"/>
              </a:rPr>
              <a:t></a:t>
            </a:r>
            <a:r>
              <a:rPr lang="en-US" sz="2400" smtClean="0"/>
              <a:t> faster than adding by hand</a:t>
            </a:r>
          </a:p>
          <a:p>
            <a:pPr lvl="1" eaLnBrk="1" hangingPunct="1"/>
            <a:r>
              <a:rPr lang="en-US" sz="2400" smtClean="0"/>
              <a:t>Wages dropped</a:t>
            </a:r>
          </a:p>
          <a:p>
            <a:pPr lvl="1" eaLnBrk="1" hangingPunct="1"/>
            <a:r>
              <a:rPr lang="en-US" sz="2400" smtClean="0"/>
              <a:t>Women replaced men</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25</a:t>
            </a:fld>
            <a:endParaRPr lang="en-US" dirty="0"/>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smtClean="0"/>
              <a:t>Cash Register</a:t>
            </a:r>
          </a:p>
        </p:txBody>
      </p:sp>
      <p:pic>
        <p:nvPicPr>
          <p:cNvPr id="6" name="Picture 5" descr="800px-NatCashRegSHCP.JPG"/>
          <p:cNvPicPr>
            <a:picLocks noChangeAspect="1"/>
          </p:cNvPicPr>
          <p:nvPr/>
        </p:nvPicPr>
        <p:blipFill>
          <a:blip r:embed="rId2" cstate="print"/>
          <a:stretch>
            <a:fillRect/>
          </a:stretch>
        </p:blipFill>
        <p:spPr>
          <a:xfrm>
            <a:off x="4803507" y="1805650"/>
            <a:ext cx="3981678" cy="2986259"/>
          </a:xfrm>
          <a:prstGeom prst="rect">
            <a:avLst/>
          </a:prstGeom>
        </p:spPr>
      </p:pic>
      <p:sp>
        <p:nvSpPr>
          <p:cNvPr id="7" name="TextBox 6"/>
          <p:cNvSpPr txBox="1"/>
          <p:nvPr/>
        </p:nvSpPr>
        <p:spPr>
          <a:xfrm>
            <a:off x="4791926" y="4977111"/>
            <a:ext cx="3748142" cy="307777"/>
          </a:xfrm>
          <a:prstGeom prst="rect">
            <a:avLst/>
          </a:prstGeom>
          <a:noFill/>
        </p:spPr>
        <p:txBody>
          <a:bodyPr wrap="none" rtlCol="0">
            <a:spAutoFit/>
          </a:bodyPr>
          <a:lstStyle/>
          <a:p>
            <a:r>
              <a:rPr lang="en-US" sz="1400" dirty="0" smtClean="0"/>
              <a:t>http://en.wikipedia.org/wiki/NCR_Corporation</a:t>
            </a:r>
            <a:endParaRPr lang="en-US" dirty="0"/>
          </a:p>
        </p:txBody>
      </p:sp>
      <p:sp>
        <p:nvSpPr>
          <p:cNvPr id="8" name="TextBox 7"/>
          <p:cNvSpPr txBox="1"/>
          <p:nvPr/>
        </p:nvSpPr>
        <p:spPr>
          <a:xfrm>
            <a:off x="127295" y="2164466"/>
            <a:ext cx="4620880" cy="3139321"/>
          </a:xfrm>
          <a:prstGeom prst="rect">
            <a:avLst/>
          </a:prstGeom>
          <a:noFill/>
        </p:spPr>
        <p:txBody>
          <a:bodyPr wrap="none" rtlCol="0">
            <a:spAutoFit/>
          </a:bodyPr>
          <a:lstStyle/>
          <a:p>
            <a:pPr>
              <a:buFont typeface="Arial" pitchFamily="34" charset="0"/>
              <a:buChar char="•"/>
            </a:pPr>
            <a:r>
              <a:rPr lang="en-US" dirty="0" smtClean="0"/>
              <a:t> NCR: the original name came from</a:t>
            </a:r>
          </a:p>
          <a:p>
            <a:r>
              <a:rPr lang="en-US" dirty="0" smtClean="0"/>
              <a:t>National Cash Register Company (1884)</a:t>
            </a:r>
          </a:p>
          <a:p>
            <a:endParaRPr lang="en-US" dirty="0" smtClean="0"/>
          </a:p>
          <a:p>
            <a:pPr>
              <a:buFont typeface="Arial" pitchFamily="34" charset="0"/>
              <a:buChar char="•"/>
            </a:pPr>
            <a:r>
              <a:rPr lang="en-US" dirty="0" smtClean="0"/>
              <a:t> The company contributed or invented</a:t>
            </a:r>
          </a:p>
          <a:p>
            <a:r>
              <a:rPr lang="en-US" dirty="0" smtClean="0"/>
              <a:t>various systems involving computing</a:t>
            </a:r>
          </a:p>
          <a:p>
            <a:pPr lvl="1">
              <a:buFont typeface="Arial" pitchFamily="34" charset="0"/>
              <a:buChar char="•"/>
            </a:pPr>
            <a:r>
              <a:rPr lang="en-US" dirty="0" smtClean="0"/>
              <a:t> </a:t>
            </a:r>
            <a:r>
              <a:rPr lang="en-US" dirty="0" err="1" smtClean="0"/>
              <a:t>Teradata</a:t>
            </a:r>
            <a:r>
              <a:rPr lang="en-US" dirty="0" smtClean="0"/>
              <a:t>: parallel database machines</a:t>
            </a:r>
          </a:p>
          <a:p>
            <a:pPr lvl="1">
              <a:buFont typeface="Arial" pitchFamily="34" charset="0"/>
              <a:buChar char="•"/>
            </a:pPr>
            <a:r>
              <a:rPr lang="en-US" dirty="0" smtClean="0"/>
              <a:t> ATM machines</a:t>
            </a:r>
          </a:p>
          <a:p>
            <a:pPr lvl="1">
              <a:buFont typeface="Arial" pitchFamily="34" charset="0"/>
              <a:buChar char="•"/>
            </a:pPr>
            <a:r>
              <a:rPr lang="en-US" dirty="0" smtClean="0"/>
              <a:t> Modern cash registers</a:t>
            </a:r>
          </a:p>
          <a:p>
            <a:pPr lvl="1">
              <a:buFont typeface="Arial" pitchFamily="34" charset="0"/>
              <a:buChar char="•"/>
            </a:pPr>
            <a:r>
              <a:rPr lang="en-US" dirty="0" smtClean="0"/>
              <a:t> Barcode scanners</a:t>
            </a:r>
          </a:p>
          <a:p>
            <a:pPr lvl="1">
              <a:buFont typeface="Arial" pitchFamily="34" charset="0"/>
              <a:buChar char="•"/>
            </a:pPr>
            <a:endParaRPr lang="en-US" dirty="0" smtClean="0"/>
          </a:p>
          <a:p>
            <a:pPr>
              <a:buFont typeface="Arial" pitchFamily="34" charset="0"/>
              <a:buChar char="•"/>
            </a:pPr>
            <a:r>
              <a:rPr lang="en-US" dirty="0" smtClean="0"/>
              <a:t> An active high-tech company today</a:t>
            </a:r>
            <a:endParaRPr lang="en-US" dirty="0"/>
          </a:p>
        </p:txBody>
      </p:sp>
      <p:sp>
        <p:nvSpPr>
          <p:cNvPr id="9" name="TextBox 8"/>
          <p:cNvSpPr txBox="1"/>
          <p:nvPr/>
        </p:nvSpPr>
        <p:spPr>
          <a:xfrm>
            <a:off x="347241" y="5463268"/>
            <a:ext cx="5288114" cy="307777"/>
          </a:xfrm>
          <a:prstGeom prst="rect">
            <a:avLst/>
          </a:prstGeom>
          <a:noFill/>
        </p:spPr>
        <p:txBody>
          <a:bodyPr wrap="none" rtlCol="0">
            <a:spAutoFit/>
          </a:bodyPr>
          <a:lstStyle/>
          <a:p>
            <a:r>
              <a:rPr lang="en-US" sz="1400" dirty="0" smtClean="0">
                <a:hlinkClick r:id="rId3"/>
              </a:rPr>
              <a:t>http://www.ncr.com/about-ncr/company-overview/history-timeline</a:t>
            </a:r>
            <a:endParaRPr lang="en-US" dirty="0"/>
          </a:p>
        </p:txBody>
      </p:sp>
      <p:sp>
        <p:nvSpPr>
          <p:cNvPr id="10"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11"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26</a:t>
            </a:fld>
            <a:endParaRPr lang="en-US" dirty="0"/>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smtClean="0"/>
              <a:t>Punched Card Tabulation</a:t>
            </a:r>
          </a:p>
        </p:txBody>
      </p:sp>
      <p:sp>
        <p:nvSpPr>
          <p:cNvPr id="33796" name="Rectangle 3"/>
          <p:cNvSpPr>
            <a:spLocks noGrp="1" noChangeArrowheads="1"/>
          </p:cNvSpPr>
          <p:nvPr>
            <p:ph type="body" idx="1"/>
          </p:nvPr>
        </p:nvSpPr>
        <p:spPr/>
        <p:txBody>
          <a:bodyPr/>
          <a:lstStyle/>
          <a:p>
            <a:pPr eaLnBrk="1" hangingPunct="1"/>
            <a:r>
              <a:rPr lang="en-US" sz="2800" dirty="0" smtClean="0"/>
              <a:t>Punched cards (late 19</a:t>
            </a:r>
            <a:r>
              <a:rPr lang="en-US" sz="2800" baseline="30000" dirty="0" smtClean="0"/>
              <a:t>th</a:t>
            </a:r>
            <a:r>
              <a:rPr lang="en-US" sz="2800" dirty="0" smtClean="0"/>
              <a:t> century)</a:t>
            </a:r>
          </a:p>
          <a:p>
            <a:pPr lvl="1" eaLnBrk="1" hangingPunct="1"/>
            <a:r>
              <a:rPr lang="en-US" sz="2400" dirty="0" smtClean="0"/>
              <a:t>Herman Hollerith invented punched card and mechanical tabulating machine</a:t>
            </a:r>
          </a:p>
          <a:p>
            <a:pPr lvl="1" eaLnBrk="1" hangingPunct="1"/>
            <a:r>
              <a:rPr lang="en-US" sz="2400" dirty="0" smtClean="0"/>
              <a:t>One record per card</a:t>
            </a:r>
          </a:p>
          <a:p>
            <a:pPr lvl="1" eaLnBrk="1" hangingPunct="1"/>
            <a:r>
              <a:rPr lang="en-US" sz="2400" dirty="0" smtClean="0"/>
              <a:t>Cards could be sorted into groups, allowing computation of subtotals by categories</a:t>
            </a:r>
          </a:p>
          <a:p>
            <a:pPr lvl="1" eaLnBrk="1" hangingPunct="1"/>
            <a:r>
              <a:rPr lang="en-US" sz="2400" dirty="0" smtClean="0"/>
              <a:t>Greatly reduced the time needed for tabulating the census data</a:t>
            </a:r>
          </a:p>
          <a:p>
            <a:pPr lvl="2" eaLnBrk="1" hangingPunct="1"/>
            <a:r>
              <a:rPr lang="en-US" sz="2000" dirty="0" smtClean="0"/>
              <a:t>1880 census data took 8 years to finish</a:t>
            </a:r>
          </a:p>
          <a:p>
            <a:pPr lvl="2" eaLnBrk="1" hangingPunct="1"/>
            <a:r>
              <a:rPr lang="en-US" sz="2000" dirty="0" smtClean="0"/>
              <a:t>1890 data used 2 years to finish with Hollerith’s machines</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27</a:t>
            </a:fld>
            <a:endParaRPr lang="en-US" dirty="0"/>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Punched Cards</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28</a:t>
            </a:fld>
            <a:endParaRPr lang="en-US"/>
          </a:p>
        </p:txBody>
      </p:sp>
      <p:pic>
        <p:nvPicPr>
          <p:cNvPr id="6" name="Picture 5" descr="800px-Blue-punch-card-front-horiz.png"/>
          <p:cNvPicPr>
            <a:picLocks noChangeAspect="1"/>
          </p:cNvPicPr>
          <p:nvPr/>
        </p:nvPicPr>
        <p:blipFill>
          <a:blip r:embed="rId2" cstate="print"/>
          <a:stretch>
            <a:fillRect/>
          </a:stretch>
        </p:blipFill>
        <p:spPr>
          <a:xfrm>
            <a:off x="1419825" y="1537694"/>
            <a:ext cx="6408524" cy="2883835"/>
          </a:xfrm>
          <a:prstGeom prst="rect">
            <a:avLst/>
          </a:prstGeom>
        </p:spPr>
      </p:pic>
      <p:sp>
        <p:nvSpPr>
          <p:cNvPr id="7" name="TextBox 6"/>
          <p:cNvSpPr txBox="1"/>
          <p:nvPr/>
        </p:nvSpPr>
        <p:spPr>
          <a:xfrm>
            <a:off x="2476985" y="5046561"/>
            <a:ext cx="4429418" cy="369332"/>
          </a:xfrm>
          <a:prstGeom prst="rect">
            <a:avLst/>
          </a:prstGeom>
          <a:noFill/>
        </p:spPr>
        <p:txBody>
          <a:bodyPr wrap="none" rtlCol="0">
            <a:spAutoFit/>
          </a:bodyPr>
          <a:lstStyle/>
          <a:p>
            <a:r>
              <a:rPr lang="en-US" dirty="0" smtClean="0"/>
              <a:t>http://en.wikipedia.org/wiki/Punched_card</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z="3200" dirty="0" smtClean="0"/>
              <a:t>Electric Tabulator at U.S. Census Bureau</a:t>
            </a:r>
          </a:p>
        </p:txBody>
      </p:sp>
      <p:sp>
        <p:nvSpPr>
          <p:cNvPr id="34820" name="Rectangle 3"/>
          <p:cNvSpPr>
            <a:spLocks noChangeArrowheads="1"/>
          </p:cNvSpPr>
          <p:nvPr/>
        </p:nvSpPr>
        <p:spPr bwMode="auto">
          <a:xfrm>
            <a:off x="3904500" y="5651325"/>
            <a:ext cx="1524000" cy="228600"/>
          </a:xfrm>
          <a:prstGeom prst="rect">
            <a:avLst/>
          </a:prstGeom>
          <a:noFill/>
          <a:ln w="9525">
            <a:noFill/>
            <a:miter lim="800000"/>
            <a:headEnd/>
            <a:tailEnd/>
          </a:ln>
        </p:spPr>
        <p:txBody>
          <a:bodyPr>
            <a:spAutoFit/>
          </a:bodyPr>
          <a:lstStyle/>
          <a:p>
            <a:r>
              <a:rPr lang="en-US" sz="900" b="0" dirty="0">
                <a:cs typeface="Arial" charset="0"/>
              </a:rPr>
              <a:t>© </a:t>
            </a:r>
            <a:r>
              <a:rPr lang="en-US" sz="900" b="0" dirty="0" err="1">
                <a:cs typeface="Arial" charset="0"/>
              </a:rPr>
              <a:t>Bettmann</a:t>
            </a:r>
            <a:r>
              <a:rPr lang="en-US" sz="900" b="0" dirty="0">
                <a:cs typeface="Arial" charset="0"/>
              </a:rPr>
              <a:t>/CORBIS</a:t>
            </a:r>
          </a:p>
        </p:txBody>
      </p:sp>
      <p:pic>
        <p:nvPicPr>
          <p:cNvPr id="34821" name="Picture 7" descr="qui01f06"/>
          <p:cNvPicPr>
            <a:picLocks noChangeAspect="1" noChangeArrowheads="1"/>
          </p:cNvPicPr>
          <p:nvPr/>
        </p:nvPicPr>
        <p:blipFill>
          <a:blip r:embed="rId2" cstate="print"/>
          <a:srcRect/>
          <a:stretch>
            <a:fillRect/>
          </a:stretch>
        </p:blipFill>
        <p:spPr bwMode="auto">
          <a:xfrm>
            <a:off x="3381738" y="1296365"/>
            <a:ext cx="2694972" cy="4111352"/>
          </a:xfrm>
          <a:prstGeom prst="rect">
            <a:avLst/>
          </a:prstGeom>
          <a:noFill/>
          <a:ln w="9525">
            <a:noFill/>
            <a:miter lim="800000"/>
            <a:headEnd/>
            <a:tailEnd/>
          </a:ln>
        </p:spPr>
      </p:pic>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Course</a:t>
            </a:r>
            <a:endParaRPr lang="en-US" dirty="0"/>
          </a:p>
        </p:txBody>
      </p:sp>
      <p:sp>
        <p:nvSpPr>
          <p:cNvPr id="3" name="Content Placeholder 2"/>
          <p:cNvSpPr>
            <a:spLocks noGrp="1"/>
          </p:cNvSpPr>
          <p:nvPr>
            <p:ph idx="1"/>
          </p:nvPr>
        </p:nvSpPr>
        <p:spPr/>
        <p:txBody>
          <a:bodyPr/>
          <a:lstStyle/>
          <a:p>
            <a:r>
              <a:rPr lang="en-US" dirty="0" smtClean="0"/>
              <a:t>Student self introduction in a few sentences</a:t>
            </a:r>
          </a:p>
          <a:p>
            <a:r>
              <a:rPr lang="en-US" dirty="0" smtClean="0"/>
              <a:t>Why offering/taking this course?</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Impact</a:t>
            </a:r>
            <a:endParaRPr lang="en-US" dirty="0"/>
          </a:p>
        </p:txBody>
      </p:sp>
      <p:sp>
        <p:nvSpPr>
          <p:cNvPr id="5" name="Content Placeholder 4"/>
          <p:cNvSpPr>
            <a:spLocks noGrp="1"/>
          </p:cNvSpPr>
          <p:nvPr>
            <p:ph idx="1"/>
          </p:nvPr>
        </p:nvSpPr>
        <p:spPr/>
        <p:txBody>
          <a:bodyPr/>
          <a:lstStyle/>
          <a:p>
            <a:r>
              <a:rPr lang="en-US" dirty="0" smtClean="0"/>
              <a:t>Time needed for census data shortened</a:t>
            </a:r>
          </a:p>
          <a:p>
            <a:r>
              <a:rPr lang="en-US" dirty="0" smtClean="0"/>
              <a:t>Possible statistical analysis of data from cash registers</a:t>
            </a:r>
          </a:p>
          <a:p>
            <a:r>
              <a:rPr lang="en-US" dirty="0" smtClean="0"/>
              <a:t>Keeping accounting information</a:t>
            </a:r>
          </a:p>
          <a:p>
            <a:r>
              <a:rPr lang="en-US" dirty="0" smtClean="0"/>
              <a:t>Creation of IBM (International Business Machines) and modern data-processing systems</a:t>
            </a:r>
            <a:endParaRPr lang="en-US" dirty="0"/>
          </a:p>
        </p:txBody>
      </p:sp>
      <p:sp>
        <p:nvSpPr>
          <p:cNvPr id="3" name="Footer Placeholder 2"/>
          <p:cNvSpPr>
            <a:spLocks noGrp="1"/>
          </p:cNvSpPr>
          <p:nvPr>
            <p:ph type="ftr" sz="quarter" idx="11"/>
          </p:nvPr>
        </p:nvSpPr>
        <p:spPr/>
        <p:txBody>
          <a:bodyPr/>
          <a:lstStyle/>
          <a:p>
            <a:pPr>
              <a:defRPr/>
            </a:pPr>
            <a:r>
              <a:rPr lang="en-US" dirty="0" smtClean="0"/>
              <a:t>Computers and Society</a:t>
            </a:r>
            <a:endParaRPr lang="en-US" dirty="0"/>
          </a:p>
        </p:txBody>
      </p:sp>
      <p:sp>
        <p:nvSpPr>
          <p:cNvPr id="4" name="Slide Number Placeholder 3"/>
          <p:cNvSpPr>
            <a:spLocks noGrp="1"/>
          </p:cNvSpPr>
          <p:nvPr>
            <p:ph type="sldNum" sz="quarter" idx="12"/>
          </p:nvPr>
        </p:nvSpPr>
        <p:spPr/>
        <p:txBody>
          <a:bodyPr/>
          <a:lstStyle/>
          <a:p>
            <a:fld id="{16F982B6-48C8-4798-8DF3-FD3E9AFEF300}"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Dawn of the Computing Age</a:t>
            </a:r>
            <a:endParaRPr lang="en-US" dirty="0"/>
          </a:p>
        </p:txBody>
      </p:sp>
      <p:sp>
        <p:nvSpPr>
          <p:cNvPr id="3" name="Content Placeholder 2"/>
          <p:cNvSpPr>
            <a:spLocks noGrp="1"/>
          </p:cNvSpPr>
          <p:nvPr>
            <p:ph idx="1"/>
          </p:nvPr>
        </p:nvSpPr>
        <p:spPr>
          <a:xfrm>
            <a:off x="457200" y="1206650"/>
            <a:ext cx="8229600" cy="4525963"/>
          </a:xfrm>
        </p:spPr>
        <p:txBody>
          <a:bodyPr/>
          <a:lstStyle/>
          <a:p>
            <a:r>
              <a:rPr lang="en-US" sz="2800" b="1" dirty="0" smtClean="0"/>
              <a:t>Colossus</a:t>
            </a:r>
            <a:r>
              <a:rPr lang="en-US" sz="2800" dirty="0" smtClean="0"/>
              <a:t> was the world's first electronic digital computer that was at all programmable.</a:t>
            </a:r>
          </a:p>
          <a:p>
            <a:pPr lvl="1"/>
            <a:r>
              <a:rPr lang="en-US" sz="2400" dirty="0" smtClean="0"/>
              <a:t>The prototype, </a:t>
            </a:r>
            <a:r>
              <a:rPr lang="en-US" sz="2400" b="1" dirty="0" smtClean="0"/>
              <a:t>Colossus Mark 1</a:t>
            </a:r>
            <a:r>
              <a:rPr lang="en-US" sz="2400" dirty="0" smtClean="0"/>
              <a:t>, was shown to be working in December 1943 and was operational at Bletchley Park by 5 February 1944</a:t>
            </a:r>
          </a:p>
          <a:p>
            <a:pPr lvl="1"/>
            <a:r>
              <a:rPr lang="en-US" sz="2400" dirty="0" smtClean="0"/>
              <a:t>An improved </a:t>
            </a:r>
            <a:r>
              <a:rPr lang="en-US" sz="2400" b="1" dirty="0" smtClean="0"/>
              <a:t>Colossus Mark 2</a:t>
            </a:r>
            <a:r>
              <a:rPr lang="en-US" sz="2400" dirty="0" smtClean="0"/>
              <a:t> first worked on 1 June 1944, just in time for the Normandy Landings</a:t>
            </a:r>
          </a:p>
          <a:p>
            <a:pPr lvl="1"/>
            <a:r>
              <a:rPr lang="en-US" sz="2400" dirty="0" smtClean="0"/>
              <a:t>Ten Colossus computers were working by the end of WWII</a:t>
            </a:r>
          </a:p>
          <a:p>
            <a:pPr lvl="1"/>
            <a:r>
              <a:rPr lang="en-US" sz="2400" dirty="0" smtClean="0"/>
              <a:t>Breaking German communication code, played a critical role in winning WWII --- </a:t>
            </a:r>
            <a:r>
              <a:rPr lang="en-US" sz="2400" i="1" dirty="0" smtClean="0"/>
              <a:t>social impact!!</a:t>
            </a:r>
            <a:r>
              <a:rPr lang="en-US" sz="2400" dirty="0" smtClean="0"/>
              <a:t> </a:t>
            </a:r>
            <a:endParaRPr lang="en-US" sz="2400"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31</a:t>
            </a:fld>
            <a:endParaRPr lang="en-US"/>
          </a:p>
        </p:txBody>
      </p:sp>
      <p:sp>
        <p:nvSpPr>
          <p:cNvPr id="6" name="TextBox 5"/>
          <p:cNvSpPr txBox="1"/>
          <p:nvPr/>
        </p:nvSpPr>
        <p:spPr>
          <a:xfrm>
            <a:off x="2083443" y="5856785"/>
            <a:ext cx="4447051" cy="338554"/>
          </a:xfrm>
          <a:prstGeom prst="rect">
            <a:avLst/>
          </a:prstGeom>
          <a:noFill/>
        </p:spPr>
        <p:txBody>
          <a:bodyPr wrap="none" rtlCol="0">
            <a:spAutoFit/>
          </a:bodyPr>
          <a:lstStyle/>
          <a:p>
            <a:r>
              <a:rPr lang="en-US" sz="1600" dirty="0" smtClean="0"/>
              <a:t>http://en.wikipedia.org/wiki/Colossus_computer</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Colossus Computers</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32</a:t>
            </a:fld>
            <a:endParaRPr lang="en-US"/>
          </a:p>
        </p:txBody>
      </p:sp>
      <p:pic>
        <p:nvPicPr>
          <p:cNvPr id="6" name="Picture 5" descr="Colossus.jpg"/>
          <p:cNvPicPr>
            <a:picLocks noChangeAspect="1"/>
          </p:cNvPicPr>
          <p:nvPr/>
        </p:nvPicPr>
        <p:blipFill>
          <a:blip r:embed="rId2" cstate="print"/>
          <a:stretch>
            <a:fillRect/>
          </a:stretch>
        </p:blipFill>
        <p:spPr>
          <a:xfrm>
            <a:off x="1397000" y="1327150"/>
            <a:ext cx="6350000" cy="4203700"/>
          </a:xfrm>
          <a:prstGeom prst="rect">
            <a:avLst/>
          </a:prstGeom>
        </p:spPr>
      </p:pic>
      <p:sp>
        <p:nvSpPr>
          <p:cNvPr id="7" name="TextBox 6"/>
          <p:cNvSpPr txBox="1"/>
          <p:nvPr/>
        </p:nvSpPr>
        <p:spPr>
          <a:xfrm>
            <a:off x="1990824" y="5752614"/>
            <a:ext cx="4980851" cy="369332"/>
          </a:xfrm>
          <a:prstGeom prst="rect">
            <a:avLst/>
          </a:prstGeom>
          <a:noFill/>
        </p:spPr>
        <p:txBody>
          <a:bodyPr wrap="none" rtlCol="0">
            <a:spAutoFit/>
          </a:bodyPr>
          <a:lstStyle/>
          <a:p>
            <a:r>
              <a:rPr lang="en-US" dirty="0" smtClean="0"/>
              <a:t>http://en.wikipedia.org/wiki/Colossus_computer</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smtClean="0"/>
              <a:t>Precursors of Commercial Computers</a:t>
            </a:r>
          </a:p>
        </p:txBody>
      </p:sp>
      <p:sp>
        <p:nvSpPr>
          <p:cNvPr id="36868" name="Rectangle 3"/>
          <p:cNvSpPr>
            <a:spLocks noGrp="1" noChangeArrowheads="1"/>
          </p:cNvSpPr>
          <p:nvPr>
            <p:ph type="body" idx="1"/>
          </p:nvPr>
        </p:nvSpPr>
        <p:spPr/>
        <p:txBody>
          <a:bodyPr/>
          <a:lstStyle/>
          <a:p>
            <a:pPr eaLnBrk="1" hangingPunct="1"/>
            <a:r>
              <a:rPr lang="en-US" smtClean="0"/>
              <a:t>Atanasoff-Berry Computer: vacuum tubes</a:t>
            </a:r>
          </a:p>
          <a:p>
            <a:pPr eaLnBrk="1" hangingPunct="1"/>
            <a:r>
              <a:rPr lang="en-US" smtClean="0"/>
              <a:t>ENIAC: externally programmed with wires</a:t>
            </a:r>
          </a:p>
          <a:p>
            <a:pPr eaLnBrk="1" hangingPunct="1"/>
            <a:r>
              <a:rPr lang="en-US" smtClean="0"/>
              <a:t>EDVAC: program stored in memory</a:t>
            </a:r>
          </a:p>
          <a:p>
            <a:pPr eaLnBrk="1" hangingPunct="1"/>
            <a:r>
              <a:rPr lang="en-US" smtClean="0"/>
              <a:t>Small-Scale Experimental Machine: CRT memory</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33</a:t>
            </a:fld>
            <a:endParaRPr lang="en-US" dirty="0"/>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Computer Technology: </a:t>
            </a:r>
            <a:br>
              <a:rPr lang="en-US" dirty="0" smtClean="0"/>
            </a:br>
            <a:r>
              <a:rPr lang="en-US" dirty="0" smtClean="0"/>
              <a:t>Vacuum Tubes</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34</a:t>
            </a:fld>
            <a:endParaRPr lang="en-US"/>
          </a:p>
        </p:txBody>
      </p:sp>
      <p:pic>
        <p:nvPicPr>
          <p:cNvPr id="7" name="Picture 6" descr="800px-Elektronenroehren-auswahl.jpg"/>
          <p:cNvPicPr>
            <a:picLocks noChangeAspect="1"/>
          </p:cNvPicPr>
          <p:nvPr/>
        </p:nvPicPr>
        <p:blipFill>
          <a:blip r:embed="rId2" cstate="print"/>
          <a:stretch>
            <a:fillRect/>
          </a:stretch>
        </p:blipFill>
        <p:spPr>
          <a:xfrm>
            <a:off x="798653" y="1784599"/>
            <a:ext cx="7803389" cy="3794398"/>
          </a:xfrm>
          <a:prstGeom prst="rect">
            <a:avLst/>
          </a:prstGeom>
        </p:spPr>
      </p:pic>
      <p:sp>
        <p:nvSpPr>
          <p:cNvPr id="8" name="TextBox 7"/>
          <p:cNvSpPr txBox="1"/>
          <p:nvPr/>
        </p:nvSpPr>
        <p:spPr>
          <a:xfrm>
            <a:off x="2395964" y="5822062"/>
            <a:ext cx="4348178" cy="369332"/>
          </a:xfrm>
          <a:prstGeom prst="rect">
            <a:avLst/>
          </a:prstGeom>
          <a:noFill/>
        </p:spPr>
        <p:txBody>
          <a:bodyPr wrap="none" rtlCol="0">
            <a:spAutoFit/>
          </a:bodyPr>
          <a:lstStyle/>
          <a:p>
            <a:r>
              <a:rPr lang="en-US" dirty="0" smtClean="0"/>
              <a:t>http://en.wikipedia.org/wiki/Vacuum_tube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Computer Technology: </a:t>
            </a:r>
            <a:br>
              <a:rPr lang="en-US" dirty="0" smtClean="0"/>
            </a:br>
            <a:r>
              <a:rPr lang="en-US" dirty="0" smtClean="0"/>
              <a:t>Transistors</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35</a:t>
            </a:fld>
            <a:endParaRPr lang="en-US"/>
          </a:p>
        </p:txBody>
      </p:sp>
      <p:pic>
        <p:nvPicPr>
          <p:cNvPr id="8" name="Picture 7" descr="Transistorer_(croped).jpg"/>
          <p:cNvPicPr>
            <a:picLocks noChangeAspect="1"/>
          </p:cNvPicPr>
          <p:nvPr/>
        </p:nvPicPr>
        <p:blipFill>
          <a:blip r:embed="rId2" cstate="print"/>
          <a:stretch>
            <a:fillRect/>
          </a:stretch>
        </p:blipFill>
        <p:spPr>
          <a:xfrm>
            <a:off x="2833438" y="1616517"/>
            <a:ext cx="3451667" cy="4631474"/>
          </a:xfrm>
          <a:prstGeom prst="rect">
            <a:avLst/>
          </a:prstGeom>
        </p:spPr>
      </p:pic>
      <p:sp>
        <p:nvSpPr>
          <p:cNvPr id="9" name="TextBox 8"/>
          <p:cNvSpPr txBox="1"/>
          <p:nvPr/>
        </p:nvSpPr>
        <p:spPr>
          <a:xfrm>
            <a:off x="6481840" y="1851870"/>
            <a:ext cx="461665" cy="3866828"/>
          </a:xfrm>
          <a:prstGeom prst="rect">
            <a:avLst/>
          </a:prstGeom>
          <a:noFill/>
        </p:spPr>
        <p:txBody>
          <a:bodyPr vert="eaVert" wrap="none" rtlCol="0">
            <a:spAutoFit/>
          </a:bodyPr>
          <a:lstStyle/>
          <a:p>
            <a:r>
              <a:rPr lang="en-US" dirty="0" smtClean="0"/>
              <a:t>http://en.wikipedia.org/wiki/Transistor</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Computer Technology: </a:t>
            </a:r>
            <a:br>
              <a:rPr lang="en-US" dirty="0" smtClean="0"/>
            </a:br>
            <a:r>
              <a:rPr lang="en-US" dirty="0" smtClean="0"/>
              <a:t>Integrated Circuits</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36</a:t>
            </a:fld>
            <a:endParaRPr lang="en-US"/>
          </a:p>
        </p:txBody>
      </p:sp>
      <p:pic>
        <p:nvPicPr>
          <p:cNvPr id="7" name="Picture 6" descr="800px-Microchips.jpg"/>
          <p:cNvPicPr>
            <a:picLocks noChangeAspect="1"/>
          </p:cNvPicPr>
          <p:nvPr/>
        </p:nvPicPr>
        <p:blipFill>
          <a:blip r:embed="rId2" cstate="print"/>
          <a:stretch>
            <a:fillRect/>
          </a:stretch>
        </p:blipFill>
        <p:spPr>
          <a:xfrm>
            <a:off x="2000492" y="1647946"/>
            <a:ext cx="5233686" cy="3925264"/>
          </a:xfrm>
          <a:prstGeom prst="rect">
            <a:avLst/>
          </a:prstGeom>
        </p:spPr>
      </p:pic>
      <p:sp>
        <p:nvSpPr>
          <p:cNvPr id="10" name="TextBox 9"/>
          <p:cNvSpPr txBox="1"/>
          <p:nvPr/>
        </p:nvSpPr>
        <p:spPr>
          <a:xfrm>
            <a:off x="2268619" y="5787336"/>
            <a:ext cx="4711546" cy="369332"/>
          </a:xfrm>
          <a:prstGeom prst="rect">
            <a:avLst/>
          </a:prstGeom>
          <a:noFill/>
        </p:spPr>
        <p:txBody>
          <a:bodyPr wrap="none" rtlCol="0">
            <a:spAutoFit/>
          </a:bodyPr>
          <a:lstStyle/>
          <a:p>
            <a:r>
              <a:rPr lang="en-US" dirty="0" smtClean="0"/>
              <a:t>http://en.wikipedia.org/wiki/Integrated_circuit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t>Programming the ENIAC</a:t>
            </a:r>
          </a:p>
        </p:txBody>
      </p:sp>
      <p:sp>
        <p:nvSpPr>
          <p:cNvPr id="37892" name="Rectangle 3"/>
          <p:cNvSpPr>
            <a:spLocks noChangeArrowheads="1"/>
          </p:cNvSpPr>
          <p:nvPr/>
        </p:nvSpPr>
        <p:spPr bwMode="auto">
          <a:xfrm>
            <a:off x="6781800" y="5638800"/>
            <a:ext cx="838200" cy="228600"/>
          </a:xfrm>
          <a:prstGeom prst="rect">
            <a:avLst/>
          </a:prstGeom>
          <a:noFill/>
          <a:ln w="9525">
            <a:noFill/>
            <a:miter lim="800000"/>
            <a:headEnd/>
            <a:tailEnd/>
          </a:ln>
        </p:spPr>
        <p:txBody>
          <a:bodyPr>
            <a:spAutoFit/>
          </a:bodyPr>
          <a:lstStyle/>
          <a:p>
            <a:r>
              <a:rPr lang="en-US" sz="900" b="0">
                <a:cs typeface="Arial" charset="0"/>
              </a:rPr>
              <a:t>© CORBIS</a:t>
            </a:r>
          </a:p>
        </p:txBody>
      </p:sp>
      <p:pic>
        <p:nvPicPr>
          <p:cNvPr id="37893" name="Picture 7" descr="qui01f07"/>
          <p:cNvPicPr>
            <a:picLocks noChangeAspect="1" noChangeArrowheads="1"/>
          </p:cNvPicPr>
          <p:nvPr/>
        </p:nvPicPr>
        <p:blipFill>
          <a:blip r:embed="rId2" cstate="print"/>
          <a:srcRect/>
          <a:stretch>
            <a:fillRect/>
          </a:stretch>
        </p:blipFill>
        <p:spPr bwMode="auto">
          <a:xfrm>
            <a:off x="1371600" y="1397000"/>
            <a:ext cx="6172200" cy="4203700"/>
          </a:xfrm>
          <a:prstGeom prst="rect">
            <a:avLst/>
          </a:prstGeom>
          <a:noFill/>
          <a:ln w="9525">
            <a:noFill/>
            <a:miter lim="800000"/>
            <a:headEnd/>
            <a:tailEnd/>
          </a:ln>
        </p:spPr>
      </p:pic>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smtClean="0"/>
              <a:t>First Commercial Computers</a:t>
            </a:r>
          </a:p>
        </p:txBody>
      </p:sp>
      <p:sp>
        <p:nvSpPr>
          <p:cNvPr id="38916" name="Rectangle 3"/>
          <p:cNvSpPr>
            <a:spLocks noGrp="1" noChangeArrowheads="1"/>
          </p:cNvSpPr>
          <p:nvPr>
            <p:ph type="body" idx="1"/>
          </p:nvPr>
        </p:nvSpPr>
        <p:spPr/>
        <p:txBody>
          <a:bodyPr/>
          <a:lstStyle/>
          <a:p>
            <a:pPr eaLnBrk="1" hangingPunct="1">
              <a:lnSpc>
                <a:spcPct val="90000"/>
              </a:lnSpc>
            </a:pPr>
            <a:r>
              <a:rPr lang="en-US" sz="2800" smtClean="0"/>
              <a:t>Remington-Rand</a:t>
            </a:r>
          </a:p>
          <a:p>
            <a:pPr lvl="1" eaLnBrk="1" hangingPunct="1">
              <a:lnSpc>
                <a:spcPct val="90000"/>
              </a:lnSpc>
            </a:pPr>
            <a:r>
              <a:rPr lang="en-US" sz="2400" smtClean="0"/>
              <a:t>Completed UNIVAC in 1951</a:t>
            </a:r>
          </a:p>
          <a:p>
            <a:pPr lvl="1" eaLnBrk="1" hangingPunct="1">
              <a:lnSpc>
                <a:spcPct val="90000"/>
              </a:lnSpc>
            </a:pPr>
            <a:r>
              <a:rPr lang="en-US" sz="2400" smtClean="0"/>
              <a:t>Delivered to U.S. Bureau of the Census</a:t>
            </a:r>
          </a:p>
          <a:p>
            <a:pPr lvl="1" eaLnBrk="1" hangingPunct="1">
              <a:lnSpc>
                <a:spcPct val="90000"/>
              </a:lnSpc>
            </a:pPr>
            <a:r>
              <a:rPr lang="en-US" sz="2400" smtClean="0"/>
              <a:t>Predicted winner of 1952 Pres. election</a:t>
            </a:r>
          </a:p>
          <a:p>
            <a:pPr eaLnBrk="1" hangingPunct="1">
              <a:lnSpc>
                <a:spcPct val="90000"/>
              </a:lnSpc>
            </a:pPr>
            <a:r>
              <a:rPr lang="en-US" sz="2800" smtClean="0"/>
              <a:t>IBM</a:t>
            </a:r>
          </a:p>
          <a:p>
            <a:pPr lvl="1" eaLnBrk="1" hangingPunct="1">
              <a:lnSpc>
                <a:spcPct val="90000"/>
              </a:lnSpc>
            </a:pPr>
            <a:r>
              <a:rPr lang="en-US" sz="2400" smtClean="0"/>
              <a:t>Larger base of customers</a:t>
            </a:r>
          </a:p>
          <a:p>
            <a:pPr lvl="1" eaLnBrk="1" hangingPunct="1">
              <a:lnSpc>
                <a:spcPct val="90000"/>
              </a:lnSpc>
            </a:pPr>
            <a:r>
              <a:rPr lang="en-US" sz="2400" smtClean="0"/>
              <a:t>Far superior sales and marketing organization</a:t>
            </a:r>
          </a:p>
          <a:p>
            <a:pPr lvl="1" eaLnBrk="1" hangingPunct="1">
              <a:lnSpc>
                <a:spcPct val="90000"/>
              </a:lnSpc>
            </a:pPr>
            <a:r>
              <a:rPr lang="en-US" sz="2400" smtClean="0"/>
              <a:t>Greater investment in research and development</a:t>
            </a:r>
          </a:p>
          <a:p>
            <a:pPr lvl="1" eaLnBrk="1" hangingPunct="1">
              <a:lnSpc>
                <a:spcPct val="90000"/>
              </a:lnSpc>
            </a:pPr>
            <a:r>
              <a:rPr lang="en-US" sz="2400" smtClean="0"/>
              <a:t>Dominated mainframe market by mid-1960s</a:t>
            </a:r>
          </a:p>
          <a:p>
            <a:pPr lvl="1" eaLnBrk="1" hangingPunct="1">
              <a:lnSpc>
                <a:spcPct val="90000"/>
              </a:lnSpc>
            </a:pPr>
            <a:endParaRPr lang="en-US" sz="2400" smtClean="0"/>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38</a:t>
            </a:fld>
            <a:endParaRPr lang="en-US" dirty="0"/>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152400"/>
            <a:ext cx="8305800" cy="1524000"/>
          </a:xfrm>
        </p:spPr>
        <p:txBody>
          <a:bodyPr/>
          <a:lstStyle/>
          <a:p>
            <a:pPr eaLnBrk="1" hangingPunct="1"/>
            <a:r>
              <a:rPr lang="en-US" sz="3200" smtClean="0"/>
              <a:t>CBS News Coverage of 1952 Presidential Election Featured UNIVAC Computer</a:t>
            </a:r>
          </a:p>
        </p:txBody>
      </p:sp>
      <p:sp>
        <p:nvSpPr>
          <p:cNvPr id="39940" name="Rectangle 3"/>
          <p:cNvSpPr>
            <a:spLocks noChangeArrowheads="1"/>
          </p:cNvSpPr>
          <p:nvPr/>
        </p:nvSpPr>
        <p:spPr bwMode="auto">
          <a:xfrm>
            <a:off x="4343400" y="6019800"/>
            <a:ext cx="3352800" cy="230188"/>
          </a:xfrm>
          <a:prstGeom prst="rect">
            <a:avLst/>
          </a:prstGeom>
          <a:noFill/>
          <a:ln w="9525">
            <a:noFill/>
            <a:miter lim="800000"/>
            <a:headEnd/>
            <a:tailEnd/>
          </a:ln>
        </p:spPr>
        <p:txBody>
          <a:bodyPr>
            <a:spAutoFit/>
          </a:bodyPr>
          <a:lstStyle/>
          <a:p>
            <a:r>
              <a:rPr lang="en-US" sz="900" b="0"/>
              <a:t>Hagley Museum and Library. Accession number 1984.240</a:t>
            </a:r>
          </a:p>
        </p:txBody>
      </p:sp>
      <p:pic>
        <p:nvPicPr>
          <p:cNvPr id="39941" name="Picture 5" descr="qui01f08.eps"/>
          <p:cNvPicPr>
            <a:picLocks noChangeAspect="1"/>
          </p:cNvPicPr>
          <p:nvPr/>
        </p:nvPicPr>
        <p:blipFill>
          <a:blip r:embed="rId2" cstate="print"/>
          <a:srcRect/>
          <a:stretch>
            <a:fillRect/>
          </a:stretch>
        </p:blipFill>
        <p:spPr bwMode="auto">
          <a:xfrm>
            <a:off x="2057400" y="1981200"/>
            <a:ext cx="4572000" cy="3581400"/>
          </a:xfrm>
          <a:prstGeom prst="rect">
            <a:avLst/>
          </a:prstGeom>
          <a:noFill/>
          <a:ln w="9525">
            <a:noFill/>
            <a:miter lim="800000"/>
            <a:headEnd/>
            <a:tailEnd/>
          </a:ln>
        </p:spPr>
      </p:pic>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Reasons to Take the Course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Infamous 1952 President Election Prediction</a:t>
            </a:r>
            <a:endParaRPr lang="en-US" dirty="0"/>
          </a:p>
        </p:txBody>
      </p:sp>
      <p:sp>
        <p:nvSpPr>
          <p:cNvPr id="6" name="Content Placeholder 5"/>
          <p:cNvSpPr>
            <a:spLocks noGrp="1"/>
          </p:cNvSpPr>
          <p:nvPr>
            <p:ph idx="1"/>
          </p:nvPr>
        </p:nvSpPr>
        <p:spPr/>
        <p:txBody>
          <a:bodyPr/>
          <a:lstStyle/>
          <a:p>
            <a:r>
              <a:rPr lang="en-US" sz="2000" dirty="0" smtClean="0"/>
              <a:t>UNIVAC became known for predicting the outcome of the U.S. presidential election in 1952.</a:t>
            </a:r>
          </a:p>
          <a:p>
            <a:r>
              <a:rPr lang="en-US" sz="2000" dirty="0" smtClean="0"/>
              <a:t>The computer predicted an Eisenhower landslide when traditional pollsters all called it for Adlai Stevenson. </a:t>
            </a:r>
          </a:p>
          <a:p>
            <a:r>
              <a:rPr lang="en-US" sz="2000" dirty="0" smtClean="0"/>
              <a:t>The numbers were so skewed that CBS's news boss in New York, Mickelson, decided the computer was in error and refused to allow the prediction to be read. </a:t>
            </a:r>
          </a:p>
          <a:p>
            <a:r>
              <a:rPr lang="en-US" sz="2000" dirty="0" smtClean="0"/>
              <a:t>The CBS called an 8-7 win for Eisenhower (the actual computer prediction was 100-1). </a:t>
            </a:r>
          </a:p>
          <a:p>
            <a:r>
              <a:rPr lang="en-US" sz="2000" dirty="0" smtClean="0"/>
              <a:t>When the predictions proved true and Eisenhower won a landslide within 1% of the initial prediction, Charles Collingwood, the on-air announcer, embarrassingly announced that they had covered up the earlier prediction.</a:t>
            </a:r>
          </a:p>
          <a:p>
            <a:pPr algn="ctr">
              <a:buNone/>
            </a:pPr>
            <a:r>
              <a:rPr lang="en-US" sz="2000" dirty="0" smtClean="0"/>
              <a:t>http://en.wikipedia.org/wiki/UNIVAC</a:t>
            </a:r>
            <a:endParaRPr lang="en-US" sz="2000" dirty="0"/>
          </a:p>
        </p:txBody>
      </p:sp>
      <p:sp>
        <p:nvSpPr>
          <p:cNvPr id="3" name="Footer Placeholder 2"/>
          <p:cNvSpPr>
            <a:spLocks noGrp="1"/>
          </p:cNvSpPr>
          <p:nvPr>
            <p:ph type="ftr" sz="quarter" idx="11"/>
          </p:nvPr>
        </p:nvSpPr>
        <p:spPr/>
        <p:txBody>
          <a:bodyPr/>
          <a:lstStyle/>
          <a:p>
            <a:pPr>
              <a:defRPr/>
            </a:pPr>
            <a:r>
              <a:rPr lang="en-US" dirty="0" smtClean="0"/>
              <a:t>Computers and Society</a:t>
            </a:r>
            <a:endParaRPr lang="en-US" dirty="0"/>
          </a:p>
        </p:txBody>
      </p:sp>
      <p:sp>
        <p:nvSpPr>
          <p:cNvPr id="4" name="Slide Number Placeholder 3"/>
          <p:cNvSpPr>
            <a:spLocks noGrp="1"/>
          </p:cNvSpPr>
          <p:nvPr>
            <p:ph type="sldNum" sz="quarter" idx="12"/>
          </p:nvPr>
        </p:nvSpPr>
        <p:spPr/>
        <p:txBody>
          <a:bodyPr/>
          <a:lstStyle/>
          <a:p>
            <a:fld id="{16F982B6-48C8-4798-8DF3-FD3E9AFEF300}"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a:t>
            </a:r>
            <a:endParaRPr lang="en-US" dirty="0"/>
          </a:p>
        </p:txBody>
      </p:sp>
      <p:sp>
        <p:nvSpPr>
          <p:cNvPr id="3" name="Content Placeholder 2"/>
          <p:cNvSpPr>
            <a:spLocks noGrp="1"/>
          </p:cNvSpPr>
          <p:nvPr>
            <p:ph idx="1"/>
          </p:nvPr>
        </p:nvSpPr>
        <p:spPr/>
        <p:txBody>
          <a:bodyPr/>
          <a:lstStyle/>
          <a:p>
            <a:r>
              <a:rPr lang="en-US" dirty="0" smtClean="0"/>
              <a:t>As the technology advances, things that were unimaginable are now a possibility!</a:t>
            </a:r>
          </a:p>
          <a:p>
            <a:r>
              <a:rPr lang="en-US" dirty="0" smtClean="0"/>
              <a:t>Society changes;</a:t>
            </a:r>
          </a:p>
          <a:p>
            <a:r>
              <a:rPr lang="en-US" dirty="0" smtClean="0"/>
              <a:t>People changes;</a:t>
            </a:r>
          </a:p>
          <a:p>
            <a:r>
              <a:rPr lang="en-US" dirty="0" smtClean="0"/>
              <a:t>Culture changes.</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6593" y="2612390"/>
            <a:ext cx="7772400" cy="1362075"/>
          </a:xfrm>
        </p:spPr>
        <p:txBody>
          <a:bodyPr/>
          <a:lstStyle/>
          <a:p>
            <a:pPr algn="ctr"/>
            <a:r>
              <a:rPr lang="en-US" dirty="0" smtClean="0"/>
              <a:t>Computer, internet, and storage</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sz="4000" dirty="0" smtClean="0"/>
              <a:t>Microprocessor and Personal Computing</a:t>
            </a:r>
          </a:p>
        </p:txBody>
      </p:sp>
      <p:sp>
        <p:nvSpPr>
          <p:cNvPr id="48132" name="Rectangle 3"/>
          <p:cNvSpPr>
            <a:spLocks noGrp="1" noChangeArrowheads="1"/>
          </p:cNvSpPr>
          <p:nvPr>
            <p:ph type="body" idx="1"/>
          </p:nvPr>
        </p:nvSpPr>
        <p:spPr>
          <a:xfrm>
            <a:off x="457200" y="1600201"/>
            <a:ext cx="8229600" cy="2331720"/>
          </a:xfrm>
        </p:spPr>
        <p:txBody>
          <a:bodyPr/>
          <a:lstStyle/>
          <a:p>
            <a:pPr eaLnBrk="1" hangingPunct="1"/>
            <a:r>
              <a:rPr lang="en-US" dirty="0" smtClean="0"/>
              <a:t>Computer inside a single semiconductor chip</a:t>
            </a:r>
          </a:p>
          <a:p>
            <a:pPr eaLnBrk="1" hangingPunct="1"/>
            <a:r>
              <a:rPr lang="en-US" dirty="0" smtClean="0"/>
              <a:t>Invented in 1970 at Intel</a:t>
            </a:r>
          </a:p>
          <a:p>
            <a:pPr eaLnBrk="1" hangingPunct="1"/>
            <a:r>
              <a:rPr lang="en-US" dirty="0" smtClean="0"/>
              <a:t>Made personal computers practical</a:t>
            </a:r>
          </a:p>
        </p:txBody>
      </p:sp>
      <p:pic>
        <p:nvPicPr>
          <p:cNvPr id="5" name="Picture 4" descr="Intel_4004.jpg"/>
          <p:cNvPicPr>
            <a:picLocks noChangeAspect="1"/>
          </p:cNvPicPr>
          <p:nvPr/>
        </p:nvPicPr>
        <p:blipFill>
          <a:blip r:embed="rId2" cstate="print"/>
          <a:stretch>
            <a:fillRect/>
          </a:stretch>
        </p:blipFill>
        <p:spPr>
          <a:xfrm>
            <a:off x="1466850" y="3973830"/>
            <a:ext cx="2095500" cy="2019300"/>
          </a:xfrm>
          <a:prstGeom prst="rect">
            <a:avLst/>
          </a:prstGeom>
        </p:spPr>
      </p:pic>
      <p:sp>
        <p:nvSpPr>
          <p:cNvPr id="6" name="TextBox 5"/>
          <p:cNvSpPr txBox="1"/>
          <p:nvPr/>
        </p:nvSpPr>
        <p:spPr>
          <a:xfrm>
            <a:off x="3966210" y="4320540"/>
            <a:ext cx="4519186" cy="646331"/>
          </a:xfrm>
          <a:prstGeom prst="rect">
            <a:avLst/>
          </a:prstGeom>
          <a:noFill/>
        </p:spPr>
        <p:txBody>
          <a:bodyPr wrap="none" rtlCol="0">
            <a:spAutoFit/>
          </a:bodyPr>
          <a:lstStyle/>
          <a:p>
            <a:r>
              <a:rPr lang="en-US" dirty="0" err="1" smtClean="0"/>
              <a:t>Interl</a:t>
            </a:r>
            <a:r>
              <a:rPr lang="en-US" dirty="0" smtClean="0"/>
              <a:t> 4004</a:t>
            </a:r>
          </a:p>
          <a:p>
            <a:r>
              <a:rPr lang="en-US" dirty="0" smtClean="0">
                <a:hlinkClick r:id="rId3"/>
              </a:rPr>
              <a:t>http://en.wikipedia.org/wiki/Microprocessor</a:t>
            </a:r>
            <a:endParaRPr lang="en-US" dirty="0"/>
          </a:p>
        </p:txBody>
      </p:sp>
      <p:sp>
        <p:nvSpPr>
          <p:cNvPr id="7"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8"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43</a:t>
            </a:fld>
            <a:endParaRPr lang="en-US"/>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r>
              <a:rPr lang="en-US" sz="3200" dirty="0" smtClean="0"/>
              <a:t>Antecedents to the Personal Computer</a:t>
            </a:r>
          </a:p>
        </p:txBody>
      </p:sp>
      <p:sp>
        <p:nvSpPr>
          <p:cNvPr id="49156" name="Rectangle 3"/>
          <p:cNvSpPr>
            <a:spLocks noGrp="1" noChangeArrowheads="1"/>
          </p:cNvSpPr>
          <p:nvPr>
            <p:ph type="body" idx="1"/>
          </p:nvPr>
        </p:nvSpPr>
        <p:spPr>
          <a:xfrm>
            <a:off x="594360" y="1268730"/>
            <a:ext cx="8229600" cy="4525963"/>
          </a:xfrm>
        </p:spPr>
        <p:txBody>
          <a:bodyPr/>
          <a:lstStyle/>
          <a:p>
            <a:pPr eaLnBrk="1" hangingPunct="1">
              <a:lnSpc>
                <a:spcPct val="80000"/>
              </a:lnSpc>
            </a:pPr>
            <a:r>
              <a:rPr lang="en-US" sz="2800" i="1" dirty="0" smtClean="0"/>
              <a:t>Whole Earth Catalog</a:t>
            </a:r>
          </a:p>
          <a:p>
            <a:pPr lvl="1" eaLnBrk="1" hangingPunct="1">
              <a:lnSpc>
                <a:spcPct val="80000"/>
              </a:lnSpc>
            </a:pPr>
            <a:r>
              <a:rPr lang="en-US" sz="2400" dirty="0" smtClean="0"/>
              <a:t>“Sort of like Google in paperback form” (Steve Jobs)</a:t>
            </a:r>
          </a:p>
          <a:p>
            <a:pPr lvl="1" eaLnBrk="1" hangingPunct="1">
              <a:lnSpc>
                <a:spcPct val="80000"/>
              </a:lnSpc>
            </a:pPr>
            <a:r>
              <a:rPr lang="en-US" sz="2400" dirty="0" smtClean="0"/>
              <a:t>Stewart Brand saw “technology as a tool for individual and collective transformation” (Fred Turner)</a:t>
            </a:r>
          </a:p>
          <a:p>
            <a:pPr eaLnBrk="1" hangingPunct="1">
              <a:lnSpc>
                <a:spcPct val="80000"/>
              </a:lnSpc>
            </a:pPr>
            <a:r>
              <a:rPr lang="en-US" sz="2800" dirty="0" smtClean="0"/>
              <a:t>People’s Computer Company</a:t>
            </a:r>
          </a:p>
          <a:p>
            <a:pPr lvl="1" eaLnBrk="1" hangingPunct="1">
              <a:lnSpc>
                <a:spcPct val="80000"/>
              </a:lnSpc>
            </a:pPr>
            <a:r>
              <a:rPr lang="en-US" sz="2400" dirty="0" smtClean="0"/>
              <a:t>Educated people on how to use computers</a:t>
            </a:r>
          </a:p>
          <a:p>
            <a:pPr lvl="1" eaLnBrk="1" hangingPunct="1">
              <a:lnSpc>
                <a:spcPct val="80000"/>
              </a:lnSpc>
            </a:pPr>
            <a:r>
              <a:rPr lang="en-US" sz="2400" dirty="0" smtClean="0"/>
              <a:t>People gathered around time-share computers</a:t>
            </a:r>
          </a:p>
          <a:p>
            <a:pPr lvl="1" eaLnBrk="1" hangingPunct="1">
              <a:lnSpc>
                <a:spcPct val="80000"/>
              </a:lnSpc>
            </a:pPr>
            <a:r>
              <a:rPr lang="en-US" sz="2400" dirty="0" smtClean="0"/>
              <a:t>Culture promoted free exchange of software</a:t>
            </a:r>
          </a:p>
          <a:p>
            <a:pPr eaLnBrk="1" hangingPunct="1">
              <a:lnSpc>
                <a:spcPct val="80000"/>
              </a:lnSpc>
            </a:pPr>
            <a:r>
              <a:rPr lang="en-US" sz="2800" dirty="0" smtClean="0"/>
              <a:t>Homebrew Computer Club</a:t>
            </a:r>
          </a:p>
          <a:p>
            <a:pPr lvl="1" eaLnBrk="1" hangingPunct="1">
              <a:lnSpc>
                <a:spcPct val="80000"/>
              </a:lnSpc>
            </a:pPr>
            <a:r>
              <a:rPr lang="en-US" sz="2400" dirty="0" smtClean="0"/>
              <a:t>Meeting place for hobbyists interested in building personal computers</a:t>
            </a:r>
          </a:p>
          <a:p>
            <a:pPr lvl="1" eaLnBrk="1" hangingPunct="1">
              <a:lnSpc>
                <a:spcPct val="80000"/>
              </a:lnSpc>
            </a:pPr>
            <a:r>
              <a:rPr lang="en-US" sz="2400" dirty="0" smtClean="0"/>
              <a:t>Member Steve Wozniak created system that became Apple I</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44</a:t>
            </a:fld>
            <a:endParaRPr lang="en-US"/>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76200"/>
            <a:ext cx="8305800" cy="1371600"/>
          </a:xfrm>
        </p:spPr>
        <p:txBody>
          <a:bodyPr/>
          <a:lstStyle/>
          <a:p>
            <a:pPr eaLnBrk="1" hangingPunct="1"/>
            <a:r>
              <a:rPr lang="en-US" smtClean="0"/>
              <a:t>Steve Wozniak and Steve Jobs with Apple I Personal Computer</a:t>
            </a:r>
          </a:p>
        </p:txBody>
      </p:sp>
      <p:sp>
        <p:nvSpPr>
          <p:cNvPr id="50180" name="Rectangle 3"/>
          <p:cNvSpPr>
            <a:spLocks noChangeArrowheads="1"/>
          </p:cNvSpPr>
          <p:nvPr/>
        </p:nvSpPr>
        <p:spPr bwMode="auto">
          <a:xfrm>
            <a:off x="6019800" y="5562600"/>
            <a:ext cx="1600200" cy="228600"/>
          </a:xfrm>
          <a:prstGeom prst="rect">
            <a:avLst/>
          </a:prstGeom>
          <a:noFill/>
          <a:ln w="9525">
            <a:noFill/>
            <a:miter lim="800000"/>
            <a:headEnd/>
            <a:tailEnd/>
          </a:ln>
        </p:spPr>
        <p:txBody>
          <a:bodyPr>
            <a:spAutoFit/>
          </a:bodyPr>
          <a:lstStyle/>
          <a:p>
            <a:r>
              <a:rPr lang="en-US" sz="900" b="0"/>
              <a:t>© Kimberly White/Corbis</a:t>
            </a:r>
          </a:p>
        </p:txBody>
      </p:sp>
      <p:pic>
        <p:nvPicPr>
          <p:cNvPr id="50181" name="Picture 5" descr="qui01f11.eps"/>
          <p:cNvPicPr>
            <a:picLocks noChangeAspect="1"/>
          </p:cNvPicPr>
          <p:nvPr/>
        </p:nvPicPr>
        <p:blipFill>
          <a:blip r:embed="rId2" cstate="print"/>
          <a:srcRect/>
          <a:stretch>
            <a:fillRect/>
          </a:stretch>
        </p:blipFill>
        <p:spPr bwMode="auto">
          <a:xfrm>
            <a:off x="2024063" y="1931988"/>
            <a:ext cx="4572000" cy="3048000"/>
          </a:xfrm>
          <a:prstGeom prst="rect">
            <a:avLst/>
          </a:prstGeom>
          <a:noFill/>
          <a:ln w="9525">
            <a:noFill/>
            <a:miter lim="800000"/>
            <a:headEnd/>
            <a:tailEnd/>
          </a:ln>
        </p:spPr>
      </p:pic>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r>
              <a:rPr lang="en-US" smtClean="0"/>
              <a:t>Personal Computer</a:t>
            </a:r>
          </a:p>
        </p:txBody>
      </p:sp>
      <p:sp>
        <p:nvSpPr>
          <p:cNvPr id="51204" name="Rectangle 3"/>
          <p:cNvSpPr>
            <a:spLocks noGrp="1" noChangeArrowheads="1"/>
          </p:cNvSpPr>
          <p:nvPr>
            <p:ph type="body" idx="1"/>
          </p:nvPr>
        </p:nvSpPr>
        <p:spPr>
          <a:xfrm>
            <a:off x="457200" y="1268730"/>
            <a:ext cx="8229600" cy="4525963"/>
          </a:xfrm>
        </p:spPr>
        <p:txBody>
          <a:bodyPr/>
          <a:lstStyle/>
          <a:p>
            <a:pPr eaLnBrk="1" hangingPunct="1">
              <a:lnSpc>
                <a:spcPct val="90000"/>
              </a:lnSpc>
            </a:pPr>
            <a:r>
              <a:rPr lang="en-US" sz="2800" dirty="0" smtClean="0"/>
              <a:t>Altair 8800</a:t>
            </a:r>
          </a:p>
          <a:p>
            <a:pPr lvl="1" eaLnBrk="1" hangingPunct="1">
              <a:lnSpc>
                <a:spcPct val="90000"/>
              </a:lnSpc>
            </a:pPr>
            <a:r>
              <a:rPr lang="en-US" sz="2400" dirty="0" smtClean="0"/>
              <a:t>Gates and Allen create BASIC interpreter</a:t>
            </a:r>
          </a:p>
          <a:p>
            <a:pPr lvl="1" eaLnBrk="1" hangingPunct="1">
              <a:lnSpc>
                <a:spcPct val="90000"/>
              </a:lnSpc>
            </a:pPr>
            <a:r>
              <a:rPr lang="en-US" sz="2400" dirty="0" smtClean="0"/>
              <a:t>Interpreter pirated at Homebrew Computer Club meeting</a:t>
            </a:r>
          </a:p>
          <a:p>
            <a:pPr eaLnBrk="1" hangingPunct="1">
              <a:lnSpc>
                <a:spcPct val="90000"/>
              </a:lnSpc>
            </a:pPr>
            <a:r>
              <a:rPr lang="en-US" sz="2800" dirty="0" smtClean="0"/>
              <a:t>Personal computers become popular</a:t>
            </a:r>
          </a:p>
          <a:p>
            <a:pPr lvl="1" eaLnBrk="1" hangingPunct="1">
              <a:lnSpc>
                <a:spcPct val="90000"/>
              </a:lnSpc>
            </a:pPr>
            <a:r>
              <a:rPr lang="en-US" sz="2400" dirty="0" smtClean="0"/>
              <a:t>Apple Computer: Apple II</a:t>
            </a:r>
          </a:p>
          <a:p>
            <a:pPr lvl="1" eaLnBrk="1" hangingPunct="1">
              <a:lnSpc>
                <a:spcPct val="90000"/>
              </a:lnSpc>
            </a:pPr>
            <a:r>
              <a:rPr lang="en-US" sz="2400" dirty="0" smtClean="0"/>
              <a:t>Tandy Corporation: TRS 80</a:t>
            </a:r>
          </a:p>
          <a:p>
            <a:pPr eaLnBrk="1" hangingPunct="1">
              <a:lnSpc>
                <a:spcPct val="90000"/>
              </a:lnSpc>
            </a:pPr>
            <a:r>
              <a:rPr lang="en-US" sz="2800" dirty="0" smtClean="0"/>
              <a:t>Developments draw businesses to personal computers</a:t>
            </a:r>
          </a:p>
          <a:p>
            <a:pPr lvl="1" eaLnBrk="1" hangingPunct="1">
              <a:lnSpc>
                <a:spcPct val="90000"/>
              </a:lnSpc>
            </a:pPr>
            <a:r>
              <a:rPr lang="en-US" sz="2400" dirty="0" smtClean="0"/>
              <a:t>Computer spreadsheet program: VisiCalc</a:t>
            </a:r>
          </a:p>
          <a:p>
            <a:pPr lvl="1" eaLnBrk="1" hangingPunct="1">
              <a:lnSpc>
                <a:spcPct val="90000"/>
              </a:lnSpc>
            </a:pPr>
            <a:r>
              <a:rPr lang="en-US" sz="2400" dirty="0" smtClean="0"/>
              <a:t>IBM launches IBM PC</a:t>
            </a:r>
          </a:p>
          <a:p>
            <a:pPr lvl="1" eaLnBrk="1" hangingPunct="1">
              <a:lnSpc>
                <a:spcPct val="90000"/>
              </a:lnSpc>
            </a:pPr>
            <a:endParaRPr lang="en-US" sz="2400" dirty="0" smtClean="0"/>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46</a:t>
            </a:fld>
            <a:endParaRPr lang="en-US"/>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305800" cy="6172200"/>
          </a:xfrm>
        </p:spPr>
        <p:txBody>
          <a:bodyPr/>
          <a:lstStyle/>
          <a:p>
            <a:r>
              <a:rPr lang="en-US" dirty="0" smtClean="0"/>
              <a:t>Milestones in Networking</a:t>
            </a:r>
          </a:p>
        </p:txBody>
      </p:sp>
      <p:sp>
        <p:nvSpPr>
          <p:cNvPr id="4"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a:xfrm>
            <a:off x="457200" y="76200"/>
            <a:ext cx="8305800" cy="1371600"/>
          </a:xfrm>
        </p:spPr>
        <p:txBody>
          <a:bodyPr/>
          <a:lstStyle/>
          <a:p>
            <a:pPr eaLnBrk="1" hangingPunct="1"/>
            <a:r>
              <a:rPr lang="en-US" smtClean="0"/>
              <a:t>Early Networking: Semaphore Telegraph Tower</a:t>
            </a:r>
          </a:p>
        </p:txBody>
      </p:sp>
      <p:sp>
        <p:nvSpPr>
          <p:cNvPr id="53252" name="Rectangle 5"/>
          <p:cNvSpPr>
            <a:spLocks noChangeArrowheads="1"/>
          </p:cNvSpPr>
          <p:nvPr/>
        </p:nvSpPr>
        <p:spPr bwMode="auto">
          <a:xfrm>
            <a:off x="3505200" y="5943600"/>
            <a:ext cx="3124200" cy="228600"/>
          </a:xfrm>
          <a:prstGeom prst="rect">
            <a:avLst/>
          </a:prstGeom>
          <a:noFill/>
          <a:ln w="9525">
            <a:noFill/>
            <a:miter lim="800000"/>
            <a:headEnd/>
            <a:tailEnd/>
          </a:ln>
        </p:spPr>
        <p:txBody>
          <a:bodyPr>
            <a:spAutoFit/>
          </a:bodyPr>
          <a:lstStyle/>
          <a:p>
            <a:r>
              <a:rPr lang="en-US" sz="900" b="0"/>
              <a:t>Photo l’Adresse Musée de La Poste, Paris / La Poste</a:t>
            </a:r>
          </a:p>
        </p:txBody>
      </p:sp>
      <p:pic>
        <p:nvPicPr>
          <p:cNvPr id="53253" name="Picture 7" descr="qui01f12"/>
          <p:cNvPicPr>
            <a:picLocks noChangeAspect="1" noChangeArrowheads="1"/>
          </p:cNvPicPr>
          <p:nvPr/>
        </p:nvPicPr>
        <p:blipFill>
          <a:blip r:embed="rId2" cstate="print"/>
          <a:srcRect/>
          <a:stretch>
            <a:fillRect/>
          </a:stretch>
        </p:blipFill>
        <p:spPr bwMode="auto">
          <a:xfrm>
            <a:off x="2171700" y="1371600"/>
            <a:ext cx="4457700" cy="4572000"/>
          </a:xfrm>
          <a:prstGeom prst="rect">
            <a:avLst/>
          </a:prstGeom>
          <a:noFill/>
          <a:ln w="9525">
            <a:noFill/>
            <a:miter lim="800000"/>
            <a:headEnd/>
            <a:tailEnd/>
          </a:ln>
        </p:spPr>
      </p:pic>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48</a:t>
            </a:fld>
            <a:endParaRPr lang="en-US"/>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Chinese Beacon Towers</a:t>
            </a:r>
            <a:br>
              <a:rPr lang="en-US" dirty="0" smtClean="0"/>
            </a:br>
            <a:r>
              <a:rPr lang="en-US" dirty="0" smtClean="0"/>
              <a:t>(</a:t>
            </a:r>
            <a:r>
              <a:rPr lang="zh-CN" altLang="en-US" dirty="0" smtClean="0"/>
              <a:t>烽火台</a:t>
            </a:r>
            <a:r>
              <a:rPr lang="en-US" altLang="zh-CN"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49</a:t>
            </a:fld>
            <a:endParaRPr lang="en-US"/>
          </a:p>
        </p:txBody>
      </p:sp>
      <p:pic>
        <p:nvPicPr>
          <p:cNvPr id="7" name="Picture 6" descr="why007.jpg"/>
          <p:cNvPicPr>
            <a:picLocks noChangeAspect="1"/>
          </p:cNvPicPr>
          <p:nvPr/>
        </p:nvPicPr>
        <p:blipFill>
          <a:blip r:embed="rId2" cstate="print"/>
          <a:stretch>
            <a:fillRect/>
          </a:stretch>
        </p:blipFill>
        <p:spPr>
          <a:xfrm>
            <a:off x="1397000" y="1524000"/>
            <a:ext cx="6350000" cy="3810000"/>
          </a:xfrm>
          <a:prstGeom prst="rect">
            <a:avLst/>
          </a:prstGeom>
        </p:spPr>
      </p:pic>
      <p:sp>
        <p:nvSpPr>
          <p:cNvPr id="8" name="TextBox 7"/>
          <p:cNvSpPr txBox="1"/>
          <p:nvPr/>
        </p:nvSpPr>
        <p:spPr>
          <a:xfrm>
            <a:off x="1988820" y="5612130"/>
            <a:ext cx="5006563" cy="369332"/>
          </a:xfrm>
          <a:prstGeom prst="rect">
            <a:avLst/>
          </a:prstGeom>
          <a:noFill/>
        </p:spPr>
        <p:txBody>
          <a:bodyPr wrap="none" rtlCol="0">
            <a:spAutoFit/>
          </a:bodyPr>
          <a:lstStyle/>
          <a:p>
            <a:r>
              <a:rPr lang="en-US" dirty="0" smtClean="0">
                <a:hlinkClick r:id="rId3"/>
              </a:rPr>
              <a:t>http://www.wsbedu.com/jia/showw-402-w8.html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685800" y="533400"/>
            <a:ext cx="7772400" cy="1143000"/>
          </a:xfrm>
        </p:spPr>
        <p:txBody>
          <a:bodyPr/>
          <a:lstStyle/>
          <a:p>
            <a:pPr eaLnBrk="1" hangingPunct="1"/>
            <a:r>
              <a:rPr lang="en-US" sz="4000" smtClean="0"/>
              <a:t>The Runaway Trolley</a:t>
            </a:r>
          </a:p>
        </p:txBody>
      </p:sp>
      <p:sp>
        <p:nvSpPr>
          <p:cNvPr id="7171" name="TextBox 3"/>
          <p:cNvSpPr txBox="1">
            <a:spLocks noChangeArrowheads="1"/>
          </p:cNvSpPr>
          <p:nvPr/>
        </p:nvSpPr>
        <p:spPr bwMode="auto">
          <a:xfrm>
            <a:off x="685800" y="1828800"/>
            <a:ext cx="7772400" cy="2678113"/>
          </a:xfrm>
          <a:prstGeom prst="rect">
            <a:avLst/>
          </a:prstGeom>
          <a:noFill/>
          <a:ln w="9525">
            <a:noFill/>
            <a:miter lim="800000"/>
            <a:headEnd/>
            <a:tailEnd/>
          </a:ln>
        </p:spPr>
        <p:txBody>
          <a:bodyPr>
            <a:spAutoFit/>
          </a:bodyPr>
          <a:lstStyle/>
          <a:p>
            <a:r>
              <a:rPr lang="en-US" sz="2800" b="1" i="1" dirty="0">
                <a:latin typeface="Calibri" pitchFamily="34" charset="0"/>
              </a:rPr>
              <a:t>The runaway trolley</a:t>
            </a:r>
            <a:r>
              <a:rPr lang="en-US" sz="2800" dirty="0">
                <a:latin typeface="Calibri" pitchFamily="34" charset="0"/>
              </a:rPr>
              <a:t> is a moral dilemma first posed in a philosophy paper (Foot, 1967 - Wikipedia has the citations for the original paper, and for some subsequent papers that reformulate the choices).</a:t>
            </a:r>
          </a:p>
          <a:p>
            <a:endParaRPr lang="en-US" sz="2800" b="1" i="1" dirty="0">
              <a:latin typeface="Calibri" pitchFamily="34" charset="0"/>
            </a:endParaRPr>
          </a:p>
          <a:p>
            <a:r>
              <a:rPr lang="en-US" sz="2800" dirty="0">
                <a:latin typeface="Calibri" pitchFamily="34" charset="0"/>
              </a:rPr>
              <a:t>You </a:t>
            </a:r>
            <a:r>
              <a:rPr lang="en-US" sz="2800" dirty="0" smtClean="0">
                <a:latin typeface="Calibri" pitchFamily="34" charset="0"/>
              </a:rPr>
              <a:t>could control a </a:t>
            </a:r>
            <a:r>
              <a:rPr lang="en-US" sz="2800" dirty="0">
                <a:latin typeface="Calibri" pitchFamily="34" charset="0"/>
              </a:rPr>
              <a:t>trolley </a:t>
            </a:r>
            <a:r>
              <a:rPr lang="en-US" sz="2800" dirty="0" smtClean="0">
                <a:latin typeface="Calibri" pitchFamily="34" charset="0"/>
              </a:rPr>
              <a:t>car that …</a:t>
            </a:r>
            <a:endParaRPr lang="en-US" sz="2800" dirty="0">
              <a:latin typeface="Calibri" pitchFamily="34" charset="0"/>
            </a:endParaRPr>
          </a:p>
        </p:txBody>
      </p:sp>
      <p:sp>
        <p:nvSpPr>
          <p:cNvPr id="4" name="Footer Placeholder 4"/>
          <p:cNvSpPr>
            <a:spLocks noGrp="1"/>
          </p:cNvSpPr>
          <p:nvPr>
            <p:ph type="ftr" sz="quarter" idx="11"/>
          </p:nvPr>
        </p:nvSpPr>
        <p:spPr>
          <a:xfrm>
            <a:off x="2687638" y="6245225"/>
            <a:ext cx="3810000" cy="476250"/>
          </a:xfrm>
          <a:noFill/>
        </p:spPr>
        <p:txBody>
          <a:bodyPr/>
          <a:lstStyle/>
          <a:p>
            <a:r>
              <a:rPr lang="en-US" dirty="0" smtClean="0">
                <a:ea typeface="ＭＳ Ｐゴシック" pitchFamily="-105" charset="-128"/>
              </a:rPr>
              <a:t>CSCI 240 Computers and Society</a:t>
            </a:r>
          </a:p>
        </p:txBody>
      </p:sp>
      <p:sp>
        <p:nvSpPr>
          <p:cNvPr id="5" name="Slide Number Placeholder 5"/>
          <p:cNvSpPr>
            <a:spLocks noGrp="1"/>
          </p:cNvSpPr>
          <p:nvPr>
            <p:ph type="sldNum" sz="quarter" idx="12"/>
          </p:nvPr>
        </p:nvSpPr>
        <p:spPr>
          <a:xfrm>
            <a:off x="6553200" y="6245225"/>
            <a:ext cx="2133600" cy="476250"/>
          </a:xfrm>
          <a:noFill/>
        </p:spPr>
        <p:txBody>
          <a:bodyPr/>
          <a:lstStyle/>
          <a:p>
            <a:fld id="{3D4678B2-7876-495F-A083-67D59879F846}" type="slidenum">
              <a:rPr lang="en-US"/>
              <a:pPr/>
              <a:t>5</a:t>
            </a:fld>
            <a:endParaRPr lang="en-US" dirty="0"/>
          </a:p>
        </p:txBody>
      </p:sp>
      <p:sp>
        <p:nvSpPr>
          <p:cNvPr id="6" name="TextBox 5"/>
          <p:cNvSpPr txBox="1"/>
          <p:nvPr/>
        </p:nvSpPr>
        <p:spPr>
          <a:xfrm>
            <a:off x="1817225" y="5428527"/>
            <a:ext cx="4587538" cy="369332"/>
          </a:xfrm>
          <a:prstGeom prst="rect">
            <a:avLst/>
          </a:prstGeom>
          <a:noFill/>
        </p:spPr>
        <p:txBody>
          <a:bodyPr wrap="none" rtlCol="0">
            <a:spAutoFit/>
          </a:bodyPr>
          <a:lstStyle/>
          <a:p>
            <a:r>
              <a:rPr lang="en-US" dirty="0" smtClean="0">
                <a:hlinkClick r:id="rId2"/>
              </a:rPr>
              <a:t>http://en.wikipedia.org/wiki/Trolley_problem</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r>
              <a:rPr lang="en-US" dirty="0" smtClean="0"/>
              <a:t>Telegraph</a:t>
            </a:r>
          </a:p>
        </p:txBody>
      </p:sp>
      <p:sp>
        <p:nvSpPr>
          <p:cNvPr id="55300" name="Rectangle 3"/>
          <p:cNvSpPr>
            <a:spLocks noGrp="1" noChangeArrowheads="1"/>
          </p:cNvSpPr>
          <p:nvPr>
            <p:ph type="body" idx="1"/>
          </p:nvPr>
        </p:nvSpPr>
        <p:spPr>
          <a:xfrm>
            <a:off x="480060" y="1405890"/>
            <a:ext cx="8229600" cy="4525963"/>
          </a:xfrm>
        </p:spPr>
        <p:txBody>
          <a:bodyPr/>
          <a:lstStyle/>
          <a:p>
            <a:pPr eaLnBrk="1" hangingPunct="1">
              <a:lnSpc>
                <a:spcPct val="90000"/>
              </a:lnSpc>
            </a:pPr>
            <a:r>
              <a:rPr lang="en-US" sz="2800" dirty="0" smtClean="0"/>
              <a:t>U.S. government funded first line</a:t>
            </a:r>
          </a:p>
          <a:p>
            <a:pPr lvl="1" eaLnBrk="1" hangingPunct="1">
              <a:lnSpc>
                <a:spcPct val="90000"/>
              </a:lnSpc>
            </a:pPr>
            <a:r>
              <a:rPr lang="en-US" sz="2400" dirty="0" smtClean="0"/>
              <a:t>40 miles from Washington, D.C. to Baltimore</a:t>
            </a:r>
          </a:p>
          <a:p>
            <a:pPr lvl="1" eaLnBrk="1" hangingPunct="1">
              <a:lnSpc>
                <a:spcPct val="90000"/>
              </a:lnSpc>
            </a:pPr>
            <a:r>
              <a:rPr lang="en-US" sz="2400" dirty="0" smtClean="0"/>
              <a:t>Built by Samuel Morse in 1843-1844</a:t>
            </a:r>
          </a:p>
          <a:p>
            <a:pPr eaLnBrk="1" hangingPunct="1">
              <a:lnSpc>
                <a:spcPct val="90000"/>
              </a:lnSpc>
            </a:pPr>
            <a:r>
              <a:rPr lang="en-US" sz="2800" dirty="0" smtClean="0"/>
              <a:t>Private networks flourished</a:t>
            </a:r>
          </a:p>
          <a:p>
            <a:pPr lvl="1" eaLnBrk="1" hangingPunct="1">
              <a:lnSpc>
                <a:spcPct val="90000"/>
              </a:lnSpc>
            </a:pPr>
            <a:r>
              <a:rPr lang="en-US" sz="2400" dirty="0" smtClean="0"/>
              <a:t>12,000 miles of lines in 1850</a:t>
            </a:r>
          </a:p>
          <a:p>
            <a:pPr lvl="1" eaLnBrk="1" hangingPunct="1">
              <a:lnSpc>
                <a:spcPct val="90000"/>
              </a:lnSpc>
            </a:pPr>
            <a:r>
              <a:rPr lang="en-US" sz="2400" dirty="0" smtClean="0"/>
              <a:t>Transcontinental line in 1861 put Pony Express out of business</a:t>
            </a:r>
          </a:p>
          <a:p>
            <a:pPr lvl="1" eaLnBrk="1" hangingPunct="1">
              <a:lnSpc>
                <a:spcPct val="90000"/>
              </a:lnSpc>
            </a:pPr>
            <a:r>
              <a:rPr lang="en-US" sz="2400" dirty="0" smtClean="0"/>
              <a:t>200,000 miles of lines by 1877</a:t>
            </a:r>
          </a:p>
          <a:p>
            <a:pPr eaLnBrk="1" hangingPunct="1">
              <a:lnSpc>
                <a:spcPct val="90000"/>
              </a:lnSpc>
            </a:pPr>
            <a:r>
              <a:rPr lang="en-US" sz="2800" dirty="0" smtClean="0"/>
              <a:t>Technology proved versatile</a:t>
            </a:r>
          </a:p>
          <a:p>
            <a:pPr lvl="1" eaLnBrk="1" hangingPunct="1">
              <a:lnSpc>
                <a:spcPct val="90000"/>
              </a:lnSpc>
            </a:pPr>
            <a:r>
              <a:rPr lang="en-US" sz="2400" dirty="0" smtClean="0"/>
              <a:t>Fire alarm boxes</a:t>
            </a:r>
          </a:p>
          <a:p>
            <a:pPr lvl="1" eaLnBrk="1" hangingPunct="1">
              <a:lnSpc>
                <a:spcPct val="90000"/>
              </a:lnSpc>
            </a:pPr>
            <a:r>
              <a:rPr lang="en-US" sz="2400" dirty="0" smtClean="0"/>
              <a:t>Police call boxes</a:t>
            </a:r>
          </a:p>
          <a:p>
            <a:pPr lvl="1" eaLnBrk="1" hangingPunct="1">
              <a:lnSpc>
                <a:spcPct val="90000"/>
              </a:lnSpc>
            </a:pPr>
            <a:endParaRPr lang="en-US" sz="2400" dirty="0" smtClean="0"/>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50</a:t>
            </a:fld>
            <a:endParaRPr lang="en-US"/>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76200"/>
            <a:ext cx="8305800" cy="1524000"/>
          </a:xfrm>
        </p:spPr>
        <p:txBody>
          <a:bodyPr/>
          <a:lstStyle/>
          <a:p>
            <a:pPr eaLnBrk="1" hangingPunct="1"/>
            <a:r>
              <a:rPr lang="en-US" smtClean="0"/>
              <a:t>Transcontinental Telegraph:</a:t>
            </a:r>
            <a:br>
              <a:rPr lang="en-US" smtClean="0"/>
            </a:br>
            <a:r>
              <a:rPr lang="en-US" smtClean="0"/>
              <a:t>Pony Express Riders Lose Jobs</a:t>
            </a:r>
          </a:p>
        </p:txBody>
      </p:sp>
      <p:sp>
        <p:nvSpPr>
          <p:cNvPr id="56324" name="Rectangle 3"/>
          <p:cNvSpPr>
            <a:spLocks noChangeArrowheads="1"/>
          </p:cNvSpPr>
          <p:nvPr/>
        </p:nvSpPr>
        <p:spPr bwMode="auto">
          <a:xfrm>
            <a:off x="5562600" y="5257800"/>
            <a:ext cx="2590800" cy="230188"/>
          </a:xfrm>
          <a:prstGeom prst="rect">
            <a:avLst/>
          </a:prstGeom>
          <a:noFill/>
          <a:ln w="9525">
            <a:noFill/>
            <a:miter lim="800000"/>
            <a:headEnd/>
            <a:tailEnd/>
          </a:ln>
        </p:spPr>
        <p:txBody>
          <a:bodyPr>
            <a:spAutoFit/>
          </a:bodyPr>
          <a:lstStyle/>
          <a:p>
            <a:r>
              <a:rPr lang="en-US" sz="900" b="0">
                <a:cs typeface="Arial" charset="0"/>
              </a:rPr>
              <a:t>© North Wind Picture Archives / Alamy</a:t>
            </a:r>
          </a:p>
        </p:txBody>
      </p:sp>
      <p:pic>
        <p:nvPicPr>
          <p:cNvPr id="56325" name="Picture 5" descr="qui01f13.eps"/>
          <p:cNvPicPr>
            <a:picLocks noChangeAspect="1"/>
          </p:cNvPicPr>
          <p:nvPr/>
        </p:nvPicPr>
        <p:blipFill>
          <a:blip r:embed="rId2" cstate="print"/>
          <a:srcRect/>
          <a:stretch>
            <a:fillRect/>
          </a:stretch>
        </p:blipFill>
        <p:spPr bwMode="auto">
          <a:xfrm>
            <a:off x="1143000" y="1676400"/>
            <a:ext cx="6429375" cy="3509963"/>
          </a:xfrm>
          <a:prstGeom prst="rect">
            <a:avLst/>
          </a:prstGeom>
          <a:noFill/>
          <a:ln w="9525">
            <a:noFill/>
            <a:miter lim="800000"/>
            <a:headEnd/>
            <a:tailEnd/>
          </a:ln>
        </p:spPr>
      </p:pic>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r>
              <a:rPr lang="en-US" smtClean="0"/>
              <a:t>Telephone</a:t>
            </a:r>
          </a:p>
        </p:txBody>
      </p:sp>
      <p:sp>
        <p:nvSpPr>
          <p:cNvPr id="57348" name="Rectangle 3"/>
          <p:cNvSpPr>
            <a:spLocks noGrp="1" noChangeArrowheads="1"/>
          </p:cNvSpPr>
          <p:nvPr>
            <p:ph type="body" idx="1"/>
          </p:nvPr>
        </p:nvSpPr>
        <p:spPr/>
        <p:txBody>
          <a:bodyPr/>
          <a:lstStyle/>
          <a:p>
            <a:pPr eaLnBrk="1" hangingPunct="1">
              <a:lnSpc>
                <a:spcPct val="90000"/>
              </a:lnSpc>
            </a:pPr>
            <a:r>
              <a:rPr lang="en-US" sz="2800" smtClean="0"/>
              <a:t>Alexander Graham Bell</a:t>
            </a:r>
          </a:p>
          <a:p>
            <a:pPr lvl="1" eaLnBrk="1" hangingPunct="1">
              <a:lnSpc>
                <a:spcPct val="90000"/>
              </a:lnSpc>
            </a:pPr>
            <a:r>
              <a:rPr lang="en-US" sz="2400" smtClean="0"/>
              <a:t>Constructed harmonic telegraph</a:t>
            </a:r>
          </a:p>
          <a:p>
            <a:pPr lvl="1" eaLnBrk="1" hangingPunct="1">
              <a:lnSpc>
                <a:spcPct val="90000"/>
              </a:lnSpc>
            </a:pPr>
            <a:r>
              <a:rPr lang="en-US" sz="2400" smtClean="0"/>
              <a:t>Leveraged concept into first telephone</a:t>
            </a:r>
          </a:p>
          <a:p>
            <a:pPr eaLnBrk="1" hangingPunct="1">
              <a:lnSpc>
                <a:spcPct val="90000"/>
              </a:lnSpc>
            </a:pPr>
            <a:r>
              <a:rPr lang="en-US" sz="2800" smtClean="0"/>
              <a:t>Social impact of telephone</a:t>
            </a:r>
          </a:p>
          <a:p>
            <a:pPr lvl="1" eaLnBrk="1" hangingPunct="1">
              <a:lnSpc>
                <a:spcPct val="90000"/>
              </a:lnSpc>
            </a:pPr>
            <a:r>
              <a:rPr lang="en-US" sz="2400" smtClean="0"/>
              <a:t>Blurred public life / private life boundary</a:t>
            </a:r>
          </a:p>
          <a:p>
            <a:pPr lvl="1" eaLnBrk="1" hangingPunct="1">
              <a:lnSpc>
                <a:spcPct val="90000"/>
              </a:lnSpc>
            </a:pPr>
            <a:r>
              <a:rPr lang="en-US" sz="2400" smtClean="0"/>
              <a:t>Eroded traditional social hierarchies</a:t>
            </a:r>
          </a:p>
          <a:p>
            <a:pPr lvl="1" eaLnBrk="1" hangingPunct="1">
              <a:lnSpc>
                <a:spcPct val="90000"/>
              </a:lnSpc>
            </a:pPr>
            <a:r>
              <a:rPr lang="en-US" sz="2400" smtClean="0"/>
              <a:t>Reduced privacy</a:t>
            </a:r>
          </a:p>
          <a:p>
            <a:pPr lvl="1" eaLnBrk="1" hangingPunct="1">
              <a:lnSpc>
                <a:spcPct val="90000"/>
              </a:lnSpc>
            </a:pPr>
            <a:r>
              <a:rPr lang="en-US" sz="2400" smtClean="0"/>
              <a:t>Enabled first “online” communities</a:t>
            </a:r>
          </a:p>
          <a:p>
            <a:pPr eaLnBrk="1" hangingPunct="1">
              <a:lnSpc>
                <a:spcPct val="90000"/>
              </a:lnSpc>
            </a:pPr>
            <a:endParaRPr lang="en-US" sz="2800" smtClean="0"/>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52</a:t>
            </a:fld>
            <a:endParaRPr lang="en-US"/>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r>
              <a:rPr lang="en-US" smtClean="0"/>
              <a:t>Typewriter and Teletype</a:t>
            </a:r>
          </a:p>
        </p:txBody>
      </p:sp>
      <p:sp>
        <p:nvSpPr>
          <p:cNvPr id="58372" name="Rectangle 3"/>
          <p:cNvSpPr>
            <a:spLocks noGrp="1" noChangeArrowheads="1"/>
          </p:cNvSpPr>
          <p:nvPr>
            <p:ph type="body" idx="1"/>
          </p:nvPr>
        </p:nvSpPr>
        <p:spPr/>
        <p:txBody>
          <a:bodyPr/>
          <a:lstStyle/>
          <a:p>
            <a:pPr eaLnBrk="1" hangingPunct="1">
              <a:lnSpc>
                <a:spcPct val="90000"/>
              </a:lnSpc>
            </a:pPr>
            <a:r>
              <a:rPr lang="en-US" sz="2800" smtClean="0"/>
              <a:t>Typewriter</a:t>
            </a:r>
          </a:p>
          <a:p>
            <a:pPr lvl="1" eaLnBrk="1" hangingPunct="1">
              <a:lnSpc>
                <a:spcPct val="90000"/>
              </a:lnSpc>
            </a:pPr>
            <a:r>
              <a:rPr lang="en-US" sz="2400" smtClean="0"/>
              <a:t>Individual production of “type set” documents</a:t>
            </a:r>
          </a:p>
          <a:p>
            <a:pPr lvl="1" eaLnBrk="1" hangingPunct="1">
              <a:lnSpc>
                <a:spcPct val="90000"/>
              </a:lnSpc>
            </a:pPr>
            <a:r>
              <a:rPr lang="en-US" sz="2400" smtClean="0"/>
              <a:t>Common in offices by 1890s</a:t>
            </a:r>
          </a:p>
          <a:p>
            <a:pPr eaLnBrk="1" hangingPunct="1">
              <a:lnSpc>
                <a:spcPct val="90000"/>
              </a:lnSpc>
            </a:pPr>
            <a:r>
              <a:rPr lang="en-US" sz="2800" smtClean="0"/>
              <a:t>Teletype</a:t>
            </a:r>
          </a:p>
          <a:p>
            <a:pPr lvl="1" eaLnBrk="1" hangingPunct="1">
              <a:lnSpc>
                <a:spcPct val="90000"/>
              </a:lnSpc>
            </a:pPr>
            <a:r>
              <a:rPr lang="en-US" sz="2400" smtClean="0"/>
              <a:t>Typewriter connected to telegraph line</a:t>
            </a:r>
          </a:p>
          <a:p>
            <a:pPr lvl="1" eaLnBrk="1" hangingPunct="1">
              <a:lnSpc>
                <a:spcPct val="90000"/>
              </a:lnSpc>
            </a:pPr>
            <a:r>
              <a:rPr lang="en-US" sz="2400" smtClean="0"/>
              <a:t>Popular uses</a:t>
            </a:r>
          </a:p>
          <a:p>
            <a:pPr lvl="2" eaLnBrk="1" hangingPunct="1">
              <a:lnSpc>
                <a:spcPct val="90000"/>
              </a:lnSpc>
            </a:pPr>
            <a:r>
              <a:rPr lang="en-US" sz="2000" smtClean="0"/>
              <a:t>Transmitting news stories</a:t>
            </a:r>
          </a:p>
          <a:p>
            <a:pPr lvl="2" eaLnBrk="1" hangingPunct="1">
              <a:lnSpc>
                <a:spcPct val="90000"/>
              </a:lnSpc>
            </a:pPr>
            <a:r>
              <a:rPr lang="en-US" sz="2000" smtClean="0"/>
              <a:t>Sending records of stock transactions</a:t>
            </a:r>
          </a:p>
          <a:p>
            <a:pPr lvl="1" eaLnBrk="1" hangingPunct="1">
              <a:lnSpc>
                <a:spcPct val="90000"/>
              </a:lnSpc>
            </a:pPr>
            <a:endParaRPr lang="en-US" sz="2400" smtClean="0"/>
          </a:p>
          <a:p>
            <a:pPr lvl="1" eaLnBrk="1" hangingPunct="1">
              <a:lnSpc>
                <a:spcPct val="90000"/>
              </a:lnSpc>
            </a:pPr>
            <a:endParaRPr lang="en-US" sz="2400" smtClean="0"/>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53</a:t>
            </a:fld>
            <a:endParaRPr lang="en-US"/>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r>
              <a:rPr lang="en-US" smtClean="0"/>
              <a:t>Radio</a:t>
            </a:r>
          </a:p>
        </p:txBody>
      </p:sp>
      <p:sp>
        <p:nvSpPr>
          <p:cNvPr id="59396" name="Rectangle 3"/>
          <p:cNvSpPr>
            <a:spLocks noGrp="1" noChangeArrowheads="1"/>
          </p:cNvSpPr>
          <p:nvPr>
            <p:ph type="body" idx="1"/>
          </p:nvPr>
        </p:nvSpPr>
        <p:spPr/>
        <p:txBody>
          <a:bodyPr/>
          <a:lstStyle/>
          <a:p>
            <a:pPr eaLnBrk="1" hangingPunct="1">
              <a:lnSpc>
                <a:spcPct val="90000"/>
              </a:lnSpc>
            </a:pPr>
            <a:r>
              <a:rPr lang="en-US" sz="2800" smtClean="0"/>
              <a:t>Pioneers</a:t>
            </a:r>
          </a:p>
          <a:p>
            <a:pPr lvl="1" eaLnBrk="1" hangingPunct="1">
              <a:lnSpc>
                <a:spcPct val="90000"/>
              </a:lnSpc>
            </a:pPr>
            <a:r>
              <a:rPr lang="en-US" sz="2400" smtClean="0"/>
              <a:t>Hertz creates electromagnetic waves</a:t>
            </a:r>
          </a:p>
          <a:p>
            <a:pPr lvl="1" eaLnBrk="1" hangingPunct="1">
              <a:lnSpc>
                <a:spcPct val="90000"/>
              </a:lnSpc>
            </a:pPr>
            <a:r>
              <a:rPr lang="en-US" sz="2400" smtClean="0"/>
              <a:t>Marconi invents radio</a:t>
            </a:r>
          </a:p>
          <a:p>
            <a:pPr eaLnBrk="1" hangingPunct="1">
              <a:lnSpc>
                <a:spcPct val="90000"/>
              </a:lnSpc>
            </a:pPr>
            <a:r>
              <a:rPr lang="en-US" sz="2800" smtClean="0"/>
              <a:t>First used in business</a:t>
            </a:r>
          </a:p>
          <a:p>
            <a:pPr lvl="1" eaLnBrk="1" hangingPunct="1">
              <a:lnSpc>
                <a:spcPct val="90000"/>
              </a:lnSpc>
            </a:pPr>
            <a:r>
              <a:rPr lang="en-US" sz="2400" smtClean="0"/>
              <a:t>Wireless telegraph</a:t>
            </a:r>
          </a:p>
          <a:p>
            <a:pPr lvl="1" eaLnBrk="1" hangingPunct="1">
              <a:lnSpc>
                <a:spcPct val="90000"/>
              </a:lnSpc>
            </a:pPr>
            <a:r>
              <a:rPr lang="en-US" sz="2400" smtClean="0"/>
              <a:t>Transmit voices</a:t>
            </a:r>
          </a:p>
          <a:p>
            <a:pPr eaLnBrk="1" hangingPunct="1">
              <a:lnSpc>
                <a:spcPct val="90000"/>
              </a:lnSpc>
            </a:pPr>
            <a:r>
              <a:rPr lang="en-US" sz="2800" smtClean="0"/>
              <a:t>Entertainment uses</a:t>
            </a:r>
          </a:p>
          <a:p>
            <a:pPr lvl="1" eaLnBrk="1" hangingPunct="1">
              <a:lnSpc>
                <a:spcPct val="90000"/>
              </a:lnSpc>
            </a:pPr>
            <a:r>
              <a:rPr lang="en-US" sz="2400" smtClean="0"/>
              <a:t>Suggested by Sarnoff</a:t>
            </a:r>
          </a:p>
          <a:p>
            <a:pPr lvl="1" eaLnBrk="1" hangingPunct="1">
              <a:lnSpc>
                <a:spcPct val="90000"/>
              </a:lnSpc>
            </a:pPr>
            <a:r>
              <a:rPr lang="en-US" sz="2400" smtClean="0"/>
              <a:t>Important entertainment medium by 1930s</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54</a:t>
            </a:fld>
            <a:endParaRPr lang="en-US"/>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3"/>
          <p:cNvSpPr>
            <a:spLocks noChangeArrowheads="1"/>
          </p:cNvSpPr>
          <p:nvPr/>
        </p:nvSpPr>
        <p:spPr bwMode="auto">
          <a:xfrm>
            <a:off x="5867400" y="5764530"/>
            <a:ext cx="1447800" cy="228600"/>
          </a:xfrm>
          <a:prstGeom prst="rect">
            <a:avLst/>
          </a:prstGeom>
          <a:noFill/>
          <a:ln w="9525">
            <a:noFill/>
            <a:miter lim="800000"/>
            <a:headEnd/>
            <a:tailEnd/>
          </a:ln>
        </p:spPr>
        <p:txBody>
          <a:bodyPr>
            <a:spAutoFit/>
          </a:bodyPr>
          <a:lstStyle/>
          <a:p>
            <a:r>
              <a:rPr lang="en-US" sz="900" b="0" dirty="0">
                <a:cs typeface="Arial" charset="0"/>
              </a:rPr>
              <a:t>© </a:t>
            </a:r>
            <a:r>
              <a:rPr lang="en-US" sz="900" b="0" dirty="0" err="1">
                <a:cs typeface="Arial" charset="0"/>
              </a:rPr>
              <a:t>Bettmann</a:t>
            </a:r>
            <a:r>
              <a:rPr lang="en-US" sz="900" b="0" dirty="0">
                <a:cs typeface="Arial" charset="0"/>
              </a:rPr>
              <a:t>/CORBIS</a:t>
            </a:r>
          </a:p>
        </p:txBody>
      </p:sp>
      <p:pic>
        <p:nvPicPr>
          <p:cNvPr id="60421" name="Picture 7" descr="qui01f14"/>
          <p:cNvPicPr>
            <a:picLocks noChangeAspect="1" noChangeArrowheads="1"/>
          </p:cNvPicPr>
          <p:nvPr/>
        </p:nvPicPr>
        <p:blipFill>
          <a:blip r:embed="rId2" cstate="print"/>
          <a:srcRect/>
          <a:stretch>
            <a:fillRect/>
          </a:stretch>
        </p:blipFill>
        <p:spPr bwMode="auto">
          <a:xfrm>
            <a:off x="5196840" y="441960"/>
            <a:ext cx="2678113" cy="5092700"/>
          </a:xfrm>
          <a:prstGeom prst="rect">
            <a:avLst/>
          </a:prstGeom>
          <a:noFill/>
          <a:ln w="9525">
            <a:noFill/>
            <a:miter lim="800000"/>
            <a:headEnd/>
            <a:tailEnd/>
          </a:ln>
        </p:spPr>
      </p:pic>
      <p:sp>
        <p:nvSpPr>
          <p:cNvPr id="6" name="TextBox 5"/>
          <p:cNvSpPr txBox="1"/>
          <p:nvPr/>
        </p:nvSpPr>
        <p:spPr>
          <a:xfrm>
            <a:off x="560070" y="1143000"/>
            <a:ext cx="4233788" cy="954107"/>
          </a:xfrm>
          <a:prstGeom prst="rect">
            <a:avLst/>
          </a:prstGeom>
          <a:noFill/>
        </p:spPr>
        <p:txBody>
          <a:bodyPr wrap="none" rtlCol="0">
            <a:spAutoFit/>
          </a:bodyPr>
          <a:lstStyle/>
          <a:p>
            <a:r>
              <a:rPr lang="en-US" sz="2800" dirty="0" smtClean="0"/>
              <a:t>Orson Welles Broadcasts</a:t>
            </a:r>
            <a:br>
              <a:rPr lang="en-US" sz="2800" dirty="0" smtClean="0"/>
            </a:br>
            <a:r>
              <a:rPr lang="en-US" sz="2800" i="1" dirty="0" smtClean="0"/>
              <a:t>War of the Worlds</a:t>
            </a:r>
            <a:endParaRPr lang="en-US" sz="2800" dirty="0"/>
          </a:p>
        </p:txBody>
      </p:sp>
      <p:sp>
        <p:nvSpPr>
          <p:cNvPr id="7" name="Rectangle 6"/>
          <p:cNvSpPr/>
          <p:nvPr/>
        </p:nvSpPr>
        <p:spPr>
          <a:xfrm>
            <a:off x="274320" y="2408605"/>
            <a:ext cx="4572000" cy="646331"/>
          </a:xfrm>
          <a:prstGeom prst="rect">
            <a:avLst/>
          </a:prstGeom>
        </p:spPr>
        <p:txBody>
          <a:bodyPr>
            <a:spAutoFit/>
          </a:bodyPr>
          <a:lstStyle/>
          <a:p>
            <a:r>
              <a:rPr lang="en-US" dirty="0" smtClean="0">
                <a:hlinkClick r:id="rId3"/>
              </a:rPr>
              <a:t>http://en.wikipedia.org/wiki/The_War_of_the_Worlds_%28radio_drama%29</a:t>
            </a:r>
            <a:endParaRPr lang="en-US" dirty="0"/>
          </a:p>
        </p:txBody>
      </p:sp>
      <p:sp>
        <p:nvSpPr>
          <p:cNvPr id="8"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9"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smtClean="0"/>
              <a:t>Television</a:t>
            </a:r>
          </a:p>
        </p:txBody>
      </p:sp>
      <p:sp>
        <p:nvSpPr>
          <p:cNvPr id="61444" name="Rectangle 3"/>
          <p:cNvSpPr>
            <a:spLocks noGrp="1" noChangeArrowheads="1"/>
          </p:cNvSpPr>
          <p:nvPr>
            <p:ph type="body" idx="1"/>
          </p:nvPr>
        </p:nvSpPr>
        <p:spPr/>
        <p:txBody>
          <a:bodyPr/>
          <a:lstStyle/>
          <a:p>
            <a:pPr eaLnBrk="1" hangingPunct="1">
              <a:lnSpc>
                <a:spcPct val="90000"/>
              </a:lnSpc>
            </a:pPr>
            <a:r>
              <a:rPr lang="en-US" dirty="0" smtClean="0"/>
              <a:t>Became popular in 1950s</a:t>
            </a:r>
          </a:p>
          <a:p>
            <a:pPr lvl="1" eaLnBrk="1" hangingPunct="1">
              <a:lnSpc>
                <a:spcPct val="90000"/>
              </a:lnSpc>
            </a:pPr>
            <a:r>
              <a:rPr lang="en-US" dirty="0" smtClean="0"/>
              <a:t>Price fell dramatically</a:t>
            </a:r>
          </a:p>
          <a:p>
            <a:pPr lvl="1" eaLnBrk="1" hangingPunct="1">
              <a:lnSpc>
                <a:spcPct val="90000"/>
              </a:lnSpc>
            </a:pPr>
            <a:r>
              <a:rPr lang="en-US" dirty="0" smtClean="0"/>
              <a:t>Number of stations increased</a:t>
            </a:r>
          </a:p>
          <a:p>
            <a:pPr eaLnBrk="1" hangingPunct="1">
              <a:lnSpc>
                <a:spcPct val="90000"/>
              </a:lnSpc>
            </a:pPr>
            <a:r>
              <a:rPr lang="en-US" dirty="0" smtClean="0"/>
              <a:t>Social effects</a:t>
            </a:r>
          </a:p>
          <a:p>
            <a:pPr lvl="1" eaLnBrk="1" hangingPunct="1">
              <a:lnSpc>
                <a:spcPct val="90000"/>
              </a:lnSpc>
            </a:pPr>
            <a:r>
              <a:rPr lang="en-US" dirty="0" smtClean="0"/>
              <a:t>Worldwide audiences</a:t>
            </a:r>
          </a:p>
          <a:p>
            <a:pPr lvl="1" eaLnBrk="1" hangingPunct="1">
              <a:lnSpc>
                <a:spcPct val="90000"/>
              </a:lnSpc>
            </a:pPr>
            <a:r>
              <a:rPr lang="en-US" dirty="0" smtClean="0"/>
              <a:t>Networks strive to be first to deliver news</a:t>
            </a:r>
          </a:p>
          <a:p>
            <a:pPr lvl="1" eaLnBrk="1" hangingPunct="1">
              <a:lnSpc>
                <a:spcPct val="90000"/>
              </a:lnSpc>
            </a:pPr>
            <a:r>
              <a:rPr lang="en-US" dirty="0" smtClean="0"/>
              <a:t>Impact of incorrect information; e.g., 2000 presidential election (</a:t>
            </a:r>
            <a:r>
              <a:rPr lang="en-US" i="1" dirty="0" smtClean="0"/>
              <a:t>Bush v. Gore</a:t>
            </a:r>
            <a:r>
              <a:rPr lang="en-US" dirty="0" smtClean="0"/>
              <a:t>)</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56</a:t>
            </a:fld>
            <a:endParaRPr lang="en-US"/>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76200"/>
            <a:ext cx="8305800" cy="1600200"/>
          </a:xfrm>
        </p:spPr>
        <p:txBody>
          <a:bodyPr/>
          <a:lstStyle/>
          <a:p>
            <a:pPr eaLnBrk="1" hangingPunct="1"/>
            <a:r>
              <a:rPr lang="en-US" smtClean="0"/>
              <a:t>Hundreds of Millions Watch</a:t>
            </a:r>
            <a:br>
              <a:rPr lang="en-US" smtClean="0"/>
            </a:br>
            <a:r>
              <a:rPr lang="en-US" smtClean="0"/>
              <a:t>Moon Landing in 1969</a:t>
            </a:r>
          </a:p>
        </p:txBody>
      </p:sp>
      <p:sp>
        <p:nvSpPr>
          <p:cNvPr id="62468" name="Rectangle 3"/>
          <p:cNvSpPr>
            <a:spLocks noChangeArrowheads="1"/>
          </p:cNvSpPr>
          <p:nvPr/>
        </p:nvSpPr>
        <p:spPr bwMode="auto">
          <a:xfrm>
            <a:off x="5715000" y="5334000"/>
            <a:ext cx="1143000" cy="228600"/>
          </a:xfrm>
          <a:prstGeom prst="rect">
            <a:avLst/>
          </a:prstGeom>
          <a:noFill/>
          <a:ln w="9525">
            <a:noFill/>
            <a:miter lim="800000"/>
            <a:headEnd/>
            <a:tailEnd/>
          </a:ln>
        </p:spPr>
        <p:txBody>
          <a:bodyPr>
            <a:spAutoFit/>
          </a:bodyPr>
          <a:lstStyle/>
          <a:p>
            <a:r>
              <a:rPr lang="en-US" sz="900" b="0"/>
              <a:t>Courtesy of NASA</a:t>
            </a:r>
          </a:p>
        </p:txBody>
      </p:sp>
      <p:pic>
        <p:nvPicPr>
          <p:cNvPr id="62469" name="Picture 7" descr="qui01f15"/>
          <p:cNvPicPr>
            <a:picLocks noChangeAspect="1" noChangeArrowheads="1"/>
          </p:cNvPicPr>
          <p:nvPr/>
        </p:nvPicPr>
        <p:blipFill>
          <a:blip r:embed="rId2" cstate="print"/>
          <a:srcRect/>
          <a:stretch>
            <a:fillRect/>
          </a:stretch>
        </p:blipFill>
        <p:spPr bwMode="auto">
          <a:xfrm>
            <a:off x="1981200" y="1533525"/>
            <a:ext cx="4902200" cy="3775075"/>
          </a:xfrm>
          <a:prstGeom prst="rect">
            <a:avLst/>
          </a:prstGeom>
          <a:noFill/>
          <a:ln w="9525">
            <a:noFill/>
            <a:miter lim="800000"/>
            <a:headEnd/>
            <a:tailEnd/>
          </a:ln>
        </p:spPr>
      </p:pic>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r>
              <a:rPr lang="en-US" smtClean="0"/>
              <a:t>Remote Computing</a:t>
            </a:r>
          </a:p>
        </p:txBody>
      </p:sp>
      <p:sp>
        <p:nvSpPr>
          <p:cNvPr id="63492" name="Rectangle 3"/>
          <p:cNvSpPr>
            <a:spLocks noGrp="1" noChangeArrowheads="1"/>
          </p:cNvSpPr>
          <p:nvPr>
            <p:ph type="body" idx="1"/>
          </p:nvPr>
        </p:nvSpPr>
        <p:spPr>
          <a:xfrm>
            <a:off x="533400" y="1828800"/>
            <a:ext cx="8305800" cy="4114800"/>
          </a:xfrm>
        </p:spPr>
        <p:txBody>
          <a:bodyPr/>
          <a:lstStyle/>
          <a:p>
            <a:pPr eaLnBrk="1" hangingPunct="1">
              <a:lnSpc>
                <a:spcPct val="90000"/>
              </a:lnSpc>
            </a:pPr>
            <a:r>
              <a:rPr lang="en-US" smtClean="0"/>
              <a:t>Stibitz and Williams build Complex Number Calculator at Bell Labs</a:t>
            </a:r>
          </a:p>
          <a:p>
            <a:pPr eaLnBrk="1" hangingPunct="1">
              <a:lnSpc>
                <a:spcPct val="90000"/>
              </a:lnSpc>
            </a:pPr>
            <a:r>
              <a:rPr lang="en-US" smtClean="0"/>
              <a:t>Bell Labs part of AT&amp;T (phone company)</a:t>
            </a:r>
          </a:p>
          <a:p>
            <a:pPr eaLnBrk="1" hangingPunct="1">
              <a:lnSpc>
                <a:spcPct val="90000"/>
              </a:lnSpc>
            </a:pPr>
            <a:r>
              <a:rPr lang="en-US" smtClean="0"/>
              <a:t>Teletype chosen for input/output</a:t>
            </a:r>
          </a:p>
          <a:p>
            <a:pPr eaLnBrk="1" hangingPunct="1">
              <a:lnSpc>
                <a:spcPct val="90000"/>
              </a:lnSpc>
            </a:pPr>
            <a:r>
              <a:rPr lang="en-US" smtClean="0"/>
              <a:t>Allows operator to be distant from machine</a:t>
            </a:r>
          </a:p>
          <a:p>
            <a:pPr eaLnBrk="1" hangingPunct="1">
              <a:lnSpc>
                <a:spcPct val="90000"/>
              </a:lnSpc>
            </a:pPr>
            <a:r>
              <a:rPr lang="en-US" smtClean="0"/>
              <a:t>Long-distance demonstration between New Hampshire and New York City</a:t>
            </a:r>
          </a:p>
          <a:p>
            <a:pPr lvl="1" eaLnBrk="1" hangingPunct="1">
              <a:lnSpc>
                <a:spcPct val="90000"/>
              </a:lnSpc>
            </a:pPr>
            <a:endParaRPr lang="en-US" smtClean="0"/>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58</a:t>
            </a:fld>
            <a:endParaRPr lang="en-US"/>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r>
              <a:rPr lang="en-US" smtClean="0"/>
              <a:t>ARPANET</a:t>
            </a:r>
          </a:p>
        </p:txBody>
      </p:sp>
      <p:sp>
        <p:nvSpPr>
          <p:cNvPr id="64516" name="Rectangle 3"/>
          <p:cNvSpPr>
            <a:spLocks noGrp="1" noChangeArrowheads="1"/>
          </p:cNvSpPr>
          <p:nvPr>
            <p:ph type="body" idx="1"/>
          </p:nvPr>
        </p:nvSpPr>
        <p:spPr/>
        <p:txBody>
          <a:bodyPr/>
          <a:lstStyle/>
          <a:p>
            <a:pPr eaLnBrk="1" hangingPunct="1"/>
            <a:r>
              <a:rPr lang="en-US" dirty="0" err="1" smtClean="0"/>
              <a:t>DoD</a:t>
            </a:r>
            <a:r>
              <a:rPr lang="en-US" dirty="0" smtClean="0"/>
              <a:t> creates ARPA in late 1950s</a:t>
            </a:r>
          </a:p>
          <a:p>
            <a:pPr eaLnBrk="1" hangingPunct="1"/>
            <a:r>
              <a:rPr lang="en-US" dirty="0" err="1" smtClean="0"/>
              <a:t>Licklider</a:t>
            </a:r>
            <a:r>
              <a:rPr lang="en-US" dirty="0" smtClean="0"/>
              <a:t> conceives of “Galactic Network”</a:t>
            </a:r>
          </a:p>
          <a:p>
            <a:pPr eaLnBrk="1" hangingPunct="1"/>
            <a:r>
              <a:rPr lang="en-US" dirty="0" smtClean="0"/>
              <a:t>Decentralized design to improve survivability</a:t>
            </a:r>
          </a:p>
          <a:p>
            <a:pPr eaLnBrk="1" hangingPunct="1"/>
            <a:r>
              <a:rPr lang="en-US" dirty="0" smtClean="0"/>
              <a:t>Packet-switching replaces circuit switching</a:t>
            </a:r>
          </a:p>
          <a:p>
            <a:pPr eaLnBrk="1" hangingPunct="1"/>
            <a:r>
              <a:rPr lang="en-US" dirty="0" smtClean="0"/>
              <a:t>First working ARPANET was established in 1969 among four nodes across different states.</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59</a:t>
            </a:fld>
            <a:endParaRPr lang="en-US"/>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endParaRPr lang="en-US" smtClean="0"/>
          </a:p>
        </p:txBody>
      </p:sp>
      <p:sp>
        <p:nvSpPr>
          <p:cNvPr id="25602" name="Content Placeholder 2"/>
          <p:cNvSpPr>
            <a:spLocks noGrp="1"/>
          </p:cNvSpPr>
          <p:nvPr>
            <p:ph idx="1"/>
          </p:nvPr>
        </p:nvSpPr>
        <p:spPr/>
        <p:txBody>
          <a:bodyPr/>
          <a:lstStyle/>
          <a:p>
            <a:pPr eaLnBrk="1" hangingPunct="1">
              <a:buFont typeface="Gill Sans"/>
              <a:buNone/>
            </a:pPr>
            <a:r>
              <a:rPr lang="en-US" sz="3800" dirty="0" smtClean="0"/>
              <a:t>What would YOU do?!!!</a:t>
            </a:r>
          </a:p>
          <a:p>
            <a:pPr eaLnBrk="1" hangingPunct="1">
              <a:buFont typeface="Gill Sans"/>
              <a:buNone/>
            </a:pPr>
            <a:endParaRPr lang="en-US" sz="3800" dirty="0" smtClean="0"/>
          </a:p>
          <a:p>
            <a:pPr eaLnBrk="1" hangingPunct="1"/>
            <a:endParaRPr lang="en-US" dirty="0" smtClean="0"/>
          </a:p>
        </p:txBody>
      </p:sp>
      <p:sp>
        <p:nvSpPr>
          <p:cNvPr id="4" name="Footer Placeholder 4"/>
          <p:cNvSpPr>
            <a:spLocks noGrp="1"/>
          </p:cNvSpPr>
          <p:nvPr>
            <p:ph type="ftr" sz="quarter" idx="11"/>
          </p:nvPr>
        </p:nvSpPr>
        <p:spPr>
          <a:xfrm>
            <a:off x="2687638" y="6245225"/>
            <a:ext cx="3810000" cy="476250"/>
          </a:xfrm>
          <a:noFill/>
        </p:spPr>
        <p:txBody>
          <a:bodyPr/>
          <a:lstStyle/>
          <a:p>
            <a:r>
              <a:rPr lang="en-US" dirty="0" smtClean="0">
                <a:ea typeface="ＭＳ Ｐゴシック" pitchFamily="-105" charset="-128"/>
              </a:rPr>
              <a:t>CSCI 240 Computers and Society</a:t>
            </a:r>
          </a:p>
        </p:txBody>
      </p:sp>
      <p:sp>
        <p:nvSpPr>
          <p:cNvPr id="5" name="Slide Number Placeholder 5"/>
          <p:cNvSpPr>
            <a:spLocks noGrp="1"/>
          </p:cNvSpPr>
          <p:nvPr>
            <p:ph type="sldNum" sz="quarter" idx="12"/>
          </p:nvPr>
        </p:nvSpPr>
        <p:spPr>
          <a:xfrm>
            <a:off x="6553200" y="6245225"/>
            <a:ext cx="2133600" cy="476250"/>
          </a:xfrm>
          <a:noFill/>
        </p:spPr>
        <p:txBody>
          <a:bodyPr/>
          <a:lstStyle/>
          <a:p>
            <a:fld id="{3D4678B2-7876-495F-A083-67D59879F846}" type="slidenum">
              <a:rPr lang="en-US"/>
              <a:pPr/>
              <a:t>6</a:t>
            </a:fld>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lstStyle/>
          <a:p>
            <a:pPr eaLnBrk="1" hangingPunct="1"/>
            <a:r>
              <a:rPr lang="en-US" smtClean="0"/>
              <a:t>Email</a:t>
            </a:r>
          </a:p>
        </p:txBody>
      </p:sp>
      <p:sp>
        <p:nvSpPr>
          <p:cNvPr id="66564" name="Rectangle 3"/>
          <p:cNvSpPr>
            <a:spLocks noGrp="1" noChangeArrowheads="1"/>
          </p:cNvSpPr>
          <p:nvPr>
            <p:ph type="body" idx="1"/>
          </p:nvPr>
        </p:nvSpPr>
        <p:spPr/>
        <p:txBody>
          <a:bodyPr/>
          <a:lstStyle/>
          <a:p>
            <a:pPr eaLnBrk="1" hangingPunct="1"/>
            <a:r>
              <a:rPr lang="en-US" smtClean="0"/>
              <a:t>Creation</a:t>
            </a:r>
          </a:p>
          <a:p>
            <a:pPr lvl="1" eaLnBrk="1" hangingPunct="1"/>
            <a:r>
              <a:rPr lang="en-US" smtClean="0"/>
              <a:t>Tomlinson at BBN writes software to send, receive email messages</a:t>
            </a:r>
          </a:p>
          <a:p>
            <a:pPr lvl="1" eaLnBrk="1" hangingPunct="1"/>
            <a:r>
              <a:rPr lang="en-US" smtClean="0"/>
              <a:t>Roberts creates email utility</a:t>
            </a:r>
          </a:p>
          <a:p>
            <a:pPr eaLnBrk="1" hangingPunct="1"/>
            <a:r>
              <a:rPr lang="en-US" smtClean="0"/>
              <a:t>Current status</a:t>
            </a:r>
          </a:p>
          <a:p>
            <a:pPr lvl="1" eaLnBrk="1" hangingPunct="1"/>
            <a:r>
              <a:rPr lang="en-US" smtClean="0"/>
              <a:t>One of world’s most important communication technologies</a:t>
            </a:r>
          </a:p>
          <a:p>
            <a:pPr lvl="1" eaLnBrk="1" hangingPunct="1"/>
            <a:r>
              <a:rPr lang="en-US" smtClean="0"/>
              <a:t>Billions of messages sent in U.S. every day</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60</a:t>
            </a:fld>
            <a:endParaRPr lang="en-US"/>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pPr eaLnBrk="1" hangingPunct="1"/>
            <a:r>
              <a:rPr lang="en-US" smtClean="0"/>
              <a:t>Internet</a:t>
            </a:r>
          </a:p>
        </p:txBody>
      </p:sp>
      <p:sp>
        <p:nvSpPr>
          <p:cNvPr id="67588" name="Rectangle 3"/>
          <p:cNvSpPr>
            <a:spLocks noGrp="1" noChangeArrowheads="1"/>
          </p:cNvSpPr>
          <p:nvPr>
            <p:ph type="body" idx="1"/>
          </p:nvPr>
        </p:nvSpPr>
        <p:spPr/>
        <p:txBody>
          <a:bodyPr/>
          <a:lstStyle/>
          <a:p>
            <a:pPr eaLnBrk="1" hangingPunct="1"/>
            <a:r>
              <a:rPr lang="en-US" smtClean="0"/>
              <a:t>Kahn conceives of open architecture networking</a:t>
            </a:r>
          </a:p>
          <a:p>
            <a:pPr eaLnBrk="1" hangingPunct="1"/>
            <a:r>
              <a:rPr lang="en-US" smtClean="0"/>
              <a:t>Cerf and Kahn design TCP/IP protocol</a:t>
            </a:r>
          </a:p>
          <a:p>
            <a:pPr eaLnBrk="1" hangingPunct="1"/>
            <a:r>
              <a:rPr lang="en-US" smtClean="0"/>
              <a:t>Internet: network of networks communicating using TCP/IP</a:t>
            </a:r>
          </a:p>
        </p:txBody>
      </p:sp>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61</a:t>
            </a:fld>
            <a:endParaRPr lang="en-US"/>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p:txBody>
          <a:bodyPr/>
          <a:lstStyle/>
          <a:p>
            <a:pPr eaLnBrk="1" hangingPunct="1"/>
            <a:r>
              <a:rPr lang="en-US" smtClean="0"/>
              <a:t>Broadband</a:t>
            </a:r>
          </a:p>
        </p:txBody>
      </p:sp>
      <p:sp>
        <p:nvSpPr>
          <p:cNvPr id="69636" name="Rectangle 3"/>
          <p:cNvSpPr>
            <a:spLocks noGrp="1" noChangeArrowheads="1"/>
          </p:cNvSpPr>
          <p:nvPr>
            <p:ph type="body" idx="1"/>
          </p:nvPr>
        </p:nvSpPr>
        <p:spPr>
          <a:xfrm>
            <a:off x="483870" y="1383030"/>
            <a:ext cx="8305800" cy="4114800"/>
          </a:xfrm>
        </p:spPr>
        <p:txBody>
          <a:bodyPr/>
          <a:lstStyle/>
          <a:p>
            <a:pPr eaLnBrk="1" hangingPunct="1">
              <a:lnSpc>
                <a:spcPct val="90000"/>
              </a:lnSpc>
            </a:pPr>
            <a:r>
              <a:rPr lang="en-US" dirty="0" smtClean="0"/>
              <a:t>Broadband</a:t>
            </a:r>
          </a:p>
          <a:p>
            <a:pPr lvl="1" eaLnBrk="1" hangingPunct="1">
              <a:lnSpc>
                <a:spcPct val="90000"/>
              </a:lnSpc>
            </a:pPr>
            <a:r>
              <a:rPr lang="en-US" dirty="0" smtClean="0"/>
              <a:t>High-speed Internet connection</a:t>
            </a:r>
          </a:p>
          <a:p>
            <a:pPr lvl="1" eaLnBrk="1" hangingPunct="1">
              <a:lnSpc>
                <a:spcPct val="90000"/>
              </a:lnSpc>
            </a:pPr>
            <a:r>
              <a:rPr lang="en-US" dirty="0" smtClean="0"/>
              <a:t>At least 10x faster than dial-up connection</a:t>
            </a:r>
          </a:p>
          <a:p>
            <a:pPr lvl="1" eaLnBrk="1" hangingPunct="1">
              <a:lnSpc>
                <a:spcPct val="90000"/>
              </a:lnSpc>
            </a:pPr>
            <a:r>
              <a:rPr lang="en-US" dirty="0" smtClean="0"/>
              <a:t>Enhanced by fiber optic networks</a:t>
            </a:r>
          </a:p>
          <a:p>
            <a:pPr eaLnBrk="1" hangingPunct="1">
              <a:lnSpc>
                <a:spcPct val="90000"/>
              </a:lnSpc>
            </a:pPr>
            <a:r>
              <a:rPr lang="en-US" dirty="0" smtClean="0"/>
              <a:t>Typical broadband speeds (2011 figures)</a:t>
            </a:r>
          </a:p>
          <a:p>
            <a:pPr lvl="1" eaLnBrk="1" hangingPunct="1">
              <a:lnSpc>
                <a:spcPct val="90000"/>
              </a:lnSpc>
            </a:pPr>
            <a:r>
              <a:rPr lang="en-US" dirty="0" smtClean="0"/>
              <a:t>Japan (#1 in world): 63 megabits/second</a:t>
            </a:r>
          </a:p>
          <a:p>
            <a:pPr lvl="1" eaLnBrk="1" hangingPunct="1">
              <a:lnSpc>
                <a:spcPct val="90000"/>
              </a:lnSpc>
            </a:pPr>
            <a:r>
              <a:rPr lang="en-US" dirty="0" smtClean="0"/>
              <a:t>South Korea (#2): 40 megabits/second</a:t>
            </a:r>
          </a:p>
          <a:p>
            <a:pPr lvl="1" eaLnBrk="1" hangingPunct="1">
              <a:lnSpc>
                <a:spcPct val="90000"/>
              </a:lnSpc>
            </a:pPr>
            <a:r>
              <a:rPr lang="en-US" dirty="0" smtClean="0"/>
              <a:t>United States (#15): 2 megabits/second</a:t>
            </a:r>
          </a:p>
        </p:txBody>
      </p:sp>
      <p:sp>
        <p:nvSpPr>
          <p:cNvPr id="5" name="TextBox 4"/>
          <p:cNvSpPr txBox="1"/>
          <p:nvPr/>
        </p:nvSpPr>
        <p:spPr>
          <a:xfrm>
            <a:off x="857250" y="5486400"/>
            <a:ext cx="7832080" cy="369332"/>
          </a:xfrm>
          <a:prstGeom prst="rect">
            <a:avLst/>
          </a:prstGeom>
          <a:noFill/>
        </p:spPr>
        <p:txBody>
          <a:bodyPr wrap="none" rtlCol="0">
            <a:spAutoFit/>
          </a:bodyPr>
          <a:lstStyle/>
          <a:p>
            <a:r>
              <a:rPr lang="en-US" dirty="0" smtClean="0">
                <a:hlinkClick r:id="rId2"/>
              </a:rPr>
              <a:t>http://www.akamai.com/html/about/press/releases/2011/press_072611.html</a:t>
            </a:r>
            <a:endParaRPr lang="en-US" dirty="0"/>
          </a:p>
        </p:txBody>
      </p:sp>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62</a:t>
            </a:fld>
            <a:endParaRPr lang="en-US"/>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76200"/>
            <a:ext cx="8305800" cy="6248400"/>
          </a:xfrm>
        </p:spPr>
        <p:txBody>
          <a:bodyPr/>
          <a:lstStyle/>
          <a:p>
            <a:pPr eaLnBrk="1" hangingPunct="1"/>
            <a:r>
              <a:rPr lang="en-US" dirty="0" smtClean="0"/>
              <a:t>Milestones in Information 	Storage and Retrieval</a:t>
            </a:r>
          </a:p>
        </p:txBody>
      </p:sp>
      <p:sp>
        <p:nvSpPr>
          <p:cNvPr id="4"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p:txBody>
          <a:bodyPr/>
          <a:lstStyle/>
          <a:p>
            <a:pPr eaLnBrk="1" hangingPunct="1"/>
            <a:r>
              <a:rPr lang="en-US" smtClean="0"/>
              <a:t>Codex</a:t>
            </a:r>
          </a:p>
        </p:txBody>
      </p:sp>
      <p:sp>
        <p:nvSpPr>
          <p:cNvPr id="71684" name="Rectangle 3"/>
          <p:cNvSpPr>
            <a:spLocks noGrp="1" noChangeArrowheads="1"/>
          </p:cNvSpPr>
          <p:nvPr>
            <p:ph type="body" idx="1"/>
          </p:nvPr>
        </p:nvSpPr>
        <p:spPr>
          <a:xfrm>
            <a:off x="457200" y="1337310"/>
            <a:ext cx="8229600" cy="4446269"/>
          </a:xfrm>
        </p:spPr>
        <p:txBody>
          <a:bodyPr/>
          <a:lstStyle/>
          <a:p>
            <a:pPr eaLnBrk="1" hangingPunct="1">
              <a:lnSpc>
                <a:spcPct val="90000"/>
              </a:lnSpc>
            </a:pPr>
            <a:r>
              <a:rPr lang="en-US" sz="2800" dirty="0" smtClean="0"/>
              <a:t>Codex</a:t>
            </a:r>
          </a:p>
          <a:p>
            <a:pPr lvl="1" eaLnBrk="1" hangingPunct="1">
              <a:lnSpc>
                <a:spcPct val="90000"/>
              </a:lnSpc>
            </a:pPr>
            <a:r>
              <a:rPr lang="en-US" sz="2400" dirty="0" smtClean="0"/>
              <a:t>Rectangular pages sewn together on one side</a:t>
            </a:r>
          </a:p>
          <a:p>
            <a:pPr lvl="1" eaLnBrk="1" hangingPunct="1">
              <a:lnSpc>
                <a:spcPct val="90000"/>
              </a:lnSpc>
            </a:pPr>
            <a:r>
              <a:rPr lang="en-US" sz="2400" dirty="0" smtClean="0"/>
              <a:t>Replaced papyrus scrolls as way of storing books</a:t>
            </a:r>
          </a:p>
          <a:p>
            <a:pPr eaLnBrk="1" hangingPunct="1">
              <a:lnSpc>
                <a:spcPct val="90000"/>
              </a:lnSpc>
            </a:pPr>
            <a:r>
              <a:rPr lang="en-US" sz="2800" dirty="0" smtClean="0"/>
              <a:t>Advantages of codex over scroll</a:t>
            </a:r>
          </a:p>
          <a:p>
            <a:pPr lvl="1" eaLnBrk="1" hangingPunct="1">
              <a:lnSpc>
                <a:spcPct val="90000"/>
              </a:lnSpc>
            </a:pPr>
            <a:r>
              <a:rPr lang="en-US" sz="2400" dirty="0" smtClean="0"/>
              <a:t>More durable</a:t>
            </a:r>
          </a:p>
          <a:p>
            <a:pPr lvl="1" eaLnBrk="1" hangingPunct="1">
              <a:lnSpc>
                <a:spcPct val="90000"/>
              </a:lnSpc>
            </a:pPr>
            <a:r>
              <a:rPr lang="en-US" sz="2400" dirty="0" smtClean="0"/>
              <a:t>Allows quicker access to particular passages</a:t>
            </a:r>
          </a:p>
          <a:p>
            <a:pPr eaLnBrk="1" hangingPunct="1">
              <a:lnSpc>
                <a:spcPct val="90000"/>
              </a:lnSpc>
            </a:pPr>
            <a:r>
              <a:rPr lang="en-US" sz="2800" dirty="0" smtClean="0"/>
              <a:t>Manufacturing technologies</a:t>
            </a:r>
          </a:p>
          <a:p>
            <a:pPr lvl="1" eaLnBrk="1" hangingPunct="1">
              <a:lnSpc>
                <a:spcPct val="90000"/>
              </a:lnSpc>
            </a:pPr>
            <a:r>
              <a:rPr lang="en-US" sz="2400" dirty="0" smtClean="0"/>
              <a:t>Copying by hand</a:t>
            </a:r>
          </a:p>
          <a:p>
            <a:pPr lvl="1" eaLnBrk="1" hangingPunct="1">
              <a:lnSpc>
                <a:spcPct val="90000"/>
              </a:lnSpc>
            </a:pPr>
            <a:r>
              <a:rPr lang="en-US" sz="2400" dirty="0" smtClean="0"/>
              <a:t>Wood engraving</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64</a:t>
            </a:fld>
            <a:endParaRPr lang="en-US"/>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smtClean="0"/>
              <a:t>Gutenberg’s Printing Press</a:t>
            </a:r>
          </a:p>
        </p:txBody>
      </p:sp>
      <p:sp>
        <p:nvSpPr>
          <p:cNvPr id="72708" name="Rectangle 3"/>
          <p:cNvSpPr>
            <a:spLocks noGrp="1" noChangeArrowheads="1"/>
          </p:cNvSpPr>
          <p:nvPr>
            <p:ph type="body" idx="1"/>
          </p:nvPr>
        </p:nvSpPr>
        <p:spPr/>
        <p:txBody>
          <a:bodyPr/>
          <a:lstStyle/>
          <a:p>
            <a:pPr eaLnBrk="1" hangingPunct="1"/>
            <a:r>
              <a:rPr lang="en-US" sz="2800" smtClean="0"/>
              <a:t>Based on movable metal type</a:t>
            </a:r>
          </a:p>
          <a:p>
            <a:pPr eaLnBrk="1" hangingPunct="1"/>
            <a:r>
              <a:rPr lang="en-US" sz="2800" smtClean="0"/>
              <a:t>Church principal customer of early publishers</a:t>
            </a:r>
          </a:p>
          <a:p>
            <a:pPr eaLnBrk="1" hangingPunct="1"/>
            <a:r>
              <a:rPr lang="en-US" sz="2800" smtClean="0"/>
              <a:t>Powerful mass communication tool</a:t>
            </a:r>
          </a:p>
          <a:p>
            <a:pPr eaLnBrk="1" hangingPunct="1"/>
            <a:r>
              <a:rPr lang="en-US" sz="2800" smtClean="0"/>
              <a:t>Printing press’s impact on Reformation</a:t>
            </a:r>
          </a:p>
          <a:p>
            <a:pPr lvl="1" eaLnBrk="1" hangingPunct="1"/>
            <a:r>
              <a:rPr lang="en-US" sz="2400" smtClean="0"/>
              <a:t>More than 300,000 copies of Luther’s publications</a:t>
            </a:r>
          </a:p>
          <a:p>
            <a:pPr lvl="1" eaLnBrk="1" hangingPunct="1"/>
            <a:r>
              <a:rPr lang="en-US" sz="2400" smtClean="0"/>
              <a:t>Protestants out-published Catholics by</a:t>
            </a:r>
            <a:br>
              <a:rPr lang="en-US" sz="2400" smtClean="0"/>
            </a:br>
            <a:r>
              <a:rPr lang="en-US" sz="2400" smtClean="0"/>
              <a:t>10-to-1 in the middle 16</a:t>
            </a:r>
            <a:r>
              <a:rPr lang="en-US" sz="2400" baseline="30000" smtClean="0"/>
              <a:t>th</a:t>
            </a:r>
            <a:r>
              <a:rPr lang="en-US" sz="2400" smtClean="0"/>
              <a:t> century</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65</a:t>
            </a:fld>
            <a:endParaRPr lang="en-US"/>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p:txBody>
          <a:bodyPr/>
          <a:lstStyle/>
          <a:p>
            <a:pPr eaLnBrk="1" hangingPunct="1"/>
            <a:r>
              <a:rPr lang="en-US" smtClean="0"/>
              <a:t>Newspapers</a:t>
            </a:r>
          </a:p>
        </p:txBody>
      </p:sp>
      <p:sp>
        <p:nvSpPr>
          <p:cNvPr id="73732" name="Rectangle 3"/>
          <p:cNvSpPr>
            <a:spLocks noGrp="1" noChangeArrowheads="1"/>
          </p:cNvSpPr>
          <p:nvPr>
            <p:ph type="body" idx="1"/>
          </p:nvPr>
        </p:nvSpPr>
        <p:spPr/>
        <p:txBody>
          <a:bodyPr/>
          <a:lstStyle/>
          <a:p>
            <a:pPr eaLnBrk="1" hangingPunct="1">
              <a:lnSpc>
                <a:spcPct val="90000"/>
              </a:lnSpc>
            </a:pPr>
            <a:r>
              <a:rPr lang="en-US" smtClean="0"/>
              <a:t>Newspapers: Stimulated free expression</a:t>
            </a:r>
          </a:p>
          <a:p>
            <a:pPr eaLnBrk="1" hangingPunct="1">
              <a:lnSpc>
                <a:spcPct val="90000"/>
              </a:lnSpc>
            </a:pPr>
            <a:r>
              <a:rPr lang="en-US" smtClean="0"/>
              <a:t>Governments responded</a:t>
            </a:r>
          </a:p>
          <a:p>
            <a:pPr lvl="1" eaLnBrk="1" hangingPunct="1">
              <a:lnSpc>
                <a:spcPct val="90000"/>
              </a:lnSpc>
            </a:pPr>
            <a:r>
              <a:rPr lang="en-US" smtClean="0"/>
              <a:t>Licensing</a:t>
            </a:r>
          </a:p>
          <a:p>
            <a:pPr lvl="1" eaLnBrk="1" hangingPunct="1">
              <a:lnSpc>
                <a:spcPct val="90000"/>
              </a:lnSpc>
            </a:pPr>
            <a:r>
              <a:rPr lang="en-US" smtClean="0"/>
              <a:t>Censorship</a:t>
            </a:r>
          </a:p>
          <a:p>
            <a:pPr eaLnBrk="1" hangingPunct="1">
              <a:lnSpc>
                <a:spcPct val="90000"/>
              </a:lnSpc>
            </a:pPr>
            <a:r>
              <a:rPr lang="en-US" smtClean="0"/>
              <a:t>Impact on American Revolution</a:t>
            </a:r>
          </a:p>
          <a:p>
            <a:pPr lvl="1" eaLnBrk="1" hangingPunct="1">
              <a:lnSpc>
                <a:spcPct val="90000"/>
              </a:lnSpc>
            </a:pPr>
            <a:r>
              <a:rPr lang="en-US" smtClean="0"/>
              <a:t>Newspapers helped unify colonies</a:t>
            </a:r>
          </a:p>
          <a:p>
            <a:pPr lvl="1" eaLnBrk="1" hangingPunct="1">
              <a:lnSpc>
                <a:spcPct val="90000"/>
              </a:lnSpc>
            </a:pPr>
            <a:r>
              <a:rPr lang="en-US" smtClean="0"/>
              <a:t>Swayed public opinion toward independence</a:t>
            </a:r>
          </a:p>
          <a:p>
            <a:pPr lvl="1" eaLnBrk="1" hangingPunct="1">
              <a:lnSpc>
                <a:spcPct val="90000"/>
              </a:lnSpc>
            </a:pPr>
            <a:endParaRPr lang="en-US" smtClean="0"/>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66</a:t>
            </a:fld>
            <a:endParaRPr lang="en-US"/>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p:txBody>
          <a:bodyPr/>
          <a:lstStyle/>
          <a:p>
            <a:pPr eaLnBrk="1" hangingPunct="1"/>
            <a:r>
              <a:rPr lang="en-US" smtClean="0"/>
              <a:t>Hypertext</a:t>
            </a:r>
          </a:p>
        </p:txBody>
      </p:sp>
      <p:sp>
        <p:nvSpPr>
          <p:cNvPr id="74756" name="Rectangle 3"/>
          <p:cNvSpPr>
            <a:spLocks noGrp="1" noChangeArrowheads="1"/>
          </p:cNvSpPr>
          <p:nvPr>
            <p:ph type="body" idx="1"/>
          </p:nvPr>
        </p:nvSpPr>
        <p:spPr/>
        <p:txBody>
          <a:bodyPr/>
          <a:lstStyle/>
          <a:p>
            <a:pPr eaLnBrk="1" hangingPunct="1">
              <a:lnSpc>
                <a:spcPct val="90000"/>
              </a:lnSpc>
            </a:pPr>
            <a:r>
              <a:rPr lang="en-US" dirty="0" err="1" smtClean="0"/>
              <a:t>Vannevar</a:t>
            </a:r>
            <a:r>
              <a:rPr lang="en-US" dirty="0" smtClean="0"/>
              <a:t> Bush envisions </a:t>
            </a:r>
            <a:r>
              <a:rPr lang="en-US" dirty="0" err="1" smtClean="0"/>
              <a:t>Memex</a:t>
            </a:r>
            <a:r>
              <a:rPr lang="en-US" dirty="0" smtClean="0"/>
              <a:t> (1945)</a:t>
            </a:r>
          </a:p>
          <a:p>
            <a:pPr eaLnBrk="1" hangingPunct="1">
              <a:lnSpc>
                <a:spcPct val="90000"/>
              </a:lnSpc>
            </a:pPr>
            <a:r>
              <a:rPr lang="en-US" dirty="0" smtClean="0"/>
              <a:t>Ted Nelson (1963)</a:t>
            </a:r>
          </a:p>
          <a:p>
            <a:pPr lvl="1" eaLnBrk="1" hangingPunct="1">
              <a:lnSpc>
                <a:spcPct val="90000"/>
              </a:lnSpc>
            </a:pPr>
            <a:r>
              <a:rPr lang="en-US" dirty="0" smtClean="0"/>
              <a:t>Coined word hypertext</a:t>
            </a:r>
          </a:p>
          <a:p>
            <a:pPr lvl="1" eaLnBrk="1" hangingPunct="1">
              <a:lnSpc>
                <a:spcPct val="90000"/>
              </a:lnSpc>
            </a:pPr>
            <a:r>
              <a:rPr lang="en-US" dirty="0" smtClean="0"/>
              <a:t>Proposed creation of </a:t>
            </a:r>
            <a:r>
              <a:rPr lang="en-US" dirty="0" err="1" smtClean="0"/>
              <a:t>Xanadu</a:t>
            </a:r>
            <a:endParaRPr lang="en-US" dirty="0" smtClean="0"/>
          </a:p>
          <a:p>
            <a:pPr eaLnBrk="1" hangingPunct="1">
              <a:lnSpc>
                <a:spcPct val="90000"/>
              </a:lnSpc>
            </a:pPr>
            <a:r>
              <a:rPr lang="en-US" dirty="0" smtClean="0"/>
              <a:t>Douglas </a:t>
            </a:r>
            <a:r>
              <a:rPr lang="en-US" dirty="0" err="1" smtClean="0"/>
              <a:t>Engelbart</a:t>
            </a:r>
            <a:r>
              <a:rPr lang="en-US" dirty="0" smtClean="0"/>
              <a:t> (1962)</a:t>
            </a:r>
          </a:p>
          <a:p>
            <a:pPr lvl="1" eaLnBrk="1" hangingPunct="1">
              <a:lnSpc>
                <a:spcPct val="90000"/>
              </a:lnSpc>
            </a:pPr>
            <a:r>
              <a:rPr lang="en-US" dirty="0" smtClean="0"/>
              <a:t>Directed construction of NLS (</a:t>
            </a:r>
            <a:r>
              <a:rPr lang="en-US" dirty="0" err="1" smtClean="0"/>
              <a:t>oNLine</a:t>
            </a:r>
            <a:r>
              <a:rPr lang="en-US" dirty="0" smtClean="0"/>
              <a:t> System)</a:t>
            </a:r>
          </a:p>
          <a:p>
            <a:pPr lvl="1" eaLnBrk="1" hangingPunct="1">
              <a:lnSpc>
                <a:spcPct val="90000"/>
              </a:lnSpc>
            </a:pPr>
            <a:r>
              <a:rPr lang="en-US" dirty="0" smtClean="0"/>
              <a:t>Demonstrated windows, email, mouse, videoconferencing</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67</a:t>
            </a:fld>
            <a:endParaRPr lang="en-US"/>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76200"/>
            <a:ext cx="8305800" cy="1447800"/>
          </a:xfrm>
        </p:spPr>
        <p:txBody>
          <a:bodyPr/>
          <a:lstStyle/>
          <a:p>
            <a:pPr eaLnBrk="1" hangingPunct="1"/>
            <a:r>
              <a:rPr lang="en-US" smtClean="0"/>
              <a:t>Douglas Engelbart:</a:t>
            </a:r>
            <a:br>
              <a:rPr lang="en-US" smtClean="0"/>
            </a:br>
            <a:r>
              <a:rPr lang="en-US" smtClean="0"/>
              <a:t>“The Mother of All Demos”</a:t>
            </a:r>
          </a:p>
        </p:txBody>
      </p:sp>
      <p:sp>
        <p:nvSpPr>
          <p:cNvPr id="75780" name="Rectangle 3"/>
          <p:cNvSpPr>
            <a:spLocks noChangeArrowheads="1"/>
          </p:cNvSpPr>
          <p:nvPr/>
        </p:nvSpPr>
        <p:spPr bwMode="auto">
          <a:xfrm>
            <a:off x="5791200" y="5626100"/>
            <a:ext cx="1524000" cy="228600"/>
          </a:xfrm>
          <a:prstGeom prst="rect">
            <a:avLst/>
          </a:prstGeom>
          <a:noFill/>
          <a:ln w="9525">
            <a:noFill/>
            <a:miter lim="800000"/>
            <a:headEnd/>
            <a:tailEnd/>
          </a:ln>
        </p:spPr>
        <p:txBody>
          <a:bodyPr>
            <a:spAutoFit/>
          </a:bodyPr>
          <a:lstStyle/>
          <a:p>
            <a:r>
              <a:rPr lang="en-US" sz="900" b="0"/>
              <a:t>Courtesy of SRI</a:t>
            </a:r>
          </a:p>
        </p:txBody>
      </p:sp>
      <p:sp>
        <p:nvSpPr>
          <p:cNvPr id="75781" name="TextBox 1"/>
          <p:cNvSpPr txBox="1">
            <a:spLocks noChangeArrowheads="1"/>
          </p:cNvSpPr>
          <p:nvPr/>
        </p:nvSpPr>
        <p:spPr bwMode="auto">
          <a:xfrm>
            <a:off x="1981200" y="3171825"/>
            <a:ext cx="5181600" cy="461963"/>
          </a:xfrm>
          <a:prstGeom prst="rect">
            <a:avLst/>
          </a:prstGeom>
          <a:noFill/>
          <a:ln w="9525">
            <a:noFill/>
            <a:miter lim="800000"/>
            <a:headEnd/>
            <a:tailEnd/>
          </a:ln>
        </p:spPr>
        <p:txBody>
          <a:bodyPr>
            <a:spAutoFit/>
          </a:bodyPr>
          <a:lstStyle/>
          <a:p>
            <a:endParaRPr lang="en-US" b="0" i="1"/>
          </a:p>
        </p:txBody>
      </p:sp>
      <p:pic>
        <p:nvPicPr>
          <p:cNvPr id="75782" name="Picture 5" descr="qui01f17.eps"/>
          <p:cNvPicPr>
            <a:picLocks noChangeAspect="1"/>
          </p:cNvPicPr>
          <p:nvPr/>
        </p:nvPicPr>
        <p:blipFill>
          <a:blip r:embed="rId2" cstate="print"/>
          <a:srcRect/>
          <a:stretch>
            <a:fillRect/>
          </a:stretch>
        </p:blipFill>
        <p:spPr bwMode="auto">
          <a:xfrm>
            <a:off x="1676400" y="1689100"/>
            <a:ext cx="5562600" cy="3792538"/>
          </a:xfrm>
          <a:prstGeom prst="rect">
            <a:avLst/>
          </a:prstGeom>
          <a:noFill/>
          <a:ln w="9525">
            <a:noFill/>
            <a:miter lim="800000"/>
            <a:headEnd/>
            <a:tailEnd/>
          </a:ln>
        </p:spPr>
      </p:pic>
      <p:sp>
        <p:nvSpPr>
          <p:cNvPr id="7"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8"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p:txBody>
          <a:bodyPr/>
          <a:lstStyle/>
          <a:p>
            <a:pPr eaLnBrk="1" hangingPunct="1"/>
            <a:r>
              <a:rPr lang="en-US" smtClean="0"/>
              <a:t>Graphical User Interface</a:t>
            </a:r>
          </a:p>
        </p:txBody>
      </p:sp>
      <p:sp>
        <p:nvSpPr>
          <p:cNvPr id="76804" name="Rectangle 3"/>
          <p:cNvSpPr>
            <a:spLocks noGrp="1" noChangeArrowheads="1"/>
          </p:cNvSpPr>
          <p:nvPr>
            <p:ph type="body" idx="1"/>
          </p:nvPr>
        </p:nvSpPr>
        <p:spPr/>
        <p:txBody>
          <a:bodyPr/>
          <a:lstStyle/>
          <a:p>
            <a:pPr eaLnBrk="1" hangingPunct="1">
              <a:lnSpc>
                <a:spcPct val="90000"/>
              </a:lnSpc>
            </a:pPr>
            <a:r>
              <a:rPr lang="en-US" sz="2800" smtClean="0"/>
              <a:t>Xerox PARC (Palo Alto Research Center)</a:t>
            </a:r>
          </a:p>
          <a:p>
            <a:pPr lvl="1" eaLnBrk="1" hangingPunct="1">
              <a:lnSpc>
                <a:spcPct val="90000"/>
              </a:lnSpc>
            </a:pPr>
            <a:r>
              <a:rPr lang="en-US" sz="2400" smtClean="0"/>
              <a:t>Alan Kay sees Doug Engelbart demo in 1968</a:t>
            </a:r>
          </a:p>
          <a:p>
            <a:pPr lvl="1" eaLnBrk="1" hangingPunct="1">
              <a:lnSpc>
                <a:spcPct val="90000"/>
              </a:lnSpc>
            </a:pPr>
            <a:r>
              <a:rPr lang="en-US" sz="2400" smtClean="0"/>
              <a:t>Alto personal computer (early 1970s)</a:t>
            </a:r>
          </a:p>
          <a:p>
            <a:pPr lvl="1" eaLnBrk="1" hangingPunct="1">
              <a:lnSpc>
                <a:spcPct val="90000"/>
              </a:lnSpc>
            </a:pPr>
            <a:r>
              <a:rPr lang="en-US" sz="2400" smtClean="0"/>
              <a:t>Bit-mapped display, keyboard, and mouse</a:t>
            </a:r>
          </a:p>
          <a:p>
            <a:pPr eaLnBrk="1" hangingPunct="1">
              <a:lnSpc>
                <a:spcPct val="90000"/>
              </a:lnSpc>
            </a:pPr>
            <a:r>
              <a:rPr lang="en-US" sz="2800" smtClean="0"/>
              <a:t>Apple Computer</a:t>
            </a:r>
          </a:p>
          <a:p>
            <a:pPr lvl="1" eaLnBrk="1" hangingPunct="1">
              <a:lnSpc>
                <a:spcPct val="90000"/>
              </a:lnSpc>
            </a:pPr>
            <a:r>
              <a:rPr lang="en-US" sz="2400" smtClean="0"/>
              <a:t>Steve Jobs visits Xerox PARC in 1979</a:t>
            </a:r>
          </a:p>
          <a:p>
            <a:pPr lvl="1" eaLnBrk="1" hangingPunct="1">
              <a:lnSpc>
                <a:spcPct val="90000"/>
              </a:lnSpc>
            </a:pPr>
            <a:r>
              <a:rPr lang="en-US" sz="2400" smtClean="0"/>
              <a:t>Macintosh (1984)</a:t>
            </a:r>
          </a:p>
          <a:p>
            <a:pPr lvl="1" eaLnBrk="1" hangingPunct="1">
              <a:lnSpc>
                <a:spcPct val="90000"/>
              </a:lnSpc>
            </a:pPr>
            <a:r>
              <a:rPr lang="en-US" sz="2400" smtClean="0"/>
              <a:t>Bit-mapped display, keyboard, and mouse</a:t>
            </a:r>
          </a:p>
          <a:p>
            <a:pPr eaLnBrk="1" hangingPunct="1">
              <a:lnSpc>
                <a:spcPct val="90000"/>
              </a:lnSpc>
            </a:pPr>
            <a:r>
              <a:rPr lang="en-US" sz="2800" smtClean="0"/>
              <a:t>Microsoft Windows (1990)</a:t>
            </a:r>
          </a:p>
          <a:p>
            <a:pPr lvl="1" eaLnBrk="1" hangingPunct="1">
              <a:lnSpc>
                <a:spcPct val="90000"/>
              </a:lnSpc>
            </a:pPr>
            <a:r>
              <a:rPr lang="en-US" sz="2400" smtClean="0"/>
              <a:t>Released in May 1990</a:t>
            </a:r>
          </a:p>
          <a:p>
            <a:pPr lvl="1" eaLnBrk="1" hangingPunct="1">
              <a:lnSpc>
                <a:spcPct val="90000"/>
              </a:lnSpc>
            </a:pPr>
            <a:r>
              <a:rPr lang="en-US" sz="2400" smtClean="0"/>
              <a:t>Quickly became dominant graphical user interface</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69</a:t>
            </a:fld>
            <a:endParaRPr lang="en-US"/>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78594" y="178594"/>
            <a:ext cx="8572500" cy="1428750"/>
          </a:xfrm>
        </p:spPr>
        <p:txBody>
          <a:bodyPr/>
          <a:lstStyle/>
          <a:p>
            <a:pPr eaLnBrk="1" hangingPunct="1"/>
            <a:r>
              <a:rPr lang="en-US" sz="4800" dirty="0" smtClean="0"/>
              <a:t>An Extreme, But True Story</a:t>
            </a:r>
          </a:p>
        </p:txBody>
      </p:sp>
      <p:sp>
        <p:nvSpPr>
          <p:cNvPr id="24578" name="Content Placeholder 2"/>
          <p:cNvSpPr>
            <a:spLocks noGrp="1"/>
          </p:cNvSpPr>
          <p:nvPr>
            <p:ph idx="1"/>
          </p:nvPr>
        </p:nvSpPr>
        <p:spPr>
          <a:xfrm>
            <a:off x="714375" y="1071562"/>
            <a:ext cx="7358063" cy="3643313"/>
          </a:xfrm>
        </p:spPr>
        <p:txBody>
          <a:bodyPr/>
          <a:lstStyle/>
          <a:p>
            <a:pPr eaLnBrk="1" hangingPunct="1"/>
            <a:endParaRPr lang="en-US" dirty="0" smtClean="0"/>
          </a:p>
          <a:p>
            <a:pPr eaLnBrk="1" hangingPunct="1"/>
            <a:r>
              <a:rPr lang="en-US" sz="2800" dirty="0" smtClean="0"/>
              <a:t>In the summer of 1884, four English sailors were floating on a lifeboat after their ship sank. On the 20</a:t>
            </a:r>
            <a:r>
              <a:rPr lang="en-US" sz="2800" baseline="30000" dirty="0" smtClean="0"/>
              <a:t>th</a:t>
            </a:r>
            <a:r>
              <a:rPr lang="en-US" sz="2800" dirty="0" smtClean="0"/>
              <a:t> day, they voted to kill the young and sick sailor to keep the other three alive. The other three sailors survived. They were arrested and tried upon return.</a:t>
            </a:r>
          </a:p>
        </p:txBody>
      </p:sp>
      <p:sp>
        <p:nvSpPr>
          <p:cNvPr id="4" name="Rectangle 3"/>
          <p:cNvSpPr/>
          <p:nvPr/>
        </p:nvSpPr>
        <p:spPr>
          <a:xfrm>
            <a:off x="178594" y="5143500"/>
            <a:ext cx="8304609" cy="326530"/>
          </a:xfrm>
          <a:prstGeom prst="rect">
            <a:avLst/>
          </a:prstGeom>
        </p:spPr>
        <p:txBody>
          <a:bodyPr wrap="square" lIns="64291" tIns="32146" rIns="64291" bIns="32146">
            <a:spAutoFit/>
          </a:bodyPr>
          <a:lstStyle/>
          <a:p>
            <a:pPr eaLnBrk="1" hangingPunct="1"/>
            <a:r>
              <a:rPr lang="en-US" sz="1700" dirty="0" smtClean="0"/>
              <a:t>Justice with Michael </a:t>
            </a:r>
            <a:r>
              <a:rPr lang="en-US" sz="1700" dirty="0" err="1" smtClean="0"/>
              <a:t>Sandel</a:t>
            </a:r>
            <a:r>
              <a:rPr lang="en-US" sz="1700" dirty="0" smtClean="0"/>
              <a:t>. </a:t>
            </a:r>
            <a:r>
              <a:rPr lang="en-US" sz="1400" dirty="0" smtClean="0"/>
              <a:t>Accessed September 23</a:t>
            </a:r>
            <a:r>
              <a:rPr lang="en-US" sz="1400" baseline="30000" dirty="0" smtClean="0"/>
              <a:t>rd</a:t>
            </a:r>
            <a:r>
              <a:rPr lang="en-US" sz="1400" dirty="0" smtClean="0"/>
              <a:t>, 2010 from: </a:t>
            </a:r>
            <a:r>
              <a:rPr lang="en-US" sz="1400" dirty="0" smtClean="0">
                <a:hlinkClick r:id="rId2"/>
              </a:rPr>
              <a:t>http://www.justiceharvard.org/</a:t>
            </a:r>
            <a:endParaRPr lang="en-US" sz="1400" dirty="0" smtClean="0"/>
          </a:p>
        </p:txBody>
      </p:sp>
      <p:sp>
        <p:nvSpPr>
          <p:cNvPr id="5" name="TextBox 4"/>
          <p:cNvSpPr txBox="1"/>
          <p:nvPr/>
        </p:nvSpPr>
        <p:spPr>
          <a:xfrm>
            <a:off x="446485" y="5732859"/>
            <a:ext cx="129902" cy="341919"/>
          </a:xfrm>
          <a:prstGeom prst="rect">
            <a:avLst/>
          </a:prstGeom>
          <a:noFill/>
        </p:spPr>
        <p:txBody>
          <a:bodyPr wrap="none" lIns="64291" tIns="32146" rIns="64291" bIns="32146" rtlCol="0">
            <a:spAutoFit/>
          </a:bodyPr>
          <a:lstStyle/>
          <a:p>
            <a:endParaRPr lang="en-US" dirty="0"/>
          </a:p>
        </p:txBody>
      </p:sp>
      <p:sp>
        <p:nvSpPr>
          <p:cNvPr id="6" name="TextBox 5"/>
          <p:cNvSpPr txBox="1"/>
          <p:nvPr/>
        </p:nvSpPr>
        <p:spPr>
          <a:xfrm>
            <a:off x="232172" y="5518547"/>
            <a:ext cx="8678217" cy="588140"/>
          </a:xfrm>
          <a:prstGeom prst="rect">
            <a:avLst/>
          </a:prstGeom>
          <a:noFill/>
        </p:spPr>
        <p:txBody>
          <a:bodyPr wrap="square" lIns="64291" tIns="32146" rIns="64291" bIns="32146" rtlCol="0">
            <a:spAutoFit/>
          </a:bodyPr>
          <a:lstStyle/>
          <a:p>
            <a:r>
              <a:rPr lang="en-US" sz="1700" dirty="0" err="1" smtClean="0"/>
              <a:t>Sandel</a:t>
            </a:r>
            <a:r>
              <a:rPr lang="en-US" sz="1700" dirty="0" smtClean="0"/>
              <a:t>, M. (2009). </a:t>
            </a:r>
            <a:r>
              <a:rPr lang="en-US" sz="1700" i="1" dirty="0" smtClean="0"/>
              <a:t>Justice – What’s the Right Thing to Do? </a:t>
            </a:r>
            <a:r>
              <a:rPr lang="en-US" sz="1700" dirty="0" err="1" smtClean="0"/>
              <a:t>NY:Farrar</a:t>
            </a:r>
            <a:r>
              <a:rPr lang="en-US" sz="1700" dirty="0" smtClean="0"/>
              <a:t>, Straus and Giroux.</a:t>
            </a:r>
            <a:endParaRPr lang="en-US" dirty="0"/>
          </a:p>
        </p:txBody>
      </p:sp>
      <p:sp>
        <p:nvSpPr>
          <p:cNvPr id="7" name="Footer Placeholder 4"/>
          <p:cNvSpPr>
            <a:spLocks noGrp="1"/>
          </p:cNvSpPr>
          <p:nvPr>
            <p:ph type="ftr" sz="quarter" idx="11"/>
          </p:nvPr>
        </p:nvSpPr>
        <p:spPr>
          <a:xfrm>
            <a:off x="2687638" y="6245225"/>
            <a:ext cx="3810000" cy="476250"/>
          </a:xfrm>
          <a:noFill/>
        </p:spPr>
        <p:txBody>
          <a:bodyPr/>
          <a:lstStyle/>
          <a:p>
            <a:r>
              <a:rPr lang="en-US" dirty="0" smtClean="0">
                <a:ea typeface="ＭＳ Ｐゴシック" pitchFamily="-105" charset="-128"/>
              </a:rPr>
              <a:t>CSCI 240 Computers and Society</a:t>
            </a:r>
          </a:p>
        </p:txBody>
      </p:sp>
      <p:sp>
        <p:nvSpPr>
          <p:cNvPr id="8" name="Slide Number Placeholder 5"/>
          <p:cNvSpPr>
            <a:spLocks noGrp="1"/>
          </p:cNvSpPr>
          <p:nvPr>
            <p:ph type="sldNum" sz="quarter" idx="12"/>
          </p:nvPr>
        </p:nvSpPr>
        <p:spPr>
          <a:xfrm>
            <a:off x="6553200" y="6245225"/>
            <a:ext cx="2133600" cy="476250"/>
          </a:xfrm>
          <a:noFill/>
        </p:spPr>
        <p:txBody>
          <a:bodyPr/>
          <a:lstStyle/>
          <a:p>
            <a:fld id="{3D4678B2-7876-495F-A083-67D59879F846}" type="slidenum">
              <a:rPr lang="en-US"/>
              <a:pPr/>
              <a:t>7</a:t>
            </a:fld>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lstStyle/>
          <a:p>
            <a:pPr eaLnBrk="1" hangingPunct="1"/>
            <a:r>
              <a:rPr lang="en-US" sz="3200" smtClean="0"/>
              <a:t>Single-Computer Hypertext Systems</a:t>
            </a:r>
          </a:p>
        </p:txBody>
      </p:sp>
      <p:sp>
        <p:nvSpPr>
          <p:cNvPr id="77828" name="Rectangle 3"/>
          <p:cNvSpPr>
            <a:spLocks noGrp="1" noChangeArrowheads="1"/>
          </p:cNvSpPr>
          <p:nvPr>
            <p:ph type="body" idx="1"/>
          </p:nvPr>
        </p:nvSpPr>
        <p:spPr/>
        <p:txBody>
          <a:bodyPr/>
          <a:lstStyle/>
          <a:p>
            <a:pPr eaLnBrk="1" hangingPunct="1">
              <a:lnSpc>
                <a:spcPct val="90000"/>
              </a:lnSpc>
            </a:pPr>
            <a:r>
              <a:rPr lang="en-US" smtClean="0"/>
              <a:t>Peter Brown at University of Kent</a:t>
            </a:r>
          </a:p>
          <a:p>
            <a:pPr lvl="1" eaLnBrk="1" hangingPunct="1">
              <a:lnSpc>
                <a:spcPct val="90000"/>
              </a:lnSpc>
            </a:pPr>
            <a:r>
              <a:rPr lang="en-US" smtClean="0"/>
              <a:t>Guide (1982)</a:t>
            </a:r>
          </a:p>
          <a:p>
            <a:pPr lvl="1" eaLnBrk="1" hangingPunct="1">
              <a:lnSpc>
                <a:spcPct val="90000"/>
              </a:lnSpc>
            </a:pPr>
            <a:r>
              <a:rPr lang="en-US" smtClean="0"/>
              <a:t>Released versions for Macintosh and IBM PC</a:t>
            </a:r>
          </a:p>
          <a:p>
            <a:pPr eaLnBrk="1" hangingPunct="1">
              <a:lnSpc>
                <a:spcPct val="90000"/>
              </a:lnSpc>
            </a:pPr>
            <a:r>
              <a:rPr lang="en-US" smtClean="0"/>
              <a:t>Apple Computer</a:t>
            </a:r>
          </a:p>
          <a:p>
            <a:pPr lvl="1" eaLnBrk="1" hangingPunct="1">
              <a:lnSpc>
                <a:spcPct val="90000"/>
              </a:lnSpc>
            </a:pPr>
            <a:r>
              <a:rPr lang="en-US" smtClean="0"/>
              <a:t>HyperCard (1987)</a:t>
            </a:r>
          </a:p>
          <a:p>
            <a:pPr lvl="1" eaLnBrk="1" hangingPunct="1">
              <a:lnSpc>
                <a:spcPct val="90000"/>
              </a:lnSpc>
            </a:pPr>
            <a:r>
              <a:rPr lang="en-US" smtClean="0"/>
              <a:t>Hypertext system based on “stacks” of “cards”</a:t>
            </a:r>
          </a:p>
          <a:p>
            <a:pPr lvl="1" eaLnBrk="1" hangingPunct="1">
              <a:lnSpc>
                <a:spcPct val="90000"/>
              </a:lnSpc>
            </a:pPr>
            <a:r>
              <a:rPr lang="en-US" smtClean="0"/>
              <a:t>Links represented by buttons</a:t>
            </a:r>
          </a:p>
          <a:p>
            <a:pPr lvl="1" eaLnBrk="1" hangingPunct="1">
              <a:lnSpc>
                <a:spcPct val="90000"/>
              </a:lnSpc>
            </a:pPr>
            <a:r>
              <a:rPr lang="en-US" smtClean="0"/>
              <a:t>Basis for best-selling games Myst and Riven</a:t>
            </a:r>
          </a:p>
        </p:txBody>
      </p:sp>
      <p:sp>
        <p:nvSpPr>
          <p:cNvPr id="7"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8"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70</a:t>
            </a:fld>
            <a:endParaRPr lang="en-US"/>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p:txBody>
          <a:bodyPr/>
          <a:lstStyle/>
          <a:p>
            <a:pPr eaLnBrk="1" hangingPunct="1"/>
            <a:r>
              <a:rPr lang="en-US" smtClean="0"/>
              <a:t>World Wide Web</a:t>
            </a:r>
          </a:p>
        </p:txBody>
      </p:sp>
      <p:sp>
        <p:nvSpPr>
          <p:cNvPr id="78852" name="Rectangle 3"/>
          <p:cNvSpPr>
            <a:spLocks noGrp="1" noChangeArrowheads="1"/>
          </p:cNvSpPr>
          <p:nvPr>
            <p:ph type="body" idx="1"/>
          </p:nvPr>
        </p:nvSpPr>
        <p:spPr>
          <a:xfrm>
            <a:off x="457200" y="1097280"/>
            <a:ext cx="8229600" cy="4525963"/>
          </a:xfrm>
        </p:spPr>
        <p:txBody>
          <a:bodyPr/>
          <a:lstStyle/>
          <a:p>
            <a:pPr eaLnBrk="1" hangingPunct="1"/>
            <a:r>
              <a:rPr lang="en-US" sz="2800" dirty="0" smtClean="0"/>
              <a:t>First browser built at CERN in Switzerland</a:t>
            </a:r>
          </a:p>
          <a:p>
            <a:pPr lvl="1" eaLnBrk="1" hangingPunct="1"/>
            <a:r>
              <a:rPr lang="en-US" sz="2400" dirty="0" smtClean="0"/>
              <a:t>Tim Berners-Lee: World Wide Web (1990)</a:t>
            </a:r>
          </a:p>
          <a:p>
            <a:pPr lvl="1" eaLnBrk="1" hangingPunct="1"/>
            <a:r>
              <a:rPr lang="en-US" sz="2400" dirty="0" smtClean="0"/>
              <a:t>Berners-Lee created Web protocols</a:t>
            </a:r>
          </a:p>
          <a:p>
            <a:pPr lvl="1" eaLnBrk="1" hangingPunct="1"/>
            <a:r>
              <a:rPr lang="en-US" sz="2400" dirty="0" smtClean="0"/>
              <a:t>Protocols based on TCP/IP </a:t>
            </a:r>
            <a:r>
              <a:rPr lang="en-US" sz="2400" dirty="0" smtClean="0">
                <a:sym typeface="Symbol" charset="2"/>
              </a:rPr>
              <a:t> general</a:t>
            </a:r>
          </a:p>
          <a:p>
            <a:pPr eaLnBrk="1" hangingPunct="1"/>
            <a:r>
              <a:rPr lang="en-US" sz="2800" dirty="0" smtClean="0"/>
              <a:t>Later browsers</a:t>
            </a:r>
          </a:p>
          <a:p>
            <a:pPr lvl="1" eaLnBrk="1" hangingPunct="1"/>
            <a:r>
              <a:rPr lang="en-US" sz="2400" dirty="0" smtClean="0"/>
              <a:t>Mosaic</a:t>
            </a:r>
          </a:p>
          <a:p>
            <a:pPr lvl="1" eaLnBrk="1" hangingPunct="1"/>
            <a:r>
              <a:rPr lang="en-US" sz="2400" dirty="0" smtClean="0"/>
              <a:t>Netscape Navigator</a:t>
            </a:r>
          </a:p>
          <a:p>
            <a:pPr lvl="1" eaLnBrk="1" hangingPunct="1"/>
            <a:r>
              <a:rPr lang="en-US" sz="2400" dirty="0" smtClean="0"/>
              <a:t>Netscape Mozilla</a:t>
            </a:r>
          </a:p>
          <a:p>
            <a:pPr lvl="1" eaLnBrk="1" hangingPunct="1"/>
            <a:r>
              <a:rPr lang="en-US" sz="2400" dirty="0" smtClean="0"/>
              <a:t>Microsoft Internet Explorer (most popular)</a:t>
            </a:r>
          </a:p>
          <a:p>
            <a:pPr lvl="1" eaLnBrk="1" hangingPunct="1"/>
            <a:r>
              <a:rPr lang="en-US" sz="2400" dirty="0" smtClean="0"/>
              <a:t>Google’s Chrome</a:t>
            </a:r>
          </a:p>
          <a:p>
            <a:pPr lvl="1" eaLnBrk="1" hangingPunct="1"/>
            <a:r>
              <a:rPr lang="en-US" sz="2400" dirty="0" smtClean="0"/>
              <a:t>Apple’s Safari</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71</a:t>
            </a:fld>
            <a:endParaRPr lang="en-US"/>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smtClean="0"/>
              <a:t>Traffic Information on the Web</a:t>
            </a:r>
          </a:p>
        </p:txBody>
      </p:sp>
      <p:pic>
        <p:nvPicPr>
          <p:cNvPr id="79876" name="Picture 6" descr="qui01f20"/>
          <p:cNvPicPr>
            <a:picLocks noChangeAspect="1" noChangeArrowheads="1"/>
          </p:cNvPicPr>
          <p:nvPr/>
        </p:nvPicPr>
        <p:blipFill>
          <a:blip r:embed="rId2" cstate="print"/>
          <a:srcRect/>
          <a:stretch>
            <a:fillRect/>
          </a:stretch>
        </p:blipFill>
        <p:spPr bwMode="auto">
          <a:xfrm>
            <a:off x="914400" y="990600"/>
            <a:ext cx="7086600" cy="5192713"/>
          </a:xfrm>
          <a:prstGeom prst="rect">
            <a:avLst/>
          </a:prstGeom>
          <a:noFill/>
          <a:ln w="9525">
            <a:noFill/>
            <a:miter lim="800000"/>
            <a:headEnd/>
            <a:tailEnd/>
          </a:ln>
        </p:spPr>
      </p:pic>
      <p:sp>
        <p:nvSpPr>
          <p:cNvPr id="79877" name="Text Box 7" descr="Pink tissue paper"/>
          <p:cNvSpPr txBox="1">
            <a:spLocks noChangeArrowheads="1"/>
          </p:cNvSpPr>
          <p:nvPr/>
        </p:nvSpPr>
        <p:spPr bwMode="auto">
          <a:xfrm>
            <a:off x="4800600" y="6172200"/>
            <a:ext cx="3216275" cy="230188"/>
          </a:xfrm>
          <a:prstGeom prst="rect">
            <a:avLst/>
          </a:prstGeom>
          <a:noFill/>
          <a:ln w="9525">
            <a:noFill/>
            <a:miter lim="800000"/>
            <a:headEnd/>
            <a:tailEnd/>
          </a:ln>
        </p:spPr>
        <p:txBody>
          <a:bodyPr>
            <a:spAutoFit/>
          </a:bodyPr>
          <a:lstStyle/>
          <a:p>
            <a:r>
              <a:rPr lang="en-US" sz="900" b="0"/>
              <a:t>Copyright © 2011 by WSDOT. Reprinted with permission.</a:t>
            </a:r>
          </a:p>
        </p:txBody>
      </p:sp>
      <p:sp>
        <p:nvSpPr>
          <p:cNvPr id="6"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7"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pPr eaLnBrk="1" hangingPunct="1"/>
            <a:r>
              <a:rPr lang="en-US" smtClean="0"/>
              <a:t>Search Engines</a:t>
            </a:r>
          </a:p>
        </p:txBody>
      </p:sp>
      <p:sp>
        <p:nvSpPr>
          <p:cNvPr id="80900" name="Rectangle 3"/>
          <p:cNvSpPr>
            <a:spLocks noGrp="1" noChangeArrowheads="1"/>
          </p:cNvSpPr>
          <p:nvPr>
            <p:ph type="body" idx="1"/>
          </p:nvPr>
        </p:nvSpPr>
        <p:spPr/>
        <p:txBody>
          <a:bodyPr/>
          <a:lstStyle/>
          <a:p>
            <a:pPr eaLnBrk="1" hangingPunct="1"/>
            <a:r>
              <a:rPr lang="en-US" sz="2800" smtClean="0"/>
              <a:t>Crawler-based engines (Google, AltaVista)</a:t>
            </a:r>
          </a:p>
          <a:p>
            <a:pPr lvl="1" eaLnBrk="1" hangingPunct="1"/>
            <a:r>
              <a:rPr lang="en-US" sz="2400" smtClean="0"/>
              <a:t>Programs called spiders follow hyperlinks and visit millions of Web pages</a:t>
            </a:r>
          </a:p>
          <a:p>
            <a:pPr lvl="1" eaLnBrk="1" hangingPunct="1"/>
            <a:r>
              <a:rPr lang="en-US" sz="2400" smtClean="0"/>
              <a:t>System automatically constructs Web page database</a:t>
            </a:r>
          </a:p>
          <a:p>
            <a:pPr eaLnBrk="1" hangingPunct="1"/>
            <a:r>
              <a:rPr lang="en-US" sz="2800" smtClean="0"/>
              <a:t>Human-assisted engines (Open Directory)</a:t>
            </a:r>
          </a:p>
          <a:p>
            <a:pPr lvl="1" eaLnBrk="1" hangingPunct="1"/>
            <a:r>
              <a:rPr lang="en-US" sz="2400" smtClean="0"/>
              <a:t>Humans build Web page database</a:t>
            </a:r>
          </a:p>
          <a:p>
            <a:pPr lvl="1" eaLnBrk="1" hangingPunct="1"/>
            <a:r>
              <a:rPr lang="en-US" sz="2400" smtClean="0"/>
              <a:t>Web page summaries more accurate</a:t>
            </a:r>
          </a:p>
          <a:p>
            <a:pPr lvl="1" eaLnBrk="1" hangingPunct="1"/>
            <a:r>
              <a:rPr lang="en-US" sz="2400" smtClean="0"/>
              <a:t>Far fewer Web pages in database</a:t>
            </a:r>
          </a:p>
          <a:p>
            <a:pPr eaLnBrk="1" hangingPunct="1"/>
            <a:r>
              <a:rPr lang="en-US" sz="2800" smtClean="0"/>
              <a:t>Hybrid systems (MSN Search)</a:t>
            </a:r>
          </a:p>
        </p:txBody>
      </p:sp>
      <p:sp>
        <p:nvSpPr>
          <p:cNvPr id="5" name="Footer Placeholder 3"/>
          <p:cNvSpPr>
            <a:spLocks noGrp="1"/>
          </p:cNvSpPr>
          <p:nvPr>
            <p:ph type="ftr" sz="quarter" idx="11"/>
          </p:nvPr>
        </p:nvSpPr>
        <p:spPr>
          <a:xfrm>
            <a:off x="2687638" y="6245225"/>
            <a:ext cx="3810000" cy="476250"/>
          </a:xfrm>
        </p:spPr>
        <p:txBody>
          <a:bodyPr/>
          <a:lstStyle/>
          <a:p>
            <a:pPr>
              <a:defRPr/>
            </a:pPr>
            <a:r>
              <a:rPr lang="en-US" dirty="0" smtClean="0"/>
              <a:t>Computers and Society</a:t>
            </a:r>
            <a:endParaRPr lang="en-US" dirty="0"/>
          </a:p>
        </p:txBody>
      </p:sp>
      <p:sp>
        <p:nvSpPr>
          <p:cNvPr id="6" name="Slide Number Placeholder 4"/>
          <p:cNvSpPr>
            <a:spLocks noGrp="1"/>
          </p:cNvSpPr>
          <p:nvPr>
            <p:ph type="sldNum" sz="quarter" idx="12"/>
          </p:nvPr>
        </p:nvSpPr>
        <p:spPr>
          <a:xfrm>
            <a:off x="6553200" y="6245225"/>
            <a:ext cx="2133600" cy="476250"/>
          </a:xfrm>
        </p:spPr>
        <p:txBody>
          <a:bodyPr/>
          <a:lstStyle/>
          <a:p>
            <a:fld id="{180B9448-297A-4F4C-83A0-C24E566814B5}" type="slidenum">
              <a:rPr lang="en-US" smtClean="0"/>
              <a:pPr/>
              <a:t>73</a:t>
            </a:fld>
            <a:endParaRPr lang="en-US"/>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Your Work</a:t>
            </a:r>
            <a:endParaRPr lang="en-US" dirty="0"/>
          </a:p>
        </p:txBody>
      </p:sp>
      <p:sp>
        <p:nvSpPr>
          <p:cNvPr id="3" name="Content Placeholder 2"/>
          <p:cNvSpPr>
            <a:spLocks noGrp="1"/>
          </p:cNvSpPr>
          <p:nvPr>
            <p:ph idx="1"/>
          </p:nvPr>
        </p:nvSpPr>
        <p:spPr/>
        <p:txBody>
          <a:bodyPr/>
          <a:lstStyle/>
          <a:p>
            <a:r>
              <a:rPr lang="en-US" sz="2800" dirty="0" smtClean="0"/>
              <a:t>We gave an introduction to the topics in the course and how the course will run;</a:t>
            </a:r>
          </a:p>
          <a:p>
            <a:r>
              <a:rPr lang="en-US" sz="2800" dirty="0" smtClean="0"/>
              <a:t>We discussed some of the historical computing events and their impact on the society;</a:t>
            </a:r>
          </a:p>
          <a:p>
            <a:r>
              <a:rPr lang="en-US" sz="2800" dirty="0" smtClean="0"/>
              <a:t>Your work</a:t>
            </a:r>
          </a:p>
          <a:p>
            <a:pPr lvl="1"/>
            <a:r>
              <a:rPr lang="en-US" sz="2400" dirty="0" smtClean="0"/>
              <a:t>Read the chapter 1 and chapter 2 of the text, as well as </a:t>
            </a:r>
            <a:r>
              <a:rPr lang="en-US" sz="2400" dirty="0" err="1" smtClean="0"/>
              <a:t>Vesilind’s</a:t>
            </a:r>
            <a:r>
              <a:rPr lang="en-US" sz="2400" dirty="0" smtClean="0"/>
              <a:t> ethics decision process</a:t>
            </a:r>
          </a:p>
          <a:p>
            <a:pPr lvl="1"/>
            <a:r>
              <a:rPr lang="en-US" sz="2400" dirty="0" smtClean="0"/>
              <a:t>Ask questions!</a:t>
            </a:r>
            <a:endParaRPr lang="en-US" sz="2400"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74</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endParaRPr lang="en-US" smtClean="0"/>
          </a:p>
        </p:txBody>
      </p:sp>
      <p:sp>
        <p:nvSpPr>
          <p:cNvPr id="25602" name="Content Placeholder 2"/>
          <p:cNvSpPr>
            <a:spLocks noGrp="1"/>
          </p:cNvSpPr>
          <p:nvPr>
            <p:ph idx="1"/>
          </p:nvPr>
        </p:nvSpPr>
        <p:spPr/>
        <p:txBody>
          <a:bodyPr/>
          <a:lstStyle/>
          <a:p>
            <a:pPr eaLnBrk="1" hangingPunct="1">
              <a:buFont typeface="Gill Sans"/>
              <a:buNone/>
            </a:pPr>
            <a:r>
              <a:rPr lang="en-US" sz="3800" dirty="0" smtClean="0"/>
              <a:t>What would YOU do?!!!</a:t>
            </a:r>
          </a:p>
          <a:p>
            <a:pPr eaLnBrk="1" hangingPunct="1">
              <a:buFont typeface="Gill Sans"/>
              <a:buNone/>
            </a:pPr>
            <a:endParaRPr lang="en-US" sz="3800" dirty="0" smtClean="0"/>
          </a:p>
          <a:p>
            <a:pPr eaLnBrk="1" hangingPunct="1"/>
            <a:endParaRPr lang="en-US"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Introduction</a:t>
            </a:r>
            <a:endParaRPr lang="en-US" dirty="0"/>
          </a:p>
        </p:txBody>
      </p:sp>
      <p:sp>
        <p:nvSpPr>
          <p:cNvPr id="3" name="Content Placeholder 2"/>
          <p:cNvSpPr>
            <a:spLocks noGrp="1"/>
          </p:cNvSpPr>
          <p:nvPr>
            <p:ph idx="1"/>
          </p:nvPr>
        </p:nvSpPr>
        <p:spPr>
          <a:xfrm>
            <a:off x="457200" y="1600201"/>
            <a:ext cx="8229600" cy="3692236"/>
          </a:xfrm>
        </p:spPr>
        <p:txBody>
          <a:bodyPr/>
          <a:lstStyle/>
          <a:p>
            <a:pPr>
              <a:buNone/>
            </a:pPr>
            <a:r>
              <a:rPr lang="en-US" sz="2800" dirty="0" smtClean="0"/>
              <a:t>The place of the computer in modern society. An in-depth study of the societal, ethical, and legal issues of computing. Historical as well as futurists' views of computing and technology. Public perception of computers and computer scientists and how that influences the role of the computer scientist as a professional. Course work includes oral and written presentations</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dirty="0" smtClean="0"/>
              <a:t>Computers and Society</a:t>
            </a:r>
            <a:endParaRPr lang="en-US" dirty="0"/>
          </a:p>
        </p:txBody>
      </p:sp>
      <p:sp>
        <p:nvSpPr>
          <p:cNvPr id="5" name="Slide Number Placeholder 4"/>
          <p:cNvSpPr>
            <a:spLocks noGrp="1"/>
          </p:cNvSpPr>
          <p:nvPr>
            <p:ph type="sldNum" sz="quarter" idx="12"/>
          </p:nvPr>
        </p:nvSpPr>
        <p:spPr/>
        <p:txBody>
          <a:bodyPr/>
          <a:lstStyle/>
          <a:p>
            <a:fld id="{180B9448-297A-4F4C-83A0-C24E566814B5}" type="slidenum">
              <a:rPr lang="en-US" smtClean="0"/>
              <a:pPr/>
              <a:t>9</a:t>
            </a:fld>
            <a:endParaRPr lang="en-US"/>
          </a:p>
        </p:txBody>
      </p:sp>
      <p:sp>
        <p:nvSpPr>
          <p:cNvPr id="6" name="TextBox 5"/>
          <p:cNvSpPr txBox="1"/>
          <p:nvPr/>
        </p:nvSpPr>
        <p:spPr>
          <a:xfrm>
            <a:off x="2743200" y="5698836"/>
            <a:ext cx="3147015" cy="369332"/>
          </a:xfrm>
          <a:prstGeom prst="rect">
            <a:avLst/>
          </a:prstGeom>
          <a:noFill/>
          <a:ln w="19050">
            <a:solidFill>
              <a:schemeClr val="accent1"/>
            </a:solidFill>
          </a:ln>
        </p:spPr>
        <p:txBody>
          <a:bodyPr wrap="none" rtlCol="0">
            <a:spAutoFit/>
          </a:bodyPr>
          <a:lstStyle/>
          <a:p>
            <a:r>
              <a:rPr lang="en-US" i="1" dirty="0" smtClean="0"/>
              <a:t>From </a:t>
            </a:r>
            <a:r>
              <a:rPr lang="en-US" i="1" dirty="0" err="1" smtClean="0"/>
              <a:t>Bucknell</a:t>
            </a:r>
            <a:r>
              <a:rPr lang="en-US" i="1" dirty="0" smtClean="0"/>
              <a:t> </a:t>
            </a:r>
            <a:r>
              <a:rPr lang="en-US" i="1" dirty="0" err="1" smtClean="0"/>
              <a:t>couse</a:t>
            </a:r>
            <a:r>
              <a:rPr lang="en-US" i="1" dirty="0" smtClean="0"/>
              <a:t> catalog</a:t>
            </a:r>
            <a:endParaRPr lang="en-US"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9823</TotalTime>
  <Words>2830</Words>
  <Application>Microsoft Office PowerPoint</Application>
  <PresentationFormat>On-screen Show (4:3)</PresentationFormat>
  <Paragraphs>569</Paragraphs>
  <Slides>74</Slides>
  <Notes>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Default Design</vt:lpstr>
      <vt:lpstr>Course Introduction History of Computing</vt:lpstr>
      <vt:lpstr>Course Introduction</vt:lpstr>
      <vt:lpstr>Why This Course</vt:lpstr>
      <vt:lpstr>Student Reasons to Take the Course</vt:lpstr>
      <vt:lpstr>The Runaway Trolley</vt:lpstr>
      <vt:lpstr>PowerPoint Presentation</vt:lpstr>
      <vt:lpstr>An Extreme, But True Story</vt:lpstr>
      <vt:lpstr>PowerPoint Presentation</vt:lpstr>
      <vt:lpstr>Course Introduction</vt:lpstr>
      <vt:lpstr>Basic Information</vt:lpstr>
      <vt:lpstr>Goals of The Course</vt:lpstr>
      <vt:lpstr>Topics to Discuss (1)</vt:lpstr>
      <vt:lpstr>Topics To Discuss (2)</vt:lpstr>
      <vt:lpstr>Topics To Discuss (3)</vt:lpstr>
      <vt:lpstr>Topics To Discuss (4)</vt:lpstr>
      <vt:lpstr>Student Work</vt:lpstr>
      <vt:lpstr>Computing and their historical impact on society</vt:lpstr>
      <vt:lpstr>Aids to Manual Calculating</vt:lpstr>
      <vt:lpstr>Slate and Counting Board</vt:lpstr>
      <vt:lpstr>Chinese Abacus</vt:lpstr>
      <vt:lpstr>Early Mechanical Calculators -- Pascaline</vt:lpstr>
      <vt:lpstr>Early Mechanical Calculators -- Arithmometer</vt:lpstr>
      <vt:lpstr>Feminization of Bookkeeping</vt:lpstr>
      <vt:lpstr>Social Change  Market for Calculators</vt:lpstr>
      <vt:lpstr>Calculator Adoptions  Social Change</vt:lpstr>
      <vt:lpstr>Cash Register</vt:lpstr>
      <vt:lpstr>Punched Card Tabulation</vt:lpstr>
      <vt:lpstr>Punched Cards</vt:lpstr>
      <vt:lpstr>Electric Tabulator at U.S. Census Bureau</vt:lpstr>
      <vt:lpstr>Social Impact</vt:lpstr>
      <vt:lpstr>Dawn of the Computing Age</vt:lpstr>
      <vt:lpstr>Colossus Computers</vt:lpstr>
      <vt:lpstr>Precursors of Commercial Computers</vt:lpstr>
      <vt:lpstr>Computer Technology:  Vacuum Tubes</vt:lpstr>
      <vt:lpstr>Computer Technology:  Transistors</vt:lpstr>
      <vt:lpstr>Computer Technology:  Integrated Circuits</vt:lpstr>
      <vt:lpstr>Programming the ENIAC</vt:lpstr>
      <vt:lpstr>First Commercial Computers</vt:lpstr>
      <vt:lpstr>CBS News Coverage of 1952 Presidential Election Featured UNIVAC Computer</vt:lpstr>
      <vt:lpstr>The Infamous 1952 President Election Prediction</vt:lpstr>
      <vt:lpstr>Reflection</vt:lpstr>
      <vt:lpstr>Computer, internet, and storage</vt:lpstr>
      <vt:lpstr>Microprocessor and Personal Computing</vt:lpstr>
      <vt:lpstr>Antecedents to the Personal Computer</vt:lpstr>
      <vt:lpstr>Steve Wozniak and Steve Jobs with Apple I Personal Computer</vt:lpstr>
      <vt:lpstr>Personal Computer</vt:lpstr>
      <vt:lpstr>Milestones in Networking</vt:lpstr>
      <vt:lpstr>Early Networking: Semaphore Telegraph Tower</vt:lpstr>
      <vt:lpstr>Chinese Beacon Towers (烽火台)</vt:lpstr>
      <vt:lpstr>Telegraph</vt:lpstr>
      <vt:lpstr>Transcontinental Telegraph: Pony Express Riders Lose Jobs</vt:lpstr>
      <vt:lpstr>Telephone</vt:lpstr>
      <vt:lpstr>Typewriter and Teletype</vt:lpstr>
      <vt:lpstr>Radio</vt:lpstr>
      <vt:lpstr>PowerPoint Presentation</vt:lpstr>
      <vt:lpstr>Television</vt:lpstr>
      <vt:lpstr>Hundreds of Millions Watch Moon Landing in 1969</vt:lpstr>
      <vt:lpstr>Remote Computing</vt:lpstr>
      <vt:lpstr>ARPANET</vt:lpstr>
      <vt:lpstr>Email</vt:lpstr>
      <vt:lpstr>Internet</vt:lpstr>
      <vt:lpstr>Broadband</vt:lpstr>
      <vt:lpstr>Milestones in Information  Storage and Retrieval</vt:lpstr>
      <vt:lpstr>Codex</vt:lpstr>
      <vt:lpstr>Gutenberg’s Printing Press</vt:lpstr>
      <vt:lpstr>Newspapers</vt:lpstr>
      <vt:lpstr>Hypertext</vt:lpstr>
      <vt:lpstr>Douglas Engelbart: “The Mother of All Demos”</vt:lpstr>
      <vt:lpstr>Graphical User Interface</vt:lpstr>
      <vt:lpstr>Single-Computer Hypertext Systems</vt:lpstr>
      <vt:lpstr>World Wide Web</vt:lpstr>
      <vt:lpstr>Traffic Information on the Web</vt:lpstr>
      <vt:lpstr>Search Engines</vt:lpstr>
      <vt:lpstr>Summary and Your Work</vt:lpstr>
    </vt:vector>
  </TitlesOfParts>
  <Company>Bucknell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CSCI 315 Lecture 3</dc:title>
  <dc:creator>L. Felipe Perrone</dc:creator>
  <cp:lastModifiedBy>Xiannong Meng</cp:lastModifiedBy>
  <cp:revision>582</cp:revision>
  <cp:lastPrinted>2011-02-25T14:51:13Z</cp:lastPrinted>
  <dcterms:created xsi:type="dcterms:W3CDTF">2011-02-25T14:34:42Z</dcterms:created>
  <dcterms:modified xsi:type="dcterms:W3CDTF">2014-05-25T23:11:27Z</dcterms:modified>
</cp:coreProperties>
</file>