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Lst>
  <p:notesMasterIdLst>
    <p:notesMasterId r:id="rId55"/>
  </p:notesMasterIdLst>
  <p:handoutMasterIdLst>
    <p:handoutMasterId r:id="rId56"/>
  </p:handoutMasterIdLst>
  <p:sldIdLst>
    <p:sldId id="295" r:id="rId2"/>
    <p:sldId id="296" r:id="rId3"/>
    <p:sldId id="297" r:id="rId4"/>
    <p:sldId id="298" r:id="rId5"/>
    <p:sldId id="342" r:id="rId6"/>
    <p:sldId id="343" r:id="rId7"/>
    <p:sldId id="299" r:id="rId8"/>
    <p:sldId id="323" r:id="rId9"/>
    <p:sldId id="344" r:id="rId10"/>
    <p:sldId id="301" r:id="rId11"/>
    <p:sldId id="324" r:id="rId12"/>
    <p:sldId id="302" r:id="rId13"/>
    <p:sldId id="330" r:id="rId14"/>
    <p:sldId id="325" r:id="rId15"/>
    <p:sldId id="303" r:id="rId16"/>
    <p:sldId id="304" r:id="rId17"/>
    <p:sldId id="326" r:id="rId18"/>
    <p:sldId id="328" r:id="rId19"/>
    <p:sldId id="327" r:id="rId20"/>
    <p:sldId id="305" r:id="rId21"/>
    <p:sldId id="306" r:id="rId22"/>
    <p:sldId id="307" r:id="rId23"/>
    <p:sldId id="329" r:id="rId24"/>
    <p:sldId id="308" r:id="rId25"/>
    <p:sldId id="346" r:id="rId26"/>
    <p:sldId id="332" r:id="rId27"/>
    <p:sldId id="345" r:id="rId28"/>
    <p:sldId id="336" r:id="rId29"/>
    <p:sldId id="333" r:id="rId30"/>
    <p:sldId id="334" r:id="rId31"/>
    <p:sldId id="331" r:id="rId32"/>
    <p:sldId id="310" r:id="rId33"/>
    <p:sldId id="311" r:id="rId34"/>
    <p:sldId id="335" r:id="rId35"/>
    <p:sldId id="347" r:id="rId36"/>
    <p:sldId id="312" r:id="rId37"/>
    <p:sldId id="313" r:id="rId38"/>
    <p:sldId id="314" r:id="rId39"/>
    <p:sldId id="315" r:id="rId40"/>
    <p:sldId id="316" r:id="rId41"/>
    <p:sldId id="348" r:id="rId42"/>
    <p:sldId id="317" r:id="rId43"/>
    <p:sldId id="337" r:id="rId44"/>
    <p:sldId id="318" r:id="rId45"/>
    <p:sldId id="338" r:id="rId46"/>
    <p:sldId id="319" r:id="rId47"/>
    <p:sldId id="349" r:id="rId48"/>
    <p:sldId id="340" r:id="rId49"/>
    <p:sldId id="341" r:id="rId50"/>
    <p:sldId id="339" r:id="rId51"/>
    <p:sldId id="350" r:id="rId52"/>
    <p:sldId id="321" r:id="rId53"/>
    <p:sldId id="322" r:id="rId5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399FF"/>
    <a:srgbClr val="FBFF7F"/>
    <a:srgbClr val="FFDFBF"/>
    <a:srgbClr val="FF0000"/>
    <a:srgbClr val="EAEAEA"/>
    <a:srgbClr val="CCFFFF"/>
    <a:srgbClr val="CCFFCC"/>
    <a:srgbClr val="CC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06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206750" cy="457200"/>
          </a:xfrm>
          <a:prstGeom prst="rect">
            <a:avLst/>
          </a:prstGeom>
          <a:noFill/>
          <a:ln w="9525">
            <a:noFill/>
            <a:miter lim="800000"/>
            <a:headEnd/>
            <a:tailEnd/>
          </a:ln>
          <a:effectLst/>
        </p:spPr>
        <p:txBody>
          <a:bodyPr vert="horz" wrap="none" lIns="91568" tIns="45785" rIns="91568" bIns="45785" numCol="1" anchor="ctr" anchorCtr="0" compatLnSpc="1">
            <a:prstTxWarp prst="textNoShape">
              <a:avLst/>
            </a:prstTxWarp>
          </a:bodyPr>
          <a:lstStyle>
            <a:lvl1pPr defTabSz="915900" eaLnBrk="0" hangingPunct="0">
              <a:defRPr sz="1200">
                <a:latin typeface="Helvetica" pitchFamily="-105" charset="0"/>
              </a:defRPr>
            </a:lvl1pPr>
          </a:lstStyle>
          <a:p>
            <a:endParaRPr lang="en-US"/>
          </a:p>
        </p:txBody>
      </p:sp>
      <p:sp>
        <p:nvSpPr>
          <p:cNvPr id="46083" name="Rectangle 3"/>
          <p:cNvSpPr>
            <a:spLocks noGrp="1" noChangeArrowheads="1"/>
          </p:cNvSpPr>
          <p:nvPr>
            <p:ph type="dt" sz="quarter" idx="1"/>
          </p:nvPr>
        </p:nvSpPr>
        <p:spPr bwMode="auto">
          <a:xfrm>
            <a:off x="4122738" y="1"/>
            <a:ext cx="3205162" cy="457200"/>
          </a:xfrm>
          <a:prstGeom prst="rect">
            <a:avLst/>
          </a:prstGeom>
          <a:noFill/>
          <a:ln w="9525">
            <a:noFill/>
            <a:miter lim="800000"/>
            <a:headEnd/>
            <a:tailEnd/>
          </a:ln>
          <a:effectLst/>
        </p:spPr>
        <p:txBody>
          <a:bodyPr vert="horz" wrap="none" lIns="91568" tIns="45785" rIns="91568" bIns="45785" numCol="1" anchor="ctr" anchorCtr="0" compatLnSpc="1">
            <a:prstTxWarp prst="textNoShape">
              <a:avLst/>
            </a:prstTxWarp>
          </a:bodyPr>
          <a:lstStyle>
            <a:lvl1pPr algn="r" defTabSz="915900" eaLnBrk="0" hangingPunct="0">
              <a:defRPr sz="1200">
                <a:latin typeface="Helvetica" pitchFamily="-105" charset="0"/>
              </a:defRPr>
            </a:lvl1pPr>
          </a:lstStyle>
          <a:p>
            <a:endParaRPr lang="en-US"/>
          </a:p>
        </p:txBody>
      </p:sp>
      <p:sp>
        <p:nvSpPr>
          <p:cNvPr id="46084" name="Rectangle 4"/>
          <p:cNvSpPr>
            <a:spLocks noGrp="1" noChangeArrowheads="1"/>
          </p:cNvSpPr>
          <p:nvPr>
            <p:ph type="ftr" sz="quarter" idx="2"/>
          </p:nvPr>
        </p:nvSpPr>
        <p:spPr bwMode="auto">
          <a:xfrm>
            <a:off x="0" y="9156700"/>
            <a:ext cx="3206750" cy="457200"/>
          </a:xfrm>
          <a:prstGeom prst="rect">
            <a:avLst/>
          </a:prstGeom>
          <a:noFill/>
          <a:ln w="9525">
            <a:noFill/>
            <a:miter lim="800000"/>
            <a:headEnd/>
            <a:tailEnd/>
          </a:ln>
          <a:effectLst/>
        </p:spPr>
        <p:txBody>
          <a:bodyPr vert="horz" wrap="none" lIns="91568" tIns="45785" rIns="91568" bIns="45785" numCol="1" anchor="b" anchorCtr="0" compatLnSpc="1">
            <a:prstTxWarp prst="textNoShape">
              <a:avLst/>
            </a:prstTxWarp>
          </a:bodyPr>
          <a:lstStyle>
            <a:lvl1pPr defTabSz="915900" eaLnBrk="0" hangingPunct="0">
              <a:defRPr sz="1200">
                <a:latin typeface="Helvetica" pitchFamily="-105" charset="0"/>
              </a:defRPr>
            </a:lvl1pPr>
          </a:lstStyle>
          <a:p>
            <a:endParaRPr lang="en-US"/>
          </a:p>
        </p:txBody>
      </p:sp>
      <p:sp>
        <p:nvSpPr>
          <p:cNvPr id="46085" name="Rectangle 5"/>
          <p:cNvSpPr>
            <a:spLocks noGrp="1" noChangeArrowheads="1"/>
          </p:cNvSpPr>
          <p:nvPr>
            <p:ph type="sldNum" sz="quarter" idx="3"/>
          </p:nvPr>
        </p:nvSpPr>
        <p:spPr bwMode="auto">
          <a:xfrm>
            <a:off x="4122738" y="9156700"/>
            <a:ext cx="3205162" cy="457200"/>
          </a:xfrm>
          <a:prstGeom prst="rect">
            <a:avLst/>
          </a:prstGeom>
          <a:noFill/>
          <a:ln w="9525">
            <a:noFill/>
            <a:miter lim="800000"/>
            <a:headEnd/>
            <a:tailEnd/>
          </a:ln>
          <a:effectLst/>
        </p:spPr>
        <p:txBody>
          <a:bodyPr vert="horz" wrap="none" lIns="91568" tIns="45785" rIns="91568" bIns="45785" numCol="1" anchor="b" anchorCtr="0" compatLnSpc="1">
            <a:prstTxWarp prst="textNoShape">
              <a:avLst/>
            </a:prstTxWarp>
          </a:bodyPr>
          <a:lstStyle>
            <a:lvl1pPr algn="r" defTabSz="915900" eaLnBrk="0" hangingPunct="0">
              <a:defRPr sz="1200">
                <a:latin typeface="Helvetica" pitchFamily="-105" charset="0"/>
              </a:defRPr>
            </a:lvl1pPr>
          </a:lstStyle>
          <a:p>
            <a:fld id="{856FBC53-8B64-4C2B-ACEC-9F26780C97C1}" type="slidenum">
              <a:rPr lang="en-US"/>
              <a:pPr/>
              <a:t>‹#›</a:t>
            </a:fld>
            <a:endParaRPr lang="en-US"/>
          </a:p>
        </p:txBody>
      </p:sp>
    </p:spTree>
    <p:extLst>
      <p:ext uri="{BB962C8B-B14F-4D97-AF65-F5344CB8AC3E}">
        <p14:creationId xmlns:p14="http://schemas.microsoft.com/office/powerpoint/2010/main" val="4035690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lvl1pPr defTabSz="966696" eaLnBrk="0" hangingPunct="0">
              <a:defRPr sz="1300">
                <a:latin typeface="Times New Roman" pitchFamily="-105" charset="0"/>
              </a:defRPr>
            </a:lvl1pPr>
          </a:lstStyle>
          <a:p>
            <a:endParaRPr lang="en-US"/>
          </a:p>
        </p:txBody>
      </p:sp>
      <p:sp>
        <p:nvSpPr>
          <p:cNvPr id="6147" name="Rectangle 3"/>
          <p:cNvSpPr>
            <a:spLocks noGrp="1" noChangeArrowheads="1"/>
          </p:cNvSpPr>
          <p:nvPr>
            <p:ph type="dt" idx="1"/>
          </p:nvPr>
        </p:nvSpPr>
        <p:spPr bwMode="auto">
          <a:xfrm>
            <a:off x="4146550" y="1"/>
            <a:ext cx="3168650" cy="479425"/>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lvl1pPr algn="r" defTabSz="966696" eaLnBrk="0" hangingPunct="0">
              <a:defRPr sz="1300">
                <a:latin typeface="Times New Roman" pitchFamily="-105" charset="0"/>
              </a:defRPr>
            </a:lvl1pPr>
          </a:lstStyle>
          <a:p>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6" y="4560888"/>
            <a:ext cx="5365750" cy="4319588"/>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1776"/>
            <a:ext cx="3168650" cy="479425"/>
          </a:xfrm>
          <a:prstGeom prst="rect">
            <a:avLst/>
          </a:prstGeom>
          <a:noFill/>
          <a:ln w="9525">
            <a:noFill/>
            <a:miter lim="800000"/>
            <a:headEnd/>
            <a:tailEnd/>
          </a:ln>
          <a:effectLst/>
        </p:spPr>
        <p:txBody>
          <a:bodyPr vert="horz" wrap="none" lIns="96651" tIns="48324" rIns="96651" bIns="48324" numCol="1" anchor="b" anchorCtr="0" compatLnSpc="1">
            <a:prstTxWarp prst="textNoShape">
              <a:avLst/>
            </a:prstTxWarp>
          </a:bodyPr>
          <a:lstStyle>
            <a:lvl1pPr defTabSz="966696" eaLnBrk="0" hangingPunct="0">
              <a:defRPr sz="1300">
                <a:latin typeface="Times New Roman" pitchFamily="-105" charset="0"/>
              </a:defRPr>
            </a:lvl1pPr>
          </a:lstStyle>
          <a:p>
            <a:endParaRPr lang="en-US"/>
          </a:p>
        </p:txBody>
      </p:sp>
      <p:sp>
        <p:nvSpPr>
          <p:cNvPr id="6151" name="Rectangle 7"/>
          <p:cNvSpPr>
            <a:spLocks noGrp="1" noChangeArrowheads="1"/>
          </p:cNvSpPr>
          <p:nvPr>
            <p:ph type="sldNum" sz="quarter" idx="5"/>
          </p:nvPr>
        </p:nvSpPr>
        <p:spPr bwMode="auto">
          <a:xfrm>
            <a:off x="4146550" y="9121776"/>
            <a:ext cx="3168650" cy="479425"/>
          </a:xfrm>
          <a:prstGeom prst="rect">
            <a:avLst/>
          </a:prstGeom>
          <a:noFill/>
          <a:ln w="9525">
            <a:noFill/>
            <a:miter lim="800000"/>
            <a:headEnd/>
            <a:tailEnd/>
          </a:ln>
          <a:effectLst/>
        </p:spPr>
        <p:txBody>
          <a:bodyPr vert="horz" wrap="none" lIns="96651" tIns="48324" rIns="96651" bIns="48324" numCol="1" anchor="b" anchorCtr="0" compatLnSpc="1">
            <a:prstTxWarp prst="textNoShape">
              <a:avLst/>
            </a:prstTxWarp>
          </a:bodyPr>
          <a:lstStyle>
            <a:lvl1pPr algn="r" defTabSz="966696" eaLnBrk="0" hangingPunct="0">
              <a:defRPr sz="1300">
                <a:latin typeface="Times New Roman" pitchFamily="-105" charset="0"/>
              </a:defRPr>
            </a:lvl1pPr>
          </a:lstStyle>
          <a:p>
            <a:fld id="{5D2F09D7-77B4-4A0C-9AF1-8CF02920E9E6}" type="slidenum">
              <a:rPr lang="en-US"/>
              <a:pPr/>
              <a:t>‹#›</a:t>
            </a:fld>
            <a:endParaRPr lang="en-US"/>
          </a:p>
        </p:txBody>
      </p:sp>
    </p:spTree>
    <p:extLst>
      <p:ext uri="{BB962C8B-B14F-4D97-AF65-F5344CB8AC3E}">
        <p14:creationId xmlns:p14="http://schemas.microsoft.com/office/powerpoint/2010/main" val="40357479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C9DA3D9-EA1C-4EE1-A007-D84B15AAF7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DBF0F2C7-C462-42E6-A02F-B6EF641978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4AAC8A-7AAD-4363-861B-C260EE62B1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80B9448-297A-4F4C-83A0-C24E566814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E2E85D4-25D3-4BB3-AFDB-00B244890A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D92610D5-907A-46FF-8777-D621838D67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588F635C-3DD2-49AD-94F1-8FA9E00523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16F982B6-48C8-4798-8DF3-FD3E9AFEF30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9252545B-FBA1-4C4E-8DA6-6CB1AFBFE14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E4EA36F-8880-4FD3-BED8-437BD4F371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2FAEAB5-CD29-49A5-B45A-A402F0B374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67589" name="Rectangle 5"/>
          <p:cNvSpPr>
            <a:spLocks noGrp="1" noChangeArrowheads="1"/>
          </p:cNvSpPr>
          <p:nvPr>
            <p:ph type="ftr" sz="quarter" idx="3"/>
          </p:nvPr>
        </p:nvSpPr>
        <p:spPr bwMode="auto">
          <a:xfrm>
            <a:off x="2687638" y="6245225"/>
            <a:ext cx="3810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r>
              <a:rPr lang="en-US" dirty="0" smtClean="0"/>
              <a:t>CSCI 240 Computers and Society</a:t>
            </a:r>
            <a:endParaRPr lang="en-US"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1AFE01-B257-4403-AE97-24255A4B82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reuters.com/article/2013/11/22/us-usa-healthcare-website-idUSBRE9AL03K201311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un.org/en/documents/udhr/index.s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bc.co.uk/ethics/introduction/duty_1.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cbsnews.com/news/new-video-shows-firefighters-knew-asiana-victim-was-on-the-grou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dirty="0" smtClean="0">
                <a:ea typeface="ＭＳ Ｐゴシック" pitchFamily="-105" charset="-128"/>
              </a:rPr>
              <a:t>Computers and Society</a:t>
            </a:r>
          </a:p>
        </p:txBody>
      </p:sp>
      <p:sp>
        <p:nvSpPr>
          <p:cNvPr id="15363" name="Slide Number Placeholder 5"/>
          <p:cNvSpPr>
            <a:spLocks noGrp="1"/>
          </p:cNvSpPr>
          <p:nvPr>
            <p:ph type="sldNum" sz="quarter" idx="12"/>
          </p:nvPr>
        </p:nvSpPr>
        <p:spPr>
          <a:noFill/>
        </p:spPr>
        <p:txBody>
          <a:bodyPr/>
          <a:lstStyle/>
          <a:p>
            <a:fld id="{3D4678B2-7876-495F-A083-67D59879F846}" type="slidenum">
              <a:rPr lang="en-US"/>
              <a:pPr/>
              <a:t>1</a:t>
            </a:fld>
            <a:endParaRPr lang="en-US" dirty="0"/>
          </a:p>
        </p:txBody>
      </p:sp>
      <p:sp>
        <p:nvSpPr>
          <p:cNvPr id="15364" name="Rectangle 2"/>
          <p:cNvSpPr>
            <a:spLocks noGrp="1" noChangeArrowheads="1"/>
          </p:cNvSpPr>
          <p:nvPr>
            <p:ph type="title"/>
          </p:nvPr>
        </p:nvSpPr>
        <p:spPr>
          <a:xfrm>
            <a:off x="519113" y="3433763"/>
            <a:ext cx="8229600" cy="1143000"/>
          </a:xfrm>
        </p:spPr>
        <p:txBody>
          <a:bodyPr/>
          <a:lstStyle/>
          <a:p>
            <a:pPr eaLnBrk="1" hangingPunct="1"/>
            <a:r>
              <a:rPr lang="en-US" sz="3600" dirty="0" smtClean="0"/>
              <a:t>Ethics and Morality</a:t>
            </a:r>
          </a:p>
        </p:txBody>
      </p:sp>
      <p:sp>
        <p:nvSpPr>
          <p:cNvPr id="7" name="Text Box 5"/>
          <p:cNvSpPr txBox="1">
            <a:spLocks noChangeArrowheads="1"/>
          </p:cNvSpPr>
          <p:nvPr/>
        </p:nvSpPr>
        <p:spPr bwMode="auto">
          <a:xfrm>
            <a:off x="450850" y="5370667"/>
            <a:ext cx="8248650" cy="523220"/>
          </a:xfrm>
          <a:prstGeom prst="rect">
            <a:avLst/>
          </a:prstGeom>
          <a:noFill/>
          <a:ln w="9525">
            <a:solidFill>
              <a:schemeClr val="tx1"/>
            </a:solidFill>
            <a:miter lim="800000"/>
            <a:headEnd/>
            <a:tailEnd/>
          </a:ln>
        </p:spPr>
        <p:txBody>
          <a:bodyPr>
            <a:spAutoFit/>
          </a:bodyPr>
          <a:lstStyle/>
          <a:p>
            <a:r>
              <a:rPr lang="pt-BR" sz="1400" b="1" u="sng" dirty="0"/>
              <a:t>Notice:</a:t>
            </a:r>
            <a:r>
              <a:rPr lang="pt-BR" sz="1400" dirty="0"/>
              <a:t> </a:t>
            </a:r>
            <a:r>
              <a:rPr lang="pt-BR" sz="1400" dirty="0" smtClean="0"/>
              <a:t>This set of slides is based on the notes by Professor Guattery of Bucknell and by the textbook author Michael Quinn</a:t>
            </a:r>
            <a:endParaRPr lang="en-US" sz="1400" dirty="0"/>
          </a:p>
        </p:txBody>
      </p:sp>
      <p:sp>
        <p:nvSpPr>
          <p:cNvPr id="9" name="TextBox 8"/>
          <p:cNvSpPr txBox="1"/>
          <p:nvPr/>
        </p:nvSpPr>
        <p:spPr>
          <a:xfrm>
            <a:off x="1588770" y="1154430"/>
            <a:ext cx="5928226" cy="830997"/>
          </a:xfrm>
          <a:prstGeom prst="rect">
            <a:avLst/>
          </a:prstGeom>
          <a:noFill/>
        </p:spPr>
        <p:txBody>
          <a:bodyPr wrap="none" rtlCol="0">
            <a:spAutoFit/>
          </a:bodyPr>
          <a:lstStyle/>
          <a:p>
            <a:r>
              <a:rPr lang="en-US" sz="4800" dirty="0" smtClean="0">
                <a:latin typeface="Times New Roman" pitchFamily="18" charset="0"/>
                <a:cs typeface="Times New Roman" pitchFamily="18" charset="0"/>
              </a:rPr>
              <a:t>Computers and Society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914400" y="838200"/>
            <a:ext cx="7315200" cy="5324475"/>
          </a:xfrm>
          <a:prstGeom prst="rect">
            <a:avLst/>
          </a:prstGeom>
          <a:noFill/>
          <a:ln w="9525">
            <a:noFill/>
            <a:miter lim="800000"/>
            <a:headEnd/>
            <a:tailEnd/>
          </a:ln>
        </p:spPr>
        <p:txBody>
          <a:bodyPr>
            <a:spAutoFit/>
          </a:bodyPr>
          <a:lstStyle/>
          <a:p>
            <a:r>
              <a:rPr lang="en-US" sz="2000">
                <a:latin typeface="Calibri" pitchFamily="34" charset="0"/>
              </a:rPr>
              <a:t>Let’s try this on an example from Quinn (Scenario 4, p. 56):</a:t>
            </a:r>
          </a:p>
          <a:p>
            <a:endParaRPr lang="en-US" sz="2000">
              <a:latin typeface="Calibri" pitchFamily="34" charset="0"/>
            </a:endParaRPr>
          </a:p>
          <a:p>
            <a:r>
              <a:rPr lang="en-US" sz="2000">
                <a:latin typeface="Calibri" pitchFamily="34" charset="0"/>
              </a:rPr>
              <a:t>You are the senior software engineer at a start-up developing an exciting new app for smartphones.</a:t>
            </a:r>
          </a:p>
          <a:p>
            <a:endParaRPr lang="en-US" sz="2000">
              <a:latin typeface="Calibri" pitchFamily="34" charset="0"/>
            </a:endParaRPr>
          </a:p>
          <a:p>
            <a:r>
              <a:rPr lang="en-US" sz="2000">
                <a:latin typeface="Calibri" pitchFamily="34" charset="0"/>
              </a:rPr>
              <a:t>Your company’s sales people have told important customers that your product will be available next week.  Unfortunately your program still has errors (bugs).  The testing group says that all bugs appear minor, but it will take another month of testing to insure that there are no catastrophic bugs. </a:t>
            </a:r>
          </a:p>
          <a:p>
            <a:endParaRPr lang="en-US" sz="2000">
              <a:latin typeface="Calibri" pitchFamily="34" charset="0"/>
            </a:endParaRPr>
          </a:p>
          <a:p>
            <a:r>
              <a:rPr lang="en-US" sz="2000">
                <a:latin typeface="Calibri" pitchFamily="34" charset="0"/>
              </a:rPr>
              <a:t>It is important that you be “first to market” with your product.  It appears a major competitor will release a similar product in a few weeks.  If their product appears first, your start-up company will probably go out of business.</a:t>
            </a:r>
          </a:p>
          <a:p>
            <a:endParaRPr lang="en-US" sz="2000">
              <a:latin typeface="Calibri" pitchFamily="34" charset="0"/>
            </a:endParaRPr>
          </a:p>
          <a:p>
            <a:r>
              <a:rPr lang="en-US" sz="2000">
                <a:latin typeface="Calibri" pitchFamily="34" charset="0"/>
              </a:rPr>
              <a:t>Should you recommend release of your product next week?</a:t>
            </a:r>
          </a:p>
        </p:txBody>
      </p:sp>
      <p:sp>
        <p:nvSpPr>
          <p:cNvPr id="3"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4"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Actually Have to Make that Decision!</a:t>
            </a:r>
            <a:endParaRPr lang="en-US" dirty="0"/>
          </a:p>
        </p:txBody>
      </p:sp>
      <p:sp>
        <p:nvSpPr>
          <p:cNvPr id="3" name="Content Placeholder 2"/>
          <p:cNvSpPr>
            <a:spLocks noGrp="1"/>
          </p:cNvSpPr>
          <p:nvPr>
            <p:ph idx="1"/>
          </p:nvPr>
        </p:nvSpPr>
        <p:spPr/>
        <p:txBody>
          <a:bodyPr/>
          <a:lstStyle/>
          <a:p>
            <a:r>
              <a:rPr lang="en-US" dirty="0" smtClean="0"/>
              <a:t>Does the previous example sound familiar? Are there any recent example(s) that resemble the situation?</a:t>
            </a:r>
          </a:p>
          <a:p>
            <a:r>
              <a:rPr lang="en-US" dirty="0" smtClean="0"/>
              <a:t>The October 1</a:t>
            </a:r>
            <a:r>
              <a:rPr lang="en-US" baseline="30000" dirty="0" smtClean="0"/>
              <a:t>st</a:t>
            </a:r>
            <a:r>
              <a:rPr lang="en-US" dirty="0" smtClean="0"/>
              <a:t>, 2013 roll-out of the “Affordable Care Act” website!</a:t>
            </a:r>
          </a:p>
          <a:p>
            <a:pPr lvl="1"/>
            <a:r>
              <a:rPr lang="en-US" dirty="0" smtClean="0">
                <a:hlinkClick r:id="rId2"/>
              </a:rPr>
              <a:t>http://www.reuters.com/article/2013/11/22/us-usa-healthcare-website-idUSBRE9AL03K20131122</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609600"/>
            <a:ext cx="7772400" cy="914400"/>
          </a:xfrm>
        </p:spPr>
        <p:txBody>
          <a:bodyPr/>
          <a:lstStyle/>
          <a:p>
            <a:pPr eaLnBrk="1" hangingPunct="1"/>
            <a:r>
              <a:rPr lang="en-US" sz="4000" dirty="0" smtClean="0"/>
              <a:t>Overview of Ethical Theories</a:t>
            </a:r>
          </a:p>
        </p:txBody>
      </p:sp>
      <p:sp>
        <p:nvSpPr>
          <p:cNvPr id="9219" name="TextBox 3"/>
          <p:cNvSpPr txBox="1">
            <a:spLocks noChangeArrowheads="1"/>
          </p:cNvSpPr>
          <p:nvPr/>
        </p:nvSpPr>
        <p:spPr bwMode="auto">
          <a:xfrm>
            <a:off x="685800" y="1524000"/>
            <a:ext cx="7772400" cy="4401205"/>
          </a:xfrm>
          <a:prstGeom prst="rect">
            <a:avLst/>
          </a:prstGeom>
          <a:noFill/>
          <a:ln w="9525">
            <a:noFill/>
            <a:miter lim="800000"/>
            <a:headEnd/>
            <a:tailEnd/>
          </a:ln>
        </p:spPr>
        <p:txBody>
          <a:bodyPr>
            <a:spAutoFit/>
          </a:bodyPr>
          <a:lstStyle/>
          <a:p>
            <a:r>
              <a:rPr lang="en-US" sz="2800" dirty="0">
                <a:latin typeface="Calibri" pitchFamily="34" charset="0"/>
              </a:rPr>
              <a:t>There is a wide range of ethical theories people use for discussing moral dilemmas.  Quinn argues that we should focus on the theories </a:t>
            </a:r>
            <a:r>
              <a:rPr lang="en-US" sz="2800" i="1" dirty="0" smtClean="0">
                <a:latin typeface="Calibri" pitchFamily="34" charset="0"/>
              </a:rPr>
              <a:t>“that make it possible for a person to present a persuasive, logical argument to a diverse audience of skeptical, yet open-minded people.” </a:t>
            </a:r>
          </a:p>
          <a:p>
            <a:endParaRPr lang="en-US" sz="2800" i="1" dirty="0" smtClean="0">
              <a:latin typeface="Calibri" pitchFamily="34" charset="0"/>
            </a:endParaRPr>
          </a:p>
          <a:p>
            <a:r>
              <a:rPr lang="en-US" sz="2800" dirty="0" smtClean="0">
                <a:latin typeface="Calibri" pitchFamily="34" charset="0"/>
              </a:rPr>
              <a:t>Quinn calls these theories “</a:t>
            </a:r>
            <a:r>
              <a:rPr lang="en-US" sz="2800" b="1" dirty="0" smtClean="0">
                <a:latin typeface="Calibri" pitchFamily="34" charset="0"/>
              </a:rPr>
              <a:t>the workable theories</a:t>
            </a:r>
            <a:r>
              <a:rPr lang="en-US" sz="2800" dirty="0" smtClean="0">
                <a:latin typeface="Calibri" pitchFamily="34" charset="0"/>
              </a:rPr>
              <a:t>” (p. 58)</a:t>
            </a:r>
            <a:endParaRPr lang="en-US" sz="2800" dirty="0">
              <a:latin typeface="Calibri" pitchFamily="34" charset="0"/>
            </a:endParaRPr>
          </a:p>
          <a:p>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609600"/>
            <a:ext cx="7772400" cy="914400"/>
          </a:xfrm>
        </p:spPr>
        <p:txBody>
          <a:bodyPr/>
          <a:lstStyle/>
          <a:p>
            <a:pPr eaLnBrk="1" hangingPunct="1"/>
            <a:r>
              <a:rPr lang="en-US" sz="4000" dirty="0" smtClean="0"/>
              <a:t>Eight  Ethical Theories</a:t>
            </a:r>
          </a:p>
        </p:txBody>
      </p:sp>
      <p:sp>
        <p:nvSpPr>
          <p:cNvPr id="9219" name="TextBox 3"/>
          <p:cNvSpPr txBox="1">
            <a:spLocks noChangeArrowheads="1"/>
          </p:cNvSpPr>
          <p:nvPr/>
        </p:nvSpPr>
        <p:spPr bwMode="auto">
          <a:xfrm>
            <a:off x="685800" y="2033300"/>
            <a:ext cx="7772400" cy="2677656"/>
          </a:xfrm>
          <a:prstGeom prst="rect">
            <a:avLst/>
          </a:prstGeom>
          <a:noFill/>
          <a:ln w="9525">
            <a:noFill/>
            <a:miter lim="800000"/>
            <a:headEnd/>
            <a:tailEnd/>
          </a:ln>
        </p:spPr>
        <p:txBody>
          <a:bodyPr>
            <a:spAutoFit/>
          </a:bodyPr>
          <a:lstStyle/>
          <a:p>
            <a:r>
              <a:rPr lang="en-US" sz="2800" dirty="0" smtClean="0">
                <a:latin typeface="Calibri" pitchFamily="34" charset="0"/>
              </a:rPr>
              <a:t>Quinn </a:t>
            </a:r>
            <a:r>
              <a:rPr lang="en-US" sz="2800" dirty="0">
                <a:latin typeface="Calibri" pitchFamily="34" charset="0"/>
              </a:rPr>
              <a:t>then presents eight ethical theories.  He rejects the first four (in sections 2.2-2.5) as not meeting his standard.  </a:t>
            </a:r>
            <a:endParaRPr lang="en-US" sz="2800" dirty="0" smtClean="0">
              <a:latin typeface="Calibri" pitchFamily="34" charset="0"/>
            </a:endParaRPr>
          </a:p>
          <a:p>
            <a:endParaRPr lang="en-US" sz="2800" dirty="0" smtClean="0">
              <a:latin typeface="Calibri" pitchFamily="34" charset="0"/>
            </a:endParaRPr>
          </a:p>
          <a:p>
            <a:r>
              <a:rPr lang="en-US" sz="2800" dirty="0" smtClean="0">
                <a:latin typeface="Calibri" pitchFamily="34" charset="0"/>
              </a:rPr>
              <a:t>Quinn accepts four that are </a:t>
            </a:r>
            <a:r>
              <a:rPr lang="en-US" sz="2800" i="1" dirty="0" smtClean="0">
                <a:latin typeface="Calibri" pitchFamily="34" charset="0"/>
              </a:rPr>
              <a:t>workable,</a:t>
            </a:r>
            <a:r>
              <a:rPr lang="en-US" sz="2800" dirty="0" smtClean="0">
                <a:latin typeface="Calibri" pitchFamily="34" charset="0"/>
              </a:rPr>
              <a:t> which will be discussed in detail.</a:t>
            </a:r>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That Are Rejected</a:t>
            </a:r>
            <a:endParaRPr lang="en-US" dirty="0"/>
          </a:p>
        </p:txBody>
      </p:sp>
      <p:sp>
        <p:nvSpPr>
          <p:cNvPr id="3" name="Content Placeholder 2"/>
          <p:cNvSpPr>
            <a:spLocks noGrp="1"/>
          </p:cNvSpPr>
          <p:nvPr>
            <p:ph idx="1"/>
          </p:nvPr>
        </p:nvSpPr>
        <p:spPr/>
        <p:txBody>
          <a:bodyPr/>
          <a:lstStyle/>
          <a:p>
            <a:r>
              <a:rPr lang="en-US" sz="2800" dirty="0" smtClean="0"/>
              <a:t>Subjective Relativism</a:t>
            </a:r>
          </a:p>
          <a:p>
            <a:pPr lvl="1"/>
            <a:r>
              <a:rPr lang="en-US" sz="2000" dirty="0" smtClean="0"/>
              <a:t>Each person decides right and wrong for himself or herself.</a:t>
            </a:r>
          </a:p>
          <a:p>
            <a:r>
              <a:rPr lang="en-US" sz="2800" dirty="0" smtClean="0"/>
              <a:t>Cultural Relativism</a:t>
            </a:r>
          </a:p>
          <a:p>
            <a:pPr lvl="1"/>
            <a:r>
              <a:rPr lang="en-US" sz="2000" dirty="0" smtClean="0"/>
              <a:t>“Right” or “Wrong” rests with a society’s actual moral guidelines, which can vary from place to place and from time to time</a:t>
            </a:r>
          </a:p>
          <a:p>
            <a:r>
              <a:rPr lang="en-US" sz="2800" dirty="0" smtClean="0"/>
              <a:t>Divine Command Theory</a:t>
            </a:r>
          </a:p>
          <a:p>
            <a:pPr lvl="1"/>
            <a:r>
              <a:rPr lang="en-US" sz="2000" dirty="0" smtClean="0"/>
              <a:t>Good actions are those aligned with the will of God and bad actions are those contrary to the will of God.</a:t>
            </a:r>
          </a:p>
          <a:p>
            <a:r>
              <a:rPr lang="en-US" sz="2800" dirty="0" smtClean="0"/>
              <a:t>Ethical Egoism</a:t>
            </a:r>
          </a:p>
          <a:p>
            <a:pPr lvl="1"/>
            <a:r>
              <a:rPr lang="en-US" sz="2000" dirty="0" smtClean="0"/>
              <a:t>Each person focuses </a:t>
            </a:r>
            <a:r>
              <a:rPr lang="en-US" sz="2000" i="1" dirty="0" smtClean="0"/>
              <a:t>exclusively</a:t>
            </a:r>
            <a:r>
              <a:rPr lang="en-US" sz="2000" dirty="0" smtClean="0"/>
              <a:t> on his or her self-interest.</a:t>
            </a:r>
            <a:endParaRPr lang="en-US" sz="2000"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609600"/>
            <a:ext cx="7772400" cy="914400"/>
          </a:xfrm>
        </p:spPr>
        <p:txBody>
          <a:bodyPr/>
          <a:lstStyle/>
          <a:p>
            <a:pPr eaLnBrk="1" hangingPunct="1"/>
            <a:r>
              <a:rPr lang="en-US" sz="4000" dirty="0" smtClean="0"/>
              <a:t>The Four To Be Considered</a:t>
            </a:r>
          </a:p>
        </p:txBody>
      </p:sp>
      <p:sp>
        <p:nvSpPr>
          <p:cNvPr id="10243" name="TextBox 3"/>
          <p:cNvSpPr txBox="1">
            <a:spLocks noChangeArrowheads="1"/>
          </p:cNvSpPr>
          <p:nvPr/>
        </p:nvSpPr>
        <p:spPr bwMode="auto">
          <a:xfrm>
            <a:off x="685800" y="1524000"/>
            <a:ext cx="7772400" cy="3540125"/>
          </a:xfrm>
          <a:prstGeom prst="rect">
            <a:avLst/>
          </a:prstGeom>
          <a:noFill/>
          <a:ln w="9525">
            <a:noFill/>
            <a:miter lim="800000"/>
            <a:headEnd/>
            <a:tailEnd/>
          </a:ln>
        </p:spPr>
        <p:txBody>
          <a:bodyPr>
            <a:spAutoFit/>
          </a:bodyPr>
          <a:lstStyle/>
          <a:p>
            <a:r>
              <a:rPr lang="en-US" sz="2800" dirty="0">
                <a:latin typeface="Calibri" pitchFamily="34" charset="0"/>
              </a:rPr>
              <a:t>We will consider the four ethical systems that meet Quinn’s standard.  We will apply them to ethical problems throughout the course: </a:t>
            </a:r>
          </a:p>
          <a:p>
            <a:endParaRPr lang="en-US" sz="2800" dirty="0">
              <a:latin typeface="Calibri" pitchFamily="34" charset="0"/>
            </a:endParaRPr>
          </a:p>
          <a:p>
            <a:pPr>
              <a:buFont typeface="Arial" charset="0"/>
              <a:buChar char="•"/>
            </a:pPr>
            <a:r>
              <a:rPr lang="en-US" sz="2800" dirty="0">
                <a:latin typeface="Calibri" pitchFamily="34" charset="0"/>
              </a:rPr>
              <a:t> </a:t>
            </a:r>
            <a:r>
              <a:rPr lang="en-US" sz="2800" dirty="0" smtClean="0">
                <a:latin typeface="Calibri" pitchFamily="34" charset="0"/>
              </a:rPr>
              <a:t> Kantianism </a:t>
            </a:r>
            <a:r>
              <a:rPr lang="en-US" sz="2800" dirty="0">
                <a:latin typeface="Calibri" pitchFamily="34" charset="0"/>
              </a:rPr>
              <a:t>(Section 2.6)</a:t>
            </a:r>
          </a:p>
          <a:p>
            <a:pPr>
              <a:buFont typeface="Arial" charset="0"/>
              <a:buChar char="•"/>
            </a:pPr>
            <a:r>
              <a:rPr lang="en-US" sz="2800" dirty="0" smtClean="0">
                <a:latin typeface="Calibri" pitchFamily="34" charset="0"/>
              </a:rPr>
              <a:t> Act </a:t>
            </a:r>
            <a:r>
              <a:rPr lang="en-US" sz="2800" dirty="0">
                <a:latin typeface="Calibri" pitchFamily="34" charset="0"/>
              </a:rPr>
              <a:t>Utilitarianism (Section 2.7)</a:t>
            </a:r>
          </a:p>
          <a:p>
            <a:pPr>
              <a:buFont typeface="Arial" charset="0"/>
              <a:buChar char="•"/>
            </a:pPr>
            <a:r>
              <a:rPr lang="en-US" sz="2800" dirty="0" smtClean="0">
                <a:latin typeface="Calibri" pitchFamily="34" charset="0"/>
              </a:rPr>
              <a:t> Rule </a:t>
            </a:r>
            <a:r>
              <a:rPr lang="en-US" sz="2800" dirty="0">
                <a:latin typeface="Calibri" pitchFamily="34" charset="0"/>
              </a:rPr>
              <a:t>Utilitarianism (Section 2.8)</a:t>
            </a:r>
          </a:p>
          <a:p>
            <a:pPr>
              <a:buFont typeface="Arial" charset="0"/>
              <a:buChar char="•"/>
            </a:pPr>
            <a:r>
              <a:rPr lang="en-US" sz="2800" dirty="0" smtClean="0">
                <a:latin typeface="Calibri" pitchFamily="34" charset="0"/>
              </a:rPr>
              <a:t> Social </a:t>
            </a:r>
            <a:r>
              <a:rPr lang="en-US" sz="2800" dirty="0">
                <a:latin typeface="Calibri" pitchFamily="34" charset="0"/>
              </a:rPr>
              <a:t>Contract Theory (Section 2.9)</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609600"/>
            <a:ext cx="7772400" cy="914400"/>
          </a:xfrm>
        </p:spPr>
        <p:txBody>
          <a:bodyPr/>
          <a:lstStyle/>
          <a:p>
            <a:pPr eaLnBrk="1" hangingPunct="1"/>
            <a:r>
              <a:rPr lang="en-US" sz="4000" smtClean="0"/>
              <a:t>Kantianism</a:t>
            </a:r>
          </a:p>
        </p:txBody>
      </p:sp>
      <p:sp>
        <p:nvSpPr>
          <p:cNvPr id="11267" name="TextBox 3"/>
          <p:cNvSpPr txBox="1">
            <a:spLocks noChangeArrowheads="1"/>
          </p:cNvSpPr>
          <p:nvPr/>
        </p:nvSpPr>
        <p:spPr bwMode="auto">
          <a:xfrm>
            <a:off x="685800" y="1676400"/>
            <a:ext cx="7772400" cy="3908762"/>
          </a:xfrm>
          <a:prstGeom prst="rect">
            <a:avLst/>
          </a:prstGeom>
          <a:noFill/>
          <a:ln w="9525">
            <a:noFill/>
            <a:miter lim="800000"/>
            <a:headEnd/>
            <a:tailEnd/>
          </a:ln>
        </p:spPr>
        <p:txBody>
          <a:bodyPr>
            <a:spAutoFit/>
          </a:bodyPr>
          <a:lstStyle/>
          <a:p>
            <a:r>
              <a:rPr lang="en-US" sz="3200" dirty="0">
                <a:latin typeface="Calibri" pitchFamily="34" charset="0"/>
              </a:rPr>
              <a:t>Kantianism is based on the writings of philosopher Immanuel </a:t>
            </a:r>
            <a:r>
              <a:rPr lang="en-US" sz="3200" dirty="0" smtClean="0">
                <a:latin typeface="Calibri" pitchFamily="34" charset="0"/>
              </a:rPr>
              <a:t>Kant (</a:t>
            </a:r>
            <a:r>
              <a:rPr lang="zh-CN" altLang="en-US" sz="3200" dirty="0" smtClean="0">
                <a:latin typeface="Calibri" pitchFamily="34" charset="0"/>
              </a:rPr>
              <a:t>康德</a:t>
            </a:r>
            <a:r>
              <a:rPr lang="en-US" altLang="zh-CN" sz="3200" dirty="0" smtClean="0">
                <a:latin typeface="Calibri" pitchFamily="34" charset="0"/>
              </a:rPr>
              <a:t>)</a:t>
            </a:r>
            <a:r>
              <a:rPr lang="en-US" sz="3200" dirty="0" smtClean="0">
                <a:latin typeface="Calibri" pitchFamily="34" charset="0"/>
              </a:rPr>
              <a:t>.  </a:t>
            </a:r>
            <a:r>
              <a:rPr lang="en-US" sz="3200" dirty="0">
                <a:latin typeface="Calibri" pitchFamily="34" charset="0"/>
              </a:rPr>
              <a:t>Kant believed that people should be guided by universal moral laws.  For these laws to apply to all rational beings, they must be based on reason.  Kant said the only thing that is good without qualification is a </a:t>
            </a:r>
            <a:r>
              <a:rPr lang="en-US" sz="3200" b="1" i="1" dirty="0">
                <a:latin typeface="Calibri" pitchFamily="34" charset="0"/>
              </a:rPr>
              <a:t>good will</a:t>
            </a:r>
            <a:r>
              <a:rPr lang="en-US" sz="3200" dirty="0">
                <a:latin typeface="Calibri" pitchFamily="34" charset="0"/>
              </a:rPr>
              <a:t>.</a:t>
            </a:r>
          </a:p>
          <a:p>
            <a:endParaRPr lang="en-US" sz="24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rIns="40638"/>
          <a:lstStyle/>
          <a:p>
            <a:pPr marL="40182" eaLnBrk="1" hangingPunct="1"/>
            <a:r>
              <a:rPr lang="en-US" dirty="0" smtClean="0">
                <a:ea typeface="Gill Sans"/>
                <a:cs typeface="Gill Sans"/>
              </a:rPr>
              <a:t>Immanuel Kant</a:t>
            </a:r>
            <a:r>
              <a:rPr lang="en-US" sz="5100" dirty="0" smtClean="0"/>
              <a:t/>
            </a:r>
            <a:br>
              <a:rPr lang="en-US" sz="5100" dirty="0" smtClean="0"/>
            </a:br>
            <a:r>
              <a:rPr lang="en-US" sz="3400" dirty="0" smtClean="0">
                <a:ea typeface="Gill Sans"/>
                <a:cs typeface="Gill Sans"/>
              </a:rPr>
              <a:t>1724-1804</a:t>
            </a:r>
            <a:endParaRPr lang="en-US" sz="3400" dirty="0" smtClean="0"/>
          </a:p>
        </p:txBody>
      </p:sp>
      <p:sp>
        <p:nvSpPr>
          <p:cNvPr id="35842" name="Rectangle 3"/>
          <p:cNvSpPr>
            <a:spLocks noGrp="1" noChangeArrowheads="1"/>
          </p:cNvSpPr>
          <p:nvPr>
            <p:ph idx="1"/>
          </p:nvPr>
        </p:nvSpPr>
        <p:spPr>
          <a:xfrm>
            <a:off x="607219" y="1829284"/>
            <a:ext cx="4813102" cy="2428875"/>
          </a:xfrm>
        </p:spPr>
        <p:txBody>
          <a:bodyPr rIns="40638"/>
          <a:lstStyle/>
          <a:p>
            <a:pPr marL="382847" indent="-342665" eaLnBrk="1" hangingPunct="1"/>
            <a:r>
              <a:rPr lang="en-US" sz="2400" dirty="0" smtClean="0">
                <a:ea typeface="Gill Sans"/>
                <a:cs typeface="Gill Sans"/>
              </a:rPr>
              <a:t>People’s actions should be guided by absolute </a:t>
            </a:r>
            <a:r>
              <a:rPr lang="en-US" sz="2400" b="1" dirty="0" smtClean="0">
                <a:ea typeface="Gill Sans"/>
                <a:cs typeface="Gill Sans"/>
              </a:rPr>
              <a:t>moral laws</a:t>
            </a:r>
            <a:r>
              <a:rPr lang="en-US" sz="2400" dirty="0" smtClean="0">
                <a:ea typeface="Gill Sans"/>
                <a:cs typeface="Gill Sans"/>
              </a:rPr>
              <a:t>, which are </a:t>
            </a:r>
            <a:r>
              <a:rPr lang="en-US" sz="2400" b="1" dirty="0" smtClean="0">
                <a:ea typeface="Gill Sans"/>
                <a:cs typeface="Gill Sans"/>
              </a:rPr>
              <a:t>universal</a:t>
            </a:r>
            <a:r>
              <a:rPr lang="en-US" sz="2400" dirty="0" smtClean="0">
                <a:ea typeface="Gill Sans"/>
                <a:cs typeface="Gill Sans"/>
              </a:rPr>
              <a:t>. Moral laws are derived through a </a:t>
            </a:r>
            <a:r>
              <a:rPr lang="en-US" sz="2400" b="1" dirty="0" smtClean="0">
                <a:solidFill>
                  <a:srgbClr val="D90B00"/>
                </a:solidFill>
                <a:ea typeface="Gill Sans"/>
                <a:cs typeface="Gill Sans"/>
              </a:rPr>
              <a:t>rational</a:t>
            </a:r>
            <a:r>
              <a:rPr lang="en-US" sz="2400" dirty="0" smtClean="0">
                <a:solidFill>
                  <a:srgbClr val="D90B00"/>
                </a:solidFill>
                <a:ea typeface="Gill Sans"/>
                <a:cs typeface="Gill Sans"/>
              </a:rPr>
              <a:t> </a:t>
            </a:r>
            <a:r>
              <a:rPr lang="en-US" sz="2400" dirty="0" smtClean="0">
                <a:ea typeface="Gill Sans"/>
                <a:cs typeface="Gill Sans"/>
              </a:rPr>
              <a:t>process. </a:t>
            </a:r>
          </a:p>
          <a:p>
            <a:pPr marL="382847" indent="-342665" eaLnBrk="1" hangingPunct="1"/>
            <a:r>
              <a:rPr lang="en-US" sz="2200" dirty="0" smtClean="0">
                <a:ea typeface="Gill Sans"/>
                <a:cs typeface="Gill Sans"/>
              </a:rPr>
              <a:t>For example, </a:t>
            </a:r>
            <a:r>
              <a:rPr lang="en-US" sz="2200" i="1" dirty="0" smtClean="0">
                <a:ea typeface="Gill Sans"/>
                <a:cs typeface="Gill Sans"/>
              </a:rPr>
              <a:t>The Golden Rule</a:t>
            </a:r>
            <a:r>
              <a:rPr lang="en-US" sz="2200" dirty="0" smtClean="0">
                <a:ea typeface="Gill Sans"/>
                <a:cs typeface="Gill Sans"/>
              </a:rPr>
              <a:t> and </a:t>
            </a:r>
            <a:r>
              <a:rPr lang="en-US" sz="2200" i="1" dirty="0" smtClean="0">
                <a:ea typeface="Gill Sans"/>
                <a:cs typeface="Gill Sans"/>
              </a:rPr>
              <a:t>The Universal Declaration of Human Rights </a:t>
            </a:r>
            <a:r>
              <a:rPr lang="en-US" sz="2200" dirty="0" smtClean="0">
                <a:ea typeface="Gill Sans"/>
                <a:cs typeface="Gill Sans"/>
              </a:rPr>
              <a:t>can be considered as examples of Kantianism</a:t>
            </a:r>
            <a:endParaRPr lang="en-US" sz="2200" dirty="0" smtClean="0"/>
          </a:p>
        </p:txBody>
      </p:sp>
      <p:pic>
        <p:nvPicPr>
          <p:cNvPr id="35844" name="Picture 1"/>
          <p:cNvPicPr>
            <a:picLocks noChangeAspect="1" noChangeArrowheads="1"/>
          </p:cNvPicPr>
          <p:nvPr/>
        </p:nvPicPr>
        <p:blipFill>
          <a:blip r:embed="rId2" cstate="print"/>
          <a:srcRect/>
          <a:stretch>
            <a:fillRect/>
          </a:stretch>
        </p:blipFill>
        <p:spPr bwMode="auto">
          <a:xfrm>
            <a:off x="5786438" y="1839516"/>
            <a:ext cx="2625328" cy="3312914"/>
          </a:xfrm>
          <a:prstGeom prst="rect">
            <a:avLst/>
          </a:prstGeom>
          <a:noFill/>
          <a:ln w="12700">
            <a:noFill/>
            <a:round/>
            <a:headEnd/>
            <a:tailEnd/>
          </a:ln>
        </p:spPr>
      </p:pic>
      <p:sp>
        <p:nvSpPr>
          <p:cNvPr id="35845" name="Rectangle 4"/>
          <p:cNvSpPr>
            <a:spLocks/>
          </p:cNvSpPr>
          <p:nvPr/>
        </p:nvSpPr>
        <p:spPr bwMode="auto">
          <a:xfrm>
            <a:off x="5833792" y="5231474"/>
            <a:ext cx="2522807" cy="261610"/>
          </a:xfrm>
          <a:prstGeom prst="rect">
            <a:avLst/>
          </a:prstGeom>
          <a:noFill/>
          <a:ln w="12700">
            <a:noFill/>
            <a:miter lim="800000"/>
            <a:headEnd/>
            <a:tailEnd/>
          </a:ln>
        </p:spPr>
        <p:txBody>
          <a:bodyPr wrap="none" lIns="0" tIns="0" rIns="0" bIns="0" anchor="ctr">
            <a:spAutoFit/>
          </a:bodyPr>
          <a:lstStyle/>
          <a:p>
            <a:pPr algn="ctr"/>
            <a:r>
              <a:rPr lang="en-US" sz="1700" i="1" dirty="0">
                <a:ea typeface="Gill Sans"/>
                <a:cs typeface="Gill Sans"/>
              </a:rPr>
              <a:t>Picture source:  Wikipedia</a:t>
            </a:r>
          </a:p>
        </p:txBody>
      </p:sp>
      <p:sp>
        <p:nvSpPr>
          <p:cNvPr id="7" name="Rectangle 6"/>
          <p:cNvSpPr/>
          <p:nvPr/>
        </p:nvSpPr>
        <p:spPr>
          <a:xfrm>
            <a:off x="767953" y="5518547"/>
            <a:ext cx="7661672" cy="541974"/>
          </a:xfrm>
          <a:prstGeom prst="rect">
            <a:avLst/>
          </a:prstGeom>
        </p:spPr>
        <p:txBody>
          <a:bodyPr wrap="square" lIns="64291" tIns="32146" rIns="64291" bIns="32146">
            <a:spAutoFit/>
          </a:bodyPr>
          <a:lstStyle/>
          <a:p>
            <a:r>
              <a:rPr lang="en-US" sz="1700" dirty="0" smtClean="0"/>
              <a:t>The United Nations. (1948). </a:t>
            </a:r>
            <a:r>
              <a:rPr lang="en-US" sz="1700" i="1" dirty="0" smtClean="0"/>
              <a:t>The Universal Declaration of Human Rights. </a:t>
            </a:r>
            <a:r>
              <a:rPr lang="en-US" sz="1400" dirty="0" smtClean="0"/>
              <a:t>Accessed January 16</a:t>
            </a:r>
            <a:r>
              <a:rPr lang="en-US" sz="1400" baseline="30000" dirty="0" smtClean="0"/>
              <a:t>th</a:t>
            </a:r>
            <a:r>
              <a:rPr lang="en-US" sz="1400" dirty="0" smtClean="0"/>
              <a:t>, 2014 from: </a:t>
            </a:r>
            <a:r>
              <a:rPr lang="en-US" sz="1400" dirty="0" smtClean="0">
                <a:hlinkClick r:id="rId3"/>
              </a:rPr>
              <a:t>http://www.un.org/en/documents/udhr/index.shtml</a:t>
            </a:r>
            <a:endParaRPr lang="en-US" sz="1700" dirty="0"/>
          </a:p>
        </p:txBody>
      </p:sp>
      <p:sp>
        <p:nvSpPr>
          <p:cNvPr id="8"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9"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additive="base">
                                        <p:cTn id="7"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The Golden Rule</a:t>
            </a:r>
          </a:p>
        </p:txBody>
      </p:sp>
      <p:sp>
        <p:nvSpPr>
          <p:cNvPr id="22530" name="Content Placeholder 2"/>
          <p:cNvSpPr>
            <a:spLocks noGrp="1"/>
          </p:cNvSpPr>
          <p:nvPr>
            <p:ph idx="1"/>
          </p:nvPr>
        </p:nvSpPr>
        <p:spPr>
          <a:xfrm>
            <a:off x="875109" y="1482034"/>
            <a:ext cx="7358063" cy="1857375"/>
          </a:xfrm>
        </p:spPr>
        <p:txBody>
          <a:bodyPr/>
          <a:lstStyle/>
          <a:p>
            <a:pPr eaLnBrk="1" hangingPunct="1">
              <a:buNone/>
            </a:pPr>
            <a:r>
              <a:rPr lang="en-US" sz="3600" i="1" dirty="0" smtClean="0">
                <a:solidFill>
                  <a:srgbClr val="FF0000"/>
                </a:solidFill>
              </a:rPr>
              <a:t>Do unto others as you would have them do unto you. </a:t>
            </a:r>
          </a:p>
          <a:p>
            <a:pPr eaLnBrk="1" hangingPunct="1">
              <a:buNone/>
            </a:pPr>
            <a:r>
              <a:rPr lang="en-US" sz="3600" dirty="0" smtClean="0"/>
              <a:t>or</a:t>
            </a:r>
          </a:p>
          <a:p>
            <a:pPr eaLnBrk="1" hangingPunct="1">
              <a:buNone/>
            </a:pPr>
            <a:r>
              <a:rPr lang="en-US" sz="3600" i="1" dirty="0" smtClean="0">
                <a:solidFill>
                  <a:srgbClr val="FF0000"/>
                </a:solidFill>
              </a:rPr>
              <a:t>Treat others as you would like to be treated.</a:t>
            </a:r>
          </a:p>
          <a:p>
            <a:pPr eaLnBrk="1" hangingPunct="1">
              <a:buNone/>
            </a:pPr>
            <a:r>
              <a:rPr lang="en-US" sz="3600" dirty="0" smtClean="0"/>
              <a:t>or</a:t>
            </a:r>
          </a:p>
        </p:txBody>
      </p:sp>
      <p:sp>
        <p:nvSpPr>
          <p:cNvPr id="22531" name="TextBox 3"/>
          <p:cNvSpPr txBox="1">
            <a:spLocks noChangeArrowheads="1"/>
          </p:cNvSpPr>
          <p:nvPr/>
        </p:nvSpPr>
        <p:spPr bwMode="auto">
          <a:xfrm>
            <a:off x="2214563" y="5769293"/>
            <a:ext cx="4331715" cy="454451"/>
          </a:xfrm>
          <a:prstGeom prst="rect">
            <a:avLst/>
          </a:prstGeom>
          <a:noFill/>
          <a:ln w="9525">
            <a:noFill/>
            <a:miter lim="800000"/>
            <a:headEnd/>
            <a:tailEnd/>
          </a:ln>
        </p:spPr>
        <p:txBody>
          <a:bodyPr wrap="none" lIns="64291" tIns="32146" rIns="64291" bIns="32146">
            <a:spAutoFit/>
          </a:bodyPr>
          <a:lstStyle/>
          <a:p>
            <a:pPr algn="ctr"/>
            <a:r>
              <a:rPr lang="en-US" sz="2500" i="1" dirty="0"/>
              <a:t>Many different versions exist.</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18</a:t>
            </a:fld>
            <a:endParaRPr lang="en-US" dirty="0"/>
          </a:p>
        </p:txBody>
      </p:sp>
      <p:sp>
        <p:nvSpPr>
          <p:cNvPr id="7" name="TextBox 6"/>
          <p:cNvSpPr txBox="1"/>
          <p:nvPr/>
        </p:nvSpPr>
        <p:spPr>
          <a:xfrm>
            <a:off x="1428750" y="5029200"/>
            <a:ext cx="4012637" cy="584775"/>
          </a:xfrm>
          <a:prstGeom prst="rect">
            <a:avLst/>
          </a:prstGeom>
          <a:noFill/>
        </p:spPr>
        <p:txBody>
          <a:bodyPr wrap="none" rtlCol="0">
            <a:spAutoFit/>
          </a:bodyPr>
          <a:lstStyle/>
          <a:p>
            <a:r>
              <a:rPr lang="zh-CN" altLang="en-US" sz="3200" dirty="0" smtClean="0"/>
              <a:t>己所不欲，勿施于人。</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dirty="0" smtClean="0"/>
              <a:t>Kantian Ethics (Duty-Based Ethics)</a:t>
            </a:r>
          </a:p>
        </p:txBody>
      </p:sp>
      <p:sp>
        <p:nvSpPr>
          <p:cNvPr id="36866" name="Content Placeholder 2"/>
          <p:cNvSpPr>
            <a:spLocks noGrp="1"/>
          </p:cNvSpPr>
          <p:nvPr>
            <p:ph idx="1"/>
          </p:nvPr>
        </p:nvSpPr>
        <p:spPr/>
        <p:txBody>
          <a:bodyPr/>
          <a:lstStyle/>
          <a:p>
            <a:pPr eaLnBrk="1" hangingPunct="1"/>
            <a:r>
              <a:rPr lang="en-US" sz="2700" dirty="0" smtClean="0"/>
              <a:t>Kant believed that there are higher principles that are good in every time, every culture, and every situation. When faced with an ethical dilemma, he believes we should ask ourselves: </a:t>
            </a:r>
            <a:r>
              <a:rPr lang="en-US" sz="2700" i="1" dirty="0" smtClean="0"/>
              <a:t>“To whom do I owe a duty and what duty do I owe them?” </a:t>
            </a:r>
          </a:p>
          <a:p>
            <a:pPr eaLnBrk="1" hangingPunct="1">
              <a:buFont typeface="Gill Sans"/>
              <a:buNone/>
            </a:pPr>
            <a:endParaRPr lang="en-US" sz="2000" dirty="0" smtClean="0">
              <a:hlinkClick r:id="rId2"/>
            </a:endParaRPr>
          </a:p>
          <a:p>
            <a:pPr eaLnBrk="1" hangingPunct="1">
              <a:buNone/>
            </a:pPr>
            <a:r>
              <a:rPr lang="en-US" sz="2000" b="1" dirty="0" smtClean="0"/>
              <a:t>Duty-based ethics</a:t>
            </a:r>
            <a:endParaRPr lang="en-US" sz="2000" dirty="0" smtClean="0">
              <a:hlinkClick r:id="rId2"/>
            </a:endParaRPr>
          </a:p>
          <a:p>
            <a:pPr eaLnBrk="1" hangingPunct="1">
              <a:buFont typeface="Gill Sans"/>
              <a:buNone/>
            </a:pPr>
            <a:r>
              <a:rPr lang="en-US" sz="2000" dirty="0" smtClean="0">
                <a:hlinkClick r:id="rId2"/>
              </a:rPr>
              <a:t>http://www.bbc.co.uk/ethics/introduction/duty_1.shtml</a:t>
            </a:r>
            <a:endParaRPr lang="en-US" sz="2000" dirty="0" smtClean="0"/>
          </a:p>
          <a:p>
            <a:pPr eaLnBrk="1" hangingPunct="1">
              <a:buFont typeface="Gill Sans"/>
              <a:buNone/>
            </a:pPr>
            <a:r>
              <a:rPr lang="en-US" sz="2000" dirty="0" smtClean="0"/>
              <a:t>Accessed January 16</a:t>
            </a:r>
            <a:r>
              <a:rPr lang="en-US" sz="2000" baseline="30000" dirty="0" smtClean="0"/>
              <a:t>th</a:t>
            </a:r>
            <a:r>
              <a:rPr lang="en-US" sz="2000" dirty="0" smtClean="0"/>
              <a:t>, 2014</a:t>
            </a:r>
            <a:endParaRPr lang="en-US" dirty="0" smtClean="0"/>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914400" y="1676400"/>
            <a:ext cx="7315200" cy="3108325"/>
          </a:xfrm>
          <a:prstGeom prst="rect">
            <a:avLst/>
          </a:prstGeom>
          <a:noFill/>
          <a:ln w="9525">
            <a:noFill/>
            <a:miter lim="800000"/>
            <a:headEnd/>
            <a:tailEnd/>
          </a:ln>
        </p:spPr>
        <p:txBody>
          <a:bodyPr>
            <a:spAutoFit/>
          </a:bodyPr>
          <a:lstStyle/>
          <a:p>
            <a:r>
              <a:rPr lang="en-US" sz="2800" dirty="0">
                <a:latin typeface="Calibri" pitchFamily="34" charset="0"/>
              </a:rPr>
              <a:t>An important part of this class is a discussion of ethics. </a:t>
            </a:r>
            <a:br>
              <a:rPr lang="en-US" sz="2800" dirty="0">
                <a:latin typeface="Calibri" pitchFamily="34" charset="0"/>
              </a:rPr>
            </a:br>
            <a:endParaRPr lang="en-US" sz="2800" dirty="0">
              <a:latin typeface="Calibri" pitchFamily="34" charset="0"/>
            </a:endParaRPr>
          </a:p>
          <a:p>
            <a:r>
              <a:rPr lang="en-US" sz="2800" dirty="0">
                <a:latin typeface="Calibri" pitchFamily="34" charset="0"/>
              </a:rPr>
              <a:t>Per Quinn (</a:t>
            </a:r>
            <a:r>
              <a:rPr lang="en-US" sz="2800" i="1" dirty="0">
                <a:latin typeface="Calibri" pitchFamily="34" charset="0"/>
              </a:rPr>
              <a:t>Ethics for the Information Age</a:t>
            </a:r>
            <a:r>
              <a:rPr lang="en-US" sz="2800" dirty="0">
                <a:latin typeface="Calibri" pitchFamily="34" charset="0"/>
              </a:rPr>
              <a:t>, p</a:t>
            </a:r>
            <a:r>
              <a:rPr lang="en-US" sz="2800" dirty="0" smtClean="0">
                <a:latin typeface="Calibri" pitchFamily="34" charset="0"/>
              </a:rPr>
              <a:t>. 53), </a:t>
            </a:r>
            <a:r>
              <a:rPr lang="en-US" sz="2800" dirty="0">
                <a:latin typeface="Calibri" pitchFamily="34" charset="0"/>
              </a:rPr>
              <a:t>“</a:t>
            </a:r>
            <a:r>
              <a:rPr lang="en-US" sz="2800" b="1" dirty="0">
                <a:latin typeface="Calibri" pitchFamily="34" charset="0"/>
              </a:rPr>
              <a:t>Ethics</a:t>
            </a:r>
            <a:r>
              <a:rPr lang="en-US" sz="2800" dirty="0">
                <a:latin typeface="Calibri" pitchFamily="34" charset="0"/>
              </a:rPr>
              <a:t> is the philosophical study of morality, a rational examination into people’s moral beliefs and behaviors.”</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609600"/>
            <a:ext cx="7772400" cy="914400"/>
          </a:xfrm>
        </p:spPr>
        <p:txBody>
          <a:bodyPr/>
          <a:lstStyle/>
          <a:p>
            <a:pPr eaLnBrk="1" hangingPunct="1"/>
            <a:r>
              <a:rPr lang="en-US" sz="4000" dirty="0" smtClean="0"/>
              <a:t>The Categorical Imperative</a:t>
            </a:r>
          </a:p>
        </p:txBody>
      </p:sp>
      <p:sp>
        <p:nvSpPr>
          <p:cNvPr id="12291" name="TextBox 3"/>
          <p:cNvSpPr txBox="1">
            <a:spLocks noChangeArrowheads="1"/>
          </p:cNvSpPr>
          <p:nvPr/>
        </p:nvSpPr>
        <p:spPr bwMode="auto">
          <a:xfrm>
            <a:off x="535325" y="1479625"/>
            <a:ext cx="8157258" cy="4832092"/>
          </a:xfrm>
          <a:prstGeom prst="rect">
            <a:avLst/>
          </a:prstGeom>
          <a:noFill/>
          <a:ln w="9525">
            <a:noFill/>
            <a:miter lim="800000"/>
            <a:headEnd/>
            <a:tailEnd/>
          </a:ln>
        </p:spPr>
        <p:txBody>
          <a:bodyPr wrap="square">
            <a:spAutoFit/>
          </a:bodyPr>
          <a:lstStyle/>
          <a:p>
            <a:r>
              <a:rPr lang="en-US" sz="2800" dirty="0">
                <a:latin typeface="Calibri" pitchFamily="34" charset="0"/>
              </a:rPr>
              <a:t>How does someone know what he or she ought to do?  Kant stated this in his Categorical Imperative.  The first formulation of the categorical imperative says </a:t>
            </a:r>
            <a:r>
              <a:rPr lang="en-US" sz="2800" b="1" dirty="0" smtClean="0">
                <a:latin typeface="Calibri" pitchFamily="34" charset="0"/>
              </a:rPr>
              <a:t>“Act only from moral rules you can at the same time will to be universal moral laws.”</a:t>
            </a:r>
          </a:p>
          <a:p>
            <a:endParaRPr lang="en-US" sz="2800" b="1" dirty="0" smtClean="0">
              <a:latin typeface="Calibri" pitchFamily="34" charset="0"/>
            </a:endParaRPr>
          </a:p>
          <a:p>
            <a:r>
              <a:rPr lang="en-US" sz="2800" dirty="0" smtClean="0">
                <a:latin typeface="Calibri" pitchFamily="34" charset="0"/>
              </a:rPr>
              <a:t>Note that “you can” and “you will!”</a:t>
            </a:r>
          </a:p>
          <a:p>
            <a:r>
              <a:rPr lang="en-US" sz="2800" dirty="0" smtClean="0">
                <a:latin typeface="Calibri" pitchFamily="34" charset="0"/>
              </a:rPr>
              <a:t>	-- “You can”, actions allowed by moral rules</a:t>
            </a:r>
          </a:p>
          <a:p>
            <a:r>
              <a:rPr lang="en-US" sz="2800" dirty="0" smtClean="0">
                <a:latin typeface="Calibri" pitchFamily="34" charset="0"/>
              </a:rPr>
              <a:t>            -- “You will”, take the action no matter what</a:t>
            </a:r>
          </a:p>
          <a:p>
            <a:endParaRPr lang="en-US" sz="2800" b="1" dirty="0" smtClean="0">
              <a:latin typeface="Calibri" pitchFamily="34" charset="0"/>
            </a:endParaRPr>
          </a:p>
          <a:p>
            <a:r>
              <a:rPr lang="en-US" sz="2800" dirty="0" smtClean="0">
                <a:latin typeface="Calibri" pitchFamily="34" charset="0"/>
              </a:rPr>
              <a:t>This is called </a:t>
            </a:r>
            <a:r>
              <a:rPr lang="en-US" sz="2800" i="1" dirty="0" smtClean="0">
                <a:latin typeface="Calibri" pitchFamily="34" charset="0"/>
              </a:rPr>
              <a:t>Categorical Imperative (First Formation)</a:t>
            </a:r>
            <a:endParaRPr lang="en-US" sz="2800" i="1"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000" dirty="0" smtClean="0"/>
              <a:t>Universal Moral Rule Illustrated</a:t>
            </a:r>
          </a:p>
        </p:txBody>
      </p:sp>
      <p:sp>
        <p:nvSpPr>
          <p:cNvPr id="6" name="Content Placeholder 5"/>
          <p:cNvSpPr>
            <a:spLocks noGrp="1"/>
          </p:cNvSpPr>
          <p:nvPr>
            <p:ph idx="1"/>
          </p:nvPr>
        </p:nvSpPr>
        <p:spPr>
          <a:xfrm>
            <a:off x="457200" y="1507600"/>
            <a:ext cx="8229600" cy="4525963"/>
          </a:xfrm>
        </p:spPr>
        <p:txBody>
          <a:bodyPr/>
          <a:lstStyle/>
          <a:p>
            <a:r>
              <a:rPr lang="en-US" sz="2800" dirty="0" smtClean="0">
                <a:latin typeface="Calibri" pitchFamily="34" charset="0"/>
              </a:rPr>
              <a:t>How do you universalize a moral rule?  Kant illustrates this with the following example</a:t>
            </a:r>
          </a:p>
          <a:p>
            <a:r>
              <a:rPr lang="en-US" sz="2800" dirty="0" smtClean="0">
                <a:latin typeface="Calibri" pitchFamily="34" charset="0"/>
              </a:rPr>
              <a:t>Consider a moral rule: “A person makes a false promise when that is the only way to escape a difficult situation.” </a:t>
            </a:r>
          </a:p>
          <a:p>
            <a:r>
              <a:rPr lang="en-US" sz="2800" dirty="0" smtClean="0">
                <a:latin typeface="Calibri" pitchFamily="34" charset="0"/>
              </a:rPr>
              <a:t> To universalize it, consider what would happen if everyone followed this rule.  Then no one would believe promises, and no one in a difficult situation could make a promise that anyone would believe.  The rule falls apart.</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a:p>
        </p:txBody>
      </p:sp>
      <p:sp>
        <p:nvSpPr>
          <p:cNvPr id="4" name="Footer Placeholder 4"/>
          <p:cNvSpPr>
            <a:spLocks noGrp="1"/>
          </p:cNvSpPr>
          <p:nvPr>
            <p:ph type="ftr" sz="quarter" idx="11"/>
          </p:nvPr>
        </p:nvSpPr>
        <p:spPr>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noFill/>
        </p:spPr>
        <p:txBody>
          <a:bodyPr/>
          <a:lstStyle/>
          <a:p>
            <a:fld id="{3D4678B2-7876-495F-A083-67D59879F846}" type="slidenum">
              <a:rPr lang="en-US"/>
              <a:pPr/>
              <a:t>21</a:t>
            </a:fld>
            <a:endParaRPr lang="en-US" dirty="0"/>
          </a:p>
        </p:txBody>
      </p:sp>
      <p:sp>
        <p:nvSpPr>
          <p:cNvPr id="13315" name="TextBox 3"/>
          <p:cNvSpPr txBox="1">
            <a:spLocks noChangeArrowheads="1"/>
          </p:cNvSpPr>
          <p:nvPr/>
        </p:nvSpPr>
        <p:spPr bwMode="auto">
          <a:xfrm>
            <a:off x="685800" y="3508963"/>
            <a:ext cx="7772400" cy="830997"/>
          </a:xfrm>
          <a:prstGeom prst="rect">
            <a:avLst/>
          </a:prstGeom>
          <a:noFill/>
          <a:ln w="9525">
            <a:noFill/>
            <a:miter lim="800000"/>
            <a:headEnd/>
            <a:tailEnd/>
          </a:ln>
        </p:spPr>
        <p:txBody>
          <a:bodyPr>
            <a:spAutoFit/>
          </a:bodyPr>
          <a:lstStyle/>
          <a:p>
            <a:endParaRPr lang="en-US" sz="2400" dirty="0">
              <a:latin typeface="Calibri" pitchFamily="34" charset="0"/>
            </a:endParaRPr>
          </a:p>
          <a:p>
            <a:endParaRPr lang="en-US" sz="24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838200"/>
            <a:ext cx="7772400" cy="914400"/>
          </a:xfrm>
        </p:spPr>
        <p:txBody>
          <a:bodyPr/>
          <a:lstStyle/>
          <a:p>
            <a:pPr eaLnBrk="1" hangingPunct="1"/>
            <a:r>
              <a:rPr lang="en-US" sz="4000" smtClean="0"/>
              <a:t>Categorical Imperative, 2</a:t>
            </a:r>
            <a:r>
              <a:rPr lang="en-US" sz="4000" baseline="30000" smtClean="0"/>
              <a:t>nd</a:t>
            </a:r>
            <a:r>
              <a:rPr lang="en-US" sz="4000" smtClean="0"/>
              <a:t> Form </a:t>
            </a:r>
          </a:p>
        </p:txBody>
      </p:sp>
      <p:sp>
        <p:nvSpPr>
          <p:cNvPr id="14339" name="TextBox 3"/>
          <p:cNvSpPr txBox="1">
            <a:spLocks noChangeArrowheads="1"/>
          </p:cNvSpPr>
          <p:nvPr/>
        </p:nvSpPr>
        <p:spPr bwMode="auto">
          <a:xfrm>
            <a:off x="685800" y="1865313"/>
            <a:ext cx="7772400" cy="3786187"/>
          </a:xfrm>
          <a:prstGeom prst="rect">
            <a:avLst/>
          </a:prstGeom>
          <a:noFill/>
          <a:ln w="9525">
            <a:noFill/>
            <a:miter lim="800000"/>
            <a:headEnd/>
            <a:tailEnd/>
          </a:ln>
        </p:spPr>
        <p:txBody>
          <a:bodyPr>
            <a:spAutoFit/>
          </a:bodyPr>
          <a:lstStyle/>
          <a:p>
            <a:r>
              <a:rPr lang="en-US" sz="2400" dirty="0">
                <a:latin typeface="Calibri" pitchFamily="34" charset="0"/>
              </a:rPr>
              <a:t>Kant restated his categorical imperative in a second way (the second formulation): </a:t>
            </a:r>
            <a:r>
              <a:rPr lang="en-US" sz="2400" b="1" dirty="0">
                <a:latin typeface="Calibri" pitchFamily="34" charset="0"/>
              </a:rPr>
              <a:t>“Act so that you always treat both yourself and other people as ends in themselves, and never only as a means to an end.”</a:t>
            </a:r>
          </a:p>
          <a:p>
            <a:endParaRPr lang="en-US" sz="2400" dirty="0">
              <a:latin typeface="Calibri" pitchFamily="34" charset="0"/>
            </a:endParaRPr>
          </a:p>
          <a:p>
            <a:r>
              <a:rPr lang="en-US" sz="2400" dirty="0">
                <a:latin typeface="Calibri" pitchFamily="34" charset="0"/>
              </a:rPr>
              <a:t>That is, it is wrong for one person to use another person to get what he or she wants.  An example is when you make friends with someone because they can help you get something (an end), then drop him or her when you have what you want.  You have used them as a means to that end.</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000" dirty="0" smtClean="0"/>
              <a:t>Kantianism Pros and Cons</a:t>
            </a:r>
          </a:p>
        </p:txBody>
      </p:sp>
      <p:sp>
        <p:nvSpPr>
          <p:cNvPr id="6" name="Content Placeholder 5"/>
          <p:cNvSpPr>
            <a:spLocks noGrp="1"/>
          </p:cNvSpPr>
          <p:nvPr>
            <p:ph idx="1"/>
          </p:nvPr>
        </p:nvSpPr>
        <p:spPr/>
        <p:txBody>
          <a:bodyPr/>
          <a:lstStyle/>
          <a:p>
            <a:r>
              <a:rPr lang="en-US" dirty="0" smtClean="0"/>
              <a:t>Minuses:</a:t>
            </a:r>
          </a:p>
          <a:p>
            <a:pPr marL="971550" lvl="1" indent="-514350">
              <a:buFont typeface="+mj-lt"/>
              <a:buAutoNum type="arabicPeriod"/>
            </a:pPr>
            <a:r>
              <a:rPr lang="en-US" dirty="0" smtClean="0">
                <a:latin typeface="Calibri" pitchFamily="34" charset="0"/>
              </a:rPr>
              <a:t>Sometimes no single rule fully characterizes an action.</a:t>
            </a:r>
          </a:p>
          <a:p>
            <a:pPr marL="1371600" lvl="2" indent="-514350"/>
            <a:r>
              <a:rPr lang="en-US" dirty="0" smtClean="0">
                <a:latin typeface="Calibri" pitchFamily="34" charset="0"/>
              </a:rPr>
              <a:t>Steal food for starving children?</a:t>
            </a:r>
          </a:p>
          <a:p>
            <a:pPr marL="971550" lvl="1" indent="-514350">
              <a:buFont typeface="+mj-lt"/>
              <a:buAutoNum type="arabicPeriod"/>
            </a:pPr>
            <a:r>
              <a:rPr lang="en-US" dirty="0" smtClean="0">
                <a:latin typeface="Calibri" pitchFamily="34" charset="0"/>
              </a:rPr>
              <a:t>Sometimes there is no way to resolve a conflict between rules.</a:t>
            </a:r>
          </a:p>
          <a:p>
            <a:pPr marL="1371600" lvl="2" indent="-514350"/>
            <a:r>
              <a:rPr lang="en-US" dirty="0" smtClean="0">
                <a:latin typeface="Calibri" pitchFamily="34" charset="0"/>
              </a:rPr>
              <a:t>“Don’t steal.” vs. “Don’t starve your children.” </a:t>
            </a:r>
          </a:p>
          <a:p>
            <a:pPr marL="971550" lvl="1" indent="-514350">
              <a:buFont typeface="+mj-lt"/>
              <a:buAutoNum type="arabicPeriod"/>
            </a:pPr>
            <a:r>
              <a:rPr lang="en-US" dirty="0" smtClean="0">
                <a:latin typeface="Calibri" pitchFamily="34" charset="0"/>
              </a:rPr>
              <a:t>Kantianism allows no exceptions to perfect duties.</a:t>
            </a:r>
          </a:p>
          <a:p>
            <a:pPr marL="971550" lvl="1" indent="-514350">
              <a:buFont typeface="+mj-lt"/>
              <a:buAutoNum type="arabicPeriod"/>
            </a:pPr>
            <a:endParaRPr lang="en-US" dirty="0" smtClean="0">
              <a:latin typeface="Calibri" pitchFamily="34" charset="0"/>
            </a:endParaRPr>
          </a:p>
          <a:p>
            <a:pPr marL="971550" lvl="1" indent="-514350">
              <a:buFont typeface="+mj-lt"/>
              <a:buAutoNum type="arabicPeriod"/>
            </a:pPr>
            <a:endParaRPr lang="en-US" dirty="0"/>
          </a:p>
        </p:txBody>
      </p:sp>
      <p:sp>
        <p:nvSpPr>
          <p:cNvPr id="4" name="Footer Placeholder 4"/>
          <p:cNvSpPr>
            <a:spLocks noGrp="1"/>
          </p:cNvSpPr>
          <p:nvPr>
            <p:ph type="ftr" sz="quarter" idx="11"/>
          </p:nvPr>
        </p:nvSpPr>
        <p:spPr>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noFill/>
        </p:spPr>
        <p:txBody>
          <a:bodyPr/>
          <a:lstStyle/>
          <a:p>
            <a:fld id="{3D4678B2-7876-495F-A083-67D59879F846}" type="slidenum">
              <a:rPr lang="en-US"/>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533400"/>
            <a:ext cx="7772400" cy="685800"/>
          </a:xfrm>
        </p:spPr>
        <p:txBody>
          <a:bodyPr/>
          <a:lstStyle/>
          <a:p>
            <a:pPr eaLnBrk="1" hangingPunct="1"/>
            <a:r>
              <a:rPr lang="en-US" sz="4000" dirty="0" smtClean="0"/>
              <a:t>Kantianism Pros and Cons</a:t>
            </a:r>
          </a:p>
        </p:txBody>
      </p:sp>
      <p:sp>
        <p:nvSpPr>
          <p:cNvPr id="51203" name="TextBox 3"/>
          <p:cNvSpPr txBox="1">
            <a:spLocks noChangeArrowheads="1"/>
          </p:cNvSpPr>
          <p:nvPr/>
        </p:nvSpPr>
        <p:spPr bwMode="auto">
          <a:xfrm>
            <a:off x="685800" y="1371600"/>
            <a:ext cx="7772400" cy="2308324"/>
          </a:xfrm>
          <a:prstGeom prst="rect">
            <a:avLst/>
          </a:prstGeom>
          <a:noFill/>
          <a:ln w="9525">
            <a:noFill/>
            <a:miter lim="800000"/>
            <a:headEnd/>
            <a:tailEnd/>
          </a:ln>
        </p:spPr>
        <p:txBody>
          <a:bodyPr>
            <a:spAutoFit/>
          </a:bodyPr>
          <a:lstStyle/>
          <a:p>
            <a:r>
              <a:rPr lang="en-US" sz="3600" dirty="0" smtClean="0">
                <a:latin typeface="Calibri" pitchFamily="34" charset="0"/>
              </a:rPr>
              <a:t>Pluses:</a:t>
            </a:r>
            <a:endParaRPr lang="en-US" sz="3600" dirty="0">
              <a:latin typeface="Calibri" pitchFamily="34" charset="0"/>
            </a:endParaRPr>
          </a:p>
          <a:p>
            <a:pPr>
              <a:buFont typeface="Calibri" pitchFamily="34" charset="0"/>
              <a:buAutoNum type="arabicPeriod"/>
            </a:pPr>
            <a:r>
              <a:rPr lang="en-US" sz="3600" dirty="0" smtClean="0">
                <a:latin typeface="Calibri" pitchFamily="34" charset="0"/>
              </a:rPr>
              <a:t>  Kantianism </a:t>
            </a:r>
            <a:r>
              <a:rPr lang="en-US" sz="3600" dirty="0">
                <a:latin typeface="Calibri" pitchFamily="34" charset="0"/>
              </a:rPr>
              <a:t>is rational.</a:t>
            </a:r>
          </a:p>
          <a:p>
            <a:pPr>
              <a:buFont typeface="Calibri" pitchFamily="34" charset="0"/>
              <a:buAutoNum type="arabicPeriod"/>
            </a:pPr>
            <a:r>
              <a:rPr lang="en-US" sz="3600" dirty="0" smtClean="0">
                <a:latin typeface="Calibri" pitchFamily="34" charset="0"/>
              </a:rPr>
              <a:t>  Kantianism </a:t>
            </a:r>
            <a:r>
              <a:rPr lang="en-US" sz="3600" dirty="0">
                <a:latin typeface="Calibri" pitchFamily="34" charset="0"/>
              </a:rPr>
              <a:t>produces universal moral guidelines</a:t>
            </a:r>
            <a:r>
              <a:rPr lang="en-US" sz="3600" dirty="0" smtClean="0">
                <a:latin typeface="Calibri" pitchFamily="34" charset="0"/>
              </a:rPr>
              <a:t>.</a:t>
            </a:r>
            <a:endParaRPr lang="en-US" sz="36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24</a:t>
            </a:fld>
            <a:endParaRPr lang="en-US" dirty="0"/>
          </a:p>
        </p:txBody>
      </p:sp>
      <p:sp>
        <p:nvSpPr>
          <p:cNvPr id="6" name="TextBox 5"/>
          <p:cNvSpPr txBox="1"/>
          <p:nvPr/>
        </p:nvSpPr>
        <p:spPr>
          <a:xfrm>
            <a:off x="405087" y="4444678"/>
            <a:ext cx="8526245" cy="523220"/>
          </a:xfrm>
          <a:prstGeom prst="rect">
            <a:avLst/>
          </a:prstGeom>
          <a:noFill/>
        </p:spPr>
        <p:txBody>
          <a:bodyPr wrap="none" rtlCol="0">
            <a:spAutoFit/>
          </a:bodyPr>
          <a:lstStyle/>
          <a:p>
            <a:r>
              <a:rPr lang="en-US" sz="2800" dirty="0" smtClean="0"/>
              <a:t>In summary, Kantianism is a workable ethical theory.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25</a:t>
            </a:fld>
            <a:endParaRPr lang="en-US"/>
          </a:p>
        </p:txBody>
      </p:sp>
      <p:sp>
        <p:nvSpPr>
          <p:cNvPr id="2" name="Title 1"/>
          <p:cNvSpPr>
            <a:spLocks noGrp="1"/>
          </p:cNvSpPr>
          <p:nvPr>
            <p:ph type="title" idx="4294967295"/>
          </p:nvPr>
        </p:nvSpPr>
        <p:spPr>
          <a:xfrm>
            <a:off x="617220" y="2011998"/>
            <a:ext cx="8229600" cy="1143000"/>
          </a:xfrm>
        </p:spPr>
        <p:txBody>
          <a:bodyPr/>
          <a:lstStyle/>
          <a:p>
            <a:r>
              <a:rPr lang="en-US" dirty="0" smtClean="0"/>
              <a:t>Can you give some examples of Kantianism?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455414" y="-322585"/>
            <a:ext cx="8233172" cy="2561704"/>
          </a:xfrm>
        </p:spPr>
        <p:txBody>
          <a:bodyPr rIns="116994"/>
          <a:lstStyle/>
          <a:p>
            <a:pPr marL="40182" eaLnBrk="1" hangingPunct="1"/>
            <a:r>
              <a:rPr lang="en-US" dirty="0" smtClean="0">
                <a:ea typeface="Gill Sans"/>
                <a:cs typeface="Gill Sans"/>
              </a:rPr>
              <a:t>Act Utilitarianism</a:t>
            </a:r>
            <a:endParaRPr lang="en-US" dirty="0" smtClean="0"/>
          </a:p>
        </p:txBody>
      </p:sp>
      <p:sp>
        <p:nvSpPr>
          <p:cNvPr id="32780" name="Rectangle 12"/>
          <p:cNvSpPr>
            <a:spLocks/>
          </p:cNvSpPr>
          <p:nvPr/>
        </p:nvSpPr>
        <p:spPr bwMode="auto">
          <a:xfrm>
            <a:off x="830461" y="1794866"/>
            <a:ext cx="7465219" cy="3897273"/>
          </a:xfrm>
          <a:prstGeom prst="rect">
            <a:avLst/>
          </a:prstGeom>
          <a:noFill/>
          <a:ln w="12700">
            <a:solidFill>
              <a:schemeClr val="tx1"/>
            </a:solidFill>
            <a:miter lim="800000"/>
            <a:headEnd/>
            <a:tailEnd/>
          </a:ln>
        </p:spPr>
        <p:txBody>
          <a:bodyPr lIns="0" tIns="0" rIns="40638" bIns="0"/>
          <a:lstStyle/>
          <a:p>
            <a:pPr marL="382847" indent="-342665" algn="ctr">
              <a:spcBef>
                <a:spcPts val="738"/>
              </a:spcBef>
            </a:pPr>
            <a:r>
              <a:rPr lang="en-US" sz="3200" b="1" u="sng" dirty="0">
                <a:solidFill>
                  <a:srgbClr val="FF0000"/>
                </a:solidFill>
                <a:ea typeface="Gill Sans"/>
                <a:cs typeface="Gill Sans"/>
              </a:rPr>
              <a:t>Principle of Utility </a:t>
            </a:r>
            <a:endParaRPr lang="en-US" sz="3200" b="1" u="sng" dirty="0" smtClean="0">
              <a:solidFill>
                <a:srgbClr val="FF0000"/>
              </a:solidFill>
              <a:ea typeface="Gill Sans"/>
              <a:cs typeface="Gill Sans"/>
            </a:endParaRPr>
          </a:p>
          <a:p>
            <a:pPr marL="382847" indent="-342665" algn="ctr">
              <a:spcBef>
                <a:spcPts val="738"/>
              </a:spcBef>
            </a:pPr>
            <a:r>
              <a:rPr lang="en-US" sz="3200" b="1" u="sng" dirty="0" smtClean="0">
                <a:solidFill>
                  <a:srgbClr val="FF0000"/>
                </a:solidFill>
                <a:ea typeface="Gill Sans"/>
                <a:cs typeface="Gill Sans"/>
              </a:rPr>
              <a:t>(</a:t>
            </a:r>
            <a:r>
              <a:rPr lang="en-US" sz="3200" b="1" u="sng" dirty="0">
                <a:solidFill>
                  <a:srgbClr val="FF0000"/>
                </a:solidFill>
                <a:ea typeface="Gill Sans"/>
                <a:cs typeface="Gill Sans"/>
              </a:rPr>
              <a:t>Greatest Happiness Principle</a:t>
            </a:r>
            <a:r>
              <a:rPr lang="en-US" sz="3200" b="1" u="sng" dirty="0" smtClean="0">
                <a:solidFill>
                  <a:srgbClr val="FF0000"/>
                </a:solidFill>
                <a:ea typeface="Gill Sans"/>
                <a:cs typeface="Gill Sans"/>
              </a:rPr>
              <a:t>)</a:t>
            </a:r>
          </a:p>
          <a:p>
            <a:pPr marL="382847" indent="-342665" algn="ctr">
              <a:spcBef>
                <a:spcPts val="738"/>
              </a:spcBef>
            </a:pPr>
            <a:endParaRPr lang="en-US" sz="2800" b="1" u="sng" dirty="0">
              <a:solidFill>
                <a:srgbClr val="FF0000"/>
              </a:solidFill>
              <a:ea typeface="Gill Sans"/>
              <a:cs typeface="Gill Sans"/>
            </a:endParaRPr>
          </a:p>
          <a:p>
            <a:pPr marL="382847" indent="-342665" algn="ctr">
              <a:spcBef>
                <a:spcPts val="738"/>
              </a:spcBef>
            </a:pPr>
            <a:r>
              <a:rPr lang="en-US" sz="2800" dirty="0">
                <a:ea typeface="Gill Sans"/>
                <a:cs typeface="Gill Sans"/>
              </a:rPr>
              <a:t>An action is right (or wrong) to the extent that it increases (or decreases) the total happiness of the affected parties.</a:t>
            </a:r>
          </a:p>
        </p:txBody>
      </p:sp>
      <p:sp>
        <p:nvSpPr>
          <p:cNvPr id="1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1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4388763" y="3426857"/>
            <a:ext cx="866180" cy="339328"/>
          </a:xfrm>
          <a:prstGeom prst="rect">
            <a:avLst/>
          </a:prstGeom>
          <a:solidFill>
            <a:srgbClr val="FF6666"/>
          </a:solidFill>
          <a:ln w="12700">
            <a:noFill/>
            <a:round/>
            <a:headEnd/>
            <a:tailEnd/>
          </a:ln>
        </p:spPr>
        <p:txBody>
          <a:bodyPr lIns="0" tIns="0" rIns="0" bIns="0"/>
          <a:lstStyle/>
          <a:p>
            <a:pPr algn="ctr"/>
            <a:endParaRPr lang="en-US"/>
          </a:p>
        </p:txBody>
      </p:sp>
      <p:sp>
        <p:nvSpPr>
          <p:cNvPr id="32770" name="Rectangle 2"/>
          <p:cNvSpPr>
            <a:spLocks/>
          </p:cNvSpPr>
          <p:nvPr/>
        </p:nvSpPr>
        <p:spPr bwMode="auto">
          <a:xfrm>
            <a:off x="4423053" y="2883575"/>
            <a:ext cx="1910953" cy="339328"/>
          </a:xfrm>
          <a:prstGeom prst="rect">
            <a:avLst/>
          </a:prstGeom>
          <a:solidFill>
            <a:schemeClr val="accent1"/>
          </a:solidFill>
          <a:ln w="12700">
            <a:noFill/>
            <a:round/>
            <a:headEnd/>
            <a:tailEnd/>
          </a:ln>
        </p:spPr>
        <p:txBody>
          <a:bodyPr lIns="0" tIns="0" rIns="0" bIns="0"/>
          <a:lstStyle/>
          <a:p>
            <a:pPr algn="ctr"/>
            <a:endParaRPr lang="en-US"/>
          </a:p>
        </p:txBody>
      </p:sp>
      <p:sp>
        <p:nvSpPr>
          <p:cNvPr id="32771" name="Rectangle 3"/>
          <p:cNvSpPr>
            <a:spLocks noGrp="1" noChangeArrowheads="1"/>
          </p:cNvSpPr>
          <p:nvPr>
            <p:ph type="title"/>
          </p:nvPr>
        </p:nvSpPr>
        <p:spPr>
          <a:xfrm>
            <a:off x="398264" y="388620"/>
            <a:ext cx="8233172" cy="1143000"/>
          </a:xfrm>
        </p:spPr>
        <p:txBody>
          <a:bodyPr rIns="116994"/>
          <a:lstStyle/>
          <a:p>
            <a:pPr marL="40182" eaLnBrk="1" hangingPunct="1"/>
            <a:r>
              <a:rPr lang="en-US" dirty="0" smtClean="0"/>
              <a:t>Assessing Utility</a:t>
            </a:r>
          </a:p>
        </p:txBody>
      </p:sp>
      <p:pic>
        <p:nvPicPr>
          <p:cNvPr id="32772" name="Picture 4"/>
          <p:cNvPicPr>
            <a:picLocks noChangeArrowheads="1"/>
          </p:cNvPicPr>
          <p:nvPr/>
        </p:nvPicPr>
        <p:blipFill>
          <a:blip r:embed="rId2" cstate="print"/>
          <a:srcRect/>
          <a:stretch>
            <a:fillRect/>
          </a:stretch>
        </p:blipFill>
        <p:spPr bwMode="auto">
          <a:xfrm>
            <a:off x="2538889" y="2769989"/>
            <a:ext cx="3768328" cy="1058168"/>
          </a:xfrm>
          <a:prstGeom prst="rect">
            <a:avLst/>
          </a:prstGeom>
          <a:noFill/>
          <a:ln w="12700">
            <a:noFill/>
            <a:miter lim="800000"/>
            <a:headEnd/>
            <a:tailEnd/>
          </a:ln>
        </p:spPr>
      </p:pic>
      <p:pic>
        <p:nvPicPr>
          <p:cNvPr id="32773" name="Picture 5"/>
          <p:cNvPicPr>
            <a:picLocks noChangeArrowheads="1"/>
          </p:cNvPicPr>
          <p:nvPr/>
        </p:nvPicPr>
        <p:blipFill>
          <a:blip r:embed="rId3" cstate="print"/>
          <a:srcRect/>
          <a:stretch>
            <a:fillRect/>
          </a:stretch>
        </p:blipFill>
        <p:spPr bwMode="auto">
          <a:xfrm>
            <a:off x="4764881" y="4765596"/>
            <a:ext cx="1339453" cy="482203"/>
          </a:xfrm>
          <a:prstGeom prst="rect">
            <a:avLst/>
          </a:prstGeom>
          <a:noFill/>
          <a:ln w="12700">
            <a:noFill/>
            <a:miter lim="800000"/>
            <a:headEnd/>
            <a:tailEnd/>
          </a:ln>
        </p:spPr>
      </p:pic>
      <p:sp>
        <p:nvSpPr>
          <p:cNvPr id="32774" name="Rectangle 6"/>
          <p:cNvSpPr>
            <a:spLocks/>
          </p:cNvSpPr>
          <p:nvPr/>
        </p:nvSpPr>
        <p:spPr bwMode="auto">
          <a:xfrm>
            <a:off x="1456432" y="2030968"/>
            <a:ext cx="5790188" cy="401836"/>
          </a:xfrm>
          <a:prstGeom prst="rect">
            <a:avLst/>
          </a:prstGeom>
          <a:noFill/>
          <a:ln w="12700">
            <a:noFill/>
            <a:miter lim="800000"/>
            <a:headEnd/>
            <a:tailEnd/>
          </a:ln>
        </p:spPr>
        <p:txBody>
          <a:bodyPr lIns="0" tIns="0" rIns="40638" bIns="0"/>
          <a:lstStyle/>
          <a:p>
            <a:pPr marL="40182">
              <a:spcBef>
                <a:spcPts val="1046"/>
              </a:spcBef>
            </a:pPr>
            <a:r>
              <a:rPr lang="en-US" sz="2800" dirty="0">
                <a:latin typeface="Times New Roman" pitchFamily="18" charset="0"/>
                <a:cs typeface="Times New Roman" pitchFamily="18" charset="0"/>
                <a:sym typeface="Arial" charset="0"/>
              </a:rPr>
              <a:t>For some being </a:t>
            </a:r>
            <a:r>
              <a:rPr lang="en-US" sz="2800" b="1" i="1" dirty="0" err="1">
                <a:latin typeface="Times New Roman" pitchFamily="18" charset="0"/>
                <a:cs typeface="Times New Roman" pitchFamily="18" charset="0"/>
                <a:sym typeface="Times New Roman" pitchFamily="18" charset="0"/>
              </a:rPr>
              <a:t>i</a:t>
            </a:r>
            <a:r>
              <a:rPr lang="en-US" sz="2800" b="1" i="1" dirty="0">
                <a:latin typeface="Times New Roman" pitchFamily="18" charset="0"/>
                <a:cs typeface="Times New Roman" pitchFamily="18" charset="0"/>
                <a:sym typeface="Times New Roman" pitchFamily="18" charset="0"/>
              </a:rPr>
              <a:t> </a:t>
            </a:r>
            <a:r>
              <a:rPr lang="en-US" sz="2800" dirty="0">
                <a:latin typeface="Times New Roman" pitchFamily="18" charset="0"/>
                <a:cs typeface="Times New Roman" pitchFamily="18" charset="0"/>
                <a:sym typeface="Arial" charset="0"/>
              </a:rPr>
              <a:t>affected by an action:</a:t>
            </a:r>
          </a:p>
        </p:txBody>
      </p:sp>
      <p:sp>
        <p:nvSpPr>
          <p:cNvPr id="32775" name="Rectangle 7"/>
          <p:cNvSpPr>
            <a:spLocks/>
          </p:cNvSpPr>
          <p:nvPr/>
        </p:nvSpPr>
        <p:spPr bwMode="auto">
          <a:xfrm>
            <a:off x="1007983" y="4005501"/>
            <a:ext cx="7875984" cy="348258"/>
          </a:xfrm>
          <a:prstGeom prst="rect">
            <a:avLst/>
          </a:prstGeom>
          <a:noFill/>
          <a:ln w="12700">
            <a:noFill/>
            <a:miter lim="800000"/>
            <a:headEnd/>
            <a:tailEnd/>
          </a:ln>
        </p:spPr>
        <p:txBody>
          <a:bodyPr lIns="0" tIns="0" rIns="40638" bIns="0"/>
          <a:lstStyle/>
          <a:p>
            <a:pPr marL="40182">
              <a:spcBef>
                <a:spcPts val="1046"/>
              </a:spcBef>
            </a:pPr>
            <a:r>
              <a:rPr lang="en-US" sz="2000" dirty="0">
                <a:cs typeface="Arial" charset="0"/>
                <a:sym typeface="Arial" charset="0"/>
              </a:rPr>
              <a:t>Quantify </a:t>
            </a:r>
            <a:r>
              <a:rPr lang="en-US" sz="2800" i="1" dirty="0">
                <a:latin typeface="Times New Roman" pitchFamily="18" charset="0"/>
                <a:cs typeface="Times New Roman" pitchFamily="18" charset="0"/>
                <a:sym typeface="Times New Roman" pitchFamily="18" charset="0"/>
              </a:rPr>
              <a:t>  </a:t>
            </a:r>
            <a:r>
              <a:rPr lang="en-US" sz="2000" dirty="0">
                <a:cs typeface="Arial" charset="0"/>
                <a:sym typeface="Arial" charset="0"/>
              </a:rPr>
              <a:t>   before the action and </a:t>
            </a:r>
            <a:r>
              <a:rPr lang="en-US" sz="2800" i="1" dirty="0">
                <a:latin typeface="Times New Roman" pitchFamily="18" charset="0"/>
                <a:cs typeface="Times New Roman" pitchFamily="18" charset="0"/>
                <a:sym typeface="Times New Roman" pitchFamily="18" charset="0"/>
              </a:rPr>
              <a:t>    </a:t>
            </a:r>
            <a:r>
              <a:rPr lang="en-US" sz="2000" dirty="0">
                <a:cs typeface="Arial" charset="0"/>
                <a:sym typeface="Arial" charset="0"/>
              </a:rPr>
              <a:t> after the action.</a:t>
            </a:r>
            <a:endParaRPr lang="en-US" sz="1700" dirty="0">
              <a:cs typeface="Arial" charset="0"/>
              <a:sym typeface="Arial" charset="0"/>
            </a:endParaRPr>
          </a:p>
        </p:txBody>
      </p:sp>
      <p:pic>
        <p:nvPicPr>
          <p:cNvPr id="32776" name="Picture 8"/>
          <p:cNvPicPr>
            <a:picLocks noChangeArrowheads="1"/>
          </p:cNvPicPr>
          <p:nvPr/>
        </p:nvPicPr>
        <p:blipFill>
          <a:blip r:embed="rId4" cstate="print"/>
          <a:srcRect/>
          <a:stretch>
            <a:fillRect/>
          </a:stretch>
        </p:blipFill>
        <p:spPr bwMode="auto">
          <a:xfrm>
            <a:off x="2079903" y="4040862"/>
            <a:ext cx="303609" cy="455414"/>
          </a:xfrm>
          <a:prstGeom prst="rect">
            <a:avLst/>
          </a:prstGeom>
          <a:noFill/>
          <a:ln w="12700">
            <a:noFill/>
            <a:miter lim="800000"/>
            <a:headEnd/>
            <a:tailEnd/>
          </a:ln>
        </p:spPr>
      </p:pic>
      <p:pic>
        <p:nvPicPr>
          <p:cNvPr id="32777" name="Picture 9"/>
          <p:cNvPicPr>
            <a:picLocks noChangeArrowheads="1"/>
          </p:cNvPicPr>
          <p:nvPr/>
        </p:nvPicPr>
        <p:blipFill>
          <a:blip r:embed="rId5" cstate="print"/>
          <a:srcRect/>
          <a:stretch>
            <a:fillRect/>
          </a:stretch>
        </p:blipFill>
        <p:spPr bwMode="auto">
          <a:xfrm>
            <a:off x="4892085" y="4052292"/>
            <a:ext cx="330398" cy="455414"/>
          </a:xfrm>
          <a:prstGeom prst="rect">
            <a:avLst/>
          </a:prstGeom>
          <a:noFill/>
          <a:ln w="12700">
            <a:noFill/>
            <a:miter lim="800000"/>
            <a:headEnd/>
            <a:tailEnd/>
          </a:ln>
        </p:spPr>
      </p:pic>
      <p:sp>
        <p:nvSpPr>
          <p:cNvPr id="32778" name="Rectangle 10"/>
          <p:cNvSpPr>
            <a:spLocks/>
          </p:cNvSpPr>
          <p:nvPr/>
        </p:nvSpPr>
        <p:spPr bwMode="auto">
          <a:xfrm>
            <a:off x="1027272" y="4762024"/>
            <a:ext cx="3712233" cy="307777"/>
          </a:xfrm>
          <a:prstGeom prst="rect">
            <a:avLst/>
          </a:prstGeom>
          <a:noFill/>
          <a:ln w="12700">
            <a:noFill/>
            <a:miter lim="800000"/>
            <a:headEnd/>
            <a:tailEnd/>
          </a:ln>
        </p:spPr>
        <p:txBody>
          <a:bodyPr wrap="none" lIns="0" tIns="0" rIns="40638" bIns="0">
            <a:spAutoFit/>
          </a:bodyPr>
          <a:lstStyle/>
          <a:p>
            <a:pPr marL="40182"/>
            <a:r>
              <a:rPr lang="en-US" sz="2000" dirty="0">
                <a:cs typeface="Arial" charset="0"/>
                <a:sym typeface="Arial" charset="0"/>
              </a:rPr>
              <a:t>Estimate the consequences as: </a:t>
            </a:r>
          </a:p>
        </p:txBody>
      </p:sp>
      <p:sp>
        <p:nvSpPr>
          <p:cNvPr id="32779" name="Rectangle 11"/>
          <p:cNvSpPr>
            <a:spLocks/>
          </p:cNvSpPr>
          <p:nvPr/>
        </p:nvSpPr>
        <p:spPr bwMode="auto">
          <a:xfrm>
            <a:off x="1012269" y="5382101"/>
            <a:ext cx="6507870" cy="307777"/>
          </a:xfrm>
          <a:prstGeom prst="rect">
            <a:avLst/>
          </a:prstGeom>
          <a:noFill/>
          <a:ln w="12700">
            <a:noFill/>
            <a:miter lim="800000"/>
            <a:headEnd/>
            <a:tailEnd/>
          </a:ln>
        </p:spPr>
        <p:txBody>
          <a:bodyPr wrap="none" lIns="0" tIns="0" rIns="40638" bIns="0">
            <a:spAutoFit/>
          </a:bodyPr>
          <a:lstStyle/>
          <a:p>
            <a:pPr marL="40182"/>
            <a:r>
              <a:rPr lang="en-US" sz="2000" b="1" dirty="0">
                <a:solidFill>
                  <a:srgbClr val="001F67"/>
                </a:solidFill>
                <a:cs typeface="Arial" charset="0"/>
                <a:sym typeface="Arial" charset="0"/>
              </a:rPr>
              <a:t>If </a:t>
            </a:r>
            <a:r>
              <a:rPr lang="en-US" sz="2000" b="1" i="1" dirty="0">
                <a:solidFill>
                  <a:srgbClr val="001F67"/>
                </a:solidFill>
                <a:latin typeface="Times New Roman" pitchFamily="18" charset="0"/>
                <a:cs typeface="Times New Roman" pitchFamily="18" charset="0"/>
                <a:sym typeface="Times New Roman" pitchFamily="18" charset="0"/>
              </a:rPr>
              <a:t>C </a:t>
            </a:r>
            <a:r>
              <a:rPr lang="en-US" sz="2000" b="1" dirty="0">
                <a:solidFill>
                  <a:srgbClr val="001F67"/>
                </a:solidFill>
                <a:cs typeface="Arial" charset="0"/>
                <a:sym typeface="Arial" charset="0"/>
              </a:rPr>
              <a:t>&gt; 0, the action is good.</a:t>
            </a:r>
            <a:r>
              <a:rPr lang="en-US" sz="2000" b="1" dirty="0">
                <a:cs typeface="Arial" charset="0"/>
                <a:sym typeface="Arial" charset="0"/>
              </a:rPr>
              <a:t> </a:t>
            </a:r>
            <a:r>
              <a:rPr lang="en-US" sz="2000" b="1" dirty="0">
                <a:solidFill>
                  <a:srgbClr val="D90B00"/>
                </a:solidFill>
                <a:cs typeface="Arial" charset="0"/>
                <a:sym typeface="Arial" charset="0"/>
              </a:rPr>
              <a:t>If </a:t>
            </a:r>
            <a:r>
              <a:rPr lang="en-US" sz="2000" b="1" i="1" dirty="0">
                <a:solidFill>
                  <a:srgbClr val="D90B00"/>
                </a:solidFill>
                <a:latin typeface="Times New Roman" pitchFamily="18" charset="0"/>
                <a:cs typeface="Times New Roman" pitchFamily="18" charset="0"/>
                <a:sym typeface="Times New Roman" pitchFamily="18" charset="0"/>
              </a:rPr>
              <a:t>C </a:t>
            </a:r>
            <a:r>
              <a:rPr lang="en-US" sz="2000" b="1" dirty="0">
                <a:solidFill>
                  <a:srgbClr val="D90B00"/>
                </a:solidFill>
                <a:cs typeface="Arial" charset="0"/>
                <a:sym typeface="Arial" charset="0"/>
              </a:rPr>
              <a:t>&lt; 0, the action is bad.</a:t>
            </a:r>
            <a:r>
              <a:rPr lang="en-US" sz="2000" b="1" dirty="0">
                <a:cs typeface="Arial" charset="0"/>
                <a:sym typeface="Arial" charset="0"/>
              </a:rPr>
              <a:t> </a:t>
            </a:r>
          </a:p>
        </p:txBody>
      </p:sp>
      <p:sp>
        <p:nvSpPr>
          <p:cNvPr id="1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1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smtClean="0"/>
              <a:t>Bentham: Weighing Pleasure/Pain</a:t>
            </a:r>
          </a:p>
        </p:txBody>
      </p:sp>
      <p:sp>
        <p:nvSpPr>
          <p:cNvPr id="64516" name="Rectangle 3"/>
          <p:cNvSpPr>
            <a:spLocks noGrp="1" noChangeArrowheads="1"/>
          </p:cNvSpPr>
          <p:nvPr>
            <p:ph type="body" idx="1"/>
          </p:nvPr>
        </p:nvSpPr>
        <p:spPr/>
        <p:txBody>
          <a:bodyPr/>
          <a:lstStyle/>
          <a:p>
            <a:pPr eaLnBrk="1" hangingPunct="1"/>
            <a:r>
              <a:rPr lang="en-US" dirty="0" smtClean="0"/>
              <a:t>Intensity (</a:t>
            </a:r>
            <a:r>
              <a:rPr lang="zh-CN" altLang="en-US" dirty="0" smtClean="0"/>
              <a:t>强度）</a:t>
            </a:r>
            <a:endParaRPr lang="en-US" dirty="0" smtClean="0"/>
          </a:p>
          <a:p>
            <a:pPr eaLnBrk="1" hangingPunct="1"/>
            <a:r>
              <a:rPr lang="en-US" dirty="0" smtClean="0"/>
              <a:t>Duration （</a:t>
            </a:r>
            <a:r>
              <a:rPr lang="zh-CN" altLang="en-US" dirty="0" smtClean="0"/>
              <a:t>长度）</a:t>
            </a:r>
            <a:endParaRPr lang="en-US" dirty="0" smtClean="0"/>
          </a:p>
          <a:p>
            <a:pPr eaLnBrk="1" hangingPunct="1"/>
            <a:r>
              <a:rPr lang="en-US" dirty="0" smtClean="0"/>
              <a:t>Certainty （</a:t>
            </a:r>
            <a:r>
              <a:rPr lang="zh-CN" altLang="en-US" dirty="0" smtClean="0"/>
              <a:t>确定性）</a:t>
            </a:r>
            <a:endParaRPr lang="en-US" dirty="0" smtClean="0"/>
          </a:p>
          <a:p>
            <a:pPr eaLnBrk="1" hangingPunct="1"/>
            <a:r>
              <a:rPr lang="en-US" dirty="0" smtClean="0"/>
              <a:t>Propinquity （</a:t>
            </a:r>
            <a:r>
              <a:rPr lang="zh-CN" altLang="en-US" dirty="0" smtClean="0"/>
              <a:t>临近性）</a:t>
            </a:r>
            <a:endParaRPr lang="en-US" dirty="0" smtClean="0"/>
          </a:p>
          <a:p>
            <a:pPr eaLnBrk="1" hangingPunct="1"/>
            <a:r>
              <a:rPr lang="en-US" dirty="0" smtClean="0"/>
              <a:t>Fecundity （</a:t>
            </a:r>
            <a:r>
              <a:rPr lang="zh-CN" altLang="en-US" dirty="0" smtClean="0"/>
              <a:t>成果富有）</a:t>
            </a:r>
            <a:endParaRPr lang="en-US" dirty="0" smtClean="0"/>
          </a:p>
          <a:p>
            <a:pPr eaLnBrk="1" hangingPunct="1"/>
            <a:r>
              <a:rPr lang="en-US" dirty="0" smtClean="0"/>
              <a:t>Purity （</a:t>
            </a:r>
            <a:r>
              <a:rPr lang="zh-CN" altLang="en-US" dirty="0" smtClean="0"/>
              <a:t>纯粹性）</a:t>
            </a:r>
            <a:endParaRPr lang="en-US" dirty="0" smtClean="0"/>
          </a:p>
          <a:p>
            <a:pPr eaLnBrk="1" hangingPunct="1"/>
            <a:r>
              <a:rPr lang="en-US" dirty="0" smtClean="0"/>
              <a:t>Extent （</a:t>
            </a:r>
            <a:r>
              <a:rPr lang="zh-CN" altLang="en-US" dirty="0" smtClean="0"/>
              <a:t>广度， 影响度）</a:t>
            </a:r>
            <a:endParaRPr lang="en-US" dirty="0" smtClean="0"/>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28</a:t>
            </a:fld>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Principle of Utility</a:t>
            </a:r>
          </a:p>
        </p:txBody>
      </p:sp>
      <p:pic>
        <p:nvPicPr>
          <p:cNvPr id="62468" name="Picture 6" descr="qui02f06"/>
          <p:cNvPicPr>
            <a:picLocks noChangeAspect="1" noChangeArrowheads="1"/>
          </p:cNvPicPr>
          <p:nvPr/>
        </p:nvPicPr>
        <p:blipFill>
          <a:blip r:embed="rId2" cstate="print"/>
          <a:srcRect/>
          <a:stretch>
            <a:fillRect/>
          </a:stretch>
        </p:blipFill>
        <p:spPr bwMode="auto">
          <a:xfrm>
            <a:off x="914400" y="1371600"/>
            <a:ext cx="7315200" cy="4400550"/>
          </a:xfrm>
          <a:prstGeom prst="rect">
            <a:avLst/>
          </a:prstGeom>
          <a:noFill/>
          <a:ln w="9525">
            <a:noFill/>
            <a:miter lim="800000"/>
            <a:headEnd/>
            <a:tailEnd/>
          </a:ln>
        </p:spPr>
      </p:pic>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304800"/>
            <a:ext cx="7772400" cy="990600"/>
          </a:xfrm>
        </p:spPr>
        <p:txBody>
          <a:bodyPr/>
          <a:lstStyle/>
          <a:p>
            <a:pPr eaLnBrk="1" hangingPunct="1"/>
            <a:r>
              <a:rPr lang="en-US" altLang="zh-CN" sz="4000" dirty="0" smtClean="0">
                <a:ea typeface="SimSun" pitchFamily="2" charset="-122"/>
              </a:rPr>
              <a:t>Society</a:t>
            </a:r>
            <a:endParaRPr lang="en-US" sz="4000" dirty="0" smtClean="0"/>
          </a:p>
        </p:txBody>
      </p:sp>
      <p:sp>
        <p:nvSpPr>
          <p:cNvPr id="4099" name="TextBox 3"/>
          <p:cNvSpPr txBox="1">
            <a:spLocks noChangeArrowheads="1"/>
          </p:cNvSpPr>
          <p:nvPr/>
        </p:nvSpPr>
        <p:spPr bwMode="auto">
          <a:xfrm>
            <a:off x="685800" y="1447800"/>
            <a:ext cx="7772400" cy="3108543"/>
          </a:xfrm>
          <a:prstGeom prst="rect">
            <a:avLst/>
          </a:prstGeom>
          <a:noFill/>
          <a:ln w="9525">
            <a:noFill/>
            <a:miter lim="800000"/>
            <a:headEnd/>
            <a:tailEnd/>
          </a:ln>
        </p:spPr>
        <p:txBody>
          <a:bodyPr>
            <a:spAutoFit/>
          </a:bodyPr>
          <a:lstStyle/>
          <a:p>
            <a:r>
              <a:rPr lang="en-US" sz="2800" dirty="0" smtClean="0">
                <a:latin typeface="Calibri" pitchFamily="34" charset="0"/>
              </a:rPr>
              <a:t>A </a:t>
            </a:r>
            <a:r>
              <a:rPr lang="en-US" sz="2800" b="1" i="1" dirty="0">
                <a:latin typeface="Calibri" pitchFamily="34" charset="0"/>
              </a:rPr>
              <a:t>society</a:t>
            </a:r>
            <a:r>
              <a:rPr lang="en-US" sz="2800" dirty="0">
                <a:latin typeface="Calibri" pitchFamily="34" charset="0"/>
              </a:rPr>
              <a:t> is an association of people organized under a system of rules designed to advance the good of its members over time.  </a:t>
            </a:r>
            <a:endParaRPr lang="en-US" sz="2800" dirty="0" smtClean="0">
              <a:latin typeface="Calibri" pitchFamily="34" charset="0"/>
            </a:endParaRPr>
          </a:p>
          <a:p>
            <a:endParaRPr lang="en-US" sz="2800" dirty="0" smtClean="0">
              <a:latin typeface="Calibri" pitchFamily="34" charset="0"/>
            </a:endParaRPr>
          </a:p>
          <a:p>
            <a:r>
              <a:rPr lang="en-US" sz="2800" dirty="0" smtClean="0">
                <a:latin typeface="Calibri" pitchFamily="34" charset="0"/>
              </a:rPr>
              <a:t>A </a:t>
            </a:r>
            <a:r>
              <a:rPr lang="en-US" sz="2800" dirty="0">
                <a:latin typeface="Calibri" pitchFamily="34" charset="0"/>
              </a:rPr>
              <a:t>society may be a nation, but it may also be a social organization, a professional organization, a sports organization, a musical group, etc</a:t>
            </a:r>
            <a:r>
              <a:rPr lang="en-US" sz="2800" dirty="0" smtClean="0">
                <a:latin typeface="Calibri" pitchFamily="34" charset="0"/>
              </a:rPr>
              <a:t>.</a:t>
            </a:r>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Jeremy Bentham</a:t>
            </a:r>
            <a:br>
              <a:rPr lang="en-US" dirty="0" smtClean="0"/>
            </a:br>
            <a:r>
              <a:rPr lang="en-US" sz="3600" dirty="0" smtClean="0"/>
              <a:t>1748 - 1832</a:t>
            </a:r>
            <a:endParaRPr lang="en-US" dirty="0"/>
          </a:p>
        </p:txBody>
      </p:sp>
      <p:sp>
        <p:nvSpPr>
          <p:cNvPr id="3" name="Footer Placeholder 2"/>
          <p:cNvSpPr>
            <a:spLocks noGrp="1"/>
          </p:cNvSpPr>
          <p:nvPr>
            <p:ph type="ftr" sz="quarter" idx="11"/>
          </p:nvPr>
        </p:nvSpPr>
        <p:spPr/>
        <p:txBody>
          <a:bodyPr/>
          <a:lstStyle/>
          <a:p>
            <a:pPr>
              <a:defRPr/>
            </a:pPr>
            <a:r>
              <a:rPr lang="en-US" dirty="0" smtClean="0"/>
              <a:t>Computers and Society</a:t>
            </a:r>
            <a:endParaRPr lang="en-US" dirty="0"/>
          </a:p>
        </p:txBody>
      </p:sp>
      <p:sp>
        <p:nvSpPr>
          <p:cNvPr id="4" name="Slide Number Placeholder 3"/>
          <p:cNvSpPr>
            <a:spLocks noGrp="1"/>
          </p:cNvSpPr>
          <p:nvPr>
            <p:ph type="sldNum" sz="quarter" idx="12"/>
          </p:nvPr>
        </p:nvSpPr>
        <p:spPr/>
        <p:txBody>
          <a:bodyPr/>
          <a:lstStyle/>
          <a:p>
            <a:fld id="{16F982B6-48C8-4798-8DF3-FD3E9AFEF300}" type="slidenum">
              <a:rPr lang="en-US" smtClean="0"/>
              <a:pPr/>
              <a:t>30</a:t>
            </a:fld>
            <a:endParaRPr lang="en-US"/>
          </a:p>
        </p:txBody>
      </p:sp>
      <p:sp>
        <p:nvSpPr>
          <p:cNvPr id="5" name="Rectangle 2"/>
          <p:cNvSpPr txBox="1">
            <a:spLocks noChangeArrowheads="1"/>
          </p:cNvSpPr>
          <p:nvPr/>
        </p:nvSpPr>
        <p:spPr>
          <a:xfrm>
            <a:off x="1187648" y="1698642"/>
            <a:ext cx="4348758" cy="2786063"/>
          </a:xfrm>
          <a:prstGeom prst="rect">
            <a:avLst/>
          </a:prstGeom>
        </p:spPr>
        <p:txBody>
          <a:bodyPr rIns="40638" anchor="t"/>
          <a:lstStyle/>
          <a:p>
            <a:pPr marL="382847" marR="0" lvl="0" indent="-342665" algn="l" defTabSz="914400" rtl="0" eaLnBrk="1" fontAlgn="base" latinLnBrk="0" hangingPunct="1">
              <a:lnSpc>
                <a:spcPct val="100000"/>
              </a:lnSpc>
              <a:spcBef>
                <a:spcPct val="20000"/>
              </a:spcBef>
              <a:spcAft>
                <a:spcPct val="0"/>
              </a:spcAft>
              <a:buClrTx/>
              <a:buSzTx/>
              <a:buFontTx/>
              <a:buChar char="•"/>
              <a:tabLst/>
              <a:defRPr/>
            </a:pPr>
            <a:r>
              <a:rPr kumimoji="0" lang="en-US" sz="2000" i="0" strike="noStrike" kern="0" cap="none" spc="0" normalizeH="0" baseline="0" noProof="0" dirty="0" smtClean="0">
                <a:ln>
                  <a:noFill/>
                </a:ln>
                <a:effectLst/>
                <a:uLnTx/>
                <a:uFillTx/>
                <a:latin typeface="+mn-lt"/>
                <a:ea typeface="ＭＳ Ｐゴシック" pitchFamily="-105" charset="-128"/>
                <a:cs typeface="ＭＳ Ｐゴシック" pitchFamily="-105" charset="-128"/>
              </a:rPr>
              <a:t>English philosopher</a:t>
            </a:r>
          </a:p>
          <a:p>
            <a:pPr marL="382847" marR="0" lvl="0" indent="-342665" algn="l" defTabSz="914400" rtl="0" eaLnBrk="1" fontAlgn="base" latinLnBrk="0" hangingPunct="1">
              <a:lnSpc>
                <a:spcPct val="100000"/>
              </a:lnSpc>
              <a:spcBef>
                <a:spcPct val="20000"/>
              </a:spcBef>
              <a:spcAft>
                <a:spcPct val="0"/>
              </a:spcAft>
              <a:buClrTx/>
              <a:buSzTx/>
              <a:tabLst/>
              <a:defRPr/>
            </a:pPr>
            <a:endParaRPr kumimoji="0" lang="en-US" sz="2000" i="0" strike="noStrike" kern="0" cap="none" spc="0" normalizeH="0" baseline="0" noProof="0" dirty="0" smtClean="0">
              <a:ln>
                <a:noFill/>
              </a:ln>
              <a:effectLst/>
              <a:uLnTx/>
              <a:uFillTx/>
              <a:latin typeface="+mn-lt"/>
              <a:ea typeface="ＭＳ Ｐゴシック" pitchFamily="-105" charset="-128"/>
              <a:cs typeface="ＭＳ Ｐゴシック" pitchFamily="-105" charset="-128"/>
            </a:endParaRPr>
          </a:p>
          <a:p>
            <a:pPr marL="382847" marR="0" lvl="0" indent="-342665" algn="l" defTabSz="914400" rtl="0" eaLnBrk="1" fontAlgn="base" latinLnBrk="0" hangingPunct="1">
              <a:lnSpc>
                <a:spcPct val="100000"/>
              </a:lnSpc>
              <a:spcBef>
                <a:spcPct val="20000"/>
              </a:spcBef>
              <a:spcAft>
                <a:spcPct val="0"/>
              </a:spcAft>
              <a:buClrTx/>
              <a:buSzTx/>
              <a:buFontTx/>
              <a:buChar char="•"/>
              <a:tabLst/>
              <a:defRPr/>
            </a:pPr>
            <a:r>
              <a:rPr kumimoji="0" lang="en-US" sz="2000" b="1" i="0" u="sng" strike="noStrike" kern="0" cap="none" spc="0" normalizeH="0" baseline="0" noProof="0" dirty="0" smtClean="0">
                <a:ln>
                  <a:noFill/>
                </a:ln>
                <a:solidFill>
                  <a:srgbClr val="FF0000"/>
                </a:solidFill>
                <a:effectLst/>
                <a:uLnTx/>
                <a:uFillTx/>
                <a:latin typeface="+mn-lt"/>
                <a:ea typeface="ＭＳ Ｐゴシック" pitchFamily="-105" charset="-128"/>
                <a:cs typeface="ＭＳ Ｐゴシック" pitchFamily="-105" charset="-128"/>
              </a:rPr>
              <a:t>The Principle of Utility </a:t>
            </a:r>
            <a:endParaRPr kumimoji="0" lang="en-US" sz="2000" b="1" i="0" u="sng" strike="noStrike" kern="0" cap="none" spc="0" normalizeH="0" baseline="0" noProof="0" dirty="0" smtClean="0">
              <a:ln>
                <a:noFill/>
              </a:ln>
              <a:solidFill>
                <a:srgbClr val="FF0000"/>
              </a:solidFill>
              <a:effectLst/>
              <a:uLnTx/>
              <a:uFillTx/>
              <a:latin typeface="+mn-lt"/>
              <a:ea typeface="ヒラギノ角ゴ ProN W6"/>
              <a:cs typeface="ヒラギノ角ゴ ProN W6"/>
            </a:endParaRPr>
          </a:p>
          <a:p>
            <a:pPr marL="382847" marR="0" lvl="0" indent="-342665" algn="l" defTabSz="914400" rtl="0" eaLnBrk="1" fontAlgn="base" latinLnBrk="0" hangingPunct="1">
              <a:lnSpc>
                <a:spcPct val="100000"/>
              </a:lnSpc>
              <a:spcBef>
                <a:spcPts val="773"/>
              </a:spcBef>
              <a:spcAft>
                <a:spcPct val="0"/>
              </a:spcAft>
              <a:buClrTx/>
              <a:buSzTx/>
              <a:buFontTx/>
              <a:buChar char="•"/>
              <a:tabLst/>
              <a:defRPr/>
            </a:pPr>
            <a:r>
              <a:rPr kumimoji="0" lang="en-US" sz="2000" b="1" i="0" u="none" strike="noStrike" kern="0" cap="none" spc="0" normalizeH="0" baseline="0" noProof="0" dirty="0" smtClean="0">
                <a:ln>
                  <a:noFill/>
                </a:ln>
                <a:solidFill>
                  <a:srgbClr val="FF0000"/>
                </a:solidFill>
                <a:effectLst/>
                <a:uLnTx/>
                <a:uFillTx/>
                <a:latin typeface="+mn-lt"/>
                <a:ea typeface="ＭＳ Ｐゴシック" pitchFamily="-105" charset="-128"/>
                <a:cs typeface="ＭＳ Ｐゴシック" pitchFamily="-105" charset="-128"/>
              </a:rPr>
              <a:t>(Greatest Happiness Principle)</a:t>
            </a:r>
            <a:endParaRPr kumimoji="0" lang="en-US" sz="2000" b="1" i="0" u="sng" strike="noStrike" kern="0" cap="none" spc="0" normalizeH="0" baseline="0" noProof="0" dirty="0" smtClean="0">
              <a:ln>
                <a:noFill/>
              </a:ln>
              <a:solidFill>
                <a:srgbClr val="FF0000"/>
              </a:solidFill>
              <a:effectLst/>
              <a:uLnTx/>
              <a:uFillTx/>
              <a:latin typeface="+mn-lt"/>
              <a:ea typeface="ヒラギノ角ゴ ProN W6"/>
              <a:cs typeface="ヒラギノ角ゴ ProN W6"/>
            </a:endParaRPr>
          </a:p>
          <a:p>
            <a:pPr marL="382847" marR="0" lvl="0" indent="-342665" algn="l" defTabSz="914400" rtl="0" eaLnBrk="1" fontAlgn="base" latinLnBrk="0" hangingPunct="1">
              <a:lnSpc>
                <a:spcPct val="100000"/>
              </a:lnSpc>
              <a:spcBef>
                <a:spcPts val="773"/>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endParaRPr>
          </a:p>
          <a:p>
            <a:pPr marL="382847" marR="0" lvl="0" indent="-342665" algn="l" defTabSz="914400" rtl="0" eaLnBrk="1" fontAlgn="base" latinLnBrk="0" hangingPunct="1">
              <a:lnSpc>
                <a:spcPct val="100000"/>
              </a:lnSpc>
              <a:spcBef>
                <a:spcPts val="773"/>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An action is </a:t>
            </a:r>
            <a:r>
              <a:rPr kumimoji="0" lang="en-US" sz="2000" b="1" i="1"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right</a:t>
            </a: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 (or </a:t>
            </a:r>
            <a:r>
              <a:rPr kumimoji="0" lang="en-US" sz="2000" b="1" i="1"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wrong</a:t>
            </a: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 to the extent that it increases (or decreases) the</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 total happiness</a:t>
            </a: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05" charset="-128"/>
                <a:cs typeface="ＭＳ Ｐゴシック" pitchFamily="-105" charset="-128"/>
              </a:rPr>
              <a:t> of the affected parties.</a:t>
            </a:r>
          </a:p>
        </p:txBody>
      </p:sp>
      <p:pic>
        <p:nvPicPr>
          <p:cNvPr id="6" name="Picture 5" descr="441px-Jeremy_Bentham_by_Henry_William_Pickersgill_detail.jpg"/>
          <p:cNvPicPr>
            <a:picLocks noChangeAspect="1"/>
          </p:cNvPicPr>
          <p:nvPr/>
        </p:nvPicPr>
        <p:blipFill>
          <a:blip r:embed="rId2" cstate="print"/>
          <a:stretch>
            <a:fillRect/>
          </a:stretch>
        </p:blipFill>
        <p:spPr>
          <a:xfrm>
            <a:off x="5936572" y="1643604"/>
            <a:ext cx="2062226" cy="2801074"/>
          </a:xfrm>
          <a:prstGeom prst="rect">
            <a:avLst/>
          </a:prstGeom>
        </p:spPr>
      </p:pic>
      <p:sp>
        <p:nvSpPr>
          <p:cNvPr id="7" name="TextBox 6"/>
          <p:cNvSpPr txBox="1"/>
          <p:nvPr/>
        </p:nvSpPr>
        <p:spPr>
          <a:xfrm>
            <a:off x="3703834" y="5497995"/>
            <a:ext cx="4750018" cy="369332"/>
          </a:xfrm>
          <a:prstGeom prst="rect">
            <a:avLst/>
          </a:prstGeom>
          <a:noFill/>
        </p:spPr>
        <p:txBody>
          <a:bodyPr wrap="none" rtlCol="0">
            <a:spAutoFit/>
          </a:bodyPr>
          <a:lstStyle/>
          <a:p>
            <a:r>
              <a:rPr lang="en-US" dirty="0" smtClean="0"/>
              <a:t>http://en.wikipedia.org/wiki/Jeremy_Bentham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rIns="40638"/>
          <a:lstStyle/>
          <a:p>
            <a:pPr marL="40182" eaLnBrk="1" hangingPunct="1"/>
            <a:r>
              <a:rPr lang="en-US" dirty="0" smtClean="0"/>
              <a:t>John Stuart Mill</a:t>
            </a:r>
            <a:r>
              <a:rPr lang="en-US" sz="3400" dirty="0" smtClean="0"/>
              <a:t> </a:t>
            </a:r>
            <a:br>
              <a:rPr lang="en-US" sz="3400" dirty="0" smtClean="0"/>
            </a:br>
            <a:r>
              <a:rPr lang="en-US" sz="3400" dirty="0" smtClean="0"/>
              <a:t>1806-1873</a:t>
            </a:r>
            <a:br>
              <a:rPr lang="en-US" sz="3400" dirty="0" smtClean="0"/>
            </a:br>
            <a:endParaRPr lang="en-US" sz="3400" dirty="0" smtClean="0"/>
          </a:p>
        </p:txBody>
      </p:sp>
      <p:pic>
        <p:nvPicPr>
          <p:cNvPr id="43011" name="Picture 3"/>
          <p:cNvPicPr>
            <a:picLocks noChangeAspect="1" noChangeArrowheads="1"/>
          </p:cNvPicPr>
          <p:nvPr/>
        </p:nvPicPr>
        <p:blipFill>
          <a:blip r:embed="rId2" cstate="print"/>
          <a:srcRect/>
          <a:stretch>
            <a:fillRect/>
          </a:stretch>
        </p:blipFill>
        <p:spPr bwMode="auto">
          <a:xfrm>
            <a:off x="5893594" y="2035969"/>
            <a:ext cx="2411016" cy="2786063"/>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31748" name="Rectangle 4"/>
          <p:cNvSpPr>
            <a:spLocks/>
          </p:cNvSpPr>
          <p:nvPr/>
        </p:nvSpPr>
        <p:spPr bwMode="auto">
          <a:xfrm>
            <a:off x="5833792" y="4972513"/>
            <a:ext cx="2522807" cy="261610"/>
          </a:xfrm>
          <a:prstGeom prst="rect">
            <a:avLst/>
          </a:prstGeom>
          <a:noFill/>
          <a:ln w="12700">
            <a:noFill/>
            <a:miter lim="800000"/>
            <a:headEnd/>
            <a:tailEnd/>
          </a:ln>
        </p:spPr>
        <p:txBody>
          <a:bodyPr wrap="none" lIns="0" tIns="0" rIns="0" bIns="0" anchor="ctr">
            <a:spAutoFit/>
          </a:bodyPr>
          <a:lstStyle/>
          <a:p>
            <a:pPr algn="ctr"/>
            <a:r>
              <a:rPr lang="en-US" sz="1700" i="1" dirty="0">
                <a:ea typeface="Gill Sans"/>
                <a:cs typeface="Gill Sans"/>
              </a:rPr>
              <a:t>Picture source:  Wikipedia</a:t>
            </a:r>
          </a:p>
        </p:txBody>
      </p:sp>
      <p:sp>
        <p:nvSpPr>
          <p:cNvPr id="6" name="Content Placeholder 5"/>
          <p:cNvSpPr>
            <a:spLocks noGrp="1"/>
          </p:cNvSpPr>
          <p:nvPr>
            <p:ph idx="1"/>
          </p:nvPr>
        </p:nvSpPr>
        <p:spPr>
          <a:xfrm>
            <a:off x="457200" y="1484450"/>
            <a:ext cx="5237544" cy="4525963"/>
          </a:xfrm>
        </p:spPr>
        <p:txBody>
          <a:bodyPr/>
          <a:lstStyle/>
          <a:p>
            <a:r>
              <a:rPr lang="en-US" sz="2800" dirty="0" smtClean="0"/>
              <a:t>English philosopher</a:t>
            </a:r>
          </a:p>
          <a:p>
            <a:r>
              <a:rPr lang="en-US" sz="2800" dirty="0" smtClean="0"/>
              <a:t>Authored the book </a:t>
            </a:r>
            <a:r>
              <a:rPr lang="en-US" sz="2800" i="1" dirty="0" smtClean="0"/>
              <a:t>Utilitarianism</a:t>
            </a:r>
            <a:r>
              <a:rPr lang="en-US" sz="2800" dirty="0" smtClean="0"/>
              <a:t> </a:t>
            </a:r>
          </a:p>
          <a:p>
            <a:r>
              <a:rPr lang="en-US" sz="2800" dirty="0" smtClean="0"/>
              <a:t>Influenced by Jeremy Bentham and James Mill</a:t>
            </a:r>
          </a:p>
          <a:p>
            <a:r>
              <a:rPr lang="en-US" sz="2800" dirty="0" smtClean="0"/>
              <a:t>An influential contributors to social theory, political theory and political economy.</a:t>
            </a:r>
            <a:endParaRPr lang="en-US" sz="2800" dirty="0"/>
          </a:p>
        </p:txBody>
      </p:sp>
      <p:sp>
        <p:nvSpPr>
          <p:cNvPr id="7" name="Footer Placeholder 2"/>
          <p:cNvSpPr>
            <a:spLocks noGrp="1"/>
          </p:cNvSpPr>
          <p:nvPr>
            <p:ph type="ftr" sz="quarter" idx="11"/>
          </p:nvPr>
        </p:nvSpPr>
        <p:spPr>
          <a:xfrm>
            <a:off x="2687638" y="6245225"/>
            <a:ext cx="3810000" cy="476250"/>
          </a:xfrm>
        </p:spPr>
        <p:txBody>
          <a:bodyPr/>
          <a:lstStyle/>
          <a:p>
            <a:pPr>
              <a:defRPr/>
            </a:pPr>
            <a:r>
              <a:rPr lang="en-US" dirty="0" smtClean="0"/>
              <a:t>Computers and Society</a:t>
            </a:r>
            <a:endParaRPr lang="en-US" dirty="0"/>
          </a:p>
        </p:txBody>
      </p:sp>
      <p:sp>
        <p:nvSpPr>
          <p:cNvPr id="8" name="Slide Number Placeholder 3"/>
          <p:cNvSpPr>
            <a:spLocks noGrp="1"/>
          </p:cNvSpPr>
          <p:nvPr>
            <p:ph type="sldNum" sz="quarter" idx="12"/>
          </p:nvPr>
        </p:nvSpPr>
        <p:spPr>
          <a:xfrm>
            <a:off x="6553200" y="6245225"/>
            <a:ext cx="2133600" cy="476250"/>
          </a:xfrm>
        </p:spPr>
        <p:txBody>
          <a:bodyPr/>
          <a:lstStyle/>
          <a:p>
            <a:fld id="{16F982B6-48C8-4798-8DF3-FD3E9AFEF300}"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533400"/>
            <a:ext cx="7772400" cy="838200"/>
          </a:xfrm>
        </p:spPr>
        <p:txBody>
          <a:bodyPr/>
          <a:lstStyle/>
          <a:p>
            <a:pPr eaLnBrk="1" hangingPunct="1"/>
            <a:r>
              <a:rPr lang="en-US" sz="4000" smtClean="0"/>
              <a:t>Act Utilitarianism Pros</a:t>
            </a:r>
          </a:p>
        </p:txBody>
      </p:sp>
      <p:sp>
        <p:nvSpPr>
          <p:cNvPr id="51203" name="TextBox 3"/>
          <p:cNvSpPr txBox="1">
            <a:spLocks noChangeArrowheads="1"/>
          </p:cNvSpPr>
          <p:nvPr/>
        </p:nvSpPr>
        <p:spPr bwMode="auto">
          <a:xfrm>
            <a:off x="685800" y="1600200"/>
            <a:ext cx="7772400" cy="3539430"/>
          </a:xfrm>
          <a:prstGeom prst="rect">
            <a:avLst/>
          </a:prstGeom>
          <a:noFill/>
          <a:ln w="9525">
            <a:noFill/>
            <a:miter lim="800000"/>
            <a:headEnd/>
            <a:tailEnd/>
          </a:ln>
        </p:spPr>
        <p:txBody>
          <a:bodyPr>
            <a:spAutoFit/>
          </a:bodyPr>
          <a:lstStyle/>
          <a:p>
            <a:r>
              <a:rPr lang="en-US" sz="3200" dirty="0">
                <a:latin typeface="Calibri" pitchFamily="34" charset="0"/>
              </a:rPr>
              <a:t>Plusses:</a:t>
            </a:r>
          </a:p>
          <a:p>
            <a:endParaRPr lang="en-US" sz="3200" dirty="0">
              <a:latin typeface="Calibri" pitchFamily="34" charset="0"/>
            </a:endParaRPr>
          </a:p>
          <a:p>
            <a:pPr>
              <a:buFont typeface="Calibri" pitchFamily="34" charset="0"/>
              <a:buAutoNum type="arabicPeriod"/>
            </a:pPr>
            <a:r>
              <a:rPr lang="en-US" sz="3200" dirty="0">
                <a:latin typeface="Calibri" pitchFamily="34" charset="0"/>
              </a:rPr>
              <a:t>It focuses on happiness.</a:t>
            </a:r>
          </a:p>
          <a:p>
            <a:pPr>
              <a:buFont typeface="Calibri" pitchFamily="34" charset="0"/>
              <a:buAutoNum type="arabicPeriod"/>
            </a:pPr>
            <a:endParaRPr lang="en-US" sz="3200" dirty="0">
              <a:latin typeface="Calibri" pitchFamily="34" charset="0"/>
            </a:endParaRPr>
          </a:p>
          <a:p>
            <a:pPr>
              <a:buFont typeface="Calibri" pitchFamily="34" charset="0"/>
              <a:buAutoNum type="arabicPeriod"/>
            </a:pPr>
            <a:r>
              <a:rPr lang="en-US" sz="3200" dirty="0">
                <a:latin typeface="Calibri" pitchFamily="34" charset="0"/>
              </a:rPr>
              <a:t>It is down-to-earth.</a:t>
            </a:r>
          </a:p>
          <a:p>
            <a:pPr>
              <a:buFont typeface="Calibri" pitchFamily="34" charset="0"/>
              <a:buAutoNum type="arabicPeriod"/>
            </a:pPr>
            <a:endParaRPr lang="en-US" sz="3200" dirty="0">
              <a:latin typeface="Calibri" pitchFamily="34" charset="0"/>
            </a:endParaRPr>
          </a:p>
          <a:p>
            <a:pPr>
              <a:buFont typeface="Calibri" pitchFamily="34" charset="0"/>
              <a:buAutoNum type="arabicPeriod"/>
            </a:pPr>
            <a:r>
              <a:rPr lang="en-US" sz="3200" dirty="0">
                <a:latin typeface="Calibri" pitchFamily="34" charset="0"/>
              </a:rPr>
              <a:t>It is comprehensive.</a:t>
            </a:r>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 calcmode="lin" valueType="num">
                                      <p:cBhvr additive="base">
                                        <p:cTn id="7" dur="2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anim calcmode="lin" valueType="num">
                                      <p:cBhvr additive="base">
                                        <p:cTn id="13" dur="2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anim calcmode="lin" valueType="num">
                                      <p:cBhvr additive="base">
                                        <p:cTn id="19" dur="20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190500"/>
            <a:ext cx="7772400" cy="838200"/>
          </a:xfrm>
        </p:spPr>
        <p:txBody>
          <a:bodyPr/>
          <a:lstStyle/>
          <a:p>
            <a:pPr eaLnBrk="1" hangingPunct="1"/>
            <a:r>
              <a:rPr lang="en-US" sz="4000" smtClean="0"/>
              <a:t>Act Utilitarianism Cons</a:t>
            </a:r>
          </a:p>
        </p:txBody>
      </p:sp>
      <p:sp>
        <p:nvSpPr>
          <p:cNvPr id="17411" name="TextBox 3"/>
          <p:cNvSpPr txBox="1">
            <a:spLocks noChangeArrowheads="1"/>
          </p:cNvSpPr>
          <p:nvPr/>
        </p:nvSpPr>
        <p:spPr bwMode="auto">
          <a:xfrm>
            <a:off x="685800" y="1295400"/>
            <a:ext cx="7772400" cy="4894263"/>
          </a:xfrm>
          <a:prstGeom prst="rect">
            <a:avLst/>
          </a:prstGeom>
          <a:noFill/>
          <a:ln w="9525">
            <a:noFill/>
            <a:miter lim="800000"/>
            <a:headEnd/>
            <a:tailEnd/>
          </a:ln>
        </p:spPr>
        <p:txBody>
          <a:bodyPr>
            <a:spAutoFit/>
          </a:bodyPr>
          <a:lstStyle/>
          <a:p>
            <a:r>
              <a:rPr lang="en-US" sz="2400" dirty="0">
                <a:latin typeface="Calibri" pitchFamily="34" charset="0"/>
              </a:rPr>
              <a:t>Minuses:</a:t>
            </a:r>
          </a:p>
          <a:p>
            <a:endParaRPr lang="en-US" sz="2400" dirty="0">
              <a:latin typeface="Calibri" pitchFamily="34" charset="0"/>
            </a:endParaRPr>
          </a:p>
          <a:p>
            <a:pPr>
              <a:buFont typeface="Calibri" pitchFamily="34" charset="0"/>
              <a:buAutoNum type="arabicPeriod"/>
            </a:pPr>
            <a:r>
              <a:rPr lang="en-US" sz="2400" dirty="0">
                <a:latin typeface="Calibri" pitchFamily="34" charset="0"/>
              </a:rPr>
              <a:t>Where do we draw the line in calculating happiness?  Who do we include/how far in the future do we look?</a:t>
            </a:r>
          </a:p>
          <a:p>
            <a:pPr>
              <a:buFont typeface="Calibri" pitchFamily="34" charset="0"/>
              <a:buAutoNum type="arabicPeriod"/>
            </a:pPr>
            <a:r>
              <a:rPr lang="en-US" sz="2400" dirty="0">
                <a:latin typeface="Calibri" pitchFamily="34" charset="0"/>
              </a:rPr>
              <a:t>It is impractical to work so hard in making every moral decision.</a:t>
            </a:r>
          </a:p>
          <a:p>
            <a:pPr>
              <a:buFont typeface="Calibri" pitchFamily="34" charset="0"/>
              <a:buAutoNum type="arabicPeriod"/>
            </a:pPr>
            <a:r>
              <a:rPr lang="en-US" sz="2400" dirty="0">
                <a:latin typeface="Calibri" pitchFamily="34" charset="0"/>
              </a:rPr>
              <a:t>It ignores our sense of duty.</a:t>
            </a:r>
          </a:p>
          <a:p>
            <a:pPr>
              <a:buFont typeface="Calibri" pitchFamily="34" charset="0"/>
              <a:buAutoNum type="arabicPeriod"/>
            </a:pPr>
            <a:r>
              <a:rPr lang="en-US" sz="2400" dirty="0">
                <a:latin typeface="Calibri" pitchFamily="34" charset="0"/>
              </a:rPr>
              <a:t>We cannot predict with certainty the consequences of an action.</a:t>
            </a:r>
          </a:p>
          <a:p>
            <a:pPr>
              <a:buFont typeface="Calibri" pitchFamily="34" charset="0"/>
              <a:buAutoNum type="arabicPeriod"/>
            </a:pPr>
            <a:r>
              <a:rPr lang="en-US" sz="2400" dirty="0">
                <a:latin typeface="Calibri" pitchFamily="34" charset="0"/>
              </a:rPr>
              <a:t>It is susceptible to </a:t>
            </a:r>
            <a:r>
              <a:rPr lang="en-US" sz="2400" b="1" i="1" dirty="0">
                <a:latin typeface="Calibri" pitchFamily="34" charset="0"/>
              </a:rPr>
              <a:t>moral luck</a:t>
            </a:r>
            <a:r>
              <a:rPr lang="en-US" sz="2400" dirty="0">
                <a:latin typeface="Calibri" pitchFamily="34" charset="0"/>
              </a:rPr>
              <a:t>: actions may have unforeseen consequences.</a:t>
            </a:r>
          </a:p>
          <a:p>
            <a:pPr>
              <a:buFont typeface="Calibri" pitchFamily="34" charset="0"/>
              <a:buAutoNum type="arabicPeriod"/>
            </a:pPr>
            <a:r>
              <a:rPr lang="en-US" sz="2400" dirty="0">
                <a:latin typeface="Calibri" pitchFamily="34" charset="0"/>
              </a:rPr>
              <a:t>We need a way to measure happiness.  The usual choice is in terms of money</a:t>
            </a:r>
            <a:r>
              <a:rPr lang="en-US" altLang="zh-CN" sz="2400" dirty="0">
                <a:latin typeface="Calibri" pitchFamily="34" charset="0"/>
                <a:ea typeface="SimSun" pitchFamily="2" charset="-122"/>
              </a:rPr>
              <a:t>, which doesn’t always make sense.</a:t>
            </a:r>
            <a:endParaRPr lang="en-US" sz="24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 calcmode="lin" valueType="num">
                                      <p:cBhvr additive="base">
                                        <p:cTn id="7" dur="2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2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2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2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calcmode="lin" valueType="num">
                                      <p:cBhvr additive="base">
                                        <p:cTn id="31" dur="2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 calcmode="lin" valueType="num">
                                      <p:cBhvr additive="base">
                                        <p:cTn id="37" dur="2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Utilitarianism Workable</a:t>
            </a:r>
            <a:endParaRPr lang="en-US" dirty="0"/>
          </a:p>
        </p:txBody>
      </p:sp>
      <p:sp>
        <p:nvSpPr>
          <p:cNvPr id="3" name="Content Placeholder 2"/>
          <p:cNvSpPr>
            <a:spLocks noGrp="1"/>
          </p:cNvSpPr>
          <p:nvPr>
            <p:ph idx="1"/>
          </p:nvPr>
        </p:nvSpPr>
        <p:spPr/>
        <p:txBody>
          <a:bodyPr/>
          <a:lstStyle/>
          <a:p>
            <a:r>
              <a:rPr lang="en-US" dirty="0" smtClean="0"/>
              <a:t>While it is not perfect, act utilitarianism is an objective, rational ethical theory that allows a person to explain why a particular action is right or wrong.</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35</a:t>
            </a:fld>
            <a:endParaRPr lang="en-US"/>
          </a:p>
        </p:txBody>
      </p:sp>
      <p:sp>
        <p:nvSpPr>
          <p:cNvPr id="2" name="Title 1"/>
          <p:cNvSpPr>
            <a:spLocks noGrp="1"/>
          </p:cNvSpPr>
          <p:nvPr>
            <p:ph type="title" idx="4294967295"/>
          </p:nvPr>
        </p:nvSpPr>
        <p:spPr>
          <a:xfrm>
            <a:off x="457200" y="2926398"/>
            <a:ext cx="8229600" cy="1143000"/>
          </a:xfrm>
        </p:spPr>
        <p:txBody>
          <a:bodyPr/>
          <a:lstStyle/>
          <a:p>
            <a:r>
              <a:rPr lang="en-US" dirty="0" smtClean="0"/>
              <a:t>Can you give some examples of act utilitarianism?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5800" y="685800"/>
            <a:ext cx="7772400" cy="838200"/>
          </a:xfrm>
        </p:spPr>
        <p:txBody>
          <a:bodyPr/>
          <a:lstStyle/>
          <a:p>
            <a:pPr eaLnBrk="1" hangingPunct="1"/>
            <a:r>
              <a:rPr lang="en-US" sz="4000" smtClean="0"/>
              <a:t>Rule Utilitarianism</a:t>
            </a:r>
          </a:p>
        </p:txBody>
      </p:sp>
      <p:sp>
        <p:nvSpPr>
          <p:cNvPr id="19459" name="TextBox 3"/>
          <p:cNvSpPr txBox="1">
            <a:spLocks noChangeArrowheads="1"/>
          </p:cNvSpPr>
          <p:nvPr/>
        </p:nvSpPr>
        <p:spPr bwMode="auto">
          <a:xfrm>
            <a:off x="685800" y="1752600"/>
            <a:ext cx="7772400" cy="3970338"/>
          </a:xfrm>
          <a:prstGeom prst="rect">
            <a:avLst/>
          </a:prstGeom>
          <a:noFill/>
          <a:ln w="9525">
            <a:noFill/>
            <a:miter lim="800000"/>
            <a:headEnd/>
            <a:tailEnd/>
          </a:ln>
        </p:spPr>
        <p:txBody>
          <a:bodyPr>
            <a:spAutoFit/>
          </a:bodyPr>
          <a:lstStyle/>
          <a:p>
            <a:r>
              <a:rPr lang="en-US" sz="2800">
                <a:latin typeface="Calibri" pitchFamily="34" charset="0"/>
              </a:rPr>
              <a:t>Rule Utilitarianism is another ethical system based on the Principle of Utility.  It is meant to improve on weaknesses of Act Utilitarianism.</a:t>
            </a:r>
          </a:p>
          <a:p>
            <a:endParaRPr lang="en-US" sz="2800">
              <a:latin typeface="Calibri" pitchFamily="34" charset="0"/>
            </a:endParaRPr>
          </a:p>
          <a:p>
            <a:r>
              <a:rPr lang="en-US" sz="2800">
                <a:latin typeface="Calibri" pitchFamily="34" charset="0"/>
              </a:rPr>
              <a:t>Rule Utilitarianism holds that we should adopt moral rules that, if followed by everyone (that is, followed universally), will lead to the greatest increase in total happiness (that is, across all of society).</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685800"/>
            <a:ext cx="7772400" cy="838200"/>
          </a:xfrm>
        </p:spPr>
        <p:txBody>
          <a:bodyPr/>
          <a:lstStyle/>
          <a:p>
            <a:pPr eaLnBrk="1" hangingPunct="1"/>
            <a:r>
              <a:rPr lang="en-US" sz="4000" smtClean="0"/>
              <a:t>Rule Utilitarianism (2)</a:t>
            </a:r>
          </a:p>
        </p:txBody>
      </p:sp>
      <p:sp>
        <p:nvSpPr>
          <p:cNvPr id="20483" name="TextBox 3"/>
          <p:cNvSpPr txBox="1">
            <a:spLocks noChangeArrowheads="1"/>
          </p:cNvSpPr>
          <p:nvPr/>
        </p:nvSpPr>
        <p:spPr bwMode="auto">
          <a:xfrm>
            <a:off x="685800" y="1905000"/>
            <a:ext cx="7772400" cy="3540125"/>
          </a:xfrm>
          <a:prstGeom prst="rect">
            <a:avLst/>
          </a:prstGeom>
          <a:noFill/>
          <a:ln w="9525">
            <a:noFill/>
            <a:miter lim="800000"/>
            <a:headEnd/>
            <a:tailEnd/>
          </a:ln>
        </p:spPr>
        <p:txBody>
          <a:bodyPr>
            <a:spAutoFit/>
          </a:bodyPr>
          <a:lstStyle/>
          <a:p>
            <a:r>
              <a:rPr lang="en-US" sz="2800">
                <a:latin typeface="Calibri" pitchFamily="34" charset="0"/>
              </a:rPr>
              <a:t>Rule Utilitarianism applies the Principle of Utility to </a:t>
            </a:r>
            <a:r>
              <a:rPr lang="en-US" sz="2800" i="1">
                <a:latin typeface="Calibri" pitchFamily="34" charset="0"/>
              </a:rPr>
              <a:t>moral rules</a:t>
            </a:r>
            <a:r>
              <a:rPr lang="en-US" sz="2800">
                <a:latin typeface="Calibri" pitchFamily="34" charset="0"/>
              </a:rPr>
              <a:t>; Act Utilitarianism applies it to </a:t>
            </a:r>
            <a:r>
              <a:rPr lang="en-US" sz="2800" i="1">
                <a:latin typeface="Calibri" pitchFamily="34" charset="0"/>
              </a:rPr>
              <a:t>individual moral actions</a:t>
            </a:r>
            <a:r>
              <a:rPr lang="en-US" sz="2800">
                <a:latin typeface="Calibri" pitchFamily="34" charset="0"/>
              </a:rPr>
              <a:t>.</a:t>
            </a:r>
          </a:p>
          <a:p>
            <a:endParaRPr lang="en-US" sz="2800">
              <a:latin typeface="Calibri" pitchFamily="34" charset="0"/>
            </a:endParaRPr>
          </a:p>
          <a:p>
            <a:r>
              <a:rPr lang="en-US" sz="2800">
                <a:latin typeface="Calibri" pitchFamily="34" charset="0"/>
              </a:rPr>
              <a:t>Rule Utilitarianism looks at the consequences of actions; it is different from Kantianism, which  looks at the will motivating the action.</a:t>
            </a:r>
          </a:p>
          <a:p>
            <a:endParaRPr lang="en-US" sz="280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685800"/>
            <a:ext cx="7772400" cy="838200"/>
          </a:xfrm>
        </p:spPr>
        <p:txBody>
          <a:bodyPr/>
          <a:lstStyle/>
          <a:p>
            <a:pPr eaLnBrk="1" hangingPunct="1"/>
            <a:r>
              <a:rPr lang="en-US" sz="4000" smtClean="0"/>
              <a:t>Rule Utilitarianism (3)</a:t>
            </a:r>
          </a:p>
        </p:txBody>
      </p:sp>
      <p:sp>
        <p:nvSpPr>
          <p:cNvPr id="21507" name="TextBox 3"/>
          <p:cNvSpPr txBox="1">
            <a:spLocks noChangeArrowheads="1"/>
          </p:cNvSpPr>
          <p:nvPr/>
        </p:nvSpPr>
        <p:spPr bwMode="auto">
          <a:xfrm>
            <a:off x="685800" y="1752600"/>
            <a:ext cx="7772400" cy="3970338"/>
          </a:xfrm>
          <a:prstGeom prst="rect">
            <a:avLst/>
          </a:prstGeom>
          <a:noFill/>
          <a:ln w="9525">
            <a:noFill/>
            <a:miter lim="800000"/>
            <a:headEnd/>
            <a:tailEnd/>
          </a:ln>
        </p:spPr>
        <p:txBody>
          <a:bodyPr>
            <a:spAutoFit/>
          </a:bodyPr>
          <a:lstStyle/>
          <a:p>
            <a:r>
              <a:rPr lang="en-US" sz="2800">
                <a:latin typeface="Calibri" pitchFamily="34" charset="0"/>
              </a:rPr>
              <a:t>Rule Utilitarianism has the problem that all happiness must be computed and measured on a single scale, even if the consequences may be of very different kinds.</a:t>
            </a:r>
          </a:p>
          <a:p>
            <a:endParaRPr lang="en-US" sz="2800">
              <a:latin typeface="Calibri" pitchFamily="34" charset="0"/>
            </a:endParaRPr>
          </a:p>
          <a:p>
            <a:r>
              <a:rPr lang="en-US" sz="2800">
                <a:latin typeface="Calibri" pitchFamily="34" charset="0"/>
              </a:rPr>
              <a:t>It shares the problem of how to measure happiness with Act Utilitarianism.  Again, money is used, but doesn’t always make sense in the context of the problem.  </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533400"/>
            <a:ext cx="7772400" cy="838200"/>
          </a:xfrm>
        </p:spPr>
        <p:txBody>
          <a:bodyPr/>
          <a:lstStyle/>
          <a:p>
            <a:pPr eaLnBrk="1" hangingPunct="1"/>
            <a:r>
              <a:rPr lang="en-US" sz="4000" smtClean="0"/>
              <a:t>Rule Utilitarianism Pros</a:t>
            </a:r>
          </a:p>
        </p:txBody>
      </p:sp>
      <p:sp>
        <p:nvSpPr>
          <p:cNvPr id="51203" name="TextBox 3"/>
          <p:cNvSpPr txBox="1">
            <a:spLocks noChangeArrowheads="1"/>
          </p:cNvSpPr>
          <p:nvPr/>
        </p:nvSpPr>
        <p:spPr bwMode="auto">
          <a:xfrm>
            <a:off x="685800" y="1600200"/>
            <a:ext cx="7772400" cy="3540125"/>
          </a:xfrm>
          <a:prstGeom prst="rect">
            <a:avLst/>
          </a:prstGeom>
          <a:noFill/>
          <a:ln w="9525">
            <a:noFill/>
            <a:miter lim="800000"/>
            <a:headEnd/>
            <a:tailEnd/>
          </a:ln>
        </p:spPr>
        <p:txBody>
          <a:bodyPr>
            <a:spAutoFit/>
          </a:bodyPr>
          <a:lstStyle/>
          <a:p>
            <a:r>
              <a:rPr lang="en-US" sz="2800">
                <a:latin typeface="Calibri" pitchFamily="34" charset="0"/>
              </a:rPr>
              <a:t>Plusses:</a:t>
            </a:r>
          </a:p>
          <a:p>
            <a:endParaRPr lang="en-US" sz="2800">
              <a:latin typeface="Calibri" pitchFamily="34" charset="0"/>
            </a:endParaRPr>
          </a:p>
          <a:p>
            <a:pPr>
              <a:buFont typeface="Calibri" pitchFamily="34" charset="0"/>
              <a:buAutoNum type="arabicPeriod"/>
            </a:pPr>
            <a:r>
              <a:rPr lang="en-US" sz="2800">
                <a:latin typeface="Calibri" pitchFamily="34" charset="0"/>
              </a:rPr>
              <a:t>Not every decision requires utilitarian calculus.</a:t>
            </a:r>
          </a:p>
          <a:p>
            <a:pPr>
              <a:buFont typeface="Calibri" pitchFamily="34" charset="0"/>
              <a:buAutoNum type="arabicPeriod"/>
            </a:pPr>
            <a:r>
              <a:rPr lang="en-US" sz="2800">
                <a:latin typeface="Calibri" pitchFamily="34" charset="0"/>
              </a:rPr>
              <a:t>Exceptional situations do not overthrow moral rules.</a:t>
            </a:r>
          </a:p>
          <a:p>
            <a:pPr>
              <a:buFont typeface="Calibri" pitchFamily="34" charset="0"/>
              <a:buAutoNum type="arabicPeriod"/>
            </a:pPr>
            <a:r>
              <a:rPr lang="en-US" sz="2800">
                <a:latin typeface="Calibri" pitchFamily="34" charset="0"/>
              </a:rPr>
              <a:t>It solves the problem of moral luck.</a:t>
            </a:r>
          </a:p>
          <a:p>
            <a:pPr>
              <a:buFont typeface="Calibri" pitchFamily="34" charset="0"/>
              <a:buAutoNum type="arabicPeriod"/>
            </a:pPr>
            <a:r>
              <a:rPr lang="en-US" sz="2800">
                <a:latin typeface="Calibri" pitchFamily="34" charset="0"/>
              </a:rPr>
              <a:t>It avoids the problem of egocentrism.</a:t>
            </a:r>
          </a:p>
          <a:p>
            <a:pPr>
              <a:buFont typeface="Calibri" pitchFamily="34" charset="0"/>
              <a:buAutoNum type="arabicPeriod"/>
            </a:pPr>
            <a:r>
              <a:rPr lang="en-US" sz="2800">
                <a:latin typeface="Calibri" pitchFamily="34" charset="0"/>
              </a:rPr>
              <a:t>It appeals to a wide cross section of society.</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304800"/>
            <a:ext cx="7772400" cy="1066800"/>
          </a:xfrm>
        </p:spPr>
        <p:txBody>
          <a:bodyPr/>
          <a:lstStyle/>
          <a:p>
            <a:pPr eaLnBrk="1" hangingPunct="1"/>
            <a:r>
              <a:rPr lang="en-US" sz="4000" dirty="0" smtClean="0"/>
              <a:t>Morality</a:t>
            </a:r>
          </a:p>
        </p:txBody>
      </p:sp>
      <p:sp>
        <p:nvSpPr>
          <p:cNvPr id="5123" name="TextBox 3"/>
          <p:cNvSpPr txBox="1">
            <a:spLocks noChangeArrowheads="1"/>
          </p:cNvSpPr>
          <p:nvPr/>
        </p:nvSpPr>
        <p:spPr bwMode="auto">
          <a:xfrm>
            <a:off x="685800" y="1371600"/>
            <a:ext cx="7772400" cy="4800600"/>
          </a:xfrm>
          <a:prstGeom prst="rect">
            <a:avLst/>
          </a:prstGeom>
          <a:noFill/>
          <a:ln w="9525">
            <a:noFill/>
            <a:miter lim="800000"/>
            <a:headEnd/>
            <a:tailEnd/>
          </a:ln>
        </p:spPr>
        <p:txBody>
          <a:bodyPr>
            <a:spAutoFit/>
          </a:bodyPr>
          <a:lstStyle/>
          <a:p>
            <a:r>
              <a:rPr lang="en-US" sz="2800" dirty="0">
                <a:latin typeface="Calibri" pitchFamily="34" charset="0"/>
              </a:rPr>
              <a:t>People in society also interact and compete with each other.  For example, how should the society divide limited resources?  To deal with this competition, societies set rules of conduct.  These rules specify the </a:t>
            </a:r>
            <a:r>
              <a:rPr lang="en-US" sz="2800" b="1" i="1" dirty="0">
                <a:latin typeface="Calibri" pitchFamily="34" charset="0"/>
              </a:rPr>
              <a:t>morality</a:t>
            </a:r>
            <a:r>
              <a:rPr lang="en-US" sz="2800" dirty="0">
                <a:latin typeface="Calibri" pitchFamily="34" charset="0"/>
              </a:rPr>
              <a:t> of the society.</a:t>
            </a:r>
          </a:p>
          <a:p>
            <a:endParaRPr lang="en-US" sz="2800" dirty="0">
              <a:latin typeface="Calibri" pitchFamily="34" charset="0"/>
            </a:endParaRPr>
          </a:p>
          <a:p>
            <a:r>
              <a:rPr lang="en-US" sz="2800" dirty="0">
                <a:latin typeface="Calibri" pitchFamily="34" charset="0"/>
              </a:rPr>
              <a:t>People usually belong to multiple societies, which can lead to conflicts between the moralities of those societies.  People within a single society may have different moral beliefs.  In such cases, how should we determine </a:t>
            </a:r>
            <a:r>
              <a:rPr lang="en-US" sz="2800" b="1" dirty="0" smtClean="0">
                <a:latin typeface="Calibri" pitchFamily="34" charset="0"/>
              </a:rPr>
              <a:t>what is the </a:t>
            </a:r>
            <a:r>
              <a:rPr lang="en-US" sz="2800" b="1" dirty="0">
                <a:latin typeface="Calibri" pitchFamily="34" charset="0"/>
              </a:rPr>
              <a:t>right thing to do?</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190500"/>
            <a:ext cx="7772400" cy="838200"/>
          </a:xfrm>
        </p:spPr>
        <p:txBody>
          <a:bodyPr/>
          <a:lstStyle/>
          <a:p>
            <a:pPr eaLnBrk="1" hangingPunct="1"/>
            <a:r>
              <a:rPr lang="en-US" sz="4000" smtClean="0"/>
              <a:t>General Utilitarianism Cons</a:t>
            </a:r>
          </a:p>
        </p:txBody>
      </p:sp>
      <p:sp>
        <p:nvSpPr>
          <p:cNvPr id="17411" name="TextBox 3"/>
          <p:cNvSpPr txBox="1">
            <a:spLocks noChangeArrowheads="1"/>
          </p:cNvSpPr>
          <p:nvPr/>
        </p:nvSpPr>
        <p:spPr bwMode="auto">
          <a:xfrm>
            <a:off x="685800" y="1295400"/>
            <a:ext cx="7772400" cy="3046413"/>
          </a:xfrm>
          <a:prstGeom prst="rect">
            <a:avLst/>
          </a:prstGeom>
          <a:noFill/>
          <a:ln w="9525">
            <a:noFill/>
            <a:miter lim="800000"/>
            <a:headEnd/>
            <a:tailEnd/>
          </a:ln>
        </p:spPr>
        <p:txBody>
          <a:bodyPr>
            <a:spAutoFit/>
          </a:bodyPr>
          <a:lstStyle/>
          <a:p>
            <a:r>
              <a:rPr lang="en-US" sz="2400">
                <a:latin typeface="Calibri" pitchFamily="34" charset="0"/>
              </a:rPr>
              <a:t>Minuses:</a:t>
            </a:r>
          </a:p>
          <a:p>
            <a:endParaRPr lang="en-US" sz="2400">
              <a:latin typeface="Calibri" pitchFamily="34" charset="0"/>
            </a:endParaRPr>
          </a:p>
          <a:p>
            <a:pPr>
              <a:buFont typeface="Calibri" pitchFamily="34" charset="0"/>
              <a:buAutoNum type="arabicPeriod"/>
            </a:pPr>
            <a:r>
              <a:rPr lang="en-US" sz="2400">
                <a:latin typeface="Calibri" pitchFamily="34" charset="0"/>
              </a:rPr>
              <a:t>Utilitarianism forces us to use a single scale to evaluate completely different kinds of consequences.</a:t>
            </a:r>
          </a:p>
          <a:p>
            <a:pPr>
              <a:buFont typeface="Calibri" pitchFamily="34" charset="0"/>
              <a:buAutoNum type="arabicPeriod"/>
            </a:pPr>
            <a:endParaRPr lang="en-US" sz="2400">
              <a:latin typeface="Calibri" pitchFamily="34" charset="0"/>
            </a:endParaRPr>
          </a:p>
          <a:p>
            <a:pPr>
              <a:buFont typeface="Calibri" pitchFamily="34" charset="0"/>
              <a:buAutoNum type="arabicPeriod"/>
            </a:pPr>
            <a:r>
              <a:rPr lang="en-US" sz="2400">
                <a:latin typeface="Calibri" pitchFamily="34" charset="0"/>
              </a:rPr>
              <a:t>Utilitarianism ignores the problem of an unjust distribution of good consequences (i.e., some people may always win, while others may always lose).</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41</a:t>
            </a:fld>
            <a:endParaRPr lang="en-US"/>
          </a:p>
        </p:txBody>
      </p:sp>
      <p:sp>
        <p:nvSpPr>
          <p:cNvPr id="2" name="Title 1"/>
          <p:cNvSpPr>
            <a:spLocks noGrp="1"/>
          </p:cNvSpPr>
          <p:nvPr>
            <p:ph type="title" idx="4294967295"/>
          </p:nvPr>
        </p:nvSpPr>
        <p:spPr>
          <a:xfrm>
            <a:off x="537210" y="2640648"/>
            <a:ext cx="8229600" cy="1143000"/>
          </a:xfrm>
        </p:spPr>
        <p:txBody>
          <a:bodyPr/>
          <a:lstStyle/>
          <a:p>
            <a:r>
              <a:rPr lang="en-US" dirty="0" smtClean="0"/>
              <a:t>Can you give some examples of Rule Utilitarianism?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685800"/>
            <a:ext cx="7772400" cy="685800"/>
          </a:xfrm>
        </p:spPr>
        <p:txBody>
          <a:bodyPr/>
          <a:lstStyle/>
          <a:p>
            <a:pPr eaLnBrk="1" hangingPunct="1"/>
            <a:r>
              <a:rPr lang="en-US" sz="3600" smtClean="0"/>
              <a:t>Social Contract Theory</a:t>
            </a:r>
          </a:p>
        </p:txBody>
      </p:sp>
      <p:sp>
        <p:nvSpPr>
          <p:cNvPr id="24579" name="TextBox 3"/>
          <p:cNvSpPr txBox="1">
            <a:spLocks noChangeArrowheads="1"/>
          </p:cNvSpPr>
          <p:nvPr/>
        </p:nvSpPr>
        <p:spPr bwMode="auto">
          <a:xfrm>
            <a:off x="685800" y="1676400"/>
            <a:ext cx="7772400" cy="4400550"/>
          </a:xfrm>
          <a:prstGeom prst="rect">
            <a:avLst/>
          </a:prstGeom>
          <a:noFill/>
          <a:ln w="9525">
            <a:noFill/>
            <a:miter lim="800000"/>
            <a:headEnd/>
            <a:tailEnd/>
          </a:ln>
        </p:spPr>
        <p:txBody>
          <a:bodyPr>
            <a:spAutoFit/>
          </a:bodyPr>
          <a:lstStyle/>
          <a:p>
            <a:r>
              <a:rPr lang="en-US" sz="2800" dirty="0">
                <a:latin typeface="Calibri" pitchFamily="34" charset="0"/>
              </a:rPr>
              <a:t>Social Contract Theory is based on the work of philosopher Thomas Hobbes.  It states that social cooperation requires people to agree to rules of behavior.  These rules form the moral basis of society.  Everyone in the society implicitly agrees to these rules.</a:t>
            </a:r>
          </a:p>
          <a:p>
            <a:endParaRPr lang="en-US" sz="2800" dirty="0">
              <a:latin typeface="Calibri" pitchFamily="34" charset="0"/>
            </a:endParaRPr>
          </a:p>
          <a:p>
            <a:r>
              <a:rPr lang="en-US" sz="2800" dirty="0">
                <a:latin typeface="Calibri" pitchFamily="34" charset="0"/>
              </a:rPr>
              <a:t>Hobbes also thought that everyone living in a society implicitly agrees to having a government that is able to enforce these </a:t>
            </a:r>
            <a:r>
              <a:rPr lang="en-US" sz="2800" dirty="0" smtClean="0">
                <a:latin typeface="Calibri" pitchFamily="34" charset="0"/>
              </a:rPr>
              <a:t>rules.</a:t>
            </a:r>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Thomas Hobbes</a:t>
            </a:r>
            <a:br>
              <a:rPr lang="en-US" dirty="0" smtClean="0">
                <a:latin typeface="Calibri" pitchFamily="34" charset="0"/>
              </a:rPr>
            </a:br>
            <a:r>
              <a:rPr lang="en-US" sz="3600" dirty="0" smtClean="0">
                <a:latin typeface="Calibri" pitchFamily="34" charset="0"/>
              </a:rPr>
              <a:t>1588 - 1679</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43</a:t>
            </a:fld>
            <a:endParaRPr lang="en-US"/>
          </a:p>
        </p:txBody>
      </p:sp>
      <p:pic>
        <p:nvPicPr>
          <p:cNvPr id="6" name="Picture 5" descr="569px-Thomas_Hobbes_(portrait).jpg"/>
          <p:cNvPicPr>
            <a:picLocks noChangeAspect="1"/>
          </p:cNvPicPr>
          <p:nvPr/>
        </p:nvPicPr>
        <p:blipFill>
          <a:blip r:embed="rId2" cstate="print"/>
          <a:stretch>
            <a:fillRect/>
          </a:stretch>
        </p:blipFill>
        <p:spPr>
          <a:xfrm>
            <a:off x="5348156" y="1794078"/>
            <a:ext cx="3043490" cy="3209304"/>
          </a:xfrm>
          <a:prstGeom prst="rect">
            <a:avLst/>
          </a:prstGeom>
        </p:spPr>
      </p:pic>
      <p:sp>
        <p:nvSpPr>
          <p:cNvPr id="7" name="TextBox 6"/>
          <p:cNvSpPr txBox="1"/>
          <p:nvPr/>
        </p:nvSpPr>
        <p:spPr>
          <a:xfrm>
            <a:off x="2835797" y="5787342"/>
            <a:ext cx="4698722" cy="369332"/>
          </a:xfrm>
          <a:prstGeom prst="rect">
            <a:avLst/>
          </a:prstGeom>
          <a:noFill/>
        </p:spPr>
        <p:txBody>
          <a:bodyPr wrap="none" rtlCol="0">
            <a:spAutoFit/>
          </a:bodyPr>
          <a:lstStyle/>
          <a:p>
            <a:r>
              <a:rPr lang="en-US" dirty="0" smtClean="0"/>
              <a:t>http://en.wikipedia.org/wiki/Thomas_Hobbes</a:t>
            </a:r>
            <a:endParaRPr lang="en-US" dirty="0"/>
          </a:p>
        </p:txBody>
      </p:sp>
      <p:sp>
        <p:nvSpPr>
          <p:cNvPr id="8" name="TextBox 7"/>
          <p:cNvSpPr txBox="1"/>
          <p:nvPr/>
        </p:nvSpPr>
        <p:spPr>
          <a:xfrm>
            <a:off x="821801" y="1863523"/>
            <a:ext cx="4294209" cy="2677656"/>
          </a:xfrm>
          <a:prstGeom prst="rect">
            <a:avLst/>
          </a:prstGeom>
          <a:noFill/>
        </p:spPr>
        <p:txBody>
          <a:bodyPr wrap="square" rtlCol="0">
            <a:spAutoFit/>
          </a:bodyPr>
          <a:lstStyle/>
          <a:p>
            <a:pPr>
              <a:buFont typeface="Arial" pitchFamily="34" charset="0"/>
              <a:buChar char="•"/>
            </a:pPr>
            <a:r>
              <a:rPr lang="en-US" sz="2400" dirty="0" smtClean="0"/>
              <a:t>  </a:t>
            </a:r>
            <a:r>
              <a:rPr lang="en-US" sz="2800" dirty="0" smtClean="0"/>
              <a:t>English philosopher</a:t>
            </a:r>
          </a:p>
          <a:p>
            <a:pPr>
              <a:buFont typeface="Arial" pitchFamily="34" charset="0"/>
              <a:buChar char="•"/>
            </a:pPr>
            <a:r>
              <a:rPr lang="en-US" sz="2800" dirty="0" smtClean="0"/>
              <a:t>  Best known today for his work on political philosophy, among others, social contract theory.</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685800"/>
            <a:ext cx="7772400" cy="685800"/>
          </a:xfrm>
        </p:spPr>
        <p:txBody>
          <a:bodyPr/>
          <a:lstStyle/>
          <a:p>
            <a:pPr eaLnBrk="1" hangingPunct="1"/>
            <a:r>
              <a:rPr lang="en-US" sz="3600" dirty="0" smtClean="0"/>
              <a:t>Rousseau’s Social Contract Theory</a:t>
            </a:r>
          </a:p>
        </p:txBody>
      </p:sp>
      <p:sp>
        <p:nvSpPr>
          <p:cNvPr id="25603" name="TextBox 3"/>
          <p:cNvSpPr txBox="1">
            <a:spLocks noChangeArrowheads="1"/>
          </p:cNvSpPr>
          <p:nvPr/>
        </p:nvSpPr>
        <p:spPr bwMode="auto">
          <a:xfrm>
            <a:off x="685800" y="1676400"/>
            <a:ext cx="7772400" cy="3539430"/>
          </a:xfrm>
          <a:prstGeom prst="rect">
            <a:avLst/>
          </a:prstGeom>
          <a:noFill/>
          <a:ln w="9525">
            <a:noFill/>
            <a:miter lim="800000"/>
            <a:headEnd/>
            <a:tailEnd/>
          </a:ln>
        </p:spPr>
        <p:txBody>
          <a:bodyPr>
            <a:spAutoFit/>
          </a:bodyPr>
          <a:lstStyle/>
          <a:p>
            <a:r>
              <a:rPr lang="en-US" sz="2800" dirty="0">
                <a:latin typeface="Calibri" pitchFamily="34" charset="0"/>
              </a:rPr>
              <a:t>Jean-Jacques Rousseau </a:t>
            </a:r>
            <a:r>
              <a:rPr lang="en-US" sz="2800" dirty="0" smtClean="0">
                <a:latin typeface="Calibri" pitchFamily="34" charset="0"/>
              </a:rPr>
              <a:t>(</a:t>
            </a:r>
            <a:r>
              <a:rPr lang="zh-CN" altLang="en-US" sz="2800" dirty="0" smtClean="0">
                <a:latin typeface="Calibri" pitchFamily="34" charset="0"/>
              </a:rPr>
              <a:t>罗素</a:t>
            </a:r>
            <a:r>
              <a:rPr lang="en-US" altLang="zh-CN" sz="2800" smtClean="0">
                <a:latin typeface="Calibri" pitchFamily="34" charset="0"/>
              </a:rPr>
              <a:t>) </a:t>
            </a:r>
            <a:r>
              <a:rPr lang="en-US" sz="2800" smtClean="0">
                <a:latin typeface="Calibri" pitchFamily="34" charset="0"/>
              </a:rPr>
              <a:t>extended </a:t>
            </a:r>
            <a:r>
              <a:rPr lang="en-US" sz="2800" dirty="0">
                <a:latin typeface="Calibri" pitchFamily="34" charset="0"/>
              </a:rPr>
              <a:t>the idea of the social contract to this form (as stated by James </a:t>
            </a:r>
            <a:r>
              <a:rPr lang="en-US" sz="2800" dirty="0" err="1">
                <a:latin typeface="Calibri" pitchFamily="34" charset="0"/>
              </a:rPr>
              <a:t>Rachels</a:t>
            </a:r>
            <a:r>
              <a:rPr lang="en-US" sz="2800" dirty="0">
                <a:latin typeface="Calibri" pitchFamily="34" charset="0"/>
              </a:rPr>
              <a:t>):</a:t>
            </a:r>
          </a:p>
          <a:p>
            <a:endParaRPr lang="en-US" sz="2800" dirty="0">
              <a:latin typeface="Calibri" pitchFamily="34" charset="0"/>
            </a:endParaRPr>
          </a:p>
          <a:p>
            <a:r>
              <a:rPr lang="en-US" sz="2800" dirty="0">
                <a:latin typeface="Calibri" pitchFamily="34" charset="0"/>
              </a:rPr>
              <a:t>“Morality consists in the sets of rules, governing how people treat one another, that rational people will agree to accept, for their mutual benefit, on the condition that others will follow those rules as well.”</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Calibri" pitchFamily="34" charset="0"/>
              </a:rPr>
              <a:t>Jean-Jacques Rousseau</a:t>
            </a:r>
            <a:br>
              <a:rPr lang="en-US" dirty="0" smtClean="0">
                <a:latin typeface="Calibri" pitchFamily="34" charset="0"/>
              </a:rPr>
            </a:br>
            <a:r>
              <a:rPr lang="en-US" sz="3600" dirty="0" smtClean="0">
                <a:latin typeface="Calibri" pitchFamily="34" charset="0"/>
              </a:rPr>
              <a:t>1712 - 1778</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45</a:t>
            </a:fld>
            <a:endParaRPr lang="en-US"/>
          </a:p>
        </p:txBody>
      </p:sp>
      <p:sp>
        <p:nvSpPr>
          <p:cNvPr id="7" name="TextBox 6"/>
          <p:cNvSpPr txBox="1"/>
          <p:nvPr/>
        </p:nvSpPr>
        <p:spPr>
          <a:xfrm>
            <a:off x="2095011" y="5845215"/>
            <a:ext cx="5545108" cy="369332"/>
          </a:xfrm>
          <a:prstGeom prst="rect">
            <a:avLst/>
          </a:prstGeom>
          <a:noFill/>
        </p:spPr>
        <p:txBody>
          <a:bodyPr wrap="none" rtlCol="0">
            <a:spAutoFit/>
          </a:bodyPr>
          <a:lstStyle/>
          <a:p>
            <a:r>
              <a:rPr lang="en-US" dirty="0" smtClean="0"/>
              <a:t>http://en.wikipedia.org/wiki/Jean-Jacques_Rousseau</a:t>
            </a:r>
            <a:endParaRPr lang="en-US" dirty="0"/>
          </a:p>
        </p:txBody>
      </p:sp>
      <p:sp>
        <p:nvSpPr>
          <p:cNvPr id="8" name="TextBox 7"/>
          <p:cNvSpPr txBox="1"/>
          <p:nvPr/>
        </p:nvSpPr>
        <p:spPr>
          <a:xfrm>
            <a:off x="567160" y="1597290"/>
            <a:ext cx="4653022" cy="4154984"/>
          </a:xfrm>
          <a:prstGeom prst="rect">
            <a:avLst/>
          </a:prstGeom>
          <a:noFill/>
        </p:spPr>
        <p:txBody>
          <a:bodyPr wrap="square" rtlCol="0">
            <a:spAutoFit/>
          </a:bodyPr>
          <a:lstStyle/>
          <a:p>
            <a:pPr>
              <a:buFont typeface="Arial" pitchFamily="34" charset="0"/>
              <a:buChar char="•"/>
            </a:pPr>
            <a:r>
              <a:rPr lang="en-US" dirty="0" smtClean="0"/>
              <a:t> </a:t>
            </a:r>
            <a:r>
              <a:rPr lang="en-US" sz="2400" dirty="0" smtClean="0"/>
              <a:t>A </a:t>
            </a:r>
            <a:r>
              <a:rPr lang="en-US" sz="2400" dirty="0" err="1" smtClean="0"/>
              <a:t>Genevan</a:t>
            </a:r>
            <a:r>
              <a:rPr lang="en-US" sz="2400" dirty="0" smtClean="0"/>
              <a:t> philosopher, writer, and composer</a:t>
            </a:r>
          </a:p>
          <a:p>
            <a:pPr>
              <a:buFont typeface="Arial" pitchFamily="34" charset="0"/>
              <a:buChar char="•"/>
            </a:pPr>
            <a:r>
              <a:rPr lang="en-US" sz="2400" dirty="0" smtClean="0"/>
              <a:t> His political philosophy influenced the French Revolution as well as the overall development of modern political, sociological, and educational thought.</a:t>
            </a:r>
          </a:p>
          <a:p>
            <a:pPr>
              <a:buFont typeface="Arial" pitchFamily="34" charset="0"/>
              <a:buChar char="•"/>
            </a:pPr>
            <a:r>
              <a:rPr lang="en-US" sz="2400" dirty="0" smtClean="0"/>
              <a:t> He argued that private property was the start of civilization, inequality, murders and wars.</a:t>
            </a:r>
            <a:endParaRPr lang="en-US" sz="2400" dirty="0"/>
          </a:p>
        </p:txBody>
      </p:sp>
      <p:pic>
        <p:nvPicPr>
          <p:cNvPr id="9" name="Picture 8" descr="430px-Jean-Jacques_Rousseau_(painted_portrait).jpg"/>
          <p:cNvPicPr>
            <a:picLocks noChangeAspect="1"/>
          </p:cNvPicPr>
          <p:nvPr/>
        </p:nvPicPr>
        <p:blipFill>
          <a:blip r:embed="rId2" cstate="print"/>
          <a:stretch>
            <a:fillRect/>
          </a:stretch>
        </p:blipFill>
        <p:spPr>
          <a:xfrm>
            <a:off x="5629732" y="1821639"/>
            <a:ext cx="2356799" cy="32830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685800"/>
            <a:ext cx="7772400" cy="685800"/>
          </a:xfrm>
        </p:spPr>
        <p:txBody>
          <a:bodyPr/>
          <a:lstStyle/>
          <a:p>
            <a:pPr eaLnBrk="1" hangingPunct="1"/>
            <a:r>
              <a:rPr lang="en-US" sz="3600" dirty="0" smtClean="0"/>
              <a:t>Social Contract Theory Explained</a:t>
            </a:r>
          </a:p>
        </p:txBody>
      </p:sp>
      <p:sp>
        <p:nvSpPr>
          <p:cNvPr id="26627" name="TextBox 3"/>
          <p:cNvSpPr txBox="1">
            <a:spLocks noChangeArrowheads="1"/>
          </p:cNvSpPr>
          <p:nvPr/>
        </p:nvSpPr>
        <p:spPr bwMode="auto">
          <a:xfrm>
            <a:off x="685800" y="1676400"/>
            <a:ext cx="7772400" cy="3970338"/>
          </a:xfrm>
          <a:prstGeom prst="rect">
            <a:avLst/>
          </a:prstGeom>
          <a:noFill/>
          <a:ln w="9525">
            <a:noFill/>
            <a:miter lim="800000"/>
            <a:headEnd/>
            <a:tailEnd/>
          </a:ln>
        </p:spPr>
        <p:txBody>
          <a:bodyPr>
            <a:spAutoFit/>
          </a:bodyPr>
          <a:lstStyle/>
          <a:p>
            <a:r>
              <a:rPr lang="en-US" sz="2800">
                <a:latin typeface="Calibri" pitchFamily="34" charset="0"/>
              </a:rPr>
              <a:t>Social Contract Theory also deals with </a:t>
            </a:r>
            <a:r>
              <a:rPr lang="en-US" sz="2800" b="1">
                <a:latin typeface="Calibri" pitchFamily="34" charset="0"/>
              </a:rPr>
              <a:t>rights</a:t>
            </a:r>
            <a:r>
              <a:rPr lang="en-US" sz="2800">
                <a:latin typeface="Calibri" pitchFamily="34" charset="0"/>
              </a:rPr>
              <a:t>.  Rights imply duties that the rules of the society must respect.  Rights may be positive or negative.  A </a:t>
            </a:r>
            <a:r>
              <a:rPr lang="en-US" sz="2800" i="1">
                <a:latin typeface="Calibri" pitchFamily="34" charset="0"/>
              </a:rPr>
              <a:t>positive right</a:t>
            </a:r>
            <a:r>
              <a:rPr lang="en-US" sz="2800">
                <a:latin typeface="Calibri" pitchFamily="34" charset="0"/>
              </a:rPr>
              <a:t> obligates others to do something on your behalf.  For example, a right to free health care obligates others (society) to provide you with health care.  A </a:t>
            </a:r>
            <a:r>
              <a:rPr lang="en-US" sz="2800" i="1">
                <a:latin typeface="Calibri" pitchFamily="34" charset="0"/>
              </a:rPr>
              <a:t>negative right</a:t>
            </a:r>
            <a:r>
              <a:rPr lang="en-US" sz="2800">
                <a:latin typeface="Calibri" pitchFamily="34" charset="0"/>
              </a:rPr>
              <a:t> obligates others to leave you alone to exercise that right.  For example, a right to free expression is a negative right.</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 on Rights</a:t>
            </a:r>
            <a:endParaRPr lang="en-US" dirty="0"/>
          </a:p>
        </p:txBody>
      </p:sp>
      <p:sp>
        <p:nvSpPr>
          <p:cNvPr id="3" name="Content Placeholder 2"/>
          <p:cNvSpPr>
            <a:spLocks noGrp="1"/>
          </p:cNvSpPr>
          <p:nvPr>
            <p:ph idx="1"/>
          </p:nvPr>
        </p:nvSpPr>
        <p:spPr>
          <a:xfrm>
            <a:off x="457200" y="1417320"/>
            <a:ext cx="8229600" cy="4525963"/>
          </a:xfrm>
        </p:spPr>
        <p:txBody>
          <a:bodyPr/>
          <a:lstStyle/>
          <a:p>
            <a:pPr>
              <a:buNone/>
            </a:pPr>
            <a:r>
              <a:rPr lang="en-US" sz="2800" dirty="0" smtClean="0"/>
              <a:t>Another way to look at two types of rights (negative and positive) is to consider whether they are absolute or limited</a:t>
            </a:r>
          </a:p>
          <a:p>
            <a:pPr lvl="1"/>
            <a:r>
              <a:rPr lang="en-US" sz="2400" dirty="0" smtClean="0"/>
              <a:t>An </a:t>
            </a:r>
            <a:r>
              <a:rPr lang="en-US" sz="2400" b="1" dirty="0" smtClean="0"/>
              <a:t>absolute right </a:t>
            </a:r>
            <a:r>
              <a:rPr lang="en-US" sz="2400" dirty="0" smtClean="0"/>
              <a:t>is a right guaranteed without exception.</a:t>
            </a:r>
          </a:p>
          <a:p>
            <a:pPr lvl="2"/>
            <a:r>
              <a:rPr lang="en-US" sz="2000" dirty="0" smtClean="0"/>
              <a:t>Usually negative rights are considered as absolute rights. The right to life is an example of an absolute right.</a:t>
            </a:r>
          </a:p>
          <a:p>
            <a:pPr lvl="1"/>
            <a:r>
              <a:rPr lang="en-US" sz="2400" dirty="0" smtClean="0"/>
              <a:t>A </a:t>
            </a:r>
            <a:r>
              <a:rPr lang="en-US" sz="2400" b="1" dirty="0" smtClean="0"/>
              <a:t>limited right </a:t>
            </a:r>
            <a:r>
              <a:rPr lang="en-US" sz="2400" dirty="0" smtClean="0"/>
              <a:t>is a right that may be restricted based on the circumstances.</a:t>
            </a:r>
          </a:p>
          <a:p>
            <a:pPr lvl="2"/>
            <a:r>
              <a:rPr lang="en-US" sz="2000" dirty="0" smtClean="0"/>
              <a:t>Usually positive rights are considered as limited rights. For example, rights to education in the U.S. While k-12 education is guaranteed, higher education is not because of budget.</a:t>
            </a:r>
            <a:endParaRPr lang="en-US" sz="2000" dirty="0"/>
          </a:p>
        </p:txBody>
      </p:sp>
      <p:sp>
        <p:nvSpPr>
          <p:cNvPr id="4" name="Footer Placeholder 3"/>
          <p:cNvSpPr>
            <a:spLocks noGrp="1"/>
          </p:cNvSpPr>
          <p:nvPr>
            <p:ph type="ftr" sz="quarter" idx="11"/>
          </p:nvPr>
        </p:nvSpPr>
        <p:spPr/>
        <p:txBody>
          <a:bodyPr/>
          <a:lstStyle/>
          <a:p>
            <a:pPr>
              <a:defRPr/>
            </a:pPr>
            <a:r>
              <a:rPr lang="en-US"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smtClean="0"/>
              <a:t>John Rawls’s Principles of Justice</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48</a:t>
            </a:fld>
            <a:endParaRPr lang="en-US" dirty="0"/>
          </a:p>
        </p:txBody>
      </p:sp>
      <p:sp>
        <p:nvSpPr>
          <p:cNvPr id="8" name="Rectangle 3"/>
          <p:cNvSpPr>
            <a:spLocks noGrp="1" noChangeArrowheads="1"/>
          </p:cNvSpPr>
          <p:nvPr>
            <p:ph idx="1"/>
          </p:nvPr>
        </p:nvSpPr>
        <p:spPr bwMode="auto">
          <a:xfrm>
            <a:off x="457200" y="1533312"/>
            <a:ext cx="8229600" cy="4659737"/>
          </a:xfrm>
          <a:prstGeom prst="rect">
            <a:avLst/>
          </a:prstGeom>
          <a:noFill/>
          <a:ln w="9525">
            <a:noFill/>
            <a:miter lim="800000"/>
            <a:headEnd/>
            <a:tailEnd/>
          </a:ln>
          <a:effectLst/>
        </p:spPr>
        <p:txBody>
          <a:bodyPr anchor="ctr">
            <a:spAutoFit/>
          </a:bodyPr>
          <a:lstStyle/>
          <a:p>
            <a:pPr fontAlgn="t"/>
            <a:r>
              <a:rPr lang="en-US" sz="2400" b="1" dirty="0"/>
              <a:t>John Rawls </a:t>
            </a:r>
            <a:r>
              <a:rPr lang="en-US" sz="2400" dirty="0" smtClean="0"/>
              <a:t>proposed two </a:t>
            </a:r>
            <a:r>
              <a:rPr lang="en-US" sz="2400" dirty="0"/>
              <a:t>principles of justice based on contract:</a:t>
            </a:r>
          </a:p>
          <a:p>
            <a:pPr fontAlgn="t"/>
            <a:endParaRPr lang="en-US" sz="2400" dirty="0"/>
          </a:p>
          <a:p>
            <a:pPr fontAlgn="t"/>
            <a:r>
              <a:rPr lang="en-US" sz="2000" b="1" dirty="0"/>
              <a:t>First Principle</a:t>
            </a:r>
            <a:r>
              <a:rPr lang="en-US" sz="2000" dirty="0"/>
              <a:t>: Each person has the same indefeasible claim to a fully adequate scheme of equal basic liberties, which scheme is compatible with the same scheme of liberties for all;</a:t>
            </a:r>
          </a:p>
          <a:p>
            <a:pPr fontAlgn="t"/>
            <a:endParaRPr lang="en-US" sz="2000" dirty="0"/>
          </a:p>
          <a:p>
            <a:r>
              <a:rPr lang="en-US" sz="2000" b="1" dirty="0"/>
              <a:t>Second Principle</a:t>
            </a:r>
            <a:r>
              <a:rPr lang="en-US" sz="2000" dirty="0"/>
              <a:t>: Social and economic inequalities are to satisfy two </a:t>
            </a:r>
            <a:r>
              <a:rPr lang="en-US" sz="2000" dirty="0" smtClean="0"/>
              <a:t>conditions (</a:t>
            </a:r>
            <a:r>
              <a:rPr lang="en-US" sz="2000" i="1" dirty="0" smtClean="0"/>
              <a:t>The</a:t>
            </a:r>
            <a:r>
              <a:rPr lang="en-US" sz="2000" dirty="0" smtClean="0"/>
              <a:t> </a:t>
            </a:r>
            <a:r>
              <a:rPr lang="en-US" sz="2000" i="1" dirty="0" smtClean="0"/>
              <a:t>Difference Principle</a:t>
            </a:r>
            <a:r>
              <a:rPr lang="en-US" sz="2000" dirty="0" smtClean="0"/>
              <a:t>):</a:t>
            </a:r>
            <a:endParaRPr lang="en-US" sz="2000" dirty="0"/>
          </a:p>
          <a:p>
            <a:pPr marL="914400" lvl="1" indent="-457200">
              <a:buFont typeface="+mj-lt"/>
              <a:buAutoNum type="arabicPeriod"/>
            </a:pPr>
            <a:r>
              <a:rPr lang="en-US" sz="2000" dirty="0" smtClean="0"/>
              <a:t>They </a:t>
            </a:r>
            <a:r>
              <a:rPr lang="en-US" sz="2000" dirty="0"/>
              <a:t>are to be attached to offices and positions open to all under conditions of </a:t>
            </a:r>
            <a:r>
              <a:rPr lang="en-US" sz="2000" i="1" dirty="0"/>
              <a:t>fair equality of opportunity</a:t>
            </a:r>
            <a:r>
              <a:rPr lang="en-US" sz="2000" dirty="0"/>
              <a:t>; </a:t>
            </a:r>
          </a:p>
          <a:p>
            <a:pPr marL="914400" lvl="1" indent="-457200">
              <a:buFont typeface="+mj-lt"/>
              <a:buAutoNum type="arabicPeriod"/>
            </a:pPr>
            <a:r>
              <a:rPr lang="en-US" sz="2000" dirty="0" smtClean="0"/>
              <a:t>They </a:t>
            </a:r>
            <a:r>
              <a:rPr lang="en-US" sz="2000" dirty="0"/>
              <a:t>are to be to the greatest benefit of the least-advantaged members of </a:t>
            </a:r>
            <a:r>
              <a:rPr lang="en-US" sz="2000" dirty="0" smtClean="0"/>
              <a:t>society.</a:t>
            </a:r>
            <a:endParaRPr lang="en-US" sz="2000"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76200"/>
            <a:ext cx="8305800" cy="1066800"/>
          </a:xfrm>
        </p:spPr>
        <p:txBody>
          <a:bodyPr/>
          <a:lstStyle/>
          <a:p>
            <a:pPr eaLnBrk="1" hangingPunct="1"/>
            <a:r>
              <a:rPr lang="en-US" smtClean="0"/>
              <a:t>Rawls’s First Principle of Justice</a:t>
            </a:r>
          </a:p>
        </p:txBody>
      </p:sp>
      <p:pic>
        <p:nvPicPr>
          <p:cNvPr id="81924" name="Picture 6" descr="qui02f07"/>
          <p:cNvPicPr>
            <a:picLocks noChangeAspect="1" noChangeArrowheads="1"/>
          </p:cNvPicPr>
          <p:nvPr/>
        </p:nvPicPr>
        <p:blipFill>
          <a:blip r:embed="rId2" cstate="print"/>
          <a:srcRect/>
          <a:stretch>
            <a:fillRect/>
          </a:stretch>
        </p:blipFill>
        <p:spPr bwMode="auto">
          <a:xfrm>
            <a:off x="381000" y="1524000"/>
            <a:ext cx="8305800" cy="4127500"/>
          </a:xfrm>
          <a:prstGeom prst="rect">
            <a:avLst/>
          </a:prstGeom>
          <a:noFill/>
          <a:ln w="9525">
            <a:noFill/>
            <a:miter lim="800000"/>
            <a:headEnd/>
            <a:tailEnd/>
          </a:ln>
        </p:spPr>
      </p:pic>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Moral Views Exist</a:t>
            </a:r>
            <a:endParaRPr lang="en-US" dirty="0"/>
          </a:p>
        </p:txBody>
      </p:sp>
      <p:sp>
        <p:nvSpPr>
          <p:cNvPr id="3" name="Content Placeholder 2"/>
          <p:cNvSpPr>
            <a:spLocks noGrp="1"/>
          </p:cNvSpPr>
          <p:nvPr>
            <p:ph idx="1"/>
          </p:nvPr>
        </p:nvSpPr>
        <p:spPr/>
        <p:txBody>
          <a:bodyPr/>
          <a:lstStyle/>
          <a:p>
            <a:r>
              <a:rPr lang="en-US" dirty="0" smtClean="0"/>
              <a:t>A view from a typical western culture</a:t>
            </a:r>
          </a:p>
          <a:p>
            <a:pPr lvl="1"/>
            <a:r>
              <a:rPr lang="en-US" dirty="0" smtClean="0"/>
              <a:t>Self-centered, if everyone takes care of herself, the society would be taken care of as a whole;</a:t>
            </a:r>
          </a:p>
          <a:p>
            <a:pPr lvl="1"/>
            <a:r>
              <a:rPr lang="en-US" dirty="0" smtClean="0"/>
              <a:t>Of course, taking care of oneself need to collaborate with others. E.g., to drive safely on a highway, everyone has to follow the traffic rules.</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John Rawls</a:t>
            </a:r>
            <a:br>
              <a:rPr lang="en-US" dirty="0" smtClean="0"/>
            </a:br>
            <a:r>
              <a:rPr lang="en-US" sz="3400" dirty="0" smtClean="0"/>
              <a:t>(1921-2002)</a:t>
            </a:r>
          </a:p>
        </p:txBody>
      </p:sp>
      <p:sp>
        <p:nvSpPr>
          <p:cNvPr id="39938" name="Rectangle 3"/>
          <p:cNvSpPr>
            <a:spLocks noGrp="1" noChangeArrowheads="1"/>
          </p:cNvSpPr>
          <p:nvPr>
            <p:ph type="body" idx="1"/>
          </p:nvPr>
        </p:nvSpPr>
        <p:spPr>
          <a:xfrm>
            <a:off x="892969" y="1946672"/>
            <a:ext cx="3571875" cy="4018359"/>
          </a:xfrm>
        </p:spPr>
        <p:txBody>
          <a:bodyPr/>
          <a:lstStyle/>
          <a:p>
            <a:r>
              <a:rPr lang="en-US" dirty="0" smtClean="0"/>
              <a:t>Most reasonable principles of justice are those everyone would accept and agree to from a fair position. </a:t>
            </a:r>
          </a:p>
        </p:txBody>
      </p:sp>
      <p:pic>
        <p:nvPicPr>
          <p:cNvPr id="39939" name="Picture 5" descr="File:03-rawls-225.jpg"/>
          <p:cNvPicPr>
            <a:picLocks noChangeAspect="1" noChangeArrowheads="1"/>
          </p:cNvPicPr>
          <p:nvPr/>
        </p:nvPicPr>
        <p:blipFill>
          <a:blip r:embed="rId2" cstate="print"/>
          <a:srcRect/>
          <a:stretch>
            <a:fillRect/>
          </a:stretch>
        </p:blipFill>
        <p:spPr bwMode="auto">
          <a:xfrm>
            <a:off x="5375672" y="1982391"/>
            <a:ext cx="2202285" cy="3161109"/>
          </a:xfrm>
          <a:prstGeom prst="rect">
            <a:avLst/>
          </a:prstGeom>
          <a:noFill/>
          <a:ln w="9525">
            <a:noFill/>
            <a:miter lim="800000"/>
            <a:headEnd/>
            <a:tailEnd/>
          </a:ln>
        </p:spPr>
      </p:pic>
      <p:sp>
        <p:nvSpPr>
          <p:cNvPr id="39940" name="Rectangle 4"/>
          <p:cNvSpPr>
            <a:spLocks/>
          </p:cNvSpPr>
          <p:nvPr/>
        </p:nvSpPr>
        <p:spPr bwMode="auto">
          <a:xfrm>
            <a:off x="5300366" y="5408951"/>
            <a:ext cx="2415405" cy="261610"/>
          </a:xfrm>
          <a:prstGeom prst="rect">
            <a:avLst/>
          </a:prstGeom>
          <a:noFill/>
          <a:ln w="12700">
            <a:noFill/>
            <a:miter lim="800000"/>
            <a:headEnd/>
            <a:tailEnd/>
          </a:ln>
        </p:spPr>
        <p:txBody>
          <a:bodyPr wrap="none" lIns="0" tIns="0" rIns="0" bIns="0" anchor="ctr">
            <a:spAutoFit/>
          </a:bodyPr>
          <a:lstStyle/>
          <a:p>
            <a:pPr algn="ctr"/>
            <a:r>
              <a:rPr lang="en-US" sz="1700" i="1" dirty="0">
                <a:ea typeface="Gill Sans"/>
                <a:cs typeface="Gill Sans"/>
              </a:rPr>
              <a:t>Photo source:  Wikipedia</a:t>
            </a:r>
          </a:p>
        </p:txBody>
      </p:sp>
      <p:sp>
        <p:nvSpPr>
          <p:cNvPr id="6"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7"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5173" y="1617980"/>
            <a:ext cx="7772400" cy="1362075"/>
          </a:xfrm>
        </p:spPr>
        <p:txBody>
          <a:bodyPr/>
          <a:lstStyle/>
          <a:p>
            <a:pPr algn="ctr"/>
            <a:r>
              <a:rPr lang="en-US" dirty="0" smtClean="0"/>
              <a:t>How to handle moral dilemma?</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609600"/>
            <a:ext cx="7772400" cy="762000"/>
          </a:xfrm>
        </p:spPr>
        <p:txBody>
          <a:bodyPr/>
          <a:lstStyle/>
          <a:p>
            <a:pPr eaLnBrk="1" hangingPunct="1"/>
            <a:r>
              <a:rPr lang="en-US" sz="4000" dirty="0" err="1" smtClean="0"/>
              <a:t>Vesilind’s</a:t>
            </a:r>
            <a:r>
              <a:rPr lang="en-US" sz="4000" dirty="0" smtClean="0"/>
              <a:t> Ethical Process</a:t>
            </a:r>
          </a:p>
        </p:txBody>
      </p:sp>
      <p:sp>
        <p:nvSpPr>
          <p:cNvPr id="28675" name="TextBox 3"/>
          <p:cNvSpPr txBox="1">
            <a:spLocks noChangeArrowheads="1"/>
          </p:cNvSpPr>
          <p:nvPr/>
        </p:nvSpPr>
        <p:spPr bwMode="auto">
          <a:xfrm>
            <a:off x="685800" y="1905000"/>
            <a:ext cx="7772400" cy="3970338"/>
          </a:xfrm>
          <a:prstGeom prst="rect">
            <a:avLst/>
          </a:prstGeom>
          <a:noFill/>
          <a:ln w="9525">
            <a:noFill/>
            <a:miter lim="800000"/>
            <a:headEnd/>
            <a:tailEnd/>
          </a:ln>
        </p:spPr>
        <p:txBody>
          <a:bodyPr>
            <a:spAutoFit/>
          </a:bodyPr>
          <a:lstStyle/>
          <a:p>
            <a:r>
              <a:rPr lang="en-US" sz="2800" dirty="0" err="1">
                <a:latin typeface="Calibri" pitchFamily="34" charset="0"/>
              </a:rPr>
              <a:t>Vesilind</a:t>
            </a:r>
            <a:r>
              <a:rPr lang="en-US" sz="2800" dirty="0">
                <a:latin typeface="Calibri" pitchFamily="34" charset="0"/>
              </a:rPr>
              <a:t> specifies a process with eight steps for dealing with ethical dilemmas.  The process asks you to answer these questions:</a:t>
            </a:r>
          </a:p>
          <a:p>
            <a:endParaRPr lang="en-US" sz="2800" dirty="0">
              <a:latin typeface="Calibri" pitchFamily="34" charset="0"/>
            </a:endParaRPr>
          </a:p>
          <a:p>
            <a:pPr>
              <a:buFont typeface="Calibri" pitchFamily="34" charset="0"/>
              <a:buAutoNum type="arabicPeriod"/>
            </a:pPr>
            <a:r>
              <a:rPr lang="en-US" sz="2800" dirty="0">
                <a:latin typeface="Calibri" pitchFamily="34" charset="0"/>
              </a:rPr>
              <a:t>What are the relevant facts?</a:t>
            </a:r>
          </a:p>
          <a:p>
            <a:pPr>
              <a:buFont typeface="Calibri" pitchFamily="34" charset="0"/>
              <a:buAutoNum type="arabicPeriod"/>
            </a:pPr>
            <a:r>
              <a:rPr lang="en-US" sz="2800" dirty="0">
                <a:latin typeface="Calibri" pitchFamily="34" charset="0"/>
              </a:rPr>
              <a:t>What are the moral issues?</a:t>
            </a:r>
          </a:p>
          <a:p>
            <a:pPr>
              <a:buFont typeface="Calibri" pitchFamily="34" charset="0"/>
              <a:buAutoNum type="arabicPeriod"/>
            </a:pPr>
            <a:r>
              <a:rPr lang="en-US" sz="2800" dirty="0">
                <a:latin typeface="Calibri" pitchFamily="34" charset="0"/>
              </a:rPr>
              <a:t>Who is affected by the decision you have to make?</a:t>
            </a:r>
          </a:p>
          <a:p>
            <a:pPr>
              <a:buFont typeface="Calibri" pitchFamily="34" charset="0"/>
              <a:buAutoNum type="arabicPeriod"/>
            </a:pPr>
            <a:r>
              <a:rPr lang="en-US" sz="2800" dirty="0">
                <a:latin typeface="Calibri" pitchFamily="34" charset="0"/>
              </a:rPr>
              <a:t>What are your options?</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52</a:t>
            </a:fld>
            <a:endParaRPr lang="en-US" dirty="0"/>
          </a:p>
        </p:txBody>
      </p:sp>
      <p:sp>
        <p:nvSpPr>
          <p:cNvPr id="6" name="TextBox 5"/>
          <p:cNvSpPr txBox="1"/>
          <p:nvPr/>
        </p:nvSpPr>
        <p:spPr>
          <a:xfrm>
            <a:off x="1365813" y="5741043"/>
            <a:ext cx="7366184" cy="369332"/>
          </a:xfrm>
          <a:prstGeom prst="rect">
            <a:avLst/>
          </a:prstGeom>
          <a:noFill/>
        </p:spPr>
        <p:txBody>
          <a:bodyPr wrap="none" rtlCol="0">
            <a:spAutoFit/>
          </a:bodyPr>
          <a:lstStyle/>
          <a:p>
            <a:r>
              <a:rPr lang="en-US" i="1" dirty="0" smtClean="0"/>
              <a:t>Professor </a:t>
            </a:r>
            <a:r>
              <a:rPr lang="en-US" i="1" dirty="0" err="1" smtClean="0"/>
              <a:t>Vesilind</a:t>
            </a:r>
            <a:r>
              <a:rPr lang="en-US" i="1" dirty="0" smtClean="0"/>
              <a:t> is a retired professor of civil engineering at Bucknell</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609600"/>
            <a:ext cx="7772400" cy="762000"/>
          </a:xfrm>
        </p:spPr>
        <p:txBody>
          <a:bodyPr/>
          <a:lstStyle/>
          <a:p>
            <a:pPr eaLnBrk="1" hangingPunct="1"/>
            <a:r>
              <a:rPr lang="en-US" sz="3600" smtClean="0"/>
              <a:t>Vesilind’s Ethical Process continued</a:t>
            </a:r>
          </a:p>
        </p:txBody>
      </p:sp>
      <p:sp>
        <p:nvSpPr>
          <p:cNvPr id="29699" name="TextBox 3"/>
          <p:cNvSpPr txBox="1">
            <a:spLocks noChangeArrowheads="1"/>
          </p:cNvSpPr>
          <p:nvPr/>
        </p:nvSpPr>
        <p:spPr bwMode="auto">
          <a:xfrm>
            <a:off x="685800" y="1143000"/>
            <a:ext cx="7772400" cy="4832350"/>
          </a:xfrm>
          <a:prstGeom prst="rect">
            <a:avLst/>
          </a:prstGeom>
          <a:noFill/>
          <a:ln w="9525">
            <a:noFill/>
            <a:miter lim="800000"/>
            <a:headEnd/>
            <a:tailEnd/>
          </a:ln>
        </p:spPr>
        <p:txBody>
          <a:bodyPr>
            <a:spAutoFit/>
          </a:bodyPr>
          <a:lstStyle/>
          <a:p>
            <a:endParaRPr lang="en-US" sz="2800">
              <a:latin typeface="Calibri" pitchFamily="34" charset="0"/>
            </a:endParaRPr>
          </a:p>
          <a:p>
            <a:pPr>
              <a:buFont typeface="Calibri" pitchFamily="34" charset="0"/>
              <a:buAutoNum type="arabicPeriod" startAt="5"/>
            </a:pPr>
            <a:r>
              <a:rPr lang="en-US" sz="2800">
                <a:latin typeface="Calibri" pitchFamily="34" charset="0"/>
              </a:rPr>
              <a:t>What are the expected outcomes of each possible action?</a:t>
            </a:r>
          </a:p>
          <a:p>
            <a:pPr>
              <a:buFont typeface="Calibri" pitchFamily="34" charset="0"/>
              <a:buAutoNum type="arabicPeriod" startAt="5"/>
            </a:pPr>
            <a:r>
              <a:rPr lang="en-US" sz="2800">
                <a:latin typeface="Calibri" pitchFamily="34" charset="0"/>
              </a:rPr>
              <a:t>What are the personal costs associated with each possible action?</a:t>
            </a:r>
          </a:p>
          <a:p>
            <a:pPr>
              <a:buFont typeface="Calibri" pitchFamily="34" charset="0"/>
              <a:buAutoNum type="arabicPeriod" startAt="5"/>
            </a:pPr>
            <a:r>
              <a:rPr lang="en-US" sz="2800">
                <a:latin typeface="Calibri" pitchFamily="34" charset="0"/>
              </a:rPr>
              <a:t>Given the issues, alternatives, and costs, where can you get some help thinking through the problem?</a:t>
            </a:r>
          </a:p>
          <a:p>
            <a:pPr>
              <a:buFont typeface="Calibri" pitchFamily="34" charset="0"/>
              <a:buAutoNum type="arabicPeriod" startAt="5"/>
            </a:pPr>
            <a:r>
              <a:rPr lang="en-US" sz="2800">
                <a:latin typeface="Calibri" pitchFamily="34" charset="0"/>
              </a:rPr>
              <a:t>Considering the moral issues, practical constraints, possible costs, and expected outcomes, what is the right thing to do?</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53</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View</a:t>
            </a:r>
            <a:endParaRPr lang="en-US" dirty="0"/>
          </a:p>
        </p:txBody>
      </p:sp>
      <p:sp>
        <p:nvSpPr>
          <p:cNvPr id="3" name="Content Placeholder 2"/>
          <p:cNvSpPr>
            <a:spLocks noGrp="1"/>
          </p:cNvSpPr>
          <p:nvPr>
            <p:ph idx="1"/>
          </p:nvPr>
        </p:nvSpPr>
        <p:spPr/>
        <p:txBody>
          <a:bodyPr/>
          <a:lstStyle/>
          <a:p>
            <a:r>
              <a:rPr lang="zh-CN" altLang="en-US" b="1" dirty="0" smtClean="0"/>
              <a:t>先天下之忧而忧，后天下之乐而乐</a:t>
            </a:r>
          </a:p>
          <a:p>
            <a:pPr lvl="1"/>
            <a:r>
              <a:rPr lang="zh-CN" altLang="en-US" dirty="0" smtClean="0"/>
              <a:t>宋</a:t>
            </a:r>
            <a:r>
              <a:rPr lang="en-US" altLang="zh-CN" dirty="0" smtClean="0"/>
              <a:t>·</a:t>
            </a:r>
            <a:r>
              <a:rPr lang="zh-CN" altLang="en-US" dirty="0" smtClean="0"/>
              <a:t>范仲淹</a:t>
            </a:r>
            <a:r>
              <a:rPr lang="en-US" altLang="zh-CN" dirty="0" smtClean="0"/>
              <a:t>《</a:t>
            </a:r>
            <a:r>
              <a:rPr lang="zh-CN" altLang="en-US" dirty="0" smtClean="0"/>
              <a:t>岳阳楼记</a:t>
            </a:r>
            <a:r>
              <a:rPr lang="en-US" altLang="zh-CN" dirty="0" smtClean="0"/>
              <a:t>》</a:t>
            </a:r>
          </a:p>
          <a:p>
            <a:r>
              <a:rPr lang="en-US" dirty="0" smtClean="0"/>
              <a:t>This would be different from self-centered view of the world</a:t>
            </a:r>
          </a:p>
          <a:p>
            <a:r>
              <a:rPr lang="en-US" dirty="0" smtClean="0"/>
              <a:t>Each has its own strengths and weaknesses</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381000"/>
            <a:ext cx="7772400" cy="914400"/>
          </a:xfrm>
        </p:spPr>
        <p:txBody>
          <a:bodyPr/>
          <a:lstStyle/>
          <a:p>
            <a:pPr eaLnBrk="1" hangingPunct="1"/>
            <a:r>
              <a:rPr lang="en-US" sz="4000" smtClean="0"/>
              <a:t>Ethics and Morality</a:t>
            </a:r>
          </a:p>
        </p:txBody>
      </p:sp>
      <p:sp>
        <p:nvSpPr>
          <p:cNvPr id="6147" name="TextBox 3"/>
          <p:cNvSpPr txBox="1">
            <a:spLocks noChangeArrowheads="1"/>
          </p:cNvSpPr>
          <p:nvPr/>
        </p:nvSpPr>
        <p:spPr bwMode="auto">
          <a:xfrm>
            <a:off x="685800" y="1600200"/>
            <a:ext cx="7772400" cy="4400550"/>
          </a:xfrm>
          <a:prstGeom prst="rect">
            <a:avLst/>
          </a:prstGeom>
          <a:noFill/>
          <a:ln w="9525">
            <a:noFill/>
            <a:miter lim="800000"/>
            <a:headEnd/>
            <a:tailEnd/>
          </a:ln>
        </p:spPr>
        <p:txBody>
          <a:bodyPr>
            <a:spAutoFit/>
          </a:bodyPr>
          <a:lstStyle/>
          <a:p>
            <a:r>
              <a:rPr lang="en-US" sz="2800" b="1" i="1">
                <a:latin typeface="Calibri" pitchFamily="34" charset="0"/>
              </a:rPr>
              <a:t>Ethics</a:t>
            </a:r>
            <a:r>
              <a:rPr lang="en-US" sz="2800">
                <a:latin typeface="Calibri" pitchFamily="34" charset="0"/>
              </a:rPr>
              <a:t> is the philosophical study of morality.  It involves a </a:t>
            </a:r>
            <a:r>
              <a:rPr lang="en-US" sz="2800" i="1">
                <a:latin typeface="Calibri" pitchFamily="34" charset="0"/>
              </a:rPr>
              <a:t>rational</a:t>
            </a:r>
            <a:r>
              <a:rPr lang="en-US" sz="2800">
                <a:latin typeface="Calibri" pitchFamily="34" charset="0"/>
              </a:rPr>
              <a:t> examination of moral beliefs and behaviors.  It often is applied to analysis of moral dilemmas.</a:t>
            </a:r>
          </a:p>
          <a:p>
            <a:endParaRPr lang="en-US" sz="2800">
              <a:latin typeface="Calibri" pitchFamily="34" charset="0"/>
            </a:endParaRPr>
          </a:p>
          <a:p>
            <a:r>
              <a:rPr lang="en-US" sz="2800">
                <a:latin typeface="Calibri" pitchFamily="34" charset="0"/>
              </a:rPr>
              <a:t>A </a:t>
            </a:r>
            <a:r>
              <a:rPr lang="en-US" sz="2800" b="1" i="1">
                <a:latin typeface="Calibri" pitchFamily="34" charset="0"/>
              </a:rPr>
              <a:t>dilemma</a:t>
            </a:r>
            <a:r>
              <a:rPr lang="en-US" sz="2800">
                <a:latin typeface="Calibri" pitchFamily="34" charset="0"/>
              </a:rPr>
              <a:t> is a situation in which one is confronted with a choice, neither of which is desirable.  A </a:t>
            </a:r>
            <a:r>
              <a:rPr lang="en-US" sz="2800" b="1" i="1">
                <a:latin typeface="Calibri" pitchFamily="34" charset="0"/>
              </a:rPr>
              <a:t>moral dilemma</a:t>
            </a:r>
            <a:r>
              <a:rPr lang="en-US" sz="2800">
                <a:latin typeface="Calibri" pitchFamily="34" charset="0"/>
              </a:rPr>
              <a:t> is a dilemma in which the choices are based on moral principles: the choices represent conflicting ideas of what is right.</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Asiana</a:t>
            </a:r>
            <a:r>
              <a:rPr lang="en-US" dirty="0" smtClean="0"/>
              <a:t> Airline Crash Victim</a:t>
            </a:r>
            <a:endParaRPr lang="en-US" dirty="0"/>
          </a:p>
        </p:txBody>
      </p:sp>
      <p:sp>
        <p:nvSpPr>
          <p:cNvPr id="3" name="Content Placeholder 2"/>
          <p:cNvSpPr>
            <a:spLocks noGrp="1"/>
          </p:cNvSpPr>
          <p:nvPr>
            <p:ph idx="1"/>
          </p:nvPr>
        </p:nvSpPr>
        <p:spPr>
          <a:xfrm>
            <a:off x="457200" y="1383030"/>
            <a:ext cx="8229600" cy="4525963"/>
          </a:xfrm>
        </p:spPr>
        <p:txBody>
          <a:bodyPr/>
          <a:lstStyle/>
          <a:p>
            <a:r>
              <a:rPr lang="en-US" dirty="0" smtClean="0"/>
              <a:t>Another example of real life moral dilemma (July 6, 2013)</a:t>
            </a:r>
            <a:endParaRPr lang="en-US" dirty="0" smtClean="0">
              <a:hlinkClick r:id="rId2"/>
            </a:endParaRPr>
          </a:p>
          <a:p>
            <a:r>
              <a:rPr lang="en-US" dirty="0" smtClean="0">
                <a:hlinkClick r:id="rId2"/>
              </a:rPr>
              <a:t>http://www.cbsnews.com/news/new-video-shows-firefighters-knew-asiana-victim-was-on-the-ground/</a:t>
            </a:r>
            <a:endParaRPr lang="en-US" dirty="0" smtClean="0"/>
          </a:p>
          <a:p>
            <a:r>
              <a:rPr lang="en-US" dirty="0" smtClean="0"/>
              <a:t>We’ll leave it to the legal system to come to a conclusion</a:t>
            </a:r>
          </a:p>
          <a:p>
            <a:pPr lvl="1"/>
            <a:r>
              <a:rPr lang="en-US" dirty="0" smtClean="0"/>
              <a:t>But the fire-fighters were facing at least a very serious moral dilemma …  </a:t>
            </a:r>
            <a:endParaRPr lang="en-US" dirty="0"/>
          </a:p>
        </p:txBody>
      </p:sp>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Computers 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9</a:t>
            </a:fld>
            <a:endParaRPr lang="en-US"/>
          </a:p>
        </p:txBody>
      </p:sp>
      <p:sp>
        <p:nvSpPr>
          <p:cNvPr id="6" name="TextBox 5"/>
          <p:cNvSpPr txBox="1"/>
          <p:nvPr/>
        </p:nvSpPr>
        <p:spPr>
          <a:xfrm>
            <a:off x="994410" y="1428750"/>
            <a:ext cx="7648248" cy="1754326"/>
          </a:xfrm>
          <a:prstGeom prst="rect">
            <a:avLst/>
          </a:prstGeom>
          <a:noFill/>
        </p:spPr>
        <p:txBody>
          <a:bodyPr wrap="none" rtlCol="0">
            <a:spAutoFit/>
          </a:bodyPr>
          <a:lstStyle/>
          <a:p>
            <a:r>
              <a:rPr lang="en-US" sz="3600" dirty="0" smtClean="0"/>
              <a:t>Do these stories (or moral dilemma) </a:t>
            </a:r>
          </a:p>
          <a:p>
            <a:r>
              <a:rPr lang="en-US" sz="3600" dirty="0" smtClean="0"/>
              <a:t>have anything to do with us</a:t>
            </a:r>
          </a:p>
          <a:p>
            <a:r>
              <a:rPr lang="en-US" sz="3600" dirty="0" smtClean="0"/>
              <a:t>(CS/IT professionals)??</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9014</TotalTime>
  <Words>2997</Words>
  <Application>Microsoft Office PowerPoint</Application>
  <PresentationFormat>On-screen Show (4:3)</PresentationFormat>
  <Paragraphs>360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Ethics and Morality</vt:lpstr>
      <vt:lpstr>PowerPoint Presentation</vt:lpstr>
      <vt:lpstr>Society</vt:lpstr>
      <vt:lpstr>Morality</vt:lpstr>
      <vt:lpstr>Different Moral Views Exist</vt:lpstr>
      <vt:lpstr>Confucius View</vt:lpstr>
      <vt:lpstr>Ethics and Morality</vt:lpstr>
      <vt:lpstr>Asiana Airline Crash Victim</vt:lpstr>
      <vt:lpstr>PowerPoint Presentation</vt:lpstr>
      <vt:lpstr>PowerPoint Presentation</vt:lpstr>
      <vt:lpstr>You May Actually Have to Make that Decision!</vt:lpstr>
      <vt:lpstr>Overview of Ethical Theories</vt:lpstr>
      <vt:lpstr>Eight  Ethical Theories</vt:lpstr>
      <vt:lpstr>The Four That Are Rejected</vt:lpstr>
      <vt:lpstr>The Four To Be Considered</vt:lpstr>
      <vt:lpstr>Kantianism</vt:lpstr>
      <vt:lpstr>Immanuel Kant 1724-1804</vt:lpstr>
      <vt:lpstr>The Golden Rule</vt:lpstr>
      <vt:lpstr>Kantian Ethics (Duty-Based Ethics)</vt:lpstr>
      <vt:lpstr>The Categorical Imperative</vt:lpstr>
      <vt:lpstr>Universal Moral Rule Illustrated</vt:lpstr>
      <vt:lpstr>Categorical Imperative, 2nd Form </vt:lpstr>
      <vt:lpstr>Kantianism Pros and Cons</vt:lpstr>
      <vt:lpstr>Kantianism Pros and Cons</vt:lpstr>
      <vt:lpstr>Can you give some examples of Kantianism? </vt:lpstr>
      <vt:lpstr>Act Utilitarianism</vt:lpstr>
      <vt:lpstr>Assessing Utility</vt:lpstr>
      <vt:lpstr>Bentham: Weighing Pleasure/Pain</vt:lpstr>
      <vt:lpstr>Principle of Utility</vt:lpstr>
      <vt:lpstr>Jeremy Bentham 1748 - 1832</vt:lpstr>
      <vt:lpstr>John Stuart Mill  1806-1873 </vt:lpstr>
      <vt:lpstr>Act Utilitarianism Pros</vt:lpstr>
      <vt:lpstr>Act Utilitarianism Cons</vt:lpstr>
      <vt:lpstr>Act Utilitarianism Workable</vt:lpstr>
      <vt:lpstr>Can you give some examples of act utilitarianism?</vt:lpstr>
      <vt:lpstr>Rule Utilitarianism</vt:lpstr>
      <vt:lpstr>Rule Utilitarianism (2)</vt:lpstr>
      <vt:lpstr>Rule Utilitarianism (3)</vt:lpstr>
      <vt:lpstr>Rule Utilitarianism Pros</vt:lpstr>
      <vt:lpstr>General Utilitarianism Cons</vt:lpstr>
      <vt:lpstr>Can you give some examples of Rule Utilitarianism?</vt:lpstr>
      <vt:lpstr>Social Contract Theory</vt:lpstr>
      <vt:lpstr>Thomas Hobbes 1588 - 1679</vt:lpstr>
      <vt:lpstr>Rousseau’s Social Contract Theory</vt:lpstr>
      <vt:lpstr>Jean-Jacques Rousseau 1712 - 1778</vt:lpstr>
      <vt:lpstr>Social Contract Theory Explained</vt:lpstr>
      <vt:lpstr>Another View on Rights</vt:lpstr>
      <vt:lpstr>John Rawls’s Principles of Justice</vt:lpstr>
      <vt:lpstr>Rawls’s First Principle of Justice</vt:lpstr>
      <vt:lpstr>John Rawls (1921-2002)</vt:lpstr>
      <vt:lpstr>How to handle moral dilemma?</vt:lpstr>
      <vt:lpstr>Vesilind’s Ethical Process</vt:lpstr>
      <vt:lpstr>Vesilind’s Ethical Process continued</vt:lpstr>
    </vt:vector>
  </TitlesOfParts>
  <Company>Bucknell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315 Lecture 3</dc:title>
  <dc:creator>L. Felipe Perrone</dc:creator>
  <cp:lastModifiedBy>Xiannong Meng</cp:lastModifiedBy>
  <cp:revision>478</cp:revision>
  <cp:lastPrinted>2011-02-25T14:51:13Z</cp:lastPrinted>
  <dcterms:created xsi:type="dcterms:W3CDTF">2011-02-25T14:34:42Z</dcterms:created>
  <dcterms:modified xsi:type="dcterms:W3CDTF">2014-05-27T06:41:06Z</dcterms:modified>
</cp:coreProperties>
</file>