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5" r:id="rId1"/>
  </p:sldMasterIdLst>
  <p:notesMasterIdLst>
    <p:notesMasterId r:id="rId56"/>
  </p:notesMasterIdLst>
  <p:handoutMasterIdLst>
    <p:handoutMasterId r:id="rId57"/>
  </p:handoutMasterIdLst>
  <p:sldIdLst>
    <p:sldId id="295" r:id="rId2"/>
    <p:sldId id="341" r:id="rId3"/>
    <p:sldId id="343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98" r:id="rId15"/>
    <p:sldId id="354" r:id="rId16"/>
    <p:sldId id="378" r:id="rId17"/>
    <p:sldId id="359" r:id="rId18"/>
    <p:sldId id="361" r:id="rId19"/>
    <p:sldId id="362" r:id="rId20"/>
    <p:sldId id="363" r:id="rId21"/>
    <p:sldId id="364" r:id="rId22"/>
    <p:sldId id="365" r:id="rId23"/>
    <p:sldId id="399" r:id="rId24"/>
    <p:sldId id="366" r:id="rId25"/>
    <p:sldId id="367" r:id="rId26"/>
    <p:sldId id="368" r:id="rId27"/>
    <p:sldId id="369" r:id="rId28"/>
    <p:sldId id="370" r:id="rId29"/>
    <p:sldId id="379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380" r:id="rId38"/>
    <p:sldId id="381" r:id="rId39"/>
    <p:sldId id="382" r:id="rId40"/>
    <p:sldId id="383" r:id="rId41"/>
    <p:sldId id="384" r:id="rId42"/>
    <p:sldId id="385" r:id="rId43"/>
    <p:sldId id="386" r:id="rId44"/>
    <p:sldId id="387" r:id="rId45"/>
    <p:sldId id="388" r:id="rId46"/>
    <p:sldId id="389" r:id="rId47"/>
    <p:sldId id="390" r:id="rId48"/>
    <p:sldId id="391" r:id="rId49"/>
    <p:sldId id="392" r:id="rId50"/>
    <p:sldId id="393" r:id="rId51"/>
    <p:sldId id="394" r:id="rId52"/>
    <p:sldId id="395" r:id="rId53"/>
    <p:sldId id="396" r:id="rId54"/>
    <p:sldId id="397" r:id="rId5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3399FF"/>
    <a:srgbClr val="FBFF7F"/>
    <a:srgbClr val="FFDFBF"/>
    <a:srgbClr val="FF0000"/>
    <a:srgbClr val="EAEAEA"/>
    <a:srgbClr val="CCFFFF"/>
    <a:srgbClr val="CCFFCC"/>
    <a:srgbClr val="CCFF66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1068" y="-78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20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568" tIns="45785" rIns="91568" bIns="45785" numCol="1" anchor="ctr" anchorCtr="0" compatLnSpc="1">
            <a:prstTxWarp prst="textNoShape">
              <a:avLst/>
            </a:prstTxWarp>
          </a:bodyPr>
          <a:lstStyle>
            <a:lvl1pPr defTabSz="915900" eaLnBrk="0" hangingPunct="0">
              <a:defRPr sz="1200">
                <a:latin typeface="Helvetica" pitchFamily="-105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22738" y="1"/>
            <a:ext cx="3205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568" tIns="45785" rIns="91568" bIns="45785" numCol="1" anchor="ctr" anchorCtr="0" compatLnSpc="1">
            <a:prstTxWarp prst="textNoShape">
              <a:avLst/>
            </a:prstTxWarp>
          </a:bodyPr>
          <a:lstStyle>
            <a:lvl1pPr algn="r" defTabSz="915900" eaLnBrk="0" hangingPunct="0">
              <a:defRPr sz="1200">
                <a:latin typeface="Helvetica" pitchFamily="-105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56700"/>
            <a:ext cx="320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568" tIns="45785" rIns="91568" bIns="45785" numCol="1" anchor="b" anchorCtr="0" compatLnSpc="1">
            <a:prstTxWarp prst="textNoShape">
              <a:avLst/>
            </a:prstTxWarp>
          </a:bodyPr>
          <a:lstStyle>
            <a:lvl1pPr defTabSz="915900" eaLnBrk="0" hangingPunct="0">
              <a:defRPr sz="1200">
                <a:latin typeface="Helvetica" pitchFamily="-105" charset="0"/>
              </a:defRPr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22738" y="9156700"/>
            <a:ext cx="3205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568" tIns="45785" rIns="91568" bIns="45785" numCol="1" anchor="b" anchorCtr="0" compatLnSpc="1">
            <a:prstTxWarp prst="textNoShape">
              <a:avLst/>
            </a:prstTxWarp>
          </a:bodyPr>
          <a:lstStyle>
            <a:lvl1pPr algn="r" defTabSz="915900" eaLnBrk="0" hangingPunct="0">
              <a:defRPr sz="1200">
                <a:latin typeface="Helvetica" pitchFamily="-105" charset="0"/>
              </a:defRPr>
            </a:lvl1pPr>
          </a:lstStyle>
          <a:p>
            <a:fld id="{856FBC53-8B64-4C2B-ACEC-9F26780C97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90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1" tIns="48324" rIns="96651" bIns="48324" numCol="1" anchor="ctr" anchorCtr="0" compatLnSpc="1">
            <a:prstTxWarp prst="textNoShape">
              <a:avLst/>
            </a:prstTxWarp>
          </a:bodyPr>
          <a:lstStyle>
            <a:lvl1pPr defTabSz="966696" eaLnBrk="0" hangingPunct="0">
              <a:defRPr sz="1300">
                <a:latin typeface="Times New Roman" pitchFamily="-105" charset="0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1" tIns="48324" rIns="96651" bIns="48324" numCol="1" anchor="ctr" anchorCtr="0" compatLnSpc="1">
            <a:prstTxWarp prst="textNoShape">
              <a:avLst/>
            </a:prstTxWarp>
          </a:bodyPr>
          <a:lstStyle>
            <a:lvl1pPr algn="r" defTabSz="966696" eaLnBrk="0" hangingPunct="0">
              <a:defRPr sz="1300">
                <a:latin typeface="Times New Roman" pitchFamily="-105" charset="0"/>
              </a:defRPr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60888"/>
            <a:ext cx="536575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1" tIns="48324" rIns="96651" bIns="483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1" tIns="48324" rIns="96651" bIns="48324" numCol="1" anchor="b" anchorCtr="0" compatLnSpc="1">
            <a:prstTxWarp prst="textNoShape">
              <a:avLst/>
            </a:prstTxWarp>
          </a:bodyPr>
          <a:lstStyle>
            <a:lvl1pPr defTabSz="966696" eaLnBrk="0" hangingPunct="0">
              <a:defRPr sz="1300">
                <a:latin typeface="Times New Roman" pitchFamily="-105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1" tIns="48324" rIns="96651" bIns="48324" numCol="1" anchor="b" anchorCtr="0" compatLnSpc="1">
            <a:prstTxWarp prst="textNoShape">
              <a:avLst/>
            </a:prstTxWarp>
          </a:bodyPr>
          <a:lstStyle>
            <a:lvl1pPr algn="r" defTabSz="966696" eaLnBrk="0" hangingPunct="0">
              <a:defRPr sz="1300">
                <a:latin typeface="Times New Roman" pitchFamily="-105" charset="0"/>
              </a:defRPr>
            </a:lvl1pPr>
          </a:lstStyle>
          <a:p>
            <a:fld id="{5D2F09D7-77B4-4A0C-9AF1-8CF02920E9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479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CSCI 240 Computers and Society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9DA3D9-EA1C-4EE1-A007-D84B15AAF7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Computers </a:t>
            </a:r>
            <a:r>
              <a:rPr lang="en-US" dirty="0" smtClean="0"/>
              <a:t>and Society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F0F2C7-C462-42E6-A02F-B6EF641978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Computers </a:t>
            </a:r>
            <a:r>
              <a:rPr lang="en-US" dirty="0" smtClean="0"/>
              <a:t>and Society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4AAC8A-7AAD-4363-861B-C260EE62B1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Computers </a:t>
            </a:r>
            <a:r>
              <a:rPr lang="en-US" dirty="0" smtClean="0"/>
              <a:t>and Society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0B9448-297A-4F4C-83A0-C24E566814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Computers </a:t>
            </a:r>
            <a:r>
              <a:rPr lang="en-US" dirty="0" smtClean="0"/>
              <a:t>and Society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2E85D4-25D3-4BB3-AFDB-00B244890A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Computers </a:t>
            </a:r>
            <a:r>
              <a:rPr lang="en-US" dirty="0" smtClean="0"/>
              <a:t>and Society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2610D5-907A-46FF-8777-D621838D67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Computers </a:t>
            </a:r>
            <a:r>
              <a:rPr lang="en-US" dirty="0" smtClean="0"/>
              <a:t>and Society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8F635C-3DD2-49AD-94F1-8FA9E00523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Computers </a:t>
            </a:r>
            <a:r>
              <a:rPr lang="en-US" dirty="0" smtClean="0"/>
              <a:t>and Society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F982B6-48C8-4798-8DF3-FD3E9AFEF3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Computers </a:t>
            </a:r>
            <a:r>
              <a:rPr lang="en-US" dirty="0" smtClean="0"/>
              <a:t>and Society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2545B-FBA1-4C4E-8DA6-6CB1AFBFE1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Computers </a:t>
            </a:r>
            <a:r>
              <a:rPr lang="en-US" dirty="0" smtClean="0"/>
              <a:t>and Society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4EA36F-8880-4FD3-BED8-437BD4F371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Computers </a:t>
            </a:r>
            <a:r>
              <a:rPr lang="en-US" dirty="0" smtClean="0"/>
              <a:t>and Society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FAEAB5-CD29-49A5-B45A-A402F0B374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87638" y="6245225"/>
            <a:ext cx="3810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dirty="0" smtClean="0"/>
              <a:t>CSCI 240 Computers and Society</a:t>
            </a:r>
            <a:endParaRPr lang="en-US" dirty="0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1AFE01-B257-4403-AE97-24255A4B826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bes.com/sites/techonomy/2013/11/05/myanmars-promising-experiment-with-internet-freedom/" TargetMode="External"/><Relationship Id="rId2" Type="http://schemas.openxmlformats.org/officeDocument/2006/relationships/hyperlink" Target="http://en.wikipedia.org/wiki/Internet_in_Burm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nn.com/2013/08/05/world/americas/cuba-online-access/" TargetMode="External"/><Relationship Id="rId4" Type="http://schemas.openxmlformats.org/officeDocument/2006/relationships/hyperlink" Target="http://en.wikipedia.org/wiki/Internet_in_Cuba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Golden_Shield_Project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Jeremy_Jaynes" TargetMode="Externa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Trespass" TargetMode="External"/><Relationship Id="rId3" Type="http://schemas.openxmlformats.org/officeDocument/2006/relationships/hyperlink" Target="http://en.wikipedia.org/wiki/Spam_(e-mail)" TargetMode="External"/><Relationship Id="rId7" Type="http://schemas.openxmlformats.org/officeDocument/2006/relationships/hyperlink" Target="http://en.wikipedia.org/wiki/Fraud" TargetMode="External"/><Relationship Id="rId12" Type="http://schemas.openxmlformats.org/officeDocument/2006/relationships/hyperlink" Target="http://en.wikipedia.org/wiki/Jeremy_Jaynes" TargetMode="External"/><Relationship Id="rId2" Type="http://schemas.openxmlformats.org/officeDocument/2006/relationships/hyperlink" Target="http://en.wikipedia.org/wiki/E-mai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Theft" TargetMode="External"/><Relationship Id="rId11" Type="http://schemas.openxmlformats.org/officeDocument/2006/relationships/hyperlink" Target="http://en.wikipedia.org/wiki/Supreme_Court_of_the_United_States" TargetMode="External"/><Relationship Id="rId5" Type="http://schemas.openxmlformats.org/officeDocument/2006/relationships/hyperlink" Target="http://en.wikipedia.org/wiki/United_States" TargetMode="External"/><Relationship Id="rId10" Type="http://schemas.openxmlformats.org/officeDocument/2006/relationships/hyperlink" Target="http://en.wikipedia.org/wiki/Obscenity" TargetMode="External"/><Relationship Id="rId4" Type="http://schemas.openxmlformats.org/officeDocument/2006/relationships/hyperlink" Target="http://en.wikipedia.org/wiki/North_Carolina" TargetMode="External"/><Relationship Id="rId9" Type="http://schemas.openxmlformats.org/officeDocument/2006/relationships/hyperlink" Target="http://en.wikipedia.org/wiki/Defamatio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.C.C._v._Pacifica_Foundation" TargetMode="External"/><Relationship Id="rId2" Type="http://schemas.openxmlformats.org/officeDocument/2006/relationships/hyperlink" Target="http://en.wikipedia.org/wiki/George_Carlin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and Society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3433763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Networked Communications</a:t>
            </a:r>
            <a:br>
              <a:rPr lang="en-US" sz="3600" dirty="0" smtClean="0"/>
            </a:br>
            <a:r>
              <a:rPr lang="en-US" sz="2800" dirty="0" smtClean="0"/>
              <a:t>Email Spam and Censorship</a:t>
            </a:r>
            <a:endParaRPr lang="en-US" sz="3600" dirty="0" smtClean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0850" y="5370667"/>
            <a:ext cx="8248650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u="sng" dirty="0"/>
              <a:t>Notice:</a:t>
            </a:r>
            <a:r>
              <a:rPr lang="pt-BR" sz="1400" dirty="0"/>
              <a:t> </a:t>
            </a:r>
            <a:r>
              <a:rPr lang="pt-BR" sz="1400" dirty="0" smtClean="0"/>
              <a:t>This set of slides is based on the notes by Professor Guattery of Bucknell and by the textbook author Michael Quinn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588770" y="1154430"/>
            <a:ext cx="59282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Computers and Society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 Utilitarian Analysis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391850"/>
            <a:ext cx="8229600" cy="4525963"/>
          </a:xfrm>
        </p:spPr>
        <p:txBody>
          <a:bodyPr/>
          <a:lstStyle/>
          <a:p>
            <a:r>
              <a:rPr lang="en-US" sz="2400" dirty="0" smtClean="0"/>
              <a:t>Benefit to Girls Scouts = $108</a:t>
            </a:r>
          </a:p>
          <a:p>
            <a:pPr lvl="1"/>
            <a:r>
              <a:rPr lang="en-US" sz="2000" dirty="0" smtClean="0"/>
              <a:t>$3 profit per box of cookies</a:t>
            </a:r>
          </a:p>
          <a:p>
            <a:pPr lvl="1"/>
            <a:r>
              <a:rPr lang="en-US" sz="2000" dirty="0" smtClean="0"/>
              <a:t>36 boxes sold</a:t>
            </a:r>
          </a:p>
          <a:p>
            <a:r>
              <a:rPr lang="en-US" sz="2400" dirty="0" smtClean="0"/>
              <a:t>Harm to company: time wasted</a:t>
            </a:r>
          </a:p>
          <a:p>
            <a:pPr lvl="1"/>
            <a:r>
              <a:rPr lang="en-US" sz="2400" dirty="0" smtClean="0"/>
              <a:t>Orders taken during breaks</a:t>
            </a:r>
          </a:p>
          <a:p>
            <a:pPr lvl="1"/>
            <a:r>
              <a:rPr lang="en-US" sz="2400" dirty="0" smtClean="0"/>
              <a:t>Lost productivity from complaining: $70</a:t>
            </a:r>
          </a:p>
          <a:p>
            <a:pPr lvl="2"/>
            <a:r>
              <a:rPr lang="en-US" sz="2000" dirty="0" smtClean="0"/>
              <a:t>20 employees ×2 ×5 minutes/employee = 200 minutes</a:t>
            </a:r>
          </a:p>
          <a:p>
            <a:pPr lvl="2"/>
            <a:r>
              <a:rPr lang="en-US" sz="2000" dirty="0" smtClean="0"/>
              <a:t>3.5 hours ×$20/hour = $70</a:t>
            </a:r>
          </a:p>
          <a:p>
            <a:r>
              <a:rPr lang="en-US" sz="2400" dirty="0" smtClean="0"/>
              <a:t>Benefits exceed harms, so action good</a:t>
            </a:r>
          </a:p>
          <a:p>
            <a:r>
              <a:rPr lang="en-US" sz="2400" dirty="0" smtClean="0"/>
              <a:t>Company may create policy against future fundraisers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and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Rule Utilitarian Analysis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Q: What would be consequences of everyone in company used email to solicit donations?</a:t>
            </a:r>
          </a:p>
          <a:p>
            <a:r>
              <a:rPr lang="en-US" sz="2800" dirty="0" smtClean="0"/>
              <a:t>A: Plenty of employee grumbling and lower morale</a:t>
            </a:r>
          </a:p>
          <a:p>
            <a:r>
              <a:rPr lang="en-US" sz="2800" dirty="0" smtClean="0"/>
              <a:t>If all doing it, unlikely any one cause would do well</a:t>
            </a:r>
          </a:p>
          <a:p>
            <a:r>
              <a:rPr lang="en-US" sz="2800" dirty="0" smtClean="0"/>
              <a:t>Harms greater than benefits, so Ann’s action was wrong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and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Social Contract Theory Analysis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Acme Corporation has no prohibition against using its email system this way (social contract?)</a:t>
            </a:r>
          </a:p>
          <a:p>
            <a:r>
              <a:rPr lang="en-US" sz="2800" dirty="0" smtClean="0"/>
              <a:t>Ann was exercising her right to express herself</a:t>
            </a:r>
          </a:p>
          <a:p>
            <a:r>
              <a:rPr lang="en-US" sz="2800" dirty="0" smtClean="0"/>
              <a:t>Some people didn’t appreciate message, but she didn’t act like a spammer</a:t>
            </a:r>
          </a:p>
          <a:p>
            <a:pPr lvl="1"/>
            <a:r>
              <a:rPr lang="en-US" sz="2400" dirty="0" smtClean="0"/>
              <a:t>She didn’t conceal her identity</a:t>
            </a:r>
          </a:p>
          <a:p>
            <a:pPr lvl="1"/>
            <a:r>
              <a:rPr lang="en-US" sz="2400" dirty="0" smtClean="0"/>
              <a:t>She wasn’t selling a fraudulent product</a:t>
            </a:r>
          </a:p>
          <a:p>
            <a:r>
              <a:rPr lang="en-US" sz="2800" dirty="0" smtClean="0"/>
              <a:t>Ann did nothing wrong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and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Analyses reached different conclusions, but Ann could have taken a less controversial course</a:t>
            </a:r>
          </a:p>
          <a:p>
            <a:r>
              <a:rPr lang="en-US" sz="2800" smtClean="0"/>
              <a:t>She could have posted a sign-up sheet to identify those interested in cookie sale</a:t>
            </a:r>
          </a:p>
          <a:p>
            <a:r>
              <a:rPr lang="en-US" sz="2800" smtClean="0"/>
              <a:t>That way, she would have sent email only to those interested, avoiding the problems of grumbling and lost productivity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and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Comments or Thoughts?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receive electronic solicitation for purchasing products or joining some organizations?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Computers and Society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B9448-297A-4F4C-83A0-C24E566814B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6096000"/>
          </a:xfrm>
        </p:spPr>
        <p:txBody>
          <a:bodyPr/>
          <a:lstStyle/>
          <a:p>
            <a:pPr eaLnBrk="1" hangingPunct="1"/>
            <a:r>
              <a:rPr lang="en-US" dirty="0" smtClean="0"/>
              <a:t>Censorship on the Internet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and Society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05800" cy="1219200"/>
          </a:xfrm>
        </p:spPr>
        <p:txBody>
          <a:bodyPr/>
          <a:lstStyle/>
          <a:p>
            <a:pPr eaLnBrk="1" hangingPunct="1"/>
            <a:r>
              <a:rPr lang="en-US" sz="2800" smtClean="0"/>
              <a:t>Governmental Control: Too Much or Too Little?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Burma (Myanmar), Cuba, North Korea: Internet virtually inaccessible</a:t>
            </a:r>
          </a:p>
          <a:p>
            <a:pPr lvl="1" eaLnBrk="1" hangingPunct="1"/>
            <a:r>
              <a:rPr lang="en-US" sz="2400" dirty="0" smtClean="0"/>
              <a:t>It appears no longer true for Myanmar</a:t>
            </a:r>
          </a:p>
          <a:p>
            <a:pPr lvl="2" eaLnBrk="1" hangingPunct="1"/>
            <a:r>
              <a:rPr lang="en-US" sz="2000" dirty="0" smtClean="0">
                <a:hlinkClick r:id="rId2"/>
              </a:rPr>
              <a:t>http://en.wikipedia.org/wiki/Internet_in_Burma</a:t>
            </a:r>
            <a:endParaRPr lang="en-US" sz="2000" dirty="0" smtClean="0"/>
          </a:p>
          <a:p>
            <a:pPr lvl="2" eaLnBrk="1" hangingPunct="1"/>
            <a:r>
              <a:rPr lang="en-US" sz="2000" dirty="0" smtClean="0">
                <a:hlinkClick r:id="rId3"/>
              </a:rPr>
              <a:t>http://www.forbes.com/sites/techonomy/2013/11/05/myanmars-promising-experiment-with-internet-freedom/</a:t>
            </a:r>
            <a:endParaRPr lang="en-US" sz="2000" dirty="0" smtClean="0"/>
          </a:p>
          <a:p>
            <a:pPr lvl="1" eaLnBrk="1" hangingPunct="1"/>
            <a:r>
              <a:rPr lang="en-US" sz="2400" dirty="0" smtClean="0"/>
              <a:t>Cuba’s case is evolving</a:t>
            </a:r>
          </a:p>
          <a:p>
            <a:pPr lvl="2" eaLnBrk="1" hangingPunct="1"/>
            <a:r>
              <a:rPr lang="en-US" sz="2000" dirty="0" smtClean="0">
                <a:hlinkClick r:id="rId4"/>
              </a:rPr>
              <a:t>http://en.wikipedia.org/wiki/Internet_in_Cuba</a:t>
            </a:r>
            <a:endParaRPr lang="en-US" sz="2000" dirty="0" smtClean="0"/>
          </a:p>
          <a:p>
            <a:pPr lvl="2" eaLnBrk="1" hangingPunct="1"/>
            <a:r>
              <a:rPr lang="en-US" sz="2000" dirty="0" smtClean="0">
                <a:hlinkClick r:id="rId5"/>
              </a:rPr>
              <a:t>http://www.cnn.com/2013/08/05/world/americas/cuba-online-access/</a:t>
            </a:r>
            <a:endParaRPr lang="en-US" sz="2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and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16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05800" cy="1219200"/>
          </a:xfrm>
        </p:spPr>
        <p:txBody>
          <a:bodyPr/>
          <a:lstStyle/>
          <a:p>
            <a:pPr eaLnBrk="1" hangingPunct="1"/>
            <a:r>
              <a:rPr lang="en-US" sz="2800" smtClean="0"/>
              <a:t>Governmental Control: Too Much or Too Little?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Saudi Arabia: centralized control center</a:t>
            </a:r>
          </a:p>
          <a:p>
            <a:pPr eaLnBrk="1" hangingPunct="1"/>
            <a:r>
              <a:rPr lang="en-US" sz="2800" dirty="0" smtClean="0"/>
              <a:t>People’s Republic of China: “one of most sophisticated filtering systems in the world” as well as censorship</a:t>
            </a:r>
          </a:p>
          <a:p>
            <a:pPr lvl="1" eaLnBrk="1" hangingPunct="1"/>
            <a:r>
              <a:rPr lang="en-US" sz="2400" dirty="0" smtClean="0">
                <a:hlinkClick r:id="rId2"/>
              </a:rPr>
              <a:t>http://en.wikipedia.org/wiki/Golden_Shield_Project</a:t>
            </a:r>
            <a:endParaRPr lang="en-US" sz="2400" dirty="0" smtClean="0"/>
          </a:p>
          <a:p>
            <a:pPr eaLnBrk="1" hangingPunct="1"/>
            <a:r>
              <a:rPr lang="en-US" sz="2800" dirty="0" smtClean="0"/>
              <a:t>Germany: Forbids access to neo-Nazi sites</a:t>
            </a:r>
          </a:p>
          <a:p>
            <a:pPr eaLnBrk="1" hangingPunct="1"/>
            <a:r>
              <a:rPr lang="en-US" sz="2800" dirty="0" smtClean="0"/>
              <a:t>United States: Repeated efforts to limit access of minors to pornography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and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17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Forms of Direct Censorship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Government monopolization</a:t>
            </a:r>
          </a:p>
          <a:p>
            <a:pPr eaLnBrk="1" hangingPunct="1"/>
            <a:r>
              <a:rPr lang="en-US" smtClean="0"/>
              <a:t>Prepublication review</a:t>
            </a:r>
          </a:p>
          <a:p>
            <a:pPr eaLnBrk="1" hangingPunct="1"/>
            <a:r>
              <a:rPr lang="en-US" smtClean="0"/>
              <a:t>Licensing and registration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and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18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Self-censorship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Most common form of censorship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Group decides for itself not to publish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Reasons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Avoid subsequent persecution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Maintain good relations with government officials (sources of information)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Ratings systems created to advise potential audience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Movies, TVs, CDs, video games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i="1" smtClean="0"/>
              <a:t>Not</a:t>
            </a:r>
            <a:r>
              <a:rPr lang="en-US" sz="2400" smtClean="0"/>
              <a:t> the Web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and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19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05800" cy="6172200"/>
          </a:xfrm>
        </p:spPr>
        <p:txBody>
          <a:bodyPr/>
          <a:lstStyle/>
          <a:p>
            <a:pPr eaLnBrk="1" hangingPunct="1"/>
            <a:r>
              <a:rPr lang="en-US" dirty="0" smtClean="0"/>
              <a:t>Email and Spam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and Society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Challenges Posed by the Internet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Many-to-many communications</a:t>
            </a:r>
          </a:p>
          <a:p>
            <a:pPr eaLnBrk="1" hangingPunct="1"/>
            <a:r>
              <a:rPr lang="en-US" dirty="0" smtClean="0"/>
              <a:t>Dynamic connections</a:t>
            </a:r>
          </a:p>
          <a:p>
            <a:pPr eaLnBrk="1" hangingPunct="1"/>
            <a:r>
              <a:rPr lang="en-US" dirty="0" smtClean="0"/>
              <a:t>Huge numbers of Web sites</a:t>
            </a:r>
          </a:p>
          <a:p>
            <a:pPr eaLnBrk="1" hangingPunct="1"/>
            <a:r>
              <a:rPr lang="en-US" dirty="0" smtClean="0"/>
              <a:t>Extends beyond national </a:t>
            </a:r>
            <a:r>
              <a:rPr lang="en-US" dirty="0" smtClean="0"/>
              <a:t>borders and </a:t>
            </a:r>
            <a:r>
              <a:rPr lang="en-US" dirty="0" smtClean="0"/>
              <a:t>laws</a:t>
            </a:r>
          </a:p>
          <a:p>
            <a:pPr eaLnBrk="1" hangingPunct="1"/>
            <a:r>
              <a:rPr lang="en-US" dirty="0" smtClean="0"/>
              <a:t>Hard to distinguish between minors and adults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and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20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Ethical Perspectives on Censorship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Kant opposed censorship</a:t>
            </a:r>
          </a:p>
          <a:p>
            <a:pPr lvl="1" eaLnBrk="1" hangingPunct="1"/>
            <a:r>
              <a:rPr lang="en-US" sz="2400" dirty="0" smtClean="0"/>
              <a:t>Enlightenment thinker</a:t>
            </a:r>
          </a:p>
          <a:p>
            <a:pPr lvl="1" eaLnBrk="1" hangingPunct="1"/>
            <a:r>
              <a:rPr lang="en-US" sz="2400" dirty="0" smtClean="0"/>
              <a:t>“Have courage to use your own reason”</a:t>
            </a:r>
          </a:p>
          <a:p>
            <a:pPr eaLnBrk="1" hangingPunct="1"/>
            <a:r>
              <a:rPr lang="en-US" sz="2800" dirty="0" smtClean="0"/>
              <a:t>Mill opposed censorship</a:t>
            </a:r>
          </a:p>
          <a:p>
            <a:pPr lvl="1" eaLnBrk="1" hangingPunct="1"/>
            <a:r>
              <a:rPr lang="en-US" sz="2400" dirty="0" smtClean="0"/>
              <a:t>No one is infallible</a:t>
            </a:r>
          </a:p>
          <a:p>
            <a:pPr lvl="1" eaLnBrk="1" hangingPunct="1"/>
            <a:r>
              <a:rPr lang="en-US" sz="2400" dirty="0" smtClean="0"/>
              <a:t>Any opinion may contain a kernel of truth</a:t>
            </a:r>
          </a:p>
          <a:p>
            <a:pPr lvl="1" eaLnBrk="1" hangingPunct="1"/>
            <a:r>
              <a:rPr lang="en-US" sz="2400" dirty="0" smtClean="0"/>
              <a:t>Truth revealed in class of ideas</a:t>
            </a:r>
          </a:p>
          <a:p>
            <a:pPr lvl="1" eaLnBrk="1" hangingPunct="1"/>
            <a:r>
              <a:rPr lang="en-US" sz="2400" dirty="0" smtClean="0"/>
              <a:t>Ideas resulting from discourse are more influential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and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21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Mill’s Principle of Harm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838200" y="1676400"/>
            <a:ext cx="63119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“The only ground on which intervention</a:t>
            </a:r>
          </a:p>
          <a:p>
            <a:pPr eaLnBrk="0" hangingPunct="0"/>
            <a:r>
              <a:rPr lang="en-US" sz="2800"/>
              <a:t>is justified is to prevent harm to others;</a:t>
            </a:r>
          </a:p>
          <a:p>
            <a:pPr eaLnBrk="0" hangingPunct="0"/>
            <a:r>
              <a:rPr lang="en-US" sz="2800"/>
              <a:t>the individual’s own good is not a</a:t>
            </a:r>
          </a:p>
          <a:p>
            <a:pPr eaLnBrk="0" hangingPunct="0"/>
            <a:r>
              <a:rPr lang="en-US" sz="2800"/>
              <a:t>sufficient condition.”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and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22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Thoughts and Comments?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Certain forms of censorship help cleaning the communications media, including the internet and the web?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Computers and Society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B9448-297A-4F4C-83A0-C24E566814B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6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6096000"/>
          </a:xfrm>
        </p:spPr>
        <p:txBody>
          <a:bodyPr/>
          <a:lstStyle/>
          <a:p>
            <a:pPr eaLnBrk="1" hangingPunct="1"/>
            <a:r>
              <a:rPr lang="en-US" dirty="0" smtClean="0"/>
              <a:t>Freedom of Expression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and Society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Freedom of Expression: History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772400" cy="4724400"/>
          </a:xfrm>
        </p:spPr>
        <p:txBody>
          <a:bodyPr/>
          <a:lstStyle/>
          <a:p>
            <a:pPr eaLnBrk="1" hangingPunct="1"/>
            <a:r>
              <a:rPr lang="en-US" sz="2800" i="1" smtClean="0"/>
              <a:t>De Scandalis Magnatum</a:t>
            </a:r>
            <a:r>
              <a:rPr lang="en-US" sz="2800" smtClean="0"/>
              <a:t> (England, 1275)</a:t>
            </a:r>
          </a:p>
          <a:p>
            <a:pPr eaLnBrk="1" hangingPunct="1"/>
            <a:r>
              <a:rPr lang="en-US" sz="2800" smtClean="0"/>
              <a:t>Court of Star Chamber</a:t>
            </a:r>
          </a:p>
          <a:p>
            <a:pPr eaLnBrk="1" hangingPunct="1"/>
            <a:r>
              <a:rPr lang="en-US" sz="2800" smtClean="0"/>
              <a:t>18</a:t>
            </a:r>
            <a:r>
              <a:rPr lang="en-US" sz="2800" baseline="30000" smtClean="0"/>
              <a:t>th</a:t>
            </a:r>
            <a:r>
              <a:rPr lang="en-US" sz="2800" smtClean="0"/>
              <a:t> century</a:t>
            </a:r>
          </a:p>
          <a:p>
            <a:pPr lvl="1" eaLnBrk="1" hangingPunct="1"/>
            <a:r>
              <a:rPr lang="en-US" sz="2400" smtClean="0"/>
              <a:t>No prior restraints on publication</a:t>
            </a:r>
          </a:p>
          <a:p>
            <a:pPr lvl="1" eaLnBrk="1" hangingPunct="1"/>
            <a:r>
              <a:rPr lang="en-US" sz="2400" smtClean="0"/>
              <a:t>People could be punished for sedition or libel</a:t>
            </a:r>
          </a:p>
          <a:p>
            <a:pPr eaLnBrk="1" hangingPunct="1"/>
            <a:r>
              <a:rPr lang="en-US" sz="2800" smtClean="0"/>
              <a:t>American states adopted bills of rights including freedom of expression</a:t>
            </a:r>
          </a:p>
          <a:p>
            <a:pPr eaLnBrk="1" hangingPunct="1"/>
            <a:r>
              <a:rPr lang="en-US" sz="2800" smtClean="0"/>
              <a:t>Freedom of expression in 1</a:t>
            </a:r>
            <a:r>
              <a:rPr lang="en-US" sz="2800" baseline="30000" smtClean="0"/>
              <a:t>st</a:t>
            </a:r>
            <a:r>
              <a:rPr lang="en-US" sz="2800" smtClean="0"/>
              <a:t> amendment to U.S. Constitution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and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25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Amendment to U.S. Constitution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914400" y="1447800"/>
            <a:ext cx="6865938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Congress shall make no law respecting an</a:t>
            </a:r>
          </a:p>
          <a:p>
            <a:pPr eaLnBrk="0" hangingPunct="0"/>
            <a:r>
              <a:rPr lang="en-US" sz="2800"/>
              <a:t>establishment of religion, or prohibiting the</a:t>
            </a:r>
          </a:p>
          <a:p>
            <a:pPr eaLnBrk="0" hangingPunct="0"/>
            <a:r>
              <a:rPr lang="en-US" sz="2800"/>
              <a:t>free exercise thereof; or abridging the</a:t>
            </a:r>
          </a:p>
          <a:p>
            <a:pPr eaLnBrk="0" hangingPunct="0"/>
            <a:r>
              <a:rPr lang="en-US" sz="2800"/>
              <a:t>freedom of speech, or of the press; or the</a:t>
            </a:r>
          </a:p>
          <a:p>
            <a:pPr eaLnBrk="0" hangingPunct="0"/>
            <a:r>
              <a:rPr lang="en-US" sz="2800"/>
              <a:t>right of the people peaceably to assemble,</a:t>
            </a:r>
          </a:p>
          <a:p>
            <a:pPr eaLnBrk="0" hangingPunct="0"/>
            <a:r>
              <a:rPr lang="en-US" sz="2800"/>
              <a:t>and to petition the government for a</a:t>
            </a:r>
          </a:p>
          <a:p>
            <a:pPr eaLnBrk="0" hangingPunct="0"/>
            <a:r>
              <a:rPr lang="en-US" sz="2800"/>
              <a:t>redress of grievances.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and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26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752600"/>
          </a:xfrm>
        </p:spPr>
        <p:txBody>
          <a:bodyPr/>
          <a:lstStyle/>
          <a:p>
            <a:pPr eaLnBrk="1" hangingPunct="1"/>
            <a:r>
              <a:rPr lang="en-US" smtClean="0"/>
              <a:t>Freedom of Expression</a:t>
            </a:r>
            <a:br>
              <a:rPr lang="en-US" smtClean="0"/>
            </a:br>
            <a:r>
              <a:rPr lang="en-US" smtClean="0"/>
              <a:t>Not an Absolute Right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305800" cy="3505200"/>
          </a:xfrm>
        </p:spPr>
        <p:txBody>
          <a:bodyPr/>
          <a:lstStyle/>
          <a:p>
            <a:pPr eaLnBrk="1" hangingPunct="1"/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Amendment covers political and nonpolitical speech</a:t>
            </a:r>
          </a:p>
          <a:p>
            <a:pPr eaLnBrk="1" hangingPunct="1"/>
            <a:r>
              <a:rPr lang="en-US" smtClean="0"/>
              <a:t>Right to freedom of expression must be balanced against the public good</a:t>
            </a:r>
          </a:p>
          <a:p>
            <a:pPr eaLnBrk="1" hangingPunct="1"/>
            <a:r>
              <a:rPr lang="en-US" smtClean="0"/>
              <a:t>Various restrictions on freedom of expression exist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and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27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Jeremy </a:t>
            </a:r>
            <a:r>
              <a:rPr lang="en-US" dirty="0" err="1" smtClean="0"/>
              <a:t>Jaynes</a:t>
            </a:r>
            <a:endParaRPr lang="en-US" dirty="0" smtClean="0"/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4038600" y="5943600"/>
            <a:ext cx="24622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/>
              <a:t>AP Photo/Loudoun County Sheriff’s office</a:t>
            </a:r>
          </a:p>
        </p:txBody>
      </p:sp>
      <p:pic>
        <p:nvPicPr>
          <p:cNvPr id="34821" name="Picture 6" descr="qui03f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143000"/>
            <a:ext cx="421481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03362" y="6180881"/>
            <a:ext cx="455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http://en.wikipedia.org/wiki/Jeremy_Jaynes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Jayne’s Email Spam Story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b="1" dirty="0" smtClean="0"/>
              <a:t>Jeremy </a:t>
            </a:r>
            <a:r>
              <a:rPr lang="en-US" sz="2000" b="1" dirty="0" err="1" smtClean="0"/>
              <a:t>Jaynes</a:t>
            </a:r>
            <a:r>
              <a:rPr lang="en-US" sz="2000" dirty="0" smtClean="0"/>
              <a:t> (born 1974) was a prolific </a:t>
            </a:r>
            <a:r>
              <a:rPr lang="en-US" sz="2000" dirty="0" smtClean="0">
                <a:hlinkClick r:id="rId2" tooltip="E-mail"/>
              </a:rPr>
              <a:t>e-mail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3" tooltip="Spam (e-mail)"/>
              </a:rPr>
              <a:t>spammer</a:t>
            </a:r>
            <a:r>
              <a:rPr lang="en-US" sz="2000" dirty="0" smtClean="0"/>
              <a:t>, broadcasting junk e-mail from his home in </a:t>
            </a:r>
            <a:r>
              <a:rPr lang="en-US" sz="2000" dirty="0" smtClean="0">
                <a:hlinkClick r:id="rId4" tooltip="North Carolina"/>
              </a:rPr>
              <a:t>North Carolina</a:t>
            </a:r>
            <a:r>
              <a:rPr lang="en-US" sz="2000" dirty="0" smtClean="0"/>
              <a:t>, </a:t>
            </a:r>
            <a:r>
              <a:rPr lang="en-US" sz="2000" dirty="0" smtClean="0">
                <a:hlinkClick r:id="rId5" tooltip="United States"/>
              </a:rPr>
              <a:t>United States</a:t>
            </a:r>
            <a:r>
              <a:rPr lang="en-US" sz="2000" dirty="0" smtClean="0"/>
              <a:t>. He became the first person in the world to be convicted of "felony spam," i.e., convicted of a felony for sending spam without allegation of any accompanying illegal conduct such as </a:t>
            </a:r>
            <a:r>
              <a:rPr lang="en-US" sz="2000" dirty="0" smtClean="0">
                <a:hlinkClick r:id="rId6" tooltip="Theft"/>
              </a:rPr>
              <a:t>theft</a:t>
            </a:r>
            <a:r>
              <a:rPr lang="en-US" sz="2000" dirty="0" smtClean="0"/>
              <a:t>, </a:t>
            </a:r>
            <a:r>
              <a:rPr lang="en-US" sz="2000" dirty="0" smtClean="0">
                <a:hlinkClick r:id="rId7" tooltip="Fraud"/>
              </a:rPr>
              <a:t>fraud</a:t>
            </a:r>
            <a:r>
              <a:rPr lang="en-US" sz="2000" dirty="0" smtClean="0"/>
              <a:t>, </a:t>
            </a:r>
            <a:r>
              <a:rPr lang="en-US" sz="2000" dirty="0" smtClean="0">
                <a:hlinkClick r:id="rId8" tooltip="Trespass"/>
              </a:rPr>
              <a:t>trespass</a:t>
            </a:r>
            <a:r>
              <a:rPr lang="en-US" sz="2000" dirty="0" smtClean="0"/>
              <a:t>, </a:t>
            </a:r>
            <a:r>
              <a:rPr lang="en-US" sz="2000" dirty="0" smtClean="0">
                <a:hlinkClick r:id="rId9" tooltip="Defamation"/>
              </a:rPr>
              <a:t>defamation</a:t>
            </a:r>
            <a:r>
              <a:rPr lang="en-US" sz="2000" dirty="0" smtClean="0"/>
              <a:t>, or </a:t>
            </a:r>
            <a:r>
              <a:rPr lang="en-US" sz="2000" dirty="0" smtClean="0">
                <a:hlinkClick r:id="rId10" tooltip="Obscenity"/>
              </a:rPr>
              <a:t>obscenity</a:t>
            </a:r>
            <a:r>
              <a:rPr lang="en-US" sz="2000" dirty="0" smtClean="0"/>
              <a:t>. His conviction was later overturned by the Virginia Supreme Court ruling unanimously the law </a:t>
            </a:r>
            <a:r>
              <a:rPr lang="en-US" sz="2000" dirty="0" err="1" smtClean="0"/>
              <a:t>Jaynes</a:t>
            </a:r>
            <a:r>
              <a:rPr lang="en-US" sz="2000" dirty="0" smtClean="0"/>
              <a:t> was prosecuted under violated the First Amendment. On March 30, 2009, the </a:t>
            </a:r>
            <a:r>
              <a:rPr lang="en-US" sz="2000" dirty="0" smtClean="0">
                <a:hlinkClick r:id="rId11" tooltip="Supreme Court of the United States"/>
              </a:rPr>
              <a:t>Supreme Court of the United States</a:t>
            </a:r>
            <a:r>
              <a:rPr lang="en-US" sz="2000" dirty="0" smtClean="0"/>
              <a:t> refused the Virginia Attorney General's petition for a writ of certiorari to review the decision of the Supreme Court of Virginia overturning the anti-spam statute. </a:t>
            </a:r>
            <a:r>
              <a:rPr lang="en-US" sz="2000" dirty="0" err="1" smtClean="0"/>
              <a:t>Jaynes</a:t>
            </a:r>
            <a:r>
              <a:rPr lang="en-US" sz="2000" dirty="0" smtClean="0"/>
              <a:t> never served any of his prison sentence for the overturned conviction.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Computers </a:t>
            </a:r>
            <a:r>
              <a:rPr lang="en-US" dirty="0" smtClean="0"/>
              <a:t>and Society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982B6-48C8-4798-8DF3-FD3E9AFEF30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03362" y="5757971"/>
            <a:ext cx="455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12"/>
              </a:rPr>
              <a:t>http://en.wikipedia.org/wiki/Jeremy_Jaynes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Routers Pass Email from LAN to LAN</a:t>
            </a:r>
          </a:p>
        </p:txBody>
      </p:sp>
      <p:pic>
        <p:nvPicPr>
          <p:cNvPr id="7172" name="Picture 6" descr="qui03f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8153400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and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i="1" dirty="0" smtClean="0"/>
              <a:t>FCC v. Pacifica Foundation et al.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3572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George Carlin records “Filthy Words”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WBAI in New York airs “Filthy Words” (1973)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FCC issues declaratory order to Pacifica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Pacifica sues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U.S. Supreme Court ruled FCC did not violate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Amendment (5-4 decision)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Broadcast media “uniquely pervasive”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Broadcasting uniquely accessible to children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95959" y="5405367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http://en.wikipedia.org/wiki/George_Carlin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9807" y="5822051"/>
            <a:ext cx="6092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http://en.wikipedia.org/wiki/F.C.C._v._Pacifica_Foundation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and Society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30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 Study: Kate’s Blog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Kate: Maintains a popular “life on campus” blog</a:t>
            </a:r>
          </a:p>
          <a:p>
            <a:r>
              <a:rPr lang="en-US" sz="2400" smtClean="0"/>
              <a:t>Jerry: Another student; active in Whig Party</a:t>
            </a:r>
          </a:p>
          <a:p>
            <a:r>
              <a:rPr lang="en-US" sz="2400" smtClean="0"/>
              <a:t>At private birthday party, someone gives Jerry a Tory Party T-shirt as a gag, and Jerry puts it on</a:t>
            </a:r>
          </a:p>
          <a:p>
            <a:r>
              <a:rPr lang="en-US" sz="2400" smtClean="0"/>
              <a:t>Kate uses cell phone to take picture of Jerry when he isn’t looking, posts it on her blog</a:t>
            </a:r>
          </a:p>
          <a:p>
            <a:r>
              <a:rPr lang="en-US" sz="2400" smtClean="0"/>
              <a:t>Story read by many people on and off campus</a:t>
            </a:r>
          </a:p>
          <a:p>
            <a:r>
              <a:rPr lang="en-US" sz="2400" smtClean="0"/>
              <a:t>Jerry confronts Kate and demands she remove photo; she complies, and they remain friends</a:t>
            </a:r>
          </a:p>
          <a:p>
            <a:r>
              <a:rPr lang="en-US" sz="2400" smtClean="0"/>
              <a:t>Kate’s blog and Jerry both become more popular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and Society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Kantian Analysis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Kate uploaded Jerry’s photo to her blog without asking his permission</a:t>
            </a:r>
          </a:p>
          <a:p>
            <a:r>
              <a:rPr lang="en-US" smtClean="0"/>
              <a:t>She treated him as a means to her end of increasing the readership of her Web site</a:t>
            </a:r>
          </a:p>
          <a:p>
            <a:r>
              <a:rPr lang="en-US" smtClean="0"/>
              <a:t>Her action was wrong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and Society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Social Contract Theory Analysis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Birthday party held in apartment of one of Jerry’s friends</a:t>
            </a:r>
          </a:p>
          <a:p>
            <a:r>
              <a:rPr lang="en-US" smtClean="0"/>
              <a:t>Jerry had a reasonable expectation of privacy</a:t>
            </a:r>
          </a:p>
          <a:p>
            <a:r>
              <a:rPr lang="en-US" smtClean="0"/>
              <a:t>Kate violated Jerry’s right to privacy</a:t>
            </a:r>
          </a:p>
          <a:p>
            <a:r>
              <a:rPr lang="en-US" smtClean="0"/>
              <a:t>Kate’s action was wrong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and Society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 Utilitarian Analysis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Benefits</a:t>
            </a:r>
          </a:p>
          <a:p>
            <a:pPr lvl="1"/>
            <a:r>
              <a:rPr lang="en-US" sz="2400" smtClean="0"/>
              <a:t>Popularity of Kate’s blog increased (definitely)</a:t>
            </a:r>
          </a:p>
          <a:p>
            <a:pPr lvl="1"/>
            <a:r>
              <a:rPr lang="en-US" sz="2400" smtClean="0"/>
              <a:t>Jerry become more popular on campus (definitely)</a:t>
            </a:r>
          </a:p>
          <a:p>
            <a:r>
              <a:rPr lang="en-US" sz="2800" smtClean="0"/>
              <a:t>Harms</a:t>
            </a:r>
          </a:p>
          <a:p>
            <a:pPr lvl="1"/>
            <a:r>
              <a:rPr lang="en-US" sz="2400" smtClean="0"/>
              <a:t>Jerry’s anger at Kate (only temporary)</a:t>
            </a:r>
          </a:p>
          <a:p>
            <a:pPr lvl="1"/>
            <a:r>
              <a:rPr lang="en-US" sz="2400" smtClean="0"/>
              <a:t>Photo could discredit Jerry at some point in future (unlikely)</a:t>
            </a:r>
          </a:p>
          <a:p>
            <a:r>
              <a:rPr lang="en-US" sz="2800" smtClean="0"/>
              <a:t>Kate did nothing wrong by posting Jerry’s photo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and Society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Rule Utilitarian Analysis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What if everyone were constantly taking photos of people they encountered and posting them?</a:t>
            </a:r>
          </a:p>
          <a:p>
            <a:r>
              <a:rPr lang="en-US" sz="2400" smtClean="0"/>
              <a:t>Positive consequences</a:t>
            </a:r>
          </a:p>
          <a:p>
            <a:pPr lvl="1"/>
            <a:r>
              <a:rPr lang="en-US" sz="2000" smtClean="0"/>
              <a:t>People would have more opportunities to keep up with what their friends are doing</a:t>
            </a:r>
          </a:p>
          <a:p>
            <a:pPr lvl="1"/>
            <a:r>
              <a:rPr lang="en-US" sz="2000" smtClean="0"/>
              <a:t>People might be more reluctant to engage in illegal activities</a:t>
            </a:r>
          </a:p>
          <a:p>
            <a:r>
              <a:rPr lang="en-US" sz="2400" smtClean="0"/>
              <a:t>Negative consequences</a:t>
            </a:r>
          </a:p>
          <a:p>
            <a:pPr lvl="1"/>
            <a:r>
              <a:rPr lang="en-US" sz="2000" smtClean="0"/>
              <a:t>People would become more self-conscious</a:t>
            </a:r>
          </a:p>
          <a:p>
            <a:pPr lvl="1"/>
            <a:r>
              <a:rPr lang="en-US" sz="2000" smtClean="0"/>
              <a:t>Some relationships would be harmed</a:t>
            </a:r>
          </a:p>
          <a:p>
            <a:r>
              <a:rPr lang="en-US" sz="2400" smtClean="0"/>
              <a:t>Negative consequences more weighty than positive consequences, so Kate’s action was bad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and Society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Three out of four analyses: Wrong for Kate to post the photo without asking Jerry’s permission</a:t>
            </a:r>
          </a:p>
          <a:p>
            <a:r>
              <a:rPr lang="en-US" sz="2800" smtClean="0"/>
              <a:t>Kate figured it would be better to beg for forgiveness than ask for permission, but she cut Jerry out of a decision that affected both of them, and that’s no way to treat a friend</a:t>
            </a:r>
          </a:p>
          <a:p>
            <a:r>
              <a:rPr lang="en-US" sz="2800" smtClean="0"/>
              <a:t>Kate should have tried to get Jerry’s consent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and Society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Computers </a:t>
            </a:r>
            <a:r>
              <a:rPr lang="en-US" dirty="0" smtClean="0"/>
              <a:t>and Society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B9448-297A-4F4C-83A0-C24E566814B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74370" y="2617788"/>
            <a:ext cx="8229600" cy="1143000"/>
          </a:xfrm>
        </p:spPr>
        <p:txBody>
          <a:bodyPr/>
          <a:lstStyle/>
          <a:p>
            <a:r>
              <a:rPr lang="en-US" dirty="0" smtClean="0"/>
              <a:t>Your Stories to Share?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54380" y="2130425"/>
            <a:ext cx="7772400" cy="1470025"/>
          </a:xfrm>
        </p:spPr>
        <p:txBody>
          <a:bodyPr/>
          <a:lstStyle/>
          <a:p>
            <a:r>
              <a:rPr lang="en-US" dirty="0" smtClean="0"/>
              <a:t>Researched Story By Bucknell Students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Computers </a:t>
            </a:r>
            <a:r>
              <a:rPr lang="en-US" dirty="0" smtClean="0"/>
              <a:t>and Society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180B9448-297A-4F4C-83A0-C24E566814B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6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Sexting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Sexting</a:t>
            </a:r>
            <a:r>
              <a:rPr lang="en-US" dirty="0" smtClean="0"/>
              <a:t> refers to sending sexually suggestive text messages or emails containing nude or nearly nude photographs” (Quinn 134).</a:t>
            </a:r>
          </a:p>
          <a:p>
            <a:r>
              <a:rPr lang="en-US" dirty="0" smtClean="0"/>
              <a:t>2009 survey of American teens (Quinn 134-5)</a:t>
            </a:r>
          </a:p>
          <a:p>
            <a:pPr lvl="1"/>
            <a:r>
              <a:rPr lang="en-US" dirty="0" smtClean="0"/>
              <a:t>9% sent a </a:t>
            </a:r>
            <a:r>
              <a:rPr lang="en-US" dirty="0" err="1" smtClean="0"/>
              <a:t>sext</a:t>
            </a:r>
            <a:endParaRPr lang="en-US" dirty="0" smtClean="0"/>
          </a:p>
          <a:p>
            <a:pPr lvl="2"/>
            <a:r>
              <a:rPr lang="en-US" dirty="0" smtClean="0"/>
              <a:t>11% sent to stranger</a:t>
            </a:r>
          </a:p>
          <a:p>
            <a:pPr lvl="1"/>
            <a:r>
              <a:rPr lang="en-US" dirty="0" smtClean="0"/>
              <a:t>17% received a </a:t>
            </a:r>
            <a:r>
              <a:rPr lang="en-US" dirty="0" err="1" smtClean="0"/>
              <a:t>sext</a:t>
            </a:r>
            <a:endParaRPr lang="en-US" dirty="0" smtClean="0"/>
          </a:p>
          <a:p>
            <a:pPr lvl="1"/>
            <a:r>
              <a:rPr lang="en-US" dirty="0" smtClean="0"/>
              <a:t>3% forwarded a </a:t>
            </a:r>
            <a:r>
              <a:rPr lang="en-US" dirty="0" err="1" smtClean="0"/>
              <a:t>sext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Computers </a:t>
            </a:r>
            <a:r>
              <a:rPr lang="en-US" dirty="0" smtClean="0"/>
              <a:t>and Society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180B9448-297A-4F4C-83A0-C24E566814B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1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Spam Epidemic (1/3)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Spam: Unsolicited, bulk email</a:t>
            </a:r>
          </a:p>
          <a:p>
            <a:pPr eaLnBrk="1" hangingPunct="1"/>
            <a:r>
              <a:rPr lang="en-US" sz="2800" dirty="0" smtClean="0"/>
              <a:t>Spam is profitable</a:t>
            </a:r>
          </a:p>
          <a:p>
            <a:pPr lvl="1" eaLnBrk="1" hangingPunct="1"/>
            <a:r>
              <a:rPr lang="en-US" sz="2400" dirty="0" smtClean="0"/>
              <a:t>More than 100 times cheaper than “junk postal mail”</a:t>
            </a:r>
          </a:p>
          <a:p>
            <a:pPr lvl="1" eaLnBrk="1" hangingPunct="1"/>
            <a:r>
              <a:rPr lang="en-US" sz="2400" dirty="0" smtClean="0"/>
              <a:t>Profitable even if only 1 in 100,000 buys product</a:t>
            </a:r>
          </a:p>
          <a:p>
            <a:pPr eaLnBrk="1" hangingPunct="1"/>
            <a:r>
              <a:rPr lang="en-US" sz="2800" dirty="0" smtClean="0"/>
              <a:t>Amount of email that is spam has ballooned</a:t>
            </a:r>
          </a:p>
          <a:p>
            <a:pPr lvl="1" eaLnBrk="1" hangingPunct="1"/>
            <a:r>
              <a:rPr lang="en-US" sz="2400" dirty="0" smtClean="0"/>
              <a:t>8% in 2001</a:t>
            </a:r>
          </a:p>
          <a:p>
            <a:pPr lvl="1" eaLnBrk="1" hangingPunct="1"/>
            <a:r>
              <a:rPr lang="en-US" sz="2400" dirty="0" smtClean="0"/>
              <a:t>90% in 2009</a:t>
            </a:r>
          </a:p>
          <a:p>
            <a:pPr lvl="1" eaLnBrk="1" hangingPunct="1"/>
            <a:endParaRPr lang="en-US" sz="2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and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4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Sexting</a:t>
            </a:r>
            <a:r>
              <a:rPr lang="en-US" dirty="0" smtClean="0"/>
              <a:t> </a:t>
            </a:r>
            <a:r>
              <a:rPr lang="en-US" i="1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Jesse Logan (Quinn 135)</a:t>
            </a:r>
          </a:p>
          <a:p>
            <a:pPr lvl="1"/>
            <a:r>
              <a:rPr lang="en-US" dirty="0" smtClean="0"/>
              <a:t>Sent nude photos to her boyfriend</a:t>
            </a:r>
          </a:p>
          <a:p>
            <a:pPr lvl="1"/>
            <a:r>
              <a:rPr lang="en-US" dirty="0" smtClean="0"/>
              <a:t>Boyfriend sent photos to other girls</a:t>
            </a:r>
          </a:p>
          <a:p>
            <a:pPr lvl="1"/>
            <a:r>
              <a:rPr lang="en-US" dirty="0" smtClean="0"/>
              <a:t>Jesse ultimately committed suicide</a:t>
            </a:r>
          </a:p>
          <a:p>
            <a:r>
              <a:rPr lang="en-US" dirty="0" smtClean="0"/>
              <a:t>Phillip Alpert (Quinn 135)</a:t>
            </a:r>
          </a:p>
          <a:p>
            <a:pPr lvl="1"/>
            <a:r>
              <a:rPr lang="en-US" dirty="0" smtClean="0"/>
              <a:t>Emailed nude photos of his girlfriend to her friends and family</a:t>
            </a:r>
          </a:p>
          <a:p>
            <a:pPr lvl="1"/>
            <a:r>
              <a:rPr lang="en-US" dirty="0" smtClean="0"/>
              <a:t>Sentenced to five years probation</a:t>
            </a:r>
          </a:p>
          <a:p>
            <a:pPr lvl="1"/>
            <a:r>
              <a:rPr lang="en-US" dirty="0" smtClean="0"/>
              <a:t>Registered sex offender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Computers </a:t>
            </a:r>
            <a:r>
              <a:rPr lang="en-US" dirty="0" smtClean="0"/>
              <a:t>and Society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180B9448-297A-4F4C-83A0-C24E566814B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9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Sexting</a:t>
            </a:r>
            <a:r>
              <a:rPr lang="en-US" dirty="0" smtClean="0"/>
              <a:t> </a:t>
            </a:r>
            <a:r>
              <a:rPr lang="en-US" i="1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VA, MA, etc.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sexts</a:t>
            </a:r>
            <a:r>
              <a:rPr lang="en-US" dirty="0" smtClean="0">
                <a:sym typeface="Wingdings"/>
              </a:rPr>
              <a:t> from minors are considered child pornography</a:t>
            </a:r>
          </a:p>
          <a:p>
            <a:r>
              <a:rPr lang="en-US" dirty="0" smtClean="0">
                <a:sym typeface="Wingdings"/>
              </a:rPr>
              <a:t>20 years in prison and registered sex offender</a:t>
            </a:r>
          </a:p>
          <a:p>
            <a:r>
              <a:rPr lang="en-US" dirty="0" smtClean="0">
                <a:sym typeface="Wingdings"/>
              </a:rPr>
              <a:t>Distinguish </a:t>
            </a:r>
            <a:r>
              <a:rPr lang="en-US" dirty="0" err="1" smtClean="0">
                <a:sym typeface="Wingdings"/>
              </a:rPr>
              <a:t>sexts</a:t>
            </a:r>
            <a:r>
              <a:rPr lang="en-US" dirty="0" smtClean="0">
                <a:sym typeface="Wingdings"/>
              </a:rPr>
              <a:t> from child porn</a:t>
            </a:r>
          </a:p>
          <a:p>
            <a:pPr lvl="1"/>
            <a:r>
              <a:rPr lang="en-US" dirty="0" smtClean="0">
                <a:sym typeface="Wingdings"/>
              </a:rPr>
              <a:t>“educating teenagers, not punishing them”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Computers </a:t>
            </a:r>
            <a:r>
              <a:rPr lang="en-US" dirty="0" smtClean="0"/>
              <a:t>and Society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180B9448-297A-4F4C-83A0-C24E566814B5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8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Sexting</a:t>
            </a:r>
            <a:r>
              <a:rPr lang="en-US" dirty="0" smtClean="0"/>
              <a:t> </a:t>
            </a:r>
            <a:r>
              <a:rPr lang="en-US" i="1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Wingdings"/>
              </a:rPr>
              <a:t>“Those concerns [about lessening penalty] have to be weighted against the impact on a victim when a </a:t>
            </a:r>
            <a:r>
              <a:rPr lang="en-US" dirty="0" err="1" smtClean="0">
                <a:sym typeface="Wingdings"/>
              </a:rPr>
              <a:t>sexted</a:t>
            </a:r>
            <a:r>
              <a:rPr lang="en-US" dirty="0" smtClean="0">
                <a:sym typeface="Wingdings"/>
              </a:rPr>
              <a:t> image or video goes public” (</a:t>
            </a:r>
            <a:r>
              <a:rPr lang="en-US" dirty="0" err="1" smtClean="0">
                <a:sym typeface="Wingdings"/>
              </a:rPr>
              <a:t>Jouvenal</a:t>
            </a:r>
            <a:r>
              <a:rPr lang="en-US" dirty="0" smtClean="0">
                <a:sym typeface="Wingdings"/>
              </a:rPr>
              <a:t>).</a:t>
            </a:r>
            <a:endParaRPr lang="en-US" dirty="0" smtClean="0"/>
          </a:p>
          <a:p>
            <a:r>
              <a:rPr lang="en-US" dirty="0" err="1" smtClean="0"/>
              <a:t>Sexted</a:t>
            </a:r>
            <a:r>
              <a:rPr lang="en-US" dirty="0" smtClean="0"/>
              <a:t> images can be found by child pornographers (</a:t>
            </a:r>
            <a:r>
              <a:rPr lang="en-US" dirty="0" err="1" smtClean="0"/>
              <a:t>Jouvenal</a:t>
            </a:r>
            <a:r>
              <a:rPr lang="en-US" dirty="0" smtClean="0"/>
              <a:t>)</a:t>
            </a:r>
          </a:p>
          <a:p>
            <a:r>
              <a:rPr lang="en-US" dirty="0" smtClean="0"/>
              <a:t>New laws may create a loophole to be exploited by pedophiles (</a:t>
            </a:r>
            <a:r>
              <a:rPr lang="en-US" dirty="0" err="1" smtClean="0"/>
              <a:t>Jouvenal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Computers </a:t>
            </a:r>
            <a:r>
              <a:rPr lang="en-US" dirty="0" smtClean="0"/>
              <a:t>and Society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180B9448-297A-4F4C-83A0-C24E566814B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1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Sexting</a:t>
            </a:r>
            <a:r>
              <a:rPr lang="en-US" dirty="0" smtClean="0"/>
              <a:t> </a:t>
            </a:r>
            <a:r>
              <a:rPr lang="en-US" i="1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teenagers be allowed to </a:t>
            </a:r>
            <a:r>
              <a:rPr lang="en-US" dirty="0" err="1" smtClean="0"/>
              <a:t>sext</a:t>
            </a:r>
            <a:r>
              <a:rPr lang="en-US" dirty="0" smtClean="0"/>
              <a:t> their romantic partners?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Computers </a:t>
            </a:r>
            <a:r>
              <a:rPr lang="en-US" dirty="0" smtClean="0"/>
              <a:t>and Society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180B9448-297A-4F4C-83A0-C24E566814B5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2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Sexting</a:t>
            </a:r>
            <a:r>
              <a:rPr lang="en-US" dirty="0" smtClean="0"/>
              <a:t>: Kantianism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Kantianism = “treat others the way you want to be treated”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Computers </a:t>
            </a:r>
            <a:r>
              <a:rPr lang="en-US" dirty="0" smtClean="0"/>
              <a:t>and Society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180B9448-297A-4F4C-83A0-C24E566814B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7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Sexting</a:t>
            </a:r>
            <a:r>
              <a:rPr lang="en-US" dirty="0" smtClean="0"/>
              <a:t>: Kantianism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Consent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opt-in to mutual exchange</a:t>
            </a:r>
          </a:p>
          <a:p>
            <a:r>
              <a:rPr lang="en-US" dirty="0" smtClean="0"/>
              <a:t>Kant: “Why don’t people think for themselves?” (quoted from Quinn 124-5)</a:t>
            </a:r>
          </a:p>
          <a:p>
            <a:r>
              <a:rPr lang="en-US" dirty="0" err="1" smtClean="0"/>
              <a:t>Sexting</a:t>
            </a:r>
            <a:r>
              <a:rPr lang="en-US" dirty="0" smtClean="0"/>
              <a:t> is morally acceptable between consenting parties.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Computers </a:t>
            </a:r>
            <a:r>
              <a:rPr lang="en-US" dirty="0" smtClean="0"/>
              <a:t>and Society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180B9448-297A-4F4C-83A0-C24E566814B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4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Sexting</a:t>
            </a:r>
            <a:r>
              <a:rPr lang="en-US" dirty="0" smtClean="0"/>
              <a:t>: Act Utilitarianism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benefit of action &gt; total harm of action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Computers </a:t>
            </a:r>
            <a:r>
              <a:rPr lang="en-US" dirty="0" smtClean="0"/>
              <a:t>and Society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180B9448-297A-4F4C-83A0-C24E566814B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4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Sexting</a:t>
            </a:r>
            <a:r>
              <a:rPr lang="en-US" dirty="0" smtClean="0"/>
              <a:t>: Act Utilitarianism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4480494"/>
              </p:ext>
            </p:extLst>
          </p:nvPr>
        </p:nvGraphicFramePr>
        <p:xfrm>
          <a:off x="549275" y="1428750"/>
          <a:ext cx="8042274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1137"/>
                <a:gridCol w="40211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Benefits</a:t>
                      </a:r>
                      <a:endParaRPr lang="en-US" dirty="0"/>
                    </a:p>
                  </a:txBody>
                  <a:tcPr marL="89360" marR="893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Harms</a:t>
                      </a:r>
                      <a:endParaRPr lang="en-US" dirty="0"/>
                    </a:p>
                  </a:txBody>
                  <a:tcPr marL="89360" marR="893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Happiness</a:t>
                      </a:r>
                      <a:r>
                        <a:rPr lang="en-US" baseline="0" dirty="0" smtClean="0"/>
                        <a:t> of both parties</a:t>
                      </a:r>
                      <a:endParaRPr lang="en-US" dirty="0"/>
                    </a:p>
                  </a:txBody>
                  <a:tcPr marL="89360" marR="893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Potential</a:t>
                      </a:r>
                      <a:r>
                        <a:rPr lang="en-US" baseline="0" dirty="0" smtClean="0"/>
                        <a:t> for photos to be shared with a third party</a:t>
                      </a:r>
                      <a:endParaRPr lang="en-US" dirty="0"/>
                    </a:p>
                  </a:txBody>
                  <a:tcPr marL="89360" marR="89360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9360" marR="893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Social embarrassment</a:t>
                      </a:r>
                      <a:endParaRPr lang="en-US" dirty="0"/>
                    </a:p>
                  </a:txBody>
                  <a:tcPr marL="89360" marR="89360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60" marR="893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Suicide</a:t>
                      </a:r>
                      <a:endParaRPr lang="en-US" dirty="0"/>
                    </a:p>
                  </a:txBody>
                  <a:tcPr marL="89360" marR="89360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60" marR="8936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9360" marR="8936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1531" y="3624253"/>
            <a:ext cx="72677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Intensity, duration, certainty, propinquity (closeness), fecundity (self-propagation), purity (of pleasure/pain), extent (number of people affected)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What is the likelihood that photos will be shared?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What is the likelihood that if photos are shared, it will lead to suicide?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Conclusion: </a:t>
            </a:r>
            <a:r>
              <a:rPr lang="en-US" sz="2000" dirty="0" err="1" smtClean="0"/>
              <a:t>Sexting</a:t>
            </a:r>
            <a:r>
              <a:rPr lang="en-US" sz="2000" dirty="0" smtClean="0"/>
              <a:t> is of debatable morality.</a:t>
            </a:r>
            <a:endParaRPr lang="en-US" sz="20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Computers </a:t>
            </a:r>
            <a:r>
              <a:rPr lang="en-US" dirty="0" smtClean="0"/>
              <a:t>and Society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180B9448-297A-4F4C-83A0-C24E566814B5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9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Sexting</a:t>
            </a:r>
            <a:r>
              <a:rPr lang="en-US" dirty="0" smtClean="0"/>
              <a:t>: Rule Utilitarianism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benefit of moral rule &gt; total harm of moral rule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Computers </a:t>
            </a:r>
            <a:r>
              <a:rPr lang="en-US" dirty="0" smtClean="0"/>
              <a:t>and Society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180B9448-297A-4F4C-83A0-C24E566814B5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3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Sexting</a:t>
            </a:r>
            <a:r>
              <a:rPr lang="en-US" dirty="0" smtClean="0"/>
              <a:t>: Rule Utilitarianism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every consenting couple </a:t>
            </a:r>
            <a:r>
              <a:rPr lang="en-US" dirty="0" err="1" smtClean="0"/>
              <a:t>sexted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More likely that at least one photo would be shared with a third party</a:t>
            </a:r>
          </a:p>
          <a:p>
            <a:pPr lvl="1"/>
            <a:r>
              <a:rPr lang="en-US" dirty="0" smtClean="0"/>
              <a:t>Social embarrassment (?)</a:t>
            </a:r>
          </a:p>
          <a:p>
            <a:pPr lvl="1"/>
            <a:r>
              <a:rPr lang="en-US" dirty="0" smtClean="0"/>
              <a:t>Suicide/depression (?)</a:t>
            </a:r>
          </a:p>
          <a:p>
            <a:r>
              <a:rPr lang="en-US" dirty="0" smtClean="0"/>
              <a:t>Mill’s Principle of Harm: “The only ground on which intervention is justified is to prevent harms to others; the individual’s own good is not a sufficient condition” (quoted from Quinn 125).</a:t>
            </a:r>
          </a:p>
          <a:p>
            <a:r>
              <a:rPr lang="en-US" dirty="0" smtClean="0"/>
              <a:t>Conclusion: </a:t>
            </a:r>
            <a:r>
              <a:rPr lang="en-US" dirty="0" err="1" smtClean="0"/>
              <a:t>sexting</a:t>
            </a:r>
            <a:r>
              <a:rPr lang="en-US" dirty="0" smtClean="0"/>
              <a:t> is of debatable morality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Computers </a:t>
            </a:r>
            <a:r>
              <a:rPr lang="en-US" dirty="0" smtClean="0"/>
              <a:t>and Society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180B9448-297A-4F4C-83A0-C24E566814B5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3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Spam Epidemic (2/3)</a:t>
            </a:r>
          </a:p>
        </p:txBody>
      </p:sp>
      <p:pic>
        <p:nvPicPr>
          <p:cNvPr id="9220" name="Picture 6" descr="qui03f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19200"/>
            <a:ext cx="5791200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and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Addiction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Addiction: “any persistent, compulsive behavior that the addict recognizes to be harmful” (Quinn 143)</a:t>
            </a:r>
          </a:p>
          <a:p>
            <a:r>
              <a:rPr lang="en-US" dirty="0" smtClean="0"/>
              <a:t>Usually occurs when people are addicted to online games</a:t>
            </a:r>
          </a:p>
          <a:p>
            <a:r>
              <a:rPr lang="en-US" dirty="0" smtClean="0"/>
              <a:t>Programmers can have a compulsion to program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Computers </a:t>
            </a:r>
            <a:r>
              <a:rPr lang="en-US" dirty="0" smtClean="0"/>
              <a:t>and Society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180B9448-297A-4F4C-83A0-C24E566814B5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4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Addiction </a:t>
            </a:r>
            <a:r>
              <a:rPr lang="en-US" i="1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Internet addiction causes similar neural changes to physical drugs, like cocaine</a:t>
            </a:r>
          </a:p>
          <a:p>
            <a:r>
              <a:rPr lang="en-US" dirty="0" smtClean="0"/>
              <a:t>Chuang: died after playing Diablo III for 40 hours without eating or sleeping</a:t>
            </a:r>
          </a:p>
          <a:p>
            <a:r>
              <a:rPr lang="en-US" dirty="0" smtClean="0"/>
              <a:t>23-year-old Chen </a:t>
            </a:r>
            <a:r>
              <a:rPr lang="en-US" dirty="0" err="1" smtClean="0"/>
              <a:t>Rong-yu</a:t>
            </a:r>
            <a:r>
              <a:rPr lang="en-US" dirty="0" smtClean="0"/>
              <a:t> died after playing </a:t>
            </a:r>
            <a:r>
              <a:rPr lang="en-US" dirty="0" err="1" smtClean="0"/>
              <a:t>LoL</a:t>
            </a:r>
            <a:r>
              <a:rPr lang="en-US" dirty="0" smtClean="0"/>
              <a:t> for 23 hours straight</a:t>
            </a:r>
          </a:p>
          <a:p>
            <a:pPr lvl="1"/>
            <a:r>
              <a:rPr lang="en-US" dirty="0" smtClean="0"/>
              <a:t>“His hands were still stretched out toward the keyboard and mouse…” (Rudd)</a:t>
            </a:r>
          </a:p>
          <a:p>
            <a:r>
              <a:rPr lang="en-US" dirty="0" smtClean="0"/>
              <a:t>British Xbox gamer Chris </a:t>
            </a:r>
            <a:r>
              <a:rPr lang="en-US" dirty="0" err="1" smtClean="0"/>
              <a:t>Staniforth</a:t>
            </a:r>
            <a:r>
              <a:rPr lang="en-US" dirty="0" smtClean="0"/>
              <a:t> died from a blood clot after a long gaming session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Computers </a:t>
            </a:r>
            <a:r>
              <a:rPr lang="en-US" dirty="0" smtClean="0"/>
              <a:t>and Society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180B9448-297A-4F4C-83A0-C24E566814B5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Addiction </a:t>
            </a:r>
            <a:r>
              <a:rPr lang="en-US" i="1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internet and video game usage be limited?</a:t>
            </a:r>
          </a:p>
          <a:p>
            <a:r>
              <a:rPr lang="en-US" dirty="0" smtClean="0"/>
              <a:t>Who do you limit it for? Addicts? Preemptively for everyone?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Computers </a:t>
            </a:r>
            <a:r>
              <a:rPr lang="en-US" dirty="0" smtClean="0"/>
              <a:t>and Society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180B9448-297A-4F4C-83A0-C24E566814B5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0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Internet Addiction: Act Utilitarianism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345302"/>
              </p:ext>
            </p:extLst>
          </p:nvPr>
        </p:nvGraphicFramePr>
        <p:xfrm>
          <a:off x="549275" y="1600200"/>
          <a:ext cx="8042274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1137"/>
                <a:gridCol w="40211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Benefits</a:t>
                      </a:r>
                      <a:endParaRPr lang="en-US" dirty="0"/>
                    </a:p>
                  </a:txBody>
                  <a:tcPr marL="89360" marR="893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Harms</a:t>
                      </a:r>
                      <a:endParaRPr lang="en-US" dirty="0"/>
                    </a:p>
                  </a:txBody>
                  <a:tcPr marL="89360" marR="893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Better long-term health</a:t>
                      </a:r>
                      <a:endParaRPr lang="en-US" dirty="0"/>
                    </a:p>
                  </a:txBody>
                  <a:tcPr marL="89360" marR="893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Withdrawal</a:t>
                      </a:r>
                      <a:endParaRPr lang="en-US" dirty="0"/>
                    </a:p>
                  </a:txBody>
                  <a:tcPr marL="89360" marR="893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Force person</a:t>
                      </a:r>
                      <a:r>
                        <a:rPr lang="en-US" baseline="0" dirty="0" smtClean="0"/>
                        <a:t> to be themselves in real life (?)</a:t>
                      </a:r>
                      <a:endParaRPr lang="en-US" dirty="0"/>
                    </a:p>
                  </a:txBody>
                  <a:tcPr marL="89360" marR="893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Less social interaction (?)</a:t>
                      </a:r>
                      <a:endParaRPr lang="en-US" dirty="0"/>
                    </a:p>
                  </a:txBody>
                  <a:tcPr marL="89360" marR="893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Family and friends happier if addict gets</a:t>
                      </a:r>
                      <a:r>
                        <a:rPr lang="en-US" baseline="0" dirty="0" smtClean="0"/>
                        <a:t> help</a:t>
                      </a:r>
                      <a:endParaRPr lang="en-US" dirty="0"/>
                    </a:p>
                  </a:txBody>
                  <a:tcPr marL="89360" marR="8936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Less access to resources</a:t>
                      </a:r>
                      <a:endParaRPr lang="en-US" dirty="0"/>
                    </a:p>
                  </a:txBody>
                  <a:tcPr marL="89360" marR="89360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360" marR="8936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9360" marR="8936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3826" y="4115565"/>
            <a:ext cx="71912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Limiting internet usage is of debatable morality</a:t>
            </a:r>
            <a:endParaRPr lang="en-US" sz="28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Computers </a:t>
            </a:r>
            <a:r>
              <a:rPr lang="en-US" dirty="0" smtClean="0"/>
              <a:t>and Society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180B9448-297A-4F4C-83A0-C24E566814B5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Internet Addiction: Social Contract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unrestricted Internet usage a fundamental right?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Computers </a:t>
            </a:r>
            <a:r>
              <a:rPr lang="en-US" dirty="0" smtClean="0"/>
              <a:t>and Society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180B9448-297A-4F4C-83A0-C24E566814B5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0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Spam Epidemic (3/3)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How firms get email addresses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Web sites, chat-room conversations, newsgroups, social networks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Computer viruses harvest addresses from PC address books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Dictionary attacks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Contests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Most spam sent out by </a:t>
            </a:r>
            <a:r>
              <a:rPr lang="en-US" sz="2800" dirty="0" err="1" smtClean="0"/>
              <a:t>bot</a:t>
            </a:r>
            <a:r>
              <a:rPr lang="en-US" sz="2800" dirty="0" smtClean="0"/>
              <a:t> herders who control huge networks of computers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Spam filters block most spam before it reaches users’ inboxes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and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6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Need for Socio-Technical Solutions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New technologies sometimes cause new social situations to emerge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Calculators </a:t>
            </a:r>
            <a:r>
              <a:rPr lang="en-US" sz="2400" smtClean="0">
                <a:sym typeface="Symbol" pitchFamily="18" charset="2"/>
              </a:rPr>
              <a:t> feminization of bookkeeping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Telephones </a:t>
            </a:r>
            <a:r>
              <a:rPr lang="en-US" sz="2400" smtClean="0">
                <a:sym typeface="Symbol" pitchFamily="18" charset="2"/>
              </a:rPr>
              <a:t> blurred work/home boundaries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Spam an example of this phenomenon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Email messages practically free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Profits increase with number of messages sent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Strong motivation to send more messages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Internet design allows unfair, one-way communications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and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7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Case Study: Ann the Acme Accountant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Ann: Accountant at Acme Corporation</a:t>
            </a:r>
          </a:p>
          <a:p>
            <a:r>
              <a:rPr lang="en-US" sz="2800" smtClean="0"/>
              <a:t>She distributes paychecks to all 50 employees</a:t>
            </a:r>
          </a:p>
          <a:p>
            <a:r>
              <a:rPr lang="en-US" sz="2800" smtClean="0"/>
              <a:t>Ann sends email advertising Girl Scout cookie sale</a:t>
            </a:r>
          </a:p>
          <a:p>
            <a:r>
              <a:rPr lang="en-US" sz="2800" smtClean="0"/>
              <a:t>9 recipients order cookies; average 4 boxes each</a:t>
            </a:r>
          </a:p>
          <a:p>
            <a:r>
              <a:rPr lang="en-US" sz="2800" smtClean="0"/>
              <a:t>Other 40 recipients unhappy to get email; half complain to a co-worker</a:t>
            </a:r>
          </a:p>
          <a:p>
            <a:r>
              <a:rPr lang="en-US" sz="2800" smtClean="0"/>
              <a:t>Did Ann do anything wrong?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and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Kantian Analysis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333975"/>
            <a:ext cx="8229600" cy="4525963"/>
          </a:xfrm>
        </p:spPr>
        <p:txBody>
          <a:bodyPr/>
          <a:lstStyle/>
          <a:p>
            <a:r>
              <a:rPr lang="en-US" sz="2400" dirty="0" smtClean="0"/>
              <a:t>We should always respect autonomy of others, treating them as ends in themselves and never only as the means to an end (2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formulation of Categorical Imperative)</a:t>
            </a:r>
          </a:p>
          <a:p>
            <a:r>
              <a:rPr lang="en-US" sz="2400" dirty="0" smtClean="0"/>
              <a:t>Ann didn’t misrepresent what she was doing</a:t>
            </a:r>
          </a:p>
          <a:p>
            <a:r>
              <a:rPr lang="en-US" sz="2400" dirty="0" smtClean="0"/>
              <a:t>She didn’t force anyone to read the entire email</a:t>
            </a:r>
          </a:p>
          <a:p>
            <a:r>
              <a:rPr lang="en-US" sz="2400" dirty="0" smtClean="0"/>
              <a:t>Some who read her email chose to order cookies</a:t>
            </a:r>
          </a:p>
          <a:p>
            <a:r>
              <a:rPr lang="en-US" sz="2400" dirty="0" smtClean="0"/>
              <a:t>Therefore, she didn’t “use” others, and her action was not strictly wrong</a:t>
            </a:r>
          </a:p>
          <a:p>
            <a:r>
              <a:rPr lang="en-US" sz="2400" dirty="0" smtClean="0"/>
              <a:t>An “opt in” approach would have been better</a:t>
            </a:r>
          </a:p>
          <a:p>
            <a:pPr lvl="1"/>
            <a:r>
              <a:rPr lang="en-US" sz="2000" dirty="0" smtClean="0"/>
              <a:t>Really? (think of the case of the “cabin boy” on the open sea …)</a:t>
            </a:r>
          </a:p>
          <a:p>
            <a:pPr lvl="1"/>
            <a:r>
              <a:rPr lang="en-US" sz="2000" dirty="0" smtClean="0"/>
              <a:t>Is “opt in” a spam?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7638" y="6245225"/>
            <a:ext cx="3810000" cy="47625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Computers and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D4678B2-7876-495F-A083-67D59879F846}" type="slidenum">
              <a:rPr lang="en-US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9086</TotalTime>
  <Words>2484</Words>
  <Application>Microsoft Office PowerPoint</Application>
  <PresentationFormat>On-screen Show (4:3)</PresentationFormat>
  <Paragraphs>390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Default Design</vt:lpstr>
      <vt:lpstr>Networked Communications Email Spam and Censorship</vt:lpstr>
      <vt:lpstr>Email and Spam</vt:lpstr>
      <vt:lpstr>Routers Pass Email from LAN to LAN</vt:lpstr>
      <vt:lpstr>The Spam Epidemic (1/3)</vt:lpstr>
      <vt:lpstr>The Spam Epidemic (2/3)</vt:lpstr>
      <vt:lpstr>The Spam Epidemic (3/3)</vt:lpstr>
      <vt:lpstr>Need for Socio-Technical Solutions</vt:lpstr>
      <vt:lpstr>Case Study: Ann the Acme Accountant</vt:lpstr>
      <vt:lpstr>Kantian Analysis</vt:lpstr>
      <vt:lpstr>Act Utilitarian Analysis</vt:lpstr>
      <vt:lpstr>Rule Utilitarian Analysis</vt:lpstr>
      <vt:lpstr>Social Contract Theory Analysis</vt:lpstr>
      <vt:lpstr>Summary</vt:lpstr>
      <vt:lpstr>Any Comments or Thoughts?</vt:lpstr>
      <vt:lpstr>Censorship on the Internet</vt:lpstr>
      <vt:lpstr>Governmental Control: Too Much or Too Little?</vt:lpstr>
      <vt:lpstr>Governmental Control: Too Much or Too Little?</vt:lpstr>
      <vt:lpstr>Forms of Direct Censorship</vt:lpstr>
      <vt:lpstr>Self-censorship</vt:lpstr>
      <vt:lpstr>Challenges Posed by the Internet</vt:lpstr>
      <vt:lpstr>Ethical Perspectives on Censorship</vt:lpstr>
      <vt:lpstr>Mill’s Principle of Harm</vt:lpstr>
      <vt:lpstr>Your Thoughts and Comments?</vt:lpstr>
      <vt:lpstr>Freedom of Expression</vt:lpstr>
      <vt:lpstr>Freedom of Expression: History</vt:lpstr>
      <vt:lpstr>1st Amendment to U.S. Constitution</vt:lpstr>
      <vt:lpstr>Freedom of Expression Not an Absolute Right</vt:lpstr>
      <vt:lpstr>Jeremy Jaynes</vt:lpstr>
      <vt:lpstr>Jayne’s Email Spam Story</vt:lpstr>
      <vt:lpstr>FCC v. Pacifica Foundation et al.</vt:lpstr>
      <vt:lpstr>Case Study: Kate’s Blog</vt:lpstr>
      <vt:lpstr>Kantian Analysis</vt:lpstr>
      <vt:lpstr>Social Contract Theory Analysis</vt:lpstr>
      <vt:lpstr>Act Utilitarian Analysis</vt:lpstr>
      <vt:lpstr>Rule Utilitarian Analysis</vt:lpstr>
      <vt:lpstr>Summary</vt:lpstr>
      <vt:lpstr>Your Stories to Share?</vt:lpstr>
      <vt:lpstr>Researched Story By Bucknell Students</vt:lpstr>
      <vt:lpstr>Sexting</vt:lpstr>
      <vt:lpstr>Sexting (cont.)</vt:lpstr>
      <vt:lpstr>Sexting (cont.)</vt:lpstr>
      <vt:lpstr>Sexting (cont.)</vt:lpstr>
      <vt:lpstr>Sexting (cont.)</vt:lpstr>
      <vt:lpstr>Sexting: Kantianism</vt:lpstr>
      <vt:lpstr>Sexting: Kantianism</vt:lpstr>
      <vt:lpstr>Sexting: Act Utilitarianism</vt:lpstr>
      <vt:lpstr>Sexting: Act Utilitarianism</vt:lpstr>
      <vt:lpstr>Sexting: Rule Utilitarianism</vt:lpstr>
      <vt:lpstr>Sexting: Rule Utilitarianism</vt:lpstr>
      <vt:lpstr>Internet Addiction</vt:lpstr>
      <vt:lpstr>Internet Addiction (cont.)</vt:lpstr>
      <vt:lpstr>Internet Addiction (cont.)</vt:lpstr>
      <vt:lpstr>Internet Addiction: Act Utilitarianism</vt:lpstr>
      <vt:lpstr>Internet Addiction: Social Contract Theory</vt:lpstr>
    </vt:vector>
  </TitlesOfParts>
  <Company>Bucknell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CSCI 315 Lecture 3</dc:title>
  <dc:creator>L. Felipe Perrone</dc:creator>
  <cp:lastModifiedBy>Xiannong Meng</cp:lastModifiedBy>
  <cp:revision>475</cp:revision>
  <cp:lastPrinted>2011-02-25T14:51:13Z</cp:lastPrinted>
  <dcterms:created xsi:type="dcterms:W3CDTF">2011-02-25T14:34:42Z</dcterms:created>
  <dcterms:modified xsi:type="dcterms:W3CDTF">2014-05-30T11:49:33Z</dcterms:modified>
</cp:coreProperties>
</file>