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5" r:id="rId1"/>
  </p:sldMasterIdLst>
  <p:notesMasterIdLst>
    <p:notesMasterId r:id="rId56"/>
  </p:notesMasterIdLst>
  <p:handoutMasterIdLst>
    <p:handoutMasterId r:id="rId57"/>
  </p:handoutMasterIdLst>
  <p:sldIdLst>
    <p:sldId id="295" r:id="rId2"/>
    <p:sldId id="297" r:id="rId3"/>
    <p:sldId id="298" r:id="rId4"/>
    <p:sldId id="299" r:id="rId5"/>
    <p:sldId id="300" r:id="rId6"/>
    <p:sldId id="301" r:id="rId7"/>
    <p:sldId id="302" r:id="rId8"/>
    <p:sldId id="303" r:id="rId9"/>
    <p:sldId id="304" r:id="rId10"/>
    <p:sldId id="334" r:id="rId11"/>
    <p:sldId id="305" r:id="rId12"/>
    <p:sldId id="306" r:id="rId13"/>
    <p:sldId id="307" r:id="rId14"/>
    <p:sldId id="308" r:id="rId15"/>
    <p:sldId id="309" r:id="rId16"/>
    <p:sldId id="310" r:id="rId17"/>
    <p:sldId id="311" r:id="rId18"/>
    <p:sldId id="312"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2" r:id="rId34"/>
    <p:sldId id="333" r:id="rId35"/>
    <p:sldId id="335" r:id="rId36"/>
    <p:sldId id="336" r:id="rId37"/>
    <p:sldId id="337" r:id="rId38"/>
    <p:sldId id="338" r:id="rId39"/>
    <p:sldId id="339" r:id="rId40"/>
    <p:sldId id="340" r:id="rId41"/>
    <p:sldId id="341" r:id="rId42"/>
    <p:sldId id="342" r:id="rId43"/>
    <p:sldId id="343" r:id="rId44"/>
    <p:sldId id="344" r:id="rId45"/>
    <p:sldId id="345" r:id="rId46"/>
    <p:sldId id="346" r:id="rId47"/>
    <p:sldId id="347" r:id="rId48"/>
    <p:sldId id="348" r:id="rId49"/>
    <p:sldId id="349" r:id="rId50"/>
    <p:sldId id="350" r:id="rId51"/>
    <p:sldId id="351" r:id="rId52"/>
    <p:sldId id="352" r:id="rId53"/>
    <p:sldId id="353" r:id="rId54"/>
    <p:sldId id="354" r:id="rId5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pitchFamily="-10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0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0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05" charset="-128"/>
        <a:cs typeface="+mn-cs"/>
      </a:defRPr>
    </a:lvl5pPr>
    <a:lvl6pPr marL="2286000" algn="l" defTabSz="914400" rtl="0" eaLnBrk="1" latinLnBrk="0" hangingPunct="1">
      <a:defRPr kern="1200">
        <a:solidFill>
          <a:schemeClr val="tx1"/>
        </a:solidFill>
        <a:latin typeface="Arial" charset="0"/>
        <a:ea typeface="ＭＳ Ｐゴシック" pitchFamily="-105" charset="-128"/>
        <a:cs typeface="+mn-cs"/>
      </a:defRPr>
    </a:lvl6pPr>
    <a:lvl7pPr marL="2743200" algn="l" defTabSz="914400" rtl="0" eaLnBrk="1" latinLnBrk="0" hangingPunct="1">
      <a:defRPr kern="1200">
        <a:solidFill>
          <a:schemeClr val="tx1"/>
        </a:solidFill>
        <a:latin typeface="Arial" charset="0"/>
        <a:ea typeface="ＭＳ Ｐゴシック" pitchFamily="-105" charset="-128"/>
        <a:cs typeface="+mn-cs"/>
      </a:defRPr>
    </a:lvl7pPr>
    <a:lvl8pPr marL="3200400" algn="l" defTabSz="914400" rtl="0" eaLnBrk="1" latinLnBrk="0" hangingPunct="1">
      <a:defRPr kern="1200">
        <a:solidFill>
          <a:schemeClr val="tx1"/>
        </a:solidFill>
        <a:latin typeface="Arial" charset="0"/>
        <a:ea typeface="ＭＳ Ｐゴシック" pitchFamily="-105" charset="-128"/>
        <a:cs typeface="+mn-cs"/>
      </a:defRPr>
    </a:lvl8pPr>
    <a:lvl9pPr marL="3657600" algn="l" defTabSz="914400" rtl="0" eaLnBrk="1" latinLnBrk="0" hangingPunct="1">
      <a:defRPr kern="1200">
        <a:solidFill>
          <a:schemeClr val="tx1"/>
        </a:solidFill>
        <a:latin typeface="Arial"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3399FF"/>
    <a:srgbClr val="FBFF7F"/>
    <a:srgbClr val="FFDFBF"/>
    <a:srgbClr val="FF0000"/>
    <a:srgbClr val="EAEAEA"/>
    <a:srgbClr val="CCFFFF"/>
    <a:srgbClr val="CCFFCC"/>
    <a:srgbClr val="CCFF66"/>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690"/>
    </p:cViewPr>
  </p:sorterViewPr>
  <p:notesViewPr>
    <p:cSldViewPr snapToGrid="0">
      <p:cViewPr varScale="1">
        <p:scale>
          <a:sx n="58" d="100"/>
          <a:sy n="58" d="100"/>
        </p:scale>
        <p:origin x="-1068" y="-78"/>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1"/>
            <a:ext cx="3206750" cy="457200"/>
          </a:xfrm>
          <a:prstGeom prst="rect">
            <a:avLst/>
          </a:prstGeom>
          <a:noFill/>
          <a:ln w="9525">
            <a:noFill/>
            <a:miter lim="800000"/>
            <a:headEnd/>
            <a:tailEnd/>
          </a:ln>
          <a:effectLst/>
        </p:spPr>
        <p:txBody>
          <a:bodyPr vert="horz" wrap="none" lIns="91568" tIns="45785" rIns="91568" bIns="45785" numCol="1" anchor="ctr" anchorCtr="0" compatLnSpc="1">
            <a:prstTxWarp prst="textNoShape">
              <a:avLst/>
            </a:prstTxWarp>
          </a:bodyPr>
          <a:lstStyle>
            <a:lvl1pPr defTabSz="915900" eaLnBrk="0" hangingPunct="0">
              <a:defRPr sz="1200">
                <a:latin typeface="Helvetica" pitchFamily="-105" charset="0"/>
              </a:defRPr>
            </a:lvl1pPr>
          </a:lstStyle>
          <a:p>
            <a:endParaRPr lang="en-US"/>
          </a:p>
        </p:txBody>
      </p:sp>
      <p:sp>
        <p:nvSpPr>
          <p:cNvPr id="46083" name="Rectangle 3"/>
          <p:cNvSpPr>
            <a:spLocks noGrp="1" noChangeArrowheads="1"/>
          </p:cNvSpPr>
          <p:nvPr>
            <p:ph type="dt" sz="quarter" idx="1"/>
          </p:nvPr>
        </p:nvSpPr>
        <p:spPr bwMode="auto">
          <a:xfrm>
            <a:off x="4122738" y="1"/>
            <a:ext cx="3205162" cy="457200"/>
          </a:xfrm>
          <a:prstGeom prst="rect">
            <a:avLst/>
          </a:prstGeom>
          <a:noFill/>
          <a:ln w="9525">
            <a:noFill/>
            <a:miter lim="800000"/>
            <a:headEnd/>
            <a:tailEnd/>
          </a:ln>
          <a:effectLst/>
        </p:spPr>
        <p:txBody>
          <a:bodyPr vert="horz" wrap="none" lIns="91568" tIns="45785" rIns="91568" bIns="45785" numCol="1" anchor="ctr" anchorCtr="0" compatLnSpc="1">
            <a:prstTxWarp prst="textNoShape">
              <a:avLst/>
            </a:prstTxWarp>
          </a:bodyPr>
          <a:lstStyle>
            <a:lvl1pPr algn="r" defTabSz="915900" eaLnBrk="0" hangingPunct="0">
              <a:defRPr sz="1200">
                <a:latin typeface="Helvetica" pitchFamily="-105" charset="0"/>
              </a:defRPr>
            </a:lvl1pPr>
          </a:lstStyle>
          <a:p>
            <a:endParaRPr lang="en-US"/>
          </a:p>
        </p:txBody>
      </p:sp>
      <p:sp>
        <p:nvSpPr>
          <p:cNvPr id="46084" name="Rectangle 4"/>
          <p:cNvSpPr>
            <a:spLocks noGrp="1" noChangeArrowheads="1"/>
          </p:cNvSpPr>
          <p:nvPr>
            <p:ph type="ftr" sz="quarter" idx="2"/>
          </p:nvPr>
        </p:nvSpPr>
        <p:spPr bwMode="auto">
          <a:xfrm>
            <a:off x="0" y="9156700"/>
            <a:ext cx="3206750" cy="457200"/>
          </a:xfrm>
          <a:prstGeom prst="rect">
            <a:avLst/>
          </a:prstGeom>
          <a:noFill/>
          <a:ln w="9525">
            <a:noFill/>
            <a:miter lim="800000"/>
            <a:headEnd/>
            <a:tailEnd/>
          </a:ln>
          <a:effectLst/>
        </p:spPr>
        <p:txBody>
          <a:bodyPr vert="horz" wrap="none" lIns="91568" tIns="45785" rIns="91568" bIns="45785" numCol="1" anchor="b" anchorCtr="0" compatLnSpc="1">
            <a:prstTxWarp prst="textNoShape">
              <a:avLst/>
            </a:prstTxWarp>
          </a:bodyPr>
          <a:lstStyle>
            <a:lvl1pPr defTabSz="915900" eaLnBrk="0" hangingPunct="0">
              <a:defRPr sz="1200">
                <a:latin typeface="Helvetica" pitchFamily="-105" charset="0"/>
              </a:defRPr>
            </a:lvl1pPr>
          </a:lstStyle>
          <a:p>
            <a:endParaRPr lang="en-US"/>
          </a:p>
        </p:txBody>
      </p:sp>
      <p:sp>
        <p:nvSpPr>
          <p:cNvPr id="46085" name="Rectangle 5"/>
          <p:cNvSpPr>
            <a:spLocks noGrp="1" noChangeArrowheads="1"/>
          </p:cNvSpPr>
          <p:nvPr>
            <p:ph type="sldNum" sz="quarter" idx="3"/>
          </p:nvPr>
        </p:nvSpPr>
        <p:spPr bwMode="auto">
          <a:xfrm>
            <a:off x="4122738" y="9156700"/>
            <a:ext cx="3205162" cy="457200"/>
          </a:xfrm>
          <a:prstGeom prst="rect">
            <a:avLst/>
          </a:prstGeom>
          <a:noFill/>
          <a:ln w="9525">
            <a:noFill/>
            <a:miter lim="800000"/>
            <a:headEnd/>
            <a:tailEnd/>
          </a:ln>
          <a:effectLst/>
        </p:spPr>
        <p:txBody>
          <a:bodyPr vert="horz" wrap="none" lIns="91568" tIns="45785" rIns="91568" bIns="45785" numCol="1" anchor="b" anchorCtr="0" compatLnSpc="1">
            <a:prstTxWarp prst="textNoShape">
              <a:avLst/>
            </a:prstTxWarp>
          </a:bodyPr>
          <a:lstStyle>
            <a:lvl1pPr algn="r" defTabSz="915900" eaLnBrk="0" hangingPunct="0">
              <a:defRPr sz="1200">
                <a:latin typeface="Helvetica" pitchFamily="-105" charset="0"/>
              </a:defRPr>
            </a:lvl1pPr>
          </a:lstStyle>
          <a:p>
            <a:fld id="{856FBC53-8B64-4C2B-ACEC-9F26780C97C1}" type="slidenum">
              <a:rPr lang="en-US"/>
              <a:pPr/>
              <a:t>‹#›</a:t>
            </a:fld>
            <a:endParaRPr lang="en-US"/>
          </a:p>
        </p:txBody>
      </p:sp>
    </p:spTree>
    <p:extLst>
      <p:ext uri="{BB962C8B-B14F-4D97-AF65-F5344CB8AC3E}">
        <p14:creationId xmlns:p14="http://schemas.microsoft.com/office/powerpoint/2010/main" val="4035690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3168650" cy="479425"/>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lvl1pPr defTabSz="966696" eaLnBrk="0" hangingPunct="0">
              <a:defRPr sz="1300">
                <a:latin typeface="Times New Roman" pitchFamily="-105" charset="0"/>
              </a:defRPr>
            </a:lvl1pPr>
          </a:lstStyle>
          <a:p>
            <a:endParaRPr lang="en-US"/>
          </a:p>
        </p:txBody>
      </p:sp>
      <p:sp>
        <p:nvSpPr>
          <p:cNvPr id="6147" name="Rectangle 3"/>
          <p:cNvSpPr>
            <a:spLocks noGrp="1" noChangeArrowheads="1"/>
          </p:cNvSpPr>
          <p:nvPr>
            <p:ph type="dt" idx="1"/>
          </p:nvPr>
        </p:nvSpPr>
        <p:spPr bwMode="auto">
          <a:xfrm>
            <a:off x="4146550" y="1"/>
            <a:ext cx="3168650" cy="479425"/>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lvl1pPr algn="r" defTabSz="966696" eaLnBrk="0" hangingPunct="0">
              <a:defRPr sz="1300">
                <a:latin typeface="Times New Roman" pitchFamily="-105" charset="0"/>
              </a:defRPr>
            </a:lvl1pPr>
          </a:lstStyle>
          <a:p>
            <a:endParaRPr lang="en-US"/>
          </a:p>
        </p:txBody>
      </p:sp>
      <p:sp>
        <p:nvSpPr>
          <p:cNvPr id="1434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74726" y="4560888"/>
            <a:ext cx="5365750" cy="4319588"/>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21776"/>
            <a:ext cx="3168650" cy="479425"/>
          </a:xfrm>
          <a:prstGeom prst="rect">
            <a:avLst/>
          </a:prstGeom>
          <a:noFill/>
          <a:ln w="9525">
            <a:noFill/>
            <a:miter lim="800000"/>
            <a:headEnd/>
            <a:tailEnd/>
          </a:ln>
          <a:effectLst/>
        </p:spPr>
        <p:txBody>
          <a:bodyPr vert="horz" wrap="none" lIns="96651" tIns="48324" rIns="96651" bIns="48324" numCol="1" anchor="b" anchorCtr="0" compatLnSpc="1">
            <a:prstTxWarp prst="textNoShape">
              <a:avLst/>
            </a:prstTxWarp>
          </a:bodyPr>
          <a:lstStyle>
            <a:lvl1pPr defTabSz="966696" eaLnBrk="0" hangingPunct="0">
              <a:defRPr sz="1300">
                <a:latin typeface="Times New Roman" pitchFamily="-105" charset="0"/>
              </a:defRPr>
            </a:lvl1pPr>
          </a:lstStyle>
          <a:p>
            <a:endParaRPr lang="en-US"/>
          </a:p>
        </p:txBody>
      </p:sp>
      <p:sp>
        <p:nvSpPr>
          <p:cNvPr id="6151" name="Rectangle 7"/>
          <p:cNvSpPr>
            <a:spLocks noGrp="1" noChangeArrowheads="1"/>
          </p:cNvSpPr>
          <p:nvPr>
            <p:ph type="sldNum" sz="quarter" idx="5"/>
          </p:nvPr>
        </p:nvSpPr>
        <p:spPr bwMode="auto">
          <a:xfrm>
            <a:off x="4146550" y="9121776"/>
            <a:ext cx="3168650" cy="479425"/>
          </a:xfrm>
          <a:prstGeom prst="rect">
            <a:avLst/>
          </a:prstGeom>
          <a:noFill/>
          <a:ln w="9525">
            <a:noFill/>
            <a:miter lim="800000"/>
            <a:headEnd/>
            <a:tailEnd/>
          </a:ln>
          <a:effectLst/>
        </p:spPr>
        <p:txBody>
          <a:bodyPr vert="horz" wrap="none" lIns="96651" tIns="48324" rIns="96651" bIns="48324" numCol="1" anchor="b" anchorCtr="0" compatLnSpc="1">
            <a:prstTxWarp prst="textNoShape">
              <a:avLst/>
            </a:prstTxWarp>
          </a:bodyPr>
          <a:lstStyle>
            <a:lvl1pPr algn="r" defTabSz="966696" eaLnBrk="0" hangingPunct="0">
              <a:defRPr sz="1300">
                <a:latin typeface="Times New Roman" pitchFamily="-105" charset="0"/>
              </a:defRPr>
            </a:lvl1pPr>
          </a:lstStyle>
          <a:p>
            <a:fld id="{5D2F09D7-77B4-4A0C-9AF1-8CF02920E9E6}" type="slidenum">
              <a:rPr lang="en-US"/>
              <a:pPr/>
              <a:t>‹#›</a:t>
            </a:fld>
            <a:endParaRPr lang="en-US"/>
          </a:p>
        </p:txBody>
      </p:sp>
    </p:spTree>
    <p:extLst>
      <p:ext uri="{BB962C8B-B14F-4D97-AF65-F5344CB8AC3E}">
        <p14:creationId xmlns:p14="http://schemas.microsoft.com/office/powerpoint/2010/main" val="40357479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lvl="0" rtl="0">
              <a:buNone/>
            </a:pPr>
            <a:r>
              <a:rPr lang="en" sz="2100" dirty="0">
                <a:solidFill>
                  <a:schemeClr val="dk1"/>
                </a:solidFill>
              </a:rPr>
              <a:t>Does DRM actually help the industry, or does it just drive away already paying customers?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 name="Shape 4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buNone/>
            </a:pPr>
            <a:r>
              <a:rPr lang="en"/>
              <a:t>1. http://whatis.techtarget.com/definition/piracy</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 name="Shape 4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3C9DA3D9-EA1C-4EE1-A007-D84B15AAF7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DBF0F2C7-C462-42E6-A02F-B6EF641978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xfrm>
            <a:off x="6553200" y="6245225"/>
            <a:ext cx="2133600" cy="476250"/>
          </a:xfrm>
          <a:ln/>
        </p:spPr>
        <p:txBody>
          <a:bodyPr/>
          <a:lstStyle>
            <a:lvl1pPr>
              <a:defRPr/>
            </a:lvl1pPr>
          </a:lstStyle>
          <a:p>
            <a:fld id="{124AAC8A-7AAD-4363-861B-C260EE62B159}"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p:nvPr/>
        </p:nvSpPr>
        <p:spPr>
          <a:xfrm>
            <a:off x="0" y="0"/>
            <a:ext cx="9144000" cy="1533200"/>
          </a:xfrm>
          <a:prstGeom prst="rect">
            <a:avLst/>
          </a:prstGeom>
          <a:solidFill>
            <a:srgbClr val="2388DB"/>
          </a:solidFill>
          <a:ln>
            <a:noFill/>
          </a:ln>
        </p:spPr>
        <p:txBody>
          <a:bodyPr lIns="91425" tIns="45700" rIns="91425" bIns="45700" anchor="ctr" anchorCtr="0">
            <a:noAutofit/>
          </a:bodyPr>
          <a:lstStyle/>
          <a:p>
            <a:endParaRPr/>
          </a:p>
        </p:txBody>
      </p:sp>
      <p:cxnSp>
        <p:nvCxnSpPr>
          <p:cNvPr id="14" name="Shape 14"/>
          <p:cNvCxnSpPr/>
          <p:nvPr/>
        </p:nvCxnSpPr>
        <p:spPr>
          <a:xfrm>
            <a:off x="0" y="1503833"/>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15" name="Shape 15"/>
          <p:cNvSpPr txBox="1">
            <a:spLocks noGrp="1"/>
          </p:cNvSpPr>
          <p:nvPr>
            <p:ph type="title"/>
          </p:nvPr>
        </p:nvSpPr>
        <p:spPr>
          <a:xfrm>
            <a:off x="457200" y="274637"/>
            <a:ext cx="8229600" cy="11432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body" idx="1"/>
          </p:nvPr>
        </p:nvSpPr>
        <p:spPr>
          <a:xfrm>
            <a:off x="457200" y="1600201"/>
            <a:ext cx="8229600" cy="44195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dirty="0"/>
          </a:p>
        </p:txBody>
      </p:sp>
      <p:sp>
        <p:nvSpPr>
          <p:cNvPr id="6" name="Rectangle 4"/>
          <p:cNvSpPr>
            <a:spLocks noGrp="1" noChangeArrowheads="1"/>
          </p:cNvSpPr>
          <p:nvPr>
            <p:ph type="dt" sz="half" idx="10"/>
          </p:nvPr>
        </p:nvSpPr>
        <p:spPr>
          <a:xfrm>
            <a:off x="457200" y="6245225"/>
            <a:ext cx="2133600" cy="476250"/>
          </a:xfrm>
          <a:ln/>
        </p:spPr>
        <p:txBody>
          <a:bodyPr/>
          <a:lstStyle>
            <a:lvl1pPr>
              <a:defRPr/>
            </a:lvl1pPr>
          </a:lstStyle>
          <a:p>
            <a:endParaRPr lang="en-US" dirty="0"/>
          </a:p>
        </p:txBody>
      </p:sp>
      <p:sp>
        <p:nvSpPr>
          <p:cNvPr id="7" name="Rectangle 5"/>
          <p:cNvSpPr>
            <a:spLocks noGrp="1" noChangeArrowheads="1"/>
          </p:cNvSpPr>
          <p:nvPr>
            <p:ph type="ftr" sz="quarter" idx="11"/>
          </p:nvPr>
        </p:nvSpPr>
        <p:spPr>
          <a:xfrm>
            <a:off x="2687638" y="6245225"/>
            <a:ext cx="3810000" cy="476250"/>
          </a:xfrm>
          <a:ln/>
        </p:spPr>
        <p:txBody>
          <a:bodyPr/>
          <a:lstStyle>
            <a:lvl1pPr>
              <a:defRPr/>
            </a:lvl1pPr>
          </a:lstStyle>
          <a:p>
            <a:pPr>
              <a:defRPr/>
            </a:pPr>
            <a:r>
              <a:rPr lang="en-US" dirty="0" smtClean="0"/>
              <a:t>Computers </a:t>
            </a:r>
            <a:r>
              <a:rPr lang="en-US" dirty="0" smtClean="0"/>
              <a:t>and Society</a:t>
            </a:r>
            <a:endParaRPr lang="en-US" dirty="0"/>
          </a:p>
        </p:txBody>
      </p:sp>
      <p:sp>
        <p:nvSpPr>
          <p:cNvPr id="8" name="Rectangle 6"/>
          <p:cNvSpPr>
            <a:spLocks noGrp="1" noChangeArrowheads="1"/>
          </p:cNvSpPr>
          <p:nvPr>
            <p:ph type="sldNum" sz="quarter" idx="12"/>
          </p:nvPr>
        </p:nvSpPr>
        <p:spPr>
          <a:xfrm>
            <a:off x="6553200" y="6245225"/>
            <a:ext cx="2133600" cy="476250"/>
          </a:xfrm>
          <a:ln/>
        </p:spPr>
        <p:txBody>
          <a:bodyPr/>
          <a:lstStyle>
            <a:lvl1pPr>
              <a:defRPr/>
            </a:lvl1pPr>
          </a:lstStyle>
          <a:p>
            <a:fld id="{124AAC8A-7AAD-4363-861B-C260EE62B159}" type="slidenum">
              <a:rPr lang="en-US"/>
              <a:pPr/>
              <a:t>‹#›</a:t>
            </a:fld>
            <a:endParaRPr lang="en-US" dirty="0"/>
          </a:p>
        </p:txBody>
      </p:sp>
    </p:spTree>
    <p:extLst>
      <p:ext uri="{BB962C8B-B14F-4D97-AF65-F5344CB8AC3E}">
        <p14:creationId xmlns:p14="http://schemas.microsoft.com/office/powerpoint/2010/main" val="217519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80B9448-297A-4F4C-83A0-C24E566814B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EE2E85D4-25D3-4BB3-AFDB-00B244890A3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D92610D5-907A-46FF-8777-D621838D67E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9" name="Rectangle 6"/>
          <p:cNvSpPr>
            <a:spLocks noGrp="1" noChangeArrowheads="1"/>
          </p:cNvSpPr>
          <p:nvPr>
            <p:ph type="sldNum" sz="quarter" idx="12"/>
          </p:nvPr>
        </p:nvSpPr>
        <p:spPr>
          <a:ln/>
        </p:spPr>
        <p:txBody>
          <a:bodyPr/>
          <a:lstStyle>
            <a:lvl1pPr>
              <a:defRPr/>
            </a:lvl1pPr>
          </a:lstStyle>
          <a:p>
            <a:fld id="{588F635C-3DD2-49AD-94F1-8FA9E00523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5" name="Rectangle 6"/>
          <p:cNvSpPr>
            <a:spLocks noGrp="1" noChangeArrowheads="1"/>
          </p:cNvSpPr>
          <p:nvPr>
            <p:ph type="sldNum" sz="quarter" idx="12"/>
          </p:nvPr>
        </p:nvSpPr>
        <p:spPr>
          <a:ln/>
        </p:spPr>
        <p:txBody>
          <a:bodyPr/>
          <a:lstStyle>
            <a:lvl1pPr>
              <a:defRPr/>
            </a:lvl1pPr>
          </a:lstStyle>
          <a:p>
            <a:fld id="{16F982B6-48C8-4798-8DF3-FD3E9AFEF30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4" name="Rectangle 6"/>
          <p:cNvSpPr>
            <a:spLocks noGrp="1" noChangeArrowheads="1"/>
          </p:cNvSpPr>
          <p:nvPr>
            <p:ph type="sldNum" sz="quarter" idx="12"/>
          </p:nvPr>
        </p:nvSpPr>
        <p:spPr>
          <a:ln/>
        </p:spPr>
        <p:txBody>
          <a:bodyPr/>
          <a:lstStyle>
            <a:lvl1pPr>
              <a:defRPr/>
            </a:lvl1pPr>
          </a:lstStyle>
          <a:p>
            <a:fld id="{9252545B-FBA1-4C4E-8DA6-6CB1AFBFE14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CE4EA36F-8880-4FD3-BED8-437BD4F3718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52FAEAB5-CD29-49A5-B45A-A402F0B3745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67589" name="Rectangle 5"/>
          <p:cNvSpPr>
            <a:spLocks noGrp="1" noChangeArrowheads="1"/>
          </p:cNvSpPr>
          <p:nvPr>
            <p:ph type="ftr" sz="quarter" idx="3"/>
          </p:nvPr>
        </p:nvSpPr>
        <p:spPr bwMode="auto">
          <a:xfrm>
            <a:off x="2687638" y="6245225"/>
            <a:ext cx="3810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defRPr>
            </a:lvl1pPr>
          </a:lstStyle>
          <a:p>
            <a:pPr>
              <a:defRPr/>
            </a:pPr>
            <a:r>
              <a:rPr lang="en-US" dirty="0" smtClean="0"/>
              <a:t>CSCI 240 Computers and Society</a:t>
            </a:r>
            <a:endParaRPr lang="en-US"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A1AFE01-B257-4403-AE97-24255A4B826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hf hdr="0" dt="0"/>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copyright.gov/help/faq/faq-duration.html" TargetMode="External"/><Relationship Id="rId2" Type="http://schemas.openxmlformats.org/officeDocument/2006/relationships/hyperlink" Target="http://en.wikipedia.org/wiki/List_of_countries'_copyright_lengths" TargetMode="External"/><Relationship Id="rId1" Type="http://schemas.openxmlformats.org/officeDocument/2006/relationships/slideLayout" Target="../slideLayouts/slideLayout1.xml"/><Relationship Id="rId4" Type="http://schemas.openxmlformats.org/officeDocument/2006/relationships/hyperlink" Target="http://en.wikipedia.org/wiki/Term_of_patent_in_the_United_State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en.wikipedia.org/wiki/Audio_Home_Recording_Ac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plato.stanford.edu/entries/locke-political/"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8" Type="http://schemas.openxmlformats.org/officeDocument/2006/relationships/hyperlink" Target="http://www.hardwareanalysis.com/content/article/1765/" TargetMode="External"/><Relationship Id="rId3" Type="http://schemas.openxmlformats.org/officeDocument/2006/relationships/hyperlink" Target="http://en.wikipedia.org/wiki/Digital_rights_management" TargetMode="External"/><Relationship Id="rId7" Type="http://schemas.openxmlformats.org/officeDocument/2006/relationships/hyperlink" Target="http://www.nytimes.com/2012/02/09/technology/in-piracy-debate-deciding-if-the-sky-is-falling.html" TargetMode="External"/><Relationship Id="rId2" Type="http://schemas.openxmlformats.org/officeDocument/2006/relationships/notesSlide" Target="../notesSlides/notesSlide20.xml"/><Relationship Id="rId1" Type="http://schemas.openxmlformats.org/officeDocument/2006/relationships/slideLayout" Target="../slideLayouts/slideLayout12.xml"/><Relationship Id="rId6" Type="http://schemas.openxmlformats.org/officeDocument/2006/relationships/hyperlink" Target="http://en.wikip.edia.org/wiki/Online_pass" TargetMode="External"/><Relationship Id="rId5" Type="http://schemas.openxmlformats.org/officeDocument/2006/relationships/hyperlink" Target="http://www.pcworld.com/article/127790/article.html" TargetMode="External"/><Relationship Id="rId4" Type="http://schemas.openxmlformats.org/officeDocument/2006/relationships/hyperlink" Target="http://www.wired.com/politics/security/commentary/securitymatters/2005/11/6960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15363" name="Slide Number Placeholder 5"/>
          <p:cNvSpPr>
            <a:spLocks noGrp="1"/>
          </p:cNvSpPr>
          <p:nvPr>
            <p:ph type="sldNum" sz="quarter" idx="12"/>
          </p:nvPr>
        </p:nvSpPr>
        <p:spPr>
          <a:noFill/>
        </p:spPr>
        <p:txBody>
          <a:bodyPr/>
          <a:lstStyle/>
          <a:p>
            <a:fld id="{3D4678B2-7876-495F-A083-67D59879F846}" type="slidenum">
              <a:rPr lang="en-US"/>
              <a:pPr/>
              <a:t>1</a:t>
            </a:fld>
            <a:endParaRPr lang="en-US" dirty="0"/>
          </a:p>
        </p:txBody>
      </p:sp>
      <p:sp>
        <p:nvSpPr>
          <p:cNvPr id="15364" name="Rectangle 2"/>
          <p:cNvSpPr>
            <a:spLocks noGrp="1" noChangeArrowheads="1"/>
          </p:cNvSpPr>
          <p:nvPr>
            <p:ph type="title"/>
          </p:nvPr>
        </p:nvSpPr>
        <p:spPr>
          <a:xfrm>
            <a:off x="519113" y="3433763"/>
            <a:ext cx="8229600" cy="1143000"/>
          </a:xfrm>
        </p:spPr>
        <p:txBody>
          <a:bodyPr/>
          <a:lstStyle/>
          <a:p>
            <a:pPr eaLnBrk="1" hangingPunct="1"/>
            <a:r>
              <a:rPr lang="en-US" sz="3600" dirty="0" smtClean="0"/>
              <a:t>Intellectual Property (1)</a:t>
            </a:r>
            <a:br>
              <a:rPr lang="en-US" sz="3600" dirty="0" smtClean="0"/>
            </a:br>
            <a:r>
              <a:rPr lang="en-US" sz="2800" dirty="0" smtClean="0"/>
              <a:t>Patent,</a:t>
            </a:r>
            <a:r>
              <a:rPr lang="en-US" sz="3600" dirty="0" smtClean="0"/>
              <a:t> </a:t>
            </a:r>
            <a:r>
              <a:rPr lang="en-US" sz="2800" dirty="0" smtClean="0"/>
              <a:t>Copy-Right and Media Industry</a:t>
            </a:r>
            <a:endParaRPr lang="en-US" sz="3600" dirty="0" smtClean="0"/>
          </a:p>
        </p:txBody>
      </p:sp>
      <p:sp>
        <p:nvSpPr>
          <p:cNvPr id="7" name="Text Box 5"/>
          <p:cNvSpPr txBox="1">
            <a:spLocks noChangeArrowheads="1"/>
          </p:cNvSpPr>
          <p:nvPr/>
        </p:nvSpPr>
        <p:spPr bwMode="auto">
          <a:xfrm>
            <a:off x="450850" y="5370667"/>
            <a:ext cx="8248650" cy="523220"/>
          </a:xfrm>
          <a:prstGeom prst="rect">
            <a:avLst/>
          </a:prstGeom>
          <a:noFill/>
          <a:ln w="9525">
            <a:solidFill>
              <a:schemeClr val="tx1"/>
            </a:solidFill>
            <a:miter lim="800000"/>
            <a:headEnd/>
            <a:tailEnd/>
          </a:ln>
        </p:spPr>
        <p:txBody>
          <a:bodyPr>
            <a:spAutoFit/>
          </a:bodyPr>
          <a:lstStyle/>
          <a:p>
            <a:r>
              <a:rPr lang="pt-BR" sz="1400" b="1" u="sng" dirty="0"/>
              <a:t>Notice:</a:t>
            </a:r>
            <a:r>
              <a:rPr lang="pt-BR" sz="1400" dirty="0"/>
              <a:t> </a:t>
            </a:r>
            <a:r>
              <a:rPr lang="pt-BR" sz="1400" dirty="0" smtClean="0"/>
              <a:t>This set of slides is based on the notes by Professor Guattery of Bucknell and by the textbook author Michael Quinn</a:t>
            </a:r>
            <a:endParaRPr lang="en-US" sz="1400" dirty="0"/>
          </a:p>
        </p:txBody>
      </p:sp>
      <p:sp>
        <p:nvSpPr>
          <p:cNvPr id="9" name="TextBox 8"/>
          <p:cNvSpPr txBox="1"/>
          <p:nvPr/>
        </p:nvSpPr>
        <p:spPr>
          <a:xfrm>
            <a:off x="1588770" y="1126720"/>
            <a:ext cx="5928226" cy="830997"/>
          </a:xfrm>
          <a:prstGeom prst="rect">
            <a:avLst/>
          </a:prstGeom>
          <a:noFill/>
        </p:spPr>
        <p:txBody>
          <a:bodyPr wrap="none" rtlCol="0">
            <a:spAutoFit/>
          </a:bodyPr>
          <a:lstStyle/>
          <a:p>
            <a:r>
              <a:rPr lang="en-US" sz="4800" dirty="0" smtClean="0">
                <a:latin typeface="Times New Roman" pitchFamily="18" charset="0"/>
                <a:cs typeface="Times New Roman" pitchFamily="18" charset="0"/>
              </a:rPr>
              <a:t>Computers and Society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685800" y="457200"/>
            <a:ext cx="7772400" cy="1219200"/>
          </a:xfrm>
        </p:spPr>
        <p:txBody>
          <a:bodyPr/>
          <a:lstStyle/>
          <a:p>
            <a:pPr eaLnBrk="1" hangingPunct="1"/>
            <a:r>
              <a:rPr lang="en-US" sz="4000" dirty="0" smtClean="0">
                <a:ea typeface="ヒラギノ角ゴ Pro W3" charset="-128"/>
              </a:rPr>
              <a:t>Term of Patent and Copy-Right</a:t>
            </a:r>
          </a:p>
        </p:txBody>
      </p:sp>
      <p:sp>
        <p:nvSpPr>
          <p:cNvPr id="10243" name="TextBox 3"/>
          <p:cNvSpPr txBox="1">
            <a:spLocks noChangeArrowheads="1"/>
          </p:cNvSpPr>
          <p:nvPr/>
        </p:nvSpPr>
        <p:spPr bwMode="auto">
          <a:xfrm>
            <a:off x="685800" y="1905000"/>
            <a:ext cx="7772400" cy="2677656"/>
          </a:xfrm>
          <a:prstGeom prst="rect">
            <a:avLst/>
          </a:prstGeom>
          <a:noFill/>
          <a:ln w="9525">
            <a:noFill/>
            <a:miter lim="800000"/>
            <a:headEnd/>
            <a:tailEnd/>
          </a:ln>
        </p:spPr>
        <p:txBody>
          <a:bodyPr>
            <a:spAutoFit/>
          </a:bodyPr>
          <a:lstStyle/>
          <a:p>
            <a:r>
              <a:rPr lang="en-US" sz="2800" dirty="0" smtClean="0">
                <a:latin typeface="Calibri" pitchFamily="34" charset="0"/>
              </a:rPr>
              <a:t>In </a:t>
            </a:r>
            <a:r>
              <a:rPr lang="en-US" sz="2800" dirty="0">
                <a:latin typeface="Calibri" pitchFamily="34" charset="0"/>
              </a:rPr>
              <a:t>the US, Congress has set different lengths for different types of intellectual property</a:t>
            </a:r>
            <a:r>
              <a:rPr lang="en-US" sz="2800" dirty="0" smtClean="0">
                <a:latin typeface="Calibri" pitchFamily="34" charset="0"/>
              </a:rPr>
              <a:t>.</a:t>
            </a:r>
          </a:p>
          <a:p>
            <a:endParaRPr lang="en-US" sz="2800" dirty="0" smtClean="0">
              <a:latin typeface="Calibri" pitchFamily="34" charset="0"/>
            </a:endParaRPr>
          </a:p>
          <a:p>
            <a:r>
              <a:rPr lang="en-US" sz="2800" dirty="0" smtClean="0">
                <a:latin typeface="Calibri" pitchFamily="34" charset="0"/>
              </a:rPr>
              <a:t>For example, patent application filed after June 8, 1995 has a term of 20 years; while a general rule for a copy-right is author’s life span plus 70 years.</a:t>
            </a:r>
            <a:endParaRPr lang="en-US" sz="2800" dirty="0">
              <a:latin typeface="Calibri" pitchFamily="34" charset="0"/>
            </a:endParaRPr>
          </a:p>
        </p:txBody>
      </p:sp>
      <p:sp>
        <p:nvSpPr>
          <p:cNvPr id="4" name="TextBox 3"/>
          <p:cNvSpPr txBox="1"/>
          <p:nvPr/>
        </p:nvSpPr>
        <p:spPr>
          <a:xfrm>
            <a:off x="1458397" y="5602131"/>
            <a:ext cx="6665607" cy="369332"/>
          </a:xfrm>
          <a:prstGeom prst="rect">
            <a:avLst/>
          </a:prstGeom>
          <a:noFill/>
        </p:spPr>
        <p:txBody>
          <a:bodyPr wrap="none" rtlCol="0">
            <a:spAutoFit/>
          </a:bodyPr>
          <a:lstStyle/>
          <a:p>
            <a:r>
              <a:rPr lang="en-US" dirty="0" smtClean="0">
                <a:hlinkClick r:id="rId2"/>
              </a:rPr>
              <a:t>http://en.wikipedia.org/wiki/List_of_countries'_copyright_lengths</a:t>
            </a:r>
            <a:endParaRPr lang="en-US" dirty="0"/>
          </a:p>
        </p:txBody>
      </p:sp>
      <p:sp>
        <p:nvSpPr>
          <p:cNvPr id="5" name="TextBox 4"/>
          <p:cNvSpPr txBox="1"/>
          <p:nvPr/>
        </p:nvSpPr>
        <p:spPr>
          <a:xfrm>
            <a:off x="1805648" y="5208589"/>
            <a:ext cx="5365636" cy="369332"/>
          </a:xfrm>
          <a:prstGeom prst="rect">
            <a:avLst/>
          </a:prstGeom>
          <a:noFill/>
        </p:spPr>
        <p:txBody>
          <a:bodyPr wrap="none" rtlCol="0">
            <a:spAutoFit/>
          </a:bodyPr>
          <a:lstStyle/>
          <a:p>
            <a:r>
              <a:rPr lang="en-US" dirty="0" smtClean="0">
                <a:hlinkClick r:id="rId3"/>
              </a:rPr>
              <a:t>http://www.copyright.gov/help/faq/faq-duration.html</a:t>
            </a:r>
            <a:endParaRPr lang="en-US" dirty="0"/>
          </a:p>
        </p:txBody>
      </p:sp>
      <p:sp>
        <p:nvSpPr>
          <p:cNvPr id="6" name="TextBox 5"/>
          <p:cNvSpPr txBox="1"/>
          <p:nvPr/>
        </p:nvSpPr>
        <p:spPr>
          <a:xfrm>
            <a:off x="1261615" y="4803476"/>
            <a:ext cx="6878871" cy="369332"/>
          </a:xfrm>
          <a:prstGeom prst="rect">
            <a:avLst/>
          </a:prstGeom>
          <a:noFill/>
        </p:spPr>
        <p:txBody>
          <a:bodyPr wrap="none" rtlCol="0">
            <a:spAutoFit/>
          </a:bodyPr>
          <a:lstStyle/>
          <a:p>
            <a:r>
              <a:rPr lang="en-US" dirty="0" smtClean="0">
                <a:hlinkClick r:id="rId4"/>
              </a:rPr>
              <a:t>http://en.wikipedia.org/wiki/Term_of_patent_in_the_United_States</a:t>
            </a:r>
            <a:endParaRPr lang="en-US" dirty="0"/>
          </a:p>
        </p:txBody>
      </p:sp>
      <p:sp>
        <p:nvSpPr>
          <p:cNvPr id="7"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8"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685800" y="609600"/>
            <a:ext cx="7772400" cy="990600"/>
          </a:xfrm>
        </p:spPr>
        <p:txBody>
          <a:bodyPr/>
          <a:lstStyle/>
          <a:p>
            <a:pPr eaLnBrk="1" hangingPunct="1"/>
            <a:r>
              <a:rPr lang="en-US" sz="4000" smtClean="0">
                <a:ea typeface="ヒラギノ角ゴ Pro W3" charset="-128"/>
              </a:rPr>
              <a:t>Trademarks</a:t>
            </a:r>
          </a:p>
        </p:txBody>
      </p:sp>
      <p:sp>
        <p:nvSpPr>
          <p:cNvPr id="11267" name="TextBox 3"/>
          <p:cNvSpPr txBox="1">
            <a:spLocks noChangeArrowheads="1"/>
          </p:cNvSpPr>
          <p:nvPr/>
        </p:nvSpPr>
        <p:spPr bwMode="auto">
          <a:xfrm>
            <a:off x="685800" y="1752600"/>
            <a:ext cx="7772400" cy="1816100"/>
          </a:xfrm>
          <a:prstGeom prst="rect">
            <a:avLst/>
          </a:prstGeom>
          <a:noFill/>
          <a:ln w="9525">
            <a:noFill/>
            <a:miter lim="800000"/>
            <a:headEnd/>
            <a:tailEnd/>
          </a:ln>
        </p:spPr>
        <p:txBody>
          <a:bodyPr>
            <a:spAutoFit/>
          </a:bodyPr>
          <a:lstStyle/>
          <a:p>
            <a:r>
              <a:rPr lang="en-US" sz="2800">
                <a:latin typeface="Calibri" pitchFamily="34" charset="0"/>
              </a:rPr>
              <a:t>A </a:t>
            </a:r>
            <a:r>
              <a:rPr lang="en-US" sz="2800" b="1">
                <a:latin typeface="Calibri" pitchFamily="34" charset="0"/>
              </a:rPr>
              <a:t>trademark</a:t>
            </a:r>
            <a:r>
              <a:rPr lang="en-US" sz="2800">
                <a:latin typeface="Calibri" pitchFamily="34" charset="0"/>
              </a:rPr>
              <a:t> is a word, symbol, picture, sound, or color used by a business to identify goods.  A </a:t>
            </a:r>
            <a:r>
              <a:rPr lang="en-US" sz="2800" b="1">
                <a:latin typeface="Calibri" pitchFamily="34" charset="0"/>
              </a:rPr>
              <a:t>service mark</a:t>
            </a:r>
            <a:r>
              <a:rPr lang="en-US" sz="2800">
                <a:latin typeface="Calibri" pitchFamily="34" charset="0"/>
              </a:rPr>
              <a:t> is such a mark identifying a service.</a:t>
            </a:r>
          </a:p>
        </p:txBody>
      </p:sp>
      <p:pic>
        <p:nvPicPr>
          <p:cNvPr id="11268" name="Picture 3" descr="MicrosoftTrademark.jpg"/>
          <p:cNvPicPr>
            <a:picLocks noChangeAspect="1"/>
          </p:cNvPicPr>
          <p:nvPr/>
        </p:nvPicPr>
        <p:blipFill>
          <a:blip r:embed="rId2" cstate="print"/>
          <a:srcRect/>
          <a:stretch>
            <a:fillRect/>
          </a:stretch>
        </p:blipFill>
        <p:spPr bwMode="auto">
          <a:xfrm>
            <a:off x="1905000" y="3436700"/>
            <a:ext cx="2247900" cy="2247900"/>
          </a:xfrm>
          <a:prstGeom prst="rect">
            <a:avLst/>
          </a:prstGeom>
          <a:noFill/>
          <a:ln w="9525">
            <a:noFill/>
            <a:miter lim="800000"/>
            <a:headEnd/>
            <a:tailEnd/>
          </a:ln>
        </p:spPr>
      </p:pic>
      <p:pic>
        <p:nvPicPr>
          <p:cNvPr id="11269" name="Picture 4" descr="AppleTrademark.jpg"/>
          <p:cNvPicPr>
            <a:picLocks noChangeAspect="1"/>
          </p:cNvPicPr>
          <p:nvPr/>
        </p:nvPicPr>
        <p:blipFill>
          <a:blip r:embed="rId3" cstate="print"/>
          <a:srcRect/>
          <a:stretch>
            <a:fillRect/>
          </a:stretch>
        </p:blipFill>
        <p:spPr bwMode="auto">
          <a:xfrm>
            <a:off x="5638800" y="3445225"/>
            <a:ext cx="1768475" cy="2257425"/>
          </a:xfrm>
          <a:prstGeom prst="rect">
            <a:avLst/>
          </a:prstGeom>
          <a:noFill/>
          <a:ln w="9525">
            <a:noFill/>
            <a:miter lim="800000"/>
            <a:headEnd/>
            <a:tailEnd/>
          </a:ln>
        </p:spPr>
      </p:pic>
      <p:sp>
        <p:nvSpPr>
          <p:cNvPr id="6"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7"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charset="-128"/>
              </a:rPr>
              <a:t>Trademarks (2)</a:t>
            </a:r>
          </a:p>
        </p:txBody>
      </p:sp>
      <p:sp>
        <p:nvSpPr>
          <p:cNvPr id="12291" name="TextBox 3"/>
          <p:cNvSpPr txBox="1">
            <a:spLocks noChangeArrowheads="1"/>
          </p:cNvSpPr>
          <p:nvPr/>
        </p:nvSpPr>
        <p:spPr bwMode="auto">
          <a:xfrm>
            <a:off x="685800" y="2057400"/>
            <a:ext cx="7772400" cy="3540125"/>
          </a:xfrm>
          <a:prstGeom prst="rect">
            <a:avLst/>
          </a:prstGeom>
          <a:noFill/>
          <a:ln w="9525">
            <a:noFill/>
            <a:miter lim="800000"/>
            <a:headEnd/>
            <a:tailEnd/>
          </a:ln>
        </p:spPr>
        <p:txBody>
          <a:bodyPr>
            <a:spAutoFit/>
          </a:bodyPr>
          <a:lstStyle/>
          <a:p>
            <a:r>
              <a:rPr lang="en-US" sz="2800">
                <a:latin typeface="Calibri" pitchFamily="34" charset="0"/>
              </a:rPr>
              <a:t>We won’t talk much about trademarks because I don’t see much direct connection between them and computers.</a:t>
            </a:r>
          </a:p>
          <a:p>
            <a:endParaRPr lang="en-US" sz="2800">
              <a:latin typeface="Calibri" pitchFamily="34" charset="0"/>
            </a:endParaRPr>
          </a:p>
          <a:p>
            <a:r>
              <a:rPr lang="en-US" sz="2800">
                <a:latin typeface="Calibri" pitchFamily="34" charset="0"/>
              </a:rPr>
              <a:t>There are some indirect connections that come about because of globalization and the way that improved communications technology has broadened markets.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457200"/>
            <a:ext cx="7772400" cy="990600"/>
          </a:xfrm>
        </p:spPr>
        <p:txBody>
          <a:bodyPr/>
          <a:lstStyle/>
          <a:p>
            <a:pPr eaLnBrk="1" hangingPunct="1"/>
            <a:r>
              <a:rPr lang="en-US" sz="4000" smtClean="0">
                <a:ea typeface="ヒラギノ角ゴ Pro W3" charset="-128"/>
              </a:rPr>
              <a:t>Copyrights</a:t>
            </a:r>
          </a:p>
        </p:txBody>
      </p:sp>
      <p:sp>
        <p:nvSpPr>
          <p:cNvPr id="13315" name="TextBox 3"/>
          <p:cNvSpPr txBox="1">
            <a:spLocks noChangeArrowheads="1"/>
          </p:cNvSpPr>
          <p:nvPr/>
        </p:nvSpPr>
        <p:spPr bwMode="auto">
          <a:xfrm>
            <a:off x="685800" y="1676400"/>
            <a:ext cx="7772400" cy="4400550"/>
          </a:xfrm>
          <a:prstGeom prst="rect">
            <a:avLst/>
          </a:prstGeom>
          <a:noFill/>
          <a:ln w="9525">
            <a:noFill/>
            <a:miter lim="800000"/>
            <a:headEnd/>
            <a:tailEnd/>
          </a:ln>
        </p:spPr>
        <p:txBody>
          <a:bodyPr>
            <a:spAutoFit/>
          </a:bodyPr>
          <a:lstStyle/>
          <a:p>
            <a:r>
              <a:rPr lang="en-US" sz="2800">
                <a:latin typeface="Calibri" pitchFamily="34" charset="0"/>
              </a:rPr>
              <a:t>A copyright provides authors with certain rights to works that they have written.  The US grants five principal rights to copyrighted work:</a:t>
            </a:r>
          </a:p>
          <a:p>
            <a:endParaRPr lang="en-US" sz="2800">
              <a:latin typeface="Calibri" pitchFamily="34" charset="0"/>
            </a:endParaRPr>
          </a:p>
          <a:p>
            <a:pPr>
              <a:buFont typeface="Arial" charset="0"/>
              <a:buChar char="•"/>
            </a:pPr>
            <a:r>
              <a:rPr lang="en-US" sz="2800">
                <a:latin typeface="Calibri" pitchFamily="34" charset="0"/>
              </a:rPr>
              <a:t> The right to </a:t>
            </a:r>
            <a:r>
              <a:rPr lang="en-US" sz="2800" b="1">
                <a:latin typeface="Calibri" pitchFamily="34" charset="0"/>
              </a:rPr>
              <a:t>reproduce</a:t>
            </a:r>
            <a:r>
              <a:rPr lang="en-US" sz="2800">
                <a:latin typeface="Calibri" pitchFamily="34" charset="0"/>
              </a:rPr>
              <a:t> the work.</a:t>
            </a:r>
          </a:p>
          <a:p>
            <a:pPr>
              <a:buFont typeface="Arial" charset="0"/>
              <a:buChar char="•"/>
            </a:pPr>
            <a:r>
              <a:rPr lang="en-US" sz="2800">
                <a:latin typeface="Calibri" pitchFamily="34" charset="0"/>
              </a:rPr>
              <a:t> The right to </a:t>
            </a:r>
            <a:r>
              <a:rPr lang="en-US" sz="2800" b="1">
                <a:latin typeface="Calibri" pitchFamily="34" charset="0"/>
              </a:rPr>
              <a:t>distribute</a:t>
            </a:r>
            <a:r>
              <a:rPr lang="en-US" sz="2800">
                <a:latin typeface="Calibri" pitchFamily="34" charset="0"/>
              </a:rPr>
              <a:t> the work to the public.</a:t>
            </a:r>
          </a:p>
          <a:p>
            <a:pPr>
              <a:buFont typeface="Arial" charset="0"/>
              <a:buChar char="•"/>
            </a:pPr>
            <a:r>
              <a:rPr lang="en-US" sz="2800">
                <a:latin typeface="Calibri" pitchFamily="34" charset="0"/>
              </a:rPr>
              <a:t> The right to </a:t>
            </a:r>
            <a:r>
              <a:rPr lang="en-US" sz="2800" b="1">
                <a:latin typeface="Calibri" pitchFamily="34" charset="0"/>
              </a:rPr>
              <a:t>display</a:t>
            </a:r>
            <a:r>
              <a:rPr lang="en-US" sz="2800">
                <a:latin typeface="Calibri" pitchFamily="34" charset="0"/>
              </a:rPr>
              <a:t> copies of the work.</a:t>
            </a:r>
          </a:p>
          <a:p>
            <a:pPr>
              <a:buFont typeface="Arial" charset="0"/>
              <a:buChar char="•"/>
            </a:pPr>
            <a:r>
              <a:rPr lang="en-US" sz="2800">
                <a:latin typeface="Calibri" pitchFamily="34" charset="0"/>
              </a:rPr>
              <a:t> The right to </a:t>
            </a:r>
            <a:r>
              <a:rPr lang="en-US" sz="2800" b="1">
                <a:latin typeface="Calibri" pitchFamily="34" charset="0"/>
              </a:rPr>
              <a:t>perform</a:t>
            </a:r>
            <a:r>
              <a:rPr lang="en-US" sz="2800">
                <a:latin typeface="Calibri" pitchFamily="34" charset="0"/>
              </a:rPr>
              <a:t> the work in public.</a:t>
            </a:r>
          </a:p>
          <a:p>
            <a:pPr>
              <a:buFont typeface="Arial" charset="0"/>
              <a:buChar char="•"/>
            </a:pPr>
            <a:r>
              <a:rPr lang="en-US" sz="2800" b="1">
                <a:latin typeface="Calibri" pitchFamily="34" charset="0"/>
              </a:rPr>
              <a:t> </a:t>
            </a:r>
            <a:r>
              <a:rPr lang="en-US" sz="2800">
                <a:latin typeface="Calibri" pitchFamily="34" charset="0"/>
              </a:rPr>
              <a:t>The right to </a:t>
            </a:r>
            <a:r>
              <a:rPr lang="en-US" sz="2800" b="1">
                <a:latin typeface="Calibri" pitchFamily="34" charset="0"/>
              </a:rPr>
              <a:t>produce new works derived from</a:t>
            </a:r>
            <a:r>
              <a:rPr lang="en-US" sz="2800">
                <a:latin typeface="Calibri" pitchFamily="34" charset="0"/>
              </a:rPr>
              <a:t> the work.</a:t>
            </a:r>
            <a:endParaRPr lang="en-US" sz="2800" b="1">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charset="-128"/>
              </a:rPr>
              <a:t>Copyrights (2)</a:t>
            </a:r>
          </a:p>
        </p:txBody>
      </p:sp>
      <p:sp>
        <p:nvSpPr>
          <p:cNvPr id="14339" name="TextBox 3"/>
          <p:cNvSpPr txBox="1">
            <a:spLocks noChangeArrowheads="1"/>
          </p:cNvSpPr>
          <p:nvPr/>
        </p:nvSpPr>
        <p:spPr bwMode="auto">
          <a:xfrm>
            <a:off x="685800" y="2057400"/>
            <a:ext cx="7772400" cy="3108325"/>
          </a:xfrm>
          <a:prstGeom prst="rect">
            <a:avLst/>
          </a:prstGeom>
          <a:noFill/>
          <a:ln w="9525">
            <a:noFill/>
            <a:miter lim="800000"/>
            <a:headEnd/>
            <a:tailEnd/>
          </a:ln>
        </p:spPr>
        <p:txBody>
          <a:bodyPr>
            <a:spAutoFit/>
          </a:bodyPr>
          <a:lstStyle/>
          <a:p>
            <a:r>
              <a:rPr lang="en-US" sz="2800" dirty="0">
                <a:latin typeface="Calibri" pitchFamily="34" charset="0"/>
              </a:rPr>
              <a:t>In the US the creator of the work does not need to take any action to acquire the copyright, though copyright protection is strengthened if the work is registered with the copyright office.</a:t>
            </a:r>
          </a:p>
          <a:p>
            <a:endParaRPr lang="en-US" sz="2800" dirty="0">
              <a:latin typeface="Calibri" pitchFamily="34" charset="0"/>
            </a:endParaRPr>
          </a:p>
          <a:p>
            <a:r>
              <a:rPr lang="en-US" sz="2800" dirty="0" smtClean="0">
                <a:latin typeface="Calibri" pitchFamily="34" charset="0"/>
              </a:rPr>
              <a:t>Copyrights </a:t>
            </a:r>
            <a:r>
              <a:rPr lang="en-US" sz="2800" dirty="0">
                <a:latin typeface="Calibri" pitchFamily="34" charset="0"/>
              </a:rPr>
              <a:t>have a fixed term, and when that term expires the works go into the </a:t>
            </a:r>
            <a:r>
              <a:rPr lang="en-US" sz="2800" b="1" dirty="0">
                <a:latin typeface="Calibri" pitchFamily="34" charset="0"/>
              </a:rPr>
              <a:t>public domain</a:t>
            </a:r>
            <a:r>
              <a:rPr lang="en-US" sz="2800" dirty="0">
                <a:latin typeface="Calibri" pitchFamily="34" charset="0"/>
              </a:rPr>
              <a:t>.</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685800" y="609600"/>
            <a:ext cx="7772400" cy="990600"/>
          </a:xfrm>
        </p:spPr>
        <p:txBody>
          <a:bodyPr/>
          <a:lstStyle/>
          <a:p>
            <a:pPr eaLnBrk="1" hangingPunct="1"/>
            <a:r>
              <a:rPr lang="en-US" sz="4000" smtClean="0">
                <a:ea typeface="ヒラギノ角ゴ Pro W3" charset="-128"/>
              </a:rPr>
              <a:t>Copyrights (3)</a:t>
            </a:r>
          </a:p>
        </p:txBody>
      </p:sp>
      <p:sp>
        <p:nvSpPr>
          <p:cNvPr id="15363" name="TextBox 3"/>
          <p:cNvSpPr txBox="1">
            <a:spLocks noChangeArrowheads="1"/>
          </p:cNvSpPr>
          <p:nvPr/>
        </p:nvSpPr>
        <p:spPr bwMode="auto">
          <a:xfrm>
            <a:off x="685800" y="1828800"/>
            <a:ext cx="7772400" cy="4400550"/>
          </a:xfrm>
          <a:prstGeom prst="rect">
            <a:avLst/>
          </a:prstGeom>
          <a:noFill/>
          <a:ln w="9525">
            <a:noFill/>
            <a:miter lim="800000"/>
            <a:headEnd/>
            <a:tailEnd/>
          </a:ln>
        </p:spPr>
        <p:txBody>
          <a:bodyPr>
            <a:spAutoFit/>
          </a:bodyPr>
          <a:lstStyle/>
          <a:p>
            <a:r>
              <a:rPr lang="en-US" sz="2800">
                <a:latin typeface="Calibri" pitchFamily="34" charset="0"/>
              </a:rPr>
              <a:t>Copyright covers a wide range of works including books, stories, magazine articles, musical compositions in notated form (sheet music), recordings of music, plays, movie scripts, movies, characters from books and movies, computer source code, computer object (executable) code.</a:t>
            </a:r>
          </a:p>
          <a:p>
            <a:endParaRPr lang="en-US" sz="2800">
              <a:latin typeface="Calibri" pitchFamily="34" charset="0"/>
            </a:endParaRPr>
          </a:p>
          <a:p>
            <a:r>
              <a:rPr lang="en-US" sz="2800">
                <a:latin typeface="Calibri" pitchFamily="34" charset="0"/>
              </a:rPr>
              <a:t>The way in which creators’ rights are handled varies from type of work to type of work.</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685800" y="685800"/>
            <a:ext cx="7772400" cy="762000"/>
          </a:xfrm>
        </p:spPr>
        <p:txBody>
          <a:bodyPr/>
          <a:lstStyle/>
          <a:p>
            <a:pPr eaLnBrk="1" hangingPunct="1"/>
            <a:r>
              <a:rPr lang="en-US" sz="4000" smtClean="0">
                <a:ea typeface="ヒラギノ角ゴ Pro W3" charset="-128"/>
              </a:rPr>
              <a:t>Fair Use</a:t>
            </a:r>
          </a:p>
        </p:txBody>
      </p:sp>
      <p:sp>
        <p:nvSpPr>
          <p:cNvPr id="16387" name="TextBox 3"/>
          <p:cNvSpPr txBox="1">
            <a:spLocks noChangeArrowheads="1"/>
          </p:cNvSpPr>
          <p:nvPr/>
        </p:nvSpPr>
        <p:spPr bwMode="auto">
          <a:xfrm>
            <a:off x="685800" y="1676400"/>
            <a:ext cx="7772400" cy="3970338"/>
          </a:xfrm>
          <a:prstGeom prst="rect">
            <a:avLst/>
          </a:prstGeom>
          <a:noFill/>
          <a:ln w="9525">
            <a:noFill/>
            <a:miter lim="800000"/>
            <a:headEnd/>
            <a:tailEnd/>
          </a:ln>
        </p:spPr>
        <p:txBody>
          <a:bodyPr>
            <a:spAutoFit/>
          </a:bodyPr>
          <a:lstStyle/>
          <a:p>
            <a:r>
              <a:rPr lang="en-US" sz="2800" dirty="0">
                <a:latin typeface="Calibri" pitchFamily="34" charset="0"/>
              </a:rPr>
              <a:t>There is an important exception to copyright law that allows others to use copyrighted material without the permission of the copyright holder.</a:t>
            </a:r>
          </a:p>
          <a:p>
            <a:endParaRPr lang="en-US" sz="2800" dirty="0">
              <a:latin typeface="Calibri" pitchFamily="34" charset="0"/>
            </a:endParaRPr>
          </a:p>
          <a:p>
            <a:r>
              <a:rPr lang="en-US" sz="2800" dirty="0">
                <a:latin typeface="Calibri" pitchFamily="34" charset="0"/>
              </a:rPr>
              <a:t>This exception is called </a:t>
            </a:r>
            <a:r>
              <a:rPr lang="en-US" sz="2800" b="1" dirty="0">
                <a:latin typeface="Calibri" pitchFamily="34" charset="0"/>
              </a:rPr>
              <a:t>fair use</a:t>
            </a:r>
            <a:r>
              <a:rPr lang="en-US" sz="2800" dirty="0">
                <a:latin typeface="Calibri" pitchFamily="34" charset="0"/>
              </a:rPr>
              <a:t>.  It allows the use of short excerpts of copyrighted works for teaching, scholarship, research, criticism, commentary, and news reporting.  Parodies are included as long as they incorporate commentary.</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685800" y="685800"/>
            <a:ext cx="7772400" cy="990600"/>
          </a:xfrm>
        </p:spPr>
        <p:txBody>
          <a:bodyPr/>
          <a:lstStyle/>
          <a:p>
            <a:pPr eaLnBrk="1" hangingPunct="1"/>
            <a:r>
              <a:rPr lang="en-US" sz="4000" smtClean="0">
                <a:ea typeface="ヒラギノ角ゴ Pro W3" charset="-128"/>
              </a:rPr>
              <a:t>Fair Use (2)</a:t>
            </a:r>
          </a:p>
        </p:txBody>
      </p:sp>
      <p:sp>
        <p:nvSpPr>
          <p:cNvPr id="17411" name="TextBox 3"/>
          <p:cNvSpPr txBox="1">
            <a:spLocks noChangeArrowheads="1"/>
          </p:cNvSpPr>
          <p:nvPr/>
        </p:nvSpPr>
        <p:spPr bwMode="auto">
          <a:xfrm>
            <a:off x="685800" y="1905000"/>
            <a:ext cx="7772400" cy="3970338"/>
          </a:xfrm>
          <a:prstGeom prst="rect">
            <a:avLst/>
          </a:prstGeom>
          <a:noFill/>
          <a:ln w="9525">
            <a:noFill/>
            <a:miter lim="800000"/>
            <a:headEnd/>
            <a:tailEnd/>
          </a:ln>
        </p:spPr>
        <p:txBody>
          <a:bodyPr>
            <a:spAutoFit/>
          </a:bodyPr>
          <a:lstStyle/>
          <a:p>
            <a:r>
              <a:rPr lang="en-US" sz="2800">
                <a:latin typeface="Calibri" pitchFamily="34" charset="0"/>
              </a:rPr>
              <a:t>Fair use in the US is subject to the following tests:</a:t>
            </a:r>
          </a:p>
          <a:p>
            <a:endParaRPr lang="en-US" sz="2800">
              <a:latin typeface="Calibri" pitchFamily="34" charset="0"/>
            </a:endParaRPr>
          </a:p>
          <a:p>
            <a:pPr>
              <a:buFont typeface="Arial" charset="0"/>
              <a:buChar char="•"/>
            </a:pPr>
            <a:r>
              <a:rPr lang="en-US" sz="2800">
                <a:latin typeface="Calibri" pitchFamily="34" charset="0"/>
              </a:rPr>
              <a:t> What is the purpose and character of the use?</a:t>
            </a:r>
          </a:p>
          <a:p>
            <a:pPr>
              <a:buFont typeface="Arial" charset="0"/>
              <a:buChar char="•"/>
            </a:pPr>
            <a:r>
              <a:rPr lang="en-US" sz="2800">
                <a:latin typeface="Calibri" pitchFamily="34" charset="0"/>
              </a:rPr>
              <a:t> What is the nature of the work being copied?</a:t>
            </a:r>
          </a:p>
          <a:p>
            <a:pPr>
              <a:buFont typeface="Arial" charset="0"/>
              <a:buChar char="•"/>
            </a:pPr>
            <a:r>
              <a:rPr lang="en-US" sz="2800">
                <a:latin typeface="Calibri" pitchFamily="34" charset="0"/>
              </a:rPr>
              <a:t> How much of the copyrighted work is being used?</a:t>
            </a:r>
          </a:p>
          <a:p>
            <a:pPr>
              <a:buFont typeface="Arial" charset="0"/>
              <a:buChar char="•"/>
            </a:pPr>
            <a:r>
              <a:rPr lang="en-US" sz="2800">
                <a:latin typeface="Calibri" pitchFamily="34" charset="0"/>
              </a:rPr>
              <a:t> How will the use affect the market for the copyrighted work?</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685800" y="342900"/>
            <a:ext cx="7772400" cy="990600"/>
          </a:xfrm>
        </p:spPr>
        <p:txBody>
          <a:bodyPr/>
          <a:lstStyle/>
          <a:p>
            <a:pPr eaLnBrk="1" hangingPunct="1"/>
            <a:r>
              <a:rPr lang="en-US" sz="4000" smtClean="0">
                <a:ea typeface="ヒラギノ角ゴ Pro W3" charset="-128"/>
              </a:rPr>
              <a:t>Copyright Creep</a:t>
            </a:r>
          </a:p>
        </p:txBody>
      </p:sp>
      <p:sp>
        <p:nvSpPr>
          <p:cNvPr id="18435" name="TextBox 3"/>
          <p:cNvSpPr txBox="1">
            <a:spLocks noChangeArrowheads="1"/>
          </p:cNvSpPr>
          <p:nvPr/>
        </p:nvSpPr>
        <p:spPr bwMode="auto">
          <a:xfrm>
            <a:off x="685800" y="1447800"/>
            <a:ext cx="7772400" cy="4400550"/>
          </a:xfrm>
          <a:prstGeom prst="rect">
            <a:avLst/>
          </a:prstGeom>
          <a:noFill/>
          <a:ln w="9525">
            <a:noFill/>
            <a:miter lim="800000"/>
            <a:headEnd/>
            <a:tailEnd/>
          </a:ln>
        </p:spPr>
        <p:txBody>
          <a:bodyPr>
            <a:spAutoFit/>
          </a:bodyPr>
          <a:lstStyle/>
          <a:p>
            <a:r>
              <a:rPr lang="en-US" sz="2800" b="1" dirty="0">
                <a:latin typeface="Calibri" pitchFamily="34" charset="0"/>
              </a:rPr>
              <a:t>Copyright creep</a:t>
            </a:r>
            <a:r>
              <a:rPr lang="en-US" sz="2800" dirty="0">
                <a:latin typeface="Calibri" pitchFamily="34" charset="0"/>
              </a:rPr>
              <a:t> refers to the trend to increase the term of copyrights.  The US Congress has extended the length of copyrights multiple times.  They now last for life plus 70 years, or 120 years from creation/95 years from publications for works created by corporations.</a:t>
            </a:r>
          </a:p>
          <a:p>
            <a:endParaRPr lang="en-US" sz="2800" dirty="0">
              <a:latin typeface="Calibri" pitchFamily="34" charset="0"/>
            </a:endParaRPr>
          </a:p>
          <a:p>
            <a:r>
              <a:rPr lang="en-US" sz="2800" dirty="0">
                <a:latin typeface="Calibri" pitchFamily="34" charset="0"/>
              </a:rPr>
              <a:t>Disney had a key role in getting this extension passed.  They don’t want Mickey Mouse </a:t>
            </a:r>
            <a:r>
              <a:rPr lang="en-US" sz="2800" dirty="0" smtClean="0">
                <a:latin typeface="Calibri" pitchFamily="34" charset="0"/>
              </a:rPr>
              <a:t>(created 1928) in </a:t>
            </a:r>
            <a:r>
              <a:rPr lang="en-US" sz="2800" dirty="0">
                <a:latin typeface="Calibri" pitchFamily="34" charset="0"/>
              </a:rPr>
              <a:t>the public domain.  </a:t>
            </a:r>
            <a:endParaRPr lang="en-US" sz="2800" b="1" dirty="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685800" y="533400"/>
            <a:ext cx="7772400" cy="990600"/>
          </a:xfrm>
        </p:spPr>
        <p:txBody>
          <a:bodyPr/>
          <a:lstStyle/>
          <a:p>
            <a:pPr eaLnBrk="1" hangingPunct="1"/>
            <a:r>
              <a:rPr lang="en-US" sz="3600" dirty="0" smtClean="0">
                <a:ea typeface="ヒラギノ角ゴ Pro W3" charset="-128"/>
              </a:rPr>
              <a:t>Audio Home Recording Act of 1992</a:t>
            </a:r>
          </a:p>
        </p:txBody>
      </p:sp>
      <p:sp>
        <p:nvSpPr>
          <p:cNvPr id="22531" name="TextBox 3"/>
          <p:cNvSpPr txBox="1">
            <a:spLocks noChangeArrowheads="1"/>
          </p:cNvSpPr>
          <p:nvPr/>
        </p:nvSpPr>
        <p:spPr bwMode="auto">
          <a:xfrm>
            <a:off x="685800" y="1525925"/>
            <a:ext cx="7772400" cy="4401205"/>
          </a:xfrm>
          <a:prstGeom prst="rect">
            <a:avLst/>
          </a:prstGeom>
          <a:noFill/>
          <a:ln w="9525">
            <a:noFill/>
            <a:miter lim="800000"/>
            <a:headEnd/>
            <a:tailEnd/>
          </a:ln>
        </p:spPr>
        <p:txBody>
          <a:bodyPr>
            <a:spAutoFit/>
          </a:bodyPr>
          <a:lstStyle/>
          <a:p>
            <a:pPr>
              <a:buFont typeface="Arial" charset="0"/>
              <a:buChar char="•"/>
            </a:pPr>
            <a:r>
              <a:rPr lang="en-US" sz="2800" dirty="0">
                <a:latin typeface="Calibri" pitchFamily="34" charset="0"/>
              </a:rPr>
              <a:t>This law protects the right of consumers to make analog or digital recordings for personal, noncommercial use</a:t>
            </a:r>
            <a:r>
              <a:rPr lang="en-US" sz="2800" dirty="0" smtClean="0">
                <a:latin typeface="Calibri" pitchFamily="34" charset="0"/>
              </a:rPr>
              <a:t>.</a:t>
            </a:r>
          </a:p>
          <a:p>
            <a:pPr lvl="1">
              <a:buFont typeface="Arial" charset="0"/>
              <a:buChar char="•"/>
            </a:pPr>
            <a:r>
              <a:rPr lang="en-US" sz="2800" dirty="0" smtClean="0">
                <a:latin typeface="Calibri" pitchFamily="34" charset="0"/>
              </a:rPr>
              <a:t>Digital recording is a bit tricky, see below.</a:t>
            </a:r>
            <a:endParaRPr lang="en-US" sz="2800" dirty="0">
              <a:latin typeface="Calibri" pitchFamily="34" charset="0"/>
            </a:endParaRPr>
          </a:p>
          <a:p>
            <a:pPr>
              <a:buFont typeface="Arial" charset="0"/>
              <a:buChar char="•"/>
            </a:pPr>
            <a:r>
              <a:rPr lang="en-US" sz="2800" dirty="0">
                <a:latin typeface="Calibri" pitchFamily="34" charset="0"/>
              </a:rPr>
              <a:t>All digital audio recorders needed to include the Serial Copyright Management System that allowed a copy to be made of the original work, but would not allow a copy to be copied.</a:t>
            </a:r>
          </a:p>
          <a:p>
            <a:pPr>
              <a:buFont typeface="Arial" charset="0"/>
              <a:buChar char="•"/>
            </a:pPr>
            <a:r>
              <a:rPr lang="en-US" sz="2800" dirty="0">
                <a:latin typeface="Calibri" pitchFamily="34" charset="0"/>
              </a:rPr>
              <a:t> A royalty must be paid on all </a:t>
            </a:r>
            <a:r>
              <a:rPr lang="en-US" sz="2800">
                <a:latin typeface="Calibri" pitchFamily="34" charset="0"/>
              </a:rPr>
              <a:t>digital </a:t>
            </a:r>
            <a:r>
              <a:rPr lang="en-US" sz="2800" smtClean="0">
                <a:latin typeface="Calibri" pitchFamily="34" charset="0"/>
              </a:rPr>
              <a:t>audio recorders </a:t>
            </a:r>
            <a:r>
              <a:rPr lang="en-US" sz="2800" dirty="0">
                <a:latin typeface="Calibri" pitchFamily="34" charset="0"/>
              </a:rPr>
              <a:t>and blank recording media.</a:t>
            </a:r>
          </a:p>
        </p:txBody>
      </p:sp>
      <p:sp>
        <p:nvSpPr>
          <p:cNvPr id="4" name="TextBox 3"/>
          <p:cNvSpPr txBox="1"/>
          <p:nvPr/>
        </p:nvSpPr>
        <p:spPr>
          <a:xfrm>
            <a:off x="381906" y="5926234"/>
            <a:ext cx="5917004" cy="369332"/>
          </a:xfrm>
          <a:prstGeom prst="rect">
            <a:avLst/>
          </a:prstGeom>
          <a:noFill/>
        </p:spPr>
        <p:txBody>
          <a:bodyPr wrap="none" rtlCol="0">
            <a:spAutoFit/>
          </a:bodyPr>
          <a:lstStyle/>
          <a:p>
            <a:r>
              <a:rPr lang="en-US" dirty="0" smtClean="0">
                <a:hlinkClick r:id="rId2"/>
              </a:rPr>
              <a:t>http://en.wikipedia.org/wiki/Audio_Home_Recording_Act</a:t>
            </a:r>
            <a:endParaRPr lang="en-US" dirty="0"/>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533400"/>
            <a:ext cx="7772400" cy="990600"/>
          </a:xfrm>
        </p:spPr>
        <p:txBody>
          <a:bodyPr/>
          <a:lstStyle/>
          <a:p>
            <a:pPr eaLnBrk="1" hangingPunct="1"/>
            <a:r>
              <a:rPr lang="en-US" sz="4000" smtClean="0">
                <a:ea typeface="ヒラギノ角ゴ Pro W3" charset="-128"/>
              </a:rPr>
              <a:t>Definition of Intellectual Property</a:t>
            </a:r>
          </a:p>
        </p:txBody>
      </p:sp>
      <p:sp>
        <p:nvSpPr>
          <p:cNvPr id="3075" name="TextBox 3"/>
          <p:cNvSpPr txBox="1">
            <a:spLocks noChangeArrowheads="1"/>
          </p:cNvSpPr>
          <p:nvPr/>
        </p:nvSpPr>
        <p:spPr bwMode="auto">
          <a:xfrm>
            <a:off x="685800" y="1524000"/>
            <a:ext cx="7772400" cy="4832350"/>
          </a:xfrm>
          <a:prstGeom prst="rect">
            <a:avLst/>
          </a:prstGeom>
          <a:noFill/>
          <a:ln w="9525">
            <a:noFill/>
            <a:miter lim="800000"/>
            <a:headEnd/>
            <a:tailEnd/>
          </a:ln>
        </p:spPr>
        <p:txBody>
          <a:bodyPr>
            <a:spAutoFit/>
          </a:bodyPr>
          <a:lstStyle/>
          <a:p>
            <a:r>
              <a:rPr lang="en-US" sz="2800" b="1" dirty="0">
                <a:latin typeface="Calibri" pitchFamily="34" charset="0"/>
              </a:rPr>
              <a:t>Intellectual Property (IP)</a:t>
            </a:r>
            <a:r>
              <a:rPr lang="en-US" sz="2800" dirty="0">
                <a:latin typeface="Calibri" pitchFamily="34" charset="0"/>
              </a:rPr>
              <a:t> is any unique product of the human intellect that has </a:t>
            </a:r>
            <a:r>
              <a:rPr lang="en-US" sz="2800" i="1" dirty="0">
                <a:latin typeface="Calibri" pitchFamily="34" charset="0"/>
              </a:rPr>
              <a:t>commercial value</a:t>
            </a:r>
            <a:r>
              <a:rPr lang="en-US" sz="2800" dirty="0">
                <a:latin typeface="Calibri" pitchFamily="34" charset="0"/>
              </a:rPr>
              <a:t>.  Example include books, songs, movies, paintings, inventions, chemical formulas, and computer programs [Quinn].</a:t>
            </a:r>
          </a:p>
          <a:p>
            <a:endParaRPr lang="en-US" sz="2800" b="1" dirty="0">
              <a:latin typeface="Calibri" pitchFamily="34" charset="0"/>
            </a:endParaRPr>
          </a:p>
          <a:p>
            <a:r>
              <a:rPr lang="en-US" sz="2800" dirty="0">
                <a:latin typeface="Calibri" pitchFamily="34" charset="0"/>
              </a:rPr>
              <a:t>In many cases it is important to distinguish the intellectual property from its physical manifestation.  It is a poem or song that is the intellectual property, not the printed version of the poem or the recording of the song.</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685800" y="533400"/>
            <a:ext cx="7772400" cy="990600"/>
          </a:xfrm>
        </p:spPr>
        <p:txBody>
          <a:bodyPr/>
          <a:lstStyle/>
          <a:p>
            <a:pPr eaLnBrk="1" hangingPunct="1"/>
            <a:r>
              <a:rPr lang="en-US" sz="3600" smtClean="0">
                <a:ea typeface="ヒラギノ角ゴ Pro W3" charset="-128"/>
              </a:rPr>
              <a:t>Audio Home Recording Act of 1992 (2)</a:t>
            </a:r>
          </a:p>
        </p:txBody>
      </p:sp>
      <p:sp>
        <p:nvSpPr>
          <p:cNvPr id="23555" name="TextBox 3"/>
          <p:cNvSpPr txBox="1">
            <a:spLocks noChangeArrowheads="1"/>
          </p:cNvSpPr>
          <p:nvPr/>
        </p:nvSpPr>
        <p:spPr bwMode="auto">
          <a:xfrm>
            <a:off x="685800" y="1905000"/>
            <a:ext cx="7772400" cy="2246313"/>
          </a:xfrm>
          <a:prstGeom prst="rect">
            <a:avLst/>
          </a:prstGeom>
          <a:noFill/>
          <a:ln w="9525">
            <a:noFill/>
            <a:miter lim="800000"/>
            <a:headEnd/>
            <a:tailEnd/>
          </a:ln>
        </p:spPr>
        <p:txBody>
          <a:bodyPr>
            <a:spAutoFit/>
          </a:bodyPr>
          <a:lstStyle/>
          <a:p>
            <a:r>
              <a:rPr lang="en-US" sz="2800">
                <a:latin typeface="Calibri" pitchFamily="34" charset="0"/>
              </a:rPr>
              <a:t>Computers are not considered digital audio recorders.</a:t>
            </a:r>
          </a:p>
          <a:p>
            <a:endParaRPr lang="en-US" sz="2800">
              <a:latin typeface="Calibri" pitchFamily="34" charset="0"/>
            </a:endParaRPr>
          </a:p>
          <a:p>
            <a:r>
              <a:rPr lang="en-US" sz="2800">
                <a:latin typeface="Calibri" pitchFamily="34" charset="0"/>
              </a:rPr>
              <a:t>As a result, as computers became common this law had diminished effect.</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charset="-128"/>
              </a:rPr>
              <a:t>Digital Millennium Copyright Act of 1998</a:t>
            </a:r>
          </a:p>
        </p:txBody>
      </p:sp>
      <p:sp>
        <p:nvSpPr>
          <p:cNvPr id="24579" name="TextBox 3"/>
          <p:cNvSpPr txBox="1">
            <a:spLocks noChangeArrowheads="1"/>
          </p:cNvSpPr>
          <p:nvPr/>
        </p:nvSpPr>
        <p:spPr bwMode="auto">
          <a:xfrm>
            <a:off x="685800" y="2057400"/>
            <a:ext cx="7772400" cy="3540125"/>
          </a:xfrm>
          <a:prstGeom prst="rect">
            <a:avLst/>
          </a:prstGeom>
          <a:noFill/>
          <a:ln w="9525">
            <a:noFill/>
            <a:miter lim="800000"/>
            <a:headEnd/>
            <a:tailEnd/>
          </a:ln>
        </p:spPr>
        <p:txBody>
          <a:bodyPr>
            <a:spAutoFit/>
          </a:bodyPr>
          <a:lstStyle/>
          <a:p>
            <a:r>
              <a:rPr lang="en-US" sz="2800">
                <a:latin typeface="Calibri" pitchFamily="34" charset="0"/>
              </a:rPr>
              <a:t>The Digital Millennium Copyright Act (DMCA) of 1998 was intended to bring the US into compliance with international copyright rules.</a:t>
            </a:r>
          </a:p>
          <a:p>
            <a:endParaRPr lang="en-US" sz="2800">
              <a:latin typeface="Calibri" pitchFamily="34" charset="0"/>
            </a:endParaRPr>
          </a:p>
          <a:p>
            <a:r>
              <a:rPr lang="en-US" sz="2800">
                <a:latin typeface="Calibri" pitchFamily="34" charset="0"/>
              </a:rPr>
              <a:t>It also made it illegal for consumers to circumvent encryptions schemes intended to protect copyrighted material, and to distribute software to circumvent such schemes.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685800" y="533400"/>
            <a:ext cx="7772400" cy="990600"/>
          </a:xfrm>
        </p:spPr>
        <p:txBody>
          <a:bodyPr/>
          <a:lstStyle/>
          <a:p>
            <a:pPr eaLnBrk="1" hangingPunct="1"/>
            <a:r>
              <a:rPr lang="en-US" sz="4000" smtClean="0">
                <a:ea typeface="ヒラギノ角ゴ Pro W3" charset="-128"/>
              </a:rPr>
              <a:t>Digital Millennium Copyright Act of 1998 (2)</a:t>
            </a:r>
          </a:p>
        </p:txBody>
      </p:sp>
      <p:sp>
        <p:nvSpPr>
          <p:cNvPr id="25603" name="TextBox 3"/>
          <p:cNvSpPr txBox="1">
            <a:spLocks noChangeArrowheads="1"/>
          </p:cNvSpPr>
          <p:nvPr/>
        </p:nvSpPr>
        <p:spPr bwMode="auto">
          <a:xfrm>
            <a:off x="685800" y="1828800"/>
            <a:ext cx="7772400" cy="4400550"/>
          </a:xfrm>
          <a:prstGeom prst="rect">
            <a:avLst/>
          </a:prstGeom>
          <a:noFill/>
          <a:ln w="9525">
            <a:noFill/>
            <a:miter lim="800000"/>
            <a:headEnd/>
            <a:tailEnd/>
          </a:ln>
        </p:spPr>
        <p:txBody>
          <a:bodyPr>
            <a:spAutoFit/>
          </a:bodyPr>
          <a:lstStyle/>
          <a:p>
            <a:r>
              <a:rPr lang="en-US" sz="2800">
                <a:latin typeface="Calibri" pitchFamily="34" charset="0"/>
              </a:rPr>
              <a:t>The DMCA also extended copyright protection to music broadcast over the internet.  Royalties must be paid to copyright holders for such broadcasts.</a:t>
            </a:r>
          </a:p>
          <a:p>
            <a:endParaRPr lang="en-US" sz="2800">
              <a:latin typeface="Calibri" pitchFamily="34" charset="0"/>
            </a:endParaRPr>
          </a:p>
          <a:p>
            <a:r>
              <a:rPr lang="en-US" sz="2800">
                <a:latin typeface="Calibri" pitchFamily="34" charset="0"/>
              </a:rPr>
              <a:t>The DCMA also imposes severe penalties for online service providers that misuse copyrighted materials.  For example, a university that knows students are exchanging MP3s over the campus network is subject to penalty.</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685800" y="533400"/>
            <a:ext cx="7772400" cy="990600"/>
          </a:xfrm>
        </p:spPr>
        <p:txBody>
          <a:bodyPr/>
          <a:lstStyle/>
          <a:p>
            <a:pPr eaLnBrk="1" hangingPunct="1"/>
            <a:r>
              <a:rPr lang="en-US" sz="4000" smtClean="0">
                <a:ea typeface="ヒラギノ角ゴ Pro W3" charset="-128"/>
              </a:rPr>
              <a:t>Digital Millennium Copyright Act of 1998 (3)</a:t>
            </a:r>
          </a:p>
        </p:txBody>
      </p:sp>
      <p:sp>
        <p:nvSpPr>
          <p:cNvPr id="26627" name="TextBox 3"/>
          <p:cNvSpPr txBox="1">
            <a:spLocks noChangeArrowheads="1"/>
          </p:cNvSpPr>
          <p:nvPr/>
        </p:nvSpPr>
        <p:spPr bwMode="auto">
          <a:xfrm>
            <a:off x="685800" y="2514600"/>
            <a:ext cx="7772400" cy="2678113"/>
          </a:xfrm>
          <a:prstGeom prst="rect">
            <a:avLst/>
          </a:prstGeom>
          <a:noFill/>
          <a:ln w="9525">
            <a:noFill/>
            <a:miter lim="800000"/>
            <a:headEnd/>
            <a:tailEnd/>
          </a:ln>
        </p:spPr>
        <p:txBody>
          <a:bodyPr>
            <a:spAutoFit/>
          </a:bodyPr>
          <a:lstStyle/>
          <a:p>
            <a:r>
              <a:rPr lang="en-US" sz="2800">
                <a:latin typeface="Calibri" pitchFamily="34" charset="0"/>
              </a:rPr>
              <a:t>The DMCA is hard to enforce, though it has had some effect on people’s behavior.  For example, a Princeton research group led by Edward Felten cracked an encryption scheme, and was initially stopped from publishing a paper because of fear of prosecution.</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685800" y="533400"/>
            <a:ext cx="7772400" cy="990600"/>
          </a:xfrm>
        </p:spPr>
        <p:txBody>
          <a:bodyPr/>
          <a:lstStyle/>
          <a:p>
            <a:pPr eaLnBrk="1" hangingPunct="1"/>
            <a:r>
              <a:rPr lang="en-US" sz="4000" smtClean="0">
                <a:ea typeface="ヒラギノ角ゴ Pro W3" charset="-128"/>
              </a:rPr>
              <a:t>Digital Millennium Copyright Act of 1998 (4)</a:t>
            </a:r>
          </a:p>
        </p:txBody>
      </p:sp>
      <p:sp>
        <p:nvSpPr>
          <p:cNvPr id="27651" name="TextBox 3"/>
          <p:cNvSpPr txBox="1">
            <a:spLocks noChangeArrowheads="1"/>
          </p:cNvSpPr>
          <p:nvPr/>
        </p:nvSpPr>
        <p:spPr bwMode="auto">
          <a:xfrm>
            <a:off x="685800" y="1752600"/>
            <a:ext cx="7772400" cy="4552950"/>
          </a:xfrm>
          <a:prstGeom prst="rect">
            <a:avLst/>
          </a:prstGeom>
          <a:noFill/>
          <a:ln w="9525">
            <a:noFill/>
            <a:miter lim="800000"/>
            <a:headEnd/>
            <a:tailEnd/>
          </a:ln>
        </p:spPr>
        <p:txBody>
          <a:bodyPr>
            <a:spAutoFit/>
          </a:bodyPr>
          <a:lstStyle/>
          <a:p>
            <a:r>
              <a:rPr lang="en-US" sz="2800">
                <a:latin typeface="Calibri" pitchFamily="34" charset="0"/>
              </a:rPr>
              <a:t>A Norwegian student wrote DeCSS for decrypting DVD copy protection.  He was initially prosecuted in the US and Norway.</a:t>
            </a:r>
          </a:p>
          <a:p>
            <a:endParaRPr lang="en-US" sz="2800">
              <a:latin typeface="Calibri" pitchFamily="34" charset="0"/>
            </a:endParaRPr>
          </a:p>
          <a:p>
            <a:r>
              <a:rPr lang="en-US" sz="2800">
                <a:latin typeface="Calibri" pitchFamily="34" charset="0"/>
              </a:rPr>
              <a:t>US courts decided that he had a free speech right to publish his code that was more important than any bad effects.</a:t>
            </a:r>
          </a:p>
          <a:p>
            <a:endParaRPr lang="en-US" sz="2800">
              <a:latin typeface="Calibri" pitchFamily="34" charset="0"/>
            </a:endParaRPr>
          </a:p>
          <a:p>
            <a:r>
              <a:rPr lang="en-US" sz="2800">
                <a:latin typeface="Calibri" pitchFamily="34" charset="0"/>
              </a:rPr>
              <a:t>He was acquitted in Norway because he had a legal right to decrypt his own DVD.</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685800" y="685800"/>
            <a:ext cx="7772400" cy="990600"/>
          </a:xfrm>
        </p:spPr>
        <p:txBody>
          <a:bodyPr/>
          <a:lstStyle/>
          <a:p>
            <a:pPr eaLnBrk="1" hangingPunct="1"/>
            <a:r>
              <a:rPr lang="en-US" sz="4000" smtClean="0">
                <a:ea typeface="ヒラギノ角ゴ Pro W3" charset="-128"/>
              </a:rPr>
              <a:t>Digital Rights Management</a:t>
            </a:r>
          </a:p>
        </p:txBody>
      </p:sp>
      <p:sp>
        <p:nvSpPr>
          <p:cNvPr id="28675" name="TextBox 3"/>
          <p:cNvSpPr txBox="1">
            <a:spLocks noChangeArrowheads="1"/>
          </p:cNvSpPr>
          <p:nvPr/>
        </p:nvSpPr>
        <p:spPr bwMode="auto">
          <a:xfrm>
            <a:off x="685800" y="1828800"/>
            <a:ext cx="7772400" cy="4400550"/>
          </a:xfrm>
          <a:prstGeom prst="rect">
            <a:avLst/>
          </a:prstGeom>
          <a:noFill/>
          <a:ln w="9525">
            <a:noFill/>
            <a:miter lim="800000"/>
            <a:headEnd/>
            <a:tailEnd/>
          </a:ln>
        </p:spPr>
        <p:txBody>
          <a:bodyPr>
            <a:spAutoFit/>
          </a:bodyPr>
          <a:lstStyle/>
          <a:p>
            <a:r>
              <a:rPr lang="en-US" sz="2800">
                <a:latin typeface="Calibri" pitchFamily="34" charset="0"/>
              </a:rPr>
              <a:t>Digital Rights Management (DRM) refers to technology for encrypting copyrighted material so it can’t be copied.</a:t>
            </a:r>
          </a:p>
          <a:p>
            <a:endParaRPr lang="en-US" sz="2800">
              <a:latin typeface="Calibri" pitchFamily="34" charset="0"/>
            </a:endParaRPr>
          </a:p>
          <a:p>
            <a:r>
              <a:rPr lang="en-US" sz="2800">
                <a:latin typeface="Calibri" pitchFamily="34" charset="0"/>
              </a:rPr>
              <a:t>While it appeared to be a good idea, it caused problems for consumers and providers (for example, the Sony rootkit).</a:t>
            </a:r>
          </a:p>
          <a:p>
            <a:endParaRPr lang="en-US" sz="2800">
              <a:latin typeface="Calibri" pitchFamily="34" charset="0"/>
            </a:endParaRPr>
          </a:p>
          <a:p>
            <a:r>
              <a:rPr lang="en-US" sz="2800">
                <a:latin typeface="Calibri" pitchFamily="34" charset="0"/>
              </a:rPr>
              <a:t>Most online music stores have dropped DRM as a result.</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685800" y="609600"/>
            <a:ext cx="7772400" cy="990600"/>
          </a:xfrm>
        </p:spPr>
        <p:txBody>
          <a:bodyPr/>
          <a:lstStyle/>
          <a:p>
            <a:pPr eaLnBrk="1" hangingPunct="1"/>
            <a:r>
              <a:rPr lang="en-US" sz="4000" smtClean="0">
                <a:ea typeface="ヒラギノ角ゴ Pro W3" charset="-128"/>
              </a:rPr>
              <a:t>File Sharing Networks</a:t>
            </a:r>
          </a:p>
        </p:txBody>
      </p:sp>
      <p:sp>
        <p:nvSpPr>
          <p:cNvPr id="29699" name="TextBox 3"/>
          <p:cNvSpPr txBox="1">
            <a:spLocks noChangeArrowheads="1"/>
          </p:cNvSpPr>
          <p:nvPr/>
        </p:nvSpPr>
        <p:spPr bwMode="auto">
          <a:xfrm>
            <a:off x="685800" y="1828800"/>
            <a:ext cx="7772400" cy="3970338"/>
          </a:xfrm>
          <a:prstGeom prst="rect">
            <a:avLst/>
          </a:prstGeom>
          <a:noFill/>
          <a:ln w="9525">
            <a:noFill/>
            <a:miter lim="800000"/>
            <a:headEnd/>
            <a:tailEnd/>
          </a:ln>
        </p:spPr>
        <p:txBody>
          <a:bodyPr>
            <a:spAutoFit/>
          </a:bodyPr>
          <a:lstStyle/>
          <a:p>
            <a:r>
              <a:rPr lang="en-US" sz="2800">
                <a:latin typeface="Calibri" pitchFamily="34" charset="0"/>
              </a:rPr>
              <a:t>The development of the internet made it easy to distribute copies of music and movies.  Many recent copyright law developments are connected to the growth of these networks.</a:t>
            </a:r>
          </a:p>
          <a:p>
            <a:endParaRPr lang="en-US" sz="2800">
              <a:latin typeface="Calibri" pitchFamily="34" charset="0"/>
            </a:endParaRPr>
          </a:p>
          <a:p>
            <a:r>
              <a:rPr lang="en-US" sz="2800">
                <a:latin typeface="Calibri" pitchFamily="34" charset="0"/>
              </a:rPr>
              <a:t>The networks involved are peer-to-peer: they involve individual computers connecting and sharing information on their hard drives (as opposed to client-servers networks).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a:xfrm>
            <a:off x="685800" y="609600"/>
            <a:ext cx="7772400" cy="990600"/>
          </a:xfrm>
        </p:spPr>
        <p:txBody>
          <a:bodyPr/>
          <a:lstStyle/>
          <a:p>
            <a:pPr eaLnBrk="1" hangingPunct="1"/>
            <a:r>
              <a:rPr lang="en-US" sz="4000" smtClean="0">
                <a:ea typeface="ヒラギノ角ゴ Pro W3" charset="-128"/>
              </a:rPr>
              <a:t>File Sharing Networks (2)</a:t>
            </a:r>
          </a:p>
        </p:txBody>
      </p:sp>
      <p:sp>
        <p:nvSpPr>
          <p:cNvPr id="30723" name="TextBox 3"/>
          <p:cNvSpPr txBox="1">
            <a:spLocks noChangeArrowheads="1"/>
          </p:cNvSpPr>
          <p:nvPr/>
        </p:nvSpPr>
        <p:spPr bwMode="auto">
          <a:xfrm>
            <a:off x="685800" y="1828800"/>
            <a:ext cx="7772400" cy="3970338"/>
          </a:xfrm>
          <a:prstGeom prst="rect">
            <a:avLst/>
          </a:prstGeom>
          <a:noFill/>
          <a:ln w="9525">
            <a:noFill/>
            <a:miter lim="800000"/>
            <a:headEnd/>
            <a:tailEnd/>
          </a:ln>
        </p:spPr>
        <p:txBody>
          <a:bodyPr>
            <a:spAutoFit/>
          </a:bodyPr>
          <a:lstStyle/>
          <a:p>
            <a:r>
              <a:rPr lang="en-US" sz="2800" b="1">
                <a:latin typeface="Calibri" pitchFamily="34" charset="0"/>
              </a:rPr>
              <a:t>Napster</a:t>
            </a:r>
            <a:r>
              <a:rPr lang="en-US" sz="2800">
                <a:latin typeface="Calibri" pitchFamily="34" charset="0"/>
              </a:rPr>
              <a:t> (1999) was one of the first such networks.  It included a centralized index that users consulted to find out which systems desired files were stored on.</a:t>
            </a:r>
          </a:p>
          <a:p>
            <a:endParaRPr lang="en-US" sz="2800" b="1">
              <a:latin typeface="Calibri" pitchFamily="34" charset="0"/>
            </a:endParaRPr>
          </a:p>
          <a:p>
            <a:r>
              <a:rPr lang="en-US" sz="2800">
                <a:latin typeface="Calibri" pitchFamily="34" charset="0"/>
              </a:rPr>
              <a:t>The recording industry sued to stop Napster.  Napster was shut down when it could not show that it could block 100% of attempted file transfers of copyrighted material.</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a:xfrm>
            <a:off x="685800" y="457200"/>
            <a:ext cx="7772400" cy="990600"/>
          </a:xfrm>
        </p:spPr>
        <p:txBody>
          <a:bodyPr/>
          <a:lstStyle/>
          <a:p>
            <a:pPr eaLnBrk="1" hangingPunct="1"/>
            <a:r>
              <a:rPr lang="en-US" sz="3600" smtClean="0">
                <a:ea typeface="ヒラギノ角ゴ Pro W3" charset="-128"/>
              </a:rPr>
              <a:t>Industry Efforts to Stop File Sharing</a:t>
            </a:r>
          </a:p>
        </p:txBody>
      </p:sp>
      <p:sp>
        <p:nvSpPr>
          <p:cNvPr id="31747" name="TextBox 3"/>
          <p:cNvSpPr txBox="1">
            <a:spLocks noChangeArrowheads="1"/>
          </p:cNvSpPr>
          <p:nvPr/>
        </p:nvSpPr>
        <p:spPr bwMode="auto">
          <a:xfrm>
            <a:off x="685800" y="1600200"/>
            <a:ext cx="7772400" cy="4832350"/>
          </a:xfrm>
          <a:prstGeom prst="rect">
            <a:avLst/>
          </a:prstGeom>
          <a:noFill/>
          <a:ln w="9525">
            <a:noFill/>
            <a:miter lim="800000"/>
            <a:headEnd/>
            <a:tailEnd/>
          </a:ln>
        </p:spPr>
        <p:txBody>
          <a:bodyPr>
            <a:spAutoFit/>
          </a:bodyPr>
          <a:lstStyle/>
          <a:p>
            <a:r>
              <a:rPr lang="en-US" sz="2800">
                <a:latin typeface="Calibri" pitchFamily="34" charset="0"/>
              </a:rPr>
              <a:t>File sharing continues in spite of industry efforts to stop it.  These efforts have included targeting users who have shared large amounts of copyrighted material and pressuring universities to crack down on file sharing on their networks.</a:t>
            </a:r>
          </a:p>
          <a:p>
            <a:endParaRPr lang="en-US" sz="2800">
              <a:latin typeface="Calibri" pitchFamily="34" charset="0"/>
            </a:endParaRPr>
          </a:p>
          <a:p>
            <a:r>
              <a:rPr lang="en-US" sz="2800">
                <a:latin typeface="Calibri" pitchFamily="34" charset="0"/>
              </a:rPr>
              <a:t>Industry efforts have appeared heavy-handed because of mistaken prosecutions and threats.  They have been ineffective because there are not enough resources to prosecute more than a small fraction of violators. </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a:xfrm>
            <a:off x="685800" y="381000"/>
            <a:ext cx="7772400" cy="990600"/>
          </a:xfrm>
        </p:spPr>
        <p:txBody>
          <a:bodyPr/>
          <a:lstStyle/>
          <a:p>
            <a:pPr eaLnBrk="1" hangingPunct="1"/>
            <a:r>
              <a:rPr lang="en-US" sz="4000" dirty="0" smtClean="0">
                <a:ea typeface="ヒラギノ角ゴ Pro W3" charset="-128"/>
              </a:rPr>
              <a:t>SOPA/PIPA</a:t>
            </a:r>
          </a:p>
        </p:txBody>
      </p:sp>
      <p:sp>
        <p:nvSpPr>
          <p:cNvPr id="32771" name="TextBox 3"/>
          <p:cNvSpPr txBox="1">
            <a:spLocks noChangeArrowheads="1"/>
          </p:cNvSpPr>
          <p:nvPr/>
        </p:nvSpPr>
        <p:spPr bwMode="auto">
          <a:xfrm>
            <a:off x="685800" y="1524000"/>
            <a:ext cx="7772400" cy="4832092"/>
          </a:xfrm>
          <a:prstGeom prst="rect">
            <a:avLst/>
          </a:prstGeom>
          <a:noFill/>
          <a:ln w="9525">
            <a:noFill/>
            <a:miter lim="800000"/>
            <a:headEnd/>
            <a:tailEnd/>
          </a:ln>
        </p:spPr>
        <p:txBody>
          <a:bodyPr>
            <a:spAutoFit/>
          </a:bodyPr>
          <a:lstStyle/>
          <a:p>
            <a:r>
              <a:rPr lang="en-US" sz="2800" dirty="0">
                <a:latin typeface="Calibri" pitchFamily="34" charset="0"/>
              </a:rPr>
              <a:t>SOPA </a:t>
            </a:r>
            <a:r>
              <a:rPr lang="en-US" sz="2800" dirty="0" smtClean="0">
                <a:latin typeface="Calibri" pitchFamily="34" charset="0"/>
              </a:rPr>
              <a:t>(Stop Online Piracy Act) was </a:t>
            </a:r>
            <a:r>
              <a:rPr lang="en-US" sz="2800" dirty="0">
                <a:latin typeface="Calibri" pitchFamily="34" charset="0"/>
              </a:rPr>
              <a:t>proposed legislation in the US House of Representatives that was aimed at stopping illegal file transfers of copyrighted material.  It was supported by the recording and movie industries.  PIPA was similar legislation in the Senate.</a:t>
            </a:r>
          </a:p>
          <a:p>
            <a:endParaRPr lang="en-US" sz="2800" dirty="0">
              <a:latin typeface="Calibri" pitchFamily="34" charset="0"/>
            </a:endParaRPr>
          </a:p>
          <a:p>
            <a:r>
              <a:rPr lang="en-US" sz="2800" dirty="0">
                <a:latin typeface="Calibri" pitchFamily="34" charset="0"/>
              </a:rPr>
              <a:t>The proposed measures were too severe, however.  Copyright owners could get court orders instructing foreign sites to take down material accused of being distributed illegally. </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charset="-128"/>
              </a:rPr>
              <a:t>Types of Intellectual Property</a:t>
            </a:r>
          </a:p>
        </p:txBody>
      </p:sp>
      <p:sp>
        <p:nvSpPr>
          <p:cNvPr id="4099" name="TextBox 3"/>
          <p:cNvSpPr txBox="1">
            <a:spLocks noChangeArrowheads="1"/>
          </p:cNvSpPr>
          <p:nvPr/>
        </p:nvSpPr>
        <p:spPr bwMode="auto">
          <a:xfrm>
            <a:off x="685800" y="2057400"/>
            <a:ext cx="7772400" cy="3540125"/>
          </a:xfrm>
          <a:prstGeom prst="rect">
            <a:avLst/>
          </a:prstGeom>
          <a:noFill/>
          <a:ln w="9525">
            <a:noFill/>
            <a:miter lim="800000"/>
            <a:headEnd/>
            <a:tailEnd/>
          </a:ln>
        </p:spPr>
        <p:txBody>
          <a:bodyPr>
            <a:spAutoFit/>
          </a:bodyPr>
          <a:lstStyle/>
          <a:p>
            <a:pPr>
              <a:buFont typeface="Arial" charset="0"/>
              <a:buChar char="•"/>
            </a:pPr>
            <a:r>
              <a:rPr lang="en-US" sz="2800" dirty="0">
                <a:latin typeface="Calibri" pitchFamily="34" charset="0"/>
              </a:rPr>
              <a:t> </a:t>
            </a:r>
            <a:r>
              <a:rPr lang="en-US" sz="2800" b="1" dirty="0">
                <a:latin typeface="Calibri" pitchFamily="34" charset="0"/>
              </a:rPr>
              <a:t>Trade Secrets:</a:t>
            </a:r>
            <a:r>
              <a:rPr lang="en-US" sz="2800" dirty="0">
                <a:latin typeface="Calibri" pitchFamily="34" charset="0"/>
              </a:rPr>
              <a:t> Confidential information such as formulas, processes, proprietary designs, customer lists, etc.  Example: The Coca Cola formula.  Illegal to steal, but not illegal to gain in other ways (for example, reverse engineering).</a:t>
            </a:r>
          </a:p>
          <a:p>
            <a:pPr>
              <a:buFont typeface="Arial" charset="0"/>
              <a:buChar char="•"/>
            </a:pPr>
            <a:r>
              <a:rPr lang="en-US" sz="2800" b="1" dirty="0">
                <a:latin typeface="Calibri" pitchFamily="34" charset="0"/>
              </a:rPr>
              <a:t> Trademarks and Service Marks:</a:t>
            </a:r>
            <a:r>
              <a:rPr lang="en-US" sz="2800" dirty="0">
                <a:latin typeface="Calibri" pitchFamily="34" charset="0"/>
              </a:rPr>
              <a:t> Words, pictures, or symbols used by businesses to identify their goods or services.</a:t>
            </a:r>
            <a:endParaRPr lang="en-US" sz="2800" b="1" dirty="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ctrTitle"/>
          </p:nvPr>
        </p:nvSpPr>
        <p:spPr>
          <a:xfrm>
            <a:off x="685800" y="533400"/>
            <a:ext cx="7772400" cy="990600"/>
          </a:xfrm>
        </p:spPr>
        <p:txBody>
          <a:bodyPr/>
          <a:lstStyle/>
          <a:p>
            <a:pPr eaLnBrk="1" hangingPunct="1"/>
            <a:r>
              <a:rPr lang="en-US" sz="4000" smtClean="0">
                <a:ea typeface="ヒラギノ角ゴ Pro W3" charset="-128"/>
              </a:rPr>
              <a:t>SOPA/PIPA (2)</a:t>
            </a:r>
          </a:p>
        </p:txBody>
      </p:sp>
      <p:sp>
        <p:nvSpPr>
          <p:cNvPr id="33795" name="TextBox 3"/>
          <p:cNvSpPr txBox="1">
            <a:spLocks noChangeArrowheads="1"/>
          </p:cNvSpPr>
          <p:nvPr/>
        </p:nvSpPr>
        <p:spPr bwMode="auto">
          <a:xfrm>
            <a:off x="685800" y="1795463"/>
            <a:ext cx="7772400" cy="3970337"/>
          </a:xfrm>
          <a:prstGeom prst="rect">
            <a:avLst/>
          </a:prstGeom>
          <a:noFill/>
          <a:ln w="9525">
            <a:noFill/>
            <a:miter lim="800000"/>
            <a:headEnd/>
            <a:tailEnd/>
          </a:ln>
        </p:spPr>
        <p:txBody>
          <a:bodyPr>
            <a:spAutoFit/>
          </a:bodyPr>
          <a:lstStyle/>
          <a:p>
            <a:r>
              <a:rPr lang="en-US" sz="2800">
                <a:latin typeface="Calibri" pitchFamily="34" charset="0"/>
              </a:rPr>
              <a:t>If the material was not removed, then copyright holders could:</a:t>
            </a:r>
          </a:p>
          <a:p>
            <a:pPr>
              <a:buFont typeface="Arial" charset="0"/>
              <a:buChar char="•"/>
            </a:pPr>
            <a:r>
              <a:rPr lang="en-US" sz="2800">
                <a:latin typeface="Calibri" pitchFamily="34" charset="0"/>
              </a:rPr>
              <a:t> Use DNS blocking to prevent access to the site (DNS translates website names into IP addresses).</a:t>
            </a:r>
          </a:p>
          <a:p>
            <a:pPr>
              <a:buFont typeface="Arial" charset="0"/>
              <a:buChar char="•"/>
            </a:pPr>
            <a:r>
              <a:rPr lang="en-US" sz="2800">
                <a:latin typeface="Calibri" pitchFamily="34" charset="0"/>
              </a:rPr>
              <a:t> Force search engines to remove the site from search results.</a:t>
            </a:r>
          </a:p>
          <a:p>
            <a:pPr>
              <a:buFont typeface="Arial" charset="0"/>
              <a:buChar char="•"/>
            </a:pPr>
            <a:r>
              <a:rPr lang="en-US" sz="2800">
                <a:latin typeface="Calibri" pitchFamily="34" charset="0"/>
              </a:rPr>
              <a:t> Force payment services not to do business with the site.</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ctrTitle"/>
          </p:nvPr>
        </p:nvSpPr>
        <p:spPr>
          <a:xfrm>
            <a:off x="685800" y="533400"/>
            <a:ext cx="7772400" cy="990600"/>
          </a:xfrm>
        </p:spPr>
        <p:txBody>
          <a:bodyPr/>
          <a:lstStyle/>
          <a:p>
            <a:pPr eaLnBrk="1" hangingPunct="1"/>
            <a:r>
              <a:rPr lang="en-US" sz="4000" smtClean="0">
                <a:ea typeface="ヒラギノ角ゴ Pro W3" charset="-128"/>
              </a:rPr>
              <a:t>SOPA/PIPA (3)</a:t>
            </a:r>
          </a:p>
        </p:txBody>
      </p:sp>
      <p:sp>
        <p:nvSpPr>
          <p:cNvPr id="34819" name="TextBox 3"/>
          <p:cNvSpPr txBox="1">
            <a:spLocks noChangeArrowheads="1"/>
          </p:cNvSpPr>
          <p:nvPr/>
        </p:nvSpPr>
        <p:spPr bwMode="auto">
          <a:xfrm>
            <a:off x="685800" y="1795463"/>
            <a:ext cx="7772400" cy="3540125"/>
          </a:xfrm>
          <a:prstGeom prst="rect">
            <a:avLst/>
          </a:prstGeom>
          <a:noFill/>
          <a:ln w="9525">
            <a:noFill/>
            <a:miter lim="800000"/>
            <a:headEnd/>
            <a:tailEnd/>
          </a:ln>
        </p:spPr>
        <p:txBody>
          <a:bodyPr>
            <a:spAutoFit/>
          </a:bodyPr>
          <a:lstStyle/>
          <a:p>
            <a:r>
              <a:rPr lang="en-US" sz="2800">
                <a:latin typeface="Calibri" pitchFamily="34" charset="0"/>
              </a:rPr>
              <a:t>People were concerned that the definition of “foreign” wasn’t clear enough to protect US sites.  They were also concerned that sanctions could be applied even if the violations were minor (or a minor part of a site’s activity), or if mistaken accusations were made.</a:t>
            </a:r>
          </a:p>
          <a:p>
            <a:endParaRPr lang="en-US" sz="2800">
              <a:latin typeface="Calibri" pitchFamily="34" charset="0"/>
            </a:endParaRPr>
          </a:p>
          <a:p>
            <a:r>
              <a:rPr lang="en-US" sz="2800">
                <a:latin typeface="Calibri" pitchFamily="34" charset="0"/>
              </a:rPr>
              <a:t>In addition, the penalties were severe. </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ctrTitle"/>
          </p:nvPr>
        </p:nvSpPr>
        <p:spPr>
          <a:xfrm>
            <a:off x="685800" y="533400"/>
            <a:ext cx="7772400" cy="990600"/>
          </a:xfrm>
        </p:spPr>
        <p:txBody>
          <a:bodyPr/>
          <a:lstStyle/>
          <a:p>
            <a:pPr eaLnBrk="1" hangingPunct="1"/>
            <a:r>
              <a:rPr lang="en-US" sz="4000" smtClean="0">
                <a:ea typeface="ヒラギノ角ゴ Pro W3" charset="-128"/>
              </a:rPr>
              <a:t>SOPA/PIPA (4)</a:t>
            </a:r>
          </a:p>
        </p:txBody>
      </p:sp>
      <p:sp>
        <p:nvSpPr>
          <p:cNvPr id="35843" name="TextBox 3"/>
          <p:cNvSpPr txBox="1">
            <a:spLocks noChangeArrowheads="1"/>
          </p:cNvSpPr>
          <p:nvPr/>
        </p:nvSpPr>
        <p:spPr bwMode="auto">
          <a:xfrm>
            <a:off x="685800" y="1795463"/>
            <a:ext cx="7772400" cy="2246769"/>
          </a:xfrm>
          <a:prstGeom prst="rect">
            <a:avLst/>
          </a:prstGeom>
          <a:noFill/>
          <a:ln w="9525">
            <a:noFill/>
            <a:miter lim="800000"/>
            <a:headEnd/>
            <a:tailEnd/>
          </a:ln>
        </p:spPr>
        <p:txBody>
          <a:bodyPr>
            <a:spAutoFit/>
          </a:bodyPr>
          <a:lstStyle/>
          <a:p>
            <a:r>
              <a:rPr lang="en-US" sz="2800" dirty="0">
                <a:latin typeface="Calibri" pitchFamily="34" charset="0"/>
              </a:rPr>
              <a:t>SOPA/PIPA opponents </a:t>
            </a:r>
            <a:r>
              <a:rPr lang="en-US" sz="2800" dirty="0" smtClean="0">
                <a:latin typeface="Calibri" pitchFamily="34" charset="0"/>
              </a:rPr>
              <a:t>including Wikipedia organized </a:t>
            </a:r>
            <a:r>
              <a:rPr lang="en-US" sz="2800" dirty="0">
                <a:latin typeface="Calibri" pitchFamily="34" charset="0"/>
              </a:rPr>
              <a:t>a web blackout </a:t>
            </a:r>
            <a:r>
              <a:rPr lang="en-US" sz="2800" dirty="0" smtClean="0">
                <a:latin typeface="Calibri" pitchFamily="34" charset="0"/>
              </a:rPr>
              <a:t>in January 2012 as </a:t>
            </a:r>
            <a:r>
              <a:rPr lang="en-US" sz="2800" dirty="0">
                <a:latin typeface="Calibri" pitchFamily="34" charset="0"/>
              </a:rPr>
              <a:t>a protest.  The strong support for the blackout and the bad publicity for SOPA and PIPA caused Congress to drop both.</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charset="-128"/>
              </a:rPr>
              <a:t>Creative Commons</a:t>
            </a:r>
          </a:p>
        </p:txBody>
      </p:sp>
      <p:sp>
        <p:nvSpPr>
          <p:cNvPr id="38915" name="TextBox 3"/>
          <p:cNvSpPr txBox="1">
            <a:spLocks noChangeArrowheads="1"/>
          </p:cNvSpPr>
          <p:nvPr/>
        </p:nvSpPr>
        <p:spPr bwMode="auto">
          <a:xfrm>
            <a:off x="685800" y="2057400"/>
            <a:ext cx="7772400" cy="3970338"/>
          </a:xfrm>
          <a:prstGeom prst="rect">
            <a:avLst/>
          </a:prstGeom>
          <a:noFill/>
          <a:ln w="9525">
            <a:noFill/>
            <a:miter lim="800000"/>
            <a:headEnd/>
            <a:tailEnd/>
          </a:ln>
        </p:spPr>
        <p:txBody>
          <a:bodyPr>
            <a:spAutoFit/>
          </a:bodyPr>
          <a:lstStyle/>
          <a:p>
            <a:r>
              <a:rPr lang="en-US" sz="2800">
                <a:latin typeface="Calibri" pitchFamily="34" charset="0"/>
              </a:rPr>
              <a:t>A </a:t>
            </a:r>
            <a:r>
              <a:rPr lang="en-US" sz="2800" b="1">
                <a:latin typeface="Calibri" pitchFamily="34" charset="0"/>
              </a:rPr>
              <a:t>commons</a:t>
            </a:r>
            <a:r>
              <a:rPr lang="en-US" sz="2800">
                <a:latin typeface="Calibri" pitchFamily="34" charset="0"/>
              </a:rPr>
              <a:t> is a “resource to which anyone within the relevant community has a right without obtaining permission.”</a:t>
            </a:r>
          </a:p>
          <a:p>
            <a:endParaRPr lang="en-US" sz="2800">
              <a:latin typeface="Calibri" pitchFamily="34" charset="0"/>
            </a:endParaRPr>
          </a:p>
          <a:p>
            <a:r>
              <a:rPr lang="en-US" sz="2800">
                <a:latin typeface="Calibri" pitchFamily="34" charset="0"/>
              </a:rPr>
              <a:t>Harvard Law Professor Lawrence Lessig proposed that the internet is an </a:t>
            </a:r>
            <a:r>
              <a:rPr lang="en-US" sz="2800" i="1">
                <a:latin typeface="Calibri" pitchFamily="34" charset="0"/>
              </a:rPr>
              <a:t>innovation commons.</a:t>
            </a:r>
            <a:r>
              <a:rPr lang="en-US" sz="2800">
                <a:latin typeface="Calibri" pitchFamily="34" charset="0"/>
              </a:rPr>
              <a:t>    He proposed a </a:t>
            </a:r>
            <a:r>
              <a:rPr lang="en-US" sz="2800" i="1">
                <a:latin typeface="Calibri" pitchFamily="34" charset="0"/>
              </a:rPr>
              <a:t>creative commons</a:t>
            </a:r>
            <a:r>
              <a:rPr lang="en-US" sz="2800">
                <a:latin typeface="Calibri" pitchFamily="34" charset="0"/>
              </a:rPr>
              <a:t> to provide licenses to use intellectual property without charge.</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charset="-128"/>
              </a:rPr>
              <a:t>Creative Commons (2)</a:t>
            </a:r>
          </a:p>
        </p:txBody>
      </p:sp>
      <p:sp>
        <p:nvSpPr>
          <p:cNvPr id="39939" name="TextBox 3"/>
          <p:cNvSpPr txBox="1">
            <a:spLocks noChangeArrowheads="1"/>
          </p:cNvSpPr>
          <p:nvPr/>
        </p:nvSpPr>
        <p:spPr bwMode="auto">
          <a:xfrm>
            <a:off x="685800" y="2057400"/>
            <a:ext cx="7772400" cy="3970338"/>
          </a:xfrm>
          <a:prstGeom prst="rect">
            <a:avLst/>
          </a:prstGeom>
          <a:noFill/>
          <a:ln w="9525">
            <a:noFill/>
            <a:miter lim="800000"/>
            <a:headEnd/>
            <a:tailEnd/>
          </a:ln>
        </p:spPr>
        <p:txBody>
          <a:bodyPr>
            <a:spAutoFit/>
          </a:bodyPr>
          <a:lstStyle/>
          <a:p>
            <a:r>
              <a:rPr lang="en-US" sz="2800">
                <a:latin typeface="Calibri" pitchFamily="34" charset="0"/>
              </a:rPr>
              <a:t>In Lessig’s Creative Commons, it is easy to set up a licensing arrangement.  Answer two questions:</a:t>
            </a:r>
          </a:p>
          <a:p>
            <a:pPr>
              <a:buFont typeface="Arial" charset="0"/>
              <a:buChar char="•"/>
            </a:pPr>
            <a:r>
              <a:rPr lang="en-US" sz="2800">
                <a:latin typeface="Calibri" pitchFamily="34" charset="0"/>
              </a:rPr>
              <a:t> Allow commercial use of your work (yes/no)?</a:t>
            </a:r>
          </a:p>
          <a:p>
            <a:pPr>
              <a:buFont typeface="Arial" charset="0"/>
              <a:buChar char="•"/>
            </a:pPr>
            <a:r>
              <a:rPr lang="en-US" sz="2800">
                <a:latin typeface="Calibri" pitchFamily="34" charset="0"/>
              </a:rPr>
              <a:t> Allow modification of your work (yes/no)?</a:t>
            </a:r>
          </a:p>
          <a:p>
            <a:endParaRPr lang="en-US" sz="2800">
              <a:latin typeface="Calibri" pitchFamily="34" charset="0"/>
            </a:endParaRPr>
          </a:p>
          <a:p>
            <a:r>
              <a:rPr lang="en-US" sz="2800">
                <a:latin typeface="Calibri" pitchFamily="34" charset="0"/>
              </a:rPr>
              <a:t>Software will generate license forms suitable for posting on the web that allow others to use your work without asking permission.</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Shape 33"/>
          <p:cNvSpPr txBox="1">
            <a:spLocks noGrp="1"/>
          </p:cNvSpPr>
          <p:nvPr>
            <p:ph type="ctrTitle"/>
          </p:nvPr>
        </p:nvSpPr>
        <p:spPr>
          <a:xfrm>
            <a:off x="685800" y="2490375"/>
            <a:ext cx="7772400" cy="2198400"/>
          </a:xfrm>
          <a:prstGeom prst="rect">
            <a:avLst/>
          </a:prstGeom>
        </p:spPr>
        <p:txBody>
          <a:bodyPr lIns="91425" tIns="91425" rIns="91425" bIns="91425" anchor="b" anchorCtr="0">
            <a:noAutofit/>
          </a:bodyPr>
          <a:lstStyle/>
          <a:p>
            <a:pPr>
              <a:buNone/>
            </a:pPr>
            <a:r>
              <a:rPr lang="en" sz="6000"/>
              <a:t>Intellectual Property and the Media Industry</a:t>
            </a:r>
          </a:p>
        </p:txBody>
      </p:sp>
      <p:sp>
        <p:nvSpPr>
          <p:cNvPr id="34" name="Shape 34"/>
          <p:cNvSpPr txBox="1">
            <a:spLocks noGrp="1"/>
          </p:cNvSpPr>
          <p:nvPr>
            <p:ph type="subTitle" idx="1"/>
          </p:nvPr>
        </p:nvSpPr>
        <p:spPr>
          <a:xfrm>
            <a:off x="685800" y="4836035"/>
            <a:ext cx="7772400" cy="1032400"/>
          </a:xfrm>
          <a:prstGeom prst="rect">
            <a:avLst/>
          </a:prstGeom>
        </p:spPr>
        <p:txBody>
          <a:bodyPr lIns="91425" tIns="91425" rIns="91425" bIns="91425" anchor="t" anchorCtr="0">
            <a:noAutofit/>
          </a:bodyPr>
          <a:lstStyle/>
          <a:p>
            <a:pPr>
              <a:buNone/>
            </a:pPr>
            <a:r>
              <a:rPr lang="en" sz="2500" dirty="0" smtClean="0"/>
              <a:t>Research by Bucknell students</a:t>
            </a:r>
            <a:endParaRPr lang="en" sz="2500" dirty="0"/>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35</a:t>
            </a:fld>
            <a:endParaRPr lang="en-US" dirty="0"/>
          </a:p>
        </p:txBody>
      </p:sp>
    </p:spTree>
    <p:extLst>
      <p:ext uri="{BB962C8B-B14F-4D97-AF65-F5344CB8AC3E}">
        <p14:creationId xmlns:p14="http://schemas.microsoft.com/office/powerpoint/2010/main" val="2999878698"/>
      </p:ext>
    </p:extLst>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a:buNone/>
            </a:pPr>
            <a:r>
              <a:rPr lang="en"/>
              <a:t>What is Piracy?</a:t>
            </a:r>
          </a:p>
        </p:txBody>
      </p:sp>
      <p:sp>
        <p:nvSpPr>
          <p:cNvPr id="40" name="Shape 40"/>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61950" rtl="0">
              <a:buClr>
                <a:schemeClr val="dk1"/>
              </a:buClr>
              <a:buSzPct val="166666"/>
              <a:buFont typeface="Arial"/>
              <a:buChar char="•"/>
            </a:pPr>
            <a:r>
              <a:rPr lang="en" sz="2100"/>
              <a:t>Software piracy is the illegal copying, distribution, or use of software.</a:t>
            </a:r>
            <a:r>
              <a:rPr lang="en" sz="2100" baseline="30000"/>
              <a:t>1</a:t>
            </a:r>
          </a:p>
          <a:p>
            <a:pPr marL="457200" lvl="0" indent="-361950" rtl="0">
              <a:buClr>
                <a:schemeClr val="dk1"/>
              </a:buClr>
              <a:buSzPct val="166666"/>
              <a:buFont typeface="Arial"/>
              <a:buChar char="•"/>
            </a:pPr>
            <a:r>
              <a:rPr lang="en" sz="2100"/>
              <a:t>Online piracy: Typically involves downloading illegal software from peer-to-peer network, Internet auction or blog.</a:t>
            </a:r>
            <a:r>
              <a:rPr lang="en" sz="2100" baseline="30000"/>
              <a:t>1</a:t>
            </a:r>
          </a:p>
          <a:p>
            <a:pPr marL="457200" lvl="0" indent="-361950" rtl="0">
              <a:buClr>
                <a:schemeClr val="dk1"/>
              </a:buClr>
              <a:buSzPct val="166666"/>
              <a:buFont typeface="Arial"/>
              <a:buChar char="•"/>
            </a:pPr>
            <a:r>
              <a:rPr lang="en" sz="2100"/>
              <a:t>“$58 billion is lost to the U.S. economy annually due to content theft, including more than 373,000 lost American jobs, $16 billion in lost employees’ earnings, plus $3 billion in badly needed federal, state and local governments’ tax revenue.”</a:t>
            </a:r>
            <a:r>
              <a:rPr lang="en" sz="2100" baseline="30000"/>
              <a:t>6</a:t>
            </a:r>
          </a:p>
          <a:p>
            <a:pPr marL="457200" lvl="0" indent="-361950" rtl="0">
              <a:buClr>
                <a:schemeClr val="dk1"/>
              </a:buClr>
              <a:buSzPct val="166666"/>
              <a:buFont typeface="Arial"/>
              <a:buChar char="•"/>
            </a:pPr>
            <a:r>
              <a:rPr lang="en" sz="2100"/>
              <a:t>But others claim that piracy has advantages and media companies exaggerate the harm it does to the economy.</a:t>
            </a:r>
            <a:r>
              <a:rPr lang="en" sz="2100" baseline="30000"/>
              <a:t>6</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36</a:t>
            </a:fld>
            <a:endParaRPr lang="en-US" dirty="0"/>
          </a:p>
        </p:txBody>
      </p:sp>
    </p:spTree>
    <p:extLst>
      <p:ext uri="{BB962C8B-B14F-4D97-AF65-F5344CB8AC3E}">
        <p14:creationId xmlns:p14="http://schemas.microsoft.com/office/powerpoint/2010/main" val="488178203"/>
      </p:ext>
    </p:extLst>
  </p:cSld>
  <p:clrMapOvr>
    <a:masterClrMapping/>
  </p:clrMapOvr>
  <p:transition spd="slow">
    <p:push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a:buNone/>
            </a:pPr>
            <a:r>
              <a:rPr lang="en"/>
              <a:t>Discussion Questions</a:t>
            </a:r>
          </a:p>
        </p:txBody>
      </p:sp>
      <p:sp>
        <p:nvSpPr>
          <p:cNvPr id="46" name="Shape 46"/>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81000" rtl="0">
              <a:lnSpc>
                <a:spcPct val="100000"/>
              </a:lnSpc>
              <a:spcBef>
                <a:spcPts val="0"/>
              </a:spcBef>
              <a:spcAft>
                <a:spcPts val="1000"/>
              </a:spcAft>
              <a:buClr>
                <a:schemeClr val="dk1"/>
              </a:buClr>
              <a:buSzPct val="166666"/>
              <a:buFont typeface="Arial"/>
              <a:buChar char="•"/>
            </a:pPr>
            <a:r>
              <a:rPr lang="en" sz="2400"/>
              <a:t>Should we never pirate? Is it inherently unethical? </a:t>
            </a:r>
          </a:p>
          <a:p>
            <a:pPr marL="457200" lvl="0" indent="-381000" rtl="0">
              <a:lnSpc>
                <a:spcPct val="100000"/>
              </a:lnSpc>
              <a:spcBef>
                <a:spcPts val="0"/>
              </a:spcBef>
              <a:spcAft>
                <a:spcPts val="1000"/>
              </a:spcAft>
              <a:buClr>
                <a:schemeClr val="dk1"/>
              </a:buClr>
              <a:buSzPct val="166666"/>
              <a:buFont typeface="Arial"/>
              <a:buChar char="•"/>
            </a:pPr>
            <a:r>
              <a:rPr lang="en" sz="2400"/>
              <a:t>Is it justifiable in certain contexts? </a:t>
            </a:r>
          </a:p>
          <a:p>
            <a:pPr marL="914400" lvl="1" indent="-381000" rtl="0">
              <a:lnSpc>
                <a:spcPct val="100000"/>
              </a:lnSpc>
              <a:spcBef>
                <a:spcPts val="0"/>
              </a:spcBef>
              <a:spcAft>
                <a:spcPts val="1000"/>
              </a:spcAft>
              <a:buClr>
                <a:schemeClr val="dk1"/>
              </a:buClr>
              <a:buSzPct val="80000"/>
              <a:buFont typeface="Courier New"/>
              <a:buChar char="o"/>
            </a:pPr>
            <a:r>
              <a:rPr lang="en"/>
              <a:t>What if you want to sample a few songs?</a:t>
            </a:r>
          </a:p>
          <a:p>
            <a:pPr marL="914400" lvl="1" indent="-381000" rtl="0">
              <a:lnSpc>
                <a:spcPct val="100000"/>
              </a:lnSpc>
              <a:spcBef>
                <a:spcPts val="0"/>
              </a:spcBef>
              <a:spcAft>
                <a:spcPts val="1000"/>
              </a:spcAft>
              <a:buClr>
                <a:schemeClr val="dk1"/>
              </a:buClr>
              <a:buSzPct val="80000"/>
              <a:buFont typeface="Courier New"/>
              <a:buChar char="o"/>
            </a:pPr>
            <a:r>
              <a:rPr lang="en"/>
              <a:t>What if you can’t find the product anywhere else?</a:t>
            </a:r>
          </a:p>
          <a:p>
            <a:pPr lvl="0" rtl="0">
              <a:lnSpc>
                <a:spcPct val="100000"/>
              </a:lnSpc>
              <a:spcBef>
                <a:spcPts val="0"/>
              </a:spcBef>
              <a:spcAft>
                <a:spcPts val="1000"/>
              </a:spcAft>
              <a:buNone/>
            </a:pPr>
            <a:r>
              <a:rPr lang="en" sz="2400"/>
              <a:t> </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37</a:t>
            </a:fld>
            <a:endParaRPr lang="en-US" dirty="0"/>
          </a:p>
        </p:txBody>
      </p:sp>
    </p:spTree>
    <p:extLst>
      <p:ext uri="{BB962C8B-B14F-4D97-AF65-F5344CB8AC3E}">
        <p14:creationId xmlns:p14="http://schemas.microsoft.com/office/powerpoint/2010/main" val="1383503988"/>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xEl>
                                              <p:pRg st="0" end="0"/>
                                            </p:txEl>
                                          </p:spTgt>
                                        </p:tgtEl>
                                        <p:attrNameLst>
                                          <p:attrName>style.visibility</p:attrName>
                                        </p:attrNameLst>
                                      </p:cBhvr>
                                      <p:to>
                                        <p:strVal val="visible"/>
                                      </p:to>
                                    </p:set>
                                    <p:animEffect transition="in" filter="fade">
                                      <p:cBhvr>
                                        <p:cTn id="7" dur="500"/>
                                        <p:tgtEl>
                                          <p:spTgt spid="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6">
                                            <p:txEl>
                                              <p:pRg st="1" end="1"/>
                                            </p:txEl>
                                          </p:spTgt>
                                        </p:tgtEl>
                                        <p:attrNameLst>
                                          <p:attrName>style.visibility</p:attrName>
                                        </p:attrNameLst>
                                      </p:cBhvr>
                                      <p:to>
                                        <p:strVal val="visible"/>
                                      </p:to>
                                    </p:set>
                                    <p:animEffect transition="in" filter="fade">
                                      <p:cBhvr>
                                        <p:cTn id="12" dur="500"/>
                                        <p:tgtEl>
                                          <p:spTgt spid="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500"/>
                                        <p:tgtEl>
                                          <p:spTgt spid="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6">
                                            <p:txEl>
                                              <p:pRg st="3" end="3"/>
                                            </p:txEl>
                                          </p:spTgt>
                                        </p:tgtEl>
                                        <p:attrNameLst>
                                          <p:attrName>style.visibility</p:attrName>
                                        </p:attrNameLst>
                                      </p:cBhvr>
                                      <p:to>
                                        <p:strVal val="visible"/>
                                      </p:to>
                                    </p:set>
                                    <p:animEffect transition="in" filter="fade">
                                      <p:cBhvr>
                                        <p:cTn id="22" dur="500"/>
                                        <p:tgtEl>
                                          <p:spTgt spid="4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6">
                                            <p:txEl>
                                              <p:pRg st="4" end="4"/>
                                            </p:txEl>
                                          </p:spTgt>
                                        </p:tgtEl>
                                        <p:attrNameLst>
                                          <p:attrName>style.visibility</p:attrName>
                                        </p:attrNameLst>
                                      </p:cBhvr>
                                      <p:to>
                                        <p:strVal val="visible"/>
                                      </p:to>
                                    </p:set>
                                    <p:animEffect transition="in" filter="fade">
                                      <p:cBhvr>
                                        <p:cTn id="27" dur="500"/>
                                        <p:tgtEl>
                                          <p:spTgt spid="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381000" y="274633"/>
            <a:ext cx="8544000" cy="1143200"/>
          </a:xfrm>
          <a:prstGeom prst="rect">
            <a:avLst/>
          </a:prstGeom>
        </p:spPr>
        <p:txBody>
          <a:bodyPr lIns="91425" tIns="91425" rIns="91425" bIns="91425" anchor="b" anchorCtr="0">
            <a:noAutofit/>
          </a:bodyPr>
          <a:lstStyle/>
          <a:p>
            <a:pPr>
              <a:buNone/>
            </a:pPr>
            <a:r>
              <a:rPr lang="en"/>
              <a:t>Is Piracy Ethical? - Rule Utilitarianism</a:t>
            </a:r>
          </a:p>
        </p:txBody>
      </p:sp>
      <p:sp>
        <p:nvSpPr>
          <p:cNvPr id="52" name="Shape 52"/>
          <p:cNvSpPr txBox="1">
            <a:spLocks noGrp="1"/>
          </p:cNvSpPr>
          <p:nvPr>
            <p:ph type="body" idx="1"/>
          </p:nvPr>
        </p:nvSpPr>
        <p:spPr>
          <a:xfrm>
            <a:off x="457200" y="1582267"/>
            <a:ext cx="8229600" cy="4967599"/>
          </a:xfrm>
          <a:prstGeom prst="rect">
            <a:avLst/>
          </a:prstGeom>
        </p:spPr>
        <p:txBody>
          <a:bodyPr lIns="91425" tIns="91425" rIns="91425" bIns="91425" anchor="t" anchorCtr="0">
            <a:noAutofit/>
          </a:bodyPr>
          <a:lstStyle/>
          <a:p>
            <a:pPr marL="457200" lvl="0" indent="-342900" rtl="0">
              <a:lnSpc>
                <a:spcPct val="115000"/>
              </a:lnSpc>
              <a:spcBef>
                <a:spcPts val="0"/>
              </a:spcBef>
              <a:buClr>
                <a:schemeClr val="dk1"/>
              </a:buClr>
              <a:buSzPct val="166666"/>
              <a:buFont typeface="Arial"/>
              <a:buChar char="•"/>
            </a:pPr>
            <a:r>
              <a:rPr lang="en" sz="1800"/>
              <a:t>Pros:</a:t>
            </a:r>
          </a:p>
          <a:p>
            <a:pPr marL="914400" lvl="1" indent="-342900" rtl="0">
              <a:lnSpc>
                <a:spcPct val="115000"/>
              </a:lnSpc>
              <a:spcBef>
                <a:spcPts val="0"/>
              </a:spcBef>
              <a:buClr>
                <a:schemeClr val="dk1"/>
              </a:buClr>
              <a:buSzPct val="100000"/>
              <a:buFont typeface="Courier New"/>
              <a:buChar char="o"/>
            </a:pPr>
            <a:r>
              <a:rPr lang="en" sz="1800"/>
              <a:t>Everyone can enjoy free media.</a:t>
            </a:r>
          </a:p>
          <a:p>
            <a:pPr marL="457200" lvl="0" indent="-342900" rtl="0">
              <a:lnSpc>
                <a:spcPct val="115000"/>
              </a:lnSpc>
              <a:spcBef>
                <a:spcPts val="0"/>
              </a:spcBef>
              <a:buClr>
                <a:schemeClr val="dk1"/>
              </a:buClr>
              <a:buSzPct val="166666"/>
              <a:buFont typeface="Arial"/>
              <a:buChar char="•"/>
            </a:pPr>
            <a:r>
              <a:rPr lang="en" sz="1800"/>
              <a:t>Cons:</a:t>
            </a:r>
          </a:p>
          <a:p>
            <a:pPr marL="914400" lvl="1" indent="-342900" rtl="0">
              <a:lnSpc>
                <a:spcPct val="115000"/>
              </a:lnSpc>
              <a:spcBef>
                <a:spcPts val="0"/>
              </a:spcBef>
              <a:buClr>
                <a:schemeClr val="dk1"/>
              </a:buClr>
              <a:buSzPct val="100000"/>
              <a:buFont typeface="Courier New"/>
              <a:buChar char="o"/>
            </a:pPr>
            <a:r>
              <a:rPr lang="en" sz="1800"/>
              <a:t>If everyone pirated, then companies would have no incentive to          </a:t>
            </a:r>
          </a:p>
          <a:p>
            <a:pPr marL="457200" lvl="0" indent="-342900" rtl="0">
              <a:lnSpc>
                <a:spcPct val="115000"/>
              </a:lnSpc>
              <a:spcBef>
                <a:spcPts val="0"/>
              </a:spcBef>
              <a:buClr>
                <a:schemeClr val="dk1"/>
              </a:buClr>
              <a:buSzPct val="166666"/>
              <a:buFont typeface="Arial"/>
              <a:buChar char="•"/>
            </a:pPr>
            <a:r>
              <a:rPr lang="en" sz="1800"/>
              <a:t>      produce more media.</a:t>
            </a:r>
          </a:p>
          <a:p>
            <a:pPr marL="914400" lvl="1" indent="-342900" rtl="0">
              <a:lnSpc>
                <a:spcPct val="115000"/>
              </a:lnSpc>
              <a:spcBef>
                <a:spcPts val="0"/>
              </a:spcBef>
              <a:buClr>
                <a:schemeClr val="dk1"/>
              </a:buClr>
              <a:buSzPct val="100000"/>
              <a:buFont typeface="Courier New"/>
              <a:buChar char="o"/>
            </a:pPr>
            <a:r>
              <a:rPr lang="en" sz="1800"/>
              <a:t>The government would be likely to crack down on pirates.</a:t>
            </a:r>
          </a:p>
          <a:p>
            <a:pPr marL="457200" lvl="0" indent="-342900" rtl="0">
              <a:lnSpc>
                <a:spcPct val="115000"/>
              </a:lnSpc>
              <a:spcBef>
                <a:spcPts val="0"/>
              </a:spcBef>
              <a:buClr>
                <a:schemeClr val="dk1"/>
              </a:buClr>
              <a:buSzPct val="166666"/>
              <a:buFont typeface="Arial"/>
              <a:buChar char="•"/>
            </a:pPr>
            <a:r>
              <a:rPr lang="en" sz="1800"/>
              <a:t>Conclusion:</a:t>
            </a:r>
          </a:p>
          <a:p>
            <a:pPr marL="914400" lvl="1" indent="-342900" rtl="0">
              <a:lnSpc>
                <a:spcPct val="115000"/>
              </a:lnSpc>
              <a:spcBef>
                <a:spcPts val="0"/>
              </a:spcBef>
              <a:buClr>
                <a:schemeClr val="dk1"/>
              </a:buClr>
              <a:buSzPct val="100000"/>
              <a:buFont typeface="Courier New"/>
              <a:buChar char="o"/>
            </a:pPr>
            <a:r>
              <a:rPr lang="en" sz="1800"/>
              <a:t>Piracy is not ethical, since if everyone pirated, there would be a drastic reduction in the amount of media produced for people to enjoy.</a:t>
            </a:r>
          </a:p>
          <a:p>
            <a:endParaRPr lang="en" sz="1800"/>
          </a:p>
          <a:p>
            <a:endParaRPr lang="en" sz="1800"/>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38</a:t>
            </a:fld>
            <a:endParaRPr lang="en-US" dirty="0"/>
          </a:p>
        </p:txBody>
      </p:sp>
    </p:spTree>
    <p:extLst>
      <p:ext uri="{BB962C8B-B14F-4D97-AF65-F5344CB8AC3E}">
        <p14:creationId xmlns:p14="http://schemas.microsoft.com/office/powerpoint/2010/main" val="3040057628"/>
      </p:ext>
    </p:extLst>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a:buNone/>
            </a:pPr>
            <a:r>
              <a:rPr lang="en"/>
              <a:t>Is Piracy Ethical? - Act Utilitarianism</a:t>
            </a:r>
          </a:p>
        </p:txBody>
      </p:sp>
      <p:sp>
        <p:nvSpPr>
          <p:cNvPr id="58" name="Shape 58"/>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buClr>
                <a:schemeClr val="dk1"/>
              </a:buClr>
              <a:buSzPct val="100000"/>
              <a:buFont typeface="Arial"/>
              <a:buChar char="●"/>
            </a:pPr>
            <a:r>
              <a:rPr lang="en" sz="1800"/>
              <a:t>Pros:</a:t>
            </a:r>
          </a:p>
          <a:p>
            <a:pPr marL="914400" lvl="1" indent="-342900" rtl="0">
              <a:buClr>
                <a:schemeClr val="dk1"/>
              </a:buClr>
              <a:buSzPct val="100000"/>
              <a:buFont typeface="Arial"/>
              <a:buChar char="○"/>
            </a:pPr>
            <a:r>
              <a:rPr lang="en" sz="1800"/>
              <a:t>Pirate can enjoy the product and does not need to spend any money.</a:t>
            </a:r>
          </a:p>
          <a:p>
            <a:pPr marL="914400" lvl="1" indent="-342900" rtl="0">
              <a:buClr>
                <a:schemeClr val="dk1"/>
              </a:buClr>
              <a:buSzPct val="100000"/>
              <a:buFont typeface="Arial"/>
              <a:buChar char="○"/>
            </a:pPr>
            <a:r>
              <a:rPr lang="en" sz="1800"/>
              <a:t>The distributor of the pirated material can make money off of ad revenue.</a:t>
            </a:r>
          </a:p>
          <a:p>
            <a:pPr marL="457200" lvl="0" indent="-342900" rtl="0">
              <a:buClr>
                <a:schemeClr val="dk1"/>
              </a:buClr>
              <a:buSzPct val="100000"/>
              <a:buFont typeface="Arial"/>
              <a:buChar char="●"/>
            </a:pPr>
            <a:r>
              <a:rPr lang="en" sz="1800"/>
              <a:t>Cons:</a:t>
            </a:r>
          </a:p>
          <a:p>
            <a:pPr marL="914400" lvl="1" indent="-342900" rtl="0">
              <a:buClr>
                <a:schemeClr val="dk1"/>
              </a:buClr>
              <a:buSzPct val="100000"/>
              <a:buFont typeface="Arial"/>
              <a:buChar char="○"/>
            </a:pPr>
            <a:r>
              <a:rPr lang="en" sz="1800"/>
              <a:t>Company loses money from the loss of a sale.</a:t>
            </a:r>
          </a:p>
          <a:p>
            <a:pPr marL="914400" lvl="1" indent="-342900" rtl="0">
              <a:buClr>
                <a:schemeClr val="dk1"/>
              </a:buClr>
              <a:buSzPct val="100000"/>
              <a:buFont typeface="Arial"/>
              <a:buChar char="○"/>
            </a:pPr>
            <a:r>
              <a:rPr lang="en" sz="1800"/>
              <a:t>Potential legal ramifications for the pirate and distributor. </a:t>
            </a:r>
          </a:p>
          <a:p>
            <a:pPr marL="457200" lvl="0" indent="-342900" rtl="0">
              <a:buClr>
                <a:schemeClr val="dk1"/>
              </a:buClr>
              <a:buSzPct val="100000"/>
              <a:buFont typeface="Arial"/>
              <a:buChar char="●"/>
            </a:pPr>
            <a:r>
              <a:rPr lang="en" sz="1800"/>
              <a:t>Conclusion:</a:t>
            </a:r>
          </a:p>
          <a:p>
            <a:pPr marL="914400" lvl="1" indent="-342900" rtl="0">
              <a:buClr>
                <a:schemeClr val="dk1"/>
              </a:buClr>
              <a:buSzPct val="100000"/>
              <a:buFont typeface="Arial"/>
              <a:buChar char="○"/>
            </a:pPr>
            <a:r>
              <a:rPr lang="en" sz="1800"/>
              <a:t>The morality is debatable, based on the likelihood of the legal ramifications.  If the pirate would not have purchased the product and would not suffer legal consequences, then happiness would be maximized by pirating the product.</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39</a:t>
            </a:fld>
            <a:endParaRPr lang="en-US" dirty="0"/>
          </a:p>
        </p:txBody>
      </p:sp>
    </p:spTree>
    <p:extLst>
      <p:ext uri="{BB962C8B-B14F-4D97-AF65-F5344CB8AC3E}">
        <p14:creationId xmlns:p14="http://schemas.microsoft.com/office/powerpoint/2010/main" val="3678123381"/>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685800" y="342900"/>
            <a:ext cx="7772400" cy="990600"/>
          </a:xfrm>
        </p:spPr>
        <p:txBody>
          <a:bodyPr/>
          <a:lstStyle/>
          <a:p>
            <a:pPr eaLnBrk="1" hangingPunct="1"/>
            <a:r>
              <a:rPr lang="en-US" sz="4000" smtClean="0">
                <a:ea typeface="ヒラギノ角ゴ Pro W3" charset="-128"/>
              </a:rPr>
              <a:t>Types of Intellectual Property (2)</a:t>
            </a:r>
          </a:p>
        </p:txBody>
      </p:sp>
      <p:sp>
        <p:nvSpPr>
          <p:cNvPr id="5123" name="TextBox 3"/>
          <p:cNvSpPr txBox="1">
            <a:spLocks noChangeArrowheads="1"/>
          </p:cNvSpPr>
          <p:nvPr/>
        </p:nvSpPr>
        <p:spPr bwMode="auto">
          <a:xfrm>
            <a:off x="685800" y="1676400"/>
            <a:ext cx="7772400" cy="4400550"/>
          </a:xfrm>
          <a:prstGeom prst="rect">
            <a:avLst/>
          </a:prstGeom>
          <a:noFill/>
          <a:ln w="9525">
            <a:noFill/>
            <a:miter lim="800000"/>
            <a:headEnd/>
            <a:tailEnd/>
          </a:ln>
        </p:spPr>
        <p:txBody>
          <a:bodyPr>
            <a:spAutoFit/>
          </a:bodyPr>
          <a:lstStyle/>
          <a:p>
            <a:pPr>
              <a:buFont typeface="Arial" charset="0"/>
              <a:buChar char="•"/>
            </a:pPr>
            <a:r>
              <a:rPr lang="en-US" sz="2800" dirty="0">
                <a:latin typeface="Calibri" pitchFamily="34" charset="0"/>
              </a:rPr>
              <a:t> </a:t>
            </a:r>
            <a:r>
              <a:rPr lang="en-US" sz="2800" b="1" dirty="0">
                <a:latin typeface="Calibri" pitchFamily="34" charset="0"/>
              </a:rPr>
              <a:t>Patents:</a:t>
            </a:r>
            <a:r>
              <a:rPr lang="en-US" sz="2800" dirty="0">
                <a:latin typeface="Calibri" pitchFamily="34" charset="0"/>
              </a:rPr>
              <a:t> An exclusive right to use an invention granted by a government.  Patent information is public unlike trade secrets, but patents </a:t>
            </a:r>
            <a:r>
              <a:rPr lang="en-US" sz="2800" dirty="0" smtClean="0">
                <a:latin typeface="Calibri" pitchFamily="34" charset="0"/>
              </a:rPr>
              <a:t>(exclusive use) are </a:t>
            </a:r>
            <a:r>
              <a:rPr lang="en-US" sz="2800" dirty="0">
                <a:latin typeface="Calibri" pitchFamily="34" charset="0"/>
              </a:rPr>
              <a:t>protected by law. </a:t>
            </a:r>
          </a:p>
          <a:p>
            <a:pPr>
              <a:buFont typeface="Arial" charset="0"/>
              <a:buChar char="•"/>
            </a:pPr>
            <a:r>
              <a:rPr lang="en-US" sz="2800" b="1" dirty="0">
                <a:latin typeface="Calibri" pitchFamily="34" charset="0"/>
              </a:rPr>
              <a:t> Copyright:</a:t>
            </a:r>
            <a:r>
              <a:rPr lang="en-US" sz="2800" dirty="0">
                <a:latin typeface="Calibri" pitchFamily="34" charset="0"/>
              </a:rPr>
              <a:t> A right to the use of written works (written includes composition of music here).  It covers rights to reproduce, distribute, display, perform, and derive new works from the copyrighted work.  Software </a:t>
            </a:r>
            <a:r>
              <a:rPr lang="en-US" sz="2800" dirty="0" smtClean="0">
                <a:latin typeface="Calibri" pitchFamily="34" charset="0"/>
              </a:rPr>
              <a:t>can be </a:t>
            </a:r>
            <a:r>
              <a:rPr lang="en-US" sz="2800" dirty="0">
                <a:latin typeface="Calibri" pitchFamily="34" charset="0"/>
              </a:rPr>
              <a:t>copyrighted; we will talk about this next class.</a:t>
            </a:r>
            <a:endParaRPr lang="en-US" sz="2800" b="1" dirty="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Is Piracy Ethical? - Social Contract  </a:t>
            </a:r>
          </a:p>
        </p:txBody>
      </p:sp>
      <p:sp>
        <p:nvSpPr>
          <p:cNvPr id="64" name="Shape 64"/>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buClr>
                <a:schemeClr val="dk1"/>
              </a:buClr>
              <a:buSzPct val="166666"/>
              <a:buFont typeface="Arial"/>
              <a:buChar char="•"/>
            </a:pPr>
            <a:r>
              <a:rPr lang="en" sz="1800"/>
              <a:t>Since people have the option to buy the products, they should give up the free version and buy the music. This creates a mutual benefit for the buyer and the creator.</a:t>
            </a:r>
          </a:p>
          <a:p>
            <a:pPr marL="457200" lvl="0" indent="-342900" rtl="0">
              <a:buClr>
                <a:schemeClr val="dk1"/>
              </a:buClr>
              <a:buSzPct val="166666"/>
              <a:buFont typeface="Arial"/>
              <a:buChar char="•"/>
            </a:pPr>
            <a:r>
              <a:rPr lang="en" sz="1800"/>
              <a:t>People have a right to own property, so pirates should not steal the intellectual property of others.</a:t>
            </a:r>
          </a:p>
          <a:p>
            <a:endParaRPr lang="en" sz="1800"/>
          </a:p>
          <a:p>
            <a:pPr marL="457200" lvl="0" indent="-342900" rtl="0">
              <a:buClr>
                <a:schemeClr val="dk1"/>
              </a:buClr>
              <a:buSzPct val="166666"/>
              <a:buFont typeface="Arial"/>
              <a:buChar char="•"/>
            </a:pPr>
            <a:r>
              <a:rPr lang="en" sz="1800"/>
              <a:t>Conclusion:</a:t>
            </a:r>
          </a:p>
          <a:p>
            <a:pPr marL="914400" lvl="1" indent="-342900" rtl="0">
              <a:buClr>
                <a:schemeClr val="dk1"/>
              </a:buClr>
              <a:buSzPct val="100000"/>
              <a:buFont typeface="Courier New"/>
              <a:buChar char="o"/>
            </a:pPr>
            <a:r>
              <a:rPr lang="en" sz="1800"/>
              <a:t>Piracy is not ethical according to the Social Contract Theory.</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40</a:t>
            </a:fld>
            <a:endParaRPr lang="en-US" dirty="0"/>
          </a:p>
        </p:txBody>
      </p:sp>
    </p:spTree>
    <p:extLst>
      <p:ext uri="{BB962C8B-B14F-4D97-AF65-F5344CB8AC3E}">
        <p14:creationId xmlns:p14="http://schemas.microsoft.com/office/powerpoint/2010/main" val="330372876"/>
      </p:ext>
    </p:extLst>
  </p:cSld>
  <p:clrMapOvr>
    <a:masterClrMapping/>
  </p:clrMapOvr>
  <p:transitio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Is Piracy Ethical? - Kantianism  </a:t>
            </a:r>
          </a:p>
        </p:txBody>
      </p:sp>
      <p:sp>
        <p:nvSpPr>
          <p:cNvPr id="70" name="Shape 70"/>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buClr>
                <a:schemeClr val="dk1"/>
              </a:buClr>
              <a:buSzPct val="166666"/>
              <a:buFont typeface="Arial"/>
              <a:buChar char="•"/>
            </a:pPr>
            <a:r>
              <a:rPr lang="en" sz="1800"/>
              <a:t>If you worked and made a product, you would not want to give it away for free. </a:t>
            </a:r>
          </a:p>
          <a:p>
            <a:pPr marL="457200" lvl="0" indent="-342900" rtl="0">
              <a:buClr>
                <a:schemeClr val="dk1"/>
              </a:buClr>
              <a:buSzPct val="166666"/>
              <a:buFont typeface="Arial"/>
              <a:buChar char="•"/>
            </a:pPr>
            <a:r>
              <a:rPr lang="en" sz="1800"/>
              <a:t>Since it can be considered unethical in some cases, it should always be considered unethical. Any form of piracy is stealing and therefore unacceptable.</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41</a:t>
            </a:fld>
            <a:endParaRPr lang="en-US" dirty="0"/>
          </a:p>
        </p:txBody>
      </p:sp>
    </p:spTree>
    <p:extLst>
      <p:ext uri="{BB962C8B-B14F-4D97-AF65-F5344CB8AC3E}">
        <p14:creationId xmlns:p14="http://schemas.microsoft.com/office/powerpoint/2010/main" val="3900430525"/>
      </p:ext>
    </p:extLst>
  </p:cSld>
  <p:clrMapOvr>
    <a:masterClrMapping/>
  </p:clrMapOvr>
  <p:transition spd="slow">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What is DRM?</a:t>
            </a:r>
          </a:p>
        </p:txBody>
      </p:sp>
      <p:sp>
        <p:nvSpPr>
          <p:cNvPr id="76" name="Shape 76"/>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spcAft>
                <a:spcPts val="1000"/>
              </a:spcAft>
              <a:buClr>
                <a:schemeClr val="dk1"/>
              </a:buClr>
              <a:buSzPct val="100000"/>
              <a:buFont typeface="Arial"/>
              <a:buChar char="●"/>
            </a:pPr>
            <a:r>
              <a:rPr lang="en" sz="1800"/>
              <a:t>“Digital rights management (DRM) is a class of technologies that are used by hardware manufacturers, publishers, copyright holders, and individuals with the intent to control the use of digital content and devices after sale.”</a:t>
            </a:r>
            <a:r>
              <a:rPr lang="en" sz="1800" baseline="30000"/>
              <a:t>2</a:t>
            </a:r>
          </a:p>
          <a:p>
            <a:pPr marL="457200" lvl="0" indent="-342900" rtl="0">
              <a:spcAft>
                <a:spcPts val="1000"/>
              </a:spcAft>
              <a:buClr>
                <a:schemeClr val="dk1"/>
              </a:buClr>
              <a:buSzPct val="166666"/>
              <a:buFont typeface="Arial"/>
              <a:buChar char="•"/>
            </a:pPr>
            <a:r>
              <a:rPr lang="en" sz="1800"/>
              <a:t>DRM enables companies to fight piracy by controlling what customers can do with their product.</a:t>
            </a:r>
            <a:r>
              <a:rPr lang="en" sz="1800" baseline="30000"/>
              <a:t>4</a:t>
            </a:r>
            <a:r>
              <a:rPr lang="en" sz="1800"/>
              <a:t>  </a:t>
            </a:r>
          </a:p>
          <a:p>
            <a:pPr marL="457200" lvl="0" indent="-342900" rtl="0">
              <a:spcAft>
                <a:spcPts val="1000"/>
              </a:spcAft>
              <a:buClr>
                <a:schemeClr val="dk1"/>
              </a:buClr>
              <a:buSzPct val="166666"/>
              <a:buFont typeface="Arial"/>
              <a:buChar char="•"/>
            </a:pPr>
            <a:r>
              <a:rPr lang="en" sz="1800"/>
              <a:t>However, DRM can often interfere with the customer’s ability to use the product fully and drive away customers.</a:t>
            </a:r>
            <a:r>
              <a:rPr lang="en" sz="1800" baseline="30000"/>
              <a:t>4</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42</a:t>
            </a:fld>
            <a:endParaRPr lang="en-US" dirty="0"/>
          </a:p>
        </p:txBody>
      </p:sp>
    </p:spTree>
    <p:extLst>
      <p:ext uri="{BB962C8B-B14F-4D97-AF65-F5344CB8AC3E}">
        <p14:creationId xmlns:p14="http://schemas.microsoft.com/office/powerpoint/2010/main" val="392268597"/>
      </p:ext>
    </p:extLst>
  </p:cSld>
  <p:clrMapOvr>
    <a:masterClrMapping/>
  </p:clrMapOvr>
  <p:transition spd="slow">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a:buNone/>
            </a:pPr>
            <a:r>
              <a:rPr lang="en"/>
              <a:t>Cases of DRM</a:t>
            </a:r>
          </a:p>
        </p:txBody>
      </p:sp>
      <p:sp>
        <p:nvSpPr>
          <p:cNvPr id="82" name="Shape 82"/>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55600" rtl="0">
              <a:spcAft>
                <a:spcPts val="1000"/>
              </a:spcAft>
              <a:buClr>
                <a:schemeClr val="dk1"/>
              </a:buClr>
              <a:buSzPct val="166666"/>
              <a:buFont typeface="Arial"/>
              <a:buChar char="•"/>
            </a:pPr>
            <a:r>
              <a:rPr lang="en" sz="2000"/>
              <a:t>Sony released CDs that installed a rootkit, spyware that could not be removed without harming the computer.</a:t>
            </a:r>
            <a:r>
              <a:rPr lang="en" sz="2000" baseline="30000"/>
              <a:t>3</a:t>
            </a:r>
          </a:p>
          <a:p>
            <a:pPr marL="457200" lvl="0" indent="-355600" rtl="0">
              <a:spcAft>
                <a:spcPts val="1000"/>
              </a:spcAft>
              <a:buClr>
                <a:schemeClr val="dk1"/>
              </a:buClr>
              <a:buSzPct val="166666"/>
              <a:buFont typeface="Arial"/>
              <a:buChar char="•"/>
            </a:pPr>
            <a:r>
              <a:rPr lang="en" sz="2000"/>
              <a:t>Some games require Online Passes, which limits multiplayer use unless the game is new or the customer pays the company for a pass.</a:t>
            </a:r>
            <a:r>
              <a:rPr lang="en" sz="2000" baseline="30000"/>
              <a:t>5</a:t>
            </a:r>
          </a:p>
          <a:p>
            <a:pPr marL="457200" lvl="0" indent="-355600" rtl="0">
              <a:spcAft>
                <a:spcPts val="1000"/>
              </a:spcAft>
              <a:buClr>
                <a:schemeClr val="dk1"/>
              </a:buClr>
              <a:buSzPct val="166666"/>
              <a:buFont typeface="Arial"/>
              <a:buChar char="•"/>
            </a:pPr>
            <a:r>
              <a:rPr lang="en" sz="2000"/>
              <a:t>DVD of Terminator 2 produced by Artisan Home Entertainment Inc. required internet access to acquire a license, which was only granted to IP addresses from specific countries.</a:t>
            </a:r>
            <a:r>
              <a:rPr lang="en" sz="2000" baseline="30000"/>
              <a:t>7</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43</a:t>
            </a:fld>
            <a:endParaRPr lang="en-US" dirty="0"/>
          </a:p>
        </p:txBody>
      </p:sp>
    </p:spTree>
    <p:extLst>
      <p:ext uri="{BB962C8B-B14F-4D97-AF65-F5344CB8AC3E}">
        <p14:creationId xmlns:p14="http://schemas.microsoft.com/office/powerpoint/2010/main" val="910398552"/>
      </p:ext>
    </p:extLst>
  </p:cSld>
  <p:clrMapOvr>
    <a:masterClrMapping/>
  </p:clrMapOvr>
  <p:transitio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Discussion Questions</a:t>
            </a:r>
          </a:p>
        </p:txBody>
      </p:sp>
      <p:sp>
        <p:nvSpPr>
          <p:cNvPr id="88" name="Shape 88"/>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55600" rtl="0">
              <a:lnSpc>
                <a:spcPct val="115000"/>
              </a:lnSpc>
              <a:spcBef>
                <a:spcPts val="0"/>
              </a:spcBef>
              <a:spcAft>
                <a:spcPts val="1000"/>
              </a:spcAft>
              <a:buClr>
                <a:schemeClr val="dk1"/>
              </a:buClr>
              <a:buSzPct val="166666"/>
              <a:buFont typeface="Arial"/>
              <a:buChar char="•"/>
            </a:pPr>
            <a:r>
              <a:rPr lang="en" sz="2000"/>
              <a:t>Is DRM good? Does it do its job in stopping pirates from stealing work?</a:t>
            </a:r>
          </a:p>
          <a:p>
            <a:pPr marL="457200" lvl="0" indent="-355600" rtl="0">
              <a:lnSpc>
                <a:spcPct val="115000"/>
              </a:lnSpc>
              <a:spcBef>
                <a:spcPts val="0"/>
              </a:spcBef>
              <a:spcAft>
                <a:spcPts val="1000"/>
              </a:spcAft>
              <a:buClr>
                <a:schemeClr val="dk1"/>
              </a:buClr>
              <a:buSzPct val="166666"/>
              <a:buFont typeface="Arial"/>
              <a:buChar char="•"/>
            </a:pPr>
            <a:r>
              <a:rPr lang="en" sz="2000"/>
              <a:t>Should users have full access to it once they buy it?</a:t>
            </a:r>
          </a:p>
          <a:p>
            <a:pPr marL="457200" lvl="0" indent="-355600" rtl="0">
              <a:lnSpc>
                <a:spcPct val="115000"/>
              </a:lnSpc>
              <a:spcBef>
                <a:spcPts val="0"/>
              </a:spcBef>
              <a:spcAft>
                <a:spcPts val="1000"/>
              </a:spcAft>
              <a:buClr>
                <a:schemeClr val="dk1"/>
              </a:buClr>
              <a:buSzPct val="166666"/>
              <a:buFont typeface="Arial"/>
              <a:buChar char="•"/>
            </a:pPr>
            <a:r>
              <a:rPr lang="en" sz="2000"/>
              <a:t>Does DRM get in the way of paying users?</a:t>
            </a:r>
          </a:p>
          <a:p>
            <a:pPr marL="457200" lvl="0" indent="-355600" rtl="0">
              <a:lnSpc>
                <a:spcPct val="115000"/>
              </a:lnSpc>
              <a:spcBef>
                <a:spcPts val="0"/>
              </a:spcBef>
              <a:spcAft>
                <a:spcPts val="1000"/>
              </a:spcAft>
              <a:buClr>
                <a:schemeClr val="dk1"/>
              </a:buClr>
              <a:buSzPct val="166666"/>
              <a:buFont typeface="Arial"/>
              <a:buChar char="•"/>
            </a:pPr>
            <a:r>
              <a:rPr lang="en" sz="2000"/>
              <a:t>How far should you be able to go to protect your intellectual property?</a:t>
            </a:r>
          </a:p>
          <a:p>
            <a:pPr marL="914400" lvl="1" indent="-355600" rtl="0">
              <a:lnSpc>
                <a:spcPct val="115000"/>
              </a:lnSpc>
              <a:spcBef>
                <a:spcPts val="0"/>
              </a:spcBef>
              <a:spcAft>
                <a:spcPts val="1000"/>
              </a:spcAft>
              <a:buClr>
                <a:schemeClr val="dk1"/>
              </a:buClr>
              <a:buSzPct val="100000"/>
              <a:buFont typeface="Courier New"/>
              <a:buChar char="o"/>
            </a:pPr>
            <a:r>
              <a:rPr lang="en" sz="2000"/>
              <a:t>Was Sony’s rootkit ethical, or did they wrong their customers?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44</a:t>
            </a:fld>
            <a:endParaRPr lang="en-US" dirty="0"/>
          </a:p>
        </p:txBody>
      </p:sp>
    </p:spTree>
    <p:extLst>
      <p:ext uri="{BB962C8B-B14F-4D97-AF65-F5344CB8AC3E}">
        <p14:creationId xmlns:p14="http://schemas.microsoft.com/office/powerpoint/2010/main" val="3756165390"/>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animEffect transition="in" filter="fade">
                                      <p:cBhvr>
                                        <p:cTn id="7" dur="600"/>
                                        <p:tgtEl>
                                          <p:spTgt spid="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8">
                                            <p:txEl>
                                              <p:pRg st="1" end="1"/>
                                            </p:txEl>
                                          </p:spTgt>
                                        </p:tgtEl>
                                        <p:attrNameLst>
                                          <p:attrName>style.visibility</p:attrName>
                                        </p:attrNameLst>
                                      </p:cBhvr>
                                      <p:to>
                                        <p:strVal val="visible"/>
                                      </p:to>
                                    </p:set>
                                    <p:animEffect transition="in" filter="fade">
                                      <p:cBhvr>
                                        <p:cTn id="12" dur="600"/>
                                        <p:tgtEl>
                                          <p:spTgt spid="8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8">
                                            <p:txEl>
                                              <p:pRg st="2" end="2"/>
                                            </p:txEl>
                                          </p:spTgt>
                                        </p:tgtEl>
                                        <p:attrNameLst>
                                          <p:attrName>style.visibility</p:attrName>
                                        </p:attrNameLst>
                                      </p:cBhvr>
                                      <p:to>
                                        <p:strVal val="visible"/>
                                      </p:to>
                                    </p:set>
                                    <p:animEffect transition="in" filter="fade">
                                      <p:cBhvr>
                                        <p:cTn id="17" dur="600"/>
                                        <p:tgtEl>
                                          <p:spTgt spid="8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8">
                                            <p:txEl>
                                              <p:pRg st="3" end="3"/>
                                            </p:txEl>
                                          </p:spTgt>
                                        </p:tgtEl>
                                        <p:attrNameLst>
                                          <p:attrName>style.visibility</p:attrName>
                                        </p:attrNameLst>
                                      </p:cBhvr>
                                      <p:to>
                                        <p:strVal val="visible"/>
                                      </p:to>
                                    </p:set>
                                    <p:animEffect transition="in" filter="fade">
                                      <p:cBhvr>
                                        <p:cTn id="22" dur="600"/>
                                        <p:tgtEl>
                                          <p:spTgt spid="8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8">
                                            <p:txEl>
                                              <p:pRg st="4" end="4"/>
                                            </p:txEl>
                                          </p:spTgt>
                                        </p:tgtEl>
                                        <p:attrNameLst>
                                          <p:attrName>style.visibility</p:attrName>
                                        </p:attrNameLst>
                                      </p:cBhvr>
                                      <p:to>
                                        <p:strVal val="visible"/>
                                      </p:to>
                                    </p:set>
                                    <p:animEffect transition="in" filter="fade">
                                      <p:cBhvr>
                                        <p:cTn id="27" dur="600"/>
                                        <p:tgtEl>
                                          <p:spTgt spid="8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Is DRM Ethical? - Rule Utilitarianism</a:t>
            </a:r>
          </a:p>
        </p:txBody>
      </p:sp>
      <p:sp>
        <p:nvSpPr>
          <p:cNvPr id="94" name="Shape 94"/>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36550" rtl="0">
              <a:lnSpc>
                <a:spcPct val="115000"/>
              </a:lnSpc>
              <a:spcBef>
                <a:spcPts val="0"/>
              </a:spcBef>
              <a:buClr>
                <a:schemeClr val="dk1"/>
              </a:buClr>
              <a:buSzPct val="166666"/>
              <a:buFont typeface="Arial"/>
              <a:buChar char="•"/>
            </a:pPr>
            <a:r>
              <a:rPr lang="en" sz="1700"/>
              <a:t>Pros</a:t>
            </a:r>
          </a:p>
          <a:p>
            <a:pPr marL="914400" lvl="1" indent="-336550" rtl="0">
              <a:lnSpc>
                <a:spcPct val="115000"/>
              </a:lnSpc>
              <a:spcBef>
                <a:spcPts val="0"/>
              </a:spcBef>
              <a:buClr>
                <a:schemeClr val="dk1"/>
              </a:buClr>
              <a:buSzPct val="100000"/>
              <a:buFont typeface="Courier New"/>
              <a:buChar char="o"/>
            </a:pPr>
            <a:r>
              <a:rPr lang="en" sz="1700"/>
              <a:t>Intellectual property theft would be reduced.</a:t>
            </a:r>
          </a:p>
          <a:p>
            <a:pPr marL="457200" lvl="0" indent="-336550" rtl="0">
              <a:lnSpc>
                <a:spcPct val="115000"/>
              </a:lnSpc>
              <a:spcBef>
                <a:spcPts val="0"/>
              </a:spcBef>
              <a:buClr>
                <a:schemeClr val="dk1"/>
              </a:buClr>
              <a:buSzPct val="166666"/>
              <a:buFont typeface="Arial"/>
              <a:buChar char="•"/>
            </a:pPr>
            <a:r>
              <a:rPr lang="en" sz="1700"/>
              <a:t>Cons</a:t>
            </a:r>
          </a:p>
          <a:p>
            <a:pPr marL="914400" lvl="1" indent="-336550" rtl="0">
              <a:lnSpc>
                <a:spcPct val="115000"/>
              </a:lnSpc>
              <a:spcBef>
                <a:spcPts val="0"/>
              </a:spcBef>
              <a:buClr>
                <a:schemeClr val="dk1"/>
              </a:buClr>
              <a:buSzPct val="100000"/>
              <a:buFont typeface="Courier New"/>
              <a:buChar char="o"/>
            </a:pPr>
            <a:r>
              <a:rPr lang="en" sz="1700"/>
              <a:t>DRM would interfere with all forms of media.  Users would have to pay for every instance of media individually, reducing how much they can access.</a:t>
            </a:r>
          </a:p>
          <a:p>
            <a:pPr marL="914400" lvl="1" indent="-336550" rtl="0">
              <a:lnSpc>
                <a:spcPct val="115000"/>
              </a:lnSpc>
              <a:spcBef>
                <a:spcPts val="0"/>
              </a:spcBef>
              <a:buClr>
                <a:schemeClr val="dk1"/>
              </a:buClr>
              <a:buSzPct val="100000"/>
              <a:buFont typeface="Courier New"/>
              <a:buChar char="o"/>
            </a:pPr>
            <a:r>
              <a:rPr lang="en" sz="1700"/>
              <a:t>People would need to spend more on media, potentially harming other areas of the economy.</a:t>
            </a:r>
          </a:p>
          <a:p>
            <a:pPr marL="914400" lvl="1" indent="-336550" rtl="0">
              <a:lnSpc>
                <a:spcPct val="115000"/>
              </a:lnSpc>
              <a:spcBef>
                <a:spcPts val="0"/>
              </a:spcBef>
              <a:buClr>
                <a:schemeClr val="dk1"/>
              </a:buClr>
              <a:buSzPct val="100000"/>
              <a:buFont typeface="Courier New"/>
              <a:buChar char="o"/>
            </a:pPr>
            <a:r>
              <a:rPr lang="en" sz="1700"/>
              <a:t>Hackers would go to greater lengths to break DRM. </a:t>
            </a:r>
          </a:p>
          <a:p>
            <a:pPr marL="457200" lvl="0" indent="0" rtl="0">
              <a:lnSpc>
                <a:spcPct val="115000"/>
              </a:lnSpc>
              <a:spcBef>
                <a:spcPts val="0"/>
              </a:spcBef>
              <a:buNone/>
            </a:pPr>
            <a:r>
              <a:rPr lang="en" sz="1700"/>
              <a:t>Conclusion:  By rule utilitarianism, DRM is not ethical.  The availability of media and information would be drastically reduced, reducing the happiness of a large number of people.  Furthermore, hackers would be driven to break it, largely reducing its effectiveness.</a:t>
            </a:r>
          </a:p>
          <a:p>
            <a:endParaRPr lang="en" sz="1700"/>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45</a:t>
            </a:fld>
            <a:endParaRPr lang="en-US" dirty="0"/>
          </a:p>
        </p:txBody>
      </p:sp>
    </p:spTree>
    <p:extLst>
      <p:ext uri="{BB962C8B-B14F-4D97-AF65-F5344CB8AC3E}">
        <p14:creationId xmlns:p14="http://schemas.microsoft.com/office/powerpoint/2010/main" val="4196216096"/>
      </p:ext>
    </p:extLst>
  </p:cSld>
  <p:clrMapOvr>
    <a:masterClrMapping/>
  </p:clrMapOvr>
  <p:transitio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Is DRM Ethical? - Act Utilitarianism</a:t>
            </a:r>
            <a:r>
              <a:rPr lang="en" sz="1400"/>
              <a:t> </a:t>
            </a:r>
          </a:p>
        </p:txBody>
      </p:sp>
      <p:sp>
        <p:nvSpPr>
          <p:cNvPr id="100" name="Shape 100"/>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lnSpc>
                <a:spcPct val="115000"/>
              </a:lnSpc>
              <a:spcBef>
                <a:spcPts val="0"/>
              </a:spcBef>
              <a:buClr>
                <a:schemeClr val="dk1"/>
              </a:buClr>
              <a:buSzPct val="166666"/>
              <a:buFont typeface="Arial"/>
              <a:buChar char="•"/>
            </a:pPr>
            <a:r>
              <a:rPr lang="en" sz="1800"/>
              <a:t>Pros:</a:t>
            </a:r>
          </a:p>
          <a:p>
            <a:pPr marL="914400" lvl="1" indent="-342900" rtl="0">
              <a:lnSpc>
                <a:spcPct val="115000"/>
              </a:lnSpc>
              <a:spcBef>
                <a:spcPts val="0"/>
              </a:spcBef>
              <a:buClr>
                <a:schemeClr val="dk1"/>
              </a:buClr>
              <a:buSzPct val="100000"/>
              <a:buFont typeface="Courier New"/>
              <a:buChar char="o"/>
            </a:pPr>
            <a:r>
              <a:rPr lang="en" sz="1800"/>
              <a:t>protects the creator from people using the product without paying for it, so the creator would make more money</a:t>
            </a:r>
          </a:p>
          <a:p>
            <a:pPr marL="457200" lvl="0" indent="-342900" rtl="0">
              <a:lnSpc>
                <a:spcPct val="115000"/>
              </a:lnSpc>
              <a:spcBef>
                <a:spcPts val="0"/>
              </a:spcBef>
              <a:buClr>
                <a:schemeClr val="dk1"/>
              </a:buClr>
              <a:buSzPct val="166666"/>
              <a:buFont typeface="Arial"/>
              <a:buChar char="•"/>
            </a:pPr>
            <a:r>
              <a:rPr lang="en" sz="1800"/>
              <a:t>Cons:</a:t>
            </a:r>
          </a:p>
          <a:p>
            <a:pPr marL="914400" lvl="1" indent="-342900" rtl="0">
              <a:lnSpc>
                <a:spcPct val="115000"/>
              </a:lnSpc>
              <a:spcBef>
                <a:spcPts val="0"/>
              </a:spcBef>
              <a:buClr>
                <a:schemeClr val="dk1"/>
              </a:buClr>
              <a:buSzPct val="100000"/>
              <a:buFont typeface="Courier New"/>
              <a:buChar char="o"/>
            </a:pPr>
            <a:r>
              <a:rPr lang="en" sz="1800"/>
              <a:t>DRM gets in the way of people (both paying and not) from enjoying the work produced by others. </a:t>
            </a:r>
          </a:p>
          <a:p>
            <a:pPr marL="914400" lvl="1" indent="-342900" rtl="0">
              <a:lnSpc>
                <a:spcPct val="115000"/>
              </a:lnSpc>
              <a:spcBef>
                <a:spcPts val="0"/>
              </a:spcBef>
              <a:buClr>
                <a:schemeClr val="dk1"/>
              </a:buClr>
              <a:buSzPct val="100000"/>
              <a:buFont typeface="Courier New"/>
              <a:buChar char="o"/>
            </a:pPr>
            <a:r>
              <a:rPr lang="en" sz="1800"/>
              <a:t>If given the option, no one would purposefully choose the product with DRM, because they would want the option to share it with friends</a:t>
            </a:r>
          </a:p>
          <a:p>
            <a:pPr marL="457200" lvl="0" indent="0" rtl="0">
              <a:lnSpc>
                <a:spcPct val="115000"/>
              </a:lnSpc>
              <a:spcBef>
                <a:spcPts val="0"/>
              </a:spcBef>
              <a:buNone/>
            </a:pPr>
            <a:r>
              <a:rPr lang="en" sz="1800"/>
              <a:t>Conclusion: Using DRM is debatably ethical.  While the creator would receive payment for more of his products, all users of the product would enjoy it less, and some customers will avoid the product due to the DRM. </a:t>
            </a:r>
          </a:p>
          <a:p>
            <a:endParaRPr lang="en" sz="1800"/>
          </a:p>
          <a:p>
            <a:endParaRPr lang="en" sz="1800"/>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46</a:t>
            </a:fld>
            <a:endParaRPr lang="en-US" dirty="0"/>
          </a:p>
        </p:txBody>
      </p:sp>
    </p:spTree>
    <p:extLst>
      <p:ext uri="{BB962C8B-B14F-4D97-AF65-F5344CB8AC3E}">
        <p14:creationId xmlns:p14="http://schemas.microsoft.com/office/powerpoint/2010/main" val="2144383875"/>
      </p:ext>
    </p:extLst>
  </p:cSld>
  <p:clrMapOvr>
    <a:masterClrMapping/>
  </p:clrMapOvr>
  <p:transition spd="slow">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Is DRM Ethical? - Social Contract</a:t>
            </a:r>
          </a:p>
        </p:txBody>
      </p:sp>
      <p:sp>
        <p:nvSpPr>
          <p:cNvPr id="106" name="Shape 106"/>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lnSpc>
                <a:spcPct val="115000"/>
              </a:lnSpc>
              <a:spcBef>
                <a:spcPts val="0"/>
              </a:spcBef>
              <a:buClr>
                <a:schemeClr val="dk1"/>
              </a:buClr>
              <a:buSzPct val="214285"/>
              <a:buFont typeface="Arial"/>
              <a:buChar char="•"/>
            </a:pPr>
            <a:r>
              <a:rPr lang="en" sz="1400"/>
              <a:t>
</a:t>
            </a:r>
            <a:r>
              <a:rPr lang="en" sz="1800"/>
              <a:t>People have the natural right to own property, and therefore should be able to freely utilize their property.</a:t>
            </a:r>
          </a:p>
          <a:p>
            <a:pPr marL="457200" lvl="0" indent="-342900" rtl="0">
              <a:lnSpc>
                <a:spcPct val="115000"/>
              </a:lnSpc>
              <a:spcBef>
                <a:spcPts val="0"/>
              </a:spcBef>
              <a:buClr>
                <a:schemeClr val="dk1"/>
              </a:buClr>
              <a:buSzPct val="166666"/>
              <a:buFont typeface="Arial"/>
              <a:buChar char="•"/>
            </a:pPr>
            <a:r>
              <a:rPr lang="en" sz="1800"/>
              <a:t>Conversely, companies have a right to Intellectual Property, and should be able to protect their products.</a:t>
            </a:r>
          </a:p>
          <a:p>
            <a:pPr marL="457200" lvl="0" indent="-342900" rtl="0">
              <a:lnSpc>
                <a:spcPct val="115000"/>
              </a:lnSpc>
              <a:spcBef>
                <a:spcPts val="0"/>
              </a:spcBef>
              <a:buClr>
                <a:schemeClr val="dk1"/>
              </a:buClr>
              <a:buSzPct val="166666"/>
              <a:buFont typeface="Arial"/>
              <a:buChar char="•"/>
            </a:pPr>
            <a:r>
              <a:rPr lang="en" sz="1800"/>
              <a:t>Conclusion:  </a:t>
            </a:r>
          </a:p>
          <a:p>
            <a:pPr marL="914400" lvl="1" indent="-342900" rtl="0">
              <a:lnSpc>
                <a:spcPct val="115000"/>
              </a:lnSpc>
              <a:spcBef>
                <a:spcPts val="0"/>
              </a:spcBef>
              <a:buClr>
                <a:schemeClr val="dk1"/>
              </a:buClr>
              <a:buSzPct val="100000"/>
              <a:buFont typeface="Courier New"/>
              <a:buChar char="o"/>
            </a:pPr>
            <a:r>
              <a:rPr lang="en" sz="1800"/>
              <a:t>The ethics of DRM are debatable according to Social Contract.  </a:t>
            </a:r>
          </a:p>
          <a:p>
            <a:endParaRPr lang="en" sz="1800"/>
          </a:p>
          <a:p>
            <a:endParaRPr lang="en" sz="1800"/>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47</a:t>
            </a:fld>
            <a:endParaRPr lang="en-US" dirty="0"/>
          </a:p>
        </p:txBody>
      </p:sp>
    </p:spTree>
    <p:extLst>
      <p:ext uri="{BB962C8B-B14F-4D97-AF65-F5344CB8AC3E}">
        <p14:creationId xmlns:p14="http://schemas.microsoft.com/office/powerpoint/2010/main" val="737430034"/>
      </p:ext>
    </p:extLst>
  </p:cSld>
  <p:clrMapOvr>
    <a:masterClrMapping/>
  </p:clrMapOvr>
  <p:transitio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Is DRM Ethical? - Kantianism</a:t>
            </a:r>
          </a:p>
        </p:txBody>
      </p:sp>
      <p:sp>
        <p:nvSpPr>
          <p:cNvPr id="112" name="Shape 112"/>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lnSpc>
                <a:spcPct val="115000"/>
              </a:lnSpc>
              <a:spcBef>
                <a:spcPts val="0"/>
              </a:spcBef>
              <a:buClr>
                <a:schemeClr val="dk1"/>
              </a:buClr>
              <a:buSzPct val="166666"/>
              <a:buFont typeface="Arial"/>
              <a:buChar char="•"/>
            </a:pPr>
            <a:r>
              <a:rPr lang="en" sz="1800"/>
              <a:t>If you were the one making the product, you would want everyone to pay you for your work. Ideally, you would get paid by every user. </a:t>
            </a:r>
          </a:p>
          <a:p>
            <a:pPr marL="457200" lvl="0" indent="-342900" rtl="0">
              <a:lnSpc>
                <a:spcPct val="115000"/>
              </a:lnSpc>
              <a:spcBef>
                <a:spcPts val="0"/>
              </a:spcBef>
              <a:buClr>
                <a:schemeClr val="dk1"/>
              </a:buClr>
              <a:buSzPct val="166666"/>
              <a:buFont typeface="Arial"/>
              <a:buChar char="•"/>
            </a:pPr>
            <a:r>
              <a:rPr lang="en" sz="1800"/>
              <a:t>Ideally, DRM should only protect a person’s intellectual property without harming the user base.  </a:t>
            </a:r>
          </a:p>
          <a:p>
            <a:pPr marL="457200" lvl="0" indent="-342900" rtl="0">
              <a:lnSpc>
                <a:spcPct val="115000"/>
              </a:lnSpc>
              <a:spcBef>
                <a:spcPts val="0"/>
              </a:spcBef>
              <a:buClr>
                <a:schemeClr val="dk1"/>
              </a:buClr>
              <a:buSzPct val="166666"/>
              <a:buFont typeface="Arial"/>
              <a:buChar char="•"/>
            </a:pPr>
            <a:r>
              <a:rPr lang="en" sz="1800"/>
              <a:t>Conclusion:</a:t>
            </a:r>
          </a:p>
          <a:p>
            <a:pPr marL="914400" lvl="1" indent="-342900" rtl="0">
              <a:lnSpc>
                <a:spcPct val="115000"/>
              </a:lnSpc>
              <a:spcBef>
                <a:spcPts val="0"/>
              </a:spcBef>
              <a:buClr>
                <a:schemeClr val="dk1"/>
              </a:buClr>
              <a:buSzPct val="100000"/>
              <a:buFont typeface="Courier New"/>
              <a:buChar char="o"/>
            </a:pPr>
            <a:r>
              <a:rPr lang="en" sz="1800"/>
              <a:t>Kantianism supports the use of DRM as a universal rule.  </a:t>
            </a:r>
          </a:p>
          <a:p>
            <a:endParaRPr lang="en" sz="1800"/>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48</a:t>
            </a:fld>
            <a:endParaRPr lang="en-US" dirty="0"/>
          </a:p>
        </p:txBody>
      </p:sp>
    </p:spTree>
    <p:extLst>
      <p:ext uri="{BB962C8B-B14F-4D97-AF65-F5344CB8AC3E}">
        <p14:creationId xmlns:p14="http://schemas.microsoft.com/office/powerpoint/2010/main" val="120182644"/>
      </p:ext>
    </p:extLst>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What are SOPA/PIPA?</a:t>
            </a:r>
          </a:p>
        </p:txBody>
      </p:sp>
      <p:sp>
        <p:nvSpPr>
          <p:cNvPr id="118" name="Shape 118"/>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lnSpc>
                <a:spcPct val="115000"/>
              </a:lnSpc>
              <a:spcBef>
                <a:spcPts val="0"/>
              </a:spcBef>
              <a:buClr>
                <a:schemeClr val="dk1"/>
              </a:buClr>
              <a:buSzPct val="166666"/>
              <a:buFont typeface="Arial"/>
              <a:buChar char="•"/>
            </a:pPr>
            <a:r>
              <a:rPr lang="en" sz="1800"/>
              <a:t>“The purpose of these bills is to make it harder for sites ... To sell or distribute pirated copyrighted material such as movies, music, as well as physical goods such as counterfeit purses and watches.”</a:t>
            </a:r>
            <a:r>
              <a:rPr lang="en" sz="1800" baseline="30000"/>
              <a:t>5</a:t>
            </a:r>
          </a:p>
          <a:p>
            <a:pPr marL="457200" lvl="0" indent="-342900" rtl="0">
              <a:lnSpc>
                <a:spcPct val="115000"/>
              </a:lnSpc>
              <a:spcBef>
                <a:spcPts val="0"/>
              </a:spcBef>
              <a:buClr>
                <a:schemeClr val="dk1"/>
              </a:buClr>
              <a:buSzPct val="166666"/>
              <a:buFont typeface="Arial"/>
              <a:buChar char="•"/>
            </a:pPr>
            <a:r>
              <a:rPr lang="en" sz="1800"/>
              <a:t>The idea is "good" to most lawmakers and creators, as they do not want people pirating their materials.</a:t>
            </a:r>
          </a:p>
          <a:p>
            <a:pPr marL="457200" lvl="0" indent="-342900" rtl="0">
              <a:lnSpc>
                <a:spcPct val="115000"/>
              </a:lnSpc>
              <a:spcBef>
                <a:spcPts val="0"/>
              </a:spcBef>
              <a:buClr>
                <a:schemeClr val="dk1"/>
              </a:buClr>
              <a:buSzPct val="166666"/>
              <a:buFont typeface="Arial"/>
              <a:buChar char="•"/>
            </a:pPr>
            <a:r>
              <a:rPr lang="en" sz="1800"/>
              <a:t>Most are opposed to it because the solution to stop the pirating materials from being accessed, would actually cause entire websites to be blocked, not just the pages with pirating materials on them.</a:t>
            </a:r>
          </a:p>
          <a:p>
            <a:pPr marL="457200" lvl="0" indent="-342900" rtl="0">
              <a:buClr>
                <a:schemeClr val="dk1"/>
              </a:buClr>
              <a:buSzPct val="166666"/>
              <a:buFont typeface="Arial"/>
              <a:buChar char="•"/>
            </a:pPr>
            <a:r>
              <a:rPr lang="en" sz="1800"/>
              <a:t>They worry that sopa and pipa would lead to censorship abuse.</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49</a:t>
            </a:fld>
            <a:endParaRPr lang="en-US" dirty="0"/>
          </a:p>
        </p:txBody>
      </p:sp>
    </p:spTree>
    <p:extLst>
      <p:ext uri="{BB962C8B-B14F-4D97-AF65-F5344CB8AC3E}">
        <p14:creationId xmlns:p14="http://schemas.microsoft.com/office/powerpoint/2010/main" val="1979455976"/>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685800" y="457200"/>
            <a:ext cx="7772400" cy="990600"/>
          </a:xfrm>
        </p:spPr>
        <p:txBody>
          <a:bodyPr/>
          <a:lstStyle/>
          <a:p>
            <a:pPr eaLnBrk="1" hangingPunct="1"/>
            <a:r>
              <a:rPr lang="en-US" sz="4000" smtClean="0">
                <a:ea typeface="ヒラギノ角ゴ Pro W3" charset="-128"/>
              </a:rPr>
              <a:t>History of Property Rights</a:t>
            </a:r>
          </a:p>
        </p:txBody>
      </p:sp>
      <p:sp>
        <p:nvSpPr>
          <p:cNvPr id="6147" name="TextBox 3"/>
          <p:cNvSpPr txBox="1">
            <a:spLocks noChangeArrowheads="1"/>
          </p:cNvSpPr>
          <p:nvPr/>
        </p:nvSpPr>
        <p:spPr bwMode="auto">
          <a:xfrm>
            <a:off x="685800" y="1752600"/>
            <a:ext cx="7772400" cy="3540125"/>
          </a:xfrm>
          <a:prstGeom prst="rect">
            <a:avLst/>
          </a:prstGeom>
          <a:noFill/>
          <a:ln w="9525">
            <a:noFill/>
            <a:miter lim="800000"/>
            <a:headEnd/>
            <a:tailEnd/>
          </a:ln>
        </p:spPr>
        <p:txBody>
          <a:bodyPr>
            <a:spAutoFit/>
          </a:bodyPr>
          <a:lstStyle/>
          <a:p>
            <a:r>
              <a:rPr lang="en-US" sz="2800" dirty="0">
                <a:latin typeface="Calibri" pitchFamily="34" charset="0"/>
              </a:rPr>
              <a:t>The philosophy of property rights in Great Britain and the US is due to John Locke.  Locke argued for a natural right to property. Locke’s ideas on property refer to </a:t>
            </a:r>
            <a:r>
              <a:rPr lang="en-US" sz="2800" i="1" dirty="0">
                <a:latin typeface="Calibri" pitchFamily="34" charset="0"/>
              </a:rPr>
              <a:t>tangible</a:t>
            </a:r>
            <a:r>
              <a:rPr lang="en-US" sz="2800" dirty="0">
                <a:latin typeface="Calibri" pitchFamily="34" charset="0"/>
              </a:rPr>
              <a:t> property (physical property; </a:t>
            </a:r>
            <a:r>
              <a:rPr lang="en-US" sz="2800" i="1" dirty="0">
                <a:latin typeface="Calibri" pitchFamily="34" charset="0"/>
              </a:rPr>
              <a:t>tangible</a:t>
            </a:r>
            <a:r>
              <a:rPr lang="en-US" sz="2800" dirty="0">
                <a:latin typeface="Calibri" pitchFamily="34" charset="0"/>
              </a:rPr>
              <a:t> comes from the Latin word for </a:t>
            </a:r>
            <a:r>
              <a:rPr lang="en-US" sz="2800" i="1" dirty="0">
                <a:latin typeface="Calibri" pitchFamily="34" charset="0"/>
              </a:rPr>
              <a:t>touch).</a:t>
            </a:r>
            <a:endParaRPr lang="en-US" sz="2800" dirty="0">
              <a:latin typeface="Calibri" pitchFamily="34" charset="0"/>
            </a:endParaRPr>
          </a:p>
          <a:p>
            <a:endParaRPr lang="en-US" sz="2800" dirty="0">
              <a:latin typeface="Calibri" pitchFamily="34" charset="0"/>
            </a:endParaRPr>
          </a:p>
          <a:p>
            <a:r>
              <a:rPr lang="en-US" sz="2800" dirty="0">
                <a:latin typeface="Calibri" pitchFamily="34" charset="0"/>
              </a:rPr>
              <a:t>Do Locke’s ideas make sense for intellectual property, which is </a:t>
            </a:r>
            <a:r>
              <a:rPr lang="en-US" sz="2800" i="1" dirty="0">
                <a:latin typeface="Calibri" pitchFamily="34" charset="0"/>
              </a:rPr>
              <a:t>intangible</a:t>
            </a:r>
            <a:r>
              <a:rPr lang="en-US" sz="2800" dirty="0">
                <a:latin typeface="Calibri" pitchFamily="34" charset="0"/>
              </a:rPr>
              <a:t>?</a:t>
            </a:r>
          </a:p>
        </p:txBody>
      </p:sp>
      <p:sp>
        <p:nvSpPr>
          <p:cNvPr id="4" name="TextBox 3"/>
          <p:cNvSpPr txBox="1"/>
          <p:nvPr/>
        </p:nvSpPr>
        <p:spPr>
          <a:xfrm>
            <a:off x="1689904" y="5451662"/>
            <a:ext cx="4878259" cy="369332"/>
          </a:xfrm>
          <a:prstGeom prst="rect">
            <a:avLst/>
          </a:prstGeom>
          <a:noFill/>
        </p:spPr>
        <p:txBody>
          <a:bodyPr wrap="none" rtlCol="0">
            <a:spAutoFit/>
          </a:bodyPr>
          <a:lstStyle/>
          <a:p>
            <a:r>
              <a:rPr lang="en-US" dirty="0" smtClean="0">
                <a:hlinkClick r:id="rId2"/>
              </a:rPr>
              <a:t>http://plato.stanford.edu/entries/locke-political/</a:t>
            </a:r>
            <a:endParaRPr lang="en-US" dirty="0"/>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a:t>Discussion Questions</a:t>
            </a:r>
          </a:p>
        </p:txBody>
      </p:sp>
      <p:sp>
        <p:nvSpPr>
          <p:cNvPr id="124" name="Shape 124"/>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lnSpc>
                <a:spcPct val="115000"/>
              </a:lnSpc>
              <a:spcBef>
                <a:spcPts val="0"/>
              </a:spcBef>
              <a:spcAft>
                <a:spcPts val="1000"/>
              </a:spcAft>
              <a:buClr>
                <a:schemeClr val="dk1"/>
              </a:buClr>
              <a:buSzPct val="166666"/>
              <a:buFont typeface="Arial"/>
              <a:buChar char="•"/>
            </a:pPr>
            <a:r>
              <a:rPr lang="en" sz="1800"/>
              <a:t>Should the government try to clamp down more strongly on piracy?</a:t>
            </a:r>
          </a:p>
          <a:p>
            <a:pPr marL="457200" lvl="0" indent="-342900" rtl="0">
              <a:lnSpc>
                <a:spcPct val="115000"/>
              </a:lnSpc>
              <a:spcBef>
                <a:spcPts val="0"/>
              </a:spcBef>
              <a:spcAft>
                <a:spcPts val="1000"/>
              </a:spcAft>
              <a:buClr>
                <a:schemeClr val="dk1"/>
              </a:buClr>
              <a:buSzPct val="166666"/>
              <a:buFont typeface="Arial"/>
              <a:buChar char="•"/>
            </a:pPr>
            <a:r>
              <a:rPr lang="en" sz="1800"/>
              <a:t>Should companies shut down peer to peer transferring sites? </a:t>
            </a:r>
          </a:p>
          <a:p>
            <a:pPr marL="457200" lvl="0" indent="-342900" rtl="0">
              <a:lnSpc>
                <a:spcPct val="115000"/>
              </a:lnSpc>
              <a:spcBef>
                <a:spcPts val="0"/>
              </a:spcBef>
              <a:spcAft>
                <a:spcPts val="1000"/>
              </a:spcAft>
              <a:buClr>
                <a:schemeClr val="dk1"/>
              </a:buClr>
              <a:buSzPct val="166666"/>
              <a:buFont typeface="Arial"/>
              <a:buChar char="•"/>
            </a:pPr>
            <a:r>
              <a:rPr lang="en" sz="1800"/>
              <a:t>Is the government justifiable, given they can often be denials of the freedom of speech, or invasion of privacy?</a:t>
            </a:r>
          </a:p>
          <a:p>
            <a:pPr marL="457200" lvl="0" indent="-342900" rtl="0">
              <a:lnSpc>
                <a:spcPct val="115000"/>
              </a:lnSpc>
              <a:spcBef>
                <a:spcPts val="0"/>
              </a:spcBef>
              <a:spcAft>
                <a:spcPts val="1000"/>
              </a:spcAft>
              <a:buClr>
                <a:schemeClr val="dk1"/>
              </a:buClr>
              <a:buSzPct val="166666"/>
              <a:buFont typeface="Arial"/>
              <a:buChar char="•"/>
            </a:pPr>
            <a:r>
              <a:rPr lang="en" sz="1800"/>
              <a:t>In the end, would the laws work?  With the internet designed as it is, is it feasible to simply outright prevent piracy?  Or, would it just put fuel on the fire for technology experts?</a:t>
            </a:r>
          </a:p>
          <a:p>
            <a:pPr marL="457200" lvl="0" indent="-342900" rtl="0">
              <a:lnSpc>
                <a:spcPct val="115000"/>
              </a:lnSpc>
              <a:spcBef>
                <a:spcPts val="0"/>
              </a:spcBef>
              <a:spcAft>
                <a:spcPts val="1000"/>
              </a:spcAft>
              <a:buClr>
                <a:schemeClr val="dk1"/>
              </a:buClr>
              <a:buSzPct val="166666"/>
              <a:buFont typeface="Arial"/>
              <a:buChar char="•"/>
            </a:pPr>
            <a:r>
              <a:rPr lang="en" sz="1800"/>
              <a:t>Who is at fault? Should the hosts of the pirating websites/material be charged, or the people who pirate the material?</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50</a:t>
            </a:fld>
            <a:endParaRPr lang="en-US" dirty="0"/>
          </a:p>
        </p:txBody>
      </p:sp>
    </p:spTree>
    <p:extLst>
      <p:ext uri="{BB962C8B-B14F-4D97-AF65-F5344CB8AC3E}">
        <p14:creationId xmlns:p14="http://schemas.microsoft.com/office/powerpoint/2010/main" val="2688478398"/>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xEl>
                                              <p:pRg st="0" end="0"/>
                                            </p:txEl>
                                          </p:spTgt>
                                        </p:tgtEl>
                                        <p:attrNameLst>
                                          <p:attrName>style.visibility</p:attrName>
                                        </p:attrNameLst>
                                      </p:cBhvr>
                                      <p:to>
                                        <p:strVal val="visible"/>
                                      </p:to>
                                    </p:set>
                                    <p:animEffect transition="in" filter="fade">
                                      <p:cBhvr>
                                        <p:cTn id="7" dur="600"/>
                                        <p:tgtEl>
                                          <p:spTgt spid="1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4">
                                            <p:txEl>
                                              <p:pRg st="1" end="1"/>
                                            </p:txEl>
                                          </p:spTgt>
                                        </p:tgtEl>
                                        <p:attrNameLst>
                                          <p:attrName>style.visibility</p:attrName>
                                        </p:attrNameLst>
                                      </p:cBhvr>
                                      <p:to>
                                        <p:strVal val="visible"/>
                                      </p:to>
                                    </p:set>
                                    <p:animEffect transition="in" filter="fade">
                                      <p:cBhvr>
                                        <p:cTn id="12" dur="600"/>
                                        <p:tgtEl>
                                          <p:spTgt spid="1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4">
                                            <p:txEl>
                                              <p:pRg st="2" end="2"/>
                                            </p:txEl>
                                          </p:spTgt>
                                        </p:tgtEl>
                                        <p:attrNameLst>
                                          <p:attrName>style.visibility</p:attrName>
                                        </p:attrNameLst>
                                      </p:cBhvr>
                                      <p:to>
                                        <p:strVal val="visible"/>
                                      </p:to>
                                    </p:set>
                                    <p:animEffect transition="in" filter="fade">
                                      <p:cBhvr>
                                        <p:cTn id="17" dur="600"/>
                                        <p:tgtEl>
                                          <p:spTgt spid="12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4">
                                            <p:txEl>
                                              <p:pRg st="3" end="3"/>
                                            </p:txEl>
                                          </p:spTgt>
                                        </p:tgtEl>
                                        <p:attrNameLst>
                                          <p:attrName>style.visibility</p:attrName>
                                        </p:attrNameLst>
                                      </p:cBhvr>
                                      <p:to>
                                        <p:strVal val="visible"/>
                                      </p:to>
                                    </p:set>
                                    <p:animEffect transition="in" filter="fade">
                                      <p:cBhvr>
                                        <p:cTn id="22" dur="600"/>
                                        <p:tgtEl>
                                          <p:spTgt spid="12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4">
                                            <p:txEl>
                                              <p:pRg st="4" end="4"/>
                                            </p:txEl>
                                          </p:spTgt>
                                        </p:tgtEl>
                                        <p:attrNameLst>
                                          <p:attrName>style.visibility</p:attrName>
                                        </p:attrNameLst>
                                      </p:cBhvr>
                                      <p:to>
                                        <p:strVal val="visible"/>
                                      </p:to>
                                    </p:set>
                                    <p:animEffect transition="in" filter="fade">
                                      <p:cBhvr>
                                        <p:cTn id="27" dur="600"/>
                                        <p:tgtEl>
                                          <p:spTgt spid="12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sz="3000">
                <a:solidFill>
                  <a:srgbClr val="FFFFFF"/>
                </a:solidFill>
              </a:rPr>
              <a:t>Are SOPA/PIPA Ethical? - Act Utilitarianism</a:t>
            </a:r>
          </a:p>
        </p:txBody>
      </p:sp>
      <p:sp>
        <p:nvSpPr>
          <p:cNvPr id="130" name="Shape 130"/>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lnSpc>
                <a:spcPct val="115000"/>
              </a:lnSpc>
              <a:spcBef>
                <a:spcPts val="0"/>
              </a:spcBef>
              <a:buClr>
                <a:schemeClr val="dk1"/>
              </a:buClr>
              <a:buSzPct val="166666"/>
              <a:buFont typeface="Arial"/>
              <a:buChar char="•"/>
            </a:pPr>
            <a:r>
              <a:rPr lang="en" sz="1800"/>
              <a:t>Pros:</a:t>
            </a:r>
          </a:p>
          <a:p>
            <a:pPr marL="914400" lvl="1" indent="-342900" rtl="0">
              <a:lnSpc>
                <a:spcPct val="115000"/>
              </a:lnSpc>
              <a:spcBef>
                <a:spcPts val="0"/>
              </a:spcBef>
              <a:buClr>
                <a:schemeClr val="dk1"/>
              </a:buClr>
              <a:buSzPct val="100000"/>
              <a:buFont typeface="Courier New"/>
              <a:buChar char="o"/>
            </a:pPr>
            <a:r>
              <a:rPr lang="en" sz="1800"/>
              <a:t>Products are not stolen as much because the government stops sites from distributing them</a:t>
            </a:r>
          </a:p>
          <a:p>
            <a:pPr marL="457200" lvl="0" indent="-342900" rtl="0">
              <a:lnSpc>
                <a:spcPct val="115000"/>
              </a:lnSpc>
              <a:spcBef>
                <a:spcPts val="0"/>
              </a:spcBef>
              <a:buClr>
                <a:schemeClr val="dk1"/>
              </a:buClr>
              <a:buSzPct val="166666"/>
              <a:buFont typeface="Arial"/>
              <a:buChar char="•"/>
            </a:pPr>
            <a:r>
              <a:rPr lang="en" sz="1800"/>
              <a:t>Cons:</a:t>
            </a:r>
          </a:p>
          <a:p>
            <a:pPr marL="914400" lvl="1" indent="-342900" rtl="0">
              <a:lnSpc>
                <a:spcPct val="115000"/>
              </a:lnSpc>
              <a:spcBef>
                <a:spcPts val="0"/>
              </a:spcBef>
              <a:buClr>
                <a:schemeClr val="dk1"/>
              </a:buClr>
              <a:buSzPct val="100000"/>
              <a:buFont typeface="Courier New"/>
              <a:buChar char="o"/>
            </a:pPr>
            <a:r>
              <a:rPr lang="en" sz="1800"/>
              <a:t>Not everyone has free access to the Internet, most people would not be happy about this</a:t>
            </a:r>
          </a:p>
          <a:p>
            <a:pPr marL="914400" lvl="1" indent="-342900" rtl="0">
              <a:lnSpc>
                <a:spcPct val="115000"/>
              </a:lnSpc>
              <a:spcBef>
                <a:spcPts val="0"/>
              </a:spcBef>
              <a:buClr>
                <a:schemeClr val="dk1"/>
              </a:buClr>
              <a:buSzPct val="100000"/>
              <a:buFont typeface="Courier New"/>
              <a:buChar char="o"/>
            </a:pPr>
            <a:r>
              <a:rPr lang="en" sz="1800"/>
              <a:t>People hosting pirating sites are thrown in jail</a:t>
            </a:r>
          </a:p>
          <a:p>
            <a:pPr marL="457200" lvl="0" indent="-342900" rtl="0">
              <a:lnSpc>
                <a:spcPct val="115000"/>
              </a:lnSpc>
              <a:spcBef>
                <a:spcPts val="0"/>
              </a:spcBef>
              <a:buClr>
                <a:schemeClr val="dk1"/>
              </a:buClr>
              <a:buSzPct val="166666"/>
              <a:buFont typeface="Arial"/>
              <a:buChar char="•"/>
            </a:pPr>
            <a:r>
              <a:rPr lang="en" sz="1800"/>
              <a:t>Conclusion:</a:t>
            </a:r>
          </a:p>
          <a:p>
            <a:pPr marL="914400" lvl="1" indent="-342900" rtl="0">
              <a:lnSpc>
                <a:spcPct val="115000"/>
              </a:lnSpc>
              <a:spcBef>
                <a:spcPts val="0"/>
              </a:spcBef>
              <a:buClr>
                <a:schemeClr val="dk1"/>
              </a:buClr>
              <a:buSzPct val="100000"/>
              <a:buFont typeface="Courier New"/>
              <a:buChar char="o"/>
            </a:pPr>
            <a:r>
              <a:rPr lang="en" sz="1800"/>
              <a:t>Total happiness decreases, because it limits content other than just pirating sites</a:t>
            </a:r>
          </a:p>
          <a:p>
            <a:endParaRPr lang="en" sz="1800"/>
          </a:p>
          <a:p>
            <a:endParaRPr lang="en" sz="1800"/>
          </a:p>
          <a:p>
            <a:endParaRPr lang="en" sz="1800"/>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51</a:t>
            </a:fld>
            <a:endParaRPr lang="en-US" dirty="0"/>
          </a:p>
        </p:txBody>
      </p:sp>
    </p:spTree>
    <p:extLst>
      <p:ext uri="{BB962C8B-B14F-4D97-AF65-F5344CB8AC3E}">
        <p14:creationId xmlns:p14="http://schemas.microsoft.com/office/powerpoint/2010/main" val="2328280718"/>
      </p:ext>
    </p:extLst>
  </p:cSld>
  <p:clrMapOvr>
    <a:masterClrMapping/>
  </p:clrMapOvr>
  <p:transitio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sz="3000"/>
              <a:t>Are SOPA/PIPA Ethical? - Social Contract</a:t>
            </a:r>
          </a:p>
        </p:txBody>
      </p:sp>
      <p:sp>
        <p:nvSpPr>
          <p:cNvPr id="136" name="Shape 136"/>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30200" rtl="0">
              <a:lnSpc>
                <a:spcPct val="115000"/>
              </a:lnSpc>
              <a:spcBef>
                <a:spcPts val="0"/>
              </a:spcBef>
              <a:buClr>
                <a:schemeClr val="dk1"/>
              </a:buClr>
              <a:buSzPct val="166666"/>
              <a:buFont typeface="Arial"/>
              <a:buChar char="•"/>
            </a:pPr>
            <a:r>
              <a:rPr lang="en" sz="1600"/>
              <a:t>Hobbes says "everyone living in a society implicitly agrees to having a government that is able to enforce these rules"</a:t>
            </a:r>
          </a:p>
          <a:p>
            <a:pPr marL="457200" lvl="0" indent="-330200" rtl="0">
              <a:lnSpc>
                <a:spcPct val="115000"/>
              </a:lnSpc>
              <a:spcBef>
                <a:spcPts val="0"/>
              </a:spcBef>
              <a:buClr>
                <a:schemeClr val="dk1"/>
              </a:buClr>
              <a:buSzPct val="166666"/>
              <a:buFont typeface="Arial"/>
              <a:buChar char="•"/>
            </a:pPr>
            <a:r>
              <a:rPr lang="en" sz="1600"/>
              <a:t>Since the government is supposed to uphold and enforce the moral laws of the rational people, the government should be doing whatever the rational people decide are good moral laws.</a:t>
            </a:r>
          </a:p>
          <a:p>
            <a:pPr marL="457200" lvl="0" indent="-330200" rtl="0">
              <a:lnSpc>
                <a:spcPct val="115000"/>
              </a:lnSpc>
              <a:spcBef>
                <a:spcPts val="0"/>
              </a:spcBef>
              <a:buClr>
                <a:schemeClr val="dk1"/>
              </a:buClr>
              <a:buSzPct val="166666"/>
              <a:buFont typeface="Arial"/>
              <a:buChar char="•"/>
            </a:pPr>
            <a:r>
              <a:rPr lang="en" sz="1600"/>
              <a:t>The people would decide that piracy is unethical by social contract standards (seen before), and thus the government should pass laws which help them enforce this decision by the people.</a:t>
            </a:r>
          </a:p>
          <a:p>
            <a:pPr marL="457200" lvl="0" indent="-330200" rtl="0">
              <a:lnSpc>
                <a:spcPct val="115000"/>
              </a:lnSpc>
              <a:spcBef>
                <a:spcPts val="0"/>
              </a:spcBef>
              <a:buClr>
                <a:schemeClr val="dk1"/>
              </a:buClr>
              <a:buSzPct val="166666"/>
              <a:buFont typeface="Arial"/>
              <a:buChar char="•"/>
            </a:pPr>
            <a:r>
              <a:rPr lang="en" sz="1600"/>
              <a:t>Conclusion:</a:t>
            </a:r>
          </a:p>
          <a:p>
            <a:pPr marL="914400" lvl="1" indent="-330200" rtl="0">
              <a:lnSpc>
                <a:spcPct val="115000"/>
              </a:lnSpc>
              <a:spcBef>
                <a:spcPts val="0"/>
              </a:spcBef>
              <a:buClr>
                <a:schemeClr val="dk1"/>
              </a:buClr>
              <a:buSzPct val="100000"/>
              <a:buFont typeface="Courier New"/>
              <a:buChar char="o"/>
            </a:pPr>
            <a:r>
              <a:rPr lang="en" sz="1600"/>
              <a:t>They actions by lawmakers are ethical because they are passing laws to stop the unethical behavior of others.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52</a:t>
            </a:fld>
            <a:endParaRPr lang="en-US" dirty="0"/>
          </a:p>
        </p:txBody>
      </p:sp>
    </p:spTree>
    <p:extLst>
      <p:ext uri="{BB962C8B-B14F-4D97-AF65-F5344CB8AC3E}">
        <p14:creationId xmlns:p14="http://schemas.microsoft.com/office/powerpoint/2010/main" val="1424334701"/>
      </p:ext>
    </p:extLst>
  </p:cSld>
  <p:clrMapOvr>
    <a:masterClrMapping/>
  </p:clrMapOvr>
  <p:transition spd="slow">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sz="3000"/>
              <a:t>Are SOPA/PIPA Ethical? - Kantianism</a:t>
            </a:r>
          </a:p>
        </p:txBody>
      </p:sp>
      <p:sp>
        <p:nvSpPr>
          <p:cNvPr id="142" name="Shape 142"/>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457200" lvl="0" indent="-342900" rtl="0">
              <a:lnSpc>
                <a:spcPct val="115000"/>
              </a:lnSpc>
              <a:spcBef>
                <a:spcPts val="0"/>
              </a:spcBef>
              <a:buClr>
                <a:schemeClr val="dk1"/>
              </a:buClr>
              <a:buSzPct val="166666"/>
              <a:buFont typeface="Arial"/>
              <a:buChar char="•"/>
            </a:pPr>
            <a:r>
              <a:rPr lang="en" sz="1800"/>
              <a:t>Is it universally moral to control access to the internet?  </a:t>
            </a:r>
          </a:p>
          <a:p>
            <a:pPr marL="457200" lvl="0" indent="-342900" rtl="0">
              <a:lnSpc>
                <a:spcPct val="115000"/>
              </a:lnSpc>
              <a:spcBef>
                <a:spcPts val="0"/>
              </a:spcBef>
              <a:buClr>
                <a:schemeClr val="dk1"/>
              </a:buClr>
              <a:buSzPct val="166666"/>
              <a:buFont typeface="Arial"/>
              <a:buChar char="•"/>
            </a:pPr>
            <a:r>
              <a:rPr lang="en" sz="1800"/>
              <a:t>If this was always done by the government to suit its interests, it would deny the freedom of speech, preventing people from freely accessing information.  </a:t>
            </a:r>
          </a:p>
          <a:p>
            <a:pPr marL="457200" lvl="0" indent="-342900" rtl="0">
              <a:lnSpc>
                <a:spcPct val="115000"/>
              </a:lnSpc>
              <a:spcBef>
                <a:spcPts val="0"/>
              </a:spcBef>
              <a:buClr>
                <a:schemeClr val="dk1"/>
              </a:buClr>
              <a:buSzPct val="166666"/>
              <a:buFont typeface="Arial"/>
              <a:buChar char="•"/>
            </a:pPr>
            <a:r>
              <a:rPr lang="en" sz="1800"/>
              <a:t>It cannot be said that controlling the internet can be a universal ethical choice, so Kantianism rules against government sanctions against piracy. </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53</a:t>
            </a:fld>
            <a:endParaRPr lang="en-US" dirty="0"/>
          </a:p>
        </p:txBody>
      </p:sp>
    </p:spTree>
    <p:extLst>
      <p:ext uri="{BB962C8B-B14F-4D97-AF65-F5344CB8AC3E}">
        <p14:creationId xmlns:p14="http://schemas.microsoft.com/office/powerpoint/2010/main" val="1724344849"/>
      </p:ext>
    </p:extLst>
  </p:cSld>
  <p:clrMapOvr>
    <a:masterClrMapping/>
  </p:clrMapOvr>
  <p:transition spd="slow">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a:buNone/>
            </a:pPr>
            <a:r>
              <a:rPr lang="en"/>
              <a:t>Citations</a:t>
            </a:r>
          </a:p>
        </p:txBody>
      </p:sp>
      <p:sp>
        <p:nvSpPr>
          <p:cNvPr id="148" name="Shape 148"/>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lvl="0" rtl="0">
              <a:buNone/>
            </a:pPr>
            <a:r>
              <a:rPr lang="en" sz="1400"/>
              <a:t>
(2)  </a:t>
            </a:r>
            <a:r>
              <a:rPr lang="en" sz="1400" u="sng">
                <a:solidFill>
                  <a:schemeClr val="hlink"/>
                </a:solidFill>
                <a:hlinkClick r:id="rId3"/>
              </a:rPr>
              <a:t>http://en.wikipedia.org/wiki/Digital_rights_management</a:t>
            </a:r>
          </a:p>
          <a:p>
            <a:pPr lvl="0" rtl="0">
              <a:buNone/>
            </a:pPr>
            <a:r>
              <a:rPr lang="en" sz="1400"/>
              <a:t>(3)  </a:t>
            </a:r>
            <a:r>
              <a:rPr lang="en" sz="1400" u="sng">
                <a:solidFill>
                  <a:schemeClr val="hlink"/>
                </a:solidFill>
                <a:hlinkClick r:id="rId4"/>
              </a:rPr>
              <a:t>http://www.wired.com/politics/security/commentary/securitymatters/2005/11/69601</a:t>
            </a:r>
          </a:p>
          <a:p>
            <a:pPr lvl="0" rtl="0">
              <a:buNone/>
            </a:pPr>
            <a:r>
              <a:rPr lang="en" sz="1400"/>
              <a:t>(4)  </a:t>
            </a:r>
            <a:r>
              <a:rPr lang="en" sz="1400" u="sng">
                <a:solidFill>
                  <a:schemeClr val="hlink"/>
                </a:solidFill>
                <a:hlinkClick r:id="rId5"/>
              </a:rPr>
              <a:t>http://www.pcworld.com/article/127790/article.html</a:t>
            </a:r>
          </a:p>
          <a:p>
            <a:pPr marL="0" lvl="0" indent="0" rtl="0">
              <a:buNone/>
            </a:pPr>
            <a:r>
              <a:rPr lang="en" sz="1400"/>
              <a:t>(5) </a:t>
            </a:r>
            <a:r>
              <a:rPr lang="en" sz="1400" u="sng">
                <a:solidFill>
                  <a:schemeClr val="hlink"/>
                </a:solidFill>
                <a:hlinkClick r:id="rId6"/>
              </a:rPr>
              <a:t>http://en.wikipedia.org/wiki/Online_pass</a:t>
            </a:r>
          </a:p>
          <a:p>
            <a:pPr marL="0" lvl="0" indent="0" rtl="0">
              <a:buNone/>
            </a:pPr>
            <a:r>
              <a:rPr lang="en" sz="1400"/>
              <a:t>(6) </a:t>
            </a:r>
            <a:r>
              <a:rPr lang="en" sz="1400" u="sng">
                <a:solidFill>
                  <a:schemeClr val="hlink"/>
                </a:solidFill>
                <a:hlinkClick r:id="rId7"/>
              </a:rPr>
              <a:t>http://www.nytimes.com/2012/02/09/technology/in-piracy-debate-deciding-if-the-sky-is-falling.html</a:t>
            </a:r>
          </a:p>
          <a:p>
            <a:pPr marL="0" lvl="0" indent="0" rtl="0">
              <a:buNone/>
            </a:pPr>
            <a:r>
              <a:rPr lang="en" sz="1400"/>
              <a:t>(7) </a:t>
            </a:r>
            <a:r>
              <a:rPr lang="en" sz="1400" u="sng">
                <a:solidFill>
                  <a:schemeClr val="hlink"/>
                </a:solidFill>
                <a:hlinkClick r:id="rId8"/>
              </a:rPr>
              <a:t>http://www.hardwareanalysis.com/content/article/1765/</a:t>
            </a:r>
          </a:p>
          <a:p>
            <a:endParaRPr lang="en" sz="1400" u="sng">
              <a:solidFill>
                <a:schemeClr val="hlink"/>
              </a:solidFill>
              <a:hlinkClick r:id="rId8"/>
            </a:endParaRPr>
          </a:p>
          <a:p>
            <a:endParaRPr lang="en" sz="1400" u="sng">
              <a:solidFill>
                <a:schemeClr val="hlink"/>
              </a:solidFill>
              <a:hlinkClick r:id="rId8"/>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54</a:t>
            </a:fld>
            <a:endParaRPr lang="en-US" dirty="0"/>
          </a:p>
        </p:txBody>
      </p:sp>
    </p:spTree>
    <p:extLst>
      <p:ext uri="{BB962C8B-B14F-4D97-AF65-F5344CB8AC3E}">
        <p14:creationId xmlns:p14="http://schemas.microsoft.com/office/powerpoint/2010/main" val="3971748493"/>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685800" y="381000"/>
            <a:ext cx="7772400" cy="914400"/>
          </a:xfrm>
        </p:spPr>
        <p:txBody>
          <a:bodyPr/>
          <a:lstStyle/>
          <a:p>
            <a:pPr eaLnBrk="1" hangingPunct="1"/>
            <a:r>
              <a:rPr lang="en-US" sz="3600" smtClean="0">
                <a:ea typeface="ヒラギノ角ゴ Pro W3" charset="-128"/>
              </a:rPr>
              <a:t>Intellectual versus Tangible Property</a:t>
            </a:r>
          </a:p>
        </p:txBody>
      </p:sp>
      <p:sp>
        <p:nvSpPr>
          <p:cNvPr id="7171" name="TextBox 3"/>
          <p:cNvSpPr txBox="1">
            <a:spLocks noChangeArrowheads="1"/>
          </p:cNvSpPr>
          <p:nvPr/>
        </p:nvSpPr>
        <p:spPr bwMode="auto">
          <a:xfrm>
            <a:off x="685800" y="1295400"/>
            <a:ext cx="7772400" cy="4832350"/>
          </a:xfrm>
          <a:prstGeom prst="rect">
            <a:avLst/>
          </a:prstGeom>
          <a:noFill/>
          <a:ln w="9525">
            <a:noFill/>
            <a:miter lim="800000"/>
            <a:headEnd/>
            <a:tailEnd/>
          </a:ln>
        </p:spPr>
        <p:txBody>
          <a:bodyPr>
            <a:spAutoFit/>
          </a:bodyPr>
          <a:lstStyle/>
          <a:p>
            <a:r>
              <a:rPr lang="en-US" sz="2800">
                <a:latin typeface="Calibri" pitchFamily="34" charset="0"/>
              </a:rPr>
              <a:t>Intellectual and tangible property differ in two important ways:</a:t>
            </a:r>
          </a:p>
          <a:p>
            <a:pPr>
              <a:buFont typeface="Arial" charset="0"/>
              <a:buChar char="•"/>
            </a:pPr>
            <a:r>
              <a:rPr lang="en-US" sz="2800">
                <a:latin typeface="Calibri" pitchFamily="34" charset="0"/>
              </a:rPr>
              <a:t>First, we can duplicate physical artifacts, but every intellectual artifact is unique.</a:t>
            </a:r>
          </a:p>
          <a:p>
            <a:pPr>
              <a:buFont typeface="Arial" charset="0"/>
              <a:buChar char="•"/>
            </a:pPr>
            <a:r>
              <a:rPr lang="en-US" sz="2800">
                <a:latin typeface="Calibri" pitchFamily="34" charset="0"/>
              </a:rPr>
              <a:t>Second, copying a piece of intellectual property is different from stealing a piece of physical property.  If I steal your car, you no longer have it.  If I copy your play or poem or song, you still have your copy.</a:t>
            </a:r>
          </a:p>
          <a:p>
            <a:endParaRPr lang="en-US" sz="2800">
              <a:latin typeface="Calibri" pitchFamily="34" charset="0"/>
            </a:endParaRPr>
          </a:p>
          <a:p>
            <a:r>
              <a:rPr lang="en-US" sz="2800">
                <a:latin typeface="Calibri" pitchFamily="34" charset="0"/>
              </a:rPr>
              <a:t>These differences make it difficult to argue for a </a:t>
            </a:r>
            <a:r>
              <a:rPr lang="en-US" sz="2800" i="1">
                <a:latin typeface="Calibri" pitchFamily="34" charset="0"/>
              </a:rPr>
              <a:t>natural right</a:t>
            </a:r>
            <a:r>
              <a:rPr lang="en-US" sz="2800">
                <a:latin typeface="Calibri" pitchFamily="34" charset="0"/>
              </a:rPr>
              <a:t> to intellectual property.</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685800" y="533400"/>
            <a:ext cx="7772400" cy="990600"/>
          </a:xfrm>
        </p:spPr>
        <p:txBody>
          <a:bodyPr/>
          <a:lstStyle/>
          <a:p>
            <a:pPr eaLnBrk="1" hangingPunct="1"/>
            <a:r>
              <a:rPr lang="en-US" sz="3600" smtClean="0">
                <a:ea typeface="ヒラギノ角ゴ Pro W3" charset="-128"/>
              </a:rPr>
              <a:t>Benefit of IP Protection</a:t>
            </a:r>
          </a:p>
        </p:txBody>
      </p:sp>
      <p:sp>
        <p:nvSpPr>
          <p:cNvPr id="8195" name="TextBox 3"/>
          <p:cNvSpPr txBox="1">
            <a:spLocks noChangeArrowheads="1"/>
          </p:cNvSpPr>
          <p:nvPr/>
        </p:nvSpPr>
        <p:spPr bwMode="auto">
          <a:xfrm>
            <a:off x="685800" y="1752600"/>
            <a:ext cx="7772400" cy="3540125"/>
          </a:xfrm>
          <a:prstGeom prst="rect">
            <a:avLst/>
          </a:prstGeom>
          <a:noFill/>
          <a:ln w="9525">
            <a:noFill/>
            <a:miter lim="800000"/>
            <a:headEnd/>
            <a:tailEnd/>
          </a:ln>
        </p:spPr>
        <p:txBody>
          <a:bodyPr>
            <a:spAutoFit/>
          </a:bodyPr>
          <a:lstStyle/>
          <a:p>
            <a:r>
              <a:rPr lang="en-US" sz="2800">
                <a:latin typeface="Calibri" pitchFamily="34" charset="0"/>
              </a:rPr>
              <a:t>Even if there is no natural right to ownership of intellectual property, there are benefits to a society of granting such ownership to individuals.</a:t>
            </a:r>
          </a:p>
          <a:p>
            <a:endParaRPr lang="en-US" sz="2800">
              <a:latin typeface="Calibri" pitchFamily="34" charset="0"/>
            </a:endParaRPr>
          </a:p>
          <a:p>
            <a:r>
              <a:rPr lang="en-US" sz="2800">
                <a:latin typeface="Calibri" pitchFamily="34" charset="0"/>
              </a:rPr>
              <a:t>It allows people to benefit from their intellectual developments encourages them to work hard to develop new, useful ideas.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533400"/>
            <a:ext cx="7772400" cy="990600"/>
          </a:xfrm>
        </p:spPr>
        <p:txBody>
          <a:bodyPr/>
          <a:lstStyle/>
          <a:p>
            <a:pPr eaLnBrk="1" hangingPunct="1"/>
            <a:r>
              <a:rPr lang="en-US" sz="3600" smtClean="0">
                <a:ea typeface="ヒラギノ角ゴ Pro W3" charset="-128"/>
              </a:rPr>
              <a:t>Drawback of IP Protection</a:t>
            </a:r>
          </a:p>
        </p:txBody>
      </p:sp>
      <p:sp>
        <p:nvSpPr>
          <p:cNvPr id="9219" name="TextBox 3"/>
          <p:cNvSpPr txBox="1">
            <a:spLocks noChangeArrowheads="1"/>
          </p:cNvSpPr>
          <p:nvPr/>
        </p:nvSpPr>
        <p:spPr bwMode="auto">
          <a:xfrm>
            <a:off x="685800" y="1752600"/>
            <a:ext cx="7772400" cy="3970318"/>
          </a:xfrm>
          <a:prstGeom prst="rect">
            <a:avLst/>
          </a:prstGeom>
          <a:noFill/>
          <a:ln w="9525">
            <a:noFill/>
            <a:miter lim="800000"/>
            <a:headEnd/>
            <a:tailEnd/>
          </a:ln>
        </p:spPr>
        <p:txBody>
          <a:bodyPr>
            <a:spAutoFit/>
          </a:bodyPr>
          <a:lstStyle/>
          <a:p>
            <a:r>
              <a:rPr lang="en-US" sz="2800" dirty="0">
                <a:latin typeface="Calibri" pitchFamily="34" charset="0"/>
              </a:rPr>
              <a:t>However, there is a conflicting </a:t>
            </a:r>
            <a:r>
              <a:rPr lang="en-US" sz="2800" dirty="0" smtClean="0">
                <a:latin typeface="Calibri" pitchFamily="34" charset="0"/>
              </a:rPr>
              <a:t>principle (to the one on previous page):</a:t>
            </a:r>
            <a:endParaRPr lang="en-US" sz="2800" dirty="0">
              <a:latin typeface="Calibri" pitchFamily="34" charset="0"/>
            </a:endParaRPr>
          </a:p>
          <a:p>
            <a:endParaRPr lang="en-US" sz="2800" dirty="0">
              <a:latin typeface="Calibri" pitchFamily="34" charset="0"/>
            </a:endParaRPr>
          </a:p>
          <a:p>
            <a:r>
              <a:rPr lang="en-US" sz="2800" dirty="0">
                <a:latin typeface="Calibri" pitchFamily="34" charset="0"/>
              </a:rPr>
              <a:t>The benefit to society is higher if all people can apply good </a:t>
            </a:r>
            <a:r>
              <a:rPr lang="en-US" sz="2800" dirty="0" smtClean="0">
                <a:latin typeface="Calibri" pitchFamily="34" charset="0"/>
              </a:rPr>
              <a:t>ideas (not exclusive use).</a:t>
            </a:r>
            <a:endParaRPr lang="en-US" sz="2800" dirty="0">
              <a:latin typeface="Calibri" pitchFamily="34" charset="0"/>
            </a:endParaRPr>
          </a:p>
          <a:p>
            <a:endParaRPr lang="en-US" sz="2800" dirty="0">
              <a:latin typeface="Calibri" pitchFamily="34" charset="0"/>
            </a:endParaRPr>
          </a:p>
          <a:p>
            <a:r>
              <a:rPr lang="en-US" sz="2800" dirty="0">
                <a:latin typeface="Calibri" pitchFamily="34" charset="0"/>
              </a:rPr>
              <a:t>Ideas </a:t>
            </a:r>
            <a:r>
              <a:rPr lang="en-US" sz="2800" dirty="0" smtClean="0">
                <a:latin typeface="Calibri" pitchFamily="34" charset="0"/>
              </a:rPr>
              <a:t>(or other creative work such as poem, music, software) that anyone </a:t>
            </a:r>
            <a:r>
              <a:rPr lang="en-US" sz="2800" dirty="0">
                <a:latin typeface="Calibri" pitchFamily="34" charset="0"/>
              </a:rPr>
              <a:t>can use </a:t>
            </a:r>
            <a:r>
              <a:rPr lang="en-US" sz="2800" dirty="0" smtClean="0">
                <a:latin typeface="Calibri" pitchFamily="34" charset="0"/>
              </a:rPr>
              <a:t>for free are </a:t>
            </a:r>
            <a:r>
              <a:rPr lang="en-US" sz="2800" dirty="0">
                <a:latin typeface="Calibri" pitchFamily="34" charset="0"/>
              </a:rPr>
              <a:t>said to be in the </a:t>
            </a:r>
            <a:r>
              <a:rPr lang="en-US" sz="2800" i="1" dirty="0">
                <a:latin typeface="Calibri" pitchFamily="34" charset="0"/>
              </a:rPr>
              <a:t>public domain.</a:t>
            </a:r>
            <a:endParaRPr lang="en-US" sz="2800" dirty="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anim calcmode="lin" valueType="num">
                                      <p:cBhvr additive="base">
                                        <p:cTn id="11"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anim calcmode="lin" valueType="num">
                                      <p:cBhvr additive="base">
                                        <p:cTn id="17"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685800" y="457200"/>
            <a:ext cx="7772400" cy="1219200"/>
          </a:xfrm>
        </p:spPr>
        <p:txBody>
          <a:bodyPr/>
          <a:lstStyle/>
          <a:p>
            <a:pPr eaLnBrk="1" hangingPunct="1"/>
            <a:r>
              <a:rPr lang="en-US" sz="4000" smtClean="0">
                <a:ea typeface="ヒラギノ角ゴ Pro W3" charset="-128"/>
              </a:rPr>
              <a:t>The Intellectual Property Compromise</a:t>
            </a:r>
          </a:p>
        </p:txBody>
      </p:sp>
      <p:sp>
        <p:nvSpPr>
          <p:cNvPr id="10243" name="TextBox 3"/>
          <p:cNvSpPr txBox="1">
            <a:spLocks noChangeArrowheads="1"/>
          </p:cNvSpPr>
          <p:nvPr/>
        </p:nvSpPr>
        <p:spPr bwMode="auto">
          <a:xfrm>
            <a:off x="685800" y="1905000"/>
            <a:ext cx="7772400" cy="3108543"/>
          </a:xfrm>
          <a:prstGeom prst="rect">
            <a:avLst/>
          </a:prstGeom>
          <a:noFill/>
          <a:ln w="9525">
            <a:noFill/>
            <a:miter lim="800000"/>
            <a:headEnd/>
            <a:tailEnd/>
          </a:ln>
        </p:spPr>
        <p:txBody>
          <a:bodyPr>
            <a:spAutoFit/>
          </a:bodyPr>
          <a:lstStyle/>
          <a:p>
            <a:r>
              <a:rPr lang="en-US" sz="2800" dirty="0">
                <a:latin typeface="Calibri" pitchFamily="34" charset="0"/>
              </a:rPr>
              <a:t>The solution is to balance these two </a:t>
            </a:r>
            <a:r>
              <a:rPr lang="en-US" sz="2800" dirty="0" smtClean="0">
                <a:latin typeface="Calibri" pitchFamily="34" charset="0"/>
              </a:rPr>
              <a:t>conflicting principles </a:t>
            </a:r>
            <a:r>
              <a:rPr lang="en-US" sz="2800" dirty="0">
                <a:latin typeface="Calibri" pitchFamily="34" charset="0"/>
              </a:rPr>
              <a:t>by granting authors and inventors </a:t>
            </a:r>
            <a:r>
              <a:rPr lang="en-US" sz="2800" i="1" dirty="0">
                <a:latin typeface="Calibri" pitchFamily="34" charset="0"/>
              </a:rPr>
              <a:t>exclusive rights</a:t>
            </a:r>
            <a:r>
              <a:rPr lang="en-US" sz="2800" dirty="0">
                <a:latin typeface="Calibri" pitchFamily="34" charset="0"/>
              </a:rPr>
              <a:t> to their writings and discoveries for a </a:t>
            </a:r>
            <a:r>
              <a:rPr lang="en-US" sz="2800" i="1" dirty="0">
                <a:latin typeface="Calibri" pitchFamily="34" charset="0"/>
              </a:rPr>
              <a:t>limited period of time</a:t>
            </a:r>
            <a:r>
              <a:rPr lang="en-US" sz="2800" dirty="0">
                <a:latin typeface="Calibri" pitchFamily="34" charset="0"/>
              </a:rPr>
              <a:t>.</a:t>
            </a:r>
          </a:p>
          <a:p>
            <a:endParaRPr lang="en-US" sz="2800" dirty="0">
              <a:latin typeface="Calibri" pitchFamily="34" charset="0"/>
            </a:endParaRPr>
          </a:p>
          <a:p>
            <a:r>
              <a:rPr lang="en-US" sz="2800" dirty="0">
                <a:latin typeface="Calibri" pitchFamily="34" charset="0"/>
              </a:rPr>
              <a:t>The key question is, what should the length of that period of time be</a:t>
            </a:r>
            <a:r>
              <a:rPr lang="en-US" sz="2800" dirty="0" smtClean="0">
                <a:latin typeface="Calibri" pitchFamily="34" charset="0"/>
              </a:rPr>
              <a:t>?</a:t>
            </a:r>
            <a:endParaRPr lang="en-US" sz="2800" dirty="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9390</TotalTime>
  <Words>3832</Words>
  <Application>Microsoft Office PowerPoint</Application>
  <PresentationFormat>On-screen Show (4:3)</PresentationFormat>
  <Paragraphs>377</Paragraphs>
  <Slides>54</Slides>
  <Notes>20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Default Design</vt:lpstr>
      <vt:lpstr>Intellectual Property (1) Patent, Copy-Right and Media Industry</vt:lpstr>
      <vt:lpstr>Definition of Intellectual Property</vt:lpstr>
      <vt:lpstr>Types of Intellectual Property</vt:lpstr>
      <vt:lpstr>Types of Intellectual Property (2)</vt:lpstr>
      <vt:lpstr>History of Property Rights</vt:lpstr>
      <vt:lpstr>Intellectual versus Tangible Property</vt:lpstr>
      <vt:lpstr>Benefit of IP Protection</vt:lpstr>
      <vt:lpstr>Drawback of IP Protection</vt:lpstr>
      <vt:lpstr>The Intellectual Property Compromise</vt:lpstr>
      <vt:lpstr>Term of Patent and Copy-Right</vt:lpstr>
      <vt:lpstr>Trademarks</vt:lpstr>
      <vt:lpstr>Trademarks (2)</vt:lpstr>
      <vt:lpstr>Copyrights</vt:lpstr>
      <vt:lpstr>Copyrights (2)</vt:lpstr>
      <vt:lpstr>Copyrights (3)</vt:lpstr>
      <vt:lpstr>Fair Use</vt:lpstr>
      <vt:lpstr>Fair Use (2)</vt:lpstr>
      <vt:lpstr>Copyright Creep</vt:lpstr>
      <vt:lpstr>Audio Home Recording Act of 1992</vt:lpstr>
      <vt:lpstr>Audio Home Recording Act of 1992 (2)</vt:lpstr>
      <vt:lpstr>Digital Millennium Copyright Act of 1998</vt:lpstr>
      <vt:lpstr>Digital Millennium Copyright Act of 1998 (2)</vt:lpstr>
      <vt:lpstr>Digital Millennium Copyright Act of 1998 (3)</vt:lpstr>
      <vt:lpstr>Digital Millennium Copyright Act of 1998 (4)</vt:lpstr>
      <vt:lpstr>Digital Rights Management</vt:lpstr>
      <vt:lpstr>File Sharing Networks</vt:lpstr>
      <vt:lpstr>File Sharing Networks (2)</vt:lpstr>
      <vt:lpstr>Industry Efforts to Stop File Sharing</vt:lpstr>
      <vt:lpstr>SOPA/PIPA</vt:lpstr>
      <vt:lpstr>SOPA/PIPA (2)</vt:lpstr>
      <vt:lpstr>SOPA/PIPA (3)</vt:lpstr>
      <vt:lpstr>SOPA/PIPA (4)</vt:lpstr>
      <vt:lpstr>Creative Commons</vt:lpstr>
      <vt:lpstr>Creative Commons (2)</vt:lpstr>
      <vt:lpstr>Intellectual Property and the Media Industry</vt:lpstr>
      <vt:lpstr>What is Piracy?</vt:lpstr>
      <vt:lpstr>Discussion Questions</vt:lpstr>
      <vt:lpstr>Is Piracy Ethical? - Rule Utilitarianism</vt:lpstr>
      <vt:lpstr>Is Piracy Ethical? - Act Utilitarianism</vt:lpstr>
      <vt:lpstr>Is Piracy Ethical? - Social Contract  </vt:lpstr>
      <vt:lpstr>Is Piracy Ethical? - Kantianism  </vt:lpstr>
      <vt:lpstr>What is DRM?</vt:lpstr>
      <vt:lpstr>Cases of DRM</vt:lpstr>
      <vt:lpstr>Discussion Questions</vt:lpstr>
      <vt:lpstr>Is DRM Ethical? - Rule Utilitarianism</vt:lpstr>
      <vt:lpstr>Is DRM Ethical? - Act Utilitarianism </vt:lpstr>
      <vt:lpstr>Is DRM Ethical? - Social Contract</vt:lpstr>
      <vt:lpstr>Is DRM Ethical? - Kantianism</vt:lpstr>
      <vt:lpstr>What are SOPA/PIPA?</vt:lpstr>
      <vt:lpstr>Discussion Questions</vt:lpstr>
      <vt:lpstr>Are SOPA/PIPA Ethical? - Act Utilitarianism</vt:lpstr>
      <vt:lpstr>Are SOPA/PIPA Ethical? - Social Contract</vt:lpstr>
      <vt:lpstr>Are SOPA/PIPA Ethical? - Kantianism</vt:lpstr>
      <vt:lpstr>Citations</vt:lpstr>
    </vt:vector>
  </TitlesOfParts>
  <Company>Bucknell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CSCI 315 Lecture 3</dc:title>
  <dc:creator>L. Felipe Perrone</dc:creator>
  <cp:lastModifiedBy>Xiannong Meng</cp:lastModifiedBy>
  <cp:revision>507</cp:revision>
  <cp:lastPrinted>2011-02-25T14:51:13Z</cp:lastPrinted>
  <dcterms:created xsi:type="dcterms:W3CDTF">2011-02-25T14:34:42Z</dcterms:created>
  <dcterms:modified xsi:type="dcterms:W3CDTF">2014-05-27T07:23:34Z</dcterms:modified>
</cp:coreProperties>
</file>