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51"/>
  </p:notesMasterIdLst>
  <p:handoutMasterIdLst>
    <p:handoutMasterId r:id="rId52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99FF"/>
    <a:srgbClr val="FBFF7F"/>
    <a:srgbClr val="FFDFBF"/>
    <a:srgbClr val="FF0000"/>
    <a:srgbClr val="EAEAEA"/>
    <a:srgbClr val="CCFFFF"/>
    <a:srgbClr val="CCFFCC"/>
    <a:srgbClr val="CC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06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Computer Science</c:v>
                </c:pt>
                <c:pt idx="1">
                  <c:v>Engineers</c:v>
                </c:pt>
                <c:pt idx="2">
                  <c:v>Sciences</c:v>
                </c:pt>
                <c:pt idx="3">
                  <c:v>Business</c:v>
                </c:pt>
                <c:pt idx="4">
                  <c:v>Humanities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0.31000000000000005</c:v>
                </c:pt>
                <c:pt idx="1">
                  <c:v>0.42000000000000004</c:v>
                </c:pt>
                <c:pt idx="2">
                  <c:v>0.30000000000000004</c:v>
                </c:pt>
                <c:pt idx="3">
                  <c:v>0.3333000000000001</c:v>
                </c:pt>
                <c:pt idx="4">
                  <c:v>0.55000000000000004</c:v>
                </c:pt>
                <c:pt idx="5">
                  <c:v>0.67000000000000015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Computer Science</c:v>
                </c:pt>
                <c:pt idx="1">
                  <c:v>Engineers</c:v>
                </c:pt>
                <c:pt idx="2">
                  <c:v>Sciences</c:v>
                </c:pt>
                <c:pt idx="3">
                  <c:v>Business</c:v>
                </c:pt>
                <c:pt idx="4">
                  <c:v>Humanities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0.69000000000000017</c:v>
                </c:pt>
                <c:pt idx="1">
                  <c:v>0.58000000000000007</c:v>
                </c:pt>
                <c:pt idx="2">
                  <c:v>0.70000000000000007</c:v>
                </c:pt>
                <c:pt idx="3">
                  <c:v>0.66660000000000019</c:v>
                </c:pt>
                <c:pt idx="4">
                  <c:v>0.45</c:v>
                </c:pt>
                <c:pt idx="5">
                  <c:v>0.33000000000000007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06048"/>
        <c:axId val="88711936"/>
      </c:barChart>
      <c:catAx>
        <c:axId val="8870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88711936"/>
        <c:crosses val="autoZero"/>
        <c:auto val="1"/>
        <c:lblAlgn val="ctr"/>
        <c:lblOffset val="100"/>
        <c:noMultiLvlLbl val="0"/>
      </c:catAx>
      <c:valAx>
        <c:axId val="88711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706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ctr" anchorCtr="0" compatLnSpc="1">
            <a:prstTxWarp prst="textNoShape">
              <a:avLst/>
            </a:prstTxWarp>
          </a:bodyPr>
          <a:lstStyle>
            <a:lvl1pPr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1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ctr" anchorCtr="0" compatLnSpc="1">
            <a:prstTxWarp prst="textNoShape">
              <a:avLst/>
            </a:prstTxWarp>
          </a:bodyPr>
          <a:lstStyle>
            <a:lvl1pPr algn="r"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b" anchorCtr="0" compatLnSpc="1">
            <a:prstTxWarp prst="textNoShape">
              <a:avLst/>
            </a:prstTxWarp>
          </a:bodyPr>
          <a:lstStyle>
            <a:lvl1pPr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b" anchorCtr="0" compatLnSpc="1">
            <a:prstTxWarp prst="textNoShape">
              <a:avLst/>
            </a:prstTxWarp>
          </a:bodyPr>
          <a:lstStyle>
            <a:lvl1pPr algn="r" defTabSz="915900" eaLnBrk="0" hangingPunct="0">
              <a:defRPr sz="1200">
                <a:latin typeface="Helvetica" pitchFamily="-105" charset="0"/>
              </a:defRPr>
            </a:lvl1pPr>
          </a:lstStyle>
          <a:p>
            <a:fld id="{856FBC53-8B64-4C2B-ACEC-9F26780C9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0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>
            <a:lvl1pPr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>
            <a:lvl1pPr algn="r"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b" anchorCtr="0" compatLnSpc="1">
            <a:prstTxWarp prst="textNoShape">
              <a:avLst/>
            </a:prstTxWarp>
          </a:bodyPr>
          <a:lstStyle>
            <a:lvl1pPr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b" anchorCtr="0" compatLnSpc="1">
            <a:prstTxWarp prst="textNoShape">
              <a:avLst/>
            </a:prstTxWarp>
          </a:bodyPr>
          <a:lstStyle>
            <a:lvl1pPr algn="r" defTabSz="966696" eaLnBrk="0" hangingPunct="0">
              <a:defRPr sz="1300">
                <a:latin typeface="Times New Roman" pitchFamily="-105" charset="0"/>
              </a:defRPr>
            </a:lvl1pPr>
          </a:lstStyle>
          <a:p>
            <a:fld id="{5D2F09D7-77B4-4A0C-9AF1-8CF02920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7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B2AB-1C86-1540-ACB2-366E73893A1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CSCI 240 Computers 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DA3D9-EA1C-4EE1-A007-D84B15AAF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0F2C7-C462-42E6-A02F-B6EF64197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AAC8A-7AAD-4363-861B-C260EE62B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B9448-297A-4F4C-83A0-C24E56681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E85D4-25D3-4BB3-AFDB-00B244890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610D5-907A-46FF-8777-D621838D6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F635C-3DD2-49AD-94F1-8FA9E0052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82B6-48C8-4798-8DF3-FD3E9AFEF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2545B-FBA1-4C4E-8DA6-6CB1AFBFE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EA36F-8880-4FD3-BED8-437BD4F37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AB5-CD29-49A5-B45A-A402F0B37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245225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CSCI 240 Computers and Society</a:t>
            </a:r>
            <a:endParaRPr lang="en-US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1AFE01-B257-4403-AE97-24255A4B8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pylef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breOffice" TargetMode="External"/><Relationship Id="rId3" Type="http://schemas.openxmlformats.org/officeDocument/2006/relationships/hyperlink" Target="http://en.wikipedia.org/wiki/Apache_HTTP_Server" TargetMode="External"/><Relationship Id="rId7" Type="http://schemas.openxmlformats.org/officeDocument/2006/relationships/hyperlink" Target="http://en.wikipedia.org/wiki/OpenOffice.org" TargetMode="External"/><Relationship Id="rId2" Type="http://schemas.openxmlformats.org/officeDocument/2006/relationships/hyperlink" Target="http://en.wikipedia.org/wiki/BI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refox" TargetMode="External"/><Relationship Id="rId5" Type="http://schemas.openxmlformats.org/officeDocument/2006/relationships/hyperlink" Target="http://en.wikipedia.org/wiki/Android_(operating_system)" TargetMode="External"/><Relationship Id="rId4" Type="http://schemas.openxmlformats.org/officeDocument/2006/relationships/hyperlink" Target="http://en.wikipedia.org/wiki/Sendmail" TargetMode="External"/><Relationship Id="rId9" Type="http://schemas.openxmlformats.org/officeDocument/2006/relationships/hyperlink" Target="https://directory.fsf.org/wiki/Main_P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-law-online.info/lpdi1.0/treatise17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yez.org/cases/1980-1989/1980/1980_79_1112/" TargetMode="External"/><Relationship Id="rId2" Type="http://schemas.openxmlformats.org/officeDocument/2006/relationships/hyperlink" Target="http://en.wikipedia.org/wiki/Diamond_v._Dieh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philosophy/trivial-paten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3376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Intellectual Property (2)</a:t>
            </a:r>
            <a:br>
              <a:rPr lang="en-US" sz="3600" dirty="0" smtClean="0"/>
            </a:br>
            <a:r>
              <a:rPr lang="en-US" sz="2800" dirty="0" smtClean="0"/>
              <a:t>Patent,</a:t>
            </a:r>
            <a:r>
              <a:rPr lang="en-US" sz="3600" dirty="0" smtClean="0"/>
              <a:t> </a:t>
            </a:r>
            <a:r>
              <a:rPr lang="en-US" sz="2800" dirty="0" smtClean="0"/>
              <a:t>Copy-Right and Software Industry</a:t>
            </a:r>
            <a:endParaRPr lang="en-US" sz="36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850" y="5370667"/>
            <a:ext cx="82486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sng" dirty="0"/>
              <a:t>Notice:</a:t>
            </a:r>
            <a:r>
              <a:rPr lang="pt-BR" sz="1400" dirty="0"/>
              <a:t> </a:t>
            </a:r>
            <a:r>
              <a:rPr lang="pt-BR" sz="1400" dirty="0" smtClean="0"/>
              <a:t>This set of slides is based on the notes by Professor Guattery of Bucknell and by the textbook author Michael Quinn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88770" y="1126720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Computers and Society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Open-Source Software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Consequences of Proprietary Software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Increasingly harsh measures being taken to enforce copyrights</a:t>
            </a:r>
          </a:p>
          <a:p>
            <a:pPr eaLnBrk="1" hangingPunct="1"/>
            <a:r>
              <a:rPr lang="en-US" smtClean="0"/>
              <a:t>Copyrights are not serving their purpose of promoting progress</a:t>
            </a:r>
          </a:p>
          <a:p>
            <a:pPr eaLnBrk="1" hangingPunct="1"/>
            <a:r>
              <a:rPr lang="en-US" smtClean="0"/>
              <a:t>It is wrong to allow someone to “own” a piece of intellectual property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Open-Source Definition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 restrictions preventing others from selling or giving away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Source code included in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restrictions preventing others from modifying source code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restrictions regarding how people can use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Same rights apply to everyone receiving redistributions of the software (copyleft)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5785" y="5746044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http://en.wikipedia.org/wiki/Copyleft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Beneficial Consequences of Open-Source Software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Gives everyone opportunity to improve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New versions of programs appear more frequently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Eliminates tension between obeying law and helping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Programs belong to entire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Shifts focus from manufacturing to service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Open-Source Software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2956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BIND </a:t>
            </a:r>
            <a:r>
              <a:rPr lang="en-US" sz="1800" dirty="0" smtClean="0">
                <a:hlinkClick r:id="rId2"/>
              </a:rPr>
              <a:t>http://en.wikipedia.org/wiki/BIND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Apache </a:t>
            </a:r>
            <a:r>
              <a:rPr lang="en-US" sz="1800" dirty="0" smtClean="0">
                <a:hlinkClick r:id="rId3"/>
              </a:rPr>
              <a:t>http://en.wikipedia.org/wiki/Apache_HTTP_Server</a:t>
            </a:r>
            <a:r>
              <a:rPr lang="en-US" sz="1800" dirty="0" smtClean="0"/>
              <a:t> (Free Software)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Sendmail</a:t>
            </a:r>
            <a:r>
              <a:rPr lang="en-US" sz="2000" dirty="0" smtClean="0"/>
              <a:t> </a:t>
            </a:r>
            <a:r>
              <a:rPr lang="en-US" sz="1800" dirty="0" smtClean="0">
                <a:hlinkClick r:id="rId4"/>
              </a:rPr>
              <a:t>http://en.wikipedia.org/wiki/Sendmail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Android operating system for </a:t>
            </a:r>
            <a:r>
              <a:rPr lang="en-US" sz="2000" dirty="0" err="1" smtClean="0"/>
              <a:t>smartphones</a:t>
            </a:r>
            <a:r>
              <a:rPr lang="en-US" sz="2000" dirty="0" smtClean="0"/>
              <a:t> </a:t>
            </a:r>
            <a:r>
              <a:rPr lang="en-US" sz="1800" dirty="0" smtClean="0">
                <a:hlinkClick r:id="rId5"/>
              </a:rPr>
              <a:t>http://en.wikipedia.org/wiki/Android_(operating_system)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Firefox </a:t>
            </a:r>
            <a:r>
              <a:rPr lang="en-US" sz="1800" dirty="0" smtClean="0">
                <a:hlinkClick r:id="rId6"/>
              </a:rPr>
              <a:t>http://en.wikipedia.org/wiki/Firefox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OpenOffice.org </a:t>
            </a:r>
            <a:r>
              <a:rPr lang="en-US" sz="1800" dirty="0" smtClean="0">
                <a:hlinkClick r:id="rId7"/>
              </a:rPr>
              <a:t>http://en.wikipedia.org/wiki/OpenOffice.org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LibreOffice</a:t>
            </a:r>
            <a:r>
              <a:rPr lang="en-US" sz="1800" dirty="0" smtClean="0"/>
              <a:t>  </a:t>
            </a:r>
            <a:r>
              <a:rPr lang="en-US" sz="1800" dirty="0" smtClean="0">
                <a:hlinkClick r:id="rId8"/>
              </a:rPr>
              <a:t>http://en.wikipedia.org/wiki/LibreOffice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Perl, Python, Ruby, TCL/TK, PHP, </a:t>
            </a:r>
            <a:r>
              <a:rPr lang="en-US" sz="2000" dirty="0" err="1" smtClean="0"/>
              <a:t>Zope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GNU compilers for C, C++, Objective-C, Fortran, Java, and </a:t>
            </a:r>
            <a:r>
              <a:rPr lang="en-US" sz="2000" dirty="0" err="1" smtClean="0"/>
              <a:t>Ada</a:t>
            </a:r>
            <a:r>
              <a:rPr lang="en-US" sz="2000" dirty="0" smtClean="0"/>
              <a:t> (Free Software)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5202" y="5768620"/>
            <a:ext cx="413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https://directory.fsf.org/wiki/Main_Page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3352800" y="57150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900"/>
              <a:t>Screenshot from OpenOffice.org, a registered trademark of Apache Software Foundation. Copyright © 2012 by Apache Software Foundation. Reprinted with permission.</a:t>
            </a:r>
          </a:p>
        </p:txBody>
      </p:sp>
      <p:pic>
        <p:nvPicPr>
          <p:cNvPr id="91140" name="Picture 5" descr="qui04f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438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GNU Project and Linux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GNU Project (GNU is Not Unix)</a:t>
            </a:r>
          </a:p>
          <a:p>
            <a:pPr lvl="1" eaLnBrk="1" hangingPunct="1"/>
            <a:r>
              <a:rPr lang="en-US" sz="2400" dirty="0" smtClean="0"/>
              <a:t>Started by Richard Stallman in 1984</a:t>
            </a:r>
          </a:p>
          <a:p>
            <a:pPr lvl="1" eaLnBrk="1" hangingPunct="1"/>
            <a:r>
              <a:rPr lang="en-US" sz="2400" dirty="0" smtClean="0"/>
              <a:t>Goal: Develop open-source, Unix-like operating system and its systems software</a:t>
            </a:r>
          </a:p>
          <a:p>
            <a:pPr lvl="1" eaLnBrk="1" hangingPunct="1"/>
            <a:r>
              <a:rPr lang="en-US" sz="2400" dirty="0" smtClean="0"/>
              <a:t>Most components developed in late 1980s</a:t>
            </a:r>
          </a:p>
          <a:p>
            <a:pPr eaLnBrk="1" hangingPunct="1"/>
            <a:r>
              <a:rPr lang="en-US" sz="2800" dirty="0" smtClean="0"/>
              <a:t>Linux</a:t>
            </a:r>
          </a:p>
          <a:p>
            <a:pPr lvl="1" eaLnBrk="1" hangingPunct="1"/>
            <a:r>
              <a:rPr lang="en-US" sz="2400" dirty="0" err="1" smtClean="0"/>
              <a:t>Linus</a:t>
            </a:r>
            <a:r>
              <a:rPr lang="en-US" sz="2400" dirty="0" smtClean="0"/>
              <a:t> </a:t>
            </a:r>
            <a:r>
              <a:rPr lang="en-US" sz="2400" dirty="0" err="1" smtClean="0"/>
              <a:t>Torvalds</a:t>
            </a:r>
            <a:r>
              <a:rPr lang="en-US" sz="2400" dirty="0" smtClean="0"/>
              <a:t> wrote Unix-like kernel in 1991</a:t>
            </a:r>
          </a:p>
          <a:p>
            <a:pPr lvl="1" eaLnBrk="1" hangingPunct="1"/>
            <a:r>
              <a:rPr lang="en-US" sz="2400" dirty="0" smtClean="0"/>
              <a:t>Combined with GNU components to make an O.S.</a:t>
            </a:r>
          </a:p>
          <a:p>
            <a:pPr lvl="1" eaLnBrk="1" hangingPunct="1"/>
            <a:r>
              <a:rPr lang="en-US" sz="2400" dirty="0" smtClean="0"/>
              <a:t>Commonly called Linux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of Open-Source Software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putting pressure on companies selling proprietary versions of Unix</a:t>
            </a:r>
          </a:p>
          <a:p>
            <a:pPr eaLnBrk="1" hangingPunct="1"/>
            <a:r>
              <a:rPr lang="en-US" smtClean="0"/>
              <a:t>Linux putting pressure on Microsoft and Apple desktops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/>
              <a:t>Crititique of the Open-Source Software Movement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Without critical mass of developers, quality can be poor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Without an “owner,” incompatible versions may arise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Relatively weak graphical user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Poor mechanism for stimulating innovation (no companies will spend billions on new programs)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Legitimacy of Intellectual 	Property Protection for Software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Protections for Software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1449387"/>
          </a:xfrm>
        </p:spPr>
        <p:txBody>
          <a:bodyPr/>
          <a:lstStyle/>
          <a:p>
            <a:pPr eaLnBrk="1" hangingPunct="1"/>
            <a:r>
              <a:rPr lang="en-US" sz="3200" smtClean="0"/>
              <a:t>Do We Have the Right System in Place?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1363"/>
            <a:ext cx="8305800" cy="3703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Software licenses typically prevent you from making copies of software to sell or give away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Software licenses are legal agreements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 discussing morality of breaking the law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Discussing whether society </a:t>
            </a:r>
            <a:r>
              <a:rPr lang="en-US" i="1" dirty="0" smtClean="0"/>
              <a:t>should</a:t>
            </a:r>
            <a:r>
              <a:rPr lang="en-US" dirty="0" smtClean="0"/>
              <a:t> give intellectual property protection to 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Rights-based Analysis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“Just deserts” argument</a:t>
            </a:r>
          </a:p>
          <a:p>
            <a:pPr lvl="1" eaLnBrk="1" hangingPunct="1"/>
            <a:r>
              <a:rPr lang="en-US" sz="2400" dirty="0" smtClean="0"/>
              <a:t>Programming is hard work that only a few can do</a:t>
            </a:r>
          </a:p>
          <a:p>
            <a:pPr lvl="1" eaLnBrk="1" hangingPunct="1"/>
            <a:r>
              <a:rPr lang="en-US" sz="2400" dirty="0" smtClean="0"/>
              <a:t>Programmers should be rewarded for their labor</a:t>
            </a:r>
          </a:p>
          <a:p>
            <a:pPr lvl="1" eaLnBrk="1" hangingPunct="1"/>
            <a:r>
              <a:rPr lang="en-US" sz="2400" dirty="0" smtClean="0"/>
              <a:t>They ought to be able to own their programs</a:t>
            </a:r>
          </a:p>
          <a:p>
            <a:pPr eaLnBrk="1" hangingPunct="1"/>
            <a:r>
              <a:rPr lang="en-US" sz="2800" dirty="0" smtClean="0"/>
              <a:t>Criticism of “just deserts” argument</a:t>
            </a:r>
          </a:p>
          <a:p>
            <a:pPr lvl="1" eaLnBrk="1" hangingPunct="1"/>
            <a:r>
              <a:rPr lang="en-US" sz="2400" dirty="0" smtClean="0"/>
              <a:t>Why does labor imply ownership?</a:t>
            </a:r>
          </a:p>
          <a:p>
            <a:pPr lvl="1" eaLnBrk="1" hangingPunct="1"/>
            <a:r>
              <a:rPr lang="en-US" sz="2400" dirty="0" smtClean="0"/>
              <a:t>Can imagine a just society in which all labor went to common good</a:t>
            </a:r>
          </a:p>
          <a:p>
            <a:pPr lvl="1" eaLnBrk="1" hangingPunct="1"/>
            <a:r>
              <a:rPr lang="en-US" sz="2400" dirty="0" smtClean="0"/>
              <a:t>Intellectual property not like physical property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err="1" smtClean="0"/>
              <a:t>Consequentialist</a:t>
            </a:r>
            <a:r>
              <a:rPr lang="en-US" dirty="0" smtClean="0"/>
              <a:t> Argument Why Software Copying Is Bad</a:t>
            </a:r>
          </a:p>
        </p:txBody>
      </p:sp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5562600" y="4495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/>
              <a:t>Beth Anderson</a:t>
            </a:r>
          </a:p>
        </p:txBody>
      </p:sp>
      <p:pic>
        <p:nvPicPr>
          <p:cNvPr id="98309" name="Picture 6" descr="qui04f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6708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0844" y="5542844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Consequentialism</a:t>
            </a:r>
            <a:r>
              <a:rPr lang="en-US" dirty="0" smtClean="0"/>
              <a:t> is an umbrella term of pursuing moral standards or</a:t>
            </a:r>
          </a:p>
          <a:p>
            <a:r>
              <a:rPr lang="en-US" dirty="0" smtClean="0"/>
              <a:t>ethics based on the results of the action(s), not by the characters.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Utilitarian Analysis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Argument against copying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Copying software reduces software purchases…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Leading to less income for software makers…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Leading to lower production of new software…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Leading to fewer benefits to society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of these claims can be debated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Not all who get free copies can afford to buy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Open-source movement demonstrates many people are willing to donate their software-writing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Hardware industry wants to stimulate software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Difficult to quantify how much society would be harmed if certain software packages not released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rights argument weak</a:t>
            </a:r>
          </a:p>
          <a:p>
            <a:pPr eaLnBrk="1" hangingPunct="1"/>
            <a:r>
              <a:rPr lang="en-US" smtClean="0"/>
              <a:t>Utilitarian argument not strong, either</a:t>
            </a:r>
          </a:p>
          <a:p>
            <a:pPr eaLnBrk="1" hangingPunct="1"/>
            <a:r>
              <a:rPr lang="en-US" smtClean="0"/>
              <a:t>Nevertheless, society has granted copyright protection to owners of computer programs</a:t>
            </a:r>
          </a:p>
          <a:p>
            <a:pPr eaLnBrk="1" hangingPunct="1"/>
            <a:r>
              <a:rPr lang="en-US" smtClean="0"/>
              <a:t>Breaking the law is wrong unless there is a strong overriding moral obligation or consequence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Creative Commons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Streamlining Creative Re-use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Under current copyright law, eligible works are copyrighted the moment they are created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copyright notice </a:t>
            </a:r>
            <a:r>
              <a:rPr lang="en-US" sz="2800" smtClean="0">
                <a:sym typeface="Symbol" charset="2"/>
              </a:rPr>
              <a:t>does not mean </a:t>
            </a:r>
            <a:r>
              <a:rPr lang="en-US" sz="2800" smtClean="0"/>
              <a:t>it’s okay to copy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contact people before using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That slows down creative re-use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Free Creative Commons license indicates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Which kinds of copying are okay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Which rights are being retained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Flickr and Magnatune two well-known sites using Creative Commons licenses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2362200" y="5943600"/>
            <a:ext cx="571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/>
              <a:t>Screenshot from Creative Commons. Copyright © 2011 by Creative Commons. Reprinted with permission.</a:t>
            </a:r>
          </a:p>
        </p:txBody>
      </p:sp>
      <p:pic>
        <p:nvPicPr>
          <p:cNvPr id="103428" name="Picture 5" descr="qui04f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62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Intellectual Property (Software)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by </a:t>
            </a:r>
            <a:r>
              <a:rPr lang="en-US" dirty="0" err="1" smtClean="0"/>
              <a:t>Bucknell</a:t>
            </a:r>
            <a:r>
              <a:rPr lang="en-US" dirty="0" smtClean="0"/>
              <a:t>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Beginning of the End for Patent Trolls? We Hope So.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Soverain</a:t>
            </a:r>
            <a:r>
              <a:rPr lang="en-US" dirty="0" smtClean="0"/>
              <a:t> Software vs. Newegg</a:t>
            </a:r>
          </a:p>
          <a:p>
            <a:pPr lvl="1"/>
            <a:r>
              <a:rPr lang="en-US" dirty="0" smtClean="0"/>
              <a:t>Shopping Cart patent</a:t>
            </a:r>
          </a:p>
          <a:p>
            <a:pPr lvl="1"/>
            <a:r>
              <a:rPr lang="en-US" dirty="0" smtClean="0"/>
              <a:t>Sued companies such as Amazon, Nordstrom, Macy’s and Newegg</a:t>
            </a:r>
          </a:p>
          <a:p>
            <a:pPr lvl="1"/>
            <a:r>
              <a:rPr lang="en-US" dirty="0" smtClean="0"/>
              <a:t>Appealed court against Newegg</a:t>
            </a:r>
          </a:p>
          <a:p>
            <a:pPr lvl="2"/>
            <a:r>
              <a:rPr lang="en-US" dirty="0" smtClean="0"/>
              <a:t>Wanted more money</a:t>
            </a:r>
          </a:p>
          <a:p>
            <a:pPr lvl="2"/>
            <a:r>
              <a:rPr lang="en-US" dirty="0" smtClean="0"/>
              <a:t>Patent was too general</a:t>
            </a:r>
          </a:p>
          <a:p>
            <a:pPr lvl="2"/>
            <a:r>
              <a:rPr lang="en-US" dirty="0" smtClean="0"/>
              <a:t>Case thrown out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Copyrights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6022"/>
            <a:ext cx="8229600" cy="380717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Copyright protection began 1964</a:t>
            </a:r>
          </a:p>
          <a:p>
            <a:pPr lvl="1" eaLnBrk="1" hangingPunct="1"/>
            <a:r>
              <a:rPr lang="en-US" sz="2400" dirty="0" smtClean="0"/>
              <a:t>A program submitted by North America Aviation</a:t>
            </a:r>
          </a:p>
          <a:p>
            <a:pPr lvl="1" eaLnBrk="1" hangingPunct="1"/>
            <a:r>
              <a:rPr lang="en-US" sz="2400" dirty="0" smtClean="0"/>
              <a:t>A program on tape and in printed form by a Columbia law student</a:t>
            </a:r>
          </a:p>
          <a:p>
            <a:pPr eaLnBrk="1" hangingPunct="1"/>
            <a:r>
              <a:rPr lang="en-US" sz="2800" dirty="0" smtClean="0"/>
              <a:t>What gets copyrighted?</a:t>
            </a:r>
          </a:p>
          <a:p>
            <a:pPr lvl="1" eaLnBrk="1" hangingPunct="1"/>
            <a:r>
              <a:rPr lang="en-US" sz="2400" dirty="0" smtClean="0"/>
              <a:t>Expression of idea, not idea itself</a:t>
            </a:r>
          </a:p>
          <a:p>
            <a:pPr lvl="1" eaLnBrk="1" hangingPunct="1"/>
            <a:r>
              <a:rPr lang="en-US" sz="2400" dirty="0" smtClean="0"/>
              <a:t>Object program, not source program</a:t>
            </a:r>
          </a:p>
          <a:p>
            <a:pPr eaLnBrk="1" hangingPunct="1"/>
            <a:r>
              <a:rPr lang="en-US" sz="2800" dirty="0" smtClean="0"/>
              <a:t>Companies treat source code as a trade secret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200" y="5520267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http://digital-law-online.info/lpdi1.0/treatise17.html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Trolls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patents without the intention of use</a:t>
            </a:r>
          </a:p>
          <a:p>
            <a:r>
              <a:rPr lang="en-US" dirty="0" smtClean="0"/>
              <a:t>A means of revenue</a:t>
            </a:r>
          </a:p>
          <a:p>
            <a:r>
              <a:rPr lang="en-US" dirty="0" smtClean="0"/>
              <a:t>Often sue small businesses</a:t>
            </a:r>
          </a:p>
          <a:p>
            <a:r>
              <a:rPr lang="en-US" dirty="0"/>
              <a:t>P</a:t>
            </a:r>
            <a:r>
              <a:rPr lang="en-US" dirty="0" smtClean="0"/>
              <a:t>atent trolls tend to get more money than if an actual patent holder had sued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people or organizations be able to purchase patents without the intention of using them?</a:t>
            </a:r>
          </a:p>
          <a:p>
            <a:r>
              <a:rPr lang="en-US" dirty="0" smtClean="0"/>
              <a:t>Should there be different restrictions on software patents depending on their generality?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Utilitarianism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029527"/>
              </p:ext>
            </p:extLst>
          </p:nvPr>
        </p:nvGraphicFramePr>
        <p:xfrm>
          <a:off x="415925" y="2755900"/>
          <a:ext cx="8308976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$$$$$$ for Patent trolls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patent holder does not benefit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Gives small inventors the</a:t>
                      </a:r>
                      <a:r>
                        <a:rPr lang="en-US" baseline="0" dirty="0" smtClean="0"/>
                        <a:t> ability to protect their intellectual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278" y="4222981"/>
            <a:ext cx="82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 companies are more likely to steel the idea behind a patent. Therefore patent trolls can become a better option for small inventors. </a:t>
            </a:r>
          </a:p>
          <a:p>
            <a:endParaRPr lang="en-US" dirty="0"/>
          </a:p>
          <a:p>
            <a:r>
              <a:rPr lang="en-US" dirty="0" smtClean="0"/>
              <a:t>Conclusion: Undetermined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Utilitarianism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027107"/>
              </p:ext>
            </p:extLst>
          </p:nvPr>
        </p:nvGraphicFramePr>
        <p:xfrm>
          <a:off x="415925" y="2755900"/>
          <a:ext cx="8308976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the amount of new software production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The purpose of patents is diminished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278" y="4222981"/>
            <a:ext cx="82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purpose of a patent is to stimulate growth and invention. Patent trolls diminish creativity by attacking new ideas. </a:t>
            </a:r>
          </a:p>
          <a:p>
            <a:endParaRPr lang="en-US" dirty="0"/>
          </a:p>
          <a:p>
            <a:r>
              <a:rPr lang="en-US" dirty="0" smtClean="0"/>
              <a:t>Conclusion: Immoral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 is a social contract that give the patent holder the right to sue those that infringe upon their intellectual property rights. </a:t>
            </a:r>
          </a:p>
          <a:p>
            <a:r>
              <a:rPr lang="en-US" dirty="0" smtClean="0"/>
              <a:t>Conclusion: Ethically right 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vs. Apple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battle of ideas</a:t>
            </a:r>
          </a:p>
          <a:p>
            <a:r>
              <a:rPr lang="en-US" dirty="0" smtClean="0"/>
              <a:t>Back and forth stealing of the opposing operating systems features</a:t>
            </a:r>
          </a:p>
          <a:p>
            <a:r>
              <a:rPr lang="en-US" dirty="0" smtClean="0"/>
              <a:t>Going on since the beginning of the Personal Computer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stealing of this information benefit the end user?</a:t>
            </a:r>
          </a:p>
          <a:p>
            <a:r>
              <a:rPr lang="en-US" dirty="0" smtClean="0"/>
              <a:t>If the stealing of information benefits a large audience does this make it morally correct?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want others to steal from me, therefore I am not going to steal from others.</a:t>
            </a:r>
            <a:endParaRPr lang="en-US" dirty="0"/>
          </a:p>
          <a:p>
            <a:r>
              <a:rPr lang="en-US" dirty="0" smtClean="0"/>
              <a:t>Are there cases where people want their ideas stolen? (Open Source)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Conclusion: Immoral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Utilitarianism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733276"/>
              </p:ext>
            </p:extLst>
          </p:nvPr>
        </p:nvGraphicFramePr>
        <p:xfrm>
          <a:off x="415925" y="2755900"/>
          <a:ext cx="8308976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user experience better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of customers due to lack of competitive edge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Stimulates invention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278" y="4489404"/>
            <a:ext cx="82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Undetermined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Utilitarianism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2582"/>
              </p:ext>
            </p:extLst>
          </p:nvPr>
        </p:nvGraphicFramePr>
        <p:xfrm>
          <a:off x="415925" y="2755900"/>
          <a:ext cx="8308976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good ideas available to all inventors (Super product)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motivation to invent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All products essentially the same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278" y="4222981"/>
            <a:ext cx="82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Inconclusive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Violations of Software Copyrights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Copying a program to give or sell to someone else</a:t>
            </a:r>
          </a:p>
          <a:p>
            <a:pPr eaLnBrk="1" hangingPunct="1"/>
            <a:r>
              <a:rPr lang="en-US" smtClean="0"/>
              <a:t>Preloading a program onto the hard disk of a computer being sold</a:t>
            </a:r>
          </a:p>
          <a:p>
            <a:pPr eaLnBrk="1" hangingPunct="1"/>
            <a:r>
              <a:rPr lang="en-US" smtClean="0"/>
              <a:t>Distributing a program over the Internet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Zuckerberg</a:t>
            </a:r>
            <a:r>
              <a:rPr lang="en-US" dirty="0" smtClean="0"/>
              <a:t> vs. </a:t>
            </a:r>
            <a:r>
              <a:rPr lang="en-US" dirty="0" err="1" smtClean="0"/>
              <a:t>Winklevoss</a:t>
            </a:r>
            <a:r>
              <a:rPr lang="en-US" dirty="0" smtClean="0"/>
              <a:t> Twins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Winklevoss</a:t>
            </a:r>
            <a:r>
              <a:rPr lang="en-US" dirty="0" smtClean="0"/>
              <a:t> Twins ask </a:t>
            </a:r>
            <a:r>
              <a:rPr lang="en-US" dirty="0" err="1" smtClean="0"/>
              <a:t>Zuckerberg</a:t>
            </a:r>
            <a:r>
              <a:rPr lang="en-US" dirty="0" smtClean="0"/>
              <a:t> to </a:t>
            </a:r>
            <a:r>
              <a:rPr lang="en-US" dirty="0" err="1" smtClean="0"/>
              <a:t>joing</a:t>
            </a:r>
            <a:r>
              <a:rPr lang="en-US" dirty="0" smtClean="0"/>
              <a:t> on their business venture </a:t>
            </a:r>
          </a:p>
          <a:p>
            <a:r>
              <a:rPr lang="en-US" dirty="0" err="1" smtClean="0"/>
              <a:t>Zuckerberg</a:t>
            </a:r>
            <a:r>
              <a:rPr lang="en-US" dirty="0" smtClean="0"/>
              <a:t> essential steals the idea or so they claim</a:t>
            </a:r>
          </a:p>
          <a:p>
            <a:r>
              <a:rPr lang="en-US" dirty="0" smtClean="0"/>
              <a:t>We are going to assume that </a:t>
            </a:r>
            <a:r>
              <a:rPr lang="en-US" dirty="0" err="1" smtClean="0"/>
              <a:t>Zuckerberg</a:t>
            </a:r>
            <a:r>
              <a:rPr lang="en-US" dirty="0" smtClean="0"/>
              <a:t> stole the idea from the </a:t>
            </a:r>
            <a:r>
              <a:rPr lang="en-US" dirty="0" err="1" smtClean="0"/>
              <a:t>Winkelvoss</a:t>
            </a:r>
            <a:r>
              <a:rPr lang="en-US" dirty="0" smtClean="0"/>
              <a:t> Twins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morally wrong for </a:t>
            </a:r>
            <a:r>
              <a:rPr lang="en-US" dirty="0" err="1" smtClean="0"/>
              <a:t>Zuckerberg</a:t>
            </a:r>
            <a:r>
              <a:rPr lang="en-US" dirty="0" smtClean="0"/>
              <a:t> to steal the idea when he knew that the </a:t>
            </a:r>
            <a:r>
              <a:rPr lang="en-US" dirty="0" err="1" smtClean="0"/>
              <a:t>Winklevosses</a:t>
            </a:r>
            <a:r>
              <a:rPr lang="en-US" dirty="0" smtClean="0"/>
              <a:t> were incapable of implementing the idea themselves?</a:t>
            </a:r>
          </a:p>
          <a:p>
            <a:r>
              <a:rPr lang="en-US" dirty="0" smtClean="0"/>
              <a:t>Can you steal an Idea?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Winkelvoss</a:t>
            </a:r>
            <a:r>
              <a:rPr lang="en-US" dirty="0" smtClean="0"/>
              <a:t> twins shared the idea with the intention of working alongside </a:t>
            </a:r>
            <a:r>
              <a:rPr lang="en-US" dirty="0" err="1" smtClean="0"/>
              <a:t>Zuckerberg</a:t>
            </a:r>
            <a:endParaRPr lang="en-US" dirty="0" smtClean="0"/>
          </a:p>
          <a:p>
            <a:r>
              <a:rPr lang="en-US" dirty="0" err="1" smtClean="0"/>
              <a:t>Zuckerberg</a:t>
            </a:r>
            <a:r>
              <a:rPr lang="en-US" dirty="0" smtClean="0"/>
              <a:t> broke the social contract</a:t>
            </a:r>
          </a:p>
          <a:p>
            <a:endParaRPr lang="en-US" dirty="0"/>
          </a:p>
          <a:p>
            <a:r>
              <a:rPr lang="en-US" dirty="0" smtClean="0"/>
              <a:t>Conclusion: Immoral.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Utilitarianism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024729"/>
              </p:ext>
            </p:extLst>
          </p:nvPr>
        </p:nvGraphicFramePr>
        <p:xfrm>
          <a:off x="415925" y="2755900"/>
          <a:ext cx="8308976" cy="1010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ideas are</a:t>
                      </a:r>
                      <a:r>
                        <a:rPr lang="en-US" baseline="0" dirty="0" smtClean="0"/>
                        <a:t> implemented to create the best quality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Creative ideas are no</a:t>
                      </a:r>
                      <a:r>
                        <a:rPr lang="en-US" baseline="0" dirty="0" smtClean="0"/>
                        <a:t> longer rewarded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278" y="4222981"/>
            <a:ext cx="82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Beneficial for society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vs. Proprietary (Survey)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your current Major/Majors?</a:t>
            </a:r>
          </a:p>
          <a:p>
            <a:pPr marL="0" indent="0">
              <a:buNone/>
            </a:pPr>
            <a:r>
              <a:rPr lang="en-US" dirty="0" smtClean="0"/>
              <a:t>Should all software/programs be free for consumer with the ability to edit ones own copy?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4-02-11 at 9.4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15130"/>
            <a:ext cx="8458200" cy="2710496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(responses)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(non Computer Science and Engineers): 24</a:t>
            </a:r>
          </a:p>
          <a:p>
            <a:r>
              <a:rPr lang="en-US" dirty="0" smtClean="0"/>
              <a:t>Sciences: 23</a:t>
            </a:r>
          </a:p>
          <a:p>
            <a:r>
              <a:rPr lang="en-US" dirty="0" smtClean="0"/>
              <a:t>Humanities: 31</a:t>
            </a:r>
          </a:p>
          <a:p>
            <a:r>
              <a:rPr lang="en-US" dirty="0" smtClean="0"/>
              <a:t>Business/Management: 15</a:t>
            </a:r>
          </a:p>
          <a:p>
            <a:r>
              <a:rPr lang="en-US" dirty="0" smtClean="0"/>
              <a:t>Computer Science: 16</a:t>
            </a:r>
          </a:p>
          <a:p>
            <a:r>
              <a:rPr lang="en-US" dirty="0" smtClean="0"/>
              <a:t>Other: 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1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Field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720106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across most majors, students are against Open Source software</a:t>
            </a:r>
          </a:p>
          <a:p>
            <a:r>
              <a:rPr lang="en-US" dirty="0" smtClean="0"/>
              <a:t>Business and Science Majors strongly apposed Open Source software</a:t>
            </a:r>
          </a:p>
          <a:p>
            <a:endParaRPr lang="en-US" dirty="0"/>
          </a:p>
          <a:p>
            <a:r>
              <a:rPr lang="en-US" dirty="0" smtClean="0"/>
              <a:t>Conclusion: Immoral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vs.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 (for Open Source)</a:t>
            </a:r>
          </a:p>
          <a:p>
            <a:pPr lvl="1"/>
            <a:r>
              <a:rPr lang="en-US" dirty="0" smtClean="0"/>
              <a:t>Customizable software</a:t>
            </a:r>
          </a:p>
          <a:p>
            <a:pPr lvl="1"/>
            <a:r>
              <a:rPr lang="en-US" dirty="0" smtClean="0"/>
              <a:t>Make other software better</a:t>
            </a:r>
          </a:p>
          <a:p>
            <a:pPr lvl="1"/>
            <a:r>
              <a:rPr lang="en-US" dirty="0" smtClean="0"/>
              <a:t>Large network of developers</a:t>
            </a:r>
          </a:p>
          <a:p>
            <a:r>
              <a:rPr lang="en-US" dirty="0" smtClean="0"/>
              <a:t>Cons (against Open Source)</a:t>
            </a:r>
          </a:p>
          <a:p>
            <a:pPr lvl="1"/>
            <a:r>
              <a:rPr lang="en-US" dirty="0" smtClean="0"/>
              <a:t>Users with little to no programming experience “breaking” software</a:t>
            </a:r>
          </a:p>
          <a:p>
            <a:pPr lvl="1"/>
            <a:r>
              <a:rPr lang="en-US" dirty="0" smtClean="0"/>
              <a:t>Using and selling code found from open Source software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Court Cases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Apple Computer v. Franklin Computer</a:t>
            </a:r>
          </a:p>
          <a:p>
            <a:pPr lvl="1" eaLnBrk="1" hangingPunct="1"/>
            <a:r>
              <a:rPr lang="en-US" dirty="0" smtClean="0"/>
              <a:t>Established that object programs are copyrightable</a:t>
            </a:r>
          </a:p>
          <a:p>
            <a:pPr eaLnBrk="1" hangingPunct="1"/>
            <a:r>
              <a:rPr lang="en-US" i="1" dirty="0" smtClean="0"/>
              <a:t>Sega v. Accolade</a:t>
            </a:r>
          </a:p>
          <a:p>
            <a:pPr lvl="1" eaLnBrk="1" hangingPunct="1"/>
            <a:r>
              <a:rPr lang="en-US" dirty="0" smtClean="0"/>
              <a:t>Established that disassembling object code to determine technical specifications is fair use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Patents (1/3)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6199"/>
            <a:ext cx="7772400" cy="39708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Until 1981, Patent Office refused to grant software patents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Saw programs as mathematical algorithms, not processes or machines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U.S. Supreme Court decision led to first software patent in 1981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Diamond v. </a:t>
            </a:r>
            <a:r>
              <a:rPr lang="en-US" sz="2400" dirty="0" err="1" smtClean="0"/>
              <a:t>Diehr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Further court rulings led to patents being granted for wider range of software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258" y="5181593"/>
            <a:ext cx="483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http://en.wikipedia.org/wiki/Diamond_v._Diehr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6260" y="5599284"/>
            <a:ext cx="62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http://www.oyez.org/cases/1980-1989/1980/1980_79_1112/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Patents (2/3)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351842"/>
            <a:ext cx="8229600" cy="4525963"/>
          </a:xfrm>
        </p:spPr>
        <p:txBody>
          <a:bodyPr/>
          <a:lstStyle/>
          <a:p>
            <a:r>
              <a:rPr lang="en-US" dirty="0" smtClean="0"/>
              <a:t>Thousands of software patents now exist</a:t>
            </a:r>
          </a:p>
          <a:p>
            <a:pPr lvl="1"/>
            <a:r>
              <a:rPr lang="en-US" sz="2400" dirty="0" smtClean="0"/>
              <a:t>Microsoft files ~3,000 applications annually</a:t>
            </a:r>
          </a:p>
          <a:p>
            <a:pPr lvl="1"/>
            <a:r>
              <a:rPr lang="en-US" sz="2400" dirty="0" smtClean="0"/>
              <a:t>Licensing patents a source of revenue</a:t>
            </a:r>
          </a:p>
          <a:p>
            <a:r>
              <a:rPr lang="en-US" dirty="0" smtClean="0"/>
              <a:t>Secondary market for software patents</a:t>
            </a:r>
          </a:p>
          <a:p>
            <a:pPr lvl="1"/>
            <a:r>
              <a:rPr lang="en-US" sz="2400" dirty="0" smtClean="0"/>
              <a:t>Patent trolls: Companies that specialize in buying patents and enforcing patent rights</a:t>
            </a:r>
          </a:p>
          <a:p>
            <a:pPr lvl="1"/>
            <a:r>
              <a:rPr lang="en-US" sz="2400" dirty="0" smtClean="0"/>
              <a:t>Companies would rather settle out of court than spend time and money going to trial</a:t>
            </a:r>
          </a:p>
          <a:p>
            <a:pPr lvl="1"/>
            <a:r>
              <a:rPr lang="en-US" sz="2400" dirty="0" smtClean="0"/>
              <a:t>RIM didn’t settle quickly with NTP; ended up paying $612 million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Patents (3/3)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216377"/>
            <a:ext cx="8305800" cy="4572000"/>
          </a:xfrm>
        </p:spPr>
        <p:txBody>
          <a:bodyPr/>
          <a:lstStyle/>
          <a:p>
            <a:r>
              <a:rPr lang="en-US" sz="2800" dirty="0" smtClean="0"/>
              <a:t>Critics say too many patents have been issued</a:t>
            </a:r>
          </a:p>
          <a:p>
            <a:pPr lvl="1"/>
            <a:r>
              <a:rPr lang="en-US" sz="2400" dirty="0" smtClean="0"/>
              <a:t>Patent Office doesn’t know about prior art, so it issues bad software patents</a:t>
            </a:r>
          </a:p>
          <a:p>
            <a:pPr lvl="1"/>
            <a:r>
              <a:rPr lang="en-US" sz="2400" dirty="0" smtClean="0"/>
              <a:t>Obvious inventions get patents</a:t>
            </a:r>
          </a:p>
          <a:p>
            <a:pPr lvl="2"/>
            <a:r>
              <a:rPr lang="en-US" sz="2000" dirty="0" smtClean="0">
                <a:hlinkClick r:id="rId2"/>
              </a:rPr>
              <a:t>http://www.gnu.org/philosophy/trivial-patent.html</a:t>
            </a:r>
            <a:endParaRPr lang="en-US" sz="2000" dirty="0" smtClean="0"/>
          </a:p>
          <a:p>
            <a:r>
              <a:rPr lang="en-US" sz="2800" dirty="0" smtClean="0"/>
              <a:t>Companies with new products fear getting sued for patent infringement</a:t>
            </a:r>
          </a:p>
          <a:p>
            <a:pPr lvl="1"/>
            <a:r>
              <a:rPr lang="en-US" sz="2400" dirty="0" smtClean="0"/>
              <a:t>Build stockpiles of patents as defense mechanism</a:t>
            </a:r>
          </a:p>
          <a:p>
            <a:pPr lvl="1"/>
            <a:r>
              <a:rPr lang="en-US" sz="2400" dirty="0" smtClean="0"/>
              <a:t>Software patents used as legal weapons</a:t>
            </a:r>
          </a:p>
          <a:p>
            <a:r>
              <a:rPr lang="en-US" sz="2800" dirty="0" err="1" smtClean="0"/>
              <a:t>Bezos</a:t>
            </a:r>
            <a:r>
              <a:rPr lang="en-US" sz="2800" dirty="0" smtClean="0"/>
              <a:t>: software patents should expire in 3-5 years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Software Development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Reverse engineering okay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Companies must protect against unconscious copying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Solution: “clean room” software development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Team 1 analyzes competitor’s program and writes 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Team 2 uses specification to develop 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</a:t>
            </a:r>
            <a:r>
              <a:rPr lang="en-US" dirty="0" smtClean="0">
                <a:ea typeface="ＭＳ Ｐゴシック" pitchFamily="-105" charset="-128"/>
              </a:rPr>
              <a:t>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9718</TotalTime>
  <Words>1922</Words>
  <Application>Microsoft Office PowerPoint</Application>
  <PresentationFormat>On-screen Show (4:3)</PresentationFormat>
  <Paragraphs>356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Intellectual Property (2) Patent, Copy-Right and Software Industry</vt:lpstr>
      <vt:lpstr>Protections for Software</vt:lpstr>
      <vt:lpstr>Software Copyrights</vt:lpstr>
      <vt:lpstr>Violations of Software Copyrights</vt:lpstr>
      <vt:lpstr>Important Court Cases</vt:lpstr>
      <vt:lpstr>Software Patents (1/3)</vt:lpstr>
      <vt:lpstr>Software Patents (2/3)</vt:lpstr>
      <vt:lpstr>Software Patents (3/3)</vt:lpstr>
      <vt:lpstr>Safe Software Development</vt:lpstr>
      <vt:lpstr>Open-Source Software</vt:lpstr>
      <vt:lpstr>Consequences of Proprietary Software</vt:lpstr>
      <vt:lpstr>Open-Source Definition</vt:lpstr>
      <vt:lpstr>Beneficial Consequences of Open-Source Software</vt:lpstr>
      <vt:lpstr>Examples of Open-Source Software</vt:lpstr>
      <vt:lpstr>PowerPoint Presentation</vt:lpstr>
      <vt:lpstr>GNU Project and Linux</vt:lpstr>
      <vt:lpstr>Impact of Open-Source Software</vt:lpstr>
      <vt:lpstr>Crititique of the Open-Source Software Movement</vt:lpstr>
      <vt:lpstr>Legitimacy of Intellectual  Property Protection for Software</vt:lpstr>
      <vt:lpstr>Do We Have the Right System in Place?</vt:lpstr>
      <vt:lpstr>Rights-based Analysis</vt:lpstr>
      <vt:lpstr>A Consequentialist Argument Why Software Copying Is Bad</vt:lpstr>
      <vt:lpstr>Utilitarian Analysis</vt:lpstr>
      <vt:lpstr>Conclusion</vt:lpstr>
      <vt:lpstr>Creative Commons</vt:lpstr>
      <vt:lpstr>Streamlining Creative Re-use</vt:lpstr>
      <vt:lpstr>PowerPoint Presentation</vt:lpstr>
      <vt:lpstr>Intellectual Property (Software)</vt:lpstr>
      <vt:lpstr>Is This the Beginning of the End for Patent Trolls? We Hope So.</vt:lpstr>
      <vt:lpstr>Patent Trolls</vt:lpstr>
      <vt:lpstr>Questions</vt:lpstr>
      <vt:lpstr>Act Utilitarianism </vt:lpstr>
      <vt:lpstr>Rule Utilitarianism </vt:lpstr>
      <vt:lpstr>Social Contract</vt:lpstr>
      <vt:lpstr>Microsoft vs. Apple</vt:lpstr>
      <vt:lpstr>Questions</vt:lpstr>
      <vt:lpstr>Kantianism</vt:lpstr>
      <vt:lpstr>Act Utilitarianism </vt:lpstr>
      <vt:lpstr>Rule Utilitarianism </vt:lpstr>
      <vt:lpstr>Zuckerberg vs. Winklevoss Twins</vt:lpstr>
      <vt:lpstr>Questions</vt:lpstr>
      <vt:lpstr>Social Contract Theory</vt:lpstr>
      <vt:lpstr>Rule Utilitarianism </vt:lpstr>
      <vt:lpstr>Open Source vs. Proprietary (Survey)</vt:lpstr>
      <vt:lpstr>Results</vt:lpstr>
      <vt:lpstr>Breakdown (responses)</vt:lpstr>
      <vt:lpstr>Results by Field</vt:lpstr>
      <vt:lpstr>Conclusions</vt:lpstr>
      <vt:lpstr>Open Source vs. Free</vt:lpstr>
    </vt:vector>
  </TitlesOfParts>
  <Company>Bucknell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315 Lecture 3</dc:title>
  <dc:creator>L. Felipe Perrone</dc:creator>
  <cp:lastModifiedBy>Xiannong Meng</cp:lastModifiedBy>
  <cp:revision>517</cp:revision>
  <cp:lastPrinted>2011-02-25T14:51:13Z</cp:lastPrinted>
  <dcterms:created xsi:type="dcterms:W3CDTF">2011-02-25T14:34:42Z</dcterms:created>
  <dcterms:modified xsi:type="dcterms:W3CDTF">2014-05-27T07:44:35Z</dcterms:modified>
</cp:coreProperties>
</file>