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5" r:id="rId1"/>
  </p:sldMasterIdLst>
  <p:notesMasterIdLst>
    <p:notesMasterId r:id="rId36"/>
  </p:notesMasterIdLst>
  <p:handoutMasterIdLst>
    <p:handoutMasterId r:id="rId37"/>
  </p:handoutMasterIdLst>
  <p:sldIdLst>
    <p:sldId id="295" r:id="rId2"/>
    <p:sldId id="328" r:id="rId3"/>
    <p:sldId id="329" r:id="rId4"/>
    <p:sldId id="330" r:id="rId5"/>
    <p:sldId id="331" r:id="rId6"/>
    <p:sldId id="332" r:id="rId7"/>
    <p:sldId id="333" r:id="rId8"/>
    <p:sldId id="334" r:id="rId9"/>
    <p:sldId id="335" r:id="rId10"/>
    <p:sldId id="336" r:id="rId11"/>
    <p:sldId id="337" r:id="rId12"/>
    <p:sldId id="299" r:id="rId13"/>
    <p:sldId id="301" r:id="rId14"/>
    <p:sldId id="302" r:id="rId15"/>
    <p:sldId id="303" r:id="rId16"/>
    <p:sldId id="304" r:id="rId17"/>
    <p:sldId id="305" r:id="rId18"/>
    <p:sldId id="306" r:id="rId19"/>
    <p:sldId id="308" r:id="rId20"/>
    <p:sldId id="309" r:id="rId21"/>
    <p:sldId id="311" r:id="rId22"/>
    <p:sldId id="312" r:id="rId23"/>
    <p:sldId id="314" r:id="rId24"/>
    <p:sldId id="315" r:id="rId25"/>
    <p:sldId id="316" r:id="rId26"/>
    <p:sldId id="319" r:id="rId27"/>
    <p:sldId id="320" r:id="rId28"/>
    <p:sldId id="321" r:id="rId29"/>
    <p:sldId id="322" r:id="rId30"/>
    <p:sldId id="323" r:id="rId31"/>
    <p:sldId id="324" r:id="rId32"/>
    <p:sldId id="325" r:id="rId33"/>
    <p:sldId id="326" r:id="rId34"/>
    <p:sldId id="327" r:id="rId3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ＭＳ Ｐゴシック" pitchFamily="-105"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105"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105"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105"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105" charset="-128"/>
        <a:cs typeface="+mn-cs"/>
      </a:defRPr>
    </a:lvl5pPr>
    <a:lvl6pPr marL="2286000" algn="l" defTabSz="914400" rtl="0" eaLnBrk="1" latinLnBrk="0" hangingPunct="1">
      <a:defRPr kern="1200">
        <a:solidFill>
          <a:schemeClr val="tx1"/>
        </a:solidFill>
        <a:latin typeface="Arial" charset="0"/>
        <a:ea typeface="ＭＳ Ｐゴシック" pitchFamily="-105" charset="-128"/>
        <a:cs typeface="+mn-cs"/>
      </a:defRPr>
    </a:lvl6pPr>
    <a:lvl7pPr marL="2743200" algn="l" defTabSz="914400" rtl="0" eaLnBrk="1" latinLnBrk="0" hangingPunct="1">
      <a:defRPr kern="1200">
        <a:solidFill>
          <a:schemeClr val="tx1"/>
        </a:solidFill>
        <a:latin typeface="Arial" charset="0"/>
        <a:ea typeface="ＭＳ Ｐゴシック" pitchFamily="-105" charset="-128"/>
        <a:cs typeface="+mn-cs"/>
      </a:defRPr>
    </a:lvl7pPr>
    <a:lvl8pPr marL="3200400" algn="l" defTabSz="914400" rtl="0" eaLnBrk="1" latinLnBrk="0" hangingPunct="1">
      <a:defRPr kern="1200">
        <a:solidFill>
          <a:schemeClr val="tx1"/>
        </a:solidFill>
        <a:latin typeface="Arial" charset="0"/>
        <a:ea typeface="ＭＳ Ｐゴシック" pitchFamily="-105" charset="-128"/>
        <a:cs typeface="+mn-cs"/>
      </a:defRPr>
    </a:lvl8pPr>
    <a:lvl9pPr marL="3657600" algn="l" defTabSz="914400" rtl="0" eaLnBrk="1" latinLnBrk="0" hangingPunct="1">
      <a:defRPr kern="1200">
        <a:solidFill>
          <a:schemeClr val="tx1"/>
        </a:solidFill>
        <a:latin typeface="Arial" charset="0"/>
        <a:ea typeface="ＭＳ Ｐゴシック" pitchFamily="-10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clrMru>
    <a:srgbClr val="3399FF"/>
    <a:srgbClr val="FBFF7F"/>
    <a:srgbClr val="FFDFBF"/>
    <a:srgbClr val="FF0000"/>
    <a:srgbClr val="EAEAEA"/>
    <a:srgbClr val="CCFFFF"/>
    <a:srgbClr val="CCFFCC"/>
    <a:srgbClr val="CCFF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1068" y="-78"/>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1"/>
            <a:ext cx="3206750" cy="457200"/>
          </a:xfrm>
          <a:prstGeom prst="rect">
            <a:avLst/>
          </a:prstGeom>
          <a:noFill/>
          <a:ln w="9525">
            <a:noFill/>
            <a:miter lim="800000"/>
            <a:headEnd/>
            <a:tailEnd/>
          </a:ln>
          <a:effectLst/>
        </p:spPr>
        <p:txBody>
          <a:bodyPr vert="horz" wrap="none" lIns="91568" tIns="45785" rIns="91568" bIns="45785" numCol="1" anchor="ctr" anchorCtr="0" compatLnSpc="1">
            <a:prstTxWarp prst="textNoShape">
              <a:avLst/>
            </a:prstTxWarp>
          </a:bodyPr>
          <a:lstStyle>
            <a:lvl1pPr defTabSz="915900" eaLnBrk="0" hangingPunct="0">
              <a:defRPr sz="1200">
                <a:latin typeface="Helvetica" pitchFamily="-105" charset="0"/>
              </a:defRPr>
            </a:lvl1pPr>
          </a:lstStyle>
          <a:p>
            <a:endParaRPr lang="en-US"/>
          </a:p>
        </p:txBody>
      </p:sp>
      <p:sp>
        <p:nvSpPr>
          <p:cNvPr id="46083" name="Rectangle 3"/>
          <p:cNvSpPr>
            <a:spLocks noGrp="1" noChangeArrowheads="1"/>
          </p:cNvSpPr>
          <p:nvPr>
            <p:ph type="dt" sz="quarter" idx="1"/>
          </p:nvPr>
        </p:nvSpPr>
        <p:spPr bwMode="auto">
          <a:xfrm>
            <a:off x="4122738" y="1"/>
            <a:ext cx="3205162" cy="457200"/>
          </a:xfrm>
          <a:prstGeom prst="rect">
            <a:avLst/>
          </a:prstGeom>
          <a:noFill/>
          <a:ln w="9525">
            <a:noFill/>
            <a:miter lim="800000"/>
            <a:headEnd/>
            <a:tailEnd/>
          </a:ln>
          <a:effectLst/>
        </p:spPr>
        <p:txBody>
          <a:bodyPr vert="horz" wrap="none" lIns="91568" tIns="45785" rIns="91568" bIns="45785" numCol="1" anchor="ctr" anchorCtr="0" compatLnSpc="1">
            <a:prstTxWarp prst="textNoShape">
              <a:avLst/>
            </a:prstTxWarp>
          </a:bodyPr>
          <a:lstStyle>
            <a:lvl1pPr algn="r" defTabSz="915900" eaLnBrk="0" hangingPunct="0">
              <a:defRPr sz="1200">
                <a:latin typeface="Helvetica" pitchFamily="-105" charset="0"/>
              </a:defRPr>
            </a:lvl1pPr>
          </a:lstStyle>
          <a:p>
            <a:endParaRPr lang="en-US"/>
          </a:p>
        </p:txBody>
      </p:sp>
      <p:sp>
        <p:nvSpPr>
          <p:cNvPr id="46084" name="Rectangle 4"/>
          <p:cNvSpPr>
            <a:spLocks noGrp="1" noChangeArrowheads="1"/>
          </p:cNvSpPr>
          <p:nvPr>
            <p:ph type="ftr" sz="quarter" idx="2"/>
          </p:nvPr>
        </p:nvSpPr>
        <p:spPr bwMode="auto">
          <a:xfrm>
            <a:off x="0" y="9156700"/>
            <a:ext cx="3206750" cy="457200"/>
          </a:xfrm>
          <a:prstGeom prst="rect">
            <a:avLst/>
          </a:prstGeom>
          <a:noFill/>
          <a:ln w="9525">
            <a:noFill/>
            <a:miter lim="800000"/>
            <a:headEnd/>
            <a:tailEnd/>
          </a:ln>
          <a:effectLst/>
        </p:spPr>
        <p:txBody>
          <a:bodyPr vert="horz" wrap="none" lIns="91568" tIns="45785" rIns="91568" bIns="45785" numCol="1" anchor="b" anchorCtr="0" compatLnSpc="1">
            <a:prstTxWarp prst="textNoShape">
              <a:avLst/>
            </a:prstTxWarp>
          </a:bodyPr>
          <a:lstStyle>
            <a:lvl1pPr defTabSz="915900" eaLnBrk="0" hangingPunct="0">
              <a:defRPr sz="1200">
                <a:latin typeface="Helvetica" pitchFamily="-105" charset="0"/>
              </a:defRPr>
            </a:lvl1pPr>
          </a:lstStyle>
          <a:p>
            <a:endParaRPr lang="en-US"/>
          </a:p>
        </p:txBody>
      </p:sp>
      <p:sp>
        <p:nvSpPr>
          <p:cNvPr id="46085" name="Rectangle 5"/>
          <p:cNvSpPr>
            <a:spLocks noGrp="1" noChangeArrowheads="1"/>
          </p:cNvSpPr>
          <p:nvPr>
            <p:ph type="sldNum" sz="quarter" idx="3"/>
          </p:nvPr>
        </p:nvSpPr>
        <p:spPr bwMode="auto">
          <a:xfrm>
            <a:off x="4122738" y="9156700"/>
            <a:ext cx="3205162" cy="457200"/>
          </a:xfrm>
          <a:prstGeom prst="rect">
            <a:avLst/>
          </a:prstGeom>
          <a:noFill/>
          <a:ln w="9525">
            <a:noFill/>
            <a:miter lim="800000"/>
            <a:headEnd/>
            <a:tailEnd/>
          </a:ln>
          <a:effectLst/>
        </p:spPr>
        <p:txBody>
          <a:bodyPr vert="horz" wrap="none" lIns="91568" tIns="45785" rIns="91568" bIns="45785" numCol="1" anchor="b" anchorCtr="0" compatLnSpc="1">
            <a:prstTxWarp prst="textNoShape">
              <a:avLst/>
            </a:prstTxWarp>
          </a:bodyPr>
          <a:lstStyle>
            <a:lvl1pPr algn="r" defTabSz="915900" eaLnBrk="0" hangingPunct="0">
              <a:defRPr sz="1200">
                <a:latin typeface="Helvetica" pitchFamily="-105" charset="0"/>
              </a:defRPr>
            </a:lvl1pPr>
          </a:lstStyle>
          <a:p>
            <a:fld id="{856FBC53-8B64-4C2B-ACEC-9F26780C97C1}" type="slidenum">
              <a:rPr lang="en-US"/>
              <a:pPr/>
              <a:t>‹#›</a:t>
            </a:fld>
            <a:endParaRPr lang="en-US"/>
          </a:p>
        </p:txBody>
      </p:sp>
    </p:spTree>
    <p:extLst>
      <p:ext uri="{BB962C8B-B14F-4D97-AF65-F5344CB8AC3E}">
        <p14:creationId xmlns:p14="http://schemas.microsoft.com/office/powerpoint/2010/main" val="40356900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3168650" cy="479425"/>
          </a:xfrm>
          <a:prstGeom prst="rect">
            <a:avLst/>
          </a:prstGeom>
          <a:noFill/>
          <a:ln w="9525">
            <a:noFill/>
            <a:miter lim="800000"/>
            <a:headEnd/>
            <a:tailEnd/>
          </a:ln>
          <a:effectLst/>
        </p:spPr>
        <p:txBody>
          <a:bodyPr vert="horz" wrap="none" lIns="96651" tIns="48324" rIns="96651" bIns="48324" numCol="1" anchor="ctr" anchorCtr="0" compatLnSpc="1">
            <a:prstTxWarp prst="textNoShape">
              <a:avLst/>
            </a:prstTxWarp>
          </a:bodyPr>
          <a:lstStyle>
            <a:lvl1pPr defTabSz="966696" eaLnBrk="0" hangingPunct="0">
              <a:defRPr sz="1300">
                <a:latin typeface="Times New Roman" pitchFamily="-105" charset="0"/>
              </a:defRPr>
            </a:lvl1pPr>
          </a:lstStyle>
          <a:p>
            <a:endParaRPr lang="en-US"/>
          </a:p>
        </p:txBody>
      </p:sp>
      <p:sp>
        <p:nvSpPr>
          <p:cNvPr id="6147" name="Rectangle 3"/>
          <p:cNvSpPr>
            <a:spLocks noGrp="1" noChangeArrowheads="1"/>
          </p:cNvSpPr>
          <p:nvPr>
            <p:ph type="dt" idx="1"/>
          </p:nvPr>
        </p:nvSpPr>
        <p:spPr bwMode="auto">
          <a:xfrm>
            <a:off x="4146550" y="1"/>
            <a:ext cx="3168650" cy="479425"/>
          </a:xfrm>
          <a:prstGeom prst="rect">
            <a:avLst/>
          </a:prstGeom>
          <a:noFill/>
          <a:ln w="9525">
            <a:noFill/>
            <a:miter lim="800000"/>
            <a:headEnd/>
            <a:tailEnd/>
          </a:ln>
          <a:effectLst/>
        </p:spPr>
        <p:txBody>
          <a:bodyPr vert="horz" wrap="none" lIns="96651" tIns="48324" rIns="96651" bIns="48324" numCol="1" anchor="ctr" anchorCtr="0" compatLnSpc="1">
            <a:prstTxWarp prst="textNoShape">
              <a:avLst/>
            </a:prstTxWarp>
          </a:bodyPr>
          <a:lstStyle>
            <a:lvl1pPr algn="r" defTabSz="966696" eaLnBrk="0" hangingPunct="0">
              <a:defRPr sz="1300">
                <a:latin typeface="Times New Roman" pitchFamily="-105" charset="0"/>
              </a:defRPr>
            </a:lvl1pPr>
          </a:lstStyle>
          <a:p>
            <a:endParaRPr lang="en-US"/>
          </a:p>
        </p:txBody>
      </p:sp>
      <p:sp>
        <p:nvSpPr>
          <p:cNvPr id="1434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4726" y="4560888"/>
            <a:ext cx="5365750" cy="4319588"/>
          </a:xfrm>
          <a:prstGeom prst="rect">
            <a:avLst/>
          </a:prstGeom>
          <a:noFill/>
          <a:ln w="9525">
            <a:noFill/>
            <a:miter lim="800000"/>
            <a:headEnd/>
            <a:tailEnd/>
          </a:ln>
          <a:effectLst/>
        </p:spPr>
        <p:txBody>
          <a:bodyPr vert="horz" wrap="none" lIns="96651" tIns="48324" rIns="96651" bIns="48324" numCol="1" anchor="ctr"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21776"/>
            <a:ext cx="3168650" cy="479425"/>
          </a:xfrm>
          <a:prstGeom prst="rect">
            <a:avLst/>
          </a:prstGeom>
          <a:noFill/>
          <a:ln w="9525">
            <a:noFill/>
            <a:miter lim="800000"/>
            <a:headEnd/>
            <a:tailEnd/>
          </a:ln>
          <a:effectLst/>
        </p:spPr>
        <p:txBody>
          <a:bodyPr vert="horz" wrap="none" lIns="96651" tIns="48324" rIns="96651" bIns="48324" numCol="1" anchor="b" anchorCtr="0" compatLnSpc="1">
            <a:prstTxWarp prst="textNoShape">
              <a:avLst/>
            </a:prstTxWarp>
          </a:bodyPr>
          <a:lstStyle>
            <a:lvl1pPr defTabSz="966696" eaLnBrk="0" hangingPunct="0">
              <a:defRPr sz="1300">
                <a:latin typeface="Times New Roman" pitchFamily="-105" charset="0"/>
              </a:defRPr>
            </a:lvl1pPr>
          </a:lstStyle>
          <a:p>
            <a:endParaRPr lang="en-US"/>
          </a:p>
        </p:txBody>
      </p:sp>
      <p:sp>
        <p:nvSpPr>
          <p:cNvPr id="6151" name="Rectangle 7"/>
          <p:cNvSpPr>
            <a:spLocks noGrp="1" noChangeArrowheads="1"/>
          </p:cNvSpPr>
          <p:nvPr>
            <p:ph type="sldNum" sz="quarter" idx="5"/>
          </p:nvPr>
        </p:nvSpPr>
        <p:spPr bwMode="auto">
          <a:xfrm>
            <a:off x="4146550" y="9121776"/>
            <a:ext cx="3168650" cy="479425"/>
          </a:xfrm>
          <a:prstGeom prst="rect">
            <a:avLst/>
          </a:prstGeom>
          <a:noFill/>
          <a:ln w="9525">
            <a:noFill/>
            <a:miter lim="800000"/>
            <a:headEnd/>
            <a:tailEnd/>
          </a:ln>
          <a:effectLst/>
        </p:spPr>
        <p:txBody>
          <a:bodyPr vert="horz" wrap="none" lIns="96651" tIns="48324" rIns="96651" bIns="48324" numCol="1" anchor="b" anchorCtr="0" compatLnSpc="1">
            <a:prstTxWarp prst="textNoShape">
              <a:avLst/>
            </a:prstTxWarp>
          </a:bodyPr>
          <a:lstStyle>
            <a:lvl1pPr algn="r" defTabSz="966696" eaLnBrk="0" hangingPunct="0">
              <a:defRPr sz="1300">
                <a:latin typeface="Times New Roman" pitchFamily="-105" charset="0"/>
              </a:defRPr>
            </a:lvl1pPr>
          </a:lstStyle>
          <a:p>
            <a:fld id="{5D2F09D7-77B4-4A0C-9AF1-8CF02920E9E6}" type="slidenum">
              <a:rPr lang="en-US"/>
              <a:pPr/>
              <a:t>‹#›</a:t>
            </a:fld>
            <a:endParaRPr lang="en-US"/>
          </a:p>
        </p:txBody>
      </p:sp>
    </p:spTree>
    <p:extLst>
      <p:ext uri="{BB962C8B-B14F-4D97-AF65-F5344CB8AC3E}">
        <p14:creationId xmlns:p14="http://schemas.microsoft.com/office/powerpoint/2010/main" val="403574796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pitchFamily="-10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3C9DA3D9-EA1C-4EE1-A007-D84B15AAF7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DBF0F2C7-C462-42E6-A02F-B6EF6419787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24AAC8A-7AAD-4363-861B-C260EE62B15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80B9448-297A-4F4C-83A0-C24E566814B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EE2E85D4-25D3-4BB3-AFDB-00B244890A3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D92610D5-907A-46FF-8777-D621838D67E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588F635C-3DD2-49AD-94F1-8FA9E00523B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5" name="Rectangle 6"/>
          <p:cNvSpPr>
            <a:spLocks noGrp="1" noChangeArrowheads="1"/>
          </p:cNvSpPr>
          <p:nvPr>
            <p:ph type="sldNum" sz="quarter" idx="12"/>
          </p:nvPr>
        </p:nvSpPr>
        <p:spPr>
          <a:ln/>
        </p:spPr>
        <p:txBody>
          <a:bodyPr/>
          <a:lstStyle>
            <a:lvl1pPr>
              <a:defRPr/>
            </a:lvl1pPr>
          </a:lstStyle>
          <a:p>
            <a:fld id="{16F982B6-48C8-4798-8DF3-FD3E9AFEF30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4" name="Rectangle 6"/>
          <p:cNvSpPr>
            <a:spLocks noGrp="1" noChangeArrowheads="1"/>
          </p:cNvSpPr>
          <p:nvPr>
            <p:ph type="sldNum" sz="quarter" idx="12"/>
          </p:nvPr>
        </p:nvSpPr>
        <p:spPr>
          <a:ln/>
        </p:spPr>
        <p:txBody>
          <a:bodyPr/>
          <a:lstStyle>
            <a:lvl1pPr>
              <a:defRPr/>
            </a:lvl1pPr>
          </a:lstStyle>
          <a:p>
            <a:fld id="{9252545B-FBA1-4C4E-8DA6-6CB1AFBFE14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CE4EA36F-8880-4FD3-BED8-437BD4F3718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CSCI 240 Computers and Society</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52FAEAB5-CD29-49A5-B45A-A402F0B3745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67589" name="Rectangle 5"/>
          <p:cNvSpPr>
            <a:spLocks noGrp="1" noChangeArrowheads="1"/>
          </p:cNvSpPr>
          <p:nvPr>
            <p:ph type="ftr" sz="quarter" idx="3"/>
          </p:nvPr>
        </p:nvSpPr>
        <p:spPr bwMode="auto">
          <a:xfrm>
            <a:off x="2687638" y="6245225"/>
            <a:ext cx="3810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mn-ea"/>
              </a:defRPr>
            </a:lvl1pPr>
          </a:lstStyle>
          <a:p>
            <a:pPr>
              <a:defRPr/>
            </a:pPr>
            <a:r>
              <a:rPr lang="en-US" dirty="0" smtClean="0"/>
              <a:t>CSCI 240 Computers and Society</a:t>
            </a:r>
            <a:endParaRPr lang="en-US"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A1AFE01-B257-4403-AE97-24255A4B826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ctr" rtl="0" eaLnBrk="0" fontAlgn="base" hangingPunct="0">
        <a:spcBef>
          <a:spcPct val="0"/>
        </a:spcBef>
        <a:spcAft>
          <a:spcPct val="0"/>
        </a:spcAft>
        <a:defRPr sz="4400">
          <a:solidFill>
            <a:schemeClr val="tx2"/>
          </a:solidFill>
          <a:latin typeface="+mj-lt"/>
          <a:ea typeface="ＭＳ Ｐゴシック" pitchFamily="-105" charset="-128"/>
          <a:cs typeface="ＭＳ Ｐゴシック" pitchFamily="-105" charset="-128"/>
        </a:defRPr>
      </a:lvl1pPr>
      <a:lvl2pPr algn="ctr" rtl="0" eaLnBrk="0" fontAlgn="base" hangingPunct="0">
        <a:spcBef>
          <a:spcPct val="0"/>
        </a:spcBef>
        <a:spcAft>
          <a:spcPct val="0"/>
        </a:spcAft>
        <a:defRPr sz="4400">
          <a:solidFill>
            <a:schemeClr val="tx2"/>
          </a:solidFill>
          <a:latin typeface="Arial" charset="0"/>
          <a:ea typeface="ＭＳ Ｐゴシック" pitchFamily="-105" charset="-128"/>
          <a:cs typeface="ＭＳ Ｐゴシック" pitchFamily="-105" charset="-128"/>
        </a:defRPr>
      </a:lvl2pPr>
      <a:lvl3pPr algn="ctr" rtl="0" eaLnBrk="0" fontAlgn="base" hangingPunct="0">
        <a:spcBef>
          <a:spcPct val="0"/>
        </a:spcBef>
        <a:spcAft>
          <a:spcPct val="0"/>
        </a:spcAft>
        <a:defRPr sz="4400">
          <a:solidFill>
            <a:schemeClr val="tx2"/>
          </a:solidFill>
          <a:latin typeface="Arial" charset="0"/>
          <a:ea typeface="ＭＳ Ｐゴシック" pitchFamily="-105" charset="-128"/>
          <a:cs typeface="ＭＳ Ｐゴシック" pitchFamily="-105" charset="-128"/>
        </a:defRPr>
      </a:lvl3pPr>
      <a:lvl4pPr algn="ctr" rtl="0" eaLnBrk="0" fontAlgn="base" hangingPunct="0">
        <a:spcBef>
          <a:spcPct val="0"/>
        </a:spcBef>
        <a:spcAft>
          <a:spcPct val="0"/>
        </a:spcAft>
        <a:defRPr sz="4400">
          <a:solidFill>
            <a:schemeClr val="tx2"/>
          </a:solidFill>
          <a:latin typeface="Arial" charset="0"/>
          <a:ea typeface="ＭＳ Ｐゴシック" pitchFamily="-105" charset="-128"/>
          <a:cs typeface="ＭＳ Ｐゴシック" pitchFamily="-105" charset="-128"/>
        </a:defRPr>
      </a:lvl4pPr>
      <a:lvl5pPr algn="ctr" rtl="0" eaLnBrk="0" fontAlgn="base" hangingPunct="0">
        <a:spcBef>
          <a:spcPct val="0"/>
        </a:spcBef>
        <a:spcAft>
          <a:spcPct val="0"/>
        </a:spcAft>
        <a:defRPr sz="4400">
          <a:solidFill>
            <a:schemeClr val="tx2"/>
          </a:solidFill>
          <a:latin typeface="Arial" charset="0"/>
          <a:ea typeface="ＭＳ Ｐゴシック" pitchFamily="-105" charset="-128"/>
          <a:cs typeface="ＭＳ Ｐゴシック" pitchFamily="-105"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05" charset="-128"/>
          <a:cs typeface="ＭＳ Ｐゴシック" pitchFamily="-105"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5"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5"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5"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5"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law.upenn.edu/journals/lawreview/articles/volume154/issue3/Solove154U.Pa.L.Rev.477(2006).pd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15363" name="Slide Number Placeholder 5"/>
          <p:cNvSpPr>
            <a:spLocks noGrp="1"/>
          </p:cNvSpPr>
          <p:nvPr>
            <p:ph type="sldNum" sz="quarter" idx="12"/>
          </p:nvPr>
        </p:nvSpPr>
        <p:spPr>
          <a:noFill/>
        </p:spPr>
        <p:txBody>
          <a:bodyPr/>
          <a:lstStyle/>
          <a:p>
            <a:fld id="{3D4678B2-7876-495F-A083-67D59879F846}" type="slidenum">
              <a:rPr lang="en-US"/>
              <a:pPr/>
              <a:t>1</a:t>
            </a:fld>
            <a:endParaRPr lang="en-US" dirty="0"/>
          </a:p>
        </p:txBody>
      </p:sp>
      <p:sp>
        <p:nvSpPr>
          <p:cNvPr id="15364" name="Rectangle 2"/>
          <p:cNvSpPr>
            <a:spLocks noGrp="1" noChangeArrowheads="1"/>
          </p:cNvSpPr>
          <p:nvPr>
            <p:ph type="title"/>
          </p:nvPr>
        </p:nvSpPr>
        <p:spPr>
          <a:xfrm>
            <a:off x="519113" y="3433763"/>
            <a:ext cx="8229600" cy="1143000"/>
          </a:xfrm>
        </p:spPr>
        <p:txBody>
          <a:bodyPr/>
          <a:lstStyle/>
          <a:p>
            <a:pPr eaLnBrk="1" hangingPunct="1"/>
            <a:r>
              <a:rPr lang="en-US" sz="3600" dirty="0" smtClean="0"/>
              <a:t>Privacy and the Laws Governing It</a:t>
            </a:r>
          </a:p>
        </p:txBody>
      </p:sp>
      <p:sp>
        <p:nvSpPr>
          <p:cNvPr id="7" name="Text Box 5"/>
          <p:cNvSpPr txBox="1">
            <a:spLocks noChangeArrowheads="1"/>
          </p:cNvSpPr>
          <p:nvPr/>
        </p:nvSpPr>
        <p:spPr bwMode="auto">
          <a:xfrm>
            <a:off x="450850" y="5370667"/>
            <a:ext cx="8248650" cy="523220"/>
          </a:xfrm>
          <a:prstGeom prst="rect">
            <a:avLst/>
          </a:prstGeom>
          <a:noFill/>
          <a:ln w="9525">
            <a:solidFill>
              <a:schemeClr val="tx1"/>
            </a:solidFill>
            <a:miter lim="800000"/>
            <a:headEnd/>
            <a:tailEnd/>
          </a:ln>
        </p:spPr>
        <p:txBody>
          <a:bodyPr>
            <a:spAutoFit/>
          </a:bodyPr>
          <a:lstStyle/>
          <a:p>
            <a:r>
              <a:rPr lang="pt-BR" sz="1400" b="1" u="sng" dirty="0"/>
              <a:t>Notice:</a:t>
            </a:r>
            <a:r>
              <a:rPr lang="pt-BR" sz="1400" dirty="0"/>
              <a:t> </a:t>
            </a:r>
            <a:r>
              <a:rPr lang="pt-BR" sz="1400" dirty="0" smtClean="0"/>
              <a:t>This set of slides is based on the notes by Professor Guattery of Bucknell and by the textbook author Michael Quinn</a:t>
            </a:r>
            <a:endParaRPr lang="en-US" sz="1400" dirty="0"/>
          </a:p>
        </p:txBody>
      </p:sp>
      <p:sp>
        <p:nvSpPr>
          <p:cNvPr id="9" name="TextBox 8"/>
          <p:cNvSpPr txBox="1"/>
          <p:nvPr/>
        </p:nvSpPr>
        <p:spPr>
          <a:xfrm>
            <a:off x="1588770" y="1126720"/>
            <a:ext cx="5928226" cy="830997"/>
          </a:xfrm>
          <a:prstGeom prst="rect">
            <a:avLst/>
          </a:prstGeom>
          <a:noFill/>
        </p:spPr>
        <p:txBody>
          <a:bodyPr wrap="none" rtlCol="0">
            <a:spAutoFit/>
          </a:bodyPr>
          <a:lstStyle/>
          <a:p>
            <a:r>
              <a:rPr lang="en-US" sz="4800" dirty="0" smtClean="0">
                <a:latin typeface="Times New Roman" pitchFamily="18" charset="0"/>
                <a:cs typeface="Times New Roman" pitchFamily="18" charset="0"/>
              </a:rPr>
              <a:t>Computers and Society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685800" y="838200"/>
            <a:ext cx="7772400" cy="990600"/>
          </a:xfrm>
        </p:spPr>
        <p:txBody>
          <a:bodyPr/>
          <a:lstStyle/>
          <a:p>
            <a:pPr eaLnBrk="1" hangingPunct="1"/>
            <a:r>
              <a:rPr lang="en-US" sz="4000" smtClean="0">
                <a:ea typeface="ヒラギノ角ゴ Pro W3" pitchFamily="-48" charset="-128"/>
              </a:rPr>
              <a:t>What is the Role of Government?</a:t>
            </a:r>
          </a:p>
        </p:txBody>
      </p:sp>
      <p:sp>
        <p:nvSpPr>
          <p:cNvPr id="11267" name="TextBox 3"/>
          <p:cNvSpPr txBox="1">
            <a:spLocks noChangeArrowheads="1"/>
          </p:cNvSpPr>
          <p:nvPr/>
        </p:nvSpPr>
        <p:spPr bwMode="auto">
          <a:xfrm>
            <a:off x="685800" y="2057400"/>
            <a:ext cx="7772400" cy="3540125"/>
          </a:xfrm>
          <a:prstGeom prst="rect">
            <a:avLst/>
          </a:prstGeom>
          <a:noFill/>
          <a:ln w="9525">
            <a:noFill/>
            <a:miter lim="800000"/>
            <a:headEnd/>
            <a:tailEnd/>
          </a:ln>
        </p:spPr>
        <p:txBody>
          <a:bodyPr>
            <a:spAutoFit/>
          </a:bodyPr>
          <a:lstStyle/>
          <a:p>
            <a:r>
              <a:rPr lang="en-US" sz="2800">
                <a:latin typeface="Calibri" pitchFamily="34" charset="0"/>
              </a:rPr>
              <a:t>The US has many laws governing privacy.  There are many that protect privacy, but some may go too far.  For example, HIPAA (Health Insurance Portability and Accountability Act) included provisions to insure that an individual’s medical information would be kept private.  As a result it became difficult, for example, for spouses to get information, or for parents to get information about children over 18.</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685800" y="609600"/>
            <a:ext cx="7772400" cy="990600"/>
          </a:xfrm>
        </p:spPr>
        <p:txBody>
          <a:bodyPr/>
          <a:lstStyle/>
          <a:p>
            <a:pPr eaLnBrk="1" hangingPunct="1"/>
            <a:r>
              <a:rPr lang="en-US" sz="4000" smtClean="0">
                <a:ea typeface="ヒラギノ角ゴ Pro W3" pitchFamily="-48" charset="-128"/>
              </a:rPr>
              <a:t>Role of Government? (2)</a:t>
            </a:r>
          </a:p>
        </p:txBody>
      </p:sp>
      <p:sp>
        <p:nvSpPr>
          <p:cNvPr id="12291" name="TextBox 3"/>
          <p:cNvSpPr txBox="1">
            <a:spLocks noChangeArrowheads="1"/>
          </p:cNvSpPr>
          <p:nvPr/>
        </p:nvSpPr>
        <p:spPr bwMode="auto">
          <a:xfrm>
            <a:off x="685800" y="1828800"/>
            <a:ext cx="7772400" cy="3970338"/>
          </a:xfrm>
          <a:prstGeom prst="rect">
            <a:avLst/>
          </a:prstGeom>
          <a:noFill/>
          <a:ln w="9525">
            <a:noFill/>
            <a:miter lim="800000"/>
            <a:headEnd/>
            <a:tailEnd/>
          </a:ln>
        </p:spPr>
        <p:txBody>
          <a:bodyPr>
            <a:spAutoFit/>
          </a:bodyPr>
          <a:lstStyle/>
          <a:p>
            <a:r>
              <a:rPr lang="en-US" sz="2800">
                <a:latin typeface="Calibri" pitchFamily="34" charset="0"/>
              </a:rPr>
              <a:t>On the other hand, the US government has passed many laws to limit privacy.  These are usually created to increase security:</a:t>
            </a:r>
          </a:p>
          <a:p>
            <a:endParaRPr lang="en-US" sz="2800">
              <a:latin typeface="Calibri" pitchFamily="34" charset="0"/>
            </a:endParaRPr>
          </a:p>
          <a:p>
            <a:pPr>
              <a:buFont typeface="Arial" charset="0"/>
              <a:buChar char="•"/>
            </a:pPr>
            <a:r>
              <a:rPr lang="en-US" sz="2800">
                <a:latin typeface="Calibri" pitchFamily="34" charset="0"/>
              </a:rPr>
              <a:t> Security screening</a:t>
            </a:r>
          </a:p>
          <a:p>
            <a:pPr>
              <a:buFont typeface="Arial" charset="0"/>
              <a:buChar char="•"/>
            </a:pPr>
            <a:r>
              <a:rPr lang="en-US" sz="2800">
                <a:latin typeface="Calibri" pitchFamily="34" charset="0"/>
              </a:rPr>
              <a:t> PATRIOT (</a:t>
            </a:r>
            <a:r>
              <a:rPr lang="en-US" sz="2800" u="sng">
                <a:latin typeface="Calibri" pitchFamily="34" charset="0"/>
              </a:rPr>
              <a:t>P</a:t>
            </a:r>
            <a:r>
              <a:rPr lang="en-US" sz="2800">
                <a:latin typeface="Calibri" pitchFamily="34" charset="0"/>
              </a:rPr>
              <a:t>roviding </a:t>
            </a:r>
            <a:r>
              <a:rPr lang="en-US" sz="2800" u="sng">
                <a:latin typeface="Calibri" pitchFamily="34" charset="0"/>
              </a:rPr>
              <a:t>A</a:t>
            </a:r>
            <a:r>
              <a:rPr lang="en-US" sz="2800">
                <a:latin typeface="Calibri" pitchFamily="34" charset="0"/>
              </a:rPr>
              <a:t>ppropriate </a:t>
            </a:r>
            <a:r>
              <a:rPr lang="en-US" sz="2800" u="sng">
                <a:latin typeface="Calibri" pitchFamily="34" charset="0"/>
              </a:rPr>
              <a:t>T</a:t>
            </a:r>
            <a:r>
              <a:rPr lang="en-US" sz="2800">
                <a:latin typeface="Calibri" pitchFamily="34" charset="0"/>
              </a:rPr>
              <a:t>ools </a:t>
            </a:r>
            <a:r>
              <a:rPr lang="en-US" sz="2800" u="sng">
                <a:latin typeface="Calibri" pitchFamily="34" charset="0"/>
              </a:rPr>
              <a:t>R</a:t>
            </a:r>
            <a:r>
              <a:rPr lang="en-US" sz="2800">
                <a:latin typeface="Calibri" pitchFamily="34" charset="0"/>
              </a:rPr>
              <a:t>equired to </a:t>
            </a:r>
            <a:r>
              <a:rPr lang="en-US" sz="2800" u="sng">
                <a:latin typeface="Calibri" pitchFamily="34" charset="0"/>
              </a:rPr>
              <a:t>I</a:t>
            </a:r>
            <a:r>
              <a:rPr lang="en-US" sz="2800">
                <a:latin typeface="Calibri" pitchFamily="34" charset="0"/>
              </a:rPr>
              <a:t>ntercept and </a:t>
            </a:r>
            <a:r>
              <a:rPr lang="en-US" sz="2800" u="sng">
                <a:latin typeface="Calibri" pitchFamily="34" charset="0"/>
              </a:rPr>
              <a:t>O</a:t>
            </a:r>
            <a:r>
              <a:rPr lang="en-US" sz="2800">
                <a:latin typeface="Calibri" pitchFamily="34" charset="0"/>
              </a:rPr>
              <a:t>bstruct </a:t>
            </a:r>
            <a:r>
              <a:rPr lang="en-US" sz="2800" u="sng">
                <a:latin typeface="Calibri" pitchFamily="34" charset="0"/>
              </a:rPr>
              <a:t>T</a:t>
            </a:r>
            <a:r>
              <a:rPr lang="en-US" sz="2800">
                <a:latin typeface="Calibri" pitchFamily="34" charset="0"/>
              </a:rPr>
              <a:t>errorists) Act</a:t>
            </a:r>
          </a:p>
          <a:p>
            <a:pPr>
              <a:buFont typeface="Arial" charset="0"/>
              <a:buChar char="•"/>
            </a:pPr>
            <a:r>
              <a:rPr lang="en-US" sz="2800">
                <a:latin typeface="Calibri" pitchFamily="34" charset="0"/>
              </a:rPr>
              <a:t> Crime information databases.</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US" smtClean="0"/>
              <a:t>A Balancing Act</a:t>
            </a:r>
          </a:p>
        </p:txBody>
      </p:sp>
      <p:sp>
        <p:nvSpPr>
          <p:cNvPr id="7172" name="Rectangle 3"/>
          <p:cNvSpPr>
            <a:spLocks noGrp="1" noChangeArrowheads="1"/>
          </p:cNvSpPr>
          <p:nvPr>
            <p:ph type="body" idx="1"/>
          </p:nvPr>
        </p:nvSpPr>
        <p:spPr/>
        <p:txBody>
          <a:bodyPr/>
          <a:lstStyle/>
          <a:p>
            <a:pPr eaLnBrk="1" hangingPunct="1">
              <a:lnSpc>
                <a:spcPct val="90000"/>
              </a:lnSpc>
            </a:pPr>
            <a:r>
              <a:rPr lang="en-US" smtClean="0"/>
              <a:t>Federal, state, and local governments in United States have had significant impact of privacy of individuals</a:t>
            </a:r>
          </a:p>
          <a:p>
            <a:pPr eaLnBrk="1" hangingPunct="1">
              <a:lnSpc>
                <a:spcPct val="90000"/>
              </a:lnSpc>
            </a:pPr>
            <a:r>
              <a:rPr lang="en-US" smtClean="0"/>
              <a:t>Government must balance competing desires</a:t>
            </a:r>
          </a:p>
          <a:p>
            <a:pPr lvl="1" eaLnBrk="1" hangingPunct="1">
              <a:lnSpc>
                <a:spcPct val="90000"/>
              </a:lnSpc>
            </a:pPr>
            <a:r>
              <a:rPr lang="en-US" smtClean="0"/>
              <a:t>desire to be left alone</a:t>
            </a:r>
          </a:p>
          <a:p>
            <a:pPr lvl="1" eaLnBrk="1" hangingPunct="1">
              <a:lnSpc>
                <a:spcPct val="90000"/>
              </a:lnSpc>
            </a:pPr>
            <a:r>
              <a:rPr lang="en-US" smtClean="0"/>
              <a:t>desire for safety and security</a:t>
            </a:r>
          </a:p>
          <a:p>
            <a:pPr eaLnBrk="1" hangingPunct="1">
              <a:lnSpc>
                <a:spcPct val="90000"/>
              </a:lnSpc>
            </a:pPr>
            <a:r>
              <a:rPr lang="en-US" smtClean="0"/>
              <a:t>National security concerns increased significantly after 9/11 attacks</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12</a:t>
            </a:fld>
            <a:endParaRPr lang="en-US" dirty="0"/>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6200"/>
            <a:ext cx="8305800" cy="6096000"/>
          </a:xfrm>
        </p:spPr>
        <p:txBody>
          <a:bodyPr/>
          <a:lstStyle/>
          <a:p>
            <a:pPr eaLnBrk="1" hangingPunct="1"/>
            <a:r>
              <a:rPr lang="en-US" dirty="0" smtClean="0"/>
              <a:t>U.S. Legislation Restricting 	Information Collection</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en-US" smtClean="0"/>
              <a:t>Employee Polygraph Protection Act</a:t>
            </a:r>
          </a:p>
        </p:txBody>
      </p:sp>
      <p:sp>
        <p:nvSpPr>
          <p:cNvPr id="10244" name="Rectangle 3"/>
          <p:cNvSpPr>
            <a:spLocks noGrp="1" noChangeArrowheads="1"/>
          </p:cNvSpPr>
          <p:nvPr>
            <p:ph type="body" idx="1"/>
          </p:nvPr>
        </p:nvSpPr>
        <p:spPr/>
        <p:txBody>
          <a:bodyPr/>
          <a:lstStyle/>
          <a:p>
            <a:pPr eaLnBrk="1" hangingPunct="1">
              <a:lnSpc>
                <a:spcPct val="90000"/>
              </a:lnSpc>
            </a:pPr>
            <a:r>
              <a:rPr lang="en-US" sz="2800" smtClean="0"/>
              <a:t>Passed in 1988</a:t>
            </a:r>
          </a:p>
          <a:p>
            <a:pPr eaLnBrk="1" hangingPunct="1">
              <a:lnSpc>
                <a:spcPct val="90000"/>
              </a:lnSpc>
            </a:pPr>
            <a:r>
              <a:rPr lang="en-US" sz="2800" smtClean="0"/>
              <a:t>Prohibits private employers from using lie detector tests under most conditions</a:t>
            </a:r>
          </a:p>
          <a:p>
            <a:pPr eaLnBrk="1" hangingPunct="1">
              <a:lnSpc>
                <a:spcPct val="90000"/>
              </a:lnSpc>
            </a:pPr>
            <a:r>
              <a:rPr lang="en-US" sz="2800" smtClean="0"/>
              <a:t>Cannot require test for employment</a:t>
            </a:r>
          </a:p>
          <a:p>
            <a:pPr eaLnBrk="1" hangingPunct="1">
              <a:lnSpc>
                <a:spcPct val="90000"/>
              </a:lnSpc>
            </a:pPr>
            <a:r>
              <a:rPr lang="en-US" sz="2800" smtClean="0"/>
              <a:t>Exceptions</a:t>
            </a:r>
          </a:p>
          <a:p>
            <a:pPr lvl="1" eaLnBrk="1" hangingPunct="1">
              <a:lnSpc>
                <a:spcPct val="90000"/>
              </a:lnSpc>
            </a:pPr>
            <a:r>
              <a:rPr lang="en-US" sz="2400" smtClean="0"/>
              <a:t>Pharmaceutical companies and security firms may give test to certain classes of employees</a:t>
            </a:r>
          </a:p>
          <a:p>
            <a:pPr lvl="1" eaLnBrk="1" hangingPunct="1">
              <a:lnSpc>
                <a:spcPct val="90000"/>
              </a:lnSpc>
            </a:pPr>
            <a:r>
              <a:rPr lang="en-US" sz="2400" smtClean="0"/>
              <a:t>Employers who have suffered a theft may administer tests to reasonable suspects</a:t>
            </a:r>
          </a:p>
          <a:p>
            <a:pPr lvl="1" eaLnBrk="1" hangingPunct="1">
              <a:lnSpc>
                <a:spcPct val="90000"/>
              </a:lnSpc>
            </a:pPr>
            <a:r>
              <a:rPr lang="en-US" sz="2400" smtClean="0"/>
              <a:t>Federal, state, and local governments exempt</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14</a:t>
            </a:fld>
            <a:endParaRPr lang="en-US" dirty="0"/>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57200" y="228600"/>
            <a:ext cx="8305800" cy="1143000"/>
          </a:xfrm>
        </p:spPr>
        <p:txBody>
          <a:bodyPr/>
          <a:lstStyle/>
          <a:p>
            <a:pPr eaLnBrk="1" hangingPunct="1"/>
            <a:r>
              <a:rPr lang="en-US" sz="3200" smtClean="0"/>
              <a:t>Children’s Online Privacy Protection Act</a:t>
            </a:r>
          </a:p>
        </p:txBody>
      </p:sp>
      <p:sp>
        <p:nvSpPr>
          <p:cNvPr id="11268" name="Rectangle 3"/>
          <p:cNvSpPr>
            <a:spLocks noGrp="1" noChangeArrowheads="1"/>
          </p:cNvSpPr>
          <p:nvPr>
            <p:ph type="body" idx="1"/>
          </p:nvPr>
        </p:nvSpPr>
        <p:spPr/>
        <p:txBody>
          <a:bodyPr/>
          <a:lstStyle/>
          <a:p>
            <a:pPr eaLnBrk="1" hangingPunct="1"/>
            <a:r>
              <a:rPr lang="en-US" smtClean="0"/>
              <a:t>Reduces amount of public information gathered from children</a:t>
            </a:r>
          </a:p>
          <a:p>
            <a:pPr eaLnBrk="1" hangingPunct="1"/>
            <a:r>
              <a:rPr lang="en-US" smtClean="0"/>
              <a:t>Online services must gain parental consent before collecting information from children 12 and under</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15</a:t>
            </a:fld>
            <a:endParaRPr lang="en-US" dirty="0"/>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533400" y="0"/>
            <a:ext cx="8305800" cy="1371600"/>
          </a:xfrm>
        </p:spPr>
        <p:txBody>
          <a:bodyPr/>
          <a:lstStyle/>
          <a:p>
            <a:pPr eaLnBrk="1" hangingPunct="1"/>
            <a:r>
              <a:rPr lang="en-US" smtClean="0"/>
              <a:t>Genetic Information Nondiscrimination Act</a:t>
            </a:r>
          </a:p>
        </p:txBody>
      </p:sp>
      <p:sp>
        <p:nvSpPr>
          <p:cNvPr id="12291" name="Content Placeholder 2"/>
          <p:cNvSpPr>
            <a:spLocks noGrp="1"/>
          </p:cNvSpPr>
          <p:nvPr>
            <p:ph idx="1"/>
          </p:nvPr>
        </p:nvSpPr>
        <p:spPr/>
        <p:txBody>
          <a:bodyPr/>
          <a:lstStyle/>
          <a:p>
            <a:pPr eaLnBrk="1" hangingPunct="1"/>
            <a:r>
              <a:rPr lang="en-US" sz="2800" smtClean="0"/>
              <a:t>Health insurance companies</a:t>
            </a:r>
          </a:p>
          <a:p>
            <a:pPr lvl="1" eaLnBrk="1" hangingPunct="1"/>
            <a:r>
              <a:rPr lang="en-US" sz="2400" smtClean="0"/>
              <a:t>Can’t request genetic information</a:t>
            </a:r>
          </a:p>
          <a:p>
            <a:pPr lvl="1" eaLnBrk="1" hangingPunct="1"/>
            <a:r>
              <a:rPr lang="en-US" sz="2400" smtClean="0"/>
              <a:t>Can’t use genetic information when making decisions about coverage, rates, etc.</a:t>
            </a:r>
          </a:p>
          <a:p>
            <a:pPr lvl="1" eaLnBrk="1" hangingPunct="1"/>
            <a:r>
              <a:rPr lang="en-US" sz="2400" smtClean="0"/>
              <a:t>Doesn’t apply to life insurance, disability insurance, long-term care insurance</a:t>
            </a:r>
          </a:p>
          <a:p>
            <a:pPr eaLnBrk="1" hangingPunct="1"/>
            <a:r>
              <a:rPr lang="en-US" sz="2800" smtClean="0"/>
              <a:t>Employers</a:t>
            </a:r>
          </a:p>
          <a:p>
            <a:pPr lvl="1" eaLnBrk="1" hangingPunct="1"/>
            <a:r>
              <a:rPr lang="en-US" sz="2400" smtClean="0"/>
              <a:t>Can’t take genetic information into account when hiring, firing, promoting, etc.</a:t>
            </a:r>
          </a:p>
          <a:p>
            <a:pPr lvl="1" eaLnBrk="1" hangingPunct="1"/>
            <a:r>
              <a:rPr lang="en-US" sz="2400" smtClean="0"/>
              <a:t>Small companies (&lt; 15 employees) are exempt</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76200"/>
            <a:ext cx="8305800" cy="6096000"/>
          </a:xfrm>
        </p:spPr>
        <p:txBody>
          <a:bodyPr/>
          <a:lstStyle/>
          <a:p>
            <a:pPr eaLnBrk="1" hangingPunct="1"/>
            <a:r>
              <a:rPr lang="en-US" dirty="0" smtClean="0"/>
              <a:t>Information Collection by the 	Government</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en-US" smtClean="0"/>
              <a:t>Census Records</a:t>
            </a:r>
          </a:p>
        </p:txBody>
      </p:sp>
      <p:sp>
        <p:nvSpPr>
          <p:cNvPr id="14340" name="Rectangle 3"/>
          <p:cNvSpPr>
            <a:spLocks noGrp="1" noChangeArrowheads="1"/>
          </p:cNvSpPr>
          <p:nvPr>
            <p:ph type="body" idx="1"/>
          </p:nvPr>
        </p:nvSpPr>
        <p:spPr/>
        <p:txBody>
          <a:bodyPr/>
          <a:lstStyle/>
          <a:p>
            <a:pPr eaLnBrk="1" hangingPunct="1"/>
            <a:r>
              <a:rPr lang="en-US" smtClean="0"/>
              <a:t>Census required to ensure every state has fair representation</a:t>
            </a:r>
          </a:p>
          <a:p>
            <a:pPr eaLnBrk="1" hangingPunct="1"/>
            <a:r>
              <a:rPr lang="en-US" smtClean="0"/>
              <a:t>Number of questions steadily rising</a:t>
            </a:r>
          </a:p>
          <a:p>
            <a:pPr eaLnBrk="1" hangingPunct="1"/>
            <a:r>
              <a:rPr lang="en-US" smtClean="0"/>
              <a:t>Sometimes Census Bureau has broken confidentiality requirement</a:t>
            </a:r>
          </a:p>
          <a:p>
            <a:pPr lvl="1" eaLnBrk="1" hangingPunct="1"/>
            <a:r>
              <a:rPr lang="en-US" smtClean="0"/>
              <a:t>World War I: draft resistors</a:t>
            </a:r>
          </a:p>
          <a:p>
            <a:pPr lvl="1" eaLnBrk="1" hangingPunct="1"/>
            <a:r>
              <a:rPr lang="en-US" smtClean="0"/>
              <a:t>World War II: Japanese-Americans</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18</a:t>
            </a:fld>
            <a:endParaRPr lang="en-US" dirty="0"/>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en-US" smtClean="0"/>
              <a:t>Internal Revenue Service Records</a:t>
            </a:r>
          </a:p>
        </p:txBody>
      </p:sp>
      <p:sp>
        <p:nvSpPr>
          <p:cNvPr id="16388" name="Rectangle 3"/>
          <p:cNvSpPr>
            <a:spLocks noGrp="1" noChangeArrowheads="1"/>
          </p:cNvSpPr>
          <p:nvPr>
            <p:ph type="body" idx="1"/>
          </p:nvPr>
        </p:nvSpPr>
        <p:spPr/>
        <p:txBody>
          <a:bodyPr/>
          <a:lstStyle/>
          <a:p>
            <a:pPr eaLnBrk="1" hangingPunct="1"/>
            <a:r>
              <a:rPr lang="en-US" smtClean="0"/>
              <a:t>The 16</a:t>
            </a:r>
            <a:r>
              <a:rPr lang="en-US" baseline="30000" smtClean="0"/>
              <a:t>th</a:t>
            </a:r>
            <a:r>
              <a:rPr lang="en-US" smtClean="0"/>
              <a:t> Amendment to the U.S. Constitution gives the federal government the power to collect an income tax</a:t>
            </a:r>
          </a:p>
          <a:p>
            <a:pPr eaLnBrk="1" hangingPunct="1"/>
            <a:r>
              <a:rPr lang="en-US" smtClean="0"/>
              <a:t>IRS collects more than $2 trillion a year in income taxes</a:t>
            </a:r>
          </a:p>
          <a:p>
            <a:pPr eaLnBrk="1" hangingPunct="1"/>
            <a:r>
              <a:rPr lang="en-US" smtClean="0"/>
              <a:t>Income tax forms contain a tremendous amount of personal information: </a:t>
            </a:r>
            <a:r>
              <a:rPr lang="en-US" sz="2400" smtClean="0"/>
              <a:t>income, assets, to whom you make charitable contributions, medical expenses, and more</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19</a:t>
            </a:fld>
            <a:endParaRPr lang="en-US" dirty="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304800"/>
            <a:ext cx="7772400" cy="990600"/>
          </a:xfrm>
        </p:spPr>
        <p:txBody>
          <a:bodyPr/>
          <a:lstStyle/>
          <a:p>
            <a:pPr eaLnBrk="1" hangingPunct="1"/>
            <a:r>
              <a:rPr lang="en-US" sz="4000" smtClean="0">
                <a:ea typeface="ヒラギノ角ゴ Pro W3" pitchFamily="-48" charset="-128"/>
              </a:rPr>
              <a:t>Some Stories</a:t>
            </a:r>
          </a:p>
        </p:txBody>
      </p:sp>
      <p:sp>
        <p:nvSpPr>
          <p:cNvPr id="3075" name="TextBox 3"/>
          <p:cNvSpPr txBox="1">
            <a:spLocks noChangeArrowheads="1"/>
          </p:cNvSpPr>
          <p:nvPr/>
        </p:nvSpPr>
        <p:spPr bwMode="auto">
          <a:xfrm>
            <a:off x="685800" y="1295400"/>
            <a:ext cx="7772400" cy="4832350"/>
          </a:xfrm>
          <a:prstGeom prst="rect">
            <a:avLst/>
          </a:prstGeom>
          <a:noFill/>
          <a:ln w="9525">
            <a:noFill/>
            <a:miter lim="800000"/>
            <a:headEnd/>
            <a:tailEnd/>
          </a:ln>
        </p:spPr>
        <p:txBody>
          <a:bodyPr>
            <a:spAutoFit/>
          </a:bodyPr>
          <a:lstStyle/>
          <a:p>
            <a:pPr>
              <a:buFont typeface="Arial" charset="0"/>
              <a:buChar char="•"/>
            </a:pPr>
            <a:r>
              <a:rPr lang="en-US" sz="2800" dirty="0">
                <a:latin typeface="Calibri" pitchFamily="34" charset="0"/>
              </a:rPr>
              <a:t> In the US in 1989 an actress opened her door and was shot dead by a stalker.  The stalker had gotten her address through the motor vehicles department (such information is no longer sold).</a:t>
            </a:r>
          </a:p>
          <a:p>
            <a:pPr>
              <a:buFont typeface="Arial" charset="0"/>
              <a:buChar char="•"/>
            </a:pPr>
            <a:endParaRPr lang="en-US" sz="2800" dirty="0">
              <a:latin typeface="Calibri" pitchFamily="34" charset="0"/>
            </a:endParaRPr>
          </a:p>
          <a:p>
            <a:pPr>
              <a:buFont typeface="Arial" charset="0"/>
              <a:buChar char="•"/>
            </a:pPr>
            <a:r>
              <a:rPr lang="en-US" sz="2800" dirty="0">
                <a:latin typeface="Calibri" pitchFamily="34" charset="0"/>
              </a:rPr>
              <a:t> It was recently revealed that </a:t>
            </a:r>
            <a:r>
              <a:rPr lang="en-US" sz="2800" dirty="0" err="1">
                <a:latin typeface="Calibri" pitchFamily="34" charset="0"/>
              </a:rPr>
              <a:t>iPhone</a:t>
            </a:r>
            <a:r>
              <a:rPr lang="en-US" sz="2800" dirty="0">
                <a:latin typeface="Calibri" pitchFamily="34" charset="0"/>
              </a:rPr>
              <a:t> and Android apps were downloading users’ address books without telling them.  Other apps on these devices were downloading photographs without notice.</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609600" y="152400"/>
            <a:ext cx="7772400" cy="1600200"/>
          </a:xfrm>
        </p:spPr>
        <p:txBody>
          <a:bodyPr/>
          <a:lstStyle/>
          <a:p>
            <a:pPr eaLnBrk="1" hangingPunct="1"/>
            <a:r>
              <a:rPr lang="en-US" dirty="0" smtClean="0"/>
              <a:t>FBI </a:t>
            </a:r>
            <a:r>
              <a:rPr lang="en-US" i="1" dirty="0" smtClean="0"/>
              <a:t>N</a:t>
            </a:r>
            <a:r>
              <a:rPr lang="en-US" dirty="0" smtClean="0"/>
              <a:t>ational </a:t>
            </a:r>
            <a:r>
              <a:rPr lang="en-US" i="1" dirty="0" smtClean="0"/>
              <a:t>C</a:t>
            </a:r>
            <a:r>
              <a:rPr lang="en-US" dirty="0" smtClean="0"/>
              <a:t>rime </a:t>
            </a:r>
            <a:r>
              <a:rPr lang="en-US" i="1" dirty="0" smtClean="0"/>
              <a:t>I</a:t>
            </a:r>
            <a:r>
              <a:rPr lang="en-US" dirty="0" smtClean="0"/>
              <a:t>nformation </a:t>
            </a:r>
            <a:r>
              <a:rPr lang="en-US" i="1" dirty="0" smtClean="0"/>
              <a:t>C</a:t>
            </a:r>
            <a:r>
              <a:rPr lang="en-US" dirty="0" smtClean="0"/>
              <a:t>enter</a:t>
            </a:r>
          </a:p>
        </p:txBody>
      </p:sp>
      <p:sp>
        <p:nvSpPr>
          <p:cNvPr id="17412" name="Rectangle 3"/>
          <p:cNvSpPr>
            <a:spLocks noGrp="1" noChangeArrowheads="1"/>
          </p:cNvSpPr>
          <p:nvPr>
            <p:ph type="body" idx="1"/>
          </p:nvPr>
        </p:nvSpPr>
        <p:spPr>
          <a:xfrm>
            <a:off x="533400" y="1874838"/>
            <a:ext cx="7783513" cy="4297362"/>
          </a:xfrm>
        </p:spPr>
        <p:txBody>
          <a:bodyPr/>
          <a:lstStyle/>
          <a:p>
            <a:pPr eaLnBrk="1" hangingPunct="1">
              <a:lnSpc>
                <a:spcPct val="90000"/>
              </a:lnSpc>
            </a:pPr>
            <a:r>
              <a:rPr lang="en-US" sz="2800" dirty="0" smtClean="0"/>
              <a:t>NCIC </a:t>
            </a:r>
            <a:r>
              <a:rPr lang="en-US" sz="2400" dirty="0" smtClean="0"/>
              <a:t>(established 1967, current version 2000)</a:t>
            </a:r>
            <a:endParaRPr lang="en-US" sz="2800" dirty="0" smtClean="0"/>
          </a:p>
          <a:p>
            <a:pPr lvl="1" eaLnBrk="1" hangingPunct="1">
              <a:lnSpc>
                <a:spcPct val="90000"/>
              </a:lnSpc>
            </a:pPr>
            <a:r>
              <a:rPr lang="en-US" sz="2400" dirty="0" smtClean="0"/>
              <a:t>Collection of databases related to various crimes</a:t>
            </a:r>
          </a:p>
          <a:p>
            <a:pPr lvl="1" eaLnBrk="1" hangingPunct="1">
              <a:lnSpc>
                <a:spcPct val="90000"/>
              </a:lnSpc>
            </a:pPr>
            <a:r>
              <a:rPr lang="en-US" sz="2400" dirty="0" smtClean="0"/>
              <a:t>Contains &gt; 39 million records</a:t>
            </a:r>
          </a:p>
          <a:p>
            <a:pPr eaLnBrk="1" hangingPunct="1">
              <a:lnSpc>
                <a:spcPct val="90000"/>
              </a:lnSpc>
            </a:pPr>
            <a:r>
              <a:rPr lang="en-US" sz="2800" dirty="0" smtClean="0"/>
              <a:t>Successes</a:t>
            </a:r>
          </a:p>
          <a:p>
            <a:pPr lvl="1" eaLnBrk="1" hangingPunct="1">
              <a:lnSpc>
                <a:spcPct val="90000"/>
              </a:lnSpc>
            </a:pPr>
            <a:r>
              <a:rPr lang="en-US" sz="2400" dirty="0" smtClean="0"/>
              <a:t>Helps police solve hundreds of thousands of cases every year</a:t>
            </a:r>
          </a:p>
          <a:p>
            <a:pPr lvl="1" eaLnBrk="1" hangingPunct="1">
              <a:lnSpc>
                <a:spcPct val="90000"/>
              </a:lnSpc>
            </a:pPr>
            <a:r>
              <a:rPr lang="en-US" sz="2400" dirty="0" smtClean="0"/>
              <a:t>Helped FBI tie James Earl Ray to assassination of Dr. Martin Luther King, Jr.</a:t>
            </a:r>
          </a:p>
          <a:p>
            <a:pPr lvl="1" eaLnBrk="1" hangingPunct="1">
              <a:lnSpc>
                <a:spcPct val="90000"/>
              </a:lnSpc>
            </a:pPr>
            <a:r>
              <a:rPr lang="en-US" sz="2400" dirty="0" smtClean="0"/>
              <a:t>Helped FBI apprehend Timothy McVeigh for bombing of federal building in Oklahoma City</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20</a:t>
            </a:fld>
            <a:endParaRPr lang="en-US" dirty="0"/>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US" dirty="0" err="1" smtClean="0"/>
              <a:t>OneDOJ</a:t>
            </a:r>
            <a:r>
              <a:rPr lang="en-US" dirty="0" smtClean="0"/>
              <a:t> Database</a:t>
            </a:r>
          </a:p>
        </p:txBody>
      </p:sp>
      <p:sp>
        <p:nvSpPr>
          <p:cNvPr id="19460" name="Rectangle 3"/>
          <p:cNvSpPr>
            <a:spLocks noGrp="1" noChangeArrowheads="1"/>
          </p:cNvSpPr>
          <p:nvPr>
            <p:ph type="body" idx="1"/>
          </p:nvPr>
        </p:nvSpPr>
        <p:spPr>
          <a:xfrm>
            <a:off x="457200" y="1371600"/>
            <a:ext cx="8229600" cy="4343400"/>
          </a:xfrm>
        </p:spPr>
        <p:txBody>
          <a:bodyPr/>
          <a:lstStyle/>
          <a:p>
            <a:pPr eaLnBrk="1" hangingPunct="1">
              <a:lnSpc>
                <a:spcPct val="90000"/>
              </a:lnSpc>
            </a:pPr>
            <a:r>
              <a:rPr lang="en-US" sz="2600" dirty="0" smtClean="0"/>
              <a:t>Database being constructed by U.S. Department of Justice</a:t>
            </a:r>
          </a:p>
          <a:p>
            <a:pPr eaLnBrk="1" hangingPunct="1">
              <a:lnSpc>
                <a:spcPct val="90000"/>
              </a:lnSpc>
            </a:pPr>
            <a:r>
              <a:rPr lang="en-US" sz="2600" dirty="0" smtClean="0"/>
              <a:t>Gives state and local police officers access to information provided by five federal law enforcement agencies</a:t>
            </a:r>
          </a:p>
          <a:p>
            <a:pPr lvl="1" eaLnBrk="1" hangingPunct="1">
              <a:lnSpc>
                <a:spcPct val="90000"/>
              </a:lnSpc>
            </a:pPr>
            <a:r>
              <a:rPr lang="en-US" sz="2200" dirty="0" smtClean="0"/>
              <a:t>Incident reports</a:t>
            </a:r>
          </a:p>
          <a:p>
            <a:pPr lvl="1" eaLnBrk="1" hangingPunct="1">
              <a:lnSpc>
                <a:spcPct val="90000"/>
              </a:lnSpc>
            </a:pPr>
            <a:r>
              <a:rPr lang="en-US" sz="2200" dirty="0" smtClean="0"/>
              <a:t>Interrogation summaries</a:t>
            </a:r>
          </a:p>
          <a:p>
            <a:pPr lvl="1" eaLnBrk="1" hangingPunct="1">
              <a:lnSpc>
                <a:spcPct val="90000"/>
              </a:lnSpc>
            </a:pPr>
            <a:r>
              <a:rPr lang="en-US" sz="2200" dirty="0" smtClean="0"/>
              <a:t>Other information not available through NCIC</a:t>
            </a:r>
          </a:p>
          <a:p>
            <a:pPr eaLnBrk="1" hangingPunct="1">
              <a:lnSpc>
                <a:spcPct val="90000"/>
              </a:lnSpc>
            </a:pPr>
            <a:r>
              <a:rPr lang="en-US" sz="2600" dirty="0" smtClean="0"/>
              <a:t>Criticisms</a:t>
            </a:r>
          </a:p>
          <a:p>
            <a:pPr lvl="1" eaLnBrk="1" hangingPunct="1">
              <a:lnSpc>
                <a:spcPct val="90000"/>
              </a:lnSpc>
            </a:pPr>
            <a:r>
              <a:rPr lang="en-US" sz="2200" dirty="0" err="1" smtClean="0"/>
              <a:t>OneDOJ</a:t>
            </a:r>
            <a:r>
              <a:rPr lang="en-US" sz="2200" dirty="0" smtClean="0"/>
              <a:t> gives local police access to information about people who have not been charged with a crime</a:t>
            </a:r>
          </a:p>
          <a:p>
            <a:pPr lvl="1" eaLnBrk="1" hangingPunct="1">
              <a:lnSpc>
                <a:spcPct val="90000"/>
              </a:lnSpc>
            </a:pPr>
            <a:r>
              <a:rPr lang="en-US" sz="2200" dirty="0" smtClean="0"/>
              <a:t>There is no way to correct misinformation in raw police </a:t>
            </a:r>
            <a:r>
              <a:rPr lang="en-US" sz="2200" dirty="0" smtClean="0"/>
              <a:t>reports</a:t>
            </a:r>
            <a:endParaRPr lang="en-US" sz="2200" dirty="0" smtClean="0"/>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21</a:t>
            </a:fld>
            <a:endParaRPr lang="en-US" dirty="0"/>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Closed-circuit Television Cameras</a:t>
            </a:r>
          </a:p>
        </p:txBody>
      </p:sp>
      <p:sp>
        <p:nvSpPr>
          <p:cNvPr id="20483" name="Content Placeholder 2"/>
          <p:cNvSpPr>
            <a:spLocks noGrp="1"/>
          </p:cNvSpPr>
          <p:nvPr>
            <p:ph idx="1"/>
          </p:nvPr>
        </p:nvSpPr>
        <p:spPr/>
        <p:txBody>
          <a:bodyPr/>
          <a:lstStyle/>
          <a:p>
            <a:r>
              <a:rPr lang="en-US" smtClean="0"/>
              <a:t>First use in Olean, New York in 1968</a:t>
            </a:r>
          </a:p>
          <a:p>
            <a:r>
              <a:rPr lang="en-US" smtClean="0"/>
              <a:t>Now more than 30 million cameras in U.S.</a:t>
            </a:r>
          </a:p>
          <a:p>
            <a:r>
              <a:rPr lang="en-US" smtClean="0"/>
              <a:t>New York City’s effort in lower Manhattan</a:t>
            </a:r>
          </a:p>
          <a:p>
            <a:pPr lvl="1"/>
            <a:r>
              <a:rPr lang="en-US" smtClean="0"/>
              <a:t>$201 million for 3,000 new cameras</a:t>
            </a:r>
          </a:p>
          <a:p>
            <a:pPr lvl="1"/>
            <a:r>
              <a:rPr lang="en-US" smtClean="0"/>
              <a:t>License plate readers</a:t>
            </a:r>
          </a:p>
          <a:p>
            <a:pPr lvl="1"/>
            <a:r>
              <a:rPr lang="en-US" smtClean="0"/>
              <a:t>Radiation detectors</a:t>
            </a:r>
          </a:p>
          <a:p>
            <a:r>
              <a:rPr lang="en-US" smtClean="0"/>
              <a:t>Effectiveness of cameras debated</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76200"/>
            <a:ext cx="8305800" cy="6096000"/>
          </a:xfrm>
        </p:spPr>
        <p:txBody>
          <a:bodyPr/>
          <a:lstStyle/>
          <a:p>
            <a:pPr eaLnBrk="1" hangingPunct="1"/>
            <a:r>
              <a:rPr lang="en-US" dirty="0" smtClean="0"/>
              <a:t>Covert Government Surveillance</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r>
              <a:rPr lang="en-US" smtClean="0"/>
              <a:t>4</a:t>
            </a:r>
            <a:r>
              <a:rPr lang="en-US" baseline="30000" smtClean="0"/>
              <a:t>th</a:t>
            </a:r>
            <a:r>
              <a:rPr lang="en-US" smtClean="0"/>
              <a:t> Amendment to U.S. Constitution</a:t>
            </a:r>
          </a:p>
        </p:txBody>
      </p:sp>
      <p:sp>
        <p:nvSpPr>
          <p:cNvPr id="23556" name="Rectangle 3"/>
          <p:cNvSpPr>
            <a:spLocks noGrp="1" noChangeArrowheads="1"/>
          </p:cNvSpPr>
          <p:nvPr>
            <p:ph type="body" idx="1"/>
          </p:nvPr>
        </p:nvSpPr>
        <p:spPr/>
        <p:txBody>
          <a:bodyPr/>
          <a:lstStyle/>
          <a:p>
            <a:pPr eaLnBrk="1" hangingPunct="1">
              <a:buFont typeface="Times" pitchFamily="-48" charset="0"/>
              <a:buNone/>
            </a:pPr>
            <a:r>
              <a:rPr lang="en-US" smtClean="0"/>
              <a:t>“The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persons or things to be seized.”</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24</a:t>
            </a:fld>
            <a:endParaRPr lang="en-US" dirty="0"/>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en-US" smtClean="0"/>
              <a:t>Wiretaps and Bugs</a:t>
            </a:r>
          </a:p>
        </p:txBody>
      </p:sp>
      <p:sp>
        <p:nvSpPr>
          <p:cNvPr id="24580" name="Rectangle 3"/>
          <p:cNvSpPr>
            <a:spLocks noGrp="1" noChangeArrowheads="1"/>
          </p:cNvSpPr>
          <p:nvPr>
            <p:ph type="body" idx="1"/>
          </p:nvPr>
        </p:nvSpPr>
        <p:spPr/>
        <p:txBody>
          <a:bodyPr/>
          <a:lstStyle/>
          <a:p>
            <a:pPr eaLnBrk="1" hangingPunct="1"/>
            <a:r>
              <a:rPr lang="en-US" i="1" smtClean="0"/>
              <a:t>Omstead v. United States </a:t>
            </a:r>
            <a:r>
              <a:rPr lang="en-US" i="1" smtClean="0">
                <a:sym typeface="Symbol" pitchFamily="18" charset="2"/>
              </a:rPr>
              <a:t></a:t>
            </a:r>
            <a:br>
              <a:rPr lang="en-US" i="1" smtClean="0">
                <a:sym typeface="Symbol" pitchFamily="18" charset="2"/>
              </a:rPr>
            </a:br>
            <a:r>
              <a:rPr lang="en-US" i="1" smtClean="0">
                <a:sym typeface="Symbol" pitchFamily="18" charset="2"/>
              </a:rPr>
              <a:t>  	</a:t>
            </a:r>
            <a:r>
              <a:rPr lang="en-US" smtClean="0">
                <a:sym typeface="Symbol" pitchFamily="18" charset="2"/>
              </a:rPr>
              <a:t>wiretapping OK</a:t>
            </a:r>
          </a:p>
          <a:p>
            <a:pPr eaLnBrk="1" hangingPunct="1"/>
            <a:r>
              <a:rPr lang="en-US" smtClean="0"/>
              <a:t>Federal Communications Act </a:t>
            </a:r>
            <a:r>
              <a:rPr lang="en-US" i="1" smtClean="0">
                <a:sym typeface="Symbol" pitchFamily="18" charset="2"/>
              </a:rPr>
              <a:t></a:t>
            </a:r>
            <a:r>
              <a:rPr lang="en-US" smtClean="0"/>
              <a:t> 	wiretapping made illegal</a:t>
            </a:r>
          </a:p>
          <a:p>
            <a:pPr eaLnBrk="1" hangingPunct="1"/>
            <a:r>
              <a:rPr lang="en-US" i="1" smtClean="0"/>
              <a:t>Nardone v. United States </a:t>
            </a:r>
            <a:r>
              <a:rPr lang="en-US" i="1" smtClean="0">
                <a:sym typeface="Symbol" pitchFamily="18" charset="2"/>
              </a:rPr>
              <a:t></a:t>
            </a:r>
            <a:br>
              <a:rPr lang="en-US" i="1" smtClean="0">
                <a:sym typeface="Symbol" pitchFamily="18" charset="2"/>
              </a:rPr>
            </a:br>
            <a:r>
              <a:rPr lang="en-US" i="1" smtClean="0">
                <a:sym typeface="Symbol" pitchFamily="18" charset="2"/>
              </a:rPr>
              <a:t> 	</a:t>
            </a:r>
            <a:r>
              <a:rPr lang="en-US" smtClean="0">
                <a:sym typeface="Symbol" pitchFamily="18" charset="2"/>
              </a:rPr>
              <a:t>wiretapping not OK</a:t>
            </a:r>
            <a:endParaRPr lang="en-US" i="1" smtClean="0"/>
          </a:p>
          <a:p>
            <a:pPr eaLnBrk="1" hangingPunct="1"/>
            <a:r>
              <a:rPr lang="en-US" smtClean="0"/>
              <a:t>FBI continues secret wiretapping</a:t>
            </a:r>
          </a:p>
          <a:p>
            <a:pPr eaLnBrk="1" hangingPunct="1"/>
            <a:r>
              <a:rPr lang="en-US" i="1" smtClean="0"/>
              <a:t>Katz v. United States </a:t>
            </a:r>
            <a:r>
              <a:rPr lang="en-US" i="1" smtClean="0">
                <a:sym typeface="Symbol" pitchFamily="18" charset="2"/>
              </a:rPr>
              <a:t>  </a:t>
            </a:r>
            <a:r>
              <a:rPr lang="en-US" smtClean="0">
                <a:sym typeface="Symbol" pitchFamily="18" charset="2"/>
              </a:rPr>
              <a:t>bugs not OK</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25</a:t>
            </a:fld>
            <a:endParaRPr lang="en-US" dirty="0"/>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smtClean="0"/>
              <a:t>Carnivore Surveillance System</a:t>
            </a:r>
          </a:p>
        </p:txBody>
      </p:sp>
      <p:sp>
        <p:nvSpPr>
          <p:cNvPr id="27652" name="Rectangle 3"/>
          <p:cNvSpPr>
            <a:spLocks noGrp="1" noChangeArrowheads="1"/>
          </p:cNvSpPr>
          <p:nvPr>
            <p:ph type="body" idx="1"/>
          </p:nvPr>
        </p:nvSpPr>
        <p:spPr/>
        <p:txBody>
          <a:bodyPr/>
          <a:lstStyle/>
          <a:p>
            <a:pPr eaLnBrk="1" hangingPunct="1">
              <a:lnSpc>
                <a:spcPct val="90000"/>
              </a:lnSpc>
            </a:pPr>
            <a:r>
              <a:rPr lang="en-US" sz="3000" smtClean="0"/>
              <a:t>Created by FBI in late 1990s</a:t>
            </a:r>
          </a:p>
          <a:p>
            <a:pPr eaLnBrk="1" hangingPunct="1">
              <a:lnSpc>
                <a:spcPct val="90000"/>
              </a:lnSpc>
            </a:pPr>
            <a:r>
              <a:rPr lang="en-US" sz="3000" smtClean="0"/>
              <a:t>Monitored Internet traffic, including email exchanges</a:t>
            </a:r>
          </a:p>
          <a:p>
            <a:pPr eaLnBrk="1" hangingPunct="1">
              <a:lnSpc>
                <a:spcPct val="90000"/>
              </a:lnSpc>
            </a:pPr>
            <a:r>
              <a:rPr lang="en-US" sz="3000" smtClean="0"/>
              <a:t>Carnivore = Windows PC + “packet-sniffing” software</a:t>
            </a:r>
          </a:p>
          <a:p>
            <a:pPr eaLnBrk="1" hangingPunct="1">
              <a:lnSpc>
                <a:spcPct val="90000"/>
              </a:lnSpc>
            </a:pPr>
            <a:r>
              <a:rPr lang="en-US" sz="3000" smtClean="0"/>
              <a:t>Captured packets going to/from a particular IP address</a:t>
            </a:r>
          </a:p>
          <a:p>
            <a:pPr eaLnBrk="1" hangingPunct="1">
              <a:lnSpc>
                <a:spcPct val="90000"/>
              </a:lnSpc>
            </a:pPr>
            <a:r>
              <a:rPr lang="en-US" sz="3000" smtClean="0"/>
              <a:t>Used about 25 times between 1998 and 2000</a:t>
            </a:r>
          </a:p>
          <a:p>
            <a:pPr eaLnBrk="1" hangingPunct="1">
              <a:lnSpc>
                <a:spcPct val="90000"/>
              </a:lnSpc>
            </a:pPr>
            <a:r>
              <a:rPr lang="en-US" sz="3000" smtClean="0"/>
              <a:t>Replaced with commercial software</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26</a:t>
            </a:fld>
            <a:endParaRPr lang="en-US" dirty="0"/>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smtClean="0"/>
              <a:t>Covert Activities after 9/11</a:t>
            </a:r>
          </a:p>
        </p:txBody>
      </p:sp>
      <p:sp>
        <p:nvSpPr>
          <p:cNvPr id="28676" name="Rectangle 3"/>
          <p:cNvSpPr>
            <a:spLocks noGrp="1" noChangeArrowheads="1"/>
          </p:cNvSpPr>
          <p:nvPr>
            <p:ph type="body" idx="1"/>
          </p:nvPr>
        </p:nvSpPr>
        <p:spPr/>
        <p:txBody>
          <a:bodyPr/>
          <a:lstStyle/>
          <a:p>
            <a:pPr eaLnBrk="1" hangingPunct="1"/>
            <a:r>
              <a:rPr lang="en-US" smtClean="0"/>
              <a:t>September 11, 2001 attacks on World Trade Center and Pentagon</a:t>
            </a:r>
          </a:p>
          <a:p>
            <a:pPr eaLnBrk="1" hangingPunct="1"/>
            <a:r>
              <a:rPr lang="en-US" smtClean="0"/>
              <a:t>President Bush authorized new, secret, intelligence-gathering operations inside United States</a:t>
            </a:r>
          </a:p>
          <a:p>
            <a:pPr eaLnBrk="1" hangingPunct="1"/>
            <a:endParaRPr lang="en-US" smtClean="0"/>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27</a:t>
            </a:fld>
            <a:endParaRPr lang="en-US" dirty="0"/>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sz="3200" smtClean="0"/>
              <a:t>National Security Administration Wiretapping</a:t>
            </a:r>
          </a:p>
        </p:txBody>
      </p:sp>
      <p:sp>
        <p:nvSpPr>
          <p:cNvPr id="29700" name="Rectangle 3"/>
          <p:cNvSpPr>
            <a:spLocks noGrp="1" noChangeArrowheads="1"/>
          </p:cNvSpPr>
          <p:nvPr>
            <p:ph type="body" idx="1"/>
          </p:nvPr>
        </p:nvSpPr>
        <p:spPr>
          <a:xfrm>
            <a:off x="457200" y="1272819"/>
            <a:ext cx="8229600" cy="4525963"/>
          </a:xfrm>
        </p:spPr>
        <p:txBody>
          <a:bodyPr/>
          <a:lstStyle/>
          <a:p>
            <a:pPr eaLnBrk="1" hangingPunct="1">
              <a:lnSpc>
                <a:spcPct val="90000"/>
              </a:lnSpc>
            </a:pPr>
            <a:r>
              <a:rPr lang="en-US" sz="2800" dirty="0" smtClean="0"/>
              <a:t>President Bush signed presidential order</a:t>
            </a:r>
          </a:p>
          <a:p>
            <a:pPr lvl="1" eaLnBrk="1" hangingPunct="1">
              <a:lnSpc>
                <a:spcPct val="90000"/>
              </a:lnSpc>
            </a:pPr>
            <a:r>
              <a:rPr lang="en-US" sz="2400" dirty="0" smtClean="0"/>
              <a:t>OK for NSA to intercept international phone calls &amp; emails initiated by people inside U.S.</a:t>
            </a:r>
          </a:p>
          <a:p>
            <a:pPr lvl="1" eaLnBrk="1" hangingPunct="1">
              <a:lnSpc>
                <a:spcPct val="90000"/>
              </a:lnSpc>
            </a:pPr>
            <a:r>
              <a:rPr lang="en-US" sz="2400" dirty="0" smtClean="0"/>
              <a:t>No search warrant required</a:t>
            </a:r>
          </a:p>
          <a:p>
            <a:pPr eaLnBrk="1" hangingPunct="1">
              <a:lnSpc>
                <a:spcPct val="90000"/>
              </a:lnSpc>
            </a:pPr>
            <a:r>
              <a:rPr lang="en-US" sz="2800" dirty="0" smtClean="0"/>
              <a:t>Number of people monitored</a:t>
            </a:r>
          </a:p>
          <a:p>
            <a:pPr lvl="1" eaLnBrk="1" hangingPunct="1">
              <a:lnSpc>
                <a:spcPct val="90000"/>
              </a:lnSpc>
            </a:pPr>
            <a:r>
              <a:rPr lang="en-US" sz="2400" dirty="0" smtClean="0"/>
              <a:t>About 500 people inside U.S.</a:t>
            </a:r>
          </a:p>
          <a:p>
            <a:pPr lvl="1" eaLnBrk="1" hangingPunct="1">
              <a:lnSpc>
                <a:spcPct val="90000"/>
              </a:lnSpc>
            </a:pPr>
            <a:r>
              <a:rPr lang="en-US" sz="2400" dirty="0" smtClean="0"/>
              <a:t>Another 5,000-7,000 people outside U.S.</a:t>
            </a:r>
          </a:p>
          <a:p>
            <a:pPr eaLnBrk="1" hangingPunct="1">
              <a:lnSpc>
                <a:spcPct val="90000"/>
              </a:lnSpc>
            </a:pPr>
            <a:r>
              <a:rPr lang="en-US" sz="2800" dirty="0" smtClean="0"/>
              <a:t>Two al-Qaeda plots foiled</a:t>
            </a:r>
          </a:p>
          <a:p>
            <a:pPr lvl="1" eaLnBrk="1" hangingPunct="1">
              <a:lnSpc>
                <a:spcPct val="90000"/>
              </a:lnSpc>
            </a:pPr>
            <a:r>
              <a:rPr lang="en-US" sz="2400" dirty="0" smtClean="0"/>
              <a:t>Plot to take down Brooklyn bridge</a:t>
            </a:r>
          </a:p>
          <a:p>
            <a:pPr lvl="1" eaLnBrk="1" hangingPunct="1">
              <a:lnSpc>
                <a:spcPct val="90000"/>
              </a:lnSpc>
            </a:pPr>
            <a:r>
              <a:rPr lang="en-US" sz="2400" dirty="0" smtClean="0"/>
              <a:t>Plot to bomb British pubs and train stations</a:t>
            </a:r>
          </a:p>
          <a:p>
            <a:pPr eaLnBrk="1" hangingPunct="1">
              <a:lnSpc>
                <a:spcPct val="90000"/>
              </a:lnSpc>
            </a:pPr>
            <a:r>
              <a:rPr lang="en-US" dirty="0" smtClean="0"/>
              <a:t>Snowden leak since June 2013</a:t>
            </a:r>
          </a:p>
          <a:p>
            <a:pPr eaLnBrk="1" hangingPunct="1">
              <a:lnSpc>
                <a:spcPct val="90000"/>
              </a:lnSpc>
            </a:pPr>
            <a:endParaRPr lang="en-US" sz="2800" dirty="0" smtClean="0"/>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28</a:t>
            </a:fld>
            <a:endParaRPr lang="en-US" dirty="0"/>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smtClean="0"/>
              <a:t>TALON Database</a:t>
            </a:r>
          </a:p>
        </p:txBody>
      </p:sp>
      <p:sp>
        <p:nvSpPr>
          <p:cNvPr id="30724" name="Rectangle 3"/>
          <p:cNvSpPr>
            <a:spLocks noGrp="1" noChangeArrowheads="1"/>
          </p:cNvSpPr>
          <p:nvPr>
            <p:ph type="body" idx="1"/>
          </p:nvPr>
        </p:nvSpPr>
        <p:spPr/>
        <p:txBody>
          <a:bodyPr/>
          <a:lstStyle/>
          <a:p>
            <a:pPr eaLnBrk="1" hangingPunct="1">
              <a:lnSpc>
                <a:spcPct val="90000"/>
              </a:lnSpc>
            </a:pPr>
            <a:r>
              <a:rPr lang="en-US" sz="2600" smtClean="0"/>
              <a:t>Created by U.S. Department of Defense in 2003</a:t>
            </a:r>
          </a:p>
          <a:p>
            <a:pPr eaLnBrk="1" hangingPunct="1">
              <a:lnSpc>
                <a:spcPct val="90000"/>
              </a:lnSpc>
            </a:pPr>
            <a:r>
              <a:rPr lang="en-US" sz="2600" smtClean="0"/>
              <a:t>Supposed to contain reports of suspicious activities or terrorist threats near military bases</a:t>
            </a:r>
          </a:p>
          <a:p>
            <a:pPr eaLnBrk="1" hangingPunct="1">
              <a:lnSpc>
                <a:spcPct val="90000"/>
              </a:lnSpc>
            </a:pPr>
            <a:r>
              <a:rPr lang="en-US" sz="2600" smtClean="0"/>
              <a:t>Reports submitted by military personnel or civilians</a:t>
            </a:r>
          </a:p>
          <a:p>
            <a:pPr eaLnBrk="1" hangingPunct="1">
              <a:lnSpc>
                <a:spcPct val="90000"/>
              </a:lnSpc>
            </a:pPr>
            <a:r>
              <a:rPr lang="en-US" sz="2600" smtClean="0"/>
              <a:t>Reports assessed as “credible” or “not credible” by military experts</a:t>
            </a:r>
          </a:p>
          <a:p>
            <a:pPr eaLnBrk="1" hangingPunct="1">
              <a:lnSpc>
                <a:spcPct val="90000"/>
              </a:lnSpc>
            </a:pPr>
            <a:r>
              <a:rPr lang="en-US" sz="2600" smtClean="0"/>
              <a:t>Reports about anti-war protests added to database</a:t>
            </a:r>
          </a:p>
          <a:p>
            <a:pPr eaLnBrk="1" hangingPunct="1">
              <a:lnSpc>
                <a:spcPct val="90000"/>
              </a:lnSpc>
            </a:pPr>
            <a:r>
              <a:rPr lang="en-US" sz="2600" smtClean="0"/>
              <a:t>Many of these reports later deleted from database</a:t>
            </a:r>
          </a:p>
          <a:p>
            <a:pPr eaLnBrk="1" hangingPunct="1">
              <a:lnSpc>
                <a:spcPct val="90000"/>
              </a:lnSpc>
            </a:pPr>
            <a:r>
              <a:rPr lang="en-US" sz="2600" smtClean="0"/>
              <a:t>In 2007 new Under Secretary of Defense for Intelligence recommended that TALON be terminated</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29</a:t>
            </a:fld>
            <a:endParaRPr lang="en-US" dirty="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304800"/>
            <a:ext cx="7772400" cy="990600"/>
          </a:xfrm>
        </p:spPr>
        <p:txBody>
          <a:bodyPr/>
          <a:lstStyle/>
          <a:p>
            <a:pPr eaLnBrk="1" hangingPunct="1"/>
            <a:r>
              <a:rPr lang="en-US" sz="4000" smtClean="0">
                <a:ea typeface="ヒラギノ角ゴ Pro W3" pitchFamily="-48" charset="-128"/>
              </a:rPr>
              <a:t>More Stories</a:t>
            </a:r>
          </a:p>
        </p:txBody>
      </p:sp>
      <p:sp>
        <p:nvSpPr>
          <p:cNvPr id="4099" name="TextBox 3"/>
          <p:cNvSpPr txBox="1">
            <a:spLocks noChangeArrowheads="1"/>
          </p:cNvSpPr>
          <p:nvPr/>
        </p:nvSpPr>
        <p:spPr bwMode="auto">
          <a:xfrm>
            <a:off x="685800" y="1533525"/>
            <a:ext cx="7772400" cy="4832350"/>
          </a:xfrm>
          <a:prstGeom prst="rect">
            <a:avLst/>
          </a:prstGeom>
          <a:noFill/>
          <a:ln w="9525">
            <a:noFill/>
            <a:miter lim="800000"/>
            <a:headEnd/>
            <a:tailEnd/>
          </a:ln>
        </p:spPr>
        <p:txBody>
          <a:bodyPr>
            <a:spAutoFit/>
          </a:bodyPr>
          <a:lstStyle/>
          <a:p>
            <a:pPr>
              <a:buFont typeface="Arial" charset="0"/>
              <a:buChar char="•"/>
            </a:pPr>
            <a:r>
              <a:rPr lang="en-US" sz="2800">
                <a:latin typeface="Calibri" pitchFamily="34" charset="0"/>
              </a:rPr>
              <a:t> In Britain, a tabloid newspaper secretly accessed the voice mail of a missing girl without permission.  This access falsely gave the girl’s family hope that she was still alive.</a:t>
            </a:r>
          </a:p>
          <a:p>
            <a:pPr>
              <a:buFont typeface="Arial" charset="0"/>
              <a:buChar char="•"/>
            </a:pPr>
            <a:endParaRPr lang="en-US" sz="2800">
              <a:latin typeface="Calibri" pitchFamily="34" charset="0"/>
            </a:endParaRPr>
          </a:p>
          <a:p>
            <a:pPr>
              <a:buFont typeface="Arial" charset="0"/>
              <a:buChar char="•"/>
            </a:pPr>
            <a:r>
              <a:rPr lang="en-US" sz="2800">
                <a:latin typeface="Calibri" pitchFamily="34" charset="0"/>
              </a:rPr>
              <a:t>In Britain, many public areas are watched by</a:t>
            </a:r>
          </a:p>
          <a:p>
            <a:r>
              <a:rPr lang="en-US" sz="2800">
                <a:latin typeface="Calibri" pitchFamily="34" charset="0"/>
              </a:rPr>
              <a:t>hundreds of surveillance cameras.</a:t>
            </a:r>
          </a:p>
          <a:p>
            <a:pPr>
              <a:buFont typeface="Arial" charset="0"/>
              <a:buChar char="•"/>
            </a:pPr>
            <a:endParaRPr lang="en-US" sz="2800">
              <a:latin typeface="Calibri" pitchFamily="34" charset="0"/>
            </a:endParaRPr>
          </a:p>
          <a:p>
            <a:pPr>
              <a:buFont typeface="Arial" charset="0"/>
              <a:buChar char="•"/>
            </a:pPr>
            <a:r>
              <a:rPr lang="en-US" sz="2800">
                <a:latin typeface="Calibri" pitchFamily="34" charset="0"/>
              </a:rPr>
              <a:t> There are numerous examples where the lives of celebrities or politicians have been invaded by the press.</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57200" y="76200"/>
            <a:ext cx="8305800" cy="6096000"/>
          </a:xfrm>
        </p:spPr>
        <p:txBody>
          <a:bodyPr/>
          <a:lstStyle/>
          <a:p>
            <a:pPr eaLnBrk="1" hangingPunct="1"/>
            <a:r>
              <a:rPr lang="en-US" dirty="0" smtClean="0"/>
              <a:t>U.S. Legislation Authorizing 	Wiretapping</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30</a:t>
            </a:fld>
            <a:endParaRPr lang="en-US" dirty="0"/>
          </a:p>
        </p:txBody>
      </p:sp>
    </p:spTree>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pPr eaLnBrk="1" hangingPunct="1"/>
            <a:r>
              <a:rPr lang="en-US" smtClean="0"/>
              <a:t>Title III</a:t>
            </a:r>
          </a:p>
        </p:txBody>
      </p:sp>
      <p:sp>
        <p:nvSpPr>
          <p:cNvPr id="32772" name="Rectangle 3"/>
          <p:cNvSpPr>
            <a:spLocks noGrp="1" noChangeArrowheads="1"/>
          </p:cNvSpPr>
          <p:nvPr>
            <p:ph type="body" idx="1"/>
          </p:nvPr>
        </p:nvSpPr>
        <p:spPr/>
        <p:txBody>
          <a:bodyPr/>
          <a:lstStyle/>
          <a:p>
            <a:pPr eaLnBrk="1" hangingPunct="1"/>
            <a:r>
              <a:rPr lang="en-US" smtClean="0"/>
              <a:t>Part of Omnibus Crime Control and Safe Streets Act of 1968</a:t>
            </a:r>
          </a:p>
          <a:p>
            <a:pPr eaLnBrk="1" hangingPunct="1"/>
            <a:r>
              <a:rPr lang="en-US" smtClean="0"/>
              <a:t>Allows a police agency with a court order to tap a phone for up to 30 days</a:t>
            </a:r>
          </a:p>
          <a:p>
            <a:pPr eaLnBrk="1" hangingPunct="1"/>
            <a:r>
              <a:rPr lang="en-US" smtClean="0"/>
              <a:t>In 1972 U.S. Supreme Court again rejected warrantless wiretapping, even for national security</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31</a:t>
            </a:fld>
            <a:endParaRPr lang="en-US" dirty="0"/>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457200" y="228600"/>
            <a:ext cx="8305800" cy="1143000"/>
          </a:xfrm>
        </p:spPr>
        <p:txBody>
          <a:bodyPr/>
          <a:lstStyle/>
          <a:p>
            <a:pPr eaLnBrk="1" hangingPunct="1"/>
            <a:r>
              <a:rPr lang="en-US" sz="3200" smtClean="0"/>
              <a:t>Electronic Communications Privacy Act</a:t>
            </a:r>
          </a:p>
        </p:txBody>
      </p:sp>
      <p:sp>
        <p:nvSpPr>
          <p:cNvPr id="33796" name="Rectangle 3"/>
          <p:cNvSpPr>
            <a:spLocks noGrp="1" noChangeArrowheads="1"/>
          </p:cNvSpPr>
          <p:nvPr>
            <p:ph type="body" idx="1"/>
          </p:nvPr>
        </p:nvSpPr>
        <p:spPr/>
        <p:txBody>
          <a:bodyPr/>
          <a:lstStyle/>
          <a:p>
            <a:pPr eaLnBrk="1" hangingPunct="1">
              <a:lnSpc>
                <a:spcPct val="90000"/>
              </a:lnSpc>
            </a:pPr>
            <a:r>
              <a:rPr lang="en-US" sz="2800" smtClean="0"/>
              <a:t>Passed by Congress in 1986</a:t>
            </a:r>
          </a:p>
          <a:p>
            <a:pPr eaLnBrk="1" hangingPunct="1">
              <a:lnSpc>
                <a:spcPct val="90000"/>
              </a:lnSpc>
            </a:pPr>
            <a:r>
              <a:rPr lang="en-US" sz="2800" smtClean="0"/>
              <a:t>Allows police to attach two kinds of surveillance devices to a suspect’s phone line</a:t>
            </a:r>
          </a:p>
          <a:p>
            <a:pPr lvl="1" eaLnBrk="1" hangingPunct="1">
              <a:lnSpc>
                <a:spcPct val="90000"/>
              </a:lnSpc>
            </a:pPr>
            <a:r>
              <a:rPr lang="en-US" sz="2400" smtClean="0"/>
              <a:t>Pen register: displays number being dialed</a:t>
            </a:r>
          </a:p>
          <a:p>
            <a:pPr lvl="1" eaLnBrk="1" hangingPunct="1">
              <a:lnSpc>
                <a:spcPct val="90000"/>
              </a:lnSpc>
            </a:pPr>
            <a:r>
              <a:rPr lang="en-US" sz="2400" smtClean="0"/>
              <a:t>Trap-and-trace device: displays caller’s phone number</a:t>
            </a:r>
          </a:p>
          <a:p>
            <a:pPr eaLnBrk="1" hangingPunct="1">
              <a:lnSpc>
                <a:spcPct val="90000"/>
              </a:lnSpc>
            </a:pPr>
            <a:r>
              <a:rPr lang="en-US" sz="2800" smtClean="0"/>
              <a:t>Court order needed, but prosecutors do not need to show probable cause</a:t>
            </a:r>
          </a:p>
          <a:p>
            <a:pPr eaLnBrk="1" hangingPunct="1">
              <a:lnSpc>
                <a:spcPct val="90000"/>
              </a:lnSpc>
            </a:pPr>
            <a:r>
              <a:rPr lang="en-US" sz="2800" smtClean="0"/>
              <a:t>Allows police to do roving wiretaps (following suspect from phone to phone)</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32</a:t>
            </a:fld>
            <a:endParaRPr lang="en-US" dirty="0"/>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Stored Communications Act</a:t>
            </a:r>
          </a:p>
        </p:txBody>
      </p:sp>
      <p:sp>
        <p:nvSpPr>
          <p:cNvPr id="34819" name="Content Placeholder 2"/>
          <p:cNvSpPr>
            <a:spLocks noGrp="1"/>
          </p:cNvSpPr>
          <p:nvPr>
            <p:ph idx="1"/>
          </p:nvPr>
        </p:nvSpPr>
        <p:spPr/>
        <p:txBody>
          <a:bodyPr/>
          <a:lstStyle/>
          <a:p>
            <a:r>
              <a:rPr lang="en-US" sz="2800" smtClean="0"/>
              <a:t>Part of Electronic Communications Privacy Act</a:t>
            </a:r>
          </a:p>
          <a:p>
            <a:r>
              <a:rPr lang="en-US" sz="2800" smtClean="0"/>
              <a:t>Government does not need a search warrant to obtain from an Internet service provider email messages more than 180 days old</a:t>
            </a:r>
          </a:p>
          <a:p>
            <a:r>
              <a:rPr lang="en-US" sz="2800" smtClean="0"/>
              <a:t>Advent of cloud computing raises new privacy concerns</a:t>
            </a:r>
          </a:p>
          <a:p>
            <a:r>
              <a:rPr lang="en-US" sz="2800" smtClean="0"/>
              <a:t>Digital Due Process organization (nearly 50 companies and privacy rights organizations) lobbying Congress to change law</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533400" y="303213"/>
            <a:ext cx="8305800" cy="1220787"/>
          </a:xfrm>
        </p:spPr>
        <p:txBody>
          <a:bodyPr/>
          <a:lstStyle/>
          <a:p>
            <a:pPr eaLnBrk="1" hangingPunct="1"/>
            <a:r>
              <a:rPr lang="en-US" smtClean="0"/>
              <a:t>Communications Assistance for Law Enforcement Act</a:t>
            </a:r>
          </a:p>
        </p:txBody>
      </p:sp>
      <p:sp>
        <p:nvSpPr>
          <p:cNvPr id="35844" name="Rectangle 3"/>
          <p:cNvSpPr>
            <a:spLocks noGrp="1" noChangeArrowheads="1"/>
          </p:cNvSpPr>
          <p:nvPr>
            <p:ph type="body" idx="1"/>
          </p:nvPr>
        </p:nvSpPr>
        <p:spPr>
          <a:xfrm>
            <a:off x="457200" y="1668463"/>
            <a:ext cx="8305800" cy="4046537"/>
          </a:xfrm>
        </p:spPr>
        <p:txBody>
          <a:bodyPr/>
          <a:lstStyle/>
          <a:p>
            <a:pPr eaLnBrk="1" hangingPunct="1">
              <a:lnSpc>
                <a:spcPct val="90000"/>
              </a:lnSpc>
            </a:pPr>
            <a:r>
              <a:rPr lang="en-US" sz="2400" smtClean="0"/>
              <a:t>Passed in 1994</a:t>
            </a:r>
          </a:p>
          <a:p>
            <a:pPr eaLnBrk="1" hangingPunct="1">
              <a:lnSpc>
                <a:spcPct val="90000"/>
              </a:lnSpc>
            </a:pPr>
            <a:r>
              <a:rPr lang="en-US" sz="2400" smtClean="0"/>
              <a:t>Designed to ensure police can still do wiretapping as digital networks are introduced</a:t>
            </a:r>
          </a:p>
          <a:p>
            <a:pPr eaLnBrk="1" hangingPunct="1">
              <a:lnSpc>
                <a:spcPct val="90000"/>
              </a:lnSpc>
            </a:pPr>
            <a:r>
              <a:rPr lang="en-US" sz="2400" smtClean="0"/>
              <a:t>FBI asked for new abilities, such as ability to intercept digits typed by caller after phone call placed</a:t>
            </a:r>
          </a:p>
          <a:p>
            <a:pPr eaLnBrk="1" hangingPunct="1">
              <a:lnSpc>
                <a:spcPct val="90000"/>
              </a:lnSpc>
            </a:pPr>
            <a:r>
              <a:rPr lang="en-US" sz="2400" smtClean="0"/>
              <a:t>Federal Communications Commission included these capabilities in its guidelines to phone companies</a:t>
            </a:r>
          </a:p>
          <a:p>
            <a:pPr eaLnBrk="1" hangingPunct="1">
              <a:lnSpc>
                <a:spcPct val="90000"/>
              </a:lnSpc>
            </a:pPr>
            <a:r>
              <a:rPr lang="en-US" sz="2400" smtClean="0"/>
              <a:t>Privacy-rights advocates argued that new capabilities went beyond Congress’s intent</a:t>
            </a:r>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34</a:t>
            </a:fld>
            <a:endParaRPr lang="en-US"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685800" y="838200"/>
            <a:ext cx="7772400" cy="990600"/>
          </a:xfrm>
        </p:spPr>
        <p:txBody>
          <a:bodyPr/>
          <a:lstStyle/>
          <a:p>
            <a:pPr eaLnBrk="1" hangingPunct="1"/>
            <a:r>
              <a:rPr lang="en-US" sz="4000" smtClean="0">
                <a:ea typeface="ヒラギノ角ゴ Pro W3" pitchFamily="-48" charset="-128"/>
              </a:rPr>
              <a:t>Privacy</a:t>
            </a:r>
          </a:p>
        </p:txBody>
      </p:sp>
      <p:sp>
        <p:nvSpPr>
          <p:cNvPr id="5123" name="TextBox 3"/>
          <p:cNvSpPr txBox="1">
            <a:spLocks noChangeArrowheads="1"/>
          </p:cNvSpPr>
          <p:nvPr/>
        </p:nvSpPr>
        <p:spPr bwMode="auto">
          <a:xfrm>
            <a:off x="685800" y="2057400"/>
            <a:ext cx="7772400" cy="2678113"/>
          </a:xfrm>
          <a:prstGeom prst="rect">
            <a:avLst/>
          </a:prstGeom>
          <a:noFill/>
          <a:ln w="9525">
            <a:noFill/>
            <a:miter lim="800000"/>
            <a:headEnd/>
            <a:tailEnd/>
          </a:ln>
        </p:spPr>
        <p:txBody>
          <a:bodyPr>
            <a:spAutoFit/>
          </a:bodyPr>
          <a:lstStyle/>
          <a:p>
            <a:r>
              <a:rPr lang="en-US" sz="2800">
                <a:latin typeface="Calibri" pitchFamily="34" charset="0"/>
              </a:rPr>
              <a:t>All of these examples illustrate </a:t>
            </a:r>
            <a:r>
              <a:rPr lang="en-US" sz="2800" i="1">
                <a:latin typeface="Calibri" pitchFamily="34" charset="0"/>
              </a:rPr>
              <a:t>privacy</a:t>
            </a:r>
            <a:r>
              <a:rPr lang="en-US" sz="2800">
                <a:latin typeface="Calibri" pitchFamily="34" charset="0"/>
              </a:rPr>
              <a:t> issues.  What do you think about the situations?  Are you concerned or unconcerned about them?</a:t>
            </a:r>
          </a:p>
          <a:p>
            <a:endParaRPr lang="en-US" sz="2800">
              <a:latin typeface="Calibri" pitchFamily="34" charset="0"/>
            </a:endParaRPr>
          </a:p>
          <a:p>
            <a:r>
              <a:rPr lang="en-US" sz="2800">
                <a:latin typeface="Calibri" pitchFamily="34" charset="0"/>
              </a:rPr>
              <a:t>What is privacy, and what privacy rights should an individual have?</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685800" y="838200"/>
            <a:ext cx="7772400" cy="990600"/>
          </a:xfrm>
        </p:spPr>
        <p:txBody>
          <a:bodyPr/>
          <a:lstStyle/>
          <a:p>
            <a:pPr eaLnBrk="1" hangingPunct="1"/>
            <a:r>
              <a:rPr lang="en-US" sz="4000" smtClean="0">
                <a:ea typeface="ヒラギノ角ゴ Pro W3" pitchFamily="-48" charset="-128"/>
              </a:rPr>
              <a:t>Privacy Definition</a:t>
            </a:r>
          </a:p>
        </p:txBody>
      </p:sp>
      <p:sp>
        <p:nvSpPr>
          <p:cNvPr id="6147" name="TextBox 3"/>
          <p:cNvSpPr txBox="1">
            <a:spLocks noChangeArrowheads="1"/>
          </p:cNvSpPr>
          <p:nvPr/>
        </p:nvSpPr>
        <p:spPr bwMode="auto">
          <a:xfrm>
            <a:off x="685800" y="2057400"/>
            <a:ext cx="7772400" cy="3970338"/>
          </a:xfrm>
          <a:prstGeom prst="rect">
            <a:avLst/>
          </a:prstGeom>
          <a:noFill/>
          <a:ln w="9525">
            <a:noFill/>
            <a:miter lim="800000"/>
            <a:headEnd/>
            <a:tailEnd/>
          </a:ln>
        </p:spPr>
        <p:txBody>
          <a:bodyPr>
            <a:spAutoFit/>
          </a:bodyPr>
          <a:lstStyle/>
          <a:p>
            <a:r>
              <a:rPr lang="en-US" sz="2800">
                <a:latin typeface="Calibri" pitchFamily="34" charset="0"/>
              </a:rPr>
              <a:t>18</a:t>
            </a:r>
            <a:r>
              <a:rPr lang="en-US" sz="2800" baseline="30000">
                <a:latin typeface="Calibri" pitchFamily="34" charset="0"/>
              </a:rPr>
              <a:t>th</a:t>
            </a:r>
            <a:r>
              <a:rPr lang="en-US" sz="2800">
                <a:latin typeface="Calibri" pitchFamily="34" charset="0"/>
              </a:rPr>
              <a:t> century British philosopher Edmund Burke specified that there is a “zone of inaccessibility” surrounding a person.  A person has </a:t>
            </a:r>
            <a:r>
              <a:rPr lang="en-US" sz="2800" i="1">
                <a:latin typeface="Calibri" pitchFamily="34" charset="0"/>
              </a:rPr>
              <a:t>privacy</a:t>
            </a:r>
            <a:r>
              <a:rPr lang="en-US" sz="2800">
                <a:latin typeface="Calibri" pitchFamily="34" charset="0"/>
              </a:rPr>
              <a:t> to the extent that he or she controls access to that zone.</a:t>
            </a:r>
          </a:p>
          <a:p>
            <a:endParaRPr lang="en-US" sz="2800" b="1">
              <a:latin typeface="Calibri" pitchFamily="34" charset="0"/>
            </a:endParaRPr>
          </a:p>
          <a:p>
            <a:r>
              <a:rPr lang="en-US" sz="2800" b="1">
                <a:latin typeface="Calibri" pitchFamily="34" charset="0"/>
              </a:rPr>
              <a:t>Important question:</a:t>
            </a:r>
            <a:r>
              <a:rPr lang="en-US" sz="2800">
                <a:latin typeface="Calibri" pitchFamily="34" charset="0"/>
              </a:rPr>
              <a:t> How big should that zone be, and what control should an individual have over access to it?</a:t>
            </a:r>
            <a:endParaRPr lang="en-US" sz="2800" b="1">
              <a:latin typeface="Calibri" pitchFamily="34" charset="0"/>
            </a:endParaRP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685800" y="838200"/>
            <a:ext cx="7772400" cy="990600"/>
          </a:xfrm>
        </p:spPr>
        <p:txBody>
          <a:bodyPr/>
          <a:lstStyle/>
          <a:p>
            <a:pPr eaLnBrk="1" hangingPunct="1"/>
            <a:r>
              <a:rPr lang="en-US" sz="4000" smtClean="0">
                <a:ea typeface="ヒラギノ角ゴ Pro W3" pitchFamily="-48" charset="-128"/>
              </a:rPr>
              <a:t>Privacy Pros and Cons</a:t>
            </a:r>
          </a:p>
        </p:txBody>
      </p:sp>
      <p:sp>
        <p:nvSpPr>
          <p:cNvPr id="7171" name="TextBox 3"/>
          <p:cNvSpPr txBox="1">
            <a:spLocks noChangeArrowheads="1"/>
          </p:cNvSpPr>
          <p:nvPr/>
        </p:nvSpPr>
        <p:spPr bwMode="auto">
          <a:xfrm>
            <a:off x="685800" y="2057400"/>
            <a:ext cx="7772400" cy="3108325"/>
          </a:xfrm>
          <a:prstGeom prst="rect">
            <a:avLst/>
          </a:prstGeom>
          <a:noFill/>
          <a:ln w="9525">
            <a:noFill/>
            <a:miter lim="800000"/>
            <a:headEnd/>
            <a:tailEnd/>
          </a:ln>
        </p:spPr>
        <p:txBody>
          <a:bodyPr>
            <a:spAutoFit/>
          </a:bodyPr>
          <a:lstStyle/>
          <a:p>
            <a:r>
              <a:rPr lang="en-US" sz="2800" b="1">
                <a:latin typeface="Calibri" pitchFamily="34" charset="0"/>
              </a:rPr>
              <a:t>Positive aspects of privacy:</a:t>
            </a:r>
            <a:r>
              <a:rPr lang="en-US" sz="2800">
                <a:latin typeface="Calibri" pitchFamily="34" charset="0"/>
              </a:rPr>
              <a:t> Privacy allows one to express oneself freely outside the public sphere.  It provides protection from harassment by the government and by other individuals.</a:t>
            </a:r>
          </a:p>
          <a:p>
            <a:endParaRPr lang="en-US" sz="2800" b="1">
              <a:latin typeface="Calibri" pitchFamily="34" charset="0"/>
            </a:endParaRPr>
          </a:p>
          <a:p>
            <a:r>
              <a:rPr lang="en-US" sz="2800" b="1">
                <a:latin typeface="Calibri" pitchFamily="34" charset="0"/>
              </a:rPr>
              <a:t>Negative aspects of privacy:</a:t>
            </a:r>
            <a:r>
              <a:rPr lang="en-US" sz="2800">
                <a:latin typeface="Calibri" pitchFamily="34" charset="0"/>
              </a:rPr>
              <a:t> Privacy can be used to cover crimes and antisocial behavior.</a:t>
            </a:r>
            <a:endParaRPr lang="en-US" sz="2800" b="1">
              <a:latin typeface="Calibri" pitchFamily="34" charset="0"/>
            </a:endParaRP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342900"/>
            <a:ext cx="7772400" cy="990600"/>
          </a:xfrm>
        </p:spPr>
        <p:txBody>
          <a:bodyPr/>
          <a:lstStyle/>
          <a:p>
            <a:pPr eaLnBrk="1" hangingPunct="1"/>
            <a:r>
              <a:rPr lang="en-US" sz="4000" dirty="0" smtClean="0">
                <a:ea typeface="ヒラギノ角ゴ Pro W3" pitchFamily="-48" charset="-128"/>
              </a:rPr>
              <a:t>Threats to Privacy</a:t>
            </a:r>
            <a:br>
              <a:rPr lang="en-US" sz="4000" dirty="0" smtClean="0">
                <a:ea typeface="ヒラギノ角ゴ Pro W3" pitchFamily="-48" charset="-128"/>
              </a:rPr>
            </a:br>
            <a:r>
              <a:rPr lang="en-US" sz="2800" i="1" dirty="0" smtClean="0">
                <a:ea typeface="ヒラギノ角ゴ Pro W3" pitchFamily="-48" charset="-128"/>
              </a:rPr>
              <a:t>Daniel </a:t>
            </a:r>
            <a:r>
              <a:rPr lang="en-US" sz="2800" i="1" dirty="0" err="1" smtClean="0"/>
              <a:t>Solove</a:t>
            </a:r>
            <a:r>
              <a:rPr lang="en-US" sz="2800" i="1" dirty="0" smtClean="0"/>
              <a:t> (2006)</a:t>
            </a:r>
            <a:endParaRPr lang="en-US" sz="4000" i="1" dirty="0" smtClean="0">
              <a:ea typeface="ヒラギノ角ゴ Pro W3" pitchFamily="-48" charset="-128"/>
            </a:endParaRPr>
          </a:p>
        </p:txBody>
      </p:sp>
      <p:sp>
        <p:nvSpPr>
          <p:cNvPr id="8195" name="TextBox 3"/>
          <p:cNvSpPr txBox="1">
            <a:spLocks noChangeArrowheads="1"/>
          </p:cNvSpPr>
          <p:nvPr/>
        </p:nvSpPr>
        <p:spPr bwMode="auto">
          <a:xfrm>
            <a:off x="685800" y="1333500"/>
            <a:ext cx="7772400" cy="4400550"/>
          </a:xfrm>
          <a:prstGeom prst="rect">
            <a:avLst/>
          </a:prstGeom>
          <a:noFill/>
          <a:ln w="9525">
            <a:noFill/>
            <a:miter lim="800000"/>
            <a:headEnd/>
            <a:tailEnd/>
          </a:ln>
        </p:spPr>
        <p:txBody>
          <a:bodyPr>
            <a:spAutoFit/>
          </a:bodyPr>
          <a:lstStyle/>
          <a:p>
            <a:pPr>
              <a:buFont typeface="Arial" charset="0"/>
              <a:buChar char="•"/>
            </a:pPr>
            <a:r>
              <a:rPr lang="en-US" sz="2800" dirty="0">
                <a:latin typeface="Calibri" pitchFamily="34" charset="0"/>
              </a:rPr>
              <a:t> </a:t>
            </a:r>
            <a:r>
              <a:rPr lang="en-US" sz="2800" b="1" dirty="0">
                <a:latin typeface="Calibri" pitchFamily="34" charset="0"/>
              </a:rPr>
              <a:t>Information collection</a:t>
            </a:r>
            <a:r>
              <a:rPr lang="en-US" sz="2800" dirty="0">
                <a:latin typeface="Calibri" pitchFamily="34" charset="0"/>
              </a:rPr>
              <a:t>: individuals and organizations can gather information that can be used for other purposes</a:t>
            </a:r>
          </a:p>
          <a:p>
            <a:pPr>
              <a:buFont typeface="Arial" charset="0"/>
              <a:buChar char="•"/>
            </a:pPr>
            <a:r>
              <a:rPr lang="en-US" sz="2800" dirty="0">
                <a:latin typeface="Calibri" pitchFamily="34" charset="0"/>
              </a:rPr>
              <a:t> </a:t>
            </a:r>
            <a:r>
              <a:rPr lang="en-US" sz="2800" b="1" dirty="0">
                <a:latin typeface="Calibri" pitchFamily="34" charset="0"/>
              </a:rPr>
              <a:t>Information processing</a:t>
            </a:r>
            <a:r>
              <a:rPr lang="en-US" sz="2800" dirty="0">
                <a:latin typeface="Calibri" pitchFamily="34" charset="0"/>
              </a:rPr>
              <a:t>: activities such as data mining can be used to draw conclusions about collected data.</a:t>
            </a:r>
          </a:p>
          <a:p>
            <a:pPr>
              <a:buFont typeface="Arial" charset="0"/>
              <a:buChar char="•"/>
            </a:pPr>
            <a:r>
              <a:rPr lang="en-US" sz="2800" dirty="0">
                <a:latin typeface="Calibri" pitchFamily="34" charset="0"/>
              </a:rPr>
              <a:t> </a:t>
            </a:r>
            <a:r>
              <a:rPr lang="en-US" sz="2800" b="1" dirty="0">
                <a:latin typeface="Calibri" pitchFamily="34" charset="0"/>
              </a:rPr>
              <a:t>Information dissemination</a:t>
            </a:r>
            <a:r>
              <a:rPr lang="en-US" sz="2800" dirty="0">
                <a:latin typeface="Calibri" pitchFamily="34" charset="0"/>
              </a:rPr>
              <a:t>: collected data can be distributed to harass or embarrass one</a:t>
            </a:r>
          </a:p>
          <a:p>
            <a:pPr>
              <a:buFont typeface="Arial" charset="0"/>
              <a:buChar char="•"/>
            </a:pPr>
            <a:r>
              <a:rPr lang="en-US" sz="2800" dirty="0">
                <a:latin typeface="Calibri" pitchFamily="34" charset="0"/>
              </a:rPr>
              <a:t> </a:t>
            </a:r>
            <a:r>
              <a:rPr lang="en-US" sz="2800" b="1" dirty="0">
                <a:latin typeface="Calibri" pitchFamily="34" charset="0"/>
              </a:rPr>
              <a:t>Invasion</a:t>
            </a:r>
            <a:r>
              <a:rPr lang="en-US" sz="2800" dirty="0">
                <a:latin typeface="Calibri" pitchFamily="34" charset="0"/>
              </a:rPr>
              <a:t>: individuals or organizations can interfere in one’s life</a:t>
            </a:r>
          </a:p>
        </p:txBody>
      </p:sp>
      <p:sp>
        <p:nvSpPr>
          <p:cNvPr id="4" name="TextBox 3"/>
          <p:cNvSpPr txBox="1"/>
          <p:nvPr/>
        </p:nvSpPr>
        <p:spPr>
          <a:xfrm>
            <a:off x="739878" y="5812743"/>
            <a:ext cx="7639143" cy="276999"/>
          </a:xfrm>
          <a:prstGeom prst="rect">
            <a:avLst/>
          </a:prstGeom>
          <a:noFill/>
        </p:spPr>
        <p:txBody>
          <a:bodyPr wrap="none" rtlCol="0">
            <a:spAutoFit/>
          </a:bodyPr>
          <a:lstStyle/>
          <a:p>
            <a:r>
              <a:rPr lang="en-US" sz="1200" dirty="0" smtClean="0">
                <a:hlinkClick r:id="rId2"/>
              </a:rPr>
              <a:t>https://www.law.upenn.edu/journals/lawreview/articles/volume154/issue3/Solove154U.Pa.L.Rev.477(2006).pdf</a:t>
            </a:r>
            <a:endParaRPr lang="en-US" dirty="0"/>
          </a:p>
        </p:txBody>
      </p:sp>
      <p:sp>
        <p:nvSpPr>
          <p:cNvPr id="5"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6"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304800"/>
            <a:ext cx="7772400" cy="990600"/>
          </a:xfrm>
        </p:spPr>
        <p:txBody>
          <a:bodyPr/>
          <a:lstStyle/>
          <a:p>
            <a:pPr eaLnBrk="1" hangingPunct="1"/>
            <a:r>
              <a:rPr lang="en-US" sz="4000" smtClean="0">
                <a:ea typeface="ヒラギノ角ゴ Pro W3" pitchFamily="-48" charset="-128"/>
              </a:rPr>
              <a:t>Types of Information</a:t>
            </a:r>
          </a:p>
        </p:txBody>
      </p:sp>
      <p:sp>
        <p:nvSpPr>
          <p:cNvPr id="9219" name="TextBox 3"/>
          <p:cNvSpPr txBox="1">
            <a:spLocks noChangeArrowheads="1"/>
          </p:cNvSpPr>
          <p:nvPr/>
        </p:nvSpPr>
        <p:spPr bwMode="auto">
          <a:xfrm>
            <a:off x="685800" y="1295400"/>
            <a:ext cx="7772400" cy="4832350"/>
          </a:xfrm>
          <a:prstGeom prst="rect">
            <a:avLst/>
          </a:prstGeom>
          <a:noFill/>
          <a:ln w="9525">
            <a:noFill/>
            <a:miter lim="800000"/>
            <a:headEnd/>
            <a:tailEnd/>
          </a:ln>
        </p:spPr>
        <p:txBody>
          <a:bodyPr>
            <a:spAutoFit/>
          </a:bodyPr>
          <a:lstStyle/>
          <a:p>
            <a:pPr>
              <a:buFont typeface="Arial" charset="0"/>
              <a:buChar char="•"/>
            </a:pPr>
            <a:r>
              <a:rPr lang="en-US" sz="2800">
                <a:latin typeface="Calibri" pitchFamily="34" charset="0"/>
              </a:rPr>
              <a:t> </a:t>
            </a:r>
            <a:r>
              <a:rPr lang="en-US" sz="2800" b="1">
                <a:latin typeface="Calibri" pitchFamily="34" charset="0"/>
              </a:rPr>
              <a:t>Public Information</a:t>
            </a:r>
            <a:r>
              <a:rPr lang="en-US" sz="2800">
                <a:latin typeface="Calibri" pitchFamily="34" charset="0"/>
              </a:rPr>
              <a:t>: information provided to an organization with a right to share (for example, directory information); may be limited</a:t>
            </a:r>
          </a:p>
          <a:p>
            <a:pPr>
              <a:buFont typeface="Arial" charset="0"/>
              <a:buChar char="•"/>
            </a:pPr>
            <a:endParaRPr lang="en-US" sz="2800">
              <a:latin typeface="Calibri" pitchFamily="34" charset="0"/>
            </a:endParaRPr>
          </a:p>
          <a:p>
            <a:pPr>
              <a:buFont typeface="Arial" charset="0"/>
              <a:buChar char="•"/>
            </a:pPr>
            <a:r>
              <a:rPr lang="en-US" sz="2800">
                <a:latin typeface="Calibri" pitchFamily="34" charset="0"/>
              </a:rPr>
              <a:t> </a:t>
            </a:r>
            <a:r>
              <a:rPr lang="en-US" sz="2800" b="1">
                <a:latin typeface="Calibri" pitchFamily="34" charset="0"/>
              </a:rPr>
              <a:t>Personal Information</a:t>
            </a:r>
            <a:r>
              <a:rPr lang="en-US" sz="2800">
                <a:latin typeface="Calibri" pitchFamily="34" charset="0"/>
              </a:rPr>
              <a:t>: information an individual does not want to share (account numbers, facts such as religious affiliation)</a:t>
            </a:r>
          </a:p>
          <a:p>
            <a:pPr>
              <a:buFont typeface="Arial" charset="0"/>
              <a:buChar char="•"/>
            </a:pPr>
            <a:endParaRPr lang="en-US" sz="2800">
              <a:latin typeface="Calibri" pitchFamily="34" charset="0"/>
            </a:endParaRPr>
          </a:p>
          <a:p>
            <a:pPr>
              <a:buFont typeface="Arial" charset="0"/>
              <a:buChar char="•"/>
            </a:pPr>
            <a:r>
              <a:rPr lang="en-US" sz="2800">
                <a:latin typeface="Calibri" pitchFamily="34" charset="0"/>
              </a:rPr>
              <a:t> </a:t>
            </a:r>
            <a:r>
              <a:rPr lang="en-US" sz="2800" b="1">
                <a:latin typeface="Calibri" pitchFamily="34" charset="0"/>
              </a:rPr>
              <a:t>Public Records</a:t>
            </a:r>
            <a:r>
              <a:rPr lang="en-US" sz="2800">
                <a:latin typeface="Calibri" pitchFamily="34" charset="0"/>
              </a:rPr>
              <a:t>: birth/death certificates, marriage licenses, criminal records, motor vehicle records; not always public information</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342900"/>
            <a:ext cx="7772400" cy="990600"/>
          </a:xfrm>
        </p:spPr>
        <p:txBody>
          <a:bodyPr/>
          <a:lstStyle/>
          <a:p>
            <a:pPr eaLnBrk="1" hangingPunct="1"/>
            <a:r>
              <a:rPr lang="en-US" sz="4000" smtClean="0">
                <a:ea typeface="ヒラギノ角ゴ Pro W3" pitchFamily="-48" charset="-128"/>
              </a:rPr>
              <a:t>Examples of Privacy Concerns</a:t>
            </a:r>
          </a:p>
        </p:txBody>
      </p:sp>
      <p:sp>
        <p:nvSpPr>
          <p:cNvPr id="10243" name="TextBox 3"/>
          <p:cNvSpPr txBox="1">
            <a:spLocks noChangeArrowheads="1"/>
          </p:cNvSpPr>
          <p:nvPr/>
        </p:nvSpPr>
        <p:spPr bwMode="auto">
          <a:xfrm>
            <a:off x="685800" y="1333500"/>
            <a:ext cx="7772400" cy="5048250"/>
          </a:xfrm>
          <a:prstGeom prst="rect">
            <a:avLst/>
          </a:prstGeom>
          <a:noFill/>
          <a:ln w="9525">
            <a:noFill/>
            <a:miter lim="800000"/>
            <a:headEnd/>
            <a:tailEnd/>
          </a:ln>
        </p:spPr>
        <p:txBody>
          <a:bodyPr>
            <a:spAutoFit/>
          </a:bodyPr>
          <a:lstStyle/>
          <a:p>
            <a:r>
              <a:rPr lang="en-US" sz="2800">
                <a:latin typeface="Calibri" pitchFamily="34" charset="0"/>
              </a:rPr>
              <a:t>Here is a list of some privacy concerns that people have expressed.  What do you think about these issues?</a:t>
            </a:r>
          </a:p>
          <a:p>
            <a:endParaRPr lang="en-US" sz="1400">
              <a:latin typeface="Calibri" pitchFamily="34" charset="0"/>
            </a:endParaRPr>
          </a:p>
          <a:p>
            <a:pPr>
              <a:buFont typeface="Arial" charset="0"/>
              <a:buChar char="•"/>
            </a:pPr>
            <a:r>
              <a:rPr lang="en-US" sz="2800">
                <a:latin typeface="Calibri" pitchFamily="34" charset="0"/>
              </a:rPr>
              <a:t> customer loyalty programs</a:t>
            </a:r>
          </a:p>
          <a:p>
            <a:pPr>
              <a:buFont typeface="Arial" charset="0"/>
              <a:buChar char="•"/>
            </a:pPr>
            <a:r>
              <a:rPr lang="en-US" sz="2800">
                <a:latin typeface="Calibri" pitchFamily="34" charset="0"/>
              </a:rPr>
              <a:t> security scanners</a:t>
            </a:r>
          </a:p>
          <a:p>
            <a:pPr>
              <a:buFont typeface="Arial" charset="0"/>
              <a:buChar char="•"/>
            </a:pPr>
            <a:r>
              <a:rPr lang="en-US" sz="2800">
                <a:latin typeface="Calibri" pitchFamily="34" charset="0"/>
              </a:rPr>
              <a:t> automobile “black boxes”</a:t>
            </a:r>
          </a:p>
          <a:p>
            <a:pPr>
              <a:buFont typeface="Arial" charset="0"/>
              <a:buChar char="•"/>
            </a:pPr>
            <a:r>
              <a:rPr lang="en-US" sz="2800">
                <a:latin typeface="Calibri" pitchFamily="34" charset="0"/>
              </a:rPr>
              <a:t> web browser cookies</a:t>
            </a:r>
          </a:p>
          <a:p>
            <a:pPr>
              <a:buFont typeface="Arial" charset="0"/>
              <a:buChar char="•"/>
            </a:pPr>
            <a:r>
              <a:rPr lang="en-US" sz="2800">
                <a:latin typeface="Calibri" pitchFamily="34" charset="0"/>
              </a:rPr>
              <a:t> RFID cards and similar technology</a:t>
            </a:r>
          </a:p>
          <a:p>
            <a:pPr>
              <a:buFont typeface="Arial" charset="0"/>
              <a:buChar char="•"/>
            </a:pPr>
            <a:r>
              <a:rPr lang="en-US" sz="2800">
                <a:latin typeface="Calibri" pitchFamily="34" charset="0"/>
              </a:rPr>
              <a:t> computer spyware</a:t>
            </a:r>
          </a:p>
          <a:p>
            <a:pPr>
              <a:buFont typeface="Arial" charset="0"/>
              <a:buChar char="•"/>
            </a:pPr>
            <a:r>
              <a:rPr lang="en-US" sz="2800">
                <a:latin typeface="Calibri" pitchFamily="34" charset="0"/>
              </a:rPr>
              <a:t> social networks (e.g., data shared with apps)</a:t>
            </a:r>
          </a:p>
          <a:p>
            <a:pPr>
              <a:buFont typeface="Arial" charset="0"/>
              <a:buChar char="•"/>
            </a:pPr>
            <a:r>
              <a:rPr lang="en-US" sz="2800">
                <a:latin typeface="Calibri" pitchFamily="34" charset="0"/>
              </a:rPr>
              <a:t> DVRs</a:t>
            </a:r>
          </a:p>
        </p:txBody>
      </p:sp>
      <p:sp>
        <p:nvSpPr>
          <p:cNvPr id="4" name="Footer Placeholder 4"/>
          <p:cNvSpPr>
            <a:spLocks noGrp="1"/>
          </p:cNvSpPr>
          <p:nvPr>
            <p:ph type="ftr" sz="quarter" idx="11"/>
          </p:nvPr>
        </p:nvSpPr>
        <p:spPr>
          <a:xfrm>
            <a:off x="2687638" y="6245225"/>
            <a:ext cx="3810000" cy="476250"/>
          </a:xfrm>
          <a:noFill/>
        </p:spPr>
        <p:txBody>
          <a:bodyPr/>
          <a:lstStyle/>
          <a:p>
            <a:r>
              <a:rPr lang="en-US" dirty="0" smtClean="0">
                <a:ea typeface="ＭＳ Ｐゴシック" pitchFamily="-105" charset="-128"/>
              </a:rPr>
              <a:t>Computers </a:t>
            </a:r>
            <a:r>
              <a:rPr lang="en-US" dirty="0" smtClean="0">
                <a:ea typeface="ＭＳ Ｐゴシック" pitchFamily="-105" charset="-128"/>
              </a:rPr>
              <a:t>and Society</a:t>
            </a:r>
          </a:p>
        </p:txBody>
      </p:sp>
      <p:sp>
        <p:nvSpPr>
          <p:cNvPr id="5" name="Slide Number Placeholder 5"/>
          <p:cNvSpPr>
            <a:spLocks noGrp="1"/>
          </p:cNvSpPr>
          <p:nvPr>
            <p:ph type="sldNum" sz="quarter" idx="12"/>
          </p:nvPr>
        </p:nvSpPr>
        <p:spPr>
          <a:xfrm>
            <a:off x="6553200" y="6245225"/>
            <a:ext cx="2133600" cy="476250"/>
          </a:xfrm>
          <a:noFill/>
        </p:spPr>
        <p:txBody>
          <a:bodyPr/>
          <a:lstStyle/>
          <a:p>
            <a:fld id="{3D4678B2-7876-495F-A083-67D59879F846}" type="slidenum">
              <a:rPr lang="en-US"/>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9756</TotalTime>
  <Words>1794</Words>
  <Application>Microsoft Office PowerPoint</Application>
  <PresentationFormat>On-screen Show (4:3)</PresentationFormat>
  <Paragraphs>248</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Default Design</vt:lpstr>
      <vt:lpstr>Privacy and the Laws Governing It</vt:lpstr>
      <vt:lpstr>Some Stories</vt:lpstr>
      <vt:lpstr>More Stories</vt:lpstr>
      <vt:lpstr>Privacy</vt:lpstr>
      <vt:lpstr>Privacy Definition</vt:lpstr>
      <vt:lpstr>Privacy Pros and Cons</vt:lpstr>
      <vt:lpstr>Threats to Privacy Daniel Solove (2006)</vt:lpstr>
      <vt:lpstr>Types of Information</vt:lpstr>
      <vt:lpstr>Examples of Privacy Concerns</vt:lpstr>
      <vt:lpstr>What is the Role of Government?</vt:lpstr>
      <vt:lpstr>Role of Government? (2)</vt:lpstr>
      <vt:lpstr>A Balancing Act</vt:lpstr>
      <vt:lpstr>U.S. Legislation Restricting  Information Collection</vt:lpstr>
      <vt:lpstr>Employee Polygraph Protection Act</vt:lpstr>
      <vt:lpstr>Children’s Online Privacy Protection Act</vt:lpstr>
      <vt:lpstr>Genetic Information Nondiscrimination Act</vt:lpstr>
      <vt:lpstr>Information Collection by the  Government</vt:lpstr>
      <vt:lpstr>Census Records</vt:lpstr>
      <vt:lpstr>Internal Revenue Service Records</vt:lpstr>
      <vt:lpstr>FBI National Crime Information Center</vt:lpstr>
      <vt:lpstr>OneDOJ Database</vt:lpstr>
      <vt:lpstr>Closed-circuit Television Cameras</vt:lpstr>
      <vt:lpstr>Covert Government Surveillance</vt:lpstr>
      <vt:lpstr>4th Amendment to U.S. Constitution</vt:lpstr>
      <vt:lpstr>Wiretaps and Bugs</vt:lpstr>
      <vt:lpstr>Carnivore Surveillance System</vt:lpstr>
      <vt:lpstr>Covert Activities after 9/11</vt:lpstr>
      <vt:lpstr>National Security Administration Wiretapping</vt:lpstr>
      <vt:lpstr>TALON Database</vt:lpstr>
      <vt:lpstr>U.S. Legislation Authorizing  Wiretapping</vt:lpstr>
      <vt:lpstr>Title III</vt:lpstr>
      <vt:lpstr>Electronic Communications Privacy Act</vt:lpstr>
      <vt:lpstr>Stored Communications Act</vt:lpstr>
      <vt:lpstr>Communications Assistance for Law Enforcement Act</vt:lpstr>
    </vt:vector>
  </TitlesOfParts>
  <Company>Bucknell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CSCI 315 Lecture 3</dc:title>
  <dc:creator>L. Felipe Perrone</dc:creator>
  <cp:lastModifiedBy>Xiannong Meng</cp:lastModifiedBy>
  <cp:revision>521</cp:revision>
  <cp:lastPrinted>2011-02-25T14:51:13Z</cp:lastPrinted>
  <dcterms:created xsi:type="dcterms:W3CDTF">2011-02-25T14:34:42Z</dcterms:created>
  <dcterms:modified xsi:type="dcterms:W3CDTF">2014-06-05T01:03:56Z</dcterms:modified>
</cp:coreProperties>
</file>