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Lst>
  <p:notesMasterIdLst>
    <p:notesMasterId r:id="rId37"/>
  </p:notesMasterIdLst>
  <p:handoutMasterIdLst>
    <p:handoutMasterId r:id="rId38"/>
  </p:handoutMasterIdLst>
  <p:sldIdLst>
    <p:sldId id="295" r:id="rId2"/>
    <p:sldId id="297" r:id="rId3"/>
    <p:sldId id="298" r:id="rId4"/>
    <p:sldId id="312" r:id="rId5"/>
    <p:sldId id="314" r:id="rId6"/>
    <p:sldId id="299" r:id="rId7"/>
    <p:sldId id="313" r:id="rId8"/>
    <p:sldId id="300" r:id="rId9"/>
    <p:sldId id="301" r:id="rId10"/>
    <p:sldId id="302" r:id="rId11"/>
    <p:sldId id="303" r:id="rId12"/>
    <p:sldId id="318" r:id="rId13"/>
    <p:sldId id="304" r:id="rId14"/>
    <p:sldId id="315" r:id="rId15"/>
    <p:sldId id="316" r:id="rId16"/>
    <p:sldId id="317" r:id="rId17"/>
    <p:sldId id="305" r:id="rId18"/>
    <p:sldId id="306" r:id="rId19"/>
    <p:sldId id="307" r:id="rId20"/>
    <p:sldId id="308" r:id="rId21"/>
    <p:sldId id="309" r:id="rId22"/>
    <p:sldId id="310" r:id="rId23"/>
    <p:sldId id="311"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3399FF"/>
    <a:srgbClr val="FBFF7F"/>
    <a:srgbClr val="FFDFBF"/>
    <a:srgbClr val="FF0000"/>
    <a:srgbClr val="EAEAEA"/>
    <a:srgbClr val="CCFFFF"/>
    <a:srgbClr val="CCFFCC"/>
    <a:srgbClr val="CC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06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206750" cy="457200"/>
          </a:xfrm>
          <a:prstGeom prst="rect">
            <a:avLst/>
          </a:prstGeom>
          <a:noFill/>
          <a:ln w="9525">
            <a:noFill/>
            <a:miter lim="800000"/>
            <a:headEnd/>
            <a:tailEnd/>
          </a:ln>
          <a:effectLst/>
        </p:spPr>
        <p:txBody>
          <a:bodyPr vert="horz" wrap="none" lIns="91568" tIns="45785" rIns="91568" bIns="45785" numCol="1" anchor="ctr" anchorCtr="0" compatLnSpc="1">
            <a:prstTxWarp prst="textNoShape">
              <a:avLst/>
            </a:prstTxWarp>
          </a:bodyPr>
          <a:lstStyle>
            <a:lvl1pPr defTabSz="915900" eaLnBrk="0" hangingPunct="0">
              <a:defRPr sz="1200">
                <a:latin typeface="Helvetica" pitchFamily="-105" charset="0"/>
              </a:defRPr>
            </a:lvl1pPr>
          </a:lstStyle>
          <a:p>
            <a:endParaRPr lang="en-US"/>
          </a:p>
        </p:txBody>
      </p:sp>
      <p:sp>
        <p:nvSpPr>
          <p:cNvPr id="46083" name="Rectangle 3"/>
          <p:cNvSpPr>
            <a:spLocks noGrp="1" noChangeArrowheads="1"/>
          </p:cNvSpPr>
          <p:nvPr>
            <p:ph type="dt" sz="quarter" idx="1"/>
          </p:nvPr>
        </p:nvSpPr>
        <p:spPr bwMode="auto">
          <a:xfrm>
            <a:off x="4122738" y="1"/>
            <a:ext cx="3205162" cy="457200"/>
          </a:xfrm>
          <a:prstGeom prst="rect">
            <a:avLst/>
          </a:prstGeom>
          <a:noFill/>
          <a:ln w="9525">
            <a:noFill/>
            <a:miter lim="800000"/>
            <a:headEnd/>
            <a:tailEnd/>
          </a:ln>
          <a:effectLst/>
        </p:spPr>
        <p:txBody>
          <a:bodyPr vert="horz" wrap="none" lIns="91568" tIns="45785" rIns="91568" bIns="45785" numCol="1" anchor="ctr" anchorCtr="0" compatLnSpc="1">
            <a:prstTxWarp prst="textNoShape">
              <a:avLst/>
            </a:prstTxWarp>
          </a:bodyPr>
          <a:lstStyle>
            <a:lvl1pPr algn="r" defTabSz="915900" eaLnBrk="0" hangingPunct="0">
              <a:defRPr sz="1200">
                <a:latin typeface="Helvetica" pitchFamily="-105" charset="0"/>
              </a:defRPr>
            </a:lvl1pPr>
          </a:lstStyle>
          <a:p>
            <a:endParaRPr lang="en-US"/>
          </a:p>
        </p:txBody>
      </p:sp>
      <p:sp>
        <p:nvSpPr>
          <p:cNvPr id="46084" name="Rectangle 4"/>
          <p:cNvSpPr>
            <a:spLocks noGrp="1" noChangeArrowheads="1"/>
          </p:cNvSpPr>
          <p:nvPr>
            <p:ph type="ftr" sz="quarter" idx="2"/>
          </p:nvPr>
        </p:nvSpPr>
        <p:spPr bwMode="auto">
          <a:xfrm>
            <a:off x="0" y="9156700"/>
            <a:ext cx="3206750" cy="457200"/>
          </a:xfrm>
          <a:prstGeom prst="rect">
            <a:avLst/>
          </a:prstGeom>
          <a:noFill/>
          <a:ln w="9525">
            <a:noFill/>
            <a:miter lim="800000"/>
            <a:headEnd/>
            <a:tailEnd/>
          </a:ln>
          <a:effectLst/>
        </p:spPr>
        <p:txBody>
          <a:bodyPr vert="horz" wrap="none" lIns="91568" tIns="45785" rIns="91568" bIns="45785" numCol="1" anchor="b" anchorCtr="0" compatLnSpc="1">
            <a:prstTxWarp prst="textNoShape">
              <a:avLst/>
            </a:prstTxWarp>
          </a:bodyPr>
          <a:lstStyle>
            <a:lvl1pPr defTabSz="915900" eaLnBrk="0" hangingPunct="0">
              <a:defRPr sz="1200">
                <a:latin typeface="Helvetica" pitchFamily="-105" charset="0"/>
              </a:defRPr>
            </a:lvl1pPr>
          </a:lstStyle>
          <a:p>
            <a:endParaRPr lang="en-US"/>
          </a:p>
        </p:txBody>
      </p:sp>
      <p:sp>
        <p:nvSpPr>
          <p:cNvPr id="46085" name="Rectangle 5"/>
          <p:cNvSpPr>
            <a:spLocks noGrp="1" noChangeArrowheads="1"/>
          </p:cNvSpPr>
          <p:nvPr>
            <p:ph type="sldNum" sz="quarter" idx="3"/>
          </p:nvPr>
        </p:nvSpPr>
        <p:spPr bwMode="auto">
          <a:xfrm>
            <a:off x="4122738" y="9156700"/>
            <a:ext cx="3205162" cy="457200"/>
          </a:xfrm>
          <a:prstGeom prst="rect">
            <a:avLst/>
          </a:prstGeom>
          <a:noFill/>
          <a:ln w="9525">
            <a:noFill/>
            <a:miter lim="800000"/>
            <a:headEnd/>
            <a:tailEnd/>
          </a:ln>
          <a:effectLst/>
        </p:spPr>
        <p:txBody>
          <a:bodyPr vert="horz" wrap="none" lIns="91568" tIns="45785" rIns="91568" bIns="45785" numCol="1" anchor="b" anchorCtr="0" compatLnSpc="1">
            <a:prstTxWarp prst="textNoShape">
              <a:avLst/>
            </a:prstTxWarp>
          </a:bodyPr>
          <a:lstStyle>
            <a:lvl1pPr algn="r" defTabSz="915900" eaLnBrk="0" hangingPunct="0">
              <a:defRPr sz="1200">
                <a:latin typeface="Helvetica" pitchFamily="-105" charset="0"/>
              </a:defRPr>
            </a:lvl1pPr>
          </a:lstStyle>
          <a:p>
            <a:fld id="{856FBC53-8B64-4C2B-ACEC-9F26780C97C1}" type="slidenum">
              <a:rPr lang="en-US"/>
              <a:pPr/>
              <a:t>‹#›</a:t>
            </a:fld>
            <a:endParaRPr lang="en-US"/>
          </a:p>
        </p:txBody>
      </p:sp>
    </p:spTree>
    <p:extLst>
      <p:ext uri="{BB962C8B-B14F-4D97-AF65-F5344CB8AC3E}">
        <p14:creationId xmlns:p14="http://schemas.microsoft.com/office/powerpoint/2010/main" val="4035690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none" lIns="96651" tIns="48324" rIns="96651" bIns="48324" numCol="1" anchor="ctr" anchorCtr="0" compatLnSpc="1">
            <a:prstTxWarp prst="textNoShape">
              <a:avLst/>
            </a:prstTxWarp>
          </a:bodyPr>
          <a:lstStyle>
            <a:lvl1pPr defTabSz="966696" eaLnBrk="0" hangingPunct="0">
              <a:defRPr sz="1300">
                <a:latin typeface="Times New Roman" pitchFamily="-105" charset="0"/>
              </a:defRPr>
            </a:lvl1pPr>
          </a:lstStyle>
          <a:p>
            <a:endParaRPr lang="en-US"/>
          </a:p>
        </p:txBody>
      </p:sp>
      <p:sp>
        <p:nvSpPr>
          <p:cNvPr id="6147" name="Rectangle 3"/>
          <p:cNvSpPr>
            <a:spLocks noGrp="1" noChangeArrowheads="1"/>
          </p:cNvSpPr>
          <p:nvPr>
            <p:ph type="dt" idx="1"/>
          </p:nvPr>
        </p:nvSpPr>
        <p:spPr bwMode="auto">
          <a:xfrm>
            <a:off x="4146550" y="1"/>
            <a:ext cx="3168650" cy="479425"/>
          </a:xfrm>
          <a:prstGeom prst="rect">
            <a:avLst/>
          </a:prstGeom>
          <a:noFill/>
          <a:ln w="9525">
            <a:noFill/>
            <a:miter lim="800000"/>
            <a:headEnd/>
            <a:tailEnd/>
          </a:ln>
          <a:effectLst/>
        </p:spPr>
        <p:txBody>
          <a:bodyPr vert="horz" wrap="none" lIns="96651" tIns="48324" rIns="96651" bIns="48324" numCol="1" anchor="ctr" anchorCtr="0" compatLnSpc="1">
            <a:prstTxWarp prst="textNoShape">
              <a:avLst/>
            </a:prstTxWarp>
          </a:bodyPr>
          <a:lstStyle>
            <a:lvl1pPr algn="r" defTabSz="966696" eaLnBrk="0" hangingPunct="0">
              <a:defRPr sz="1300">
                <a:latin typeface="Times New Roman" pitchFamily="-105" charset="0"/>
              </a:defRPr>
            </a:lvl1pPr>
          </a:lstStyle>
          <a:p>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4726" y="4560888"/>
            <a:ext cx="5365750" cy="4319588"/>
          </a:xfrm>
          <a:prstGeom prst="rect">
            <a:avLst/>
          </a:prstGeom>
          <a:noFill/>
          <a:ln w="9525">
            <a:noFill/>
            <a:miter lim="800000"/>
            <a:headEnd/>
            <a:tailEnd/>
          </a:ln>
          <a:effectLst/>
        </p:spPr>
        <p:txBody>
          <a:bodyPr vert="horz" wrap="none" lIns="96651" tIns="48324" rIns="96651" bIns="48324"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1776"/>
            <a:ext cx="3168650" cy="479425"/>
          </a:xfrm>
          <a:prstGeom prst="rect">
            <a:avLst/>
          </a:prstGeom>
          <a:noFill/>
          <a:ln w="9525">
            <a:noFill/>
            <a:miter lim="800000"/>
            <a:headEnd/>
            <a:tailEnd/>
          </a:ln>
          <a:effectLst/>
        </p:spPr>
        <p:txBody>
          <a:bodyPr vert="horz" wrap="none" lIns="96651" tIns="48324" rIns="96651" bIns="48324" numCol="1" anchor="b" anchorCtr="0" compatLnSpc="1">
            <a:prstTxWarp prst="textNoShape">
              <a:avLst/>
            </a:prstTxWarp>
          </a:bodyPr>
          <a:lstStyle>
            <a:lvl1pPr defTabSz="966696" eaLnBrk="0" hangingPunct="0">
              <a:defRPr sz="1300">
                <a:latin typeface="Times New Roman" pitchFamily="-105" charset="0"/>
              </a:defRPr>
            </a:lvl1pPr>
          </a:lstStyle>
          <a:p>
            <a:endParaRPr lang="en-US"/>
          </a:p>
        </p:txBody>
      </p:sp>
      <p:sp>
        <p:nvSpPr>
          <p:cNvPr id="6151" name="Rectangle 7"/>
          <p:cNvSpPr>
            <a:spLocks noGrp="1" noChangeArrowheads="1"/>
          </p:cNvSpPr>
          <p:nvPr>
            <p:ph type="sldNum" sz="quarter" idx="5"/>
          </p:nvPr>
        </p:nvSpPr>
        <p:spPr bwMode="auto">
          <a:xfrm>
            <a:off x="4146550" y="9121776"/>
            <a:ext cx="3168650" cy="479425"/>
          </a:xfrm>
          <a:prstGeom prst="rect">
            <a:avLst/>
          </a:prstGeom>
          <a:noFill/>
          <a:ln w="9525">
            <a:noFill/>
            <a:miter lim="800000"/>
            <a:headEnd/>
            <a:tailEnd/>
          </a:ln>
          <a:effectLst/>
        </p:spPr>
        <p:txBody>
          <a:bodyPr vert="horz" wrap="none" lIns="96651" tIns="48324" rIns="96651" bIns="48324" numCol="1" anchor="b" anchorCtr="0" compatLnSpc="1">
            <a:prstTxWarp prst="textNoShape">
              <a:avLst/>
            </a:prstTxWarp>
          </a:bodyPr>
          <a:lstStyle>
            <a:lvl1pPr algn="r" defTabSz="966696" eaLnBrk="0" hangingPunct="0">
              <a:defRPr sz="1300">
                <a:latin typeface="Times New Roman" pitchFamily="-105" charset="0"/>
              </a:defRPr>
            </a:lvl1pPr>
          </a:lstStyle>
          <a:p>
            <a:fld id="{5D2F09D7-77B4-4A0C-9AF1-8CF02920E9E6}" type="slidenum">
              <a:rPr lang="en-US"/>
              <a:pPr/>
              <a:t>‹#›</a:t>
            </a:fld>
            <a:endParaRPr lang="en-US"/>
          </a:p>
        </p:txBody>
      </p:sp>
    </p:spTree>
    <p:extLst>
      <p:ext uri="{BB962C8B-B14F-4D97-AF65-F5344CB8AC3E}">
        <p14:creationId xmlns:p14="http://schemas.microsoft.com/office/powerpoint/2010/main" val="40357479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CSCI 240 Computers 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C9DA3D9-EA1C-4EE1-A007-D84B15AAF7E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DBF0F2C7-C462-42E6-A02F-B6EF641978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24AAC8A-7AAD-4363-861B-C260EE62B1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180B9448-297A-4F4C-83A0-C24E566814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E2E85D4-25D3-4BB3-AFDB-00B244890A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D92610D5-907A-46FF-8777-D621838D67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588F635C-3DD2-49AD-94F1-8FA9E00523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16F982B6-48C8-4798-8DF3-FD3E9AFEF30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9252545B-FBA1-4C4E-8DA6-6CB1AFBFE14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CE4EA36F-8880-4FD3-BED8-437BD4F3718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Computers </a:t>
            </a:r>
            <a:r>
              <a:rPr lang="en-US" dirty="0" smtClean="0"/>
              <a:t>and Society</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2FAEAB5-CD29-49A5-B45A-A402F0B374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67589" name="Rectangle 5"/>
          <p:cNvSpPr>
            <a:spLocks noGrp="1" noChangeArrowheads="1"/>
          </p:cNvSpPr>
          <p:nvPr>
            <p:ph type="ftr" sz="quarter" idx="3"/>
          </p:nvPr>
        </p:nvSpPr>
        <p:spPr bwMode="auto">
          <a:xfrm>
            <a:off x="2687638" y="6245225"/>
            <a:ext cx="3810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r>
              <a:rPr lang="en-US" dirty="0" smtClean="0"/>
              <a:t>CSCI 240 Computers and Society</a:t>
            </a:r>
            <a:endParaRPr lang="en-US"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1AFE01-B257-4403-AE97-24255A4B82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egion_of_Doom_(hacking)" TargetMode="External"/><Relationship Id="rId2" Type="http://schemas.openxmlformats.org/officeDocument/2006/relationships/hyperlink" Target="http://en.wikipedia.org/wiki/Phrac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Craig_Neidorf" TargetMode="External"/><Relationship Id="rId2" Type="http://schemas.openxmlformats.org/officeDocument/2006/relationships/hyperlink" Target="https://w2.eff.org/legal/cases/SJG/?f=background.sjg.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delivery.acm.org/10.1145/50000/42412/p484-stoll.pdf?ip=134.82.56.104&amp;id=42412&amp;acc=ACTIVE%20SERVICE&amp;key=C2716FEBFA981EF1E8D3CC4B078468FF16DFF9AADAC87507&amp;CFID=292524357&amp;CFTOKEN=83251835&amp;__acm__=1393449305_d12de2731b7aefde117414957c6dcafb" TargetMode="External"/><Relationship Id="rId2" Type="http://schemas.openxmlformats.org/officeDocument/2006/relationships/hyperlink" Target="http://en.wikipedia.org/wiki/The_Cuckoo's_Eg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nytimes.com/2012/06/01/world/middleeast/obama-ordered-wave-of-cyberattacks-against-iran.html?pagewanted=all&amp;_r=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Hackath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Robert_Tappan_Morri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en.wikipedia.org/wiki/Conficke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pdos.csail.mit.edu/~r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tmrc.mit.edu/history/"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pacewar_(video_game)" TargetMode="External"/><Relationship Id="rId2" Type="http://schemas.openxmlformats.org/officeDocument/2006/relationships/hyperlink" Target="http://en.wikipedia.org/wiki/Jargon_Fil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Hackers:_Heroes_of_the_Computer_Revolutio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15363" name="Slide Number Placeholder 5"/>
          <p:cNvSpPr>
            <a:spLocks noGrp="1"/>
          </p:cNvSpPr>
          <p:nvPr>
            <p:ph type="sldNum" sz="quarter" idx="12"/>
          </p:nvPr>
        </p:nvSpPr>
        <p:spPr>
          <a:noFill/>
        </p:spPr>
        <p:txBody>
          <a:bodyPr/>
          <a:lstStyle/>
          <a:p>
            <a:fld id="{3D4678B2-7876-495F-A083-67D59879F846}" type="slidenum">
              <a:rPr lang="en-US"/>
              <a:pPr/>
              <a:t>1</a:t>
            </a:fld>
            <a:endParaRPr lang="en-US" dirty="0"/>
          </a:p>
        </p:txBody>
      </p:sp>
      <p:sp>
        <p:nvSpPr>
          <p:cNvPr id="15364" name="Rectangle 2"/>
          <p:cNvSpPr>
            <a:spLocks noGrp="1" noChangeArrowheads="1"/>
          </p:cNvSpPr>
          <p:nvPr>
            <p:ph type="title"/>
          </p:nvPr>
        </p:nvSpPr>
        <p:spPr>
          <a:xfrm>
            <a:off x="519113" y="3433763"/>
            <a:ext cx="8229600" cy="1143000"/>
          </a:xfrm>
        </p:spPr>
        <p:txBody>
          <a:bodyPr/>
          <a:lstStyle/>
          <a:p>
            <a:pPr eaLnBrk="1" hangingPunct="1"/>
            <a:r>
              <a:rPr lang="en-US" sz="3600" dirty="0" smtClean="0"/>
              <a:t>Computer Security</a:t>
            </a:r>
          </a:p>
        </p:txBody>
      </p:sp>
      <p:sp>
        <p:nvSpPr>
          <p:cNvPr id="7" name="Text Box 5"/>
          <p:cNvSpPr txBox="1">
            <a:spLocks noChangeArrowheads="1"/>
          </p:cNvSpPr>
          <p:nvPr/>
        </p:nvSpPr>
        <p:spPr bwMode="auto">
          <a:xfrm>
            <a:off x="450850" y="5370667"/>
            <a:ext cx="8248650" cy="523220"/>
          </a:xfrm>
          <a:prstGeom prst="rect">
            <a:avLst/>
          </a:prstGeom>
          <a:noFill/>
          <a:ln w="9525">
            <a:solidFill>
              <a:schemeClr val="tx1"/>
            </a:solidFill>
            <a:miter lim="800000"/>
            <a:headEnd/>
            <a:tailEnd/>
          </a:ln>
        </p:spPr>
        <p:txBody>
          <a:bodyPr>
            <a:spAutoFit/>
          </a:bodyPr>
          <a:lstStyle/>
          <a:p>
            <a:r>
              <a:rPr lang="pt-BR" sz="1400" b="1" u="sng" dirty="0"/>
              <a:t>Notice:</a:t>
            </a:r>
            <a:r>
              <a:rPr lang="pt-BR" sz="1400" dirty="0"/>
              <a:t> </a:t>
            </a:r>
            <a:r>
              <a:rPr lang="pt-BR" sz="1400" dirty="0" smtClean="0"/>
              <a:t>This set of slides is based on the notes by Professor Guattery of Bucknell and by the textbook author Michael Quinn</a:t>
            </a:r>
            <a:endParaRPr lang="en-US" sz="1400" dirty="0"/>
          </a:p>
        </p:txBody>
      </p:sp>
      <p:sp>
        <p:nvSpPr>
          <p:cNvPr id="6" name="TextBox 5"/>
          <p:cNvSpPr txBox="1"/>
          <p:nvPr/>
        </p:nvSpPr>
        <p:spPr>
          <a:xfrm>
            <a:off x="1588770" y="1126720"/>
            <a:ext cx="5928226" cy="830997"/>
          </a:xfrm>
          <a:prstGeom prst="rect">
            <a:avLst/>
          </a:prstGeom>
          <a:noFill/>
        </p:spPr>
        <p:txBody>
          <a:bodyPr wrap="none" rtlCol="0">
            <a:spAutoFit/>
          </a:bodyPr>
          <a:lstStyle/>
          <a:p>
            <a:r>
              <a:rPr lang="en-US" sz="4800" dirty="0" smtClean="0">
                <a:latin typeface="Times New Roman" pitchFamily="18" charset="0"/>
                <a:cs typeface="Times New Roman" pitchFamily="18" charset="0"/>
              </a:rPr>
              <a:t>Computers and Society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342900"/>
            <a:ext cx="7772400" cy="990600"/>
          </a:xfrm>
        </p:spPr>
        <p:txBody>
          <a:bodyPr/>
          <a:lstStyle/>
          <a:p>
            <a:pPr eaLnBrk="1" hangingPunct="1"/>
            <a:r>
              <a:rPr lang="en-US" sz="4000" dirty="0" smtClean="0">
                <a:ea typeface="ヒラギノ角ゴ Pro W3" pitchFamily="-100" charset="-128"/>
              </a:rPr>
              <a:t>The Phone Hackers: </a:t>
            </a:r>
            <a:r>
              <a:rPr lang="en-US" sz="4000" i="1" dirty="0" err="1" smtClean="0">
                <a:ea typeface="ヒラギノ角ゴ Pro W3" pitchFamily="-100" charset="-128"/>
              </a:rPr>
              <a:t>Phreaks</a:t>
            </a:r>
            <a:endParaRPr lang="en-US" sz="4000" i="1" dirty="0" smtClean="0">
              <a:ea typeface="ヒラギノ角ゴ Pro W3" pitchFamily="-100" charset="-128"/>
            </a:endParaRPr>
          </a:p>
        </p:txBody>
      </p:sp>
      <p:sp>
        <p:nvSpPr>
          <p:cNvPr id="9219" name="TextBox 3"/>
          <p:cNvSpPr txBox="1">
            <a:spLocks noChangeArrowheads="1"/>
          </p:cNvSpPr>
          <p:nvPr/>
        </p:nvSpPr>
        <p:spPr bwMode="auto">
          <a:xfrm>
            <a:off x="685800" y="1368700"/>
            <a:ext cx="7772400" cy="4013522"/>
          </a:xfrm>
          <a:prstGeom prst="rect">
            <a:avLst/>
          </a:prstGeom>
          <a:noFill/>
          <a:ln w="9525">
            <a:noFill/>
            <a:miter lim="800000"/>
            <a:headEnd/>
            <a:tailEnd/>
          </a:ln>
        </p:spPr>
        <p:txBody>
          <a:bodyPr wrap="square">
            <a:spAutoFit/>
          </a:bodyPr>
          <a:lstStyle/>
          <a:p>
            <a:r>
              <a:rPr lang="en-US" sz="2800" dirty="0">
                <a:latin typeface="Calibri" pitchFamily="34" charset="0"/>
              </a:rPr>
              <a:t>The phone hackers eventually began calling themselves </a:t>
            </a:r>
            <a:r>
              <a:rPr lang="en-US" sz="2800" i="1" dirty="0" err="1">
                <a:latin typeface="Calibri" pitchFamily="34" charset="0"/>
              </a:rPr>
              <a:t>phreaks</a:t>
            </a:r>
            <a:r>
              <a:rPr lang="en-US" sz="2800" dirty="0">
                <a:latin typeface="Calibri" pitchFamily="34" charset="0"/>
              </a:rPr>
              <a:t>, a corruption of the word “freak” with the “ph” from phone.</a:t>
            </a:r>
          </a:p>
          <a:p>
            <a:endParaRPr lang="en-US" sz="2800" dirty="0">
              <a:latin typeface="Calibri" pitchFamily="34" charset="0"/>
            </a:endParaRPr>
          </a:p>
          <a:p>
            <a:r>
              <a:rPr lang="en-US" sz="2800" dirty="0">
                <a:latin typeface="Calibri" pitchFamily="34" charset="0"/>
              </a:rPr>
              <a:t>The phone </a:t>
            </a:r>
            <a:r>
              <a:rPr lang="en-US" sz="2800" dirty="0" err="1">
                <a:latin typeface="Calibri" pitchFamily="34" charset="0"/>
              </a:rPr>
              <a:t>phreaks</a:t>
            </a:r>
            <a:r>
              <a:rPr lang="en-US" sz="2800" dirty="0">
                <a:latin typeface="Calibri" pitchFamily="34" charset="0"/>
              </a:rPr>
              <a:t> were loosely organized, with their own publications (</a:t>
            </a:r>
            <a:r>
              <a:rPr lang="en-US" sz="2800" i="1" dirty="0" err="1">
                <a:latin typeface="Calibri" pitchFamily="34" charset="0"/>
              </a:rPr>
              <a:t>Phrack</a:t>
            </a:r>
            <a:r>
              <a:rPr lang="en-US" sz="2800" dirty="0">
                <a:latin typeface="Calibri" pitchFamily="34" charset="0"/>
              </a:rPr>
              <a:t>) and organizations (the Legion of Doom).  As computers became popular in the 1980’s and 1990’s, phone </a:t>
            </a:r>
            <a:r>
              <a:rPr lang="en-US" sz="2800" dirty="0" err="1">
                <a:latin typeface="Calibri" pitchFamily="34" charset="0"/>
              </a:rPr>
              <a:t>phreaks</a:t>
            </a:r>
            <a:r>
              <a:rPr lang="en-US" sz="2800" dirty="0">
                <a:latin typeface="Calibri" pitchFamily="34" charset="0"/>
              </a:rPr>
              <a:t> turned more and more to computer hacking. </a:t>
            </a:r>
          </a:p>
        </p:txBody>
      </p:sp>
      <p:sp>
        <p:nvSpPr>
          <p:cNvPr id="4" name="TextBox 3"/>
          <p:cNvSpPr txBox="1"/>
          <p:nvPr/>
        </p:nvSpPr>
        <p:spPr>
          <a:xfrm>
            <a:off x="2523276" y="5325948"/>
            <a:ext cx="3659976" cy="369332"/>
          </a:xfrm>
          <a:prstGeom prst="rect">
            <a:avLst/>
          </a:prstGeom>
          <a:noFill/>
        </p:spPr>
        <p:txBody>
          <a:bodyPr wrap="none" rtlCol="0">
            <a:spAutoFit/>
          </a:bodyPr>
          <a:lstStyle/>
          <a:p>
            <a:r>
              <a:rPr lang="en-US" dirty="0" smtClean="0">
                <a:hlinkClick r:id="rId2"/>
              </a:rPr>
              <a:t>http://en.wikipedia.org/wiki/Phrack</a:t>
            </a:r>
            <a:endParaRPr lang="en-US" dirty="0"/>
          </a:p>
        </p:txBody>
      </p:sp>
      <p:sp>
        <p:nvSpPr>
          <p:cNvPr id="5" name="TextBox 4"/>
          <p:cNvSpPr txBox="1"/>
          <p:nvPr/>
        </p:nvSpPr>
        <p:spPr>
          <a:xfrm>
            <a:off x="1990825" y="5673900"/>
            <a:ext cx="5775940" cy="369332"/>
          </a:xfrm>
          <a:prstGeom prst="rect">
            <a:avLst/>
          </a:prstGeom>
          <a:noFill/>
        </p:spPr>
        <p:txBody>
          <a:bodyPr wrap="none" rtlCol="0">
            <a:spAutoFit/>
          </a:bodyPr>
          <a:lstStyle/>
          <a:p>
            <a:r>
              <a:rPr lang="en-US" dirty="0" smtClean="0">
                <a:hlinkClick r:id="rId3"/>
              </a:rPr>
              <a:t>http://en.wikipedia.org/wiki/Legion_of_Doom_(hacking)</a:t>
            </a:r>
            <a:endParaRPr lang="en-US" dirty="0"/>
          </a:p>
        </p:txBody>
      </p:sp>
      <p:sp>
        <p:nvSpPr>
          <p:cNvPr id="6"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7"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342900"/>
            <a:ext cx="7772400" cy="990600"/>
          </a:xfrm>
        </p:spPr>
        <p:txBody>
          <a:bodyPr/>
          <a:lstStyle/>
          <a:p>
            <a:pPr eaLnBrk="1" hangingPunct="1"/>
            <a:r>
              <a:rPr lang="en-US" sz="4000" dirty="0" smtClean="0">
                <a:ea typeface="ヒラギノ角ゴ Pro W3" pitchFamily="-100" charset="-128"/>
              </a:rPr>
              <a:t>Steve Jackson Games and E911</a:t>
            </a:r>
          </a:p>
        </p:txBody>
      </p:sp>
      <p:sp>
        <p:nvSpPr>
          <p:cNvPr id="10243" name="TextBox 3"/>
          <p:cNvSpPr txBox="1">
            <a:spLocks noChangeArrowheads="1"/>
          </p:cNvSpPr>
          <p:nvPr/>
        </p:nvSpPr>
        <p:spPr bwMode="auto">
          <a:xfrm>
            <a:off x="685800" y="1357125"/>
            <a:ext cx="7772400" cy="3540125"/>
          </a:xfrm>
          <a:prstGeom prst="rect">
            <a:avLst/>
          </a:prstGeom>
          <a:noFill/>
          <a:ln w="9525">
            <a:noFill/>
            <a:miter lim="800000"/>
            <a:headEnd/>
            <a:tailEnd/>
          </a:ln>
        </p:spPr>
        <p:txBody>
          <a:bodyPr>
            <a:spAutoFit/>
          </a:bodyPr>
          <a:lstStyle/>
          <a:p>
            <a:r>
              <a:rPr lang="en-US" sz="2800" dirty="0">
                <a:latin typeface="Calibri" pitchFamily="34" charset="0"/>
              </a:rPr>
              <a:t>The phone </a:t>
            </a:r>
            <a:r>
              <a:rPr lang="en-US" sz="2800" dirty="0" err="1">
                <a:latin typeface="Calibri" pitchFamily="34" charset="0"/>
              </a:rPr>
              <a:t>phreaks</a:t>
            </a:r>
            <a:r>
              <a:rPr lang="en-US" sz="2800" dirty="0">
                <a:latin typeface="Calibri" pitchFamily="34" charset="0"/>
              </a:rPr>
              <a:t> stole telephone service and interfered with telephone company operations.  </a:t>
            </a:r>
          </a:p>
          <a:p>
            <a:endParaRPr lang="en-US" sz="2800" dirty="0">
              <a:latin typeface="Calibri" pitchFamily="34" charset="0"/>
            </a:endParaRPr>
          </a:p>
          <a:p>
            <a:r>
              <a:rPr lang="en-US" sz="2800" dirty="0">
                <a:latin typeface="Calibri" pitchFamily="34" charset="0"/>
              </a:rPr>
              <a:t>However, law enforcement agencies sometimes overstated their effects, and overreacted in ways that ended up damaging legitimate businesses (Steve Jackson </a:t>
            </a:r>
            <a:r>
              <a:rPr lang="en-US" sz="2800" dirty="0" smtClean="0">
                <a:latin typeface="Calibri" pitchFamily="34" charset="0"/>
              </a:rPr>
              <a:t>Games, February 1989) </a:t>
            </a:r>
            <a:r>
              <a:rPr lang="en-US" sz="2800" dirty="0">
                <a:latin typeface="Calibri" pitchFamily="34" charset="0"/>
              </a:rPr>
              <a:t>or leading to failed prosecutions (Craig </a:t>
            </a:r>
            <a:r>
              <a:rPr lang="en-US" sz="2800" dirty="0" err="1" smtClean="0">
                <a:latin typeface="Calibri" pitchFamily="34" charset="0"/>
              </a:rPr>
              <a:t>Neidorf</a:t>
            </a:r>
            <a:r>
              <a:rPr lang="en-US" sz="2800" dirty="0" smtClean="0">
                <a:latin typeface="Calibri" pitchFamily="34" charset="0"/>
              </a:rPr>
              <a:t>/E911, 1989).</a:t>
            </a:r>
            <a:endParaRPr lang="en-US" sz="2800" dirty="0">
              <a:latin typeface="Calibri" pitchFamily="34" charset="0"/>
            </a:endParaRPr>
          </a:p>
        </p:txBody>
      </p:sp>
      <p:sp>
        <p:nvSpPr>
          <p:cNvPr id="4" name="TextBox 3"/>
          <p:cNvSpPr txBox="1"/>
          <p:nvPr/>
        </p:nvSpPr>
        <p:spPr>
          <a:xfrm>
            <a:off x="1388966" y="5069707"/>
            <a:ext cx="6073137" cy="369332"/>
          </a:xfrm>
          <a:prstGeom prst="rect">
            <a:avLst/>
          </a:prstGeom>
          <a:noFill/>
        </p:spPr>
        <p:txBody>
          <a:bodyPr wrap="none" rtlCol="0">
            <a:spAutoFit/>
          </a:bodyPr>
          <a:lstStyle/>
          <a:p>
            <a:r>
              <a:rPr lang="en-US" dirty="0" smtClean="0">
                <a:hlinkClick r:id="rId2"/>
              </a:rPr>
              <a:t>https://w2.eff.org/legal/cases/SJG/?f=background.sjg.html</a:t>
            </a:r>
            <a:endParaRPr lang="en-US" dirty="0"/>
          </a:p>
        </p:txBody>
      </p:sp>
      <p:sp>
        <p:nvSpPr>
          <p:cNvPr id="5" name="TextBox 4"/>
          <p:cNvSpPr txBox="1"/>
          <p:nvPr/>
        </p:nvSpPr>
        <p:spPr>
          <a:xfrm>
            <a:off x="1979280" y="5567419"/>
            <a:ext cx="4365298" cy="369332"/>
          </a:xfrm>
          <a:prstGeom prst="rect">
            <a:avLst/>
          </a:prstGeom>
          <a:noFill/>
        </p:spPr>
        <p:txBody>
          <a:bodyPr wrap="none" rtlCol="0">
            <a:spAutoFit/>
          </a:bodyPr>
          <a:lstStyle/>
          <a:p>
            <a:r>
              <a:rPr lang="en-US" dirty="0" smtClean="0">
                <a:hlinkClick r:id="rId3"/>
              </a:rPr>
              <a:t>http://en.wikipedia.org/wiki/Craig_Neidorf</a:t>
            </a:r>
            <a:endParaRPr lang="en-US" dirty="0"/>
          </a:p>
        </p:txBody>
      </p:sp>
      <p:sp>
        <p:nvSpPr>
          <p:cNvPr id="6"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7"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Hacking Over the Internet</a:t>
            </a:r>
            <a:endParaRPr lang="en-US" dirty="0"/>
          </a:p>
        </p:txBody>
      </p:sp>
      <p:sp>
        <p:nvSpPr>
          <p:cNvPr id="3" name="Content Placeholder 2"/>
          <p:cNvSpPr>
            <a:spLocks noGrp="1"/>
          </p:cNvSpPr>
          <p:nvPr>
            <p:ph idx="1"/>
          </p:nvPr>
        </p:nvSpPr>
        <p:spPr>
          <a:xfrm>
            <a:off x="457200" y="1431753"/>
            <a:ext cx="8229600" cy="3284316"/>
          </a:xfrm>
        </p:spPr>
        <p:txBody>
          <a:bodyPr/>
          <a:lstStyle/>
          <a:p>
            <a:r>
              <a:rPr lang="en-US" dirty="0" smtClean="0"/>
              <a:t>The book of</a:t>
            </a:r>
            <a:r>
              <a:rPr lang="en-US" i="1" dirty="0" smtClean="0"/>
              <a:t> The Cuckoo’s Egg</a:t>
            </a:r>
          </a:p>
          <a:p>
            <a:pPr lvl="1"/>
            <a:r>
              <a:rPr lang="en-US" dirty="0" smtClean="0"/>
              <a:t>A real story!</a:t>
            </a:r>
          </a:p>
          <a:p>
            <a:pPr lvl="1"/>
            <a:r>
              <a:rPr lang="en-US" dirty="0" smtClean="0"/>
              <a:t>Clifford Stoll traced and located a hacker in 1986 through a maze of networked computers</a:t>
            </a:r>
          </a:p>
          <a:p>
            <a:pPr lvl="1"/>
            <a:r>
              <a:rPr lang="en-US" dirty="0" smtClean="0"/>
              <a:t>The original indication of the problem was a 75 cents discrepancy in accounting.</a:t>
            </a:r>
            <a:endParaRPr lang="en-US" dirty="0"/>
          </a:p>
        </p:txBody>
      </p:sp>
      <p:sp>
        <p:nvSpPr>
          <p:cNvPr id="4" name="Footer Placeholder 3"/>
          <p:cNvSpPr>
            <a:spLocks noGrp="1"/>
          </p:cNvSpPr>
          <p:nvPr>
            <p:ph type="ftr" sz="quarter" idx="11"/>
          </p:nvPr>
        </p:nvSpPr>
        <p:spPr/>
        <p:txBody>
          <a:bodyPr/>
          <a:lstStyle/>
          <a:p>
            <a:pPr>
              <a:defRPr/>
            </a:pPr>
            <a:r>
              <a:rPr lang="en-US" dirty="0" smtClean="0"/>
              <a:t>Computers </a:t>
            </a:r>
            <a:r>
              <a:rPr lang="en-US" dirty="0" smtClean="0"/>
              <a:t>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12</a:t>
            </a:fld>
            <a:endParaRPr lang="en-US"/>
          </a:p>
        </p:txBody>
      </p:sp>
      <p:sp>
        <p:nvSpPr>
          <p:cNvPr id="8" name="TextBox 7"/>
          <p:cNvSpPr txBox="1"/>
          <p:nvPr/>
        </p:nvSpPr>
        <p:spPr>
          <a:xfrm>
            <a:off x="2743200" y="4896853"/>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637679" y="4788559"/>
            <a:ext cx="6200897" cy="377722"/>
            <a:chOff x="637679" y="4788559"/>
            <a:chExt cx="6200897" cy="377722"/>
          </a:xfrm>
        </p:grpSpPr>
        <p:sp>
          <p:nvSpPr>
            <p:cNvPr id="6" name="TextBox 5"/>
            <p:cNvSpPr txBox="1"/>
            <p:nvPr/>
          </p:nvSpPr>
          <p:spPr>
            <a:xfrm>
              <a:off x="1891388" y="4796949"/>
              <a:ext cx="4947188" cy="369332"/>
            </a:xfrm>
            <a:prstGeom prst="rect">
              <a:avLst/>
            </a:prstGeom>
            <a:noFill/>
          </p:spPr>
          <p:txBody>
            <a:bodyPr wrap="none" rtlCol="0">
              <a:spAutoFit/>
            </a:bodyPr>
            <a:lstStyle/>
            <a:p>
              <a:r>
                <a:rPr lang="en-US" dirty="0" smtClean="0">
                  <a:hlinkClick r:id="rId2"/>
                </a:rPr>
                <a:t>http://en.wikipedia.org/wiki/The_Cuckoo's_Egg</a:t>
              </a:r>
              <a:endParaRPr lang="en-US" dirty="0"/>
            </a:p>
          </p:txBody>
        </p:sp>
        <p:sp>
          <p:nvSpPr>
            <p:cNvPr id="9" name="TextBox 8"/>
            <p:cNvSpPr txBox="1"/>
            <p:nvPr/>
          </p:nvSpPr>
          <p:spPr>
            <a:xfrm>
              <a:off x="637679" y="4788559"/>
              <a:ext cx="1210588" cy="369332"/>
            </a:xfrm>
            <a:prstGeom prst="rect">
              <a:avLst/>
            </a:prstGeom>
            <a:noFill/>
          </p:spPr>
          <p:txBody>
            <a:bodyPr wrap="none" rtlCol="0">
              <a:spAutoFit/>
            </a:bodyPr>
            <a:lstStyle/>
            <a:p>
              <a:r>
                <a:rPr lang="en-US" dirty="0" smtClean="0"/>
                <a:t>The book:</a:t>
              </a:r>
              <a:endParaRPr lang="en-US" dirty="0"/>
            </a:p>
          </p:txBody>
        </p:sp>
      </p:grpSp>
      <p:grpSp>
        <p:nvGrpSpPr>
          <p:cNvPr id="12" name="Group 11"/>
          <p:cNvGrpSpPr/>
          <p:nvPr/>
        </p:nvGrpSpPr>
        <p:grpSpPr>
          <a:xfrm>
            <a:off x="697845" y="5221691"/>
            <a:ext cx="7481956" cy="1020700"/>
            <a:chOff x="697845" y="5221691"/>
            <a:chExt cx="7481956" cy="1020700"/>
          </a:xfrm>
        </p:grpSpPr>
        <p:sp>
          <p:nvSpPr>
            <p:cNvPr id="7" name="TextBox 6"/>
            <p:cNvSpPr txBox="1"/>
            <p:nvPr/>
          </p:nvSpPr>
          <p:spPr>
            <a:xfrm>
              <a:off x="1566067" y="5596060"/>
              <a:ext cx="6613734" cy="646331"/>
            </a:xfrm>
            <a:prstGeom prst="rect">
              <a:avLst/>
            </a:prstGeom>
            <a:noFill/>
          </p:spPr>
          <p:txBody>
            <a:bodyPr wrap="none" rtlCol="0">
              <a:spAutoFit/>
            </a:bodyPr>
            <a:lstStyle/>
            <a:p>
              <a:r>
                <a:rPr lang="en-US" dirty="0" smtClean="0"/>
                <a:t>“</a:t>
              </a:r>
              <a:r>
                <a:rPr lang="en-US" dirty="0" smtClean="0">
                  <a:hlinkClick r:id="rId3"/>
                </a:rPr>
                <a:t>Stalking the wily hacker</a:t>
              </a:r>
              <a:r>
                <a:rPr lang="en-US" dirty="0" smtClean="0"/>
                <a:t>” by </a:t>
              </a:r>
              <a:r>
                <a:rPr lang="en-US" dirty="0" err="1" smtClean="0"/>
                <a:t>Cliffford</a:t>
              </a:r>
              <a:r>
                <a:rPr lang="en-US" dirty="0" smtClean="0"/>
                <a:t> Stoll</a:t>
              </a:r>
            </a:p>
            <a:p>
              <a:r>
                <a:rPr lang="en-US" i="1" dirty="0" smtClean="0"/>
                <a:t>Communications of the ACM</a:t>
              </a:r>
              <a:r>
                <a:rPr lang="en-US" dirty="0" smtClean="0"/>
                <a:t>  31(5), May 1988 Pages 484-497 </a:t>
              </a:r>
              <a:endParaRPr lang="en-US" dirty="0"/>
            </a:p>
          </p:txBody>
        </p:sp>
        <p:sp>
          <p:nvSpPr>
            <p:cNvPr id="10" name="TextBox 9"/>
            <p:cNvSpPr txBox="1"/>
            <p:nvPr/>
          </p:nvSpPr>
          <p:spPr>
            <a:xfrm>
              <a:off x="697845" y="5221691"/>
              <a:ext cx="2698239" cy="369332"/>
            </a:xfrm>
            <a:prstGeom prst="rect">
              <a:avLst/>
            </a:prstGeom>
            <a:noFill/>
          </p:spPr>
          <p:txBody>
            <a:bodyPr wrap="none" rtlCol="0">
              <a:spAutoFit/>
            </a:bodyPr>
            <a:lstStyle/>
            <a:p>
              <a:r>
                <a:rPr lang="en-US" dirty="0" smtClean="0"/>
                <a:t>The original ACM article:</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342900"/>
            <a:ext cx="7772400" cy="990600"/>
          </a:xfrm>
        </p:spPr>
        <p:txBody>
          <a:bodyPr/>
          <a:lstStyle/>
          <a:p>
            <a:pPr eaLnBrk="1" hangingPunct="1"/>
            <a:r>
              <a:rPr lang="en-US" sz="4000" dirty="0" smtClean="0">
                <a:ea typeface="ヒラギノ角ゴ Pro W3" pitchFamily="-100" charset="-128"/>
              </a:rPr>
              <a:t>Hacking Culture Today</a:t>
            </a:r>
          </a:p>
        </p:txBody>
      </p:sp>
      <p:sp>
        <p:nvSpPr>
          <p:cNvPr id="11267" name="TextBox 3"/>
          <p:cNvSpPr txBox="1">
            <a:spLocks noChangeArrowheads="1"/>
          </p:cNvSpPr>
          <p:nvPr/>
        </p:nvSpPr>
        <p:spPr bwMode="auto">
          <a:xfrm>
            <a:off x="685800" y="1600200"/>
            <a:ext cx="7772400" cy="4400550"/>
          </a:xfrm>
          <a:prstGeom prst="rect">
            <a:avLst/>
          </a:prstGeom>
          <a:noFill/>
          <a:ln w="9525">
            <a:noFill/>
            <a:miter lim="800000"/>
            <a:headEnd/>
            <a:tailEnd/>
          </a:ln>
        </p:spPr>
        <p:txBody>
          <a:bodyPr>
            <a:spAutoFit/>
          </a:bodyPr>
          <a:lstStyle/>
          <a:p>
            <a:r>
              <a:rPr lang="en-US" sz="2800">
                <a:latin typeface="Calibri" pitchFamily="34" charset="0"/>
              </a:rPr>
              <a:t>The hacking culture today has elements that resemble the old phone phreak culture.  Information is freely exchanged on hacking websites, and there is an element of the old computer hacking culture in the respect for people with skills and knowledge to create new hacking tools.</a:t>
            </a:r>
          </a:p>
          <a:p>
            <a:endParaRPr lang="en-US" sz="2800">
              <a:latin typeface="Calibri" pitchFamily="34" charset="0"/>
            </a:endParaRPr>
          </a:p>
          <a:p>
            <a:r>
              <a:rPr lang="en-US" sz="2800">
                <a:latin typeface="Calibri" pitchFamily="34" charset="0"/>
              </a:rPr>
              <a:t>However, organized crime and governments have also become involved.</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Stuxnet Worm (2009)</a:t>
            </a:r>
          </a:p>
        </p:txBody>
      </p:sp>
      <p:sp>
        <p:nvSpPr>
          <p:cNvPr id="45059" name="Content Placeholder 2"/>
          <p:cNvSpPr>
            <a:spLocks noGrp="1"/>
          </p:cNvSpPr>
          <p:nvPr>
            <p:ph idx="1"/>
          </p:nvPr>
        </p:nvSpPr>
        <p:spPr>
          <a:xfrm>
            <a:off x="457200" y="1241375"/>
            <a:ext cx="8229600" cy="4525963"/>
          </a:xfrm>
        </p:spPr>
        <p:txBody>
          <a:bodyPr/>
          <a:lstStyle/>
          <a:p>
            <a:r>
              <a:rPr lang="en-US" sz="2800" dirty="0" smtClean="0"/>
              <a:t>Attacked SCADA systems running Siemens software</a:t>
            </a:r>
          </a:p>
          <a:p>
            <a:r>
              <a:rPr lang="en-US" sz="2800" dirty="0" smtClean="0"/>
              <a:t>Targeted five industrial facilities in Iran that were using centrifuges to enrich uranium</a:t>
            </a:r>
          </a:p>
          <a:p>
            <a:r>
              <a:rPr lang="en-US" sz="2800" dirty="0" smtClean="0"/>
              <a:t>Caused temporary shutdown of Iran’s nuclear program</a:t>
            </a:r>
          </a:p>
          <a:p>
            <a:r>
              <a:rPr lang="en-US" sz="2800" dirty="0" smtClean="0"/>
              <a:t>Worm may have been created by Israeli Defense Forces</a:t>
            </a:r>
          </a:p>
          <a:p>
            <a:r>
              <a:rPr lang="en-US" sz="2800" i="1" dirty="0" smtClean="0">
                <a:hlinkClick r:id="rId2"/>
              </a:rPr>
              <a:t>New York Times </a:t>
            </a:r>
            <a:r>
              <a:rPr lang="en-US" sz="2800" dirty="0" smtClean="0">
                <a:hlinkClick r:id="rId2"/>
              </a:rPr>
              <a:t>say it might be the work of Americans</a:t>
            </a:r>
            <a:endParaRPr lang="en-US" sz="2800" dirty="0" smtClean="0"/>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14</a:t>
            </a:fld>
            <a:endParaRPr lang="en-US" dirty="0"/>
          </a:p>
        </p:txBody>
      </p:sp>
      <p:sp>
        <p:nvSpPr>
          <p:cNvPr id="6" name="TextBox 5"/>
          <p:cNvSpPr txBox="1"/>
          <p:nvPr/>
        </p:nvSpPr>
        <p:spPr>
          <a:xfrm>
            <a:off x="3321934" y="5764192"/>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Fourth of July Attacks</a:t>
            </a:r>
          </a:p>
        </p:txBody>
      </p:sp>
      <p:sp>
        <p:nvSpPr>
          <p:cNvPr id="41987" name="Content Placeholder 2"/>
          <p:cNvSpPr>
            <a:spLocks noGrp="1"/>
          </p:cNvSpPr>
          <p:nvPr>
            <p:ph idx="1"/>
          </p:nvPr>
        </p:nvSpPr>
        <p:spPr/>
        <p:txBody>
          <a:bodyPr/>
          <a:lstStyle/>
          <a:p>
            <a:pPr eaLnBrk="1" hangingPunct="1"/>
            <a:r>
              <a:rPr lang="en-US" smtClean="0"/>
              <a:t>4</a:t>
            </a:r>
            <a:r>
              <a:rPr lang="en-US" baseline="30000" smtClean="0"/>
              <a:t>th</a:t>
            </a:r>
            <a:r>
              <a:rPr lang="en-US" smtClean="0"/>
              <a:t> of July weekend in 2009: DDoS attack on governmental agencies and commercial Web sites in United States and South Korea</a:t>
            </a:r>
          </a:p>
          <a:p>
            <a:pPr eaLnBrk="1" hangingPunct="1"/>
            <a:r>
              <a:rPr lang="en-US" smtClean="0"/>
              <a:t>Attack may have been launched by North Korea in retaliation for United Nations sanctions</a:t>
            </a:r>
          </a:p>
          <a:p>
            <a:pPr eaLnBrk="1" hangingPunct="1"/>
            <a:endParaRPr lang="en-US" smtClean="0"/>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Hackathon</a:t>
            </a:r>
            <a:endParaRPr lang="en-US" dirty="0"/>
          </a:p>
        </p:txBody>
      </p:sp>
      <p:sp>
        <p:nvSpPr>
          <p:cNvPr id="3" name="Content Placeholder 2"/>
          <p:cNvSpPr>
            <a:spLocks noGrp="1"/>
          </p:cNvSpPr>
          <p:nvPr>
            <p:ph idx="1"/>
          </p:nvPr>
        </p:nvSpPr>
        <p:spPr>
          <a:xfrm>
            <a:off x="457200" y="1600201"/>
            <a:ext cx="8229600" cy="3608408"/>
          </a:xfrm>
        </p:spPr>
        <p:txBody>
          <a:bodyPr/>
          <a:lstStyle/>
          <a:p>
            <a:r>
              <a:rPr lang="en-US" dirty="0" smtClean="0"/>
              <a:t>While “hacking” today may imply a negative sense in many situations, more and more computer science students are getting involved in “</a:t>
            </a:r>
            <a:r>
              <a:rPr lang="en-US" dirty="0" err="1" smtClean="0"/>
              <a:t>hackathons</a:t>
            </a:r>
            <a:r>
              <a:rPr lang="en-US" dirty="0" smtClean="0"/>
              <a:t>”</a:t>
            </a:r>
          </a:p>
          <a:p>
            <a:pPr lvl="1"/>
            <a:r>
              <a:rPr lang="en-US" dirty="0" smtClean="0"/>
              <a:t>Where they get together for a few days and work intensely to solve some problems (similar to programming contests)</a:t>
            </a:r>
            <a:endParaRPr lang="en-US" dirty="0"/>
          </a:p>
        </p:txBody>
      </p:sp>
      <p:sp>
        <p:nvSpPr>
          <p:cNvPr id="4" name="Footer Placeholder 3"/>
          <p:cNvSpPr>
            <a:spLocks noGrp="1"/>
          </p:cNvSpPr>
          <p:nvPr>
            <p:ph type="ftr" sz="quarter" idx="11"/>
          </p:nvPr>
        </p:nvSpPr>
        <p:spPr/>
        <p:txBody>
          <a:bodyPr/>
          <a:lstStyle/>
          <a:p>
            <a:pPr>
              <a:defRPr/>
            </a:pPr>
            <a:r>
              <a:rPr lang="en-US" dirty="0" smtClean="0"/>
              <a:t>Computers </a:t>
            </a:r>
            <a:r>
              <a:rPr lang="en-US" dirty="0" smtClean="0"/>
              <a:t>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16</a:t>
            </a:fld>
            <a:endParaRPr lang="en-US"/>
          </a:p>
        </p:txBody>
      </p:sp>
      <p:sp>
        <p:nvSpPr>
          <p:cNvPr id="6" name="TextBox 5"/>
          <p:cNvSpPr txBox="1"/>
          <p:nvPr/>
        </p:nvSpPr>
        <p:spPr>
          <a:xfrm>
            <a:off x="2488544" y="5382221"/>
            <a:ext cx="4044697" cy="369332"/>
          </a:xfrm>
          <a:prstGeom prst="rect">
            <a:avLst/>
          </a:prstGeom>
          <a:noFill/>
        </p:spPr>
        <p:txBody>
          <a:bodyPr wrap="none" rtlCol="0">
            <a:spAutoFit/>
          </a:bodyPr>
          <a:lstStyle/>
          <a:p>
            <a:r>
              <a:rPr lang="en-US" dirty="0" smtClean="0">
                <a:hlinkClick r:id="rId2"/>
              </a:rPr>
              <a:t>http://en.wikipedia.org/wiki/Hackathon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838200"/>
            <a:ext cx="7772400" cy="990600"/>
          </a:xfrm>
        </p:spPr>
        <p:txBody>
          <a:bodyPr/>
          <a:lstStyle/>
          <a:p>
            <a:pPr eaLnBrk="1" hangingPunct="1"/>
            <a:r>
              <a:rPr lang="en-US" sz="4000" smtClean="0">
                <a:ea typeface="ヒラギノ角ゴ Pro W3" pitchFamily="-100" charset="-128"/>
              </a:rPr>
              <a:t>Hacking Attacks - Viruses</a:t>
            </a:r>
          </a:p>
        </p:txBody>
      </p:sp>
      <p:sp>
        <p:nvSpPr>
          <p:cNvPr id="12291" name="TextBox 3"/>
          <p:cNvSpPr txBox="1">
            <a:spLocks noChangeArrowheads="1"/>
          </p:cNvSpPr>
          <p:nvPr/>
        </p:nvSpPr>
        <p:spPr bwMode="auto">
          <a:xfrm>
            <a:off x="685800" y="2057400"/>
            <a:ext cx="7772400" cy="3540125"/>
          </a:xfrm>
          <a:prstGeom prst="rect">
            <a:avLst/>
          </a:prstGeom>
          <a:noFill/>
          <a:ln w="9525">
            <a:noFill/>
            <a:miter lim="800000"/>
            <a:headEnd/>
            <a:tailEnd/>
          </a:ln>
        </p:spPr>
        <p:txBody>
          <a:bodyPr>
            <a:spAutoFit/>
          </a:bodyPr>
          <a:lstStyle/>
          <a:p>
            <a:r>
              <a:rPr lang="en-US" sz="2800">
                <a:latin typeface="Calibri" pitchFamily="34" charset="0"/>
              </a:rPr>
              <a:t>A </a:t>
            </a:r>
            <a:r>
              <a:rPr lang="en-US" sz="2800" i="1">
                <a:latin typeface="Calibri" pitchFamily="34" charset="0"/>
              </a:rPr>
              <a:t>computer virus</a:t>
            </a:r>
            <a:r>
              <a:rPr lang="en-US" sz="2800">
                <a:latin typeface="Calibri" pitchFamily="34" charset="0"/>
              </a:rPr>
              <a:t> is a piece of self-replicating code embedded in another piece of code (called the </a:t>
            </a:r>
            <a:r>
              <a:rPr lang="en-US" sz="2800" i="1">
                <a:latin typeface="Calibri" pitchFamily="34" charset="0"/>
              </a:rPr>
              <a:t>host</a:t>
            </a:r>
            <a:r>
              <a:rPr lang="en-US" sz="2800">
                <a:latin typeface="Calibri" pitchFamily="34" charset="0"/>
              </a:rPr>
              <a:t>).</a:t>
            </a:r>
          </a:p>
          <a:p>
            <a:endParaRPr lang="en-US" sz="2800">
              <a:latin typeface="Calibri" pitchFamily="34" charset="0"/>
            </a:endParaRPr>
          </a:p>
          <a:p>
            <a:r>
              <a:rPr lang="en-US" sz="2800">
                <a:latin typeface="Calibri" pitchFamily="34" charset="0"/>
              </a:rPr>
              <a:t>Viruses were initially spread by copying infected software.  Eventually viruses were embedded in emails, allowing viruses to actively propogate themselves.</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838200"/>
            <a:ext cx="7772400" cy="990600"/>
          </a:xfrm>
        </p:spPr>
        <p:txBody>
          <a:bodyPr/>
          <a:lstStyle/>
          <a:p>
            <a:pPr eaLnBrk="1" hangingPunct="1"/>
            <a:r>
              <a:rPr lang="en-US" sz="4000" smtClean="0">
                <a:ea typeface="ヒラギノ角ゴ Pro W3" pitchFamily="-100" charset="-128"/>
              </a:rPr>
              <a:t>Hacking Attacks - Worms</a:t>
            </a:r>
          </a:p>
        </p:txBody>
      </p:sp>
      <p:sp>
        <p:nvSpPr>
          <p:cNvPr id="13315" name="TextBox 3"/>
          <p:cNvSpPr txBox="1">
            <a:spLocks noChangeArrowheads="1"/>
          </p:cNvSpPr>
          <p:nvPr/>
        </p:nvSpPr>
        <p:spPr bwMode="auto">
          <a:xfrm>
            <a:off x="685800" y="1698575"/>
            <a:ext cx="7772400" cy="3970318"/>
          </a:xfrm>
          <a:prstGeom prst="rect">
            <a:avLst/>
          </a:prstGeom>
          <a:noFill/>
          <a:ln w="9525">
            <a:noFill/>
            <a:miter lim="800000"/>
            <a:headEnd/>
            <a:tailEnd/>
          </a:ln>
        </p:spPr>
        <p:txBody>
          <a:bodyPr>
            <a:spAutoFit/>
          </a:bodyPr>
          <a:lstStyle/>
          <a:p>
            <a:r>
              <a:rPr lang="en-US" sz="2800" dirty="0">
                <a:latin typeface="Calibri" pitchFamily="34" charset="0"/>
              </a:rPr>
              <a:t>A </a:t>
            </a:r>
            <a:r>
              <a:rPr lang="en-US" sz="2800" i="1" dirty="0">
                <a:latin typeface="Calibri" pitchFamily="34" charset="0"/>
              </a:rPr>
              <a:t>computer worm</a:t>
            </a:r>
            <a:r>
              <a:rPr lang="en-US" sz="2800" dirty="0">
                <a:latin typeface="Calibri" pitchFamily="34" charset="0"/>
              </a:rPr>
              <a:t> is a self-contained program that spreads itself.</a:t>
            </a:r>
          </a:p>
          <a:p>
            <a:endParaRPr lang="en-US" sz="2800" dirty="0">
              <a:latin typeface="Calibri" pitchFamily="34" charset="0"/>
            </a:endParaRPr>
          </a:p>
          <a:p>
            <a:r>
              <a:rPr lang="en-US" sz="2800" dirty="0">
                <a:latin typeface="Calibri" pitchFamily="34" charset="0"/>
              </a:rPr>
              <a:t>An early worm was the Internet worm developed by Robert Tappan </a:t>
            </a:r>
            <a:r>
              <a:rPr lang="en-US" sz="2800" dirty="0" smtClean="0">
                <a:latin typeface="Calibri" pitchFamily="34" charset="0"/>
              </a:rPr>
              <a:t>Morris in 1988, then a graduate student at Cornell.  </a:t>
            </a:r>
            <a:r>
              <a:rPr lang="en-US" sz="2800" dirty="0">
                <a:latin typeface="Calibri" pitchFamily="34" charset="0"/>
              </a:rPr>
              <a:t>It started as an experiment, but programming errors caused it to spread out of control, bringing down much of the internet for a day or two.</a:t>
            </a:r>
          </a:p>
        </p:txBody>
      </p:sp>
      <p:sp>
        <p:nvSpPr>
          <p:cNvPr id="4" name="TextBox 3"/>
          <p:cNvSpPr txBox="1"/>
          <p:nvPr/>
        </p:nvSpPr>
        <p:spPr>
          <a:xfrm>
            <a:off x="1655200" y="5752621"/>
            <a:ext cx="5288692" cy="369332"/>
          </a:xfrm>
          <a:prstGeom prst="rect">
            <a:avLst/>
          </a:prstGeom>
          <a:noFill/>
        </p:spPr>
        <p:txBody>
          <a:bodyPr wrap="none" rtlCol="0">
            <a:spAutoFit/>
          </a:bodyPr>
          <a:lstStyle/>
          <a:p>
            <a:r>
              <a:rPr lang="en-US" dirty="0" smtClean="0">
                <a:hlinkClick r:id="rId2"/>
              </a:rPr>
              <a:t>http://en.wikipedia.org/wiki/Robert_Tappan_Morris</a:t>
            </a:r>
            <a:endParaRPr lang="en-US" dirty="0"/>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342900"/>
            <a:ext cx="7772400" cy="990600"/>
          </a:xfrm>
        </p:spPr>
        <p:txBody>
          <a:bodyPr/>
          <a:lstStyle/>
          <a:p>
            <a:pPr eaLnBrk="1" hangingPunct="1"/>
            <a:r>
              <a:rPr lang="en-US" sz="4000" smtClean="0">
                <a:ea typeface="ヒラギノ角ゴ Pro W3" pitchFamily="-100" charset="-128"/>
              </a:rPr>
              <a:t>The Conficker Worm</a:t>
            </a:r>
          </a:p>
        </p:txBody>
      </p:sp>
      <p:sp>
        <p:nvSpPr>
          <p:cNvPr id="14339" name="TextBox 3"/>
          <p:cNvSpPr txBox="1">
            <a:spLocks noChangeArrowheads="1"/>
          </p:cNvSpPr>
          <p:nvPr/>
        </p:nvSpPr>
        <p:spPr bwMode="auto">
          <a:xfrm>
            <a:off x="728004" y="1178169"/>
            <a:ext cx="7772400" cy="4832092"/>
          </a:xfrm>
          <a:prstGeom prst="rect">
            <a:avLst/>
          </a:prstGeom>
          <a:noFill/>
          <a:ln w="9525">
            <a:noFill/>
            <a:miter lim="800000"/>
            <a:headEnd/>
            <a:tailEnd/>
          </a:ln>
        </p:spPr>
        <p:txBody>
          <a:bodyPr wrap="square">
            <a:spAutoFit/>
          </a:bodyPr>
          <a:lstStyle/>
          <a:p>
            <a:r>
              <a:rPr lang="en-US" sz="2800" dirty="0">
                <a:latin typeface="Calibri" pitchFamily="34" charset="0"/>
              </a:rPr>
              <a:t>The </a:t>
            </a:r>
            <a:r>
              <a:rPr lang="en-US" sz="2800" dirty="0" err="1">
                <a:latin typeface="Calibri" pitchFamily="34" charset="0"/>
              </a:rPr>
              <a:t>Conficker</a:t>
            </a:r>
            <a:r>
              <a:rPr lang="en-US" sz="2800" dirty="0">
                <a:latin typeface="Calibri" pitchFamily="34" charset="0"/>
              </a:rPr>
              <a:t> worm (or </a:t>
            </a:r>
            <a:r>
              <a:rPr lang="en-US" sz="2800" dirty="0" err="1">
                <a:latin typeface="Calibri" pitchFamily="34" charset="0"/>
              </a:rPr>
              <a:t>Downadup</a:t>
            </a:r>
            <a:r>
              <a:rPr lang="en-US" sz="2800" dirty="0" smtClean="0">
                <a:latin typeface="Calibri" pitchFamily="34" charset="0"/>
              </a:rPr>
              <a:t>) around end of 2008 </a:t>
            </a:r>
            <a:r>
              <a:rPr lang="en-US" sz="2800" dirty="0">
                <a:latin typeface="Calibri" pitchFamily="34" charset="0"/>
              </a:rPr>
              <a:t>is a highly sophisticated worm that has spread widely throughout the world.  Its developers have watched the attempts to stop it, and have modified the </a:t>
            </a:r>
            <a:r>
              <a:rPr lang="en-US" sz="2800" dirty="0" err="1">
                <a:latin typeface="Calibri" pitchFamily="34" charset="0"/>
              </a:rPr>
              <a:t>Conficker</a:t>
            </a:r>
            <a:r>
              <a:rPr lang="en-US" sz="2800" dirty="0">
                <a:latin typeface="Calibri" pitchFamily="34" charset="0"/>
              </a:rPr>
              <a:t> program to counter attacks on the worm.</a:t>
            </a:r>
          </a:p>
          <a:p>
            <a:endParaRPr lang="en-US" sz="2800" dirty="0">
              <a:latin typeface="Calibri" pitchFamily="34" charset="0"/>
            </a:endParaRPr>
          </a:p>
          <a:p>
            <a:r>
              <a:rPr lang="en-US" sz="2800" dirty="0">
                <a:latin typeface="Calibri" pitchFamily="34" charset="0"/>
              </a:rPr>
              <a:t>No one knows who the authors are, but evidence points to </a:t>
            </a:r>
            <a:r>
              <a:rPr lang="en-US" sz="2800" dirty="0" err="1">
                <a:latin typeface="Calibri" pitchFamily="34" charset="0"/>
              </a:rPr>
              <a:t>Ukranian</a:t>
            </a:r>
            <a:r>
              <a:rPr lang="en-US" sz="2800" dirty="0">
                <a:latin typeface="Calibri" pitchFamily="34" charset="0"/>
              </a:rPr>
              <a:t> organized crime elements</a:t>
            </a:r>
            <a:r>
              <a:rPr lang="en-US" sz="2800" dirty="0" smtClean="0">
                <a:latin typeface="Calibri" pitchFamily="34" charset="0"/>
              </a:rPr>
              <a:t>.</a:t>
            </a:r>
          </a:p>
          <a:p>
            <a:endParaRPr lang="en-US" sz="2800" dirty="0" smtClean="0">
              <a:latin typeface="Calibri" pitchFamily="34" charset="0"/>
            </a:endParaRPr>
          </a:p>
          <a:p>
            <a:r>
              <a:rPr lang="en-US" sz="2800" dirty="0" smtClean="0">
                <a:latin typeface="Calibri" pitchFamily="34" charset="0"/>
              </a:rPr>
              <a:t>An industry group is formed to counter the worm.</a:t>
            </a:r>
            <a:endParaRPr lang="en-US" sz="2800" dirty="0">
              <a:latin typeface="Calibri" pitchFamily="34" charset="0"/>
            </a:endParaRPr>
          </a:p>
        </p:txBody>
      </p:sp>
      <p:sp>
        <p:nvSpPr>
          <p:cNvPr id="4" name="TextBox 3"/>
          <p:cNvSpPr txBox="1"/>
          <p:nvPr/>
        </p:nvSpPr>
        <p:spPr>
          <a:xfrm>
            <a:off x="211015" y="5852150"/>
            <a:ext cx="3916457" cy="369332"/>
          </a:xfrm>
          <a:prstGeom prst="rect">
            <a:avLst/>
          </a:prstGeom>
          <a:noFill/>
        </p:spPr>
        <p:txBody>
          <a:bodyPr wrap="none" rtlCol="0">
            <a:spAutoFit/>
          </a:bodyPr>
          <a:lstStyle/>
          <a:p>
            <a:r>
              <a:rPr lang="en-US" dirty="0" smtClean="0">
                <a:hlinkClick r:id="rId2"/>
              </a:rPr>
              <a:t>http://en.wikipedia.org/wiki/Conficker</a:t>
            </a:r>
            <a:endParaRPr lang="en-US" dirty="0"/>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838200"/>
            <a:ext cx="7772400" cy="990600"/>
          </a:xfrm>
        </p:spPr>
        <p:txBody>
          <a:bodyPr/>
          <a:lstStyle/>
          <a:p>
            <a:pPr eaLnBrk="1" hangingPunct="1"/>
            <a:r>
              <a:rPr lang="en-US" sz="4000" smtClean="0">
                <a:ea typeface="ヒラギノ角ゴ Pro W3" pitchFamily="-100" charset="-128"/>
              </a:rPr>
              <a:t>Computer Security</a:t>
            </a:r>
          </a:p>
        </p:txBody>
      </p:sp>
      <p:sp>
        <p:nvSpPr>
          <p:cNvPr id="4099" name="TextBox 3"/>
          <p:cNvSpPr txBox="1">
            <a:spLocks noChangeArrowheads="1"/>
          </p:cNvSpPr>
          <p:nvPr/>
        </p:nvSpPr>
        <p:spPr bwMode="auto">
          <a:xfrm>
            <a:off x="685800" y="2057400"/>
            <a:ext cx="7772400" cy="3540125"/>
          </a:xfrm>
          <a:prstGeom prst="rect">
            <a:avLst/>
          </a:prstGeom>
          <a:noFill/>
          <a:ln w="9525">
            <a:noFill/>
            <a:miter lim="800000"/>
            <a:headEnd/>
            <a:tailEnd/>
          </a:ln>
        </p:spPr>
        <p:txBody>
          <a:bodyPr>
            <a:spAutoFit/>
          </a:bodyPr>
          <a:lstStyle/>
          <a:p>
            <a:r>
              <a:rPr lang="en-US" sz="2800" i="1" dirty="0">
                <a:latin typeface="Calibri" pitchFamily="34" charset="0"/>
              </a:rPr>
              <a:t>Computer security</a:t>
            </a:r>
            <a:r>
              <a:rPr lang="en-US" sz="2800" dirty="0">
                <a:latin typeface="Calibri" pitchFamily="34" charset="0"/>
              </a:rPr>
              <a:t> focuses on protecting the privacy of people’s computers and data.  Note that with the growth of cloud services, such data may not be resident only on the computer.</a:t>
            </a:r>
          </a:p>
          <a:p>
            <a:endParaRPr lang="en-US" sz="2800" dirty="0">
              <a:latin typeface="Calibri" pitchFamily="34" charset="0"/>
            </a:endParaRPr>
          </a:p>
          <a:p>
            <a:r>
              <a:rPr lang="en-US" sz="2800" dirty="0">
                <a:latin typeface="Calibri" pitchFamily="34" charset="0"/>
              </a:rPr>
              <a:t>People who attempt to </a:t>
            </a:r>
            <a:r>
              <a:rPr lang="en-US" sz="2800" dirty="0" smtClean="0">
                <a:latin typeface="Calibri" pitchFamily="34" charset="0"/>
              </a:rPr>
              <a:t>gain unauthorized access to others</a:t>
            </a:r>
            <a:r>
              <a:rPr lang="en-US" sz="2800" dirty="0">
                <a:latin typeface="Calibri" pitchFamily="34" charset="0"/>
              </a:rPr>
              <a:t>’ computers are called </a:t>
            </a:r>
            <a:r>
              <a:rPr lang="en-US" sz="2800" i="1" dirty="0" smtClean="0">
                <a:latin typeface="Calibri" pitchFamily="34" charset="0"/>
              </a:rPr>
              <a:t>hackers</a:t>
            </a:r>
            <a:r>
              <a:rPr lang="en-US" altLang="ja-JP" sz="2800" dirty="0" smtClean="0">
                <a:latin typeface="Calibri" pitchFamily="34" charset="0"/>
              </a:rPr>
              <a:t>.</a:t>
            </a:r>
            <a:endParaRPr lang="en-US" altLang="ja-JP" sz="2800" i="1" dirty="0">
              <a:latin typeface="Calibri" pitchFamily="34" charset="0"/>
            </a:endParaRPr>
          </a:p>
          <a:p>
            <a:endParaRPr lang="en-US" sz="2800" dirty="0">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838200"/>
            <a:ext cx="7772400" cy="990600"/>
          </a:xfrm>
        </p:spPr>
        <p:txBody>
          <a:bodyPr/>
          <a:lstStyle/>
          <a:p>
            <a:pPr eaLnBrk="1" hangingPunct="1"/>
            <a:r>
              <a:rPr lang="en-US" sz="3600" smtClean="0">
                <a:ea typeface="ヒラギノ角ゴ Pro W3" pitchFamily="-100" charset="-128"/>
              </a:rPr>
              <a:t>Hacking Attacks – Denial of Service</a:t>
            </a:r>
          </a:p>
        </p:txBody>
      </p:sp>
      <p:sp>
        <p:nvSpPr>
          <p:cNvPr id="15363" name="TextBox 3"/>
          <p:cNvSpPr txBox="1">
            <a:spLocks noChangeArrowheads="1"/>
          </p:cNvSpPr>
          <p:nvPr/>
        </p:nvSpPr>
        <p:spPr bwMode="auto">
          <a:xfrm>
            <a:off x="685800" y="2057400"/>
            <a:ext cx="7772400" cy="3970338"/>
          </a:xfrm>
          <a:prstGeom prst="rect">
            <a:avLst/>
          </a:prstGeom>
          <a:noFill/>
          <a:ln w="9525">
            <a:noFill/>
            <a:miter lim="800000"/>
            <a:headEnd/>
            <a:tailEnd/>
          </a:ln>
        </p:spPr>
        <p:txBody>
          <a:bodyPr>
            <a:spAutoFit/>
          </a:bodyPr>
          <a:lstStyle/>
          <a:p>
            <a:r>
              <a:rPr lang="en-US" sz="2800" i="1" dirty="0">
                <a:latin typeface="Calibri" pitchFamily="34" charset="0"/>
              </a:rPr>
              <a:t>Denial of Service</a:t>
            </a:r>
            <a:r>
              <a:rPr lang="en-US" sz="2800" dirty="0">
                <a:latin typeface="Calibri" pitchFamily="34" charset="0"/>
              </a:rPr>
              <a:t> attacks are intentional action designed to prevent legitimate users from making use of a computer service (Quinn).</a:t>
            </a:r>
          </a:p>
          <a:p>
            <a:endParaRPr lang="en-US" sz="2800" dirty="0">
              <a:latin typeface="Calibri" pitchFamily="34" charset="0"/>
            </a:endParaRPr>
          </a:p>
          <a:p>
            <a:r>
              <a:rPr lang="en-US" sz="2800" dirty="0">
                <a:latin typeface="Calibri" pitchFamily="34" charset="0"/>
              </a:rPr>
              <a:t>There are a number of ways in which denial of service attacks can be launched.  They typically involve overloading some resource of the attacked computer(s).  This is a favorite tactic of the group Anonymous.</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609600"/>
            <a:ext cx="7772400" cy="990600"/>
          </a:xfrm>
        </p:spPr>
        <p:txBody>
          <a:bodyPr/>
          <a:lstStyle/>
          <a:p>
            <a:pPr eaLnBrk="1" hangingPunct="1"/>
            <a:r>
              <a:rPr lang="en-US" sz="3600" smtClean="0">
                <a:ea typeface="ヒラギノ角ゴ Pro W3" pitchFamily="-100" charset="-128"/>
              </a:rPr>
              <a:t>Hacking Attacks – Social Techniques</a:t>
            </a:r>
          </a:p>
        </p:txBody>
      </p:sp>
      <p:sp>
        <p:nvSpPr>
          <p:cNvPr id="16387" name="TextBox 3"/>
          <p:cNvSpPr txBox="1">
            <a:spLocks noChangeArrowheads="1"/>
          </p:cNvSpPr>
          <p:nvPr/>
        </p:nvSpPr>
        <p:spPr bwMode="auto">
          <a:xfrm>
            <a:off x="685800" y="1828800"/>
            <a:ext cx="7772400" cy="4400550"/>
          </a:xfrm>
          <a:prstGeom prst="rect">
            <a:avLst/>
          </a:prstGeom>
          <a:noFill/>
          <a:ln w="9525">
            <a:noFill/>
            <a:miter lim="800000"/>
            <a:headEnd/>
            <a:tailEnd/>
          </a:ln>
        </p:spPr>
        <p:txBody>
          <a:bodyPr>
            <a:spAutoFit/>
          </a:bodyPr>
          <a:lstStyle/>
          <a:p>
            <a:r>
              <a:rPr lang="en-US" sz="2800" dirty="0">
                <a:latin typeface="Calibri" pitchFamily="34" charset="0"/>
              </a:rPr>
              <a:t>Social attacks take advantage of user carelessness or stupidity.</a:t>
            </a:r>
          </a:p>
          <a:p>
            <a:endParaRPr lang="en-US" sz="2800" dirty="0">
              <a:latin typeface="Calibri" pitchFamily="34" charset="0"/>
            </a:endParaRPr>
          </a:p>
          <a:p>
            <a:r>
              <a:rPr lang="en-US" sz="2800" i="1" dirty="0">
                <a:latin typeface="Calibri" pitchFamily="34" charset="0"/>
              </a:rPr>
              <a:t>Dumpster diving</a:t>
            </a:r>
            <a:r>
              <a:rPr lang="en-US" sz="2800" dirty="0">
                <a:latin typeface="Calibri" pitchFamily="34" charset="0"/>
              </a:rPr>
              <a:t> attempts to find useful technical information that has been thrown in the trash.</a:t>
            </a:r>
          </a:p>
          <a:p>
            <a:endParaRPr lang="en-US" sz="2800" dirty="0">
              <a:latin typeface="Calibri" pitchFamily="34" charset="0"/>
            </a:endParaRPr>
          </a:p>
          <a:p>
            <a:r>
              <a:rPr lang="en-US" sz="2800" i="1" dirty="0">
                <a:latin typeface="Calibri" pitchFamily="34" charset="0"/>
              </a:rPr>
              <a:t>Social engineering</a:t>
            </a:r>
            <a:r>
              <a:rPr lang="en-US" sz="2800" dirty="0">
                <a:latin typeface="Calibri" pitchFamily="34" charset="0"/>
              </a:rPr>
              <a:t> involves tricking people into giving away information about how to access and use systems.</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5800" y="685800"/>
            <a:ext cx="7772400" cy="838200"/>
          </a:xfrm>
        </p:spPr>
        <p:txBody>
          <a:bodyPr/>
          <a:lstStyle/>
          <a:p>
            <a:pPr eaLnBrk="1" hangingPunct="1"/>
            <a:r>
              <a:rPr lang="en-US" sz="4000" smtClean="0">
                <a:ea typeface="ヒラギノ角ゴ Pro W3" pitchFamily="-100" charset="-128"/>
              </a:rPr>
              <a:t>Hacker Motivations</a:t>
            </a:r>
          </a:p>
        </p:txBody>
      </p:sp>
      <p:sp>
        <p:nvSpPr>
          <p:cNvPr id="17411" name="TextBox 3"/>
          <p:cNvSpPr txBox="1">
            <a:spLocks noChangeArrowheads="1"/>
          </p:cNvSpPr>
          <p:nvPr/>
        </p:nvSpPr>
        <p:spPr bwMode="auto">
          <a:xfrm>
            <a:off x="685800" y="1752600"/>
            <a:ext cx="7772400" cy="3970338"/>
          </a:xfrm>
          <a:prstGeom prst="rect">
            <a:avLst/>
          </a:prstGeom>
          <a:noFill/>
          <a:ln w="9525">
            <a:noFill/>
            <a:miter lim="800000"/>
            <a:headEnd/>
            <a:tailEnd/>
          </a:ln>
        </p:spPr>
        <p:txBody>
          <a:bodyPr>
            <a:spAutoFit/>
          </a:bodyPr>
          <a:lstStyle/>
          <a:p>
            <a:r>
              <a:rPr lang="en-US" sz="2800">
                <a:latin typeface="Calibri" pitchFamily="34" charset="0"/>
              </a:rPr>
              <a:t>Author Bruce Sterling in </a:t>
            </a:r>
            <a:r>
              <a:rPr lang="en-US" sz="2800" i="1">
                <a:latin typeface="Calibri" pitchFamily="34" charset="0"/>
              </a:rPr>
              <a:t>The Hacker Crackdown</a:t>
            </a:r>
            <a:r>
              <a:rPr lang="en-US" sz="2800">
                <a:latin typeface="Calibri" pitchFamily="34" charset="0"/>
              </a:rPr>
              <a:t> suggests that many hackers think of hacking like a game.  Cyberspace doesn’t seem real because it’s not physical.  The rules for real life don’t apply.</a:t>
            </a:r>
          </a:p>
          <a:p>
            <a:endParaRPr lang="en-US" sz="2800">
              <a:latin typeface="Calibri" pitchFamily="34" charset="0"/>
            </a:endParaRPr>
          </a:p>
          <a:p>
            <a:r>
              <a:rPr lang="en-US" sz="2800">
                <a:latin typeface="Calibri" pitchFamily="34" charset="0"/>
              </a:rPr>
              <a:t>Quinn ties this to similar notions underlying media piracy.  The pirated material isn’t physical, it’s just a copy of the bits that isn’t worth what the owners think it’s worth.</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838200"/>
            <a:ext cx="7772400" cy="609600"/>
          </a:xfrm>
        </p:spPr>
        <p:txBody>
          <a:bodyPr/>
          <a:lstStyle/>
          <a:p>
            <a:pPr eaLnBrk="1" hangingPunct="1"/>
            <a:r>
              <a:rPr lang="en-US" sz="4000" smtClean="0">
                <a:ea typeface="ヒラギノ角ゴ Pro W3" pitchFamily="-100" charset="-128"/>
              </a:rPr>
              <a:t>Hacker Motivations (2)</a:t>
            </a:r>
          </a:p>
        </p:txBody>
      </p:sp>
      <p:sp>
        <p:nvSpPr>
          <p:cNvPr id="18435" name="TextBox 3"/>
          <p:cNvSpPr txBox="1">
            <a:spLocks noChangeArrowheads="1"/>
          </p:cNvSpPr>
          <p:nvPr/>
        </p:nvSpPr>
        <p:spPr bwMode="auto">
          <a:xfrm>
            <a:off x="685800" y="1752600"/>
            <a:ext cx="7772400" cy="3970338"/>
          </a:xfrm>
          <a:prstGeom prst="rect">
            <a:avLst/>
          </a:prstGeom>
          <a:noFill/>
          <a:ln w="9525">
            <a:noFill/>
            <a:miter lim="800000"/>
            <a:headEnd/>
            <a:tailEnd/>
          </a:ln>
        </p:spPr>
        <p:txBody>
          <a:bodyPr>
            <a:spAutoFit/>
          </a:bodyPr>
          <a:lstStyle/>
          <a:p>
            <a:r>
              <a:rPr lang="en-US" sz="2800">
                <a:latin typeface="Calibri" pitchFamily="34" charset="0"/>
              </a:rPr>
              <a:t>However, such comments apply to “hobbyist” hackers.  The internet nowadays provides access to all kinds of economically valuable information.  That draws in organized criminal activity as well.  Organized crime is not treating this as a game.</a:t>
            </a:r>
          </a:p>
          <a:p>
            <a:endParaRPr lang="en-US" sz="2800">
              <a:latin typeface="Calibri" pitchFamily="34" charset="0"/>
            </a:endParaRPr>
          </a:p>
          <a:p>
            <a:r>
              <a:rPr lang="en-US" sz="2800">
                <a:latin typeface="Calibri" pitchFamily="34" charset="0"/>
              </a:rPr>
              <a:t>The information may be even more valuable to governments.  Recent developments have exposed government involvement in hacking exploits.</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8245" y="3014198"/>
            <a:ext cx="7772400" cy="1362075"/>
          </a:xfrm>
        </p:spPr>
        <p:txBody>
          <a:bodyPr/>
          <a:lstStyle/>
          <a:p>
            <a:pPr algn="ctr"/>
            <a:r>
              <a:rPr lang="en-US" dirty="0" smtClean="0"/>
              <a:t>Some cases and analyses</a:t>
            </a:r>
            <a:endParaRPr lang="en-US" dirty="0"/>
          </a:p>
        </p:txBody>
      </p:sp>
      <p:sp>
        <p:nvSpPr>
          <p:cNvPr id="4" name="Footer Placeholder 3"/>
          <p:cNvSpPr>
            <a:spLocks noGrp="1"/>
          </p:cNvSpPr>
          <p:nvPr>
            <p:ph type="ftr" sz="quarter" idx="11"/>
          </p:nvPr>
        </p:nvSpPr>
        <p:spPr/>
        <p:txBody>
          <a:bodyPr/>
          <a:lstStyle/>
          <a:p>
            <a:pPr>
              <a:defRPr/>
            </a:pPr>
            <a:r>
              <a:rPr lang="en-US" dirty="0" smtClean="0"/>
              <a:t>Computers </a:t>
            </a:r>
            <a:r>
              <a:rPr lang="en-US" dirty="0" smtClean="0"/>
              <a:t>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Case Study: Firesheep</a:t>
            </a:r>
          </a:p>
        </p:txBody>
      </p:sp>
      <p:sp>
        <p:nvSpPr>
          <p:cNvPr id="11267" name="Content Placeholder 2"/>
          <p:cNvSpPr>
            <a:spLocks noGrp="1"/>
          </p:cNvSpPr>
          <p:nvPr>
            <p:ph idx="1"/>
          </p:nvPr>
        </p:nvSpPr>
        <p:spPr/>
        <p:txBody>
          <a:bodyPr/>
          <a:lstStyle/>
          <a:p>
            <a:r>
              <a:rPr lang="en-US" sz="2800" smtClean="0"/>
              <a:t>October 2010: Eric Butler released Firesheep extension to Firefox browser</a:t>
            </a:r>
          </a:p>
          <a:p>
            <a:r>
              <a:rPr lang="en-US" sz="2800" smtClean="0"/>
              <a:t>Firesheep made it possible for ordinary computer users to easily sidejack Web sessions</a:t>
            </a:r>
          </a:p>
          <a:p>
            <a:r>
              <a:rPr lang="en-US" sz="2800" smtClean="0"/>
              <a:t>More than 500,000 downloads in first week</a:t>
            </a:r>
          </a:p>
          <a:p>
            <a:r>
              <a:rPr lang="en-US" sz="2800" smtClean="0"/>
              <a:t>Attracted great deal of media attention</a:t>
            </a:r>
          </a:p>
          <a:p>
            <a:r>
              <a:rPr lang="en-US" sz="2800" smtClean="0"/>
              <a:t>Early 2011: Facebook and Twitter announced options to use their sites securely</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Utilitarian Analysis</a:t>
            </a:r>
          </a:p>
        </p:txBody>
      </p:sp>
      <p:sp>
        <p:nvSpPr>
          <p:cNvPr id="12291" name="Content Placeholder 2"/>
          <p:cNvSpPr>
            <a:spLocks noGrp="1"/>
          </p:cNvSpPr>
          <p:nvPr>
            <p:ph idx="1"/>
          </p:nvPr>
        </p:nvSpPr>
        <p:spPr/>
        <p:txBody>
          <a:bodyPr/>
          <a:lstStyle/>
          <a:p>
            <a:r>
              <a:rPr lang="en-US" sz="2800" smtClean="0"/>
              <a:t>Release of Firesheep led media to focus on security problem</a:t>
            </a:r>
          </a:p>
          <a:p>
            <a:r>
              <a:rPr lang="en-US" sz="2800" smtClean="0"/>
              <a:t>Benefits were high: a few months later Facebook and Twitter made their sites more secure</a:t>
            </a:r>
          </a:p>
          <a:p>
            <a:r>
              <a:rPr lang="en-US" sz="2800" smtClean="0"/>
              <a:t>Harms were minimal: no evidence that release of Firesheep caused big increase in identity theft or malicious pranks</a:t>
            </a:r>
          </a:p>
          <a:p>
            <a:r>
              <a:rPr lang="en-US" sz="2800" smtClean="0"/>
              <a:t>Conclusion: Release of Firesheep was good</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Kantian Analysis</a:t>
            </a:r>
          </a:p>
        </p:txBody>
      </p:sp>
      <p:sp>
        <p:nvSpPr>
          <p:cNvPr id="13315" name="Content Placeholder 2"/>
          <p:cNvSpPr>
            <a:spLocks noGrp="1"/>
          </p:cNvSpPr>
          <p:nvPr>
            <p:ph idx="1"/>
          </p:nvPr>
        </p:nvSpPr>
        <p:spPr/>
        <p:txBody>
          <a:bodyPr/>
          <a:lstStyle/>
          <a:p>
            <a:r>
              <a:rPr lang="en-US" sz="2400" smtClean="0"/>
              <a:t>Accessing someone else’s user account is an invasion of their privacy and is wrong</a:t>
            </a:r>
          </a:p>
          <a:p>
            <a:r>
              <a:rPr lang="en-US" sz="2400" smtClean="0"/>
              <a:t>Butler provided a tool that made it much simpler for people to do something that is wrong, so he has some moral accountability for their misdeeds</a:t>
            </a:r>
          </a:p>
          <a:p>
            <a:r>
              <a:rPr lang="en-US" sz="2400" smtClean="0"/>
              <a:t>Butler was willing to tolerate short-term increase in privacy violations in hope that media pressure would force Web retailers to add security</a:t>
            </a:r>
          </a:p>
          <a:p>
            <a:r>
              <a:rPr lang="en-US" sz="2400" smtClean="0"/>
              <a:t>He treated victims of Firesheep as a means to his end</a:t>
            </a:r>
          </a:p>
          <a:p>
            <a:r>
              <a:rPr lang="en-US" sz="2400" smtClean="0"/>
              <a:t>It was wrong for Butler to release Firesheep</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The Internet Worm</a:t>
            </a:r>
          </a:p>
        </p:txBody>
      </p:sp>
      <p:sp>
        <p:nvSpPr>
          <p:cNvPr id="22532" name="Rectangle 3"/>
          <p:cNvSpPr>
            <a:spLocks noGrp="1" noChangeArrowheads="1"/>
          </p:cNvSpPr>
          <p:nvPr>
            <p:ph type="body" idx="1"/>
          </p:nvPr>
        </p:nvSpPr>
        <p:spPr>
          <a:xfrm>
            <a:off x="480350" y="1276100"/>
            <a:ext cx="8229600" cy="4525963"/>
          </a:xfrm>
        </p:spPr>
        <p:txBody>
          <a:bodyPr/>
          <a:lstStyle/>
          <a:p>
            <a:pPr eaLnBrk="1" hangingPunct="1">
              <a:lnSpc>
                <a:spcPct val="80000"/>
              </a:lnSpc>
            </a:pPr>
            <a:r>
              <a:rPr lang="en-US" sz="2800" dirty="0" smtClean="0"/>
              <a:t>Robert Tappan Morris, Jr.</a:t>
            </a:r>
          </a:p>
          <a:p>
            <a:pPr lvl="1" eaLnBrk="1" hangingPunct="1">
              <a:lnSpc>
                <a:spcPct val="80000"/>
              </a:lnSpc>
            </a:pPr>
            <a:r>
              <a:rPr lang="en-US" sz="2400" dirty="0" smtClean="0"/>
              <a:t>The “Morris” worm in 1988</a:t>
            </a:r>
          </a:p>
          <a:p>
            <a:pPr eaLnBrk="1" hangingPunct="1">
              <a:lnSpc>
                <a:spcPct val="80000"/>
              </a:lnSpc>
            </a:pPr>
            <a:r>
              <a:rPr lang="en-US" sz="2800" dirty="0" smtClean="0"/>
              <a:t>Effect of worm</a:t>
            </a:r>
          </a:p>
          <a:p>
            <a:pPr lvl="1" eaLnBrk="1" hangingPunct="1">
              <a:lnSpc>
                <a:spcPct val="80000"/>
              </a:lnSpc>
            </a:pPr>
            <a:r>
              <a:rPr lang="en-US" sz="2400" dirty="0" smtClean="0"/>
              <a:t>Spread to significant numbers of Unix computers</a:t>
            </a:r>
          </a:p>
          <a:p>
            <a:pPr lvl="1" eaLnBrk="1" hangingPunct="1">
              <a:lnSpc>
                <a:spcPct val="80000"/>
              </a:lnSpc>
            </a:pPr>
            <a:r>
              <a:rPr lang="en-US" sz="2400" dirty="0" smtClean="0"/>
              <a:t>Infected computers kept crashing or became unresponsive</a:t>
            </a:r>
          </a:p>
          <a:p>
            <a:pPr lvl="1" eaLnBrk="1" hangingPunct="1">
              <a:lnSpc>
                <a:spcPct val="80000"/>
              </a:lnSpc>
            </a:pPr>
            <a:r>
              <a:rPr lang="en-US" sz="2400" dirty="0" smtClean="0"/>
              <a:t>Took a day for fixes to be published</a:t>
            </a:r>
          </a:p>
          <a:p>
            <a:pPr eaLnBrk="1" hangingPunct="1">
              <a:lnSpc>
                <a:spcPct val="80000"/>
              </a:lnSpc>
            </a:pPr>
            <a:r>
              <a:rPr lang="en-US" sz="2800" dirty="0" smtClean="0"/>
              <a:t>Impact on Morris</a:t>
            </a:r>
          </a:p>
          <a:p>
            <a:pPr lvl="1" eaLnBrk="1" hangingPunct="1">
              <a:lnSpc>
                <a:spcPct val="80000"/>
              </a:lnSpc>
            </a:pPr>
            <a:r>
              <a:rPr lang="en-US" sz="2400" dirty="0" smtClean="0"/>
              <a:t>Suspended from Cornell</a:t>
            </a:r>
          </a:p>
          <a:p>
            <a:pPr lvl="1" eaLnBrk="1" hangingPunct="1">
              <a:lnSpc>
                <a:spcPct val="80000"/>
              </a:lnSpc>
            </a:pPr>
            <a:r>
              <a:rPr lang="en-US" sz="2400" dirty="0" smtClean="0"/>
              <a:t>3 years’ probation + 400 hours community service</a:t>
            </a:r>
          </a:p>
          <a:p>
            <a:pPr lvl="1" eaLnBrk="1" hangingPunct="1">
              <a:lnSpc>
                <a:spcPct val="80000"/>
              </a:lnSpc>
            </a:pPr>
            <a:r>
              <a:rPr lang="en-US" sz="2400" dirty="0" smtClean="0"/>
              <a:t>$150,000 in legal fees and fines</a:t>
            </a:r>
          </a:p>
          <a:p>
            <a:pPr eaLnBrk="1" hangingPunct="1">
              <a:lnSpc>
                <a:spcPct val="80000"/>
              </a:lnSpc>
            </a:pPr>
            <a:r>
              <a:rPr lang="en-US" dirty="0" smtClean="0"/>
              <a:t>Morris is now a professor at MIT in CSAIL </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28</a:t>
            </a:fld>
            <a:endParaRPr lang="en-US" dirty="0"/>
          </a:p>
        </p:txBody>
      </p:sp>
      <p:sp>
        <p:nvSpPr>
          <p:cNvPr id="7" name="TextBox 6"/>
          <p:cNvSpPr txBox="1"/>
          <p:nvPr/>
        </p:nvSpPr>
        <p:spPr>
          <a:xfrm>
            <a:off x="902816" y="5937797"/>
            <a:ext cx="3204723" cy="369332"/>
          </a:xfrm>
          <a:prstGeom prst="rect">
            <a:avLst/>
          </a:prstGeom>
          <a:noFill/>
        </p:spPr>
        <p:txBody>
          <a:bodyPr wrap="none" rtlCol="0">
            <a:spAutoFit/>
          </a:bodyPr>
          <a:lstStyle/>
          <a:p>
            <a:r>
              <a:rPr lang="en-US" dirty="0" smtClean="0">
                <a:hlinkClick r:id="rId2"/>
              </a:rPr>
              <a:t>http://pdos.csail.mit.edu/~rtm/</a:t>
            </a:r>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Ethical Evaluation</a:t>
            </a:r>
          </a:p>
        </p:txBody>
      </p:sp>
      <p:sp>
        <p:nvSpPr>
          <p:cNvPr id="23556" name="Rectangle 3"/>
          <p:cNvSpPr>
            <a:spLocks noGrp="1" noChangeArrowheads="1"/>
          </p:cNvSpPr>
          <p:nvPr>
            <p:ph type="body" idx="1"/>
          </p:nvPr>
        </p:nvSpPr>
        <p:spPr>
          <a:xfrm>
            <a:off x="457200" y="1295400"/>
            <a:ext cx="8686800" cy="5257800"/>
          </a:xfrm>
        </p:spPr>
        <p:txBody>
          <a:bodyPr/>
          <a:lstStyle/>
          <a:p>
            <a:pPr eaLnBrk="1" hangingPunct="1">
              <a:lnSpc>
                <a:spcPct val="90000"/>
              </a:lnSpc>
            </a:pPr>
            <a:r>
              <a:rPr lang="en-US" sz="2800" dirty="0" smtClean="0"/>
              <a:t>Kantian evaluation</a:t>
            </a:r>
          </a:p>
          <a:p>
            <a:pPr lvl="1" eaLnBrk="1" hangingPunct="1">
              <a:lnSpc>
                <a:spcPct val="90000"/>
              </a:lnSpc>
            </a:pPr>
            <a:r>
              <a:rPr lang="en-US" sz="2400" dirty="0" smtClean="0"/>
              <a:t>Morris used others by gaining access to their computers without permission</a:t>
            </a:r>
          </a:p>
          <a:p>
            <a:pPr eaLnBrk="1" hangingPunct="1">
              <a:lnSpc>
                <a:spcPct val="90000"/>
              </a:lnSpc>
            </a:pPr>
            <a:r>
              <a:rPr lang="en-US" sz="2800" dirty="0" smtClean="0"/>
              <a:t>Social contract theory evaluation</a:t>
            </a:r>
          </a:p>
          <a:p>
            <a:pPr lvl="1" eaLnBrk="1" hangingPunct="1">
              <a:lnSpc>
                <a:spcPct val="90000"/>
              </a:lnSpc>
            </a:pPr>
            <a:r>
              <a:rPr lang="en-US" sz="2400" dirty="0" smtClean="0"/>
              <a:t>Morris violated property rights of organizations</a:t>
            </a:r>
          </a:p>
          <a:p>
            <a:pPr eaLnBrk="1" hangingPunct="1">
              <a:lnSpc>
                <a:spcPct val="90000"/>
              </a:lnSpc>
            </a:pPr>
            <a:r>
              <a:rPr lang="en-US" sz="2800" dirty="0" smtClean="0"/>
              <a:t>Utilitarian evaluation</a:t>
            </a:r>
          </a:p>
          <a:p>
            <a:pPr lvl="1" eaLnBrk="1" hangingPunct="1">
              <a:lnSpc>
                <a:spcPct val="90000"/>
              </a:lnSpc>
            </a:pPr>
            <a:r>
              <a:rPr lang="en-US" sz="2400" dirty="0" smtClean="0"/>
              <a:t>Benefits: Organizations learned of security flaws</a:t>
            </a:r>
          </a:p>
          <a:p>
            <a:pPr lvl="1" eaLnBrk="1" hangingPunct="1">
              <a:lnSpc>
                <a:spcPct val="90000"/>
              </a:lnSpc>
            </a:pPr>
            <a:r>
              <a:rPr lang="en-US" sz="2400" dirty="0" smtClean="0"/>
              <a:t>Harms: Time spent by those fighting worm, unavailable computers, disrupted network traffic, Morris’s punishments</a:t>
            </a:r>
          </a:p>
          <a:p>
            <a:pPr eaLnBrk="1" hangingPunct="1">
              <a:lnSpc>
                <a:spcPct val="90000"/>
              </a:lnSpc>
            </a:pPr>
            <a:r>
              <a:rPr lang="en-US" sz="2800" dirty="0" smtClean="0"/>
              <a:t>Morris was wrong in all ethic framework to have released the Internet worm</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29</a:t>
            </a:fld>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838200"/>
            <a:ext cx="7772400" cy="762000"/>
          </a:xfrm>
        </p:spPr>
        <p:txBody>
          <a:bodyPr/>
          <a:lstStyle/>
          <a:p>
            <a:pPr eaLnBrk="1" hangingPunct="1"/>
            <a:r>
              <a:rPr lang="en-US" sz="4000" smtClean="0">
                <a:ea typeface="ヒラギノ角ゴ Pro W3" pitchFamily="-100" charset="-128"/>
              </a:rPr>
              <a:t>Goals of Hacking</a:t>
            </a:r>
          </a:p>
        </p:txBody>
      </p:sp>
      <p:sp>
        <p:nvSpPr>
          <p:cNvPr id="5123" name="TextBox 3"/>
          <p:cNvSpPr txBox="1">
            <a:spLocks noChangeArrowheads="1"/>
          </p:cNvSpPr>
          <p:nvPr/>
        </p:nvSpPr>
        <p:spPr bwMode="auto">
          <a:xfrm>
            <a:off x="685800" y="1905000"/>
            <a:ext cx="7772400" cy="3970338"/>
          </a:xfrm>
          <a:prstGeom prst="rect">
            <a:avLst/>
          </a:prstGeom>
          <a:noFill/>
          <a:ln w="9525">
            <a:noFill/>
            <a:miter lim="800000"/>
            <a:headEnd/>
            <a:tailEnd/>
          </a:ln>
        </p:spPr>
        <p:txBody>
          <a:bodyPr>
            <a:spAutoFit/>
          </a:bodyPr>
          <a:lstStyle/>
          <a:p>
            <a:r>
              <a:rPr lang="en-US" sz="2800">
                <a:latin typeface="Calibri" pitchFamily="34" charset="0"/>
              </a:rPr>
              <a:t>Attempts to access others’ data may be only curiosity.  However, such attempts are often malicious and aimed at stealing services, valuables, or private information.</a:t>
            </a:r>
          </a:p>
          <a:p>
            <a:endParaRPr lang="en-US" sz="2800">
              <a:latin typeface="Calibri" pitchFamily="34" charset="0"/>
            </a:endParaRPr>
          </a:p>
          <a:p>
            <a:r>
              <a:rPr lang="en-US" sz="2800">
                <a:latin typeface="Calibri" pitchFamily="34" charset="0"/>
              </a:rPr>
              <a:t>Hackers are often involved in identity theft, theft of financial information, theft of computer services (for example, for spamming), spying, or disruption of services. </a:t>
            </a:r>
            <a:endParaRPr lang="en-US" sz="2800" i="1">
              <a:latin typeface="Calibri" pitchFamily="34" charset="0"/>
            </a:endParaRP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513471" y="0"/>
            <a:ext cx="8229600" cy="1143000"/>
          </a:xfrm>
        </p:spPr>
        <p:txBody>
          <a:bodyPr/>
          <a:lstStyle/>
          <a:p>
            <a:pPr eaLnBrk="1" hangingPunct="1"/>
            <a:r>
              <a:rPr lang="en-US" dirty="0" smtClean="0"/>
              <a:t>Online Voting</a:t>
            </a:r>
          </a:p>
        </p:txBody>
      </p:sp>
      <p:sp>
        <p:nvSpPr>
          <p:cNvPr id="47108" name="Rectangle 3"/>
          <p:cNvSpPr>
            <a:spLocks noGrp="1" noChangeArrowheads="1"/>
          </p:cNvSpPr>
          <p:nvPr>
            <p:ph type="body" idx="1"/>
          </p:nvPr>
        </p:nvSpPr>
        <p:spPr>
          <a:xfrm>
            <a:off x="555673" y="1107830"/>
            <a:ext cx="8229600" cy="4525963"/>
          </a:xfrm>
        </p:spPr>
        <p:txBody>
          <a:bodyPr/>
          <a:lstStyle/>
          <a:p>
            <a:pPr eaLnBrk="1" hangingPunct="1">
              <a:lnSpc>
                <a:spcPct val="90000"/>
              </a:lnSpc>
            </a:pPr>
            <a:r>
              <a:rPr lang="en-US" sz="2800" dirty="0" smtClean="0"/>
              <a:t>2000 U.S. Presidential election closely contested</a:t>
            </a:r>
          </a:p>
          <a:p>
            <a:pPr eaLnBrk="1" hangingPunct="1">
              <a:lnSpc>
                <a:spcPct val="90000"/>
              </a:lnSpc>
            </a:pPr>
            <a:r>
              <a:rPr lang="en-US" sz="2800" dirty="0" smtClean="0"/>
              <a:t>Florida was a pivotal state, Bush won the state, thus the nation by 537 votes out of 6 million votes there</a:t>
            </a:r>
          </a:p>
          <a:p>
            <a:pPr eaLnBrk="1" hangingPunct="1">
              <a:lnSpc>
                <a:spcPct val="90000"/>
              </a:lnSpc>
            </a:pPr>
            <a:r>
              <a:rPr lang="en-US" sz="2800" dirty="0" smtClean="0"/>
              <a:t>Most Florida counties used keypunch voting machines</a:t>
            </a:r>
          </a:p>
          <a:p>
            <a:pPr eaLnBrk="1" hangingPunct="1">
              <a:lnSpc>
                <a:spcPct val="90000"/>
              </a:lnSpc>
            </a:pPr>
            <a:r>
              <a:rPr lang="en-US" sz="2800" dirty="0" smtClean="0"/>
              <a:t>Two voting irregularities traced to these machines</a:t>
            </a:r>
          </a:p>
          <a:p>
            <a:pPr lvl="1" eaLnBrk="1" hangingPunct="1">
              <a:lnSpc>
                <a:spcPct val="90000"/>
              </a:lnSpc>
            </a:pPr>
            <a:r>
              <a:rPr lang="en-US" sz="2400" dirty="0" smtClean="0"/>
              <a:t>Hanging </a:t>
            </a:r>
            <a:r>
              <a:rPr lang="en-US" sz="2400" dirty="0" err="1" smtClean="0"/>
              <a:t>chad</a:t>
            </a:r>
            <a:endParaRPr lang="en-US" sz="2400" dirty="0" smtClean="0"/>
          </a:p>
          <a:p>
            <a:pPr lvl="1" eaLnBrk="1" hangingPunct="1">
              <a:lnSpc>
                <a:spcPct val="90000"/>
              </a:lnSpc>
            </a:pPr>
            <a:r>
              <a:rPr lang="en-US" sz="2400" dirty="0" smtClean="0"/>
              <a:t>“Butterfly ballot” in Palm Beach County</a:t>
            </a:r>
          </a:p>
          <a:p>
            <a:pPr eaLnBrk="1" hangingPunct="1">
              <a:lnSpc>
                <a:spcPct val="90000"/>
              </a:lnSpc>
            </a:pPr>
            <a:r>
              <a:rPr lang="en-US" dirty="0" smtClean="0"/>
              <a:t>Online voting would have eliminated these problems</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30</a:t>
            </a:fld>
            <a:endParaRPr lang="en-US"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t>The Infamous “Butterfly Ballot”</a:t>
            </a:r>
          </a:p>
        </p:txBody>
      </p:sp>
      <p:sp>
        <p:nvSpPr>
          <p:cNvPr id="48132" name="Rectangle 3"/>
          <p:cNvSpPr>
            <a:spLocks noChangeArrowheads="1"/>
          </p:cNvSpPr>
          <p:nvPr/>
        </p:nvSpPr>
        <p:spPr bwMode="auto">
          <a:xfrm>
            <a:off x="6500813" y="5943600"/>
            <a:ext cx="1570037" cy="230188"/>
          </a:xfrm>
          <a:prstGeom prst="rect">
            <a:avLst/>
          </a:prstGeom>
          <a:noFill/>
          <a:ln w="9525">
            <a:noFill/>
            <a:miter lim="800000"/>
            <a:headEnd/>
            <a:tailEnd/>
          </a:ln>
        </p:spPr>
        <p:txBody>
          <a:bodyPr wrap="none">
            <a:spAutoFit/>
          </a:bodyPr>
          <a:lstStyle/>
          <a:p>
            <a:pPr algn="r"/>
            <a:r>
              <a:rPr lang="en-US" sz="900">
                <a:sym typeface="Symbol" pitchFamily="18" charset="2"/>
              </a:rPr>
              <a:t>AP Photo/Gary I. Rothstein</a:t>
            </a:r>
            <a:endParaRPr lang="en-US" sz="900"/>
          </a:p>
        </p:txBody>
      </p:sp>
      <p:pic>
        <p:nvPicPr>
          <p:cNvPr id="48133" name="Picture 6" descr="qui06f09"/>
          <p:cNvPicPr>
            <a:picLocks noChangeAspect="1" noChangeArrowheads="1"/>
          </p:cNvPicPr>
          <p:nvPr/>
        </p:nvPicPr>
        <p:blipFill>
          <a:blip r:embed="rId2" cstate="print"/>
          <a:srcRect/>
          <a:stretch>
            <a:fillRect/>
          </a:stretch>
        </p:blipFill>
        <p:spPr bwMode="auto">
          <a:xfrm>
            <a:off x="685800" y="1066800"/>
            <a:ext cx="7620000" cy="4867275"/>
          </a:xfrm>
          <a:prstGeom prst="rect">
            <a:avLst/>
          </a:prstGeom>
          <a:noFill/>
          <a:ln w="9525">
            <a:noFill/>
            <a:miter lim="800000"/>
            <a:headEnd/>
            <a:tailEnd/>
          </a:ln>
        </p:spPr>
      </p:pic>
      <p:sp>
        <p:nvSpPr>
          <p:cNvPr id="6"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7"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smtClean="0"/>
              <a:t>Benefits of Online Voting</a:t>
            </a:r>
          </a:p>
        </p:txBody>
      </p:sp>
      <p:sp>
        <p:nvSpPr>
          <p:cNvPr id="49156" name="Rectangle 3"/>
          <p:cNvSpPr>
            <a:spLocks noGrp="1" noChangeArrowheads="1"/>
          </p:cNvSpPr>
          <p:nvPr>
            <p:ph type="body" idx="1"/>
          </p:nvPr>
        </p:nvSpPr>
        <p:spPr/>
        <p:txBody>
          <a:bodyPr/>
          <a:lstStyle/>
          <a:p>
            <a:pPr eaLnBrk="1" hangingPunct="1"/>
            <a:r>
              <a:rPr lang="en-US" sz="2800" smtClean="0"/>
              <a:t>More people would vote</a:t>
            </a:r>
            <a:endParaRPr lang="en-US" sz="2800" smtClean="0">
              <a:sym typeface="Symbol" pitchFamily="18" charset="2"/>
            </a:endParaRPr>
          </a:p>
          <a:p>
            <a:pPr eaLnBrk="1" hangingPunct="1"/>
            <a:r>
              <a:rPr lang="en-US" sz="2800" smtClean="0"/>
              <a:t>Votes would be counted more quickly</a:t>
            </a:r>
          </a:p>
          <a:p>
            <a:pPr eaLnBrk="1" hangingPunct="1"/>
            <a:r>
              <a:rPr lang="en-US" sz="2800" smtClean="0"/>
              <a:t>No ambiguity with electronic votes</a:t>
            </a:r>
          </a:p>
          <a:p>
            <a:pPr eaLnBrk="1" hangingPunct="1"/>
            <a:r>
              <a:rPr lang="en-US" sz="2800" smtClean="0"/>
              <a:t>Cost less money</a:t>
            </a:r>
          </a:p>
          <a:p>
            <a:pPr eaLnBrk="1" hangingPunct="1"/>
            <a:r>
              <a:rPr lang="en-US" sz="2800" smtClean="0"/>
              <a:t>Eliminate ballot box tampering</a:t>
            </a:r>
          </a:p>
          <a:p>
            <a:pPr eaLnBrk="1" hangingPunct="1"/>
            <a:r>
              <a:rPr lang="en-US" sz="2800" smtClean="0"/>
              <a:t>Software can prevent accidental over-voting</a:t>
            </a:r>
          </a:p>
          <a:p>
            <a:pPr eaLnBrk="1" hangingPunct="1"/>
            <a:r>
              <a:rPr lang="en-US" sz="2800" smtClean="0"/>
              <a:t>Software can prevent under-voting </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32</a:t>
            </a:fld>
            <a:endParaRPr 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smtClean="0"/>
              <a:t>Risks of Online Voting</a:t>
            </a:r>
          </a:p>
        </p:txBody>
      </p:sp>
      <p:sp>
        <p:nvSpPr>
          <p:cNvPr id="50180" name="Rectangle 3"/>
          <p:cNvSpPr>
            <a:spLocks noGrp="1" noChangeArrowheads="1"/>
          </p:cNvSpPr>
          <p:nvPr>
            <p:ph type="body" idx="1"/>
          </p:nvPr>
        </p:nvSpPr>
        <p:spPr/>
        <p:txBody>
          <a:bodyPr/>
          <a:lstStyle/>
          <a:p>
            <a:pPr eaLnBrk="1" hangingPunct="1">
              <a:lnSpc>
                <a:spcPct val="90000"/>
              </a:lnSpc>
            </a:pPr>
            <a:r>
              <a:rPr lang="en-US" sz="2400" smtClean="0"/>
              <a:t>Gives unfair advantage to those with home computers</a:t>
            </a:r>
          </a:p>
          <a:p>
            <a:pPr eaLnBrk="1" hangingPunct="1">
              <a:lnSpc>
                <a:spcPct val="90000"/>
              </a:lnSpc>
            </a:pPr>
            <a:r>
              <a:rPr lang="en-US" sz="2400" smtClean="0"/>
              <a:t>More difficult to preserve voter privacy</a:t>
            </a:r>
          </a:p>
          <a:p>
            <a:pPr eaLnBrk="1" hangingPunct="1">
              <a:lnSpc>
                <a:spcPct val="90000"/>
              </a:lnSpc>
            </a:pPr>
            <a:r>
              <a:rPr lang="en-US" sz="2400" smtClean="0"/>
              <a:t>More opportunities for vote selling</a:t>
            </a:r>
          </a:p>
          <a:p>
            <a:pPr eaLnBrk="1" hangingPunct="1">
              <a:lnSpc>
                <a:spcPct val="90000"/>
              </a:lnSpc>
            </a:pPr>
            <a:r>
              <a:rPr lang="en-US" sz="2400" smtClean="0"/>
              <a:t>Obvious target for a DDoS attack</a:t>
            </a:r>
          </a:p>
          <a:p>
            <a:pPr eaLnBrk="1" hangingPunct="1">
              <a:lnSpc>
                <a:spcPct val="90000"/>
              </a:lnSpc>
            </a:pPr>
            <a:r>
              <a:rPr lang="en-US" sz="2400" smtClean="0"/>
              <a:t>Security of election depends on security of home computers</a:t>
            </a:r>
          </a:p>
          <a:p>
            <a:pPr eaLnBrk="1" hangingPunct="1">
              <a:lnSpc>
                <a:spcPct val="90000"/>
              </a:lnSpc>
            </a:pPr>
            <a:r>
              <a:rPr lang="en-US" sz="2400" smtClean="0"/>
              <a:t>Susceptible to vote-changing virus or RAT</a:t>
            </a:r>
          </a:p>
          <a:p>
            <a:pPr eaLnBrk="1" hangingPunct="1">
              <a:lnSpc>
                <a:spcPct val="90000"/>
              </a:lnSpc>
            </a:pPr>
            <a:r>
              <a:rPr lang="en-US" sz="2400" smtClean="0"/>
              <a:t>Susceptible to phony vote servers</a:t>
            </a:r>
          </a:p>
          <a:p>
            <a:pPr eaLnBrk="1" hangingPunct="1">
              <a:lnSpc>
                <a:spcPct val="90000"/>
              </a:lnSpc>
            </a:pPr>
            <a:r>
              <a:rPr lang="en-US" sz="2400" smtClean="0"/>
              <a:t>No paper copies of ballots for auditing or recounts</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33</a:t>
            </a:fld>
            <a:endParaRPr lang="en-US"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mtClean="0"/>
              <a:t>Utilitarian Analysis</a:t>
            </a:r>
          </a:p>
        </p:txBody>
      </p:sp>
      <p:sp>
        <p:nvSpPr>
          <p:cNvPr id="51204" name="Rectangle 3"/>
          <p:cNvSpPr>
            <a:spLocks noGrp="1" noChangeArrowheads="1"/>
          </p:cNvSpPr>
          <p:nvPr>
            <p:ph type="body" idx="1"/>
          </p:nvPr>
        </p:nvSpPr>
        <p:spPr/>
        <p:txBody>
          <a:bodyPr/>
          <a:lstStyle/>
          <a:p>
            <a:pPr eaLnBrk="1" hangingPunct="1">
              <a:lnSpc>
                <a:spcPct val="90000"/>
              </a:lnSpc>
            </a:pPr>
            <a:r>
              <a:rPr lang="en-US" sz="2800" smtClean="0"/>
              <a:t>Suppose online voting replaced traditional voting</a:t>
            </a:r>
          </a:p>
          <a:p>
            <a:pPr eaLnBrk="1" hangingPunct="1">
              <a:lnSpc>
                <a:spcPct val="90000"/>
              </a:lnSpc>
            </a:pPr>
            <a:r>
              <a:rPr lang="en-US" sz="2800" smtClean="0"/>
              <a:t>Benefit: Time savings</a:t>
            </a:r>
          </a:p>
          <a:p>
            <a:pPr lvl="1" eaLnBrk="1" hangingPunct="1">
              <a:lnSpc>
                <a:spcPct val="90000"/>
              </a:lnSpc>
            </a:pPr>
            <a:r>
              <a:rPr lang="en-US" sz="2400" smtClean="0"/>
              <a:t>Assume 50% of adults actually vote</a:t>
            </a:r>
          </a:p>
          <a:p>
            <a:pPr lvl="1" eaLnBrk="1" hangingPunct="1">
              <a:lnSpc>
                <a:spcPct val="90000"/>
              </a:lnSpc>
            </a:pPr>
            <a:r>
              <a:rPr lang="en-US" sz="2400" smtClean="0"/>
              <a:t>Suppose voter saves 1 hour by voting online</a:t>
            </a:r>
          </a:p>
          <a:p>
            <a:pPr lvl="1" eaLnBrk="1" hangingPunct="1">
              <a:lnSpc>
                <a:spcPct val="90000"/>
              </a:lnSpc>
            </a:pPr>
            <a:r>
              <a:rPr lang="en-US" sz="2400" smtClean="0"/>
              <a:t>Average pay in U.S. is $18.00 / hour</a:t>
            </a:r>
          </a:p>
          <a:p>
            <a:pPr lvl="1" eaLnBrk="1" hangingPunct="1">
              <a:lnSpc>
                <a:spcPct val="90000"/>
              </a:lnSpc>
            </a:pPr>
            <a:r>
              <a:rPr lang="en-US" sz="2400" smtClean="0"/>
              <a:t>Time savings worth $9 per adult American</a:t>
            </a:r>
          </a:p>
          <a:p>
            <a:pPr eaLnBrk="1" hangingPunct="1">
              <a:lnSpc>
                <a:spcPct val="90000"/>
              </a:lnSpc>
            </a:pPr>
            <a:r>
              <a:rPr lang="en-US" sz="2800" smtClean="0"/>
              <a:t>Harm of DDoS attack difficult to determine</a:t>
            </a:r>
          </a:p>
          <a:p>
            <a:pPr lvl="1" eaLnBrk="1" hangingPunct="1">
              <a:lnSpc>
                <a:spcPct val="90000"/>
              </a:lnSpc>
            </a:pPr>
            <a:r>
              <a:rPr lang="en-US" sz="2400" smtClean="0"/>
              <a:t>What is probability of a DDoS attack?</a:t>
            </a:r>
          </a:p>
          <a:p>
            <a:pPr lvl="1" eaLnBrk="1" hangingPunct="1">
              <a:lnSpc>
                <a:spcPct val="90000"/>
              </a:lnSpc>
            </a:pPr>
            <a:r>
              <a:rPr lang="en-US" sz="2400" smtClean="0"/>
              <a:t>What is the probability an attack would succeed?</a:t>
            </a:r>
          </a:p>
          <a:p>
            <a:pPr lvl="1" eaLnBrk="1" hangingPunct="1">
              <a:lnSpc>
                <a:spcPct val="90000"/>
              </a:lnSpc>
            </a:pPr>
            <a:r>
              <a:rPr lang="en-US" sz="2400" smtClean="0"/>
              <a:t>What is the probability a successful attack would change the outcome of the election?</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34</a:t>
            </a:fld>
            <a:endParaRPr lang="en-US"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smtClean="0"/>
              <a:t>Kantian Analysis</a:t>
            </a:r>
          </a:p>
        </p:txBody>
      </p:sp>
      <p:sp>
        <p:nvSpPr>
          <p:cNvPr id="52228" name="Rectangle 3"/>
          <p:cNvSpPr>
            <a:spLocks noGrp="1" noChangeArrowheads="1"/>
          </p:cNvSpPr>
          <p:nvPr>
            <p:ph type="body" idx="1"/>
          </p:nvPr>
        </p:nvSpPr>
        <p:spPr/>
        <p:txBody>
          <a:bodyPr/>
          <a:lstStyle/>
          <a:p>
            <a:pPr eaLnBrk="1" hangingPunct="1"/>
            <a:r>
              <a:rPr lang="en-US" sz="2800" smtClean="0"/>
              <a:t>The will of each voter should be reflected in that voter’s ballot</a:t>
            </a:r>
          </a:p>
          <a:p>
            <a:pPr eaLnBrk="1" hangingPunct="1"/>
            <a:r>
              <a:rPr lang="en-US" sz="2800" smtClean="0"/>
              <a:t>The integrity of each ballot is paramount</a:t>
            </a:r>
          </a:p>
          <a:p>
            <a:pPr eaLnBrk="1" hangingPunct="1"/>
            <a:r>
              <a:rPr lang="en-US" sz="2800" smtClean="0"/>
              <a:t>Ability to do a recount necessary to guarantee integrity of each ballot</a:t>
            </a:r>
          </a:p>
          <a:p>
            <a:pPr eaLnBrk="1" hangingPunct="1"/>
            <a:r>
              <a:rPr lang="en-US" sz="2800" smtClean="0"/>
              <a:t>There should be a paper record of every vote</a:t>
            </a:r>
          </a:p>
          <a:p>
            <a:pPr eaLnBrk="1" hangingPunct="1"/>
            <a:r>
              <a:rPr lang="en-US" sz="2800" smtClean="0"/>
              <a:t>Eliminating paper records to save time and/or money is wrong</a:t>
            </a:r>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35</a:t>
            </a:fld>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Original Meaning of Hacking</a:t>
            </a:r>
            <a:endParaRPr lang="en-US" dirty="0"/>
          </a:p>
        </p:txBody>
      </p:sp>
      <p:sp>
        <p:nvSpPr>
          <p:cNvPr id="3" name="Content Placeholder 2"/>
          <p:cNvSpPr>
            <a:spLocks noGrp="1"/>
          </p:cNvSpPr>
          <p:nvPr>
            <p:ph idx="1"/>
          </p:nvPr>
        </p:nvSpPr>
        <p:spPr/>
        <p:txBody>
          <a:bodyPr/>
          <a:lstStyle/>
          <a:p>
            <a:r>
              <a:rPr lang="en-US" dirty="0" smtClean="0"/>
              <a:t>According to our textbook, a </a:t>
            </a:r>
            <a:r>
              <a:rPr lang="en-US" i="1" dirty="0" smtClean="0"/>
              <a:t>hacker</a:t>
            </a:r>
            <a:r>
              <a:rPr lang="en-US" dirty="0" smtClean="0"/>
              <a:t> is an explorer, a risk taker, someone who is trying to make a system do something it has never done before.</a:t>
            </a:r>
          </a:p>
          <a:p>
            <a:pPr lvl="1"/>
            <a:r>
              <a:rPr lang="en-US" dirty="0" smtClean="0"/>
              <a:t>Quinn, page 316 (5</a:t>
            </a:r>
            <a:r>
              <a:rPr lang="en-US" baseline="30000" dirty="0" smtClean="0"/>
              <a:t>th</a:t>
            </a:r>
            <a:r>
              <a:rPr lang="en-US" dirty="0" smtClean="0"/>
              <a:t> edition)</a:t>
            </a:r>
            <a:endParaRPr lang="en-US" dirty="0"/>
          </a:p>
        </p:txBody>
      </p:sp>
      <p:sp>
        <p:nvSpPr>
          <p:cNvPr id="4" name="Footer Placeholder 3"/>
          <p:cNvSpPr>
            <a:spLocks noGrp="1"/>
          </p:cNvSpPr>
          <p:nvPr>
            <p:ph type="ftr" sz="quarter" idx="11"/>
          </p:nvPr>
        </p:nvSpPr>
        <p:spPr/>
        <p:txBody>
          <a:bodyPr/>
          <a:lstStyle/>
          <a:p>
            <a:pPr>
              <a:defRPr/>
            </a:pPr>
            <a:r>
              <a:rPr lang="en-US" dirty="0" smtClean="0"/>
              <a:t>Computers </a:t>
            </a:r>
            <a:r>
              <a:rPr lang="en-US" dirty="0" smtClean="0"/>
              <a:t>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948450"/>
            <a:ext cx="7772400" cy="1362075"/>
          </a:xfrm>
        </p:spPr>
        <p:txBody>
          <a:bodyPr/>
          <a:lstStyle/>
          <a:p>
            <a:pPr algn="ctr"/>
            <a:r>
              <a:rPr lang="en-US" dirty="0" smtClean="0"/>
              <a:t>History of Hacking</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Computers </a:t>
            </a:r>
            <a:r>
              <a:rPr lang="en-US" dirty="0" smtClean="0"/>
              <a:t>and Society</a:t>
            </a:r>
            <a:endParaRPr lang="en-US" dirty="0"/>
          </a:p>
        </p:txBody>
      </p:sp>
      <p:sp>
        <p:nvSpPr>
          <p:cNvPr id="5" name="Slide Number Placeholder 4"/>
          <p:cNvSpPr>
            <a:spLocks noGrp="1"/>
          </p:cNvSpPr>
          <p:nvPr>
            <p:ph type="sldNum" sz="quarter" idx="12"/>
          </p:nvPr>
        </p:nvSpPr>
        <p:spPr/>
        <p:txBody>
          <a:bodyPr/>
          <a:lstStyle/>
          <a:p>
            <a:fld id="{180B9448-297A-4F4C-83A0-C24E566814B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838200"/>
            <a:ext cx="7772400" cy="990600"/>
          </a:xfrm>
        </p:spPr>
        <p:txBody>
          <a:bodyPr/>
          <a:lstStyle/>
          <a:p>
            <a:pPr eaLnBrk="1" hangingPunct="1"/>
            <a:r>
              <a:rPr lang="en-US" sz="4000" dirty="0" smtClean="0">
                <a:ea typeface="ヒラギノ角ゴ Pro W3" pitchFamily="-100" charset="-128"/>
              </a:rPr>
              <a:t>MIT Tech Model Railroad Club</a:t>
            </a:r>
          </a:p>
        </p:txBody>
      </p:sp>
      <p:sp>
        <p:nvSpPr>
          <p:cNvPr id="6147" name="TextBox 3"/>
          <p:cNvSpPr txBox="1">
            <a:spLocks noChangeArrowheads="1"/>
          </p:cNvSpPr>
          <p:nvPr/>
        </p:nvSpPr>
        <p:spPr bwMode="auto">
          <a:xfrm>
            <a:off x="685800" y="1895350"/>
            <a:ext cx="7772400" cy="2677656"/>
          </a:xfrm>
          <a:prstGeom prst="rect">
            <a:avLst/>
          </a:prstGeom>
          <a:noFill/>
          <a:ln w="9525">
            <a:noFill/>
            <a:miter lim="800000"/>
            <a:headEnd/>
            <a:tailEnd/>
          </a:ln>
        </p:spPr>
        <p:txBody>
          <a:bodyPr>
            <a:spAutoFit/>
          </a:bodyPr>
          <a:lstStyle/>
          <a:p>
            <a:r>
              <a:rPr lang="en-US" sz="2800" dirty="0">
                <a:latin typeface="Calibri" pitchFamily="34" charset="0"/>
              </a:rPr>
              <a:t>The first people who were called hackers were early computer enthusiasts such as members of the Tech Model Railroad Club </a:t>
            </a:r>
            <a:r>
              <a:rPr lang="en-US" sz="2800" dirty="0" smtClean="0">
                <a:latin typeface="Calibri" pitchFamily="34" charset="0"/>
              </a:rPr>
              <a:t>(TMRC) at </a:t>
            </a:r>
            <a:r>
              <a:rPr lang="en-US" sz="2800" dirty="0">
                <a:latin typeface="Calibri" pitchFamily="34" charset="0"/>
              </a:rPr>
              <a:t>MIT</a:t>
            </a:r>
            <a:r>
              <a:rPr lang="en-US" sz="2800" dirty="0" smtClean="0">
                <a:latin typeface="Calibri" pitchFamily="34" charset="0"/>
              </a:rPr>
              <a:t>.</a:t>
            </a:r>
          </a:p>
          <a:p>
            <a:r>
              <a:rPr lang="en-US" sz="2800" dirty="0" smtClean="0">
                <a:latin typeface="Calibri" pitchFamily="34" charset="0"/>
              </a:rPr>
              <a:t>	The TMRC was founded in 1946 to build “things” like never before, including machinery, switching systems, control systems, and others.</a:t>
            </a:r>
            <a:endParaRPr lang="en-US" sz="2800" dirty="0">
              <a:latin typeface="Calibri" pitchFamily="34" charset="0"/>
            </a:endParaRPr>
          </a:p>
        </p:txBody>
      </p:sp>
      <p:sp>
        <p:nvSpPr>
          <p:cNvPr id="4" name="TextBox 3"/>
          <p:cNvSpPr txBox="1"/>
          <p:nvPr/>
        </p:nvSpPr>
        <p:spPr>
          <a:xfrm>
            <a:off x="2465426" y="4815033"/>
            <a:ext cx="2839239" cy="369332"/>
          </a:xfrm>
          <a:prstGeom prst="rect">
            <a:avLst/>
          </a:prstGeom>
          <a:noFill/>
        </p:spPr>
        <p:txBody>
          <a:bodyPr wrap="none" rtlCol="0">
            <a:spAutoFit/>
          </a:bodyPr>
          <a:lstStyle/>
          <a:p>
            <a:r>
              <a:rPr lang="en-US" dirty="0" smtClean="0">
                <a:hlinkClick r:id="rId2"/>
              </a:rPr>
              <a:t>http://tmrc.mit.edu/history/</a:t>
            </a:r>
            <a:endParaRPr lang="en-US" dirty="0"/>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838200"/>
            <a:ext cx="7772400" cy="990600"/>
          </a:xfrm>
        </p:spPr>
        <p:txBody>
          <a:bodyPr/>
          <a:lstStyle/>
          <a:p>
            <a:pPr eaLnBrk="1" hangingPunct="1"/>
            <a:r>
              <a:rPr lang="en-US" sz="4000" dirty="0" smtClean="0">
                <a:ea typeface="ヒラギノ角ゴ Pro W3" pitchFamily="-100" charset="-128"/>
              </a:rPr>
              <a:t>Earliest Video Game: </a:t>
            </a:r>
            <a:r>
              <a:rPr lang="en-US" sz="4000" i="1" dirty="0" err="1" smtClean="0">
                <a:ea typeface="ヒラギノ角ゴ Pro W3" pitchFamily="-100" charset="-128"/>
              </a:rPr>
              <a:t>Spacewar</a:t>
            </a:r>
            <a:endParaRPr lang="en-US" sz="4000" i="1" dirty="0" smtClean="0">
              <a:ea typeface="ヒラギノ角ゴ Pro W3" pitchFamily="-100" charset="-128"/>
            </a:endParaRPr>
          </a:p>
        </p:txBody>
      </p:sp>
      <p:sp>
        <p:nvSpPr>
          <p:cNvPr id="6147" name="TextBox 3"/>
          <p:cNvSpPr txBox="1">
            <a:spLocks noChangeArrowheads="1"/>
          </p:cNvSpPr>
          <p:nvPr/>
        </p:nvSpPr>
        <p:spPr bwMode="auto">
          <a:xfrm>
            <a:off x="685800" y="1675425"/>
            <a:ext cx="7772400" cy="3970318"/>
          </a:xfrm>
          <a:prstGeom prst="rect">
            <a:avLst/>
          </a:prstGeom>
          <a:noFill/>
          <a:ln w="9525">
            <a:noFill/>
            <a:miter lim="800000"/>
            <a:headEnd/>
            <a:tailEnd/>
          </a:ln>
        </p:spPr>
        <p:txBody>
          <a:bodyPr>
            <a:spAutoFit/>
          </a:bodyPr>
          <a:lstStyle/>
          <a:p>
            <a:r>
              <a:rPr lang="en-US" sz="2800" dirty="0" smtClean="0">
                <a:latin typeface="Calibri" pitchFamily="34" charset="0"/>
              </a:rPr>
              <a:t>The members of TMRC created one of the earliest video games, </a:t>
            </a:r>
            <a:r>
              <a:rPr lang="en-US" sz="2800" i="1" dirty="0" err="1" smtClean="0">
                <a:latin typeface="Calibri" pitchFamily="34" charset="0"/>
              </a:rPr>
              <a:t>Spacewar</a:t>
            </a:r>
            <a:r>
              <a:rPr lang="en-US" sz="2800" dirty="0" smtClean="0">
                <a:latin typeface="Calibri" pitchFamily="34" charset="0"/>
              </a:rPr>
              <a:t> in 1962 using a DEC PDP-1 computer</a:t>
            </a:r>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The Jargon File defines </a:t>
            </a:r>
            <a:r>
              <a:rPr lang="en-US" sz="2800" i="1" dirty="0">
                <a:latin typeface="Calibri" pitchFamily="34" charset="0"/>
              </a:rPr>
              <a:t>hacker</a:t>
            </a:r>
            <a:r>
              <a:rPr lang="en-US" sz="2800" dirty="0">
                <a:latin typeface="Calibri" pitchFamily="34" charset="0"/>
              </a:rPr>
              <a:t> as </a:t>
            </a:r>
            <a:r>
              <a:rPr lang="en-US" sz="2800" dirty="0"/>
              <a:t>"A person who enjoys exploring the details of programmable systems and stretching their capabilities, as opposed to most users, who prefer to learn only the minimum necessary."</a:t>
            </a:r>
            <a:endParaRPr lang="en-US" sz="2800" dirty="0">
              <a:latin typeface="Calibri" pitchFamily="34" charset="0"/>
            </a:endParaRPr>
          </a:p>
        </p:txBody>
      </p:sp>
      <p:sp>
        <p:nvSpPr>
          <p:cNvPr id="5" name="TextBox 4"/>
          <p:cNvSpPr txBox="1"/>
          <p:nvPr/>
        </p:nvSpPr>
        <p:spPr>
          <a:xfrm>
            <a:off x="2349659" y="5871554"/>
            <a:ext cx="4147289" cy="369332"/>
          </a:xfrm>
          <a:prstGeom prst="rect">
            <a:avLst/>
          </a:prstGeom>
          <a:noFill/>
        </p:spPr>
        <p:txBody>
          <a:bodyPr wrap="none" rtlCol="0">
            <a:spAutoFit/>
          </a:bodyPr>
          <a:lstStyle/>
          <a:p>
            <a:r>
              <a:rPr lang="en-US" dirty="0" smtClean="0">
                <a:hlinkClick r:id="rId2"/>
              </a:rPr>
              <a:t>http://en.wikipedia.org/wiki/Jargon_File</a:t>
            </a:r>
            <a:endParaRPr lang="en-US" dirty="0"/>
          </a:p>
        </p:txBody>
      </p:sp>
      <p:sp>
        <p:nvSpPr>
          <p:cNvPr id="6" name="TextBox 5"/>
          <p:cNvSpPr txBox="1"/>
          <p:nvPr/>
        </p:nvSpPr>
        <p:spPr>
          <a:xfrm>
            <a:off x="1921381" y="5544270"/>
            <a:ext cx="5506636" cy="369332"/>
          </a:xfrm>
          <a:prstGeom prst="rect">
            <a:avLst/>
          </a:prstGeom>
          <a:noFill/>
        </p:spPr>
        <p:txBody>
          <a:bodyPr wrap="none" rtlCol="0">
            <a:spAutoFit/>
          </a:bodyPr>
          <a:lstStyle/>
          <a:p>
            <a:r>
              <a:rPr lang="en-US" dirty="0" smtClean="0">
                <a:hlinkClick r:id="rId3"/>
              </a:rPr>
              <a:t>http://en.wikipedia.org/wiki/Spacewar_(video_game)</a:t>
            </a:r>
            <a:endParaRPr lang="en-US" dirty="0"/>
          </a:p>
        </p:txBody>
      </p:sp>
      <p:sp>
        <p:nvSpPr>
          <p:cNvPr id="7"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8"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342900"/>
            <a:ext cx="7772400" cy="990600"/>
          </a:xfrm>
        </p:spPr>
        <p:txBody>
          <a:bodyPr/>
          <a:lstStyle/>
          <a:p>
            <a:pPr eaLnBrk="1" hangingPunct="1"/>
            <a:r>
              <a:rPr lang="en-US" sz="4000" dirty="0" smtClean="0">
                <a:ea typeface="ヒラギノ角ゴ Pro W3" pitchFamily="-100" charset="-128"/>
              </a:rPr>
              <a:t>Hacker Ethics</a:t>
            </a:r>
          </a:p>
        </p:txBody>
      </p:sp>
      <p:sp>
        <p:nvSpPr>
          <p:cNvPr id="7171" name="TextBox 3"/>
          <p:cNvSpPr txBox="1">
            <a:spLocks noChangeArrowheads="1"/>
          </p:cNvSpPr>
          <p:nvPr/>
        </p:nvSpPr>
        <p:spPr bwMode="auto">
          <a:xfrm>
            <a:off x="685800" y="1276100"/>
            <a:ext cx="7772400" cy="4400550"/>
          </a:xfrm>
          <a:prstGeom prst="rect">
            <a:avLst/>
          </a:prstGeom>
          <a:noFill/>
          <a:ln w="9525">
            <a:noFill/>
            <a:miter lim="800000"/>
            <a:headEnd/>
            <a:tailEnd/>
          </a:ln>
        </p:spPr>
        <p:txBody>
          <a:bodyPr>
            <a:spAutoFit/>
          </a:bodyPr>
          <a:lstStyle/>
          <a:p>
            <a:r>
              <a:rPr lang="en-US" sz="2800" dirty="0">
                <a:latin typeface="Calibri" pitchFamily="34" charset="0"/>
              </a:rPr>
              <a:t>Steven Levy, in his </a:t>
            </a:r>
            <a:r>
              <a:rPr lang="en-US" sz="2800" dirty="0" smtClean="0">
                <a:latin typeface="Calibri" pitchFamily="34" charset="0"/>
              </a:rPr>
              <a:t>1984 book </a:t>
            </a:r>
            <a:r>
              <a:rPr lang="en-US" sz="2800" i="1" dirty="0">
                <a:latin typeface="Calibri" pitchFamily="34" charset="0"/>
              </a:rPr>
              <a:t>Hackers: Heroes of the Computer Revolution</a:t>
            </a:r>
            <a:r>
              <a:rPr lang="en-US" sz="2800" dirty="0">
                <a:latin typeface="Calibri" pitchFamily="34" charset="0"/>
              </a:rPr>
              <a:t>, describes the hacker ethic as including the following:</a:t>
            </a:r>
          </a:p>
          <a:p>
            <a:pPr>
              <a:buFont typeface="Arial" charset="0"/>
              <a:buChar char="•"/>
            </a:pPr>
            <a:r>
              <a:rPr lang="en-US" sz="2800" dirty="0">
                <a:latin typeface="Calibri" pitchFamily="34" charset="0"/>
              </a:rPr>
              <a:t> Access to computers should be unlimited</a:t>
            </a:r>
          </a:p>
          <a:p>
            <a:pPr>
              <a:buFont typeface="Arial" charset="0"/>
              <a:buChar char="•"/>
            </a:pPr>
            <a:r>
              <a:rPr lang="en-US" sz="2800" dirty="0">
                <a:latin typeface="Calibri" pitchFamily="34" charset="0"/>
              </a:rPr>
              <a:t> All information should be free</a:t>
            </a:r>
          </a:p>
          <a:p>
            <a:pPr>
              <a:buFont typeface="Arial" charset="0"/>
              <a:buChar char="•"/>
            </a:pPr>
            <a:r>
              <a:rPr lang="en-US" sz="2800" dirty="0">
                <a:latin typeface="Calibri" pitchFamily="34" charset="0"/>
              </a:rPr>
              <a:t> Mistrust authority – promote decentralization</a:t>
            </a:r>
          </a:p>
          <a:p>
            <a:pPr>
              <a:buFont typeface="Arial" charset="0"/>
              <a:buChar char="•"/>
            </a:pPr>
            <a:r>
              <a:rPr lang="en-US" sz="2800" dirty="0">
                <a:latin typeface="Calibri" pitchFamily="34" charset="0"/>
              </a:rPr>
              <a:t> Judge hackers by their work, not by their credentials</a:t>
            </a:r>
          </a:p>
          <a:p>
            <a:pPr>
              <a:buFont typeface="Arial" charset="0"/>
              <a:buChar char="•"/>
            </a:pPr>
            <a:r>
              <a:rPr lang="en-US" sz="2800" dirty="0">
                <a:latin typeface="Calibri" pitchFamily="34" charset="0"/>
              </a:rPr>
              <a:t> Beauty can be created on a computer</a:t>
            </a:r>
          </a:p>
          <a:p>
            <a:pPr>
              <a:buFont typeface="Arial" charset="0"/>
              <a:buChar char="•"/>
            </a:pPr>
            <a:r>
              <a:rPr lang="en-US" sz="2800" dirty="0">
                <a:latin typeface="Calibri" pitchFamily="34" charset="0"/>
              </a:rPr>
              <a:t> Computers can change lives for the better</a:t>
            </a:r>
          </a:p>
        </p:txBody>
      </p:sp>
      <p:sp>
        <p:nvSpPr>
          <p:cNvPr id="4" name="TextBox 3"/>
          <p:cNvSpPr txBox="1"/>
          <p:nvPr/>
        </p:nvSpPr>
        <p:spPr>
          <a:xfrm>
            <a:off x="810200" y="5741033"/>
            <a:ext cx="7853432" cy="369332"/>
          </a:xfrm>
          <a:prstGeom prst="rect">
            <a:avLst/>
          </a:prstGeom>
          <a:noFill/>
        </p:spPr>
        <p:txBody>
          <a:bodyPr wrap="none" rtlCol="0">
            <a:spAutoFit/>
          </a:bodyPr>
          <a:lstStyle/>
          <a:p>
            <a:r>
              <a:rPr lang="en-US" dirty="0" smtClean="0">
                <a:hlinkClick r:id="rId2"/>
              </a:rPr>
              <a:t>http://en.wikipedia.org/wiki/Hackers:_Heroes_of_the_Computer_Revolution</a:t>
            </a:r>
            <a:endParaRPr lang="en-US" dirty="0"/>
          </a:p>
        </p:txBody>
      </p:sp>
      <p:sp>
        <p:nvSpPr>
          <p:cNvPr id="5"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6"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342900"/>
            <a:ext cx="7772400" cy="990600"/>
          </a:xfrm>
        </p:spPr>
        <p:txBody>
          <a:bodyPr/>
          <a:lstStyle/>
          <a:p>
            <a:pPr eaLnBrk="1" hangingPunct="1"/>
            <a:r>
              <a:rPr lang="en-US" sz="4000" dirty="0" smtClean="0">
                <a:ea typeface="ヒラギノ角ゴ Pro W3" pitchFamily="-100" charset="-128"/>
              </a:rPr>
              <a:t>Hacking : The Dark Side</a:t>
            </a:r>
          </a:p>
        </p:txBody>
      </p:sp>
      <p:sp>
        <p:nvSpPr>
          <p:cNvPr id="8195" name="TextBox 3"/>
          <p:cNvSpPr txBox="1">
            <a:spLocks noChangeArrowheads="1"/>
          </p:cNvSpPr>
          <p:nvPr/>
        </p:nvSpPr>
        <p:spPr bwMode="auto">
          <a:xfrm>
            <a:off x="685800" y="1600200"/>
            <a:ext cx="7772400" cy="4400550"/>
          </a:xfrm>
          <a:prstGeom prst="rect">
            <a:avLst/>
          </a:prstGeom>
          <a:noFill/>
          <a:ln w="9525">
            <a:noFill/>
            <a:miter lim="800000"/>
            <a:headEnd/>
            <a:tailEnd/>
          </a:ln>
        </p:spPr>
        <p:txBody>
          <a:bodyPr>
            <a:spAutoFit/>
          </a:bodyPr>
          <a:lstStyle/>
          <a:p>
            <a:r>
              <a:rPr lang="en-US" sz="2800" dirty="0">
                <a:latin typeface="Calibri" pitchFamily="34" charset="0"/>
              </a:rPr>
              <a:t>At the same time </a:t>
            </a:r>
            <a:r>
              <a:rPr lang="en-US" sz="2800" dirty="0" smtClean="0">
                <a:latin typeface="Calibri" pitchFamily="34" charset="0"/>
              </a:rPr>
              <a:t>when computer </a:t>
            </a:r>
            <a:r>
              <a:rPr lang="en-US" sz="2800" dirty="0">
                <a:latin typeface="Calibri" pitchFamily="34" charset="0"/>
              </a:rPr>
              <a:t>hackers were trying to make the world better, a culture of telephone hackers </a:t>
            </a:r>
            <a:r>
              <a:rPr lang="en-US" sz="2800" dirty="0" smtClean="0">
                <a:latin typeface="Calibri" pitchFamily="34" charset="0"/>
              </a:rPr>
              <a:t>(1950s – 1970s) was </a:t>
            </a:r>
            <a:r>
              <a:rPr lang="en-US" sz="2800" dirty="0">
                <a:latin typeface="Calibri" pitchFamily="34" charset="0"/>
              </a:rPr>
              <a:t>working to gain free access to telephone service and also telephone company systems.</a:t>
            </a:r>
          </a:p>
          <a:p>
            <a:endParaRPr lang="en-US" sz="2800" dirty="0">
              <a:latin typeface="Calibri" pitchFamily="34" charset="0"/>
            </a:endParaRPr>
          </a:p>
          <a:p>
            <a:r>
              <a:rPr lang="en-US" sz="2800" dirty="0">
                <a:latin typeface="Calibri" pitchFamily="34" charset="0"/>
              </a:rPr>
              <a:t>These phone hackers stole service and, rarely, equipment from the telephone companies.  On occasion they used their skills to hurt others, for example by cutting off their phone service.</a:t>
            </a:r>
          </a:p>
        </p:txBody>
      </p:sp>
      <p:sp>
        <p:nvSpPr>
          <p:cNvPr id="4" name="Footer Placeholder 4"/>
          <p:cNvSpPr>
            <a:spLocks noGrp="1"/>
          </p:cNvSpPr>
          <p:nvPr>
            <p:ph type="ftr" sz="quarter" idx="11"/>
          </p:nvPr>
        </p:nvSpPr>
        <p:spPr>
          <a:xfrm>
            <a:off x="2687638" y="6245225"/>
            <a:ext cx="3810000" cy="476250"/>
          </a:xfrm>
          <a:noFill/>
        </p:spPr>
        <p:txBody>
          <a:bodyPr/>
          <a:lstStyle/>
          <a:p>
            <a:r>
              <a:rPr lang="en-US" dirty="0" smtClean="0">
                <a:ea typeface="ＭＳ Ｐゴシック" pitchFamily="-105" charset="-128"/>
              </a:rPr>
              <a:t>Computers </a:t>
            </a:r>
            <a:r>
              <a:rPr lang="en-US" dirty="0" smtClean="0">
                <a:ea typeface="ＭＳ Ｐゴシック" pitchFamily="-105" charset="-128"/>
              </a:rPr>
              <a:t>and Society</a:t>
            </a:r>
          </a:p>
        </p:txBody>
      </p:sp>
      <p:sp>
        <p:nvSpPr>
          <p:cNvPr id="5" name="Slide Number Placeholder 5"/>
          <p:cNvSpPr>
            <a:spLocks noGrp="1"/>
          </p:cNvSpPr>
          <p:nvPr>
            <p:ph type="sldNum" sz="quarter" idx="12"/>
          </p:nvPr>
        </p:nvSpPr>
        <p:spPr>
          <a:xfrm>
            <a:off x="6553200" y="6245225"/>
            <a:ext cx="2133600" cy="476250"/>
          </a:xfrm>
          <a:noFill/>
        </p:spPr>
        <p:txBody>
          <a:bodyPr/>
          <a:lstStyle/>
          <a:p>
            <a:fld id="{3D4678B2-7876-495F-A083-67D59879F846}"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10277</TotalTime>
  <Words>2105</Words>
  <Application>Microsoft Office PowerPoint</Application>
  <PresentationFormat>On-screen Show (4:3)</PresentationFormat>
  <Paragraphs>265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Computer Security</vt:lpstr>
      <vt:lpstr>Computer Security</vt:lpstr>
      <vt:lpstr>Goals of Hacking</vt:lpstr>
      <vt:lpstr>The Original Meaning of Hacking</vt:lpstr>
      <vt:lpstr>History of Hacking</vt:lpstr>
      <vt:lpstr>MIT Tech Model Railroad Club</vt:lpstr>
      <vt:lpstr>Earliest Video Game: Spacewar</vt:lpstr>
      <vt:lpstr>Hacker Ethics</vt:lpstr>
      <vt:lpstr>Hacking : The Dark Side</vt:lpstr>
      <vt:lpstr>The Phone Hackers: Phreaks</vt:lpstr>
      <vt:lpstr>Steve Jackson Games and E911</vt:lpstr>
      <vt:lpstr>Early Hacking Over the Internet</vt:lpstr>
      <vt:lpstr>Hacking Culture Today</vt:lpstr>
      <vt:lpstr>Stuxnet Worm (2009)</vt:lpstr>
      <vt:lpstr>Fourth of July Attacks</vt:lpstr>
      <vt:lpstr>Hackathon</vt:lpstr>
      <vt:lpstr>Hacking Attacks - Viruses</vt:lpstr>
      <vt:lpstr>Hacking Attacks - Worms</vt:lpstr>
      <vt:lpstr>The Conficker Worm</vt:lpstr>
      <vt:lpstr>Hacking Attacks – Denial of Service</vt:lpstr>
      <vt:lpstr>Hacking Attacks – Social Techniques</vt:lpstr>
      <vt:lpstr>Hacker Motivations</vt:lpstr>
      <vt:lpstr>Hacker Motivations (2)</vt:lpstr>
      <vt:lpstr>Some cases and analyses</vt:lpstr>
      <vt:lpstr>Case Study: Firesheep</vt:lpstr>
      <vt:lpstr>Utilitarian Analysis</vt:lpstr>
      <vt:lpstr>Kantian Analysis</vt:lpstr>
      <vt:lpstr>The Internet Worm</vt:lpstr>
      <vt:lpstr>Ethical Evaluation</vt:lpstr>
      <vt:lpstr>Online Voting</vt:lpstr>
      <vt:lpstr>The Infamous “Butterfly Ballot”</vt:lpstr>
      <vt:lpstr>Benefits of Online Voting</vt:lpstr>
      <vt:lpstr>Risks of Online Voting</vt:lpstr>
      <vt:lpstr>Utilitarian Analysis</vt:lpstr>
      <vt:lpstr>Kantian Analysis</vt:lpstr>
    </vt:vector>
  </TitlesOfParts>
  <Company>Bucknell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315 Lecture 3</dc:title>
  <dc:creator>L. Felipe Perrone</dc:creator>
  <cp:lastModifiedBy>Xiannong Meng</cp:lastModifiedBy>
  <cp:revision>579</cp:revision>
  <cp:lastPrinted>2011-02-25T14:51:13Z</cp:lastPrinted>
  <dcterms:created xsi:type="dcterms:W3CDTF">2011-02-25T14:34:42Z</dcterms:created>
  <dcterms:modified xsi:type="dcterms:W3CDTF">2014-06-08T12:46:16Z</dcterms:modified>
</cp:coreProperties>
</file>