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65" r:id="rId1"/>
  </p:sldMasterIdLst>
  <p:notesMasterIdLst>
    <p:notesMasterId r:id="rId35"/>
  </p:notesMasterIdLst>
  <p:handoutMasterIdLst>
    <p:handoutMasterId r:id="rId36"/>
  </p:handoutMasterIdLst>
  <p:sldIdLst>
    <p:sldId id="295" r:id="rId2"/>
    <p:sldId id="296" r:id="rId3"/>
    <p:sldId id="297" r:id="rId4"/>
    <p:sldId id="298" r:id="rId5"/>
    <p:sldId id="299" r:id="rId6"/>
    <p:sldId id="300" r:id="rId7"/>
    <p:sldId id="324" r:id="rId8"/>
    <p:sldId id="301" r:id="rId9"/>
    <p:sldId id="302" r:id="rId10"/>
    <p:sldId id="303" r:id="rId11"/>
    <p:sldId id="304" r:id="rId12"/>
    <p:sldId id="305" r:id="rId13"/>
    <p:sldId id="306" r:id="rId14"/>
    <p:sldId id="307" r:id="rId15"/>
    <p:sldId id="308" r:id="rId16"/>
    <p:sldId id="309" r:id="rId17"/>
    <p:sldId id="310" r:id="rId18"/>
    <p:sldId id="311" r:id="rId19"/>
    <p:sldId id="312" r:id="rId20"/>
    <p:sldId id="313" r:id="rId21"/>
    <p:sldId id="314" r:id="rId22"/>
    <p:sldId id="315" r:id="rId23"/>
    <p:sldId id="316" r:id="rId24"/>
    <p:sldId id="317" r:id="rId25"/>
    <p:sldId id="318" r:id="rId26"/>
    <p:sldId id="319" r:id="rId27"/>
    <p:sldId id="320" r:id="rId28"/>
    <p:sldId id="321" r:id="rId29"/>
    <p:sldId id="322" r:id="rId30"/>
    <p:sldId id="323" r:id="rId31"/>
    <p:sldId id="325" r:id="rId32"/>
    <p:sldId id="326" r:id="rId33"/>
    <p:sldId id="327" r:id="rId34"/>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Arial" charset="0"/>
        <a:ea typeface="ＭＳ Ｐゴシック" pitchFamily="-105"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105" charset="-128"/>
        <a:cs typeface="+mn-cs"/>
      </a:defRPr>
    </a:lvl2pPr>
    <a:lvl3pPr marL="914400" algn="l" rtl="0" fontAlgn="base">
      <a:spcBef>
        <a:spcPct val="0"/>
      </a:spcBef>
      <a:spcAft>
        <a:spcPct val="0"/>
      </a:spcAft>
      <a:defRPr kern="1200">
        <a:solidFill>
          <a:schemeClr val="tx1"/>
        </a:solidFill>
        <a:latin typeface="Arial" charset="0"/>
        <a:ea typeface="ＭＳ Ｐゴシック" pitchFamily="-105" charset="-128"/>
        <a:cs typeface="+mn-cs"/>
      </a:defRPr>
    </a:lvl3pPr>
    <a:lvl4pPr marL="1371600" algn="l" rtl="0" fontAlgn="base">
      <a:spcBef>
        <a:spcPct val="0"/>
      </a:spcBef>
      <a:spcAft>
        <a:spcPct val="0"/>
      </a:spcAft>
      <a:defRPr kern="1200">
        <a:solidFill>
          <a:schemeClr val="tx1"/>
        </a:solidFill>
        <a:latin typeface="Arial" charset="0"/>
        <a:ea typeface="ＭＳ Ｐゴシック" pitchFamily="-105" charset="-128"/>
        <a:cs typeface="+mn-cs"/>
      </a:defRPr>
    </a:lvl4pPr>
    <a:lvl5pPr marL="1828800" algn="l" rtl="0" fontAlgn="base">
      <a:spcBef>
        <a:spcPct val="0"/>
      </a:spcBef>
      <a:spcAft>
        <a:spcPct val="0"/>
      </a:spcAft>
      <a:defRPr kern="1200">
        <a:solidFill>
          <a:schemeClr val="tx1"/>
        </a:solidFill>
        <a:latin typeface="Arial" charset="0"/>
        <a:ea typeface="ＭＳ Ｐゴシック" pitchFamily="-105" charset="-128"/>
        <a:cs typeface="+mn-cs"/>
      </a:defRPr>
    </a:lvl5pPr>
    <a:lvl6pPr marL="2286000" algn="l" defTabSz="914400" rtl="0" eaLnBrk="1" latinLnBrk="0" hangingPunct="1">
      <a:defRPr kern="1200">
        <a:solidFill>
          <a:schemeClr val="tx1"/>
        </a:solidFill>
        <a:latin typeface="Arial" charset="0"/>
        <a:ea typeface="ＭＳ Ｐゴシック" pitchFamily="-105" charset="-128"/>
        <a:cs typeface="+mn-cs"/>
      </a:defRPr>
    </a:lvl6pPr>
    <a:lvl7pPr marL="2743200" algn="l" defTabSz="914400" rtl="0" eaLnBrk="1" latinLnBrk="0" hangingPunct="1">
      <a:defRPr kern="1200">
        <a:solidFill>
          <a:schemeClr val="tx1"/>
        </a:solidFill>
        <a:latin typeface="Arial" charset="0"/>
        <a:ea typeface="ＭＳ Ｐゴシック" pitchFamily="-105" charset="-128"/>
        <a:cs typeface="+mn-cs"/>
      </a:defRPr>
    </a:lvl7pPr>
    <a:lvl8pPr marL="3200400" algn="l" defTabSz="914400" rtl="0" eaLnBrk="1" latinLnBrk="0" hangingPunct="1">
      <a:defRPr kern="1200">
        <a:solidFill>
          <a:schemeClr val="tx1"/>
        </a:solidFill>
        <a:latin typeface="Arial" charset="0"/>
        <a:ea typeface="ＭＳ Ｐゴシック" pitchFamily="-105" charset="-128"/>
        <a:cs typeface="+mn-cs"/>
      </a:defRPr>
    </a:lvl8pPr>
    <a:lvl9pPr marL="3657600" algn="l" defTabSz="914400" rtl="0" eaLnBrk="1" latinLnBrk="0" hangingPunct="1">
      <a:defRPr kern="1200">
        <a:solidFill>
          <a:schemeClr val="tx1"/>
        </a:solidFill>
        <a:latin typeface="Arial" charset="0"/>
        <a:ea typeface="ＭＳ Ｐゴシック" pitchFamily="-105"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clrMru>
    <a:srgbClr val="3399FF"/>
    <a:srgbClr val="FBFF7F"/>
    <a:srgbClr val="FFDFBF"/>
    <a:srgbClr val="FF0000"/>
    <a:srgbClr val="EAEAEA"/>
    <a:srgbClr val="CCFFFF"/>
    <a:srgbClr val="CCFFCC"/>
    <a:srgbClr val="CCFF66"/>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141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8" d="100"/>
          <a:sy n="58" d="100"/>
        </p:scale>
        <p:origin x="-1068" y="-78"/>
      </p:cViewPr>
      <p:guideLst>
        <p:guide orient="horz" pos="3024"/>
        <p:guide pos="2305"/>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bwMode="auto">
          <a:xfrm>
            <a:off x="0" y="1"/>
            <a:ext cx="3206750" cy="457200"/>
          </a:xfrm>
          <a:prstGeom prst="rect">
            <a:avLst/>
          </a:prstGeom>
          <a:noFill/>
          <a:ln w="9525">
            <a:noFill/>
            <a:miter lim="800000"/>
            <a:headEnd/>
            <a:tailEnd/>
          </a:ln>
          <a:effectLst/>
        </p:spPr>
        <p:txBody>
          <a:bodyPr vert="horz" wrap="none" lIns="91568" tIns="45785" rIns="91568" bIns="45785" numCol="1" anchor="ctr" anchorCtr="0" compatLnSpc="1">
            <a:prstTxWarp prst="textNoShape">
              <a:avLst/>
            </a:prstTxWarp>
          </a:bodyPr>
          <a:lstStyle>
            <a:lvl1pPr defTabSz="915900" eaLnBrk="0" hangingPunct="0">
              <a:defRPr sz="1200">
                <a:latin typeface="Helvetica" pitchFamily="-105" charset="0"/>
              </a:defRPr>
            </a:lvl1pPr>
          </a:lstStyle>
          <a:p>
            <a:endParaRPr lang="en-US"/>
          </a:p>
        </p:txBody>
      </p:sp>
      <p:sp>
        <p:nvSpPr>
          <p:cNvPr id="46083" name="Rectangle 3"/>
          <p:cNvSpPr>
            <a:spLocks noGrp="1" noChangeArrowheads="1"/>
          </p:cNvSpPr>
          <p:nvPr>
            <p:ph type="dt" sz="quarter" idx="1"/>
          </p:nvPr>
        </p:nvSpPr>
        <p:spPr bwMode="auto">
          <a:xfrm>
            <a:off x="4122738" y="1"/>
            <a:ext cx="3205162" cy="457200"/>
          </a:xfrm>
          <a:prstGeom prst="rect">
            <a:avLst/>
          </a:prstGeom>
          <a:noFill/>
          <a:ln w="9525">
            <a:noFill/>
            <a:miter lim="800000"/>
            <a:headEnd/>
            <a:tailEnd/>
          </a:ln>
          <a:effectLst/>
        </p:spPr>
        <p:txBody>
          <a:bodyPr vert="horz" wrap="none" lIns="91568" tIns="45785" rIns="91568" bIns="45785" numCol="1" anchor="ctr" anchorCtr="0" compatLnSpc="1">
            <a:prstTxWarp prst="textNoShape">
              <a:avLst/>
            </a:prstTxWarp>
          </a:bodyPr>
          <a:lstStyle>
            <a:lvl1pPr algn="r" defTabSz="915900" eaLnBrk="0" hangingPunct="0">
              <a:defRPr sz="1200">
                <a:latin typeface="Helvetica" pitchFamily="-105" charset="0"/>
              </a:defRPr>
            </a:lvl1pPr>
          </a:lstStyle>
          <a:p>
            <a:endParaRPr lang="en-US"/>
          </a:p>
        </p:txBody>
      </p:sp>
      <p:sp>
        <p:nvSpPr>
          <p:cNvPr id="46084" name="Rectangle 4"/>
          <p:cNvSpPr>
            <a:spLocks noGrp="1" noChangeArrowheads="1"/>
          </p:cNvSpPr>
          <p:nvPr>
            <p:ph type="ftr" sz="quarter" idx="2"/>
          </p:nvPr>
        </p:nvSpPr>
        <p:spPr bwMode="auto">
          <a:xfrm>
            <a:off x="0" y="9156700"/>
            <a:ext cx="3206750" cy="457200"/>
          </a:xfrm>
          <a:prstGeom prst="rect">
            <a:avLst/>
          </a:prstGeom>
          <a:noFill/>
          <a:ln w="9525">
            <a:noFill/>
            <a:miter lim="800000"/>
            <a:headEnd/>
            <a:tailEnd/>
          </a:ln>
          <a:effectLst/>
        </p:spPr>
        <p:txBody>
          <a:bodyPr vert="horz" wrap="none" lIns="91568" tIns="45785" rIns="91568" bIns="45785" numCol="1" anchor="b" anchorCtr="0" compatLnSpc="1">
            <a:prstTxWarp prst="textNoShape">
              <a:avLst/>
            </a:prstTxWarp>
          </a:bodyPr>
          <a:lstStyle>
            <a:lvl1pPr defTabSz="915900" eaLnBrk="0" hangingPunct="0">
              <a:defRPr sz="1200">
                <a:latin typeface="Helvetica" pitchFamily="-105" charset="0"/>
              </a:defRPr>
            </a:lvl1pPr>
          </a:lstStyle>
          <a:p>
            <a:endParaRPr lang="en-US"/>
          </a:p>
        </p:txBody>
      </p:sp>
      <p:sp>
        <p:nvSpPr>
          <p:cNvPr id="46085" name="Rectangle 5"/>
          <p:cNvSpPr>
            <a:spLocks noGrp="1" noChangeArrowheads="1"/>
          </p:cNvSpPr>
          <p:nvPr>
            <p:ph type="sldNum" sz="quarter" idx="3"/>
          </p:nvPr>
        </p:nvSpPr>
        <p:spPr bwMode="auto">
          <a:xfrm>
            <a:off x="4122738" y="9156700"/>
            <a:ext cx="3205162" cy="457200"/>
          </a:xfrm>
          <a:prstGeom prst="rect">
            <a:avLst/>
          </a:prstGeom>
          <a:noFill/>
          <a:ln w="9525">
            <a:noFill/>
            <a:miter lim="800000"/>
            <a:headEnd/>
            <a:tailEnd/>
          </a:ln>
          <a:effectLst/>
        </p:spPr>
        <p:txBody>
          <a:bodyPr vert="horz" wrap="none" lIns="91568" tIns="45785" rIns="91568" bIns="45785" numCol="1" anchor="b" anchorCtr="0" compatLnSpc="1">
            <a:prstTxWarp prst="textNoShape">
              <a:avLst/>
            </a:prstTxWarp>
          </a:bodyPr>
          <a:lstStyle>
            <a:lvl1pPr algn="r" defTabSz="915900" eaLnBrk="0" hangingPunct="0">
              <a:defRPr sz="1200">
                <a:latin typeface="Helvetica" pitchFamily="-105" charset="0"/>
              </a:defRPr>
            </a:lvl1pPr>
          </a:lstStyle>
          <a:p>
            <a:fld id="{856FBC53-8B64-4C2B-ACEC-9F26780C97C1}" type="slidenum">
              <a:rPr lang="en-US"/>
              <a:pPr/>
              <a:t>‹#›</a:t>
            </a:fld>
            <a:endParaRPr lang="en-US"/>
          </a:p>
        </p:txBody>
      </p:sp>
    </p:spTree>
    <p:extLst>
      <p:ext uri="{BB962C8B-B14F-4D97-AF65-F5344CB8AC3E}">
        <p14:creationId xmlns:p14="http://schemas.microsoft.com/office/powerpoint/2010/main" val="403569008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1"/>
            <a:ext cx="3168650" cy="479425"/>
          </a:xfrm>
          <a:prstGeom prst="rect">
            <a:avLst/>
          </a:prstGeom>
          <a:noFill/>
          <a:ln w="9525">
            <a:noFill/>
            <a:miter lim="800000"/>
            <a:headEnd/>
            <a:tailEnd/>
          </a:ln>
          <a:effectLst/>
        </p:spPr>
        <p:txBody>
          <a:bodyPr vert="horz" wrap="none" lIns="96651" tIns="48324" rIns="96651" bIns="48324" numCol="1" anchor="ctr" anchorCtr="0" compatLnSpc="1">
            <a:prstTxWarp prst="textNoShape">
              <a:avLst/>
            </a:prstTxWarp>
          </a:bodyPr>
          <a:lstStyle>
            <a:lvl1pPr defTabSz="966696" eaLnBrk="0" hangingPunct="0">
              <a:defRPr sz="1300">
                <a:latin typeface="Times New Roman" pitchFamily="-105" charset="0"/>
              </a:defRPr>
            </a:lvl1pPr>
          </a:lstStyle>
          <a:p>
            <a:endParaRPr lang="en-US"/>
          </a:p>
        </p:txBody>
      </p:sp>
      <p:sp>
        <p:nvSpPr>
          <p:cNvPr id="6147" name="Rectangle 3"/>
          <p:cNvSpPr>
            <a:spLocks noGrp="1" noChangeArrowheads="1"/>
          </p:cNvSpPr>
          <p:nvPr>
            <p:ph type="dt" idx="1"/>
          </p:nvPr>
        </p:nvSpPr>
        <p:spPr bwMode="auto">
          <a:xfrm>
            <a:off x="4146550" y="1"/>
            <a:ext cx="3168650" cy="479425"/>
          </a:xfrm>
          <a:prstGeom prst="rect">
            <a:avLst/>
          </a:prstGeom>
          <a:noFill/>
          <a:ln w="9525">
            <a:noFill/>
            <a:miter lim="800000"/>
            <a:headEnd/>
            <a:tailEnd/>
          </a:ln>
          <a:effectLst/>
        </p:spPr>
        <p:txBody>
          <a:bodyPr vert="horz" wrap="none" lIns="96651" tIns="48324" rIns="96651" bIns="48324" numCol="1" anchor="ctr" anchorCtr="0" compatLnSpc="1">
            <a:prstTxWarp prst="textNoShape">
              <a:avLst/>
            </a:prstTxWarp>
          </a:bodyPr>
          <a:lstStyle>
            <a:lvl1pPr algn="r" defTabSz="966696" eaLnBrk="0" hangingPunct="0">
              <a:defRPr sz="1300">
                <a:latin typeface="Times New Roman" pitchFamily="-105" charset="0"/>
              </a:defRPr>
            </a:lvl1pPr>
          </a:lstStyle>
          <a:p>
            <a:endParaRPr lang="en-US"/>
          </a:p>
        </p:txBody>
      </p:sp>
      <p:sp>
        <p:nvSpPr>
          <p:cNvPr id="14340"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74726" y="4560888"/>
            <a:ext cx="5365750" cy="4319588"/>
          </a:xfrm>
          <a:prstGeom prst="rect">
            <a:avLst/>
          </a:prstGeom>
          <a:noFill/>
          <a:ln w="9525">
            <a:noFill/>
            <a:miter lim="800000"/>
            <a:headEnd/>
            <a:tailEnd/>
          </a:ln>
          <a:effectLst/>
        </p:spPr>
        <p:txBody>
          <a:bodyPr vert="horz" wrap="none" lIns="96651" tIns="48324" rIns="96651" bIns="48324" numCol="1" anchor="ctr"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150" name="Rectangle 6"/>
          <p:cNvSpPr>
            <a:spLocks noGrp="1" noChangeArrowheads="1"/>
          </p:cNvSpPr>
          <p:nvPr>
            <p:ph type="ftr" sz="quarter" idx="4"/>
          </p:nvPr>
        </p:nvSpPr>
        <p:spPr bwMode="auto">
          <a:xfrm>
            <a:off x="0" y="9121776"/>
            <a:ext cx="3168650" cy="479425"/>
          </a:xfrm>
          <a:prstGeom prst="rect">
            <a:avLst/>
          </a:prstGeom>
          <a:noFill/>
          <a:ln w="9525">
            <a:noFill/>
            <a:miter lim="800000"/>
            <a:headEnd/>
            <a:tailEnd/>
          </a:ln>
          <a:effectLst/>
        </p:spPr>
        <p:txBody>
          <a:bodyPr vert="horz" wrap="none" lIns="96651" tIns="48324" rIns="96651" bIns="48324" numCol="1" anchor="b" anchorCtr="0" compatLnSpc="1">
            <a:prstTxWarp prst="textNoShape">
              <a:avLst/>
            </a:prstTxWarp>
          </a:bodyPr>
          <a:lstStyle>
            <a:lvl1pPr defTabSz="966696" eaLnBrk="0" hangingPunct="0">
              <a:defRPr sz="1300">
                <a:latin typeface="Times New Roman" pitchFamily="-105" charset="0"/>
              </a:defRPr>
            </a:lvl1pPr>
          </a:lstStyle>
          <a:p>
            <a:endParaRPr lang="en-US"/>
          </a:p>
        </p:txBody>
      </p:sp>
      <p:sp>
        <p:nvSpPr>
          <p:cNvPr id="6151" name="Rectangle 7"/>
          <p:cNvSpPr>
            <a:spLocks noGrp="1" noChangeArrowheads="1"/>
          </p:cNvSpPr>
          <p:nvPr>
            <p:ph type="sldNum" sz="quarter" idx="5"/>
          </p:nvPr>
        </p:nvSpPr>
        <p:spPr bwMode="auto">
          <a:xfrm>
            <a:off x="4146550" y="9121776"/>
            <a:ext cx="3168650" cy="479425"/>
          </a:xfrm>
          <a:prstGeom prst="rect">
            <a:avLst/>
          </a:prstGeom>
          <a:noFill/>
          <a:ln w="9525">
            <a:noFill/>
            <a:miter lim="800000"/>
            <a:headEnd/>
            <a:tailEnd/>
          </a:ln>
          <a:effectLst/>
        </p:spPr>
        <p:txBody>
          <a:bodyPr vert="horz" wrap="none" lIns="96651" tIns="48324" rIns="96651" bIns="48324" numCol="1" anchor="b" anchorCtr="0" compatLnSpc="1">
            <a:prstTxWarp prst="textNoShape">
              <a:avLst/>
            </a:prstTxWarp>
          </a:bodyPr>
          <a:lstStyle>
            <a:lvl1pPr algn="r" defTabSz="966696" eaLnBrk="0" hangingPunct="0">
              <a:defRPr sz="1300">
                <a:latin typeface="Times New Roman" pitchFamily="-105" charset="0"/>
              </a:defRPr>
            </a:lvl1pPr>
          </a:lstStyle>
          <a:p>
            <a:fld id="{5D2F09D7-77B4-4A0C-9AF1-8CF02920E9E6}" type="slidenum">
              <a:rPr lang="en-US"/>
              <a:pPr/>
              <a:t>‹#›</a:t>
            </a:fld>
            <a:endParaRPr lang="en-US"/>
          </a:p>
        </p:txBody>
      </p:sp>
    </p:spTree>
    <p:extLst>
      <p:ext uri="{BB962C8B-B14F-4D97-AF65-F5344CB8AC3E}">
        <p14:creationId xmlns:p14="http://schemas.microsoft.com/office/powerpoint/2010/main" val="4035747965"/>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pitchFamily="-105" charset="-128"/>
        <a:cs typeface="ＭＳ Ｐゴシック" pitchFamily="-105" charset="-128"/>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pitchFamily="-105"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pitchFamily="-105"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pitchFamily="-105"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pitchFamily="-105"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a:lstStyle/>
          <a:p>
            <a:endParaRPr lang="en-US" smtClean="0">
              <a:ea typeface="ヒラギノ角ゴ Pro W3" pitchFamily="-104" charset="-128"/>
            </a:endParaRPr>
          </a:p>
        </p:txBody>
      </p:sp>
      <p:sp>
        <p:nvSpPr>
          <p:cNvPr id="32772" name="Slide Number Placeholder 3"/>
          <p:cNvSpPr>
            <a:spLocks noGrp="1"/>
          </p:cNvSpPr>
          <p:nvPr>
            <p:ph type="sldNum" sz="quarter" idx="5"/>
          </p:nvPr>
        </p:nvSpPr>
        <p:spPr bwMode="auto">
          <a:noFill/>
          <a:ln>
            <a:miter lim="800000"/>
            <a:headEnd/>
            <a:tailEnd/>
          </a:ln>
        </p:spPr>
        <p:txBody>
          <a:bodyPr/>
          <a:lstStyle/>
          <a:p>
            <a:fld id="{1EB69179-C745-431B-B097-86701C1F41BD}" type="slidenum">
              <a:rPr lang="en-US"/>
              <a:pPr/>
              <a:t>13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Computers </a:t>
            </a:r>
            <a:r>
              <a:rPr lang="en-US" dirty="0" smtClean="0"/>
              <a:t>and Society</a:t>
            </a:r>
            <a:endParaRPr lang="en-US" dirty="0"/>
          </a:p>
        </p:txBody>
      </p:sp>
      <p:sp>
        <p:nvSpPr>
          <p:cNvPr id="6" name="Rectangle 6"/>
          <p:cNvSpPr>
            <a:spLocks noGrp="1" noChangeArrowheads="1"/>
          </p:cNvSpPr>
          <p:nvPr>
            <p:ph type="sldNum" sz="quarter" idx="12"/>
          </p:nvPr>
        </p:nvSpPr>
        <p:spPr>
          <a:ln/>
        </p:spPr>
        <p:txBody>
          <a:bodyPr/>
          <a:lstStyle>
            <a:lvl1pPr>
              <a:defRPr/>
            </a:lvl1pPr>
          </a:lstStyle>
          <a:p>
            <a:fld id="{3C9DA3D9-EA1C-4EE1-A007-D84B15AAF7EA}"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Computers </a:t>
            </a:r>
            <a:r>
              <a:rPr lang="en-US" dirty="0" smtClean="0"/>
              <a:t>and Society</a:t>
            </a:r>
            <a:endParaRPr lang="en-US" dirty="0"/>
          </a:p>
        </p:txBody>
      </p:sp>
      <p:sp>
        <p:nvSpPr>
          <p:cNvPr id="6" name="Rectangle 6"/>
          <p:cNvSpPr>
            <a:spLocks noGrp="1" noChangeArrowheads="1"/>
          </p:cNvSpPr>
          <p:nvPr>
            <p:ph type="sldNum" sz="quarter" idx="12"/>
          </p:nvPr>
        </p:nvSpPr>
        <p:spPr>
          <a:ln/>
        </p:spPr>
        <p:txBody>
          <a:bodyPr/>
          <a:lstStyle>
            <a:lvl1pPr>
              <a:defRPr/>
            </a:lvl1pPr>
          </a:lstStyle>
          <a:p>
            <a:fld id="{DBF0F2C7-C462-42E6-A02F-B6EF64197877}"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Computers </a:t>
            </a:r>
            <a:r>
              <a:rPr lang="en-US" dirty="0" smtClean="0"/>
              <a:t>and Society</a:t>
            </a:r>
            <a:endParaRPr lang="en-US" dirty="0"/>
          </a:p>
        </p:txBody>
      </p:sp>
      <p:sp>
        <p:nvSpPr>
          <p:cNvPr id="6" name="Rectangle 6"/>
          <p:cNvSpPr>
            <a:spLocks noGrp="1" noChangeArrowheads="1"/>
          </p:cNvSpPr>
          <p:nvPr>
            <p:ph type="sldNum" sz="quarter" idx="12"/>
          </p:nvPr>
        </p:nvSpPr>
        <p:spPr>
          <a:ln/>
        </p:spPr>
        <p:txBody>
          <a:bodyPr/>
          <a:lstStyle>
            <a:lvl1pPr>
              <a:defRPr/>
            </a:lvl1pPr>
          </a:lstStyle>
          <a:p>
            <a:fld id="{124AAC8A-7AAD-4363-861B-C260EE62B159}"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Computers </a:t>
            </a:r>
            <a:r>
              <a:rPr lang="en-US" dirty="0" smtClean="0"/>
              <a:t>and Society</a:t>
            </a:r>
            <a:endParaRPr lang="en-US" dirty="0"/>
          </a:p>
        </p:txBody>
      </p:sp>
      <p:sp>
        <p:nvSpPr>
          <p:cNvPr id="6" name="Rectangle 6"/>
          <p:cNvSpPr>
            <a:spLocks noGrp="1" noChangeArrowheads="1"/>
          </p:cNvSpPr>
          <p:nvPr>
            <p:ph type="sldNum" sz="quarter" idx="12"/>
          </p:nvPr>
        </p:nvSpPr>
        <p:spPr>
          <a:ln/>
        </p:spPr>
        <p:txBody>
          <a:bodyPr/>
          <a:lstStyle>
            <a:lvl1pPr>
              <a:defRPr/>
            </a:lvl1pPr>
          </a:lstStyle>
          <a:p>
            <a:fld id="{180B9448-297A-4F4C-83A0-C24E566814B5}"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Computers </a:t>
            </a:r>
            <a:r>
              <a:rPr lang="en-US" dirty="0" smtClean="0"/>
              <a:t>and Society</a:t>
            </a:r>
            <a:endParaRPr lang="en-US" dirty="0"/>
          </a:p>
        </p:txBody>
      </p:sp>
      <p:sp>
        <p:nvSpPr>
          <p:cNvPr id="6" name="Rectangle 6"/>
          <p:cNvSpPr>
            <a:spLocks noGrp="1" noChangeArrowheads="1"/>
          </p:cNvSpPr>
          <p:nvPr>
            <p:ph type="sldNum" sz="quarter" idx="12"/>
          </p:nvPr>
        </p:nvSpPr>
        <p:spPr>
          <a:ln/>
        </p:spPr>
        <p:txBody>
          <a:bodyPr/>
          <a:lstStyle>
            <a:lvl1pPr>
              <a:defRPr/>
            </a:lvl1pPr>
          </a:lstStyle>
          <a:p>
            <a:fld id="{EE2E85D4-25D3-4BB3-AFDB-00B244890A3A}"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Computers </a:t>
            </a:r>
            <a:r>
              <a:rPr lang="en-US" dirty="0" smtClean="0"/>
              <a:t>and Society</a:t>
            </a:r>
            <a:endParaRPr lang="en-US" dirty="0"/>
          </a:p>
        </p:txBody>
      </p:sp>
      <p:sp>
        <p:nvSpPr>
          <p:cNvPr id="7" name="Rectangle 6"/>
          <p:cNvSpPr>
            <a:spLocks noGrp="1" noChangeArrowheads="1"/>
          </p:cNvSpPr>
          <p:nvPr>
            <p:ph type="sldNum" sz="quarter" idx="12"/>
          </p:nvPr>
        </p:nvSpPr>
        <p:spPr>
          <a:ln/>
        </p:spPr>
        <p:txBody>
          <a:bodyPr/>
          <a:lstStyle>
            <a:lvl1pPr>
              <a:defRPr/>
            </a:lvl1pPr>
          </a:lstStyle>
          <a:p>
            <a:fld id="{D92610D5-907A-46FF-8777-D621838D67E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t>Computers </a:t>
            </a:r>
            <a:r>
              <a:rPr lang="en-US" dirty="0" smtClean="0"/>
              <a:t>and Society</a:t>
            </a:r>
            <a:endParaRPr lang="en-US" dirty="0"/>
          </a:p>
        </p:txBody>
      </p:sp>
      <p:sp>
        <p:nvSpPr>
          <p:cNvPr id="9" name="Rectangle 6"/>
          <p:cNvSpPr>
            <a:spLocks noGrp="1" noChangeArrowheads="1"/>
          </p:cNvSpPr>
          <p:nvPr>
            <p:ph type="sldNum" sz="quarter" idx="12"/>
          </p:nvPr>
        </p:nvSpPr>
        <p:spPr>
          <a:ln/>
        </p:spPr>
        <p:txBody>
          <a:bodyPr/>
          <a:lstStyle>
            <a:lvl1pPr>
              <a:defRPr/>
            </a:lvl1pPr>
          </a:lstStyle>
          <a:p>
            <a:fld id="{588F635C-3DD2-49AD-94F1-8FA9E00523B7}"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t>Computers </a:t>
            </a:r>
            <a:r>
              <a:rPr lang="en-US" dirty="0" smtClean="0"/>
              <a:t>and Society</a:t>
            </a:r>
            <a:endParaRPr lang="en-US" dirty="0"/>
          </a:p>
        </p:txBody>
      </p:sp>
      <p:sp>
        <p:nvSpPr>
          <p:cNvPr id="5" name="Rectangle 6"/>
          <p:cNvSpPr>
            <a:spLocks noGrp="1" noChangeArrowheads="1"/>
          </p:cNvSpPr>
          <p:nvPr>
            <p:ph type="sldNum" sz="quarter" idx="12"/>
          </p:nvPr>
        </p:nvSpPr>
        <p:spPr>
          <a:ln/>
        </p:spPr>
        <p:txBody>
          <a:bodyPr/>
          <a:lstStyle>
            <a:lvl1pPr>
              <a:defRPr/>
            </a:lvl1pPr>
          </a:lstStyle>
          <a:p>
            <a:fld id="{16F982B6-48C8-4798-8DF3-FD3E9AFEF300}"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t>Computers </a:t>
            </a:r>
            <a:r>
              <a:rPr lang="en-US" dirty="0" smtClean="0"/>
              <a:t>and Society</a:t>
            </a:r>
            <a:endParaRPr lang="en-US" dirty="0"/>
          </a:p>
        </p:txBody>
      </p:sp>
      <p:sp>
        <p:nvSpPr>
          <p:cNvPr id="4" name="Rectangle 6"/>
          <p:cNvSpPr>
            <a:spLocks noGrp="1" noChangeArrowheads="1"/>
          </p:cNvSpPr>
          <p:nvPr>
            <p:ph type="sldNum" sz="quarter" idx="12"/>
          </p:nvPr>
        </p:nvSpPr>
        <p:spPr>
          <a:ln/>
        </p:spPr>
        <p:txBody>
          <a:bodyPr/>
          <a:lstStyle>
            <a:lvl1pPr>
              <a:defRPr/>
            </a:lvl1pPr>
          </a:lstStyle>
          <a:p>
            <a:fld id="{9252545B-FBA1-4C4E-8DA6-6CB1AFBFE144}"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Computers </a:t>
            </a:r>
            <a:r>
              <a:rPr lang="en-US" dirty="0" smtClean="0"/>
              <a:t>and Society</a:t>
            </a:r>
            <a:endParaRPr lang="en-US" dirty="0"/>
          </a:p>
        </p:txBody>
      </p:sp>
      <p:sp>
        <p:nvSpPr>
          <p:cNvPr id="7" name="Rectangle 6"/>
          <p:cNvSpPr>
            <a:spLocks noGrp="1" noChangeArrowheads="1"/>
          </p:cNvSpPr>
          <p:nvPr>
            <p:ph type="sldNum" sz="quarter" idx="12"/>
          </p:nvPr>
        </p:nvSpPr>
        <p:spPr>
          <a:ln/>
        </p:spPr>
        <p:txBody>
          <a:bodyPr/>
          <a:lstStyle>
            <a:lvl1pPr>
              <a:defRPr/>
            </a:lvl1pPr>
          </a:lstStyle>
          <a:p>
            <a:fld id="{CE4EA36F-8880-4FD3-BED8-437BD4F3718F}"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Computers </a:t>
            </a:r>
            <a:r>
              <a:rPr lang="en-US" dirty="0" smtClean="0"/>
              <a:t>and Society</a:t>
            </a:r>
            <a:endParaRPr lang="en-US" dirty="0"/>
          </a:p>
        </p:txBody>
      </p:sp>
      <p:sp>
        <p:nvSpPr>
          <p:cNvPr id="7" name="Rectangle 6"/>
          <p:cNvSpPr>
            <a:spLocks noGrp="1" noChangeArrowheads="1"/>
          </p:cNvSpPr>
          <p:nvPr>
            <p:ph type="sldNum" sz="quarter" idx="12"/>
          </p:nvPr>
        </p:nvSpPr>
        <p:spPr>
          <a:ln/>
        </p:spPr>
        <p:txBody>
          <a:bodyPr/>
          <a:lstStyle>
            <a:lvl1pPr>
              <a:defRPr/>
            </a:lvl1pPr>
          </a:lstStyle>
          <a:p>
            <a:fld id="{52FAEAB5-CD29-49A5-B45A-A402F0B37450}"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758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dirty="0"/>
          </a:p>
        </p:txBody>
      </p:sp>
      <p:sp>
        <p:nvSpPr>
          <p:cNvPr id="67589" name="Rectangle 5"/>
          <p:cNvSpPr>
            <a:spLocks noGrp="1" noChangeArrowheads="1"/>
          </p:cNvSpPr>
          <p:nvPr>
            <p:ph type="ftr" sz="quarter" idx="3"/>
          </p:nvPr>
        </p:nvSpPr>
        <p:spPr bwMode="auto">
          <a:xfrm>
            <a:off x="2687638" y="6245225"/>
            <a:ext cx="38100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ea typeface="+mn-ea"/>
              </a:defRPr>
            </a:lvl1pPr>
          </a:lstStyle>
          <a:p>
            <a:pPr>
              <a:defRPr/>
            </a:pPr>
            <a:r>
              <a:rPr lang="en-US" dirty="0" smtClean="0"/>
              <a:t>Computers </a:t>
            </a:r>
            <a:r>
              <a:rPr lang="en-US" dirty="0" smtClean="0"/>
              <a:t>and Society</a:t>
            </a:r>
            <a:endParaRPr lang="en-US" dirty="0"/>
          </a:p>
        </p:txBody>
      </p:sp>
      <p:sp>
        <p:nvSpPr>
          <p:cNvPr id="6759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5A1AFE01-B257-4403-AE97-24255A4B826E}"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Lst>
  <p:hf hdr="0" dt="0"/>
  <p:txStyles>
    <p:titleStyle>
      <a:lvl1pPr algn="ctr" rtl="0" eaLnBrk="0" fontAlgn="base" hangingPunct="0">
        <a:spcBef>
          <a:spcPct val="0"/>
        </a:spcBef>
        <a:spcAft>
          <a:spcPct val="0"/>
        </a:spcAft>
        <a:defRPr sz="4400">
          <a:solidFill>
            <a:schemeClr val="tx2"/>
          </a:solidFill>
          <a:latin typeface="+mj-lt"/>
          <a:ea typeface="ＭＳ Ｐゴシック" pitchFamily="-105" charset="-128"/>
          <a:cs typeface="ＭＳ Ｐゴシック" pitchFamily="-105" charset="-128"/>
        </a:defRPr>
      </a:lvl1pPr>
      <a:lvl2pPr algn="ctr" rtl="0" eaLnBrk="0" fontAlgn="base" hangingPunct="0">
        <a:spcBef>
          <a:spcPct val="0"/>
        </a:spcBef>
        <a:spcAft>
          <a:spcPct val="0"/>
        </a:spcAft>
        <a:defRPr sz="4400">
          <a:solidFill>
            <a:schemeClr val="tx2"/>
          </a:solidFill>
          <a:latin typeface="Arial" charset="0"/>
          <a:ea typeface="ＭＳ Ｐゴシック" pitchFamily="-105" charset="-128"/>
          <a:cs typeface="ＭＳ Ｐゴシック" pitchFamily="-105" charset="-128"/>
        </a:defRPr>
      </a:lvl2pPr>
      <a:lvl3pPr algn="ctr" rtl="0" eaLnBrk="0" fontAlgn="base" hangingPunct="0">
        <a:spcBef>
          <a:spcPct val="0"/>
        </a:spcBef>
        <a:spcAft>
          <a:spcPct val="0"/>
        </a:spcAft>
        <a:defRPr sz="4400">
          <a:solidFill>
            <a:schemeClr val="tx2"/>
          </a:solidFill>
          <a:latin typeface="Arial" charset="0"/>
          <a:ea typeface="ＭＳ Ｐゴシック" pitchFamily="-105" charset="-128"/>
          <a:cs typeface="ＭＳ Ｐゴシック" pitchFamily="-105" charset="-128"/>
        </a:defRPr>
      </a:lvl3pPr>
      <a:lvl4pPr algn="ctr" rtl="0" eaLnBrk="0" fontAlgn="base" hangingPunct="0">
        <a:spcBef>
          <a:spcPct val="0"/>
        </a:spcBef>
        <a:spcAft>
          <a:spcPct val="0"/>
        </a:spcAft>
        <a:defRPr sz="4400">
          <a:solidFill>
            <a:schemeClr val="tx2"/>
          </a:solidFill>
          <a:latin typeface="Arial" charset="0"/>
          <a:ea typeface="ＭＳ Ｐゴシック" pitchFamily="-105" charset="-128"/>
          <a:cs typeface="ＭＳ Ｐゴシック" pitchFamily="-105" charset="-128"/>
        </a:defRPr>
      </a:lvl4pPr>
      <a:lvl5pPr algn="ctr" rtl="0" eaLnBrk="0" fontAlgn="base" hangingPunct="0">
        <a:spcBef>
          <a:spcPct val="0"/>
        </a:spcBef>
        <a:spcAft>
          <a:spcPct val="0"/>
        </a:spcAft>
        <a:defRPr sz="4400">
          <a:solidFill>
            <a:schemeClr val="tx2"/>
          </a:solidFill>
          <a:latin typeface="Arial" charset="0"/>
          <a:ea typeface="ＭＳ Ｐゴシック" pitchFamily="-105" charset="-128"/>
          <a:cs typeface="ＭＳ Ｐゴシック" pitchFamily="-105" charset="-128"/>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5" charset="-128"/>
          <a:cs typeface="ＭＳ Ｐゴシック" pitchFamily="-10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5"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pitchFamily="-105"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pitchFamily="-105"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pitchFamily="-105" charset="-128"/>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www.ainonline.com/aviation-news/ain-air-transport-perspective/2013-04-22/american-airlines-apologizes-disruptions-blames-software" TargetMode="External"/><Relationship Id="rId2" Type="http://schemas.openxmlformats.org/officeDocument/2006/relationships/hyperlink" Target="http://www.dailymail.co.uk/news/article-2519774/Plane-delays-Flights-delayed-hours-airports-Britain-technical-problems.htm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oter Placeholder 4"/>
          <p:cNvSpPr>
            <a:spLocks noGrp="1"/>
          </p:cNvSpPr>
          <p:nvPr>
            <p:ph type="ftr" sz="quarter" idx="11"/>
          </p:nvPr>
        </p:nvSpPr>
        <p:spPr>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15363" name="Slide Number Placeholder 5"/>
          <p:cNvSpPr>
            <a:spLocks noGrp="1"/>
          </p:cNvSpPr>
          <p:nvPr>
            <p:ph type="sldNum" sz="quarter" idx="12"/>
          </p:nvPr>
        </p:nvSpPr>
        <p:spPr>
          <a:noFill/>
        </p:spPr>
        <p:txBody>
          <a:bodyPr/>
          <a:lstStyle/>
          <a:p>
            <a:fld id="{3D4678B2-7876-495F-A083-67D59879F846}" type="slidenum">
              <a:rPr lang="en-US"/>
              <a:pPr/>
              <a:t>1</a:t>
            </a:fld>
            <a:endParaRPr lang="en-US" dirty="0"/>
          </a:p>
        </p:txBody>
      </p:sp>
      <p:sp>
        <p:nvSpPr>
          <p:cNvPr id="15364" name="Rectangle 2"/>
          <p:cNvSpPr>
            <a:spLocks noGrp="1" noChangeArrowheads="1"/>
          </p:cNvSpPr>
          <p:nvPr>
            <p:ph type="title"/>
          </p:nvPr>
        </p:nvSpPr>
        <p:spPr>
          <a:xfrm>
            <a:off x="519113" y="3433763"/>
            <a:ext cx="8229600" cy="1143000"/>
          </a:xfrm>
        </p:spPr>
        <p:txBody>
          <a:bodyPr/>
          <a:lstStyle/>
          <a:p>
            <a:pPr eaLnBrk="1" hangingPunct="1"/>
            <a:r>
              <a:rPr lang="en-US" sz="3600" dirty="0" smtClean="0"/>
              <a:t>Software Reliability</a:t>
            </a:r>
          </a:p>
        </p:txBody>
      </p:sp>
      <p:sp>
        <p:nvSpPr>
          <p:cNvPr id="7" name="Text Box 5"/>
          <p:cNvSpPr txBox="1">
            <a:spLocks noChangeArrowheads="1"/>
          </p:cNvSpPr>
          <p:nvPr/>
        </p:nvSpPr>
        <p:spPr bwMode="auto">
          <a:xfrm>
            <a:off x="450850" y="5370667"/>
            <a:ext cx="8248650" cy="523220"/>
          </a:xfrm>
          <a:prstGeom prst="rect">
            <a:avLst/>
          </a:prstGeom>
          <a:noFill/>
          <a:ln w="9525">
            <a:solidFill>
              <a:schemeClr val="tx1"/>
            </a:solidFill>
            <a:miter lim="800000"/>
            <a:headEnd/>
            <a:tailEnd/>
          </a:ln>
        </p:spPr>
        <p:txBody>
          <a:bodyPr>
            <a:spAutoFit/>
          </a:bodyPr>
          <a:lstStyle/>
          <a:p>
            <a:r>
              <a:rPr lang="pt-BR" sz="1400" b="1" u="sng" dirty="0"/>
              <a:t>Notice:</a:t>
            </a:r>
            <a:r>
              <a:rPr lang="pt-BR" sz="1400" dirty="0"/>
              <a:t> </a:t>
            </a:r>
            <a:r>
              <a:rPr lang="pt-BR" sz="1400" dirty="0" smtClean="0"/>
              <a:t>This set of slides is based on the notes by Professor Guattery of Bucknell and by the textbook author Michael Quinn</a:t>
            </a:r>
            <a:endParaRPr lang="en-US" sz="1400" dirty="0"/>
          </a:p>
        </p:txBody>
      </p:sp>
      <p:sp>
        <p:nvSpPr>
          <p:cNvPr id="9" name="TextBox 8"/>
          <p:cNvSpPr txBox="1"/>
          <p:nvPr/>
        </p:nvSpPr>
        <p:spPr>
          <a:xfrm>
            <a:off x="1588770" y="1126720"/>
            <a:ext cx="5928226" cy="830997"/>
          </a:xfrm>
          <a:prstGeom prst="rect">
            <a:avLst/>
          </a:prstGeom>
          <a:noFill/>
        </p:spPr>
        <p:txBody>
          <a:bodyPr wrap="none" rtlCol="0">
            <a:spAutoFit/>
          </a:bodyPr>
          <a:lstStyle/>
          <a:p>
            <a:r>
              <a:rPr lang="en-US" sz="4800" dirty="0" smtClean="0">
                <a:latin typeface="Times New Roman" pitchFamily="18" charset="0"/>
                <a:cs typeface="Times New Roman" pitchFamily="18" charset="0"/>
              </a:rPr>
              <a:t>Computers and Society</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ctrTitle"/>
          </p:nvPr>
        </p:nvSpPr>
        <p:spPr>
          <a:xfrm>
            <a:off x="685800" y="457200"/>
            <a:ext cx="7772400" cy="990600"/>
          </a:xfrm>
        </p:spPr>
        <p:txBody>
          <a:bodyPr/>
          <a:lstStyle/>
          <a:p>
            <a:pPr eaLnBrk="1" hangingPunct="1"/>
            <a:r>
              <a:rPr lang="en-US" sz="4000" i="1" smtClean="0">
                <a:ea typeface="ヒラギノ角ゴ Pro W3" pitchFamily="-104" charset="-128"/>
              </a:rPr>
              <a:t>Wired News</a:t>
            </a:r>
            <a:r>
              <a:rPr lang="en-US" sz="4000" smtClean="0">
                <a:ea typeface="ヒラギノ角ゴ Pro W3" pitchFamily="-104" charset="-128"/>
              </a:rPr>
              <a:t>’s 10 Worst Bugs (3) </a:t>
            </a:r>
          </a:p>
        </p:txBody>
      </p:sp>
      <p:sp>
        <p:nvSpPr>
          <p:cNvPr id="22531" name="TextBox 3"/>
          <p:cNvSpPr txBox="1">
            <a:spLocks noChangeArrowheads="1"/>
          </p:cNvSpPr>
          <p:nvPr/>
        </p:nvSpPr>
        <p:spPr bwMode="auto">
          <a:xfrm>
            <a:off x="685800" y="1752600"/>
            <a:ext cx="7772400" cy="3108543"/>
          </a:xfrm>
          <a:prstGeom prst="rect">
            <a:avLst/>
          </a:prstGeom>
          <a:noFill/>
          <a:ln w="9525">
            <a:noFill/>
            <a:miter lim="800000"/>
            <a:headEnd/>
            <a:tailEnd/>
          </a:ln>
        </p:spPr>
        <p:txBody>
          <a:bodyPr>
            <a:spAutoFit/>
          </a:bodyPr>
          <a:lstStyle/>
          <a:p>
            <a:r>
              <a:rPr lang="en-US" sz="2800" b="1" dirty="0">
                <a:latin typeface="Calibri" pitchFamily="34" charset="0"/>
              </a:rPr>
              <a:t>1985-1987:</a:t>
            </a:r>
            <a:r>
              <a:rPr lang="en-US" sz="2800" dirty="0">
                <a:latin typeface="Calibri" pitchFamily="34" charset="0"/>
              </a:rPr>
              <a:t>  </a:t>
            </a:r>
            <a:r>
              <a:rPr lang="en-US" sz="2800" b="1" dirty="0">
                <a:solidFill>
                  <a:srgbClr val="FF0000"/>
                </a:solidFill>
                <a:effectLst>
                  <a:outerShdw blurRad="38100" dist="38100" dir="2700000" algn="tl">
                    <a:srgbClr val="C0C0C0"/>
                  </a:outerShdw>
                </a:effectLst>
                <a:latin typeface="Calibri" pitchFamily="34" charset="0"/>
              </a:rPr>
              <a:t>Therac-25</a:t>
            </a:r>
          </a:p>
          <a:p>
            <a:endParaRPr lang="en-US" sz="2800" b="1" dirty="0">
              <a:latin typeface="Calibri" pitchFamily="34" charset="0"/>
            </a:endParaRPr>
          </a:p>
          <a:p>
            <a:r>
              <a:rPr lang="en-US" sz="2800" dirty="0">
                <a:latin typeface="Calibri" pitchFamily="34" charset="0"/>
              </a:rPr>
              <a:t>Software bugs and poor design lead to problems that kill three patients</a:t>
            </a:r>
            <a:r>
              <a:rPr lang="en-US" sz="2800" dirty="0" smtClean="0">
                <a:latin typeface="Calibri" pitchFamily="34" charset="0"/>
              </a:rPr>
              <a:t>.</a:t>
            </a:r>
          </a:p>
          <a:p>
            <a:endParaRPr lang="en-US" sz="2800" dirty="0" smtClean="0">
              <a:latin typeface="Calibri" pitchFamily="34" charset="0"/>
            </a:endParaRPr>
          </a:p>
          <a:p>
            <a:r>
              <a:rPr lang="en-US" sz="2800" dirty="0" smtClean="0">
                <a:latin typeface="Calibri" pitchFamily="34" charset="0"/>
              </a:rPr>
              <a:t>The cause of the problem was that the software didn’t deal with </a:t>
            </a:r>
            <a:r>
              <a:rPr lang="en-US" sz="2800" i="1" dirty="0" smtClean="0">
                <a:latin typeface="Calibri" pitchFamily="34" charset="0"/>
              </a:rPr>
              <a:t>race condition</a:t>
            </a:r>
            <a:r>
              <a:rPr lang="en-US" sz="2800" dirty="0" smtClean="0">
                <a:latin typeface="Calibri" pitchFamily="34" charset="0"/>
              </a:rPr>
              <a:t> properly.</a:t>
            </a:r>
            <a:endParaRPr lang="en-US" sz="2800" dirty="0">
              <a:latin typeface="Calibri" pitchFamily="34" charset="0"/>
            </a:endParaRPr>
          </a:p>
        </p:txBody>
      </p:sp>
      <p:sp>
        <p:nvSpPr>
          <p:cNvPr id="4"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5"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10</a:t>
            </a:fld>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ctrTitle"/>
          </p:nvPr>
        </p:nvSpPr>
        <p:spPr>
          <a:xfrm>
            <a:off x="685800" y="457200"/>
            <a:ext cx="7772400" cy="762000"/>
          </a:xfrm>
        </p:spPr>
        <p:txBody>
          <a:bodyPr/>
          <a:lstStyle/>
          <a:p>
            <a:pPr eaLnBrk="1" hangingPunct="1"/>
            <a:r>
              <a:rPr lang="en-US" sz="4000" i="1" smtClean="0">
                <a:ea typeface="ヒラギノ角ゴ Pro W3" pitchFamily="-104" charset="-128"/>
              </a:rPr>
              <a:t>Wired News</a:t>
            </a:r>
            <a:r>
              <a:rPr lang="en-US" sz="4000" smtClean="0">
                <a:ea typeface="ヒラギノ角ゴ Pro W3" pitchFamily="-104" charset="-128"/>
              </a:rPr>
              <a:t>’s 10 Worst Bugs (4) </a:t>
            </a:r>
          </a:p>
        </p:txBody>
      </p:sp>
      <p:sp>
        <p:nvSpPr>
          <p:cNvPr id="11267" name="TextBox 3"/>
          <p:cNvSpPr txBox="1">
            <a:spLocks noChangeArrowheads="1"/>
          </p:cNvSpPr>
          <p:nvPr/>
        </p:nvSpPr>
        <p:spPr bwMode="auto">
          <a:xfrm>
            <a:off x="685800" y="1371600"/>
            <a:ext cx="7772400" cy="4832350"/>
          </a:xfrm>
          <a:prstGeom prst="rect">
            <a:avLst/>
          </a:prstGeom>
          <a:noFill/>
          <a:ln w="9525">
            <a:noFill/>
            <a:miter lim="800000"/>
            <a:headEnd/>
            <a:tailEnd/>
          </a:ln>
        </p:spPr>
        <p:txBody>
          <a:bodyPr>
            <a:spAutoFit/>
          </a:bodyPr>
          <a:lstStyle/>
          <a:p>
            <a:r>
              <a:rPr lang="en-US" sz="2800" b="1"/>
              <a:t>1988: </a:t>
            </a:r>
            <a:r>
              <a:rPr lang="en-US" sz="2800"/>
              <a:t>Unix system bugs allow the Morris Worm to infect between 2,000 and 6,000 computers</a:t>
            </a:r>
          </a:p>
          <a:p>
            <a:r>
              <a:rPr lang="en-US" sz="2800"/>
              <a:t>in less than a day by taking advantage of a buffer overflow. The specific code is a function in the standard input/output library called </a:t>
            </a:r>
            <a:r>
              <a:rPr lang="en-US" sz="2800" i="1"/>
              <a:t>gets() </a:t>
            </a:r>
            <a:r>
              <a:rPr lang="en-US" sz="2800"/>
              <a:t>designed to get a line of text over the network.</a:t>
            </a:r>
          </a:p>
          <a:p>
            <a:r>
              <a:rPr lang="en-US" sz="2800"/>
              <a:t> </a:t>
            </a:r>
          </a:p>
          <a:p>
            <a:r>
              <a:rPr lang="en-US" sz="2800"/>
              <a:t>Programmers respond by attempting to stamp out the </a:t>
            </a:r>
            <a:r>
              <a:rPr lang="en-US" sz="2800" i="1"/>
              <a:t>gets()</a:t>
            </a:r>
            <a:r>
              <a:rPr lang="en-US" sz="2800"/>
              <a:t> function in working code, but it is not removed from the C language's standard</a:t>
            </a:r>
          </a:p>
          <a:p>
            <a:r>
              <a:rPr lang="en-US" sz="2800"/>
              <a:t>input/output library, where it remains</a:t>
            </a:r>
            <a:r>
              <a:rPr lang="en-US" sz="2800">
                <a:latin typeface="Calibri" pitchFamily="34" charset="0"/>
              </a:rPr>
              <a:t>.</a:t>
            </a:r>
          </a:p>
        </p:txBody>
      </p:sp>
      <p:sp>
        <p:nvSpPr>
          <p:cNvPr id="4"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5"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11</a:t>
            </a:fld>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ctrTitle"/>
          </p:nvPr>
        </p:nvSpPr>
        <p:spPr>
          <a:xfrm>
            <a:off x="685800" y="457200"/>
            <a:ext cx="7772400" cy="990600"/>
          </a:xfrm>
        </p:spPr>
        <p:txBody>
          <a:bodyPr/>
          <a:lstStyle/>
          <a:p>
            <a:pPr eaLnBrk="1" hangingPunct="1"/>
            <a:r>
              <a:rPr lang="en-US" sz="4000" i="1" smtClean="0">
                <a:ea typeface="ヒラギノ角ゴ Pro W3" pitchFamily="-104" charset="-128"/>
              </a:rPr>
              <a:t>Wired News</a:t>
            </a:r>
            <a:r>
              <a:rPr lang="en-US" sz="4000" smtClean="0">
                <a:ea typeface="ヒラギノ角ゴ Pro W3" pitchFamily="-104" charset="-128"/>
              </a:rPr>
              <a:t>’s 10 Worst Bugs (5) </a:t>
            </a:r>
          </a:p>
        </p:txBody>
      </p:sp>
      <p:sp>
        <p:nvSpPr>
          <p:cNvPr id="12291" name="TextBox 3"/>
          <p:cNvSpPr txBox="1">
            <a:spLocks noChangeArrowheads="1"/>
          </p:cNvSpPr>
          <p:nvPr/>
        </p:nvSpPr>
        <p:spPr bwMode="auto">
          <a:xfrm>
            <a:off x="685800" y="1752600"/>
            <a:ext cx="7772400" cy="3970338"/>
          </a:xfrm>
          <a:prstGeom prst="rect">
            <a:avLst/>
          </a:prstGeom>
          <a:noFill/>
          <a:ln w="9525">
            <a:noFill/>
            <a:miter lim="800000"/>
            <a:headEnd/>
            <a:tailEnd/>
          </a:ln>
        </p:spPr>
        <p:txBody>
          <a:bodyPr>
            <a:spAutoFit/>
          </a:bodyPr>
          <a:lstStyle/>
          <a:p>
            <a:r>
              <a:rPr lang="en-US" sz="2800" b="1"/>
              <a:t>1988-1996: </a:t>
            </a:r>
            <a:r>
              <a:rPr lang="en-US" sz="2800"/>
              <a:t>The authors of the Kerberos security system neglect to properly "seed" the program's random number generator with a truly random seed. As a result, for eight years it is possible to trivially break into any computer that relies on Kerberos for authentication.</a:t>
            </a:r>
          </a:p>
          <a:p>
            <a:endParaRPr lang="en-US" sz="2800"/>
          </a:p>
          <a:p>
            <a:r>
              <a:rPr lang="en-US" sz="2800"/>
              <a:t>It is unknown if this bug was ever actually exploited.</a:t>
            </a:r>
            <a:endParaRPr lang="en-US" sz="2800">
              <a:latin typeface="Calibri" pitchFamily="34" charset="0"/>
            </a:endParaRPr>
          </a:p>
        </p:txBody>
      </p:sp>
      <p:sp>
        <p:nvSpPr>
          <p:cNvPr id="4"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5"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12</a:t>
            </a:fld>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ctrTitle"/>
          </p:nvPr>
        </p:nvSpPr>
        <p:spPr>
          <a:xfrm>
            <a:off x="685800" y="457200"/>
            <a:ext cx="7772400" cy="762000"/>
          </a:xfrm>
        </p:spPr>
        <p:txBody>
          <a:bodyPr/>
          <a:lstStyle/>
          <a:p>
            <a:pPr eaLnBrk="1" hangingPunct="1"/>
            <a:r>
              <a:rPr lang="en-US" sz="4000" i="1" smtClean="0">
                <a:ea typeface="ヒラギノ角ゴ Pro W3" pitchFamily="-104" charset="-128"/>
              </a:rPr>
              <a:t>Wired News</a:t>
            </a:r>
            <a:r>
              <a:rPr lang="en-US" sz="4000" smtClean="0">
                <a:ea typeface="ヒラギノ角ゴ Pro W3" pitchFamily="-104" charset="-128"/>
              </a:rPr>
              <a:t>’s 10 Worst Bugs (6) </a:t>
            </a:r>
          </a:p>
        </p:txBody>
      </p:sp>
      <p:sp>
        <p:nvSpPr>
          <p:cNvPr id="13315" name="TextBox 3"/>
          <p:cNvSpPr txBox="1">
            <a:spLocks noChangeArrowheads="1"/>
          </p:cNvSpPr>
          <p:nvPr/>
        </p:nvSpPr>
        <p:spPr bwMode="auto">
          <a:xfrm>
            <a:off x="685800" y="1828800"/>
            <a:ext cx="7772400" cy="3970338"/>
          </a:xfrm>
          <a:prstGeom prst="rect">
            <a:avLst/>
          </a:prstGeom>
          <a:noFill/>
          <a:ln w="9525">
            <a:noFill/>
            <a:miter lim="800000"/>
            <a:headEnd/>
            <a:tailEnd/>
          </a:ln>
        </p:spPr>
        <p:txBody>
          <a:bodyPr>
            <a:spAutoFit/>
          </a:bodyPr>
          <a:lstStyle/>
          <a:p>
            <a:r>
              <a:rPr lang="en-US" sz="2800" b="1"/>
              <a:t>January 15, 1990: </a:t>
            </a:r>
            <a:r>
              <a:rPr lang="en-US" sz="2800"/>
              <a:t>A bug in a new release of the software that controls AT&amp;T's #4ESS telephone switches caused them to crash. This happened because a bug produced a cascading failure in which 114 switches were crashing and rebooting every six seconds.  This left roughly 60 thousand people without long distance service for nine hours</a:t>
            </a:r>
            <a:r>
              <a:rPr lang="en-US" sz="2800">
                <a:latin typeface="Calibri" pitchFamily="34" charset="0"/>
              </a:rPr>
              <a:t>.</a:t>
            </a:r>
          </a:p>
          <a:p>
            <a:endParaRPr lang="en-US" sz="2800"/>
          </a:p>
        </p:txBody>
      </p:sp>
      <p:sp>
        <p:nvSpPr>
          <p:cNvPr id="4"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5"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13</a:t>
            </a:fld>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ctrTitle"/>
          </p:nvPr>
        </p:nvSpPr>
        <p:spPr>
          <a:xfrm>
            <a:off x="685800" y="457200"/>
            <a:ext cx="7772400" cy="762000"/>
          </a:xfrm>
        </p:spPr>
        <p:txBody>
          <a:bodyPr/>
          <a:lstStyle/>
          <a:p>
            <a:pPr eaLnBrk="1" hangingPunct="1"/>
            <a:r>
              <a:rPr lang="en-US" sz="4000" i="1" smtClean="0">
                <a:ea typeface="ヒラギノ角ゴ Pro W3" pitchFamily="-104" charset="-128"/>
              </a:rPr>
              <a:t>Wired News</a:t>
            </a:r>
            <a:r>
              <a:rPr lang="en-US" sz="4000" smtClean="0">
                <a:ea typeface="ヒラギノ角ゴ Pro W3" pitchFamily="-104" charset="-128"/>
              </a:rPr>
              <a:t> 10 Worst Bugs (6.2) </a:t>
            </a:r>
          </a:p>
        </p:txBody>
      </p:sp>
      <p:sp>
        <p:nvSpPr>
          <p:cNvPr id="14339" name="TextBox 3"/>
          <p:cNvSpPr txBox="1">
            <a:spLocks noChangeArrowheads="1"/>
          </p:cNvSpPr>
          <p:nvPr/>
        </p:nvSpPr>
        <p:spPr bwMode="auto">
          <a:xfrm>
            <a:off x="685800" y="1371600"/>
            <a:ext cx="7772400" cy="3108325"/>
          </a:xfrm>
          <a:prstGeom prst="rect">
            <a:avLst/>
          </a:prstGeom>
          <a:noFill/>
          <a:ln w="9525">
            <a:noFill/>
            <a:miter lim="800000"/>
            <a:headEnd/>
            <a:tailEnd/>
          </a:ln>
        </p:spPr>
        <p:txBody>
          <a:bodyPr>
            <a:spAutoFit/>
          </a:bodyPr>
          <a:lstStyle/>
          <a:p>
            <a:r>
              <a:rPr lang="en-US" sz="2800"/>
              <a:t>These three machines sent out recovery messages.  These additional recovery messages added to the network load, overloading more machines.  These machines then crashed in response to the recovery messages.</a:t>
            </a:r>
          </a:p>
          <a:p>
            <a:endParaRPr lang="en-US" sz="2800"/>
          </a:p>
        </p:txBody>
      </p:sp>
      <p:sp>
        <p:nvSpPr>
          <p:cNvPr id="4"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5"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14</a:t>
            </a:fld>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ctrTitle"/>
          </p:nvPr>
        </p:nvSpPr>
        <p:spPr>
          <a:xfrm>
            <a:off x="685800" y="419100"/>
            <a:ext cx="7772400" cy="838200"/>
          </a:xfrm>
        </p:spPr>
        <p:txBody>
          <a:bodyPr/>
          <a:lstStyle/>
          <a:p>
            <a:pPr eaLnBrk="1" hangingPunct="1"/>
            <a:r>
              <a:rPr lang="en-US" sz="3600" smtClean="0">
                <a:ea typeface="ヒラギノ角ゴ Pro W3" pitchFamily="-104" charset="-128"/>
              </a:rPr>
              <a:t>AT&amp;T Switch Problem Explanation</a:t>
            </a:r>
          </a:p>
        </p:txBody>
      </p:sp>
      <p:sp>
        <p:nvSpPr>
          <p:cNvPr id="15363" name="TextBox 3"/>
          <p:cNvSpPr txBox="1">
            <a:spLocks noChangeArrowheads="1"/>
          </p:cNvSpPr>
          <p:nvPr/>
        </p:nvSpPr>
        <p:spPr bwMode="auto">
          <a:xfrm>
            <a:off x="685800" y="1600200"/>
            <a:ext cx="7772400" cy="4524375"/>
          </a:xfrm>
          <a:prstGeom prst="rect">
            <a:avLst/>
          </a:prstGeom>
          <a:noFill/>
          <a:ln w="9525">
            <a:noFill/>
            <a:miter lim="800000"/>
            <a:headEnd/>
            <a:tailEnd/>
          </a:ln>
        </p:spPr>
        <p:txBody>
          <a:bodyPr>
            <a:spAutoFit/>
          </a:bodyPr>
          <a:lstStyle/>
          <a:p>
            <a:r>
              <a:rPr lang="en-US" sz="2400"/>
              <a:t>The New York switch sent a message to all the other 4ESS switches it is linked with that it was not accepting additional traffic. AT&amp;T manager Larry Seese referred to that message as a "congestion signal." After the switch successfully completed the reintialization, the New York switch went back in service and began processing calls.</a:t>
            </a:r>
          </a:p>
          <a:p>
            <a:endParaRPr lang="en-US" sz="2400"/>
          </a:p>
          <a:p>
            <a:r>
              <a:rPr lang="en-US" sz="2400"/>
              <a:t>That is when the fault in the new software reared its ugly head. Under the previous system, switch A would send out a message that it was working again, and switch B would double-check that switch A was back in service.</a:t>
            </a:r>
            <a:endParaRPr lang="en-US" sz="2400">
              <a:latin typeface="Calibri" pitchFamily="34" charset="0"/>
            </a:endParaRPr>
          </a:p>
        </p:txBody>
      </p:sp>
      <p:sp>
        <p:nvSpPr>
          <p:cNvPr id="4"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5"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15</a:t>
            </a:fld>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ctrTitle"/>
          </p:nvPr>
        </p:nvSpPr>
        <p:spPr>
          <a:xfrm>
            <a:off x="685800" y="609600"/>
            <a:ext cx="7772400" cy="1066800"/>
          </a:xfrm>
        </p:spPr>
        <p:txBody>
          <a:bodyPr/>
          <a:lstStyle/>
          <a:p>
            <a:pPr eaLnBrk="1" hangingPunct="1"/>
            <a:r>
              <a:rPr lang="en-US" sz="3600" smtClean="0">
                <a:ea typeface="ヒラギノ角ゴ Pro W3" pitchFamily="-104" charset="-128"/>
              </a:rPr>
              <a:t>AT&amp;T Problem Explanation (2)</a:t>
            </a:r>
          </a:p>
        </p:txBody>
      </p:sp>
      <p:sp>
        <p:nvSpPr>
          <p:cNvPr id="16387" name="TextBox 3"/>
          <p:cNvSpPr txBox="1">
            <a:spLocks noChangeArrowheads="1"/>
          </p:cNvSpPr>
          <p:nvPr/>
        </p:nvSpPr>
        <p:spPr bwMode="auto">
          <a:xfrm>
            <a:off x="685800" y="1905000"/>
            <a:ext cx="7772400" cy="4154488"/>
          </a:xfrm>
          <a:prstGeom prst="rect">
            <a:avLst/>
          </a:prstGeom>
          <a:noFill/>
          <a:ln w="9525">
            <a:noFill/>
            <a:miter lim="800000"/>
            <a:headEnd/>
            <a:tailEnd/>
          </a:ln>
        </p:spPr>
        <p:txBody>
          <a:bodyPr>
            <a:spAutoFit/>
          </a:bodyPr>
          <a:lstStyle/>
          <a:p>
            <a:r>
              <a:rPr lang="en-US" sz="2400"/>
              <a:t>With the new software, switch A begins processing calls and sends out call routing signals. The reappearance of traffic from switch A is supposed to tell switch B that A is working again.  This is supposed to be faster.</a:t>
            </a:r>
            <a:br>
              <a:rPr lang="en-US" sz="2400"/>
            </a:br>
            <a:r>
              <a:rPr lang="en-US" sz="2400"/>
              <a:t/>
            </a:r>
            <a:br>
              <a:rPr lang="en-US" sz="2400"/>
            </a:br>
            <a:r>
              <a:rPr lang="en-US" sz="2400"/>
              <a:t>“The first common channel signaling system 7 initial address message (caused by a call attempt) that switch B receives from switch A alerts B that A is back in service. Switch B then resets its internal logic to indicate that A is back in service," said Seese.</a:t>
            </a:r>
            <a:br>
              <a:rPr lang="en-US" sz="2400"/>
            </a:br>
            <a:endParaRPr lang="en-US" sz="2400">
              <a:latin typeface="Calibri" pitchFamily="34" charset="0"/>
            </a:endParaRPr>
          </a:p>
        </p:txBody>
      </p:sp>
      <p:sp>
        <p:nvSpPr>
          <p:cNvPr id="4"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5"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16</a:t>
            </a:fld>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ctrTitle"/>
          </p:nvPr>
        </p:nvSpPr>
        <p:spPr>
          <a:xfrm>
            <a:off x="685800" y="457200"/>
            <a:ext cx="7772400" cy="685800"/>
          </a:xfrm>
        </p:spPr>
        <p:txBody>
          <a:bodyPr/>
          <a:lstStyle/>
          <a:p>
            <a:pPr eaLnBrk="1" hangingPunct="1"/>
            <a:r>
              <a:rPr lang="en-US" sz="3600" smtClean="0">
                <a:ea typeface="ヒラギノ角ゴ Pro W3" pitchFamily="-104" charset="-128"/>
              </a:rPr>
              <a:t>AT&amp;T Problem Explanation (3)</a:t>
            </a:r>
          </a:p>
        </p:txBody>
      </p:sp>
      <p:sp>
        <p:nvSpPr>
          <p:cNvPr id="17411" name="TextBox 3"/>
          <p:cNvSpPr txBox="1">
            <a:spLocks noChangeArrowheads="1"/>
          </p:cNvSpPr>
          <p:nvPr/>
        </p:nvSpPr>
        <p:spPr bwMode="auto">
          <a:xfrm>
            <a:off x="685800" y="1295400"/>
            <a:ext cx="7772400" cy="4894263"/>
          </a:xfrm>
          <a:prstGeom prst="rect">
            <a:avLst/>
          </a:prstGeom>
          <a:noFill/>
          <a:ln w="9525">
            <a:noFill/>
            <a:miter lim="800000"/>
            <a:headEnd/>
            <a:tailEnd/>
          </a:ln>
        </p:spPr>
        <p:txBody>
          <a:bodyPr>
            <a:spAutoFit/>
          </a:bodyPr>
          <a:lstStyle/>
          <a:p>
            <a:r>
              <a:rPr lang="en-US" sz="2400"/>
              <a:t>The problem occurred when switch B got a second call-attempt message from A while it was in the process of resetting its internal logic. "[The message] confused the software. it tried to execute an instruction that didn't make any sense…” so switch B shut itself down to avoid spreading the problem, Seese explained.</a:t>
            </a:r>
            <a:br>
              <a:rPr lang="en-US" sz="2400"/>
            </a:br>
            <a:r>
              <a:rPr lang="en-US" sz="2400"/>
              <a:t/>
            </a:r>
            <a:br>
              <a:rPr lang="en-US" sz="2400"/>
            </a:br>
            <a:r>
              <a:rPr lang="en-US" sz="2400"/>
              <a:t>Unfortunately, switch B then sent a message to other switches that it was out of service. Once switch B reset itself, it sent out call processing messages. That caused identical failures around the nation."It was a chain reaction. Any switch that was connected to B was put into the same condition.”</a:t>
            </a:r>
            <a:endParaRPr lang="en-US" sz="2400">
              <a:latin typeface="Calibri" pitchFamily="34" charset="0"/>
            </a:endParaRPr>
          </a:p>
        </p:txBody>
      </p:sp>
      <p:sp>
        <p:nvSpPr>
          <p:cNvPr id="4"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5"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17</a:t>
            </a:fld>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ctrTitle"/>
          </p:nvPr>
        </p:nvSpPr>
        <p:spPr>
          <a:xfrm>
            <a:off x="685800" y="457200"/>
            <a:ext cx="7772400" cy="990600"/>
          </a:xfrm>
        </p:spPr>
        <p:txBody>
          <a:bodyPr/>
          <a:lstStyle/>
          <a:p>
            <a:pPr eaLnBrk="1" hangingPunct="1"/>
            <a:r>
              <a:rPr lang="en-US" sz="4000" i="1" smtClean="0">
                <a:ea typeface="ヒラギノ角ゴ Pro W3" pitchFamily="-104" charset="-128"/>
              </a:rPr>
              <a:t>Wired News</a:t>
            </a:r>
            <a:r>
              <a:rPr lang="en-US" sz="4000" smtClean="0">
                <a:ea typeface="ヒラギノ角ゴ Pro W3" pitchFamily="-104" charset="-128"/>
              </a:rPr>
              <a:t>’s 10 Worst Bugs (7) </a:t>
            </a:r>
          </a:p>
        </p:txBody>
      </p:sp>
      <p:sp>
        <p:nvSpPr>
          <p:cNvPr id="18435" name="TextBox 3"/>
          <p:cNvSpPr txBox="1">
            <a:spLocks noChangeArrowheads="1"/>
          </p:cNvSpPr>
          <p:nvPr/>
        </p:nvSpPr>
        <p:spPr bwMode="auto">
          <a:xfrm>
            <a:off x="685800" y="1752600"/>
            <a:ext cx="7772400" cy="4400550"/>
          </a:xfrm>
          <a:prstGeom prst="rect">
            <a:avLst/>
          </a:prstGeom>
          <a:noFill/>
          <a:ln w="9525">
            <a:noFill/>
            <a:miter lim="800000"/>
            <a:headEnd/>
            <a:tailEnd/>
          </a:ln>
        </p:spPr>
        <p:txBody>
          <a:bodyPr>
            <a:spAutoFit/>
          </a:bodyPr>
          <a:lstStyle/>
          <a:p>
            <a:r>
              <a:rPr lang="en-US" sz="2800" b="1"/>
              <a:t>1993:</a:t>
            </a:r>
            <a:r>
              <a:rPr lang="en-US" sz="2800"/>
              <a:t>  A silicon error causes Intel's new Pentium chip to make mistakes when dividing floating-point in a specific range.  Although the</a:t>
            </a:r>
          </a:p>
          <a:p>
            <a:r>
              <a:rPr lang="en-US" sz="2800"/>
              <a:t>bug affects few users, it becomes a public relations nightmare.</a:t>
            </a:r>
          </a:p>
          <a:p>
            <a:endParaRPr lang="en-US" sz="2800"/>
          </a:p>
          <a:p>
            <a:r>
              <a:rPr lang="en-US" sz="2800"/>
              <a:t>With 3 million to 5 million defective chips in circulation, Intel offered to replace Pentium chips only for consumers who could prove they needed high accuracy</a:t>
            </a:r>
            <a:r>
              <a:rPr lang="en-US" sz="2800">
                <a:latin typeface="Calibri" pitchFamily="34" charset="0"/>
              </a:rPr>
              <a:t>.</a:t>
            </a:r>
          </a:p>
        </p:txBody>
      </p:sp>
      <p:sp>
        <p:nvSpPr>
          <p:cNvPr id="4"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5"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18</a:t>
            </a:fld>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457200"/>
            <a:ext cx="7772400" cy="990600"/>
          </a:xfrm>
        </p:spPr>
        <p:txBody>
          <a:bodyPr/>
          <a:lstStyle/>
          <a:p>
            <a:pPr eaLnBrk="1" hangingPunct="1"/>
            <a:r>
              <a:rPr lang="en-US" sz="4000" i="1" smtClean="0">
                <a:ea typeface="ヒラギノ角ゴ Pro W3" pitchFamily="-104" charset="-128"/>
              </a:rPr>
              <a:t>Wired News</a:t>
            </a:r>
            <a:r>
              <a:rPr lang="en-US" sz="4000" smtClean="0">
                <a:ea typeface="ヒラギノ角ゴ Pro W3" pitchFamily="-104" charset="-128"/>
              </a:rPr>
              <a:t> 10 Worst Bugs (7.2) </a:t>
            </a:r>
          </a:p>
        </p:txBody>
      </p:sp>
      <p:sp>
        <p:nvSpPr>
          <p:cNvPr id="19459" name="TextBox 3"/>
          <p:cNvSpPr txBox="1">
            <a:spLocks noChangeArrowheads="1"/>
          </p:cNvSpPr>
          <p:nvPr/>
        </p:nvSpPr>
        <p:spPr bwMode="auto">
          <a:xfrm>
            <a:off x="685800" y="1752600"/>
            <a:ext cx="7772400" cy="1816100"/>
          </a:xfrm>
          <a:prstGeom prst="rect">
            <a:avLst/>
          </a:prstGeom>
          <a:noFill/>
          <a:ln w="9525">
            <a:noFill/>
            <a:miter lim="800000"/>
            <a:headEnd/>
            <a:tailEnd/>
          </a:ln>
        </p:spPr>
        <p:txBody>
          <a:bodyPr>
            <a:spAutoFit/>
          </a:bodyPr>
          <a:lstStyle/>
          <a:p>
            <a:r>
              <a:rPr lang="en-US" sz="2800"/>
              <a:t>Eventually the company had to agree to replace the chips for anyone who complained.</a:t>
            </a:r>
          </a:p>
          <a:p>
            <a:endParaRPr lang="en-US" sz="2800"/>
          </a:p>
          <a:p>
            <a:r>
              <a:rPr lang="en-US" sz="2800"/>
              <a:t>The bug ultimately cost Intel $475 million.</a:t>
            </a:r>
            <a:endParaRPr lang="en-US" sz="2800">
              <a:latin typeface="Calibri" pitchFamily="34" charset="0"/>
            </a:endParaRPr>
          </a:p>
        </p:txBody>
      </p:sp>
      <p:sp>
        <p:nvSpPr>
          <p:cNvPr id="4"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5"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19</a:t>
            </a:fld>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a:xfrm>
            <a:off x="685800" y="533400"/>
            <a:ext cx="7772400" cy="762000"/>
          </a:xfrm>
        </p:spPr>
        <p:txBody>
          <a:bodyPr/>
          <a:lstStyle/>
          <a:p>
            <a:pPr eaLnBrk="1" hangingPunct="1"/>
            <a:r>
              <a:rPr lang="en-US" sz="4000" dirty="0" smtClean="0">
                <a:ea typeface="ヒラギノ角ゴ Pro W3" pitchFamily="-104" charset="-128"/>
              </a:rPr>
              <a:t>Computer Errors</a:t>
            </a:r>
          </a:p>
        </p:txBody>
      </p:sp>
      <p:sp>
        <p:nvSpPr>
          <p:cNvPr id="3075" name="TextBox 3"/>
          <p:cNvSpPr txBox="1">
            <a:spLocks noChangeArrowheads="1"/>
          </p:cNvSpPr>
          <p:nvPr/>
        </p:nvSpPr>
        <p:spPr bwMode="auto">
          <a:xfrm>
            <a:off x="685800" y="1600200"/>
            <a:ext cx="7772400" cy="4401205"/>
          </a:xfrm>
          <a:prstGeom prst="rect">
            <a:avLst/>
          </a:prstGeom>
          <a:noFill/>
          <a:ln w="9525">
            <a:noFill/>
            <a:miter lim="800000"/>
            <a:headEnd/>
            <a:tailEnd/>
          </a:ln>
        </p:spPr>
        <p:txBody>
          <a:bodyPr>
            <a:spAutoFit/>
          </a:bodyPr>
          <a:lstStyle/>
          <a:p>
            <a:r>
              <a:rPr lang="en-US" sz="2800" dirty="0">
                <a:latin typeface="Calibri" pitchFamily="34" charset="0"/>
              </a:rPr>
              <a:t>Considered in the broadest </a:t>
            </a:r>
            <a:r>
              <a:rPr lang="en-US" sz="2800" dirty="0" smtClean="0">
                <a:latin typeface="Calibri" pitchFamily="34" charset="0"/>
              </a:rPr>
              <a:t>context, computer errors </a:t>
            </a:r>
            <a:r>
              <a:rPr lang="en-US" sz="2800" dirty="0">
                <a:latin typeface="Calibri" pitchFamily="34" charset="0"/>
              </a:rPr>
              <a:t>occur when the use of a </a:t>
            </a:r>
            <a:r>
              <a:rPr lang="en-US" sz="2800" dirty="0" smtClean="0">
                <a:latin typeface="Calibri" pitchFamily="34" charset="0"/>
              </a:rPr>
              <a:t>computer leads </a:t>
            </a:r>
            <a:r>
              <a:rPr lang="en-US" sz="2800" dirty="0">
                <a:latin typeface="Calibri" pitchFamily="34" charset="0"/>
              </a:rPr>
              <a:t>to performance that is unexpected or is outside the specified </a:t>
            </a:r>
            <a:r>
              <a:rPr lang="en-US" sz="2800" dirty="0" smtClean="0">
                <a:latin typeface="Calibri" pitchFamily="34" charset="0"/>
              </a:rPr>
              <a:t>norm.</a:t>
            </a:r>
            <a:endParaRPr lang="en-US" sz="2800" dirty="0">
              <a:latin typeface="Calibri" pitchFamily="34" charset="0"/>
            </a:endParaRPr>
          </a:p>
          <a:p>
            <a:endParaRPr lang="en-US" sz="2800" dirty="0">
              <a:latin typeface="Calibri" pitchFamily="34" charset="0"/>
            </a:endParaRPr>
          </a:p>
          <a:p>
            <a:r>
              <a:rPr lang="en-US" sz="2800" dirty="0">
                <a:latin typeface="Calibri" pitchFamily="34" charset="0"/>
              </a:rPr>
              <a:t>Such errors include </a:t>
            </a:r>
            <a:r>
              <a:rPr lang="en-US" sz="2800" dirty="0" smtClean="0">
                <a:latin typeface="Calibri" pitchFamily="34" charset="0"/>
              </a:rPr>
              <a:t>design errors, implementation errors, and cases </a:t>
            </a:r>
            <a:r>
              <a:rPr lang="en-US" sz="2800" dirty="0">
                <a:latin typeface="Calibri" pitchFamily="34" charset="0"/>
              </a:rPr>
              <a:t>where incorrect data is entered into the system.  Incorrect conclusions based on such data has led to incidents such as disenfranchised voters and false arrests.</a:t>
            </a:r>
          </a:p>
        </p:txBody>
      </p:sp>
      <p:sp>
        <p:nvSpPr>
          <p:cNvPr id="4"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5"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ctrTitle"/>
          </p:nvPr>
        </p:nvSpPr>
        <p:spPr>
          <a:xfrm>
            <a:off x="685800" y="457200"/>
            <a:ext cx="7772400" cy="990600"/>
          </a:xfrm>
        </p:spPr>
        <p:txBody>
          <a:bodyPr/>
          <a:lstStyle/>
          <a:p>
            <a:pPr eaLnBrk="1" hangingPunct="1"/>
            <a:r>
              <a:rPr lang="en-US" sz="4000" i="1" smtClean="0">
                <a:ea typeface="ヒラギノ角ゴ Pro W3" pitchFamily="-104" charset="-128"/>
              </a:rPr>
              <a:t>Wired News</a:t>
            </a:r>
            <a:r>
              <a:rPr lang="en-US" sz="4000" smtClean="0">
                <a:ea typeface="ヒラギノ角ゴ Pro W3" pitchFamily="-104" charset="-128"/>
              </a:rPr>
              <a:t>’s 10 Worst Bugs (8) </a:t>
            </a:r>
          </a:p>
        </p:txBody>
      </p:sp>
      <p:sp>
        <p:nvSpPr>
          <p:cNvPr id="20483" name="TextBox 3"/>
          <p:cNvSpPr txBox="1">
            <a:spLocks noChangeArrowheads="1"/>
          </p:cNvSpPr>
          <p:nvPr/>
        </p:nvSpPr>
        <p:spPr bwMode="auto">
          <a:xfrm>
            <a:off x="685800" y="1600200"/>
            <a:ext cx="7772400" cy="4832350"/>
          </a:xfrm>
          <a:prstGeom prst="rect">
            <a:avLst/>
          </a:prstGeom>
          <a:noFill/>
          <a:ln w="9525">
            <a:noFill/>
            <a:miter lim="800000"/>
            <a:headEnd/>
            <a:tailEnd/>
          </a:ln>
        </p:spPr>
        <p:txBody>
          <a:bodyPr>
            <a:spAutoFit/>
          </a:bodyPr>
          <a:lstStyle/>
          <a:p>
            <a:r>
              <a:rPr lang="en-US" sz="2800" b="1"/>
              <a:t>1995/1996:</a:t>
            </a:r>
            <a:r>
              <a:rPr lang="en-US" sz="2800"/>
              <a:t> -- The Ping of Death. A lack of sanity checks and error handling in the IP fragmentation reassembly code makes it possible to crash a wide variety of operating systems by sending a malformed "ping" packet from anywhere on the internet.</a:t>
            </a:r>
          </a:p>
          <a:p>
            <a:endParaRPr lang="en-US" sz="2800"/>
          </a:p>
          <a:p>
            <a:r>
              <a:rPr lang="en-US" sz="2800"/>
              <a:t>Windows computers, which display the "blue screen of death" when they receive these packets, are most affected, but the attack also affects many Macintosh and Unix systems</a:t>
            </a:r>
            <a:r>
              <a:rPr lang="en-US" sz="2800">
                <a:latin typeface="Calibri" pitchFamily="34" charset="0"/>
              </a:rPr>
              <a:t>.</a:t>
            </a:r>
          </a:p>
        </p:txBody>
      </p:sp>
      <p:sp>
        <p:nvSpPr>
          <p:cNvPr id="4"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5"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20</a:t>
            </a:fld>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ctrTitle"/>
          </p:nvPr>
        </p:nvSpPr>
        <p:spPr>
          <a:xfrm>
            <a:off x="685800" y="457200"/>
            <a:ext cx="7772400" cy="990600"/>
          </a:xfrm>
        </p:spPr>
        <p:txBody>
          <a:bodyPr/>
          <a:lstStyle/>
          <a:p>
            <a:pPr eaLnBrk="1" hangingPunct="1"/>
            <a:r>
              <a:rPr lang="en-US" sz="4000" i="1" smtClean="0">
                <a:ea typeface="ヒラギノ角ゴ Pro W3" pitchFamily="-104" charset="-128"/>
              </a:rPr>
              <a:t>Wired News</a:t>
            </a:r>
            <a:r>
              <a:rPr lang="en-US" sz="4000" smtClean="0">
                <a:ea typeface="ヒラギノ角ゴ Pro W3" pitchFamily="-104" charset="-128"/>
              </a:rPr>
              <a:t>’s 10 Worst Bugs (9) </a:t>
            </a:r>
          </a:p>
        </p:txBody>
      </p:sp>
      <p:sp>
        <p:nvSpPr>
          <p:cNvPr id="21507" name="TextBox 3"/>
          <p:cNvSpPr txBox="1">
            <a:spLocks noChangeArrowheads="1"/>
          </p:cNvSpPr>
          <p:nvPr/>
        </p:nvSpPr>
        <p:spPr bwMode="auto">
          <a:xfrm>
            <a:off x="685800" y="1443990"/>
            <a:ext cx="7772400" cy="4832092"/>
          </a:xfrm>
          <a:prstGeom prst="rect">
            <a:avLst/>
          </a:prstGeom>
          <a:noFill/>
          <a:ln w="9525">
            <a:noFill/>
            <a:miter lim="800000"/>
            <a:headEnd/>
            <a:tailEnd/>
          </a:ln>
        </p:spPr>
        <p:txBody>
          <a:bodyPr>
            <a:spAutoFit/>
          </a:bodyPr>
          <a:lstStyle/>
          <a:p>
            <a:r>
              <a:rPr lang="en-US" sz="2800" b="1" dirty="0"/>
              <a:t>June 4, 1996:</a:t>
            </a:r>
            <a:r>
              <a:rPr lang="en-US" sz="2800" dirty="0"/>
              <a:t>  The European </a:t>
            </a:r>
            <a:r>
              <a:rPr lang="en-US" sz="2800" dirty="0" err="1"/>
              <a:t>Ariane</a:t>
            </a:r>
            <a:r>
              <a:rPr lang="en-US" sz="2800" dirty="0"/>
              <a:t> 5 rocket reused code from the earlier </a:t>
            </a:r>
            <a:r>
              <a:rPr lang="en-US" sz="2800" dirty="0" err="1"/>
              <a:t>Ariane</a:t>
            </a:r>
            <a:r>
              <a:rPr lang="en-US" sz="2800" dirty="0"/>
              <a:t> 4 rocket. The </a:t>
            </a:r>
            <a:r>
              <a:rPr lang="en-US" sz="2800" dirty="0" err="1"/>
              <a:t>Ariane</a:t>
            </a:r>
            <a:r>
              <a:rPr lang="en-US" sz="2800" dirty="0"/>
              <a:t> 4 includes code that converts a 64-bit floating-point number to a 16-bit signed integer.</a:t>
            </a:r>
          </a:p>
          <a:p>
            <a:endParaRPr lang="en-US" sz="2800" dirty="0"/>
          </a:p>
          <a:p>
            <a:r>
              <a:rPr lang="en-US" sz="2800" dirty="0"/>
              <a:t>On its first flight, the </a:t>
            </a:r>
            <a:r>
              <a:rPr lang="en-US" sz="2800" dirty="0" err="1"/>
              <a:t>Ariane</a:t>
            </a:r>
            <a:r>
              <a:rPr lang="en-US" sz="2800" dirty="0"/>
              <a:t> 5’s faster engines cause the 64-bit numbers to be larger than in the </a:t>
            </a:r>
            <a:r>
              <a:rPr lang="en-US" sz="2800" dirty="0" err="1"/>
              <a:t>Ariane</a:t>
            </a:r>
            <a:r>
              <a:rPr lang="en-US" sz="2800" dirty="0"/>
              <a:t> 4, triggering an overflow condition that results in the flight computer </a:t>
            </a:r>
            <a:r>
              <a:rPr lang="en-US" sz="2800" dirty="0" smtClean="0"/>
              <a:t>crashing, and the crash of the rocket.</a:t>
            </a:r>
            <a:endParaRPr lang="en-US" sz="2800" dirty="0">
              <a:latin typeface="Calibri" pitchFamily="34" charset="0"/>
            </a:endParaRPr>
          </a:p>
        </p:txBody>
      </p:sp>
      <p:sp>
        <p:nvSpPr>
          <p:cNvPr id="4"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5"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21</a:t>
            </a:fld>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ctrTitle"/>
          </p:nvPr>
        </p:nvSpPr>
        <p:spPr>
          <a:xfrm>
            <a:off x="685800" y="457200"/>
            <a:ext cx="7772400" cy="990600"/>
          </a:xfrm>
        </p:spPr>
        <p:txBody>
          <a:bodyPr/>
          <a:lstStyle/>
          <a:p>
            <a:pPr eaLnBrk="1" hangingPunct="1"/>
            <a:r>
              <a:rPr lang="en-US" sz="4000" i="1" smtClean="0">
                <a:ea typeface="ヒラギノ角ゴ Pro W3" pitchFamily="-104" charset="-128"/>
              </a:rPr>
              <a:t>Wired News</a:t>
            </a:r>
            <a:r>
              <a:rPr lang="en-US" sz="4000" smtClean="0">
                <a:ea typeface="ヒラギノ角ゴ Pro W3" pitchFamily="-104" charset="-128"/>
              </a:rPr>
              <a:t> 10 Worst Bugs (9.2) </a:t>
            </a:r>
          </a:p>
        </p:txBody>
      </p:sp>
      <p:sp>
        <p:nvSpPr>
          <p:cNvPr id="22531" name="TextBox 3"/>
          <p:cNvSpPr txBox="1">
            <a:spLocks noChangeArrowheads="1"/>
          </p:cNvSpPr>
          <p:nvPr/>
        </p:nvSpPr>
        <p:spPr bwMode="auto">
          <a:xfrm>
            <a:off x="685800" y="1752600"/>
            <a:ext cx="7772400" cy="4400550"/>
          </a:xfrm>
          <a:prstGeom prst="rect">
            <a:avLst/>
          </a:prstGeom>
          <a:noFill/>
          <a:ln w="9525">
            <a:noFill/>
            <a:miter lim="800000"/>
            <a:headEnd/>
            <a:tailEnd/>
          </a:ln>
        </p:spPr>
        <p:txBody>
          <a:bodyPr>
            <a:spAutoFit/>
          </a:bodyPr>
          <a:lstStyle/>
          <a:p>
            <a:r>
              <a:rPr lang="en-US" sz="2800"/>
              <a:t>First the backup computer crashed, followed 0.05 seconds later by a crash of the primary computer.</a:t>
            </a:r>
          </a:p>
          <a:p>
            <a:endParaRPr lang="en-US" sz="2800"/>
          </a:p>
          <a:p>
            <a:r>
              <a:rPr lang="en-US" sz="2800"/>
              <a:t>As a result of these crashed computers, the rocket’s primary processor overpowered the rocket's engines and caused the rocket to disintegrate 40 seconds after launch.</a:t>
            </a:r>
          </a:p>
          <a:p>
            <a:endParaRPr lang="en-US" sz="2800">
              <a:latin typeface="Calibri" pitchFamily="34" charset="0"/>
            </a:endParaRPr>
          </a:p>
          <a:p>
            <a:r>
              <a:rPr lang="en-US" sz="2800">
                <a:latin typeface="Calibri" pitchFamily="34" charset="0"/>
              </a:rPr>
              <a:t>An uninsured $500 million satellite was lost.</a:t>
            </a:r>
          </a:p>
        </p:txBody>
      </p:sp>
      <p:sp>
        <p:nvSpPr>
          <p:cNvPr id="4"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5"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22</a:t>
            </a:fld>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ctrTitle"/>
          </p:nvPr>
        </p:nvSpPr>
        <p:spPr>
          <a:xfrm>
            <a:off x="685800" y="457200"/>
            <a:ext cx="7772400" cy="990600"/>
          </a:xfrm>
        </p:spPr>
        <p:txBody>
          <a:bodyPr/>
          <a:lstStyle/>
          <a:p>
            <a:pPr eaLnBrk="1" hangingPunct="1"/>
            <a:r>
              <a:rPr lang="en-US" sz="4000" i="1" smtClean="0">
                <a:ea typeface="ヒラギノ角ゴ Pro W3" pitchFamily="-104" charset="-128"/>
              </a:rPr>
              <a:t>Wired News</a:t>
            </a:r>
            <a:r>
              <a:rPr lang="en-US" sz="4000" smtClean="0">
                <a:ea typeface="ヒラギノ角ゴ Pro W3" pitchFamily="-104" charset="-128"/>
              </a:rPr>
              <a:t> 10 Worst Bugs (10) </a:t>
            </a:r>
          </a:p>
        </p:txBody>
      </p:sp>
      <p:sp>
        <p:nvSpPr>
          <p:cNvPr id="23555" name="TextBox 3"/>
          <p:cNvSpPr txBox="1">
            <a:spLocks noChangeArrowheads="1"/>
          </p:cNvSpPr>
          <p:nvPr/>
        </p:nvSpPr>
        <p:spPr bwMode="auto">
          <a:xfrm>
            <a:off x="685800" y="1752600"/>
            <a:ext cx="7772400" cy="4400550"/>
          </a:xfrm>
          <a:prstGeom prst="rect">
            <a:avLst/>
          </a:prstGeom>
          <a:noFill/>
          <a:ln w="9525">
            <a:noFill/>
            <a:miter lim="800000"/>
            <a:headEnd/>
            <a:tailEnd/>
          </a:ln>
        </p:spPr>
        <p:txBody>
          <a:bodyPr>
            <a:spAutoFit/>
          </a:bodyPr>
          <a:lstStyle/>
          <a:p>
            <a:r>
              <a:rPr lang="en-US" sz="2800" b="1"/>
              <a:t>November 2000: </a:t>
            </a:r>
            <a:r>
              <a:rPr lang="en-US" sz="2800"/>
              <a:t>National Cancer Institute, Panama City. In a series of accidents, therapy planning software created by Multidata Systems International, a US firm, miscalculated the proper dosage of radiation for patients.</a:t>
            </a:r>
          </a:p>
          <a:p>
            <a:endParaRPr lang="en-US" sz="2800"/>
          </a:p>
          <a:p>
            <a:r>
              <a:rPr lang="en-US" sz="2800"/>
              <a:t>Multidata's software allows a radiation therapist to draw on a computer screen the placement of metal shields called "blocks" designed to protect healthy tissue from the radiation.</a:t>
            </a:r>
            <a:endParaRPr lang="en-US" sz="2800">
              <a:latin typeface="Calibri" pitchFamily="34" charset="0"/>
            </a:endParaRPr>
          </a:p>
        </p:txBody>
      </p:sp>
      <p:sp>
        <p:nvSpPr>
          <p:cNvPr id="4"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5"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23</a:t>
            </a:fld>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ctrTitle"/>
          </p:nvPr>
        </p:nvSpPr>
        <p:spPr>
          <a:xfrm>
            <a:off x="685800" y="457200"/>
            <a:ext cx="7772400" cy="990600"/>
          </a:xfrm>
        </p:spPr>
        <p:txBody>
          <a:bodyPr/>
          <a:lstStyle/>
          <a:p>
            <a:pPr eaLnBrk="1" hangingPunct="1"/>
            <a:r>
              <a:rPr lang="en-US" sz="4000" i="1" smtClean="0">
                <a:ea typeface="ヒラギノ角ゴ Pro W3" pitchFamily="-104" charset="-128"/>
              </a:rPr>
              <a:t>Wired News</a:t>
            </a:r>
            <a:r>
              <a:rPr lang="en-US" sz="4000" smtClean="0">
                <a:ea typeface="ヒラギノ角ゴ Pro W3" pitchFamily="-104" charset="-128"/>
              </a:rPr>
              <a:t> 10 Worst Bugs (10.2) </a:t>
            </a:r>
          </a:p>
        </p:txBody>
      </p:sp>
      <p:sp>
        <p:nvSpPr>
          <p:cNvPr id="24579" name="TextBox 3"/>
          <p:cNvSpPr txBox="1">
            <a:spLocks noChangeArrowheads="1"/>
          </p:cNvSpPr>
          <p:nvPr/>
        </p:nvSpPr>
        <p:spPr bwMode="auto">
          <a:xfrm>
            <a:off x="685800" y="1752600"/>
            <a:ext cx="7772400" cy="4400550"/>
          </a:xfrm>
          <a:prstGeom prst="rect">
            <a:avLst/>
          </a:prstGeom>
          <a:noFill/>
          <a:ln w="9525">
            <a:noFill/>
            <a:miter lim="800000"/>
            <a:headEnd/>
            <a:tailEnd/>
          </a:ln>
        </p:spPr>
        <p:txBody>
          <a:bodyPr>
            <a:spAutoFit/>
          </a:bodyPr>
          <a:lstStyle/>
          <a:p>
            <a:r>
              <a:rPr lang="en-US" sz="2800"/>
              <a:t>The software will only allow technicians to use four shielding blocks, and the Panamanian doctors wish to use five.</a:t>
            </a:r>
          </a:p>
          <a:p>
            <a:endParaRPr lang="en-US" sz="2800"/>
          </a:p>
          <a:p>
            <a:r>
              <a:rPr lang="en-US" sz="2800"/>
              <a:t>The doctors discover that they can trick the software by drawing all five blocks as a single large block with a hole in the middle. What they didn't realize is that the Multidata software gives different answers depending on how the hole is drawn.</a:t>
            </a:r>
            <a:endParaRPr lang="en-US" sz="2800">
              <a:latin typeface="Calibri" pitchFamily="34" charset="0"/>
            </a:endParaRPr>
          </a:p>
        </p:txBody>
      </p:sp>
      <p:sp>
        <p:nvSpPr>
          <p:cNvPr id="4"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5"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24</a:t>
            </a:fld>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ctrTitle"/>
          </p:nvPr>
        </p:nvSpPr>
        <p:spPr>
          <a:xfrm>
            <a:off x="685800" y="457200"/>
            <a:ext cx="7772400" cy="990600"/>
          </a:xfrm>
        </p:spPr>
        <p:txBody>
          <a:bodyPr/>
          <a:lstStyle/>
          <a:p>
            <a:pPr eaLnBrk="1" hangingPunct="1"/>
            <a:r>
              <a:rPr lang="en-US" sz="4000" i="1" smtClean="0">
                <a:ea typeface="ヒラギノ角ゴ Pro W3" pitchFamily="-104" charset="-128"/>
              </a:rPr>
              <a:t>Wired News</a:t>
            </a:r>
            <a:r>
              <a:rPr lang="en-US" sz="4000" smtClean="0">
                <a:ea typeface="ヒラギノ角ゴ Pro W3" pitchFamily="-104" charset="-128"/>
              </a:rPr>
              <a:t> 10 Worst Bugs (10.3) </a:t>
            </a:r>
          </a:p>
        </p:txBody>
      </p:sp>
      <p:sp>
        <p:nvSpPr>
          <p:cNvPr id="25603" name="TextBox 3"/>
          <p:cNvSpPr txBox="1">
            <a:spLocks noChangeArrowheads="1"/>
          </p:cNvSpPr>
          <p:nvPr/>
        </p:nvSpPr>
        <p:spPr bwMode="auto">
          <a:xfrm>
            <a:off x="685800" y="1752600"/>
            <a:ext cx="7772400" cy="4400550"/>
          </a:xfrm>
          <a:prstGeom prst="rect">
            <a:avLst/>
          </a:prstGeom>
          <a:noFill/>
          <a:ln w="9525">
            <a:noFill/>
            <a:miter lim="800000"/>
            <a:headEnd/>
            <a:tailEnd/>
          </a:ln>
        </p:spPr>
        <p:txBody>
          <a:bodyPr>
            <a:spAutoFit/>
          </a:bodyPr>
          <a:lstStyle/>
          <a:p>
            <a:r>
              <a:rPr lang="en-US" sz="2800"/>
              <a:t>Draw the hole in one direction and the correct dose was calculated, draw in another direction and the software recommended twice the necessary exposure.</a:t>
            </a:r>
          </a:p>
          <a:p>
            <a:endParaRPr lang="en-US" sz="2800"/>
          </a:p>
          <a:p>
            <a:r>
              <a:rPr lang="en-US" sz="2800"/>
              <a:t>At least eight patients died, while another 20 received overdoses likely to cause significant health problems. The physicians, who were legally required to double-check the computer's calculations by hand, are indicted for murder.</a:t>
            </a:r>
            <a:endParaRPr lang="en-US" sz="2800">
              <a:latin typeface="Calibri" pitchFamily="34" charset="0"/>
            </a:endParaRPr>
          </a:p>
        </p:txBody>
      </p:sp>
      <p:sp>
        <p:nvSpPr>
          <p:cNvPr id="4"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5"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25</a:t>
            </a:fld>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ctrTitle"/>
          </p:nvPr>
        </p:nvSpPr>
        <p:spPr>
          <a:xfrm>
            <a:off x="685800" y="533400"/>
            <a:ext cx="7772400" cy="838200"/>
          </a:xfrm>
        </p:spPr>
        <p:txBody>
          <a:bodyPr/>
          <a:lstStyle/>
          <a:p>
            <a:pPr eaLnBrk="1" hangingPunct="1"/>
            <a:r>
              <a:rPr lang="en-US" sz="4000" smtClean="0">
                <a:ea typeface="ヒラギノ角ゴ Pro W3" pitchFamily="-104" charset="-128"/>
              </a:rPr>
              <a:t>Patriot Missile Failure</a:t>
            </a:r>
          </a:p>
        </p:txBody>
      </p:sp>
      <p:sp>
        <p:nvSpPr>
          <p:cNvPr id="26627" name="TextBox 3"/>
          <p:cNvSpPr txBox="1">
            <a:spLocks noChangeArrowheads="1"/>
          </p:cNvSpPr>
          <p:nvPr/>
        </p:nvSpPr>
        <p:spPr bwMode="auto">
          <a:xfrm>
            <a:off x="685800" y="1676400"/>
            <a:ext cx="7772400" cy="3970338"/>
          </a:xfrm>
          <a:prstGeom prst="rect">
            <a:avLst/>
          </a:prstGeom>
          <a:noFill/>
          <a:ln w="9525">
            <a:noFill/>
            <a:miter lim="800000"/>
            <a:headEnd/>
            <a:tailEnd/>
          </a:ln>
        </p:spPr>
        <p:txBody>
          <a:bodyPr>
            <a:spAutoFit/>
          </a:bodyPr>
          <a:lstStyle/>
          <a:p>
            <a:r>
              <a:rPr lang="en-US" sz="2800">
                <a:latin typeface="Calibri" pitchFamily="34" charset="0"/>
              </a:rPr>
              <a:t>During the 1991 Gulf War, the US military used an anti-missile defense system called the Patriot missile system.  While the army initially claimed that the system destroyed 95% of Iraq’s SCUD missiles fired at the US positions, later analysis showed this was closer to 9%.</a:t>
            </a:r>
          </a:p>
          <a:p>
            <a:endParaRPr lang="en-US" sz="2800">
              <a:latin typeface="Calibri" pitchFamily="34" charset="0"/>
            </a:endParaRPr>
          </a:p>
          <a:p>
            <a:r>
              <a:rPr lang="en-US" sz="2800">
                <a:latin typeface="Calibri" pitchFamily="34" charset="0"/>
              </a:rPr>
              <a:t>One missile got through the US defense and killed 28 soldiers.</a:t>
            </a:r>
          </a:p>
        </p:txBody>
      </p:sp>
      <p:sp>
        <p:nvSpPr>
          <p:cNvPr id="4"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5"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26</a:t>
            </a:fld>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ctrTitle"/>
          </p:nvPr>
        </p:nvSpPr>
        <p:spPr>
          <a:xfrm>
            <a:off x="685800" y="533400"/>
            <a:ext cx="7772400" cy="838200"/>
          </a:xfrm>
        </p:spPr>
        <p:txBody>
          <a:bodyPr/>
          <a:lstStyle/>
          <a:p>
            <a:pPr eaLnBrk="1" hangingPunct="1"/>
            <a:r>
              <a:rPr lang="en-US" sz="4000" smtClean="0">
                <a:ea typeface="ヒラギノ角ゴ Pro W3" pitchFamily="-104" charset="-128"/>
              </a:rPr>
              <a:t>Patriot Missile Failure (2)</a:t>
            </a:r>
          </a:p>
        </p:txBody>
      </p:sp>
      <p:sp>
        <p:nvSpPr>
          <p:cNvPr id="27651" name="TextBox 3"/>
          <p:cNvSpPr txBox="1">
            <a:spLocks noChangeArrowheads="1"/>
          </p:cNvSpPr>
          <p:nvPr/>
        </p:nvSpPr>
        <p:spPr bwMode="auto">
          <a:xfrm>
            <a:off x="685800" y="1524000"/>
            <a:ext cx="7772400" cy="4832350"/>
          </a:xfrm>
          <a:prstGeom prst="rect">
            <a:avLst/>
          </a:prstGeom>
          <a:noFill/>
          <a:ln w="9525">
            <a:noFill/>
            <a:miter lim="800000"/>
            <a:headEnd/>
            <a:tailEnd/>
          </a:ln>
        </p:spPr>
        <p:txBody>
          <a:bodyPr>
            <a:spAutoFit/>
          </a:bodyPr>
          <a:lstStyle/>
          <a:p>
            <a:r>
              <a:rPr lang="en-US" sz="2800">
                <a:latin typeface="Calibri" pitchFamily="34" charset="0"/>
              </a:rPr>
              <a:t>An analysis of the system showed that the Patriot system lost track of the SCUD missile because of a miscalculation of the expected place where the SCUD would be.</a:t>
            </a:r>
          </a:p>
          <a:p>
            <a:endParaRPr lang="en-US" sz="2800">
              <a:latin typeface="Calibri" pitchFamily="34" charset="0"/>
            </a:endParaRPr>
          </a:p>
          <a:p>
            <a:r>
              <a:rPr lang="en-US" sz="2800">
                <a:latin typeface="Calibri" pitchFamily="34" charset="0"/>
              </a:rPr>
              <a:t>The tracking system used the system clock signal in its computation.  The system clock was a floating point with too little precision, which resulted in truncation errors.  Over time the truncation errors accumulated into a significant error.</a:t>
            </a:r>
          </a:p>
        </p:txBody>
      </p:sp>
      <p:sp>
        <p:nvSpPr>
          <p:cNvPr id="4"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5"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27</a:t>
            </a:fld>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ctrTitle"/>
          </p:nvPr>
        </p:nvSpPr>
        <p:spPr>
          <a:xfrm>
            <a:off x="685800" y="533400"/>
            <a:ext cx="7772400" cy="838200"/>
          </a:xfrm>
        </p:spPr>
        <p:txBody>
          <a:bodyPr/>
          <a:lstStyle/>
          <a:p>
            <a:pPr eaLnBrk="1" hangingPunct="1"/>
            <a:r>
              <a:rPr lang="en-US" sz="4000" smtClean="0">
                <a:ea typeface="ヒラギノ角ゴ Pro W3" pitchFamily="-104" charset="-128"/>
              </a:rPr>
              <a:t>Patriot Missile Failure (3)</a:t>
            </a:r>
          </a:p>
        </p:txBody>
      </p:sp>
      <p:sp>
        <p:nvSpPr>
          <p:cNvPr id="28675" name="TextBox 3"/>
          <p:cNvSpPr txBox="1">
            <a:spLocks noChangeArrowheads="1"/>
          </p:cNvSpPr>
          <p:nvPr/>
        </p:nvSpPr>
        <p:spPr bwMode="auto">
          <a:xfrm>
            <a:off x="685800" y="1676400"/>
            <a:ext cx="7772400" cy="3540125"/>
          </a:xfrm>
          <a:prstGeom prst="rect">
            <a:avLst/>
          </a:prstGeom>
          <a:noFill/>
          <a:ln w="9525">
            <a:noFill/>
            <a:miter lim="800000"/>
            <a:headEnd/>
            <a:tailEnd/>
          </a:ln>
        </p:spPr>
        <p:txBody>
          <a:bodyPr>
            <a:spAutoFit/>
          </a:bodyPr>
          <a:lstStyle/>
          <a:p>
            <a:r>
              <a:rPr lang="en-US" sz="2800">
                <a:latin typeface="Calibri" pitchFamily="34" charset="0"/>
              </a:rPr>
              <a:t>The system was designed with the assumption that it would never be active for more than a few hours.  It was tested under those conditions, and the truncation error never got too large.</a:t>
            </a:r>
          </a:p>
          <a:p>
            <a:endParaRPr lang="en-US" sz="2800">
              <a:latin typeface="Calibri" pitchFamily="34" charset="0"/>
            </a:endParaRPr>
          </a:p>
          <a:p>
            <a:r>
              <a:rPr lang="en-US" sz="2800">
                <a:latin typeface="Calibri" pitchFamily="34" charset="0"/>
              </a:rPr>
              <a:t>During the Gulf War, the systems ran for days at a time.  The system that failed had been in operation for more than 100 hours.</a:t>
            </a:r>
          </a:p>
        </p:txBody>
      </p:sp>
      <p:sp>
        <p:nvSpPr>
          <p:cNvPr id="4"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5"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28</a:t>
            </a:fld>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ctrTitle"/>
          </p:nvPr>
        </p:nvSpPr>
        <p:spPr>
          <a:xfrm>
            <a:off x="685800" y="304800"/>
            <a:ext cx="7772400" cy="762000"/>
          </a:xfrm>
        </p:spPr>
        <p:txBody>
          <a:bodyPr/>
          <a:lstStyle/>
          <a:p>
            <a:pPr eaLnBrk="1" hangingPunct="1"/>
            <a:r>
              <a:rPr lang="en-US" sz="4000" smtClean="0">
                <a:ea typeface="ヒラギノ角ゴ Pro W3" pitchFamily="-104" charset="-128"/>
              </a:rPr>
              <a:t>Mars Robot Mission Failures</a:t>
            </a:r>
          </a:p>
        </p:txBody>
      </p:sp>
      <p:sp>
        <p:nvSpPr>
          <p:cNvPr id="29699" name="TextBox 3"/>
          <p:cNvSpPr txBox="1">
            <a:spLocks noChangeArrowheads="1"/>
          </p:cNvSpPr>
          <p:nvPr/>
        </p:nvSpPr>
        <p:spPr bwMode="auto">
          <a:xfrm>
            <a:off x="685800" y="1219200"/>
            <a:ext cx="7772400" cy="5262563"/>
          </a:xfrm>
          <a:prstGeom prst="rect">
            <a:avLst/>
          </a:prstGeom>
          <a:noFill/>
          <a:ln w="9525">
            <a:noFill/>
            <a:miter lim="800000"/>
            <a:headEnd/>
            <a:tailEnd/>
          </a:ln>
        </p:spPr>
        <p:txBody>
          <a:bodyPr>
            <a:spAutoFit/>
          </a:bodyPr>
          <a:lstStyle/>
          <a:p>
            <a:r>
              <a:rPr lang="en-US" sz="2800">
                <a:latin typeface="Calibri" pitchFamily="34" charset="0"/>
              </a:rPr>
              <a:t>In 1999, two missions to Mars by NASA, the US’s space agency, ended in serious failures because of software issues.</a:t>
            </a:r>
          </a:p>
          <a:p>
            <a:endParaRPr lang="en-US" sz="2800">
              <a:latin typeface="Calibri" pitchFamily="34" charset="0"/>
            </a:endParaRPr>
          </a:p>
          <a:p>
            <a:r>
              <a:rPr lang="en-US" sz="2800">
                <a:latin typeface="Calibri" pitchFamily="34" charset="0"/>
              </a:rPr>
              <a:t>In the first, there was a miscommunication between two organizations.  One wrote the software for the $125 million Mars Climate Orbiter using metric units (newtons).  The other, which calculated the thrust requirements, used English units (foot-pounds).  As a result the wrong thrust level was used and the Orbiter crashed. </a:t>
            </a:r>
          </a:p>
        </p:txBody>
      </p:sp>
      <p:sp>
        <p:nvSpPr>
          <p:cNvPr id="4"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5"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29</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a:xfrm>
            <a:off x="685800" y="381000"/>
            <a:ext cx="7772400" cy="762000"/>
          </a:xfrm>
        </p:spPr>
        <p:txBody>
          <a:bodyPr/>
          <a:lstStyle/>
          <a:p>
            <a:pPr eaLnBrk="1" hangingPunct="1"/>
            <a:r>
              <a:rPr lang="en-US" sz="4000" smtClean="0">
                <a:ea typeface="ヒラギノ角ゴ Pro W3" pitchFamily="-104" charset="-128"/>
              </a:rPr>
              <a:t>Computer Errors (2)</a:t>
            </a:r>
          </a:p>
        </p:txBody>
      </p:sp>
      <p:sp>
        <p:nvSpPr>
          <p:cNvPr id="4099" name="TextBox 3"/>
          <p:cNvSpPr txBox="1">
            <a:spLocks noChangeArrowheads="1"/>
          </p:cNvSpPr>
          <p:nvPr/>
        </p:nvSpPr>
        <p:spPr bwMode="auto">
          <a:xfrm>
            <a:off x="685800" y="1371600"/>
            <a:ext cx="7772400" cy="4832350"/>
          </a:xfrm>
          <a:prstGeom prst="rect">
            <a:avLst/>
          </a:prstGeom>
          <a:noFill/>
          <a:ln w="9525">
            <a:noFill/>
            <a:miter lim="800000"/>
            <a:headEnd/>
            <a:tailEnd/>
          </a:ln>
        </p:spPr>
        <p:txBody>
          <a:bodyPr>
            <a:spAutoFit/>
          </a:bodyPr>
          <a:lstStyle/>
          <a:p>
            <a:r>
              <a:rPr lang="en-US" sz="2800">
                <a:latin typeface="Calibri" pitchFamily="34" charset="0"/>
              </a:rPr>
              <a:t>User misuse of computers cannot be blamed on the system designers or programmers.</a:t>
            </a:r>
          </a:p>
          <a:p>
            <a:endParaRPr lang="en-US" sz="2800">
              <a:latin typeface="Calibri" pitchFamily="34" charset="0"/>
            </a:endParaRPr>
          </a:p>
          <a:p>
            <a:r>
              <a:rPr lang="en-US" sz="2800">
                <a:latin typeface="Calibri" pitchFamily="34" charset="0"/>
              </a:rPr>
              <a:t>However, it is important for system designers and developers to understand how their systems will be used.  They must consider how users will interact with the system and design it to minimize user errors.</a:t>
            </a:r>
          </a:p>
          <a:p>
            <a:endParaRPr lang="en-US" sz="2800">
              <a:latin typeface="Calibri" pitchFamily="34" charset="0"/>
            </a:endParaRPr>
          </a:p>
          <a:p>
            <a:r>
              <a:rPr lang="en-US" sz="2800">
                <a:latin typeface="Calibri" pitchFamily="34" charset="0"/>
              </a:rPr>
              <a:t>They must also be aware of how their systems could be misused.</a:t>
            </a:r>
          </a:p>
        </p:txBody>
      </p:sp>
      <p:sp>
        <p:nvSpPr>
          <p:cNvPr id="4"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5"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3</a:t>
            </a:fld>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ctrTitle"/>
          </p:nvPr>
        </p:nvSpPr>
        <p:spPr>
          <a:xfrm>
            <a:off x="685800" y="304800"/>
            <a:ext cx="7772400" cy="762000"/>
          </a:xfrm>
        </p:spPr>
        <p:txBody>
          <a:bodyPr/>
          <a:lstStyle/>
          <a:p>
            <a:pPr eaLnBrk="1" hangingPunct="1"/>
            <a:r>
              <a:rPr lang="en-US" sz="4000" smtClean="0">
                <a:ea typeface="ヒラギノ角ゴ Pro W3" pitchFamily="-104" charset="-128"/>
              </a:rPr>
              <a:t>Mars Robot Mission Failures (2)</a:t>
            </a:r>
          </a:p>
        </p:txBody>
      </p:sp>
      <p:sp>
        <p:nvSpPr>
          <p:cNvPr id="30723" name="TextBox 3"/>
          <p:cNvSpPr txBox="1">
            <a:spLocks noChangeArrowheads="1"/>
          </p:cNvSpPr>
          <p:nvPr/>
        </p:nvSpPr>
        <p:spPr bwMode="auto">
          <a:xfrm>
            <a:off x="685800" y="1219200"/>
            <a:ext cx="7772400" cy="4832350"/>
          </a:xfrm>
          <a:prstGeom prst="rect">
            <a:avLst/>
          </a:prstGeom>
          <a:noFill/>
          <a:ln w="9525">
            <a:noFill/>
            <a:miter lim="800000"/>
            <a:headEnd/>
            <a:tailEnd/>
          </a:ln>
        </p:spPr>
        <p:txBody>
          <a:bodyPr>
            <a:spAutoFit/>
          </a:bodyPr>
          <a:lstStyle/>
          <a:p>
            <a:r>
              <a:rPr lang="en-US" sz="2800">
                <a:latin typeface="Calibri" pitchFamily="34" charset="0"/>
              </a:rPr>
              <a:t>In the second, engineers suspect that the computer in the $165 million Mars Polar Lander got a bad signal from the landing gear and shut down the engines too soon.  The Lander landed too fast and crashed.</a:t>
            </a:r>
          </a:p>
          <a:p>
            <a:endParaRPr lang="en-US" sz="2800">
              <a:latin typeface="Calibri" pitchFamily="34" charset="0"/>
            </a:endParaRPr>
          </a:p>
          <a:p>
            <a:r>
              <a:rPr lang="en-US" sz="2800">
                <a:latin typeface="Calibri" pitchFamily="34" charset="0"/>
              </a:rPr>
              <a:t>Tony Spear, a NASA project manager, observed, “It is just as hard to do Mars missions now as it was in the mid-70’s.  I’m a big believer that software hasn’t gone anywhere.  Software is the number-one problem.” </a:t>
            </a:r>
          </a:p>
        </p:txBody>
      </p:sp>
      <p:sp>
        <p:nvSpPr>
          <p:cNvPr id="4"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5"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30</a:t>
            </a:fld>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a:spLocks noGrp="1" noChangeArrowheads="1"/>
          </p:cNvSpPr>
          <p:nvPr>
            <p:ph type="title"/>
          </p:nvPr>
        </p:nvSpPr>
        <p:spPr>
          <a:xfrm>
            <a:off x="457200" y="152400"/>
            <a:ext cx="7772400" cy="1676400"/>
          </a:xfrm>
        </p:spPr>
        <p:txBody>
          <a:bodyPr/>
          <a:lstStyle/>
          <a:p>
            <a:pPr eaLnBrk="1" hangingPunct="1"/>
            <a:r>
              <a:rPr lang="en-US" sz="4000" dirty="0" smtClean="0"/>
              <a:t>Analysis: E-Retailer Posts Wrong Price, Refuses to Deliver</a:t>
            </a:r>
          </a:p>
        </p:txBody>
      </p:sp>
      <p:sp>
        <p:nvSpPr>
          <p:cNvPr id="19460" name="Rectangle 3"/>
          <p:cNvSpPr>
            <a:spLocks noGrp="1" noChangeArrowheads="1"/>
          </p:cNvSpPr>
          <p:nvPr>
            <p:ph type="body" idx="1"/>
          </p:nvPr>
        </p:nvSpPr>
        <p:spPr>
          <a:xfrm>
            <a:off x="457200" y="2057400"/>
            <a:ext cx="8305800" cy="3657600"/>
          </a:xfrm>
        </p:spPr>
        <p:txBody>
          <a:bodyPr/>
          <a:lstStyle/>
          <a:p>
            <a:pPr eaLnBrk="1" hangingPunct="1">
              <a:lnSpc>
                <a:spcPct val="90000"/>
              </a:lnSpc>
            </a:pPr>
            <a:r>
              <a:rPr lang="en-US" dirty="0" smtClean="0"/>
              <a:t>Amazon.com in Britain offered </a:t>
            </a:r>
            <a:r>
              <a:rPr lang="en-US" dirty="0" err="1" smtClean="0"/>
              <a:t>iPaq</a:t>
            </a:r>
            <a:r>
              <a:rPr lang="en-US" dirty="0" smtClean="0"/>
              <a:t> computer for £7 instead of £275 in March 13, 2003</a:t>
            </a:r>
          </a:p>
          <a:p>
            <a:pPr eaLnBrk="1" hangingPunct="1">
              <a:lnSpc>
                <a:spcPct val="90000"/>
              </a:lnSpc>
            </a:pPr>
            <a:r>
              <a:rPr lang="en-US" dirty="0" smtClean="0"/>
              <a:t>Orders flooded in</a:t>
            </a:r>
          </a:p>
          <a:p>
            <a:pPr eaLnBrk="1" hangingPunct="1">
              <a:lnSpc>
                <a:spcPct val="90000"/>
              </a:lnSpc>
            </a:pPr>
            <a:r>
              <a:rPr lang="en-US" dirty="0" smtClean="0"/>
              <a:t>Amazon.com shut down site, refused to deliver unless customers paid true price</a:t>
            </a:r>
          </a:p>
          <a:p>
            <a:pPr eaLnBrk="1" hangingPunct="1">
              <a:lnSpc>
                <a:spcPct val="90000"/>
              </a:lnSpc>
            </a:pPr>
            <a:r>
              <a:rPr lang="en-US" dirty="0" smtClean="0"/>
              <a:t>Was Amazon.com wrong to refuse to fill the orders?</a:t>
            </a:r>
          </a:p>
        </p:txBody>
      </p:sp>
      <p:sp>
        <p:nvSpPr>
          <p:cNvPr id="5"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6"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31</a:t>
            </a:fld>
            <a:endParaRPr lang="en-US" dirty="0"/>
          </a:p>
        </p:txBody>
      </p:sp>
    </p:spTree>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a:spLocks noGrp="1" noChangeArrowheads="1"/>
          </p:cNvSpPr>
          <p:nvPr>
            <p:ph type="title"/>
          </p:nvPr>
        </p:nvSpPr>
        <p:spPr/>
        <p:txBody>
          <a:bodyPr/>
          <a:lstStyle/>
          <a:p>
            <a:pPr eaLnBrk="1" hangingPunct="1"/>
            <a:r>
              <a:rPr lang="en-US" smtClean="0"/>
              <a:t>Rule Utilitarian Analysis</a:t>
            </a:r>
          </a:p>
        </p:txBody>
      </p:sp>
      <p:sp>
        <p:nvSpPr>
          <p:cNvPr id="20484" name="Rectangle 3"/>
          <p:cNvSpPr>
            <a:spLocks noGrp="1" noChangeArrowheads="1"/>
          </p:cNvSpPr>
          <p:nvPr>
            <p:ph type="body" idx="1"/>
          </p:nvPr>
        </p:nvSpPr>
        <p:spPr>
          <a:xfrm>
            <a:off x="762000" y="1447800"/>
            <a:ext cx="7772400" cy="4724400"/>
          </a:xfrm>
        </p:spPr>
        <p:txBody>
          <a:bodyPr/>
          <a:lstStyle/>
          <a:p>
            <a:pPr eaLnBrk="1" hangingPunct="1">
              <a:lnSpc>
                <a:spcPct val="90000"/>
              </a:lnSpc>
            </a:pPr>
            <a:r>
              <a:rPr lang="en-US" sz="2800" smtClean="0"/>
              <a:t>Imagine rule: A company must always honor the advertised price</a:t>
            </a:r>
          </a:p>
          <a:p>
            <a:pPr eaLnBrk="1" hangingPunct="1">
              <a:lnSpc>
                <a:spcPct val="90000"/>
              </a:lnSpc>
            </a:pPr>
            <a:r>
              <a:rPr lang="en-US" sz="2800" smtClean="0"/>
              <a:t>Consequences</a:t>
            </a:r>
          </a:p>
          <a:p>
            <a:pPr lvl="1" eaLnBrk="1" hangingPunct="1">
              <a:lnSpc>
                <a:spcPct val="90000"/>
              </a:lnSpc>
            </a:pPr>
            <a:r>
              <a:rPr lang="en-US" sz="2400" smtClean="0"/>
              <a:t>More time spent proofreading advertisements</a:t>
            </a:r>
          </a:p>
          <a:p>
            <a:pPr lvl="1" eaLnBrk="1" hangingPunct="1">
              <a:lnSpc>
                <a:spcPct val="90000"/>
              </a:lnSpc>
            </a:pPr>
            <a:r>
              <a:rPr lang="en-US" sz="2400" smtClean="0"/>
              <a:t>Companies would take out insurance policies</a:t>
            </a:r>
          </a:p>
          <a:p>
            <a:pPr lvl="1" eaLnBrk="1" hangingPunct="1">
              <a:lnSpc>
                <a:spcPct val="90000"/>
              </a:lnSpc>
            </a:pPr>
            <a:r>
              <a:rPr lang="en-US" sz="2400" smtClean="0"/>
              <a:t>Higher costs </a:t>
            </a:r>
            <a:r>
              <a:rPr lang="en-US" sz="2400" smtClean="0">
                <a:sym typeface="Symbol" pitchFamily="18" charset="2"/>
              </a:rPr>
              <a:t> higher prices</a:t>
            </a:r>
          </a:p>
          <a:p>
            <a:pPr lvl="1" eaLnBrk="1" hangingPunct="1">
              <a:lnSpc>
                <a:spcPct val="90000"/>
              </a:lnSpc>
            </a:pPr>
            <a:r>
              <a:rPr lang="en-US" sz="2400" smtClean="0">
                <a:sym typeface="Symbol" pitchFamily="18" charset="2"/>
              </a:rPr>
              <a:t>All consumers would pay higher prices</a:t>
            </a:r>
          </a:p>
          <a:p>
            <a:pPr lvl="1" eaLnBrk="1" hangingPunct="1">
              <a:lnSpc>
                <a:spcPct val="90000"/>
              </a:lnSpc>
            </a:pPr>
            <a:r>
              <a:rPr lang="en-US" sz="2400" smtClean="0">
                <a:sym typeface="Symbol" pitchFamily="18" charset="2"/>
              </a:rPr>
              <a:t>Few customers would benefit from errors</a:t>
            </a:r>
          </a:p>
          <a:p>
            <a:pPr eaLnBrk="1" hangingPunct="1">
              <a:lnSpc>
                <a:spcPct val="90000"/>
              </a:lnSpc>
            </a:pPr>
            <a:r>
              <a:rPr lang="en-US" sz="2800" smtClean="0">
                <a:sym typeface="Symbol" pitchFamily="18" charset="2"/>
              </a:rPr>
              <a:t>Conclusion</a:t>
            </a:r>
          </a:p>
          <a:p>
            <a:pPr lvl="1" eaLnBrk="1" hangingPunct="1">
              <a:lnSpc>
                <a:spcPct val="90000"/>
              </a:lnSpc>
            </a:pPr>
            <a:r>
              <a:rPr lang="en-US" sz="2400" smtClean="0">
                <a:sym typeface="Symbol" pitchFamily="18" charset="2"/>
              </a:rPr>
              <a:t>Rule has more harms than benefits</a:t>
            </a:r>
          </a:p>
          <a:p>
            <a:pPr lvl="1" eaLnBrk="1" hangingPunct="1">
              <a:lnSpc>
                <a:spcPct val="90000"/>
              </a:lnSpc>
            </a:pPr>
            <a:r>
              <a:rPr lang="en-US" sz="2400" smtClean="0">
                <a:sym typeface="Symbol" pitchFamily="18" charset="2"/>
              </a:rPr>
              <a:t>Amazon.com did the right thing</a:t>
            </a:r>
          </a:p>
        </p:txBody>
      </p:sp>
      <p:sp>
        <p:nvSpPr>
          <p:cNvPr id="5"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6"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32</a:t>
            </a:fld>
            <a:endParaRPr lang="en-US" dirty="0"/>
          </a:p>
        </p:txBody>
      </p:sp>
    </p:spTree>
  </p:cSld>
  <p:clrMapOvr>
    <a:masterClrMapping/>
  </p:clrMapOvr>
  <p:transition spd="med"/>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a:spLocks noGrp="1" noChangeArrowheads="1"/>
          </p:cNvSpPr>
          <p:nvPr>
            <p:ph type="title"/>
          </p:nvPr>
        </p:nvSpPr>
        <p:spPr/>
        <p:txBody>
          <a:bodyPr/>
          <a:lstStyle/>
          <a:p>
            <a:pPr eaLnBrk="1" hangingPunct="1"/>
            <a:r>
              <a:rPr lang="en-US" smtClean="0"/>
              <a:t>Kantian Analysis</a:t>
            </a:r>
          </a:p>
        </p:txBody>
      </p:sp>
      <p:sp>
        <p:nvSpPr>
          <p:cNvPr id="21508" name="Rectangle 3"/>
          <p:cNvSpPr>
            <a:spLocks noGrp="1" noChangeArrowheads="1"/>
          </p:cNvSpPr>
          <p:nvPr>
            <p:ph type="body" idx="1"/>
          </p:nvPr>
        </p:nvSpPr>
        <p:spPr/>
        <p:txBody>
          <a:bodyPr/>
          <a:lstStyle/>
          <a:p>
            <a:pPr eaLnBrk="1" hangingPunct="1"/>
            <a:r>
              <a:rPr lang="en-US" smtClean="0"/>
              <a:t>Buyers knew 97.5% markdown was an error</a:t>
            </a:r>
          </a:p>
          <a:p>
            <a:pPr eaLnBrk="1" hangingPunct="1"/>
            <a:r>
              <a:rPr lang="en-US" smtClean="0"/>
              <a:t>They attempted to take advantage of Amazon.com’s stockholders</a:t>
            </a:r>
          </a:p>
          <a:p>
            <a:pPr eaLnBrk="1" hangingPunct="1"/>
            <a:r>
              <a:rPr lang="en-US" smtClean="0"/>
              <a:t>They were not acting in “good faith”</a:t>
            </a:r>
          </a:p>
          <a:p>
            <a:pPr eaLnBrk="1" hangingPunct="1"/>
            <a:r>
              <a:rPr lang="en-US" smtClean="0"/>
              <a:t>Buyers did something wrong</a:t>
            </a:r>
          </a:p>
        </p:txBody>
      </p:sp>
      <p:sp>
        <p:nvSpPr>
          <p:cNvPr id="5"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6"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33</a:t>
            </a:fld>
            <a:endParaRPr lang="en-US"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ctrTitle"/>
          </p:nvPr>
        </p:nvSpPr>
        <p:spPr>
          <a:xfrm>
            <a:off x="685800" y="342900"/>
            <a:ext cx="7772400" cy="800100"/>
          </a:xfrm>
        </p:spPr>
        <p:txBody>
          <a:bodyPr/>
          <a:lstStyle/>
          <a:p>
            <a:pPr eaLnBrk="1" hangingPunct="1"/>
            <a:r>
              <a:rPr lang="en-US" sz="4000" smtClean="0">
                <a:ea typeface="ヒラギノ角ゴ Pro W3" pitchFamily="-104" charset="-128"/>
              </a:rPr>
              <a:t>Software Errors</a:t>
            </a:r>
          </a:p>
        </p:txBody>
      </p:sp>
      <p:sp>
        <p:nvSpPr>
          <p:cNvPr id="5123" name="TextBox 3"/>
          <p:cNvSpPr txBox="1">
            <a:spLocks noChangeArrowheads="1"/>
          </p:cNvSpPr>
          <p:nvPr/>
        </p:nvSpPr>
        <p:spPr bwMode="auto">
          <a:xfrm>
            <a:off x="685800" y="1447800"/>
            <a:ext cx="7772400" cy="4832350"/>
          </a:xfrm>
          <a:prstGeom prst="rect">
            <a:avLst/>
          </a:prstGeom>
          <a:noFill/>
          <a:ln w="9525">
            <a:noFill/>
            <a:miter lim="800000"/>
            <a:headEnd/>
            <a:tailEnd/>
          </a:ln>
        </p:spPr>
        <p:txBody>
          <a:bodyPr>
            <a:spAutoFit/>
          </a:bodyPr>
          <a:lstStyle/>
          <a:p>
            <a:r>
              <a:rPr lang="en-US" sz="2800">
                <a:latin typeface="Calibri" pitchFamily="34" charset="0"/>
              </a:rPr>
              <a:t>We will focus more on problems caused because of errors programmers make in software.</a:t>
            </a:r>
          </a:p>
          <a:p>
            <a:endParaRPr lang="en-US" sz="2800">
              <a:latin typeface="Calibri" pitchFamily="34" charset="0"/>
            </a:endParaRPr>
          </a:p>
          <a:p>
            <a:r>
              <a:rPr lang="en-US" sz="2800">
                <a:latin typeface="Calibri" pitchFamily="34" charset="0"/>
              </a:rPr>
              <a:t>Many errors are relatively small and are obvious when they occur.  While they are often quickly fixed, effects can spread.  For example, a billing mistake may lead to a bill that a customer can’t pay.  Failure to pay is detected automatically by another computer system, that charges the customer additional fees.</a:t>
            </a:r>
          </a:p>
        </p:txBody>
      </p:sp>
      <p:sp>
        <p:nvSpPr>
          <p:cNvPr id="4"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5"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4</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ctrTitle"/>
          </p:nvPr>
        </p:nvSpPr>
        <p:spPr>
          <a:xfrm>
            <a:off x="685800" y="533400"/>
            <a:ext cx="7772400" cy="990600"/>
          </a:xfrm>
        </p:spPr>
        <p:txBody>
          <a:bodyPr/>
          <a:lstStyle/>
          <a:p>
            <a:pPr eaLnBrk="1" hangingPunct="1"/>
            <a:r>
              <a:rPr lang="en-US" sz="4000" smtClean="0">
                <a:ea typeface="ヒラギノ角ゴ Pro W3" pitchFamily="-104" charset="-128"/>
              </a:rPr>
              <a:t>Software Errors (2)</a:t>
            </a:r>
          </a:p>
        </p:txBody>
      </p:sp>
      <p:sp>
        <p:nvSpPr>
          <p:cNvPr id="6147" name="TextBox 3"/>
          <p:cNvSpPr txBox="1">
            <a:spLocks noChangeArrowheads="1"/>
          </p:cNvSpPr>
          <p:nvPr/>
        </p:nvSpPr>
        <p:spPr bwMode="auto">
          <a:xfrm>
            <a:off x="685800" y="1676400"/>
            <a:ext cx="7772400" cy="3970338"/>
          </a:xfrm>
          <a:prstGeom prst="rect">
            <a:avLst/>
          </a:prstGeom>
          <a:noFill/>
          <a:ln w="9525">
            <a:noFill/>
            <a:miter lim="800000"/>
            <a:headEnd/>
            <a:tailEnd/>
          </a:ln>
        </p:spPr>
        <p:txBody>
          <a:bodyPr>
            <a:spAutoFit/>
          </a:bodyPr>
          <a:lstStyle/>
          <a:p>
            <a:r>
              <a:rPr lang="en-US" sz="2800">
                <a:latin typeface="Calibri" pitchFamily="34" charset="0"/>
              </a:rPr>
              <a:t>Some examples of software failures:</a:t>
            </a:r>
          </a:p>
          <a:p>
            <a:endParaRPr lang="en-US" sz="2800">
              <a:latin typeface="Calibri" pitchFamily="34" charset="0"/>
            </a:endParaRPr>
          </a:p>
          <a:p>
            <a:pPr>
              <a:buFont typeface="Arial" charset="0"/>
              <a:buChar char="•"/>
            </a:pPr>
            <a:r>
              <a:rPr lang="en-US" sz="2800">
                <a:latin typeface="Calibri" pitchFamily="34" charset="0"/>
              </a:rPr>
              <a:t> In 2001 a bug in a US telephone company’s billing software billed cell phone customers $600 per minute of cell phone use.</a:t>
            </a:r>
          </a:p>
          <a:p>
            <a:pPr>
              <a:buFont typeface="Arial" charset="0"/>
              <a:buChar char="•"/>
            </a:pPr>
            <a:r>
              <a:rPr lang="en-US" sz="2800">
                <a:latin typeface="Calibri" pitchFamily="34" charset="0"/>
              </a:rPr>
              <a:t> In 1996 a bug in a US Postal Service system caused mail addressed to the Patent and Trademark Office to be returned to sender.  Two weeks of mail (50,000 pieces) was affected.</a:t>
            </a:r>
          </a:p>
        </p:txBody>
      </p:sp>
      <p:sp>
        <p:nvSpPr>
          <p:cNvPr id="4"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5"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5</a:t>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ctrTitle"/>
          </p:nvPr>
        </p:nvSpPr>
        <p:spPr>
          <a:xfrm>
            <a:off x="685800" y="381000"/>
            <a:ext cx="7772400" cy="762000"/>
          </a:xfrm>
        </p:spPr>
        <p:txBody>
          <a:bodyPr/>
          <a:lstStyle/>
          <a:p>
            <a:pPr eaLnBrk="1" hangingPunct="1"/>
            <a:r>
              <a:rPr lang="en-US" sz="4000" smtClean="0">
                <a:ea typeface="ヒラギノ角ゴ Pro W3" pitchFamily="-104" charset="-128"/>
              </a:rPr>
              <a:t>Software Errors (3)</a:t>
            </a:r>
          </a:p>
        </p:txBody>
      </p:sp>
      <p:sp>
        <p:nvSpPr>
          <p:cNvPr id="7171" name="TextBox 3"/>
          <p:cNvSpPr txBox="1">
            <a:spLocks noChangeArrowheads="1"/>
          </p:cNvSpPr>
          <p:nvPr/>
        </p:nvSpPr>
        <p:spPr bwMode="auto">
          <a:xfrm>
            <a:off x="685800" y="1295400"/>
            <a:ext cx="7772400" cy="5262563"/>
          </a:xfrm>
          <a:prstGeom prst="rect">
            <a:avLst/>
          </a:prstGeom>
          <a:noFill/>
          <a:ln w="9525">
            <a:noFill/>
            <a:miter lim="800000"/>
            <a:headEnd/>
            <a:tailEnd/>
          </a:ln>
        </p:spPr>
        <p:txBody>
          <a:bodyPr>
            <a:spAutoFit/>
          </a:bodyPr>
          <a:lstStyle/>
          <a:p>
            <a:pPr>
              <a:buFont typeface="Arial" charset="0"/>
              <a:buChar char="•"/>
            </a:pPr>
            <a:r>
              <a:rPr lang="en-US" sz="2800">
                <a:latin typeface="Calibri" pitchFamily="34" charset="0"/>
              </a:rPr>
              <a:t> The day the City of London started operating a new computerized ambulance dispatch system in 1996, people making emergency calls were put on hold for 2 hours, and ambulances took 3 hours to arrive.  As many as 20 people died.</a:t>
            </a:r>
          </a:p>
          <a:p>
            <a:pPr>
              <a:buFont typeface="Arial" charset="0"/>
              <a:buChar char="•"/>
            </a:pPr>
            <a:r>
              <a:rPr lang="en-US" sz="2800">
                <a:latin typeface="Calibri" pitchFamily="34" charset="0"/>
              </a:rPr>
              <a:t> In December 2004, Comair, a US airline, cancelled all flights on Christmas day.  About 30,000 passengers were affected and 1100 flights were canceled.  The computer system failed because it had been overloaded because of cancelations due to bad weather the two preceding days.</a:t>
            </a:r>
          </a:p>
        </p:txBody>
      </p:sp>
      <p:sp>
        <p:nvSpPr>
          <p:cNvPr id="4"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5"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6</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More Recent News</a:t>
            </a:r>
            <a:endParaRPr lang="en-US" dirty="0"/>
          </a:p>
        </p:txBody>
      </p:sp>
      <p:sp>
        <p:nvSpPr>
          <p:cNvPr id="3" name="Content Placeholder 2"/>
          <p:cNvSpPr>
            <a:spLocks noGrp="1"/>
          </p:cNvSpPr>
          <p:nvPr>
            <p:ph idx="1"/>
          </p:nvPr>
        </p:nvSpPr>
        <p:spPr>
          <a:xfrm>
            <a:off x="457200" y="1600200"/>
            <a:ext cx="8229600" cy="3664819"/>
          </a:xfrm>
        </p:spPr>
        <p:txBody>
          <a:bodyPr/>
          <a:lstStyle/>
          <a:p>
            <a:r>
              <a:rPr lang="en-US" dirty="0" smtClean="0"/>
              <a:t>December 7, 2013, a computer glitch caused airline disruption in England</a:t>
            </a:r>
          </a:p>
          <a:p>
            <a:pPr lvl="1"/>
            <a:r>
              <a:rPr lang="en-US" dirty="0" smtClean="0"/>
              <a:t>100,000 passengers affected, 1,300 flights disrupted, 228 canceled at Heathrow</a:t>
            </a:r>
          </a:p>
          <a:p>
            <a:r>
              <a:rPr lang="en-US" dirty="0" smtClean="0"/>
              <a:t>April 16, 2013, software problem caused American Airline cancellations and delays</a:t>
            </a:r>
          </a:p>
          <a:p>
            <a:pPr lvl="1"/>
            <a:r>
              <a:rPr lang="en-US" dirty="0" smtClean="0"/>
              <a:t>1,000 cancellations, 1,100 delays</a:t>
            </a:r>
            <a:endParaRPr lang="en-US" dirty="0"/>
          </a:p>
        </p:txBody>
      </p:sp>
      <p:sp>
        <p:nvSpPr>
          <p:cNvPr id="4" name="Footer Placeholder 3"/>
          <p:cNvSpPr>
            <a:spLocks noGrp="1"/>
          </p:cNvSpPr>
          <p:nvPr>
            <p:ph type="ftr" sz="quarter" idx="11"/>
          </p:nvPr>
        </p:nvSpPr>
        <p:spPr/>
        <p:txBody>
          <a:bodyPr/>
          <a:lstStyle/>
          <a:p>
            <a:pPr>
              <a:defRPr/>
            </a:pPr>
            <a:r>
              <a:rPr lang="en-US" dirty="0" smtClean="0"/>
              <a:t>Computers </a:t>
            </a:r>
            <a:r>
              <a:rPr lang="en-US" dirty="0" smtClean="0"/>
              <a:t>and Society</a:t>
            </a:r>
            <a:endParaRPr lang="en-US" dirty="0"/>
          </a:p>
        </p:txBody>
      </p:sp>
      <p:sp>
        <p:nvSpPr>
          <p:cNvPr id="5" name="Slide Number Placeholder 4"/>
          <p:cNvSpPr>
            <a:spLocks noGrp="1"/>
          </p:cNvSpPr>
          <p:nvPr>
            <p:ph type="sldNum" sz="quarter" idx="12"/>
          </p:nvPr>
        </p:nvSpPr>
        <p:spPr/>
        <p:txBody>
          <a:bodyPr/>
          <a:lstStyle/>
          <a:p>
            <a:fld id="{180B9448-297A-4F4C-83A0-C24E566814B5}" type="slidenum">
              <a:rPr lang="en-US" smtClean="0"/>
              <a:pPr/>
              <a:t>7</a:t>
            </a:fld>
            <a:endParaRPr lang="en-US"/>
          </a:p>
        </p:txBody>
      </p:sp>
      <p:sp>
        <p:nvSpPr>
          <p:cNvPr id="6" name="TextBox 5"/>
          <p:cNvSpPr txBox="1"/>
          <p:nvPr/>
        </p:nvSpPr>
        <p:spPr>
          <a:xfrm>
            <a:off x="288758" y="5490015"/>
            <a:ext cx="8612807" cy="276999"/>
          </a:xfrm>
          <a:prstGeom prst="rect">
            <a:avLst/>
          </a:prstGeom>
          <a:noFill/>
        </p:spPr>
        <p:txBody>
          <a:bodyPr wrap="none" rtlCol="0">
            <a:spAutoFit/>
          </a:bodyPr>
          <a:lstStyle/>
          <a:p>
            <a:r>
              <a:rPr lang="en-US" sz="1200" dirty="0" smtClean="0">
                <a:hlinkClick r:id="rId2"/>
              </a:rPr>
              <a:t>http://www.dailymail.co.uk/news/article-2519774/Plane-delays-Flights-delayed-hours-airports-Britain-technical-problems.html</a:t>
            </a:r>
            <a:endParaRPr lang="en-US" sz="1400" dirty="0"/>
          </a:p>
        </p:txBody>
      </p:sp>
      <p:sp>
        <p:nvSpPr>
          <p:cNvPr id="7" name="TextBox 6"/>
          <p:cNvSpPr txBox="1"/>
          <p:nvPr/>
        </p:nvSpPr>
        <p:spPr>
          <a:xfrm>
            <a:off x="234550" y="5932170"/>
            <a:ext cx="8861721" cy="261610"/>
          </a:xfrm>
          <a:prstGeom prst="rect">
            <a:avLst/>
          </a:prstGeom>
          <a:noFill/>
        </p:spPr>
        <p:txBody>
          <a:bodyPr wrap="none" rtlCol="0">
            <a:spAutoFit/>
          </a:bodyPr>
          <a:lstStyle/>
          <a:p>
            <a:r>
              <a:rPr lang="en-US" sz="1100" dirty="0" smtClean="0">
                <a:hlinkClick r:id="rId3"/>
              </a:rPr>
              <a:t>http://www.ainonline.com/aviation-news/ain-air-transport-perspective/2013-04-22/american-airlines-apologizes-disruptions-blames-software</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ctrTitle"/>
          </p:nvPr>
        </p:nvSpPr>
        <p:spPr>
          <a:xfrm>
            <a:off x="685800" y="838200"/>
            <a:ext cx="7772400" cy="990600"/>
          </a:xfrm>
        </p:spPr>
        <p:txBody>
          <a:bodyPr/>
          <a:lstStyle/>
          <a:p>
            <a:pPr eaLnBrk="1" hangingPunct="1"/>
            <a:r>
              <a:rPr lang="en-US" sz="4000" i="1" smtClean="0">
                <a:ea typeface="ヒラギノ角ゴ Pro W3" pitchFamily="-104" charset="-128"/>
              </a:rPr>
              <a:t>Wired News</a:t>
            </a:r>
            <a:r>
              <a:rPr lang="en-US" sz="4000" smtClean="0">
                <a:ea typeface="ヒラギノ角ゴ Pro W3" pitchFamily="-104" charset="-128"/>
              </a:rPr>
              <a:t>’s 10 Worst Bugs </a:t>
            </a:r>
          </a:p>
        </p:txBody>
      </p:sp>
      <p:sp>
        <p:nvSpPr>
          <p:cNvPr id="8195" name="TextBox 3"/>
          <p:cNvSpPr txBox="1">
            <a:spLocks noChangeArrowheads="1"/>
          </p:cNvSpPr>
          <p:nvPr/>
        </p:nvSpPr>
        <p:spPr bwMode="auto">
          <a:xfrm>
            <a:off x="685800" y="2057400"/>
            <a:ext cx="7772400" cy="3540125"/>
          </a:xfrm>
          <a:prstGeom prst="rect">
            <a:avLst/>
          </a:prstGeom>
          <a:noFill/>
          <a:ln w="9525">
            <a:noFill/>
            <a:miter lim="800000"/>
            <a:headEnd/>
            <a:tailEnd/>
          </a:ln>
        </p:spPr>
        <p:txBody>
          <a:bodyPr>
            <a:spAutoFit/>
          </a:bodyPr>
          <a:lstStyle/>
          <a:p>
            <a:r>
              <a:rPr lang="en-US" sz="2800">
                <a:latin typeface="Calibri" pitchFamily="34" charset="0"/>
              </a:rPr>
              <a:t>In chronological order (most of the following text was taken directly from the </a:t>
            </a:r>
            <a:r>
              <a:rPr lang="en-US" sz="2800" i="1">
                <a:latin typeface="Calibri" pitchFamily="34" charset="0"/>
              </a:rPr>
              <a:t>Wired</a:t>
            </a:r>
            <a:r>
              <a:rPr lang="en-US" sz="2800">
                <a:latin typeface="Calibri" pitchFamily="34" charset="0"/>
              </a:rPr>
              <a:t> article):</a:t>
            </a:r>
          </a:p>
          <a:p>
            <a:endParaRPr lang="en-US" sz="2800">
              <a:latin typeface="Calibri" pitchFamily="34" charset="0"/>
            </a:endParaRPr>
          </a:p>
          <a:p>
            <a:r>
              <a:rPr lang="en-US" sz="2800" b="1">
                <a:latin typeface="Calibri" pitchFamily="34" charset="0"/>
              </a:rPr>
              <a:t>July 28, 1962:</a:t>
            </a:r>
            <a:r>
              <a:rPr lang="en-US" sz="2800">
                <a:latin typeface="Calibri" pitchFamily="34" charset="0"/>
              </a:rPr>
              <a:t>  A bug in the Mariner I space probe’s flight software caused the rocket to go off course and be destroyed.  The bug was a result of incorrect transcription of a mathematical formula into computer code.</a:t>
            </a:r>
            <a:endParaRPr lang="en-US" sz="2800" b="1">
              <a:latin typeface="Calibri" pitchFamily="34" charset="0"/>
            </a:endParaRPr>
          </a:p>
        </p:txBody>
      </p:sp>
      <p:sp>
        <p:nvSpPr>
          <p:cNvPr id="4"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5"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8</a:t>
            </a:fld>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ctrTitle"/>
          </p:nvPr>
        </p:nvSpPr>
        <p:spPr>
          <a:xfrm>
            <a:off x="685800" y="457200"/>
            <a:ext cx="7772400" cy="990600"/>
          </a:xfrm>
        </p:spPr>
        <p:txBody>
          <a:bodyPr/>
          <a:lstStyle/>
          <a:p>
            <a:pPr eaLnBrk="1" hangingPunct="1"/>
            <a:r>
              <a:rPr lang="en-US" sz="4000" i="1" smtClean="0">
                <a:ea typeface="ヒラギノ角ゴ Pro W3" pitchFamily="-104" charset="-128"/>
              </a:rPr>
              <a:t>Wired News</a:t>
            </a:r>
            <a:r>
              <a:rPr lang="en-US" sz="4000" smtClean="0">
                <a:ea typeface="ヒラギノ角ゴ Pro W3" pitchFamily="-104" charset="-128"/>
              </a:rPr>
              <a:t>’s 10 Worst Bugs (2) </a:t>
            </a:r>
          </a:p>
        </p:txBody>
      </p:sp>
      <p:sp>
        <p:nvSpPr>
          <p:cNvPr id="9219" name="TextBox 3"/>
          <p:cNvSpPr txBox="1">
            <a:spLocks noChangeArrowheads="1"/>
          </p:cNvSpPr>
          <p:nvPr/>
        </p:nvSpPr>
        <p:spPr bwMode="auto">
          <a:xfrm>
            <a:off x="685800" y="1752600"/>
            <a:ext cx="7772400" cy="3970338"/>
          </a:xfrm>
          <a:prstGeom prst="rect">
            <a:avLst/>
          </a:prstGeom>
          <a:noFill/>
          <a:ln w="9525">
            <a:noFill/>
            <a:miter lim="800000"/>
            <a:headEnd/>
            <a:tailEnd/>
          </a:ln>
        </p:spPr>
        <p:txBody>
          <a:bodyPr>
            <a:spAutoFit/>
          </a:bodyPr>
          <a:lstStyle/>
          <a:p>
            <a:r>
              <a:rPr lang="en-US" sz="2800" b="1">
                <a:latin typeface="Calibri" pitchFamily="34" charset="0"/>
              </a:rPr>
              <a:t>1982:</a:t>
            </a:r>
            <a:r>
              <a:rPr lang="en-US" sz="2800">
                <a:latin typeface="Calibri" pitchFamily="34" charset="0"/>
              </a:rPr>
              <a:t>  A Soviet Union gas pipeline in Siberia explodes.  Some reports claim that this was the largest non-nuclear explosion in world history.</a:t>
            </a:r>
          </a:p>
          <a:p>
            <a:endParaRPr lang="en-US" sz="2800" b="1">
              <a:latin typeface="Calibri" pitchFamily="34" charset="0"/>
            </a:endParaRPr>
          </a:p>
          <a:p>
            <a:r>
              <a:rPr lang="en-US" sz="2800">
                <a:latin typeface="Calibri" pitchFamily="34" charset="0"/>
              </a:rPr>
              <a:t>Reports have claimed that the explosion was the result of a CIA bug planted in the system in retaliation for the Soviets buying the system from Canada to get around US export regulations.</a:t>
            </a:r>
          </a:p>
        </p:txBody>
      </p:sp>
      <p:sp>
        <p:nvSpPr>
          <p:cNvPr id="4" name="Footer Placeholder 4"/>
          <p:cNvSpPr>
            <a:spLocks noGrp="1"/>
          </p:cNvSpPr>
          <p:nvPr>
            <p:ph type="ftr" sz="quarter" idx="11"/>
          </p:nvPr>
        </p:nvSpPr>
        <p:spPr>
          <a:xfrm>
            <a:off x="2687638" y="6245225"/>
            <a:ext cx="3810000" cy="476250"/>
          </a:xfrm>
          <a:noFill/>
        </p:spPr>
        <p:txBody>
          <a:bodyPr/>
          <a:lstStyle/>
          <a:p>
            <a:r>
              <a:rPr lang="en-US" dirty="0" smtClean="0">
                <a:ea typeface="ＭＳ Ｐゴシック" pitchFamily="-105" charset="-128"/>
              </a:rPr>
              <a:t>Computers </a:t>
            </a:r>
            <a:r>
              <a:rPr lang="en-US" dirty="0" smtClean="0">
                <a:ea typeface="ＭＳ Ｐゴシック" pitchFamily="-105" charset="-128"/>
              </a:rPr>
              <a:t>and Society</a:t>
            </a:r>
          </a:p>
        </p:txBody>
      </p:sp>
      <p:sp>
        <p:nvSpPr>
          <p:cNvPr id="5" name="Slide Number Placeholder 5"/>
          <p:cNvSpPr>
            <a:spLocks noGrp="1"/>
          </p:cNvSpPr>
          <p:nvPr>
            <p:ph type="sldNum" sz="quarter" idx="12"/>
          </p:nvPr>
        </p:nvSpPr>
        <p:spPr>
          <a:xfrm>
            <a:off x="6553200" y="6245225"/>
            <a:ext cx="2133600" cy="476250"/>
          </a:xfrm>
          <a:noFill/>
        </p:spPr>
        <p:txBody>
          <a:bodyPr/>
          <a:lstStyle/>
          <a:p>
            <a:fld id="{3D4678B2-7876-495F-A083-67D59879F846}" type="slidenum">
              <a:rPr lang="en-US"/>
              <a:pPr/>
              <a:t>9</a:t>
            </a:fld>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10510</TotalTime>
  <Words>2360</Words>
  <Application>Microsoft Office PowerPoint</Application>
  <PresentationFormat>On-screen Show (4:3)</PresentationFormat>
  <Paragraphs>211</Paragraphs>
  <Slides>33</Slides>
  <Notes>1</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Default Design</vt:lpstr>
      <vt:lpstr>Software Reliability</vt:lpstr>
      <vt:lpstr>Computer Errors</vt:lpstr>
      <vt:lpstr>Computer Errors (2)</vt:lpstr>
      <vt:lpstr>Software Errors</vt:lpstr>
      <vt:lpstr>Software Errors (2)</vt:lpstr>
      <vt:lpstr>Software Errors (3)</vt:lpstr>
      <vt:lpstr>Some More Recent News</vt:lpstr>
      <vt:lpstr>Wired News’s 10 Worst Bugs </vt:lpstr>
      <vt:lpstr>Wired News’s 10 Worst Bugs (2) </vt:lpstr>
      <vt:lpstr>Wired News’s 10 Worst Bugs (3) </vt:lpstr>
      <vt:lpstr>Wired News’s 10 Worst Bugs (4) </vt:lpstr>
      <vt:lpstr>Wired News’s 10 Worst Bugs (5) </vt:lpstr>
      <vt:lpstr>Wired News’s 10 Worst Bugs (6) </vt:lpstr>
      <vt:lpstr>Wired News 10 Worst Bugs (6.2) </vt:lpstr>
      <vt:lpstr>AT&amp;T Switch Problem Explanation</vt:lpstr>
      <vt:lpstr>AT&amp;T Problem Explanation (2)</vt:lpstr>
      <vt:lpstr>AT&amp;T Problem Explanation (3)</vt:lpstr>
      <vt:lpstr>Wired News’s 10 Worst Bugs (7) </vt:lpstr>
      <vt:lpstr>Wired News 10 Worst Bugs (7.2) </vt:lpstr>
      <vt:lpstr>Wired News’s 10 Worst Bugs (8) </vt:lpstr>
      <vt:lpstr>Wired News’s 10 Worst Bugs (9) </vt:lpstr>
      <vt:lpstr>Wired News 10 Worst Bugs (9.2) </vt:lpstr>
      <vt:lpstr>Wired News 10 Worst Bugs (10) </vt:lpstr>
      <vt:lpstr>Wired News 10 Worst Bugs (10.2) </vt:lpstr>
      <vt:lpstr>Wired News 10 Worst Bugs (10.3) </vt:lpstr>
      <vt:lpstr>Patriot Missile Failure</vt:lpstr>
      <vt:lpstr>Patriot Missile Failure (2)</vt:lpstr>
      <vt:lpstr>Patriot Missile Failure (3)</vt:lpstr>
      <vt:lpstr>Mars Robot Mission Failures</vt:lpstr>
      <vt:lpstr>Mars Robot Mission Failures (2)</vt:lpstr>
      <vt:lpstr>Analysis: E-Retailer Posts Wrong Price, Refuses to Deliver</vt:lpstr>
      <vt:lpstr>Rule Utilitarian Analysis</vt:lpstr>
      <vt:lpstr>Kantian Analysis</vt:lpstr>
    </vt:vector>
  </TitlesOfParts>
  <Company>Bucknell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CSCI 315 Lecture 3</dc:title>
  <dc:creator>L. Felipe Perrone</dc:creator>
  <cp:lastModifiedBy>Xiannong Meng</cp:lastModifiedBy>
  <cp:revision>602</cp:revision>
  <cp:lastPrinted>2011-02-25T14:51:13Z</cp:lastPrinted>
  <dcterms:created xsi:type="dcterms:W3CDTF">2011-02-25T14:34:42Z</dcterms:created>
  <dcterms:modified xsi:type="dcterms:W3CDTF">2014-06-09T14:10:31Z</dcterms:modified>
</cp:coreProperties>
</file>