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5" r:id="rId1"/>
  </p:sldMasterIdLst>
  <p:notesMasterIdLst>
    <p:notesMasterId r:id="rId46"/>
  </p:notesMasterIdLst>
  <p:handoutMasterIdLst>
    <p:handoutMasterId r:id="rId47"/>
  </p:handoutMasterIdLst>
  <p:sldIdLst>
    <p:sldId id="295" r:id="rId2"/>
    <p:sldId id="296" r:id="rId3"/>
    <p:sldId id="297" r:id="rId4"/>
    <p:sldId id="307" r:id="rId5"/>
    <p:sldId id="308" r:id="rId6"/>
    <p:sldId id="299" r:id="rId7"/>
    <p:sldId id="300" r:id="rId8"/>
    <p:sldId id="301" r:id="rId9"/>
    <p:sldId id="309" r:id="rId10"/>
    <p:sldId id="302" r:id="rId11"/>
    <p:sldId id="303" r:id="rId12"/>
    <p:sldId id="304" r:id="rId13"/>
    <p:sldId id="305" r:id="rId14"/>
    <p:sldId id="310" r:id="rId15"/>
    <p:sldId id="306" r:id="rId16"/>
    <p:sldId id="311" r:id="rId17"/>
    <p:sldId id="337" r:id="rId18"/>
    <p:sldId id="312"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6" r:id="rId33"/>
    <p:sldId id="327" r:id="rId34"/>
    <p:sldId id="328" r:id="rId35"/>
    <p:sldId id="329" r:id="rId36"/>
    <p:sldId id="330" r:id="rId37"/>
    <p:sldId id="331" r:id="rId38"/>
    <p:sldId id="338" r:id="rId39"/>
    <p:sldId id="339" r:id="rId40"/>
    <p:sldId id="332" r:id="rId41"/>
    <p:sldId id="333" r:id="rId42"/>
    <p:sldId id="334" r:id="rId43"/>
    <p:sldId id="335" r:id="rId44"/>
    <p:sldId id="336" r:id="rId45"/>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pitchFamily="-105"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05"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05"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05"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05" charset="-128"/>
        <a:cs typeface="+mn-cs"/>
      </a:defRPr>
    </a:lvl5pPr>
    <a:lvl6pPr marL="2286000" algn="l" defTabSz="914400" rtl="0" eaLnBrk="1" latinLnBrk="0" hangingPunct="1">
      <a:defRPr kern="1200">
        <a:solidFill>
          <a:schemeClr val="tx1"/>
        </a:solidFill>
        <a:latin typeface="Arial" charset="0"/>
        <a:ea typeface="ＭＳ Ｐゴシック" pitchFamily="-105" charset="-128"/>
        <a:cs typeface="+mn-cs"/>
      </a:defRPr>
    </a:lvl6pPr>
    <a:lvl7pPr marL="2743200" algn="l" defTabSz="914400" rtl="0" eaLnBrk="1" latinLnBrk="0" hangingPunct="1">
      <a:defRPr kern="1200">
        <a:solidFill>
          <a:schemeClr val="tx1"/>
        </a:solidFill>
        <a:latin typeface="Arial" charset="0"/>
        <a:ea typeface="ＭＳ Ｐゴシック" pitchFamily="-105" charset="-128"/>
        <a:cs typeface="+mn-cs"/>
      </a:defRPr>
    </a:lvl7pPr>
    <a:lvl8pPr marL="3200400" algn="l" defTabSz="914400" rtl="0" eaLnBrk="1" latinLnBrk="0" hangingPunct="1">
      <a:defRPr kern="1200">
        <a:solidFill>
          <a:schemeClr val="tx1"/>
        </a:solidFill>
        <a:latin typeface="Arial" charset="0"/>
        <a:ea typeface="ＭＳ Ｐゴシック" pitchFamily="-105" charset="-128"/>
        <a:cs typeface="+mn-cs"/>
      </a:defRPr>
    </a:lvl8pPr>
    <a:lvl9pPr marL="3657600" algn="l" defTabSz="914400" rtl="0" eaLnBrk="1" latinLnBrk="0" hangingPunct="1">
      <a:defRPr kern="1200">
        <a:solidFill>
          <a:schemeClr val="tx1"/>
        </a:solidFill>
        <a:latin typeface="Arial" charset="0"/>
        <a:ea typeface="ＭＳ Ｐゴシック" pitchFamily="-10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3399FF"/>
    <a:srgbClr val="FBFF7F"/>
    <a:srgbClr val="FFDFBF"/>
    <a:srgbClr val="FF0000"/>
    <a:srgbClr val="EAEAEA"/>
    <a:srgbClr val="CCFFFF"/>
    <a:srgbClr val="CCFFCC"/>
    <a:srgbClr val="CCFF66"/>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1068" y="-78"/>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1"/>
            <a:ext cx="3206750" cy="457200"/>
          </a:xfrm>
          <a:prstGeom prst="rect">
            <a:avLst/>
          </a:prstGeom>
          <a:noFill/>
          <a:ln w="9525">
            <a:noFill/>
            <a:miter lim="800000"/>
            <a:headEnd/>
            <a:tailEnd/>
          </a:ln>
          <a:effectLst/>
        </p:spPr>
        <p:txBody>
          <a:bodyPr vert="horz" wrap="none" lIns="91568" tIns="45785" rIns="91568" bIns="45785" numCol="1" anchor="ctr" anchorCtr="0" compatLnSpc="1">
            <a:prstTxWarp prst="textNoShape">
              <a:avLst/>
            </a:prstTxWarp>
          </a:bodyPr>
          <a:lstStyle>
            <a:lvl1pPr defTabSz="915900" eaLnBrk="0" hangingPunct="0">
              <a:defRPr sz="1200">
                <a:latin typeface="Helvetica" pitchFamily="-105" charset="0"/>
              </a:defRPr>
            </a:lvl1pPr>
          </a:lstStyle>
          <a:p>
            <a:endParaRPr lang="en-US"/>
          </a:p>
        </p:txBody>
      </p:sp>
      <p:sp>
        <p:nvSpPr>
          <p:cNvPr id="46083" name="Rectangle 3"/>
          <p:cNvSpPr>
            <a:spLocks noGrp="1" noChangeArrowheads="1"/>
          </p:cNvSpPr>
          <p:nvPr>
            <p:ph type="dt" sz="quarter" idx="1"/>
          </p:nvPr>
        </p:nvSpPr>
        <p:spPr bwMode="auto">
          <a:xfrm>
            <a:off x="4122738" y="1"/>
            <a:ext cx="3205162" cy="457200"/>
          </a:xfrm>
          <a:prstGeom prst="rect">
            <a:avLst/>
          </a:prstGeom>
          <a:noFill/>
          <a:ln w="9525">
            <a:noFill/>
            <a:miter lim="800000"/>
            <a:headEnd/>
            <a:tailEnd/>
          </a:ln>
          <a:effectLst/>
        </p:spPr>
        <p:txBody>
          <a:bodyPr vert="horz" wrap="none" lIns="91568" tIns="45785" rIns="91568" bIns="45785" numCol="1" anchor="ctr" anchorCtr="0" compatLnSpc="1">
            <a:prstTxWarp prst="textNoShape">
              <a:avLst/>
            </a:prstTxWarp>
          </a:bodyPr>
          <a:lstStyle>
            <a:lvl1pPr algn="r" defTabSz="915900" eaLnBrk="0" hangingPunct="0">
              <a:defRPr sz="1200">
                <a:latin typeface="Helvetica" pitchFamily="-105" charset="0"/>
              </a:defRPr>
            </a:lvl1pPr>
          </a:lstStyle>
          <a:p>
            <a:endParaRPr lang="en-US"/>
          </a:p>
        </p:txBody>
      </p:sp>
      <p:sp>
        <p:nvSpPr>
          <p:cNvPr id="46084" name="Rectangle 4"/>
          <p:cNvSpPr>
            <a:spLocks noGrp="1" noChangeArrowheads="1"/>
          </p:cNvSpPr>
          <p:nvPr>
            <p:ph type="ftr" sz="quarter" idx="2"/>
          </p:nvPr>
        </p:nvSpPr>
        <p:spPr bwMode="auto">
          <a:xfrm>
            <a:off x="0" y="9156700"/>
            <a:ext cx="3206750" cy="457200"/>
          </a:xfrm>
          <a:prstGeom prst="rect">
            <a:avLst/>
          </a:prstGeom>
          <a:noFill/>
          <a:ln w="9525">
            <a:noFill/>
            <a:miter lim="800000"/>
            <a:headEnd/>
            <a:tailEnd/>
          </a:ln>
          <a:effectLst/>
        </p:spPr>
        <p:txBody>
          <a:bodyPr vert="horz" wrap="none" lIns="91568" tIns="45785" rIns="91568" bIns="45785" numCol="1" anchor="b" anchorCtr="0" compatLnSpc="1">
            <a:prstTxWarp prst="textNoShape">
              <a:avLst/>
            </a:prstTxWarp>
          </a:bodyPr>
          <a:lstStyle>
            <a:lvl1pPr defTabSz="915900" eaLnBrk="0" hangingPunct="0">
              <a:defRPr sz="1200">
                <a:latin typeface="Helvetica" pitchFamily="-105" charset="0"/>
              </a:defRPr>
            </a:lvl1pPr>
          </a:lstStyle>
          <a:p>
            <a:endParaRPr lang="en-US"/>
          </a:p>
        </p:txBody>
      </p:sp>
      <p:sp>
        <p:nvSpPr>
          <p:cNvPr id="46085" name="Rectangle 5"/>
          <p:cNvSpPr>
            <a:spLocks noGrp="1" noChangeArrowheads="1"/>
          </p:cNvSpPr>
          <p:nvPr>
            <p:ph type="sldNum" sz="quarter" idx="3"/>
          </p:nvPr>
        </p:nvSpPr>
        <p:spPr bwMode="auto">
          <a:xfrm>
            <a:off x="4122738" y="9156700"/>
            <a:ext cx="3205162" cy="457200"/>
          </a:xfrm>
          <a:prstGeom prst="rect">
            <a:avLst/>
          </a:prstGeom>
          <a:noFill/>
          <a:ln w="9525">
            <a:noFill/>
            <a:miter lim="800000"/>
            <a:headEnd/>
            <a:tailEnd/>
          </a:ln>
          <a:effectLst/>
        </p:spPr>
        <p:txBody>
          <a:bodyPr vert="horz" wrap="none" lIns="91568" tIns="45785" rIns="91568" bIns="45785" numCol="1" anchor="b" anchorCtr="0" compatLnSpc="1">
            <a:prstTxWarp prst="textNoShape">
              <a:avLst/>
            </a:prstTxWarp>
          </a:bodyPr>
          <a:lstStyle>
            <a:lvl1pPr algn="r" defTabSz="915900" eaLnBrk="0" hangingPunct="0">
              <a:defRPr sz="1200">
                <a:latin typeface="Helvetica" pitchFamily="-105" charset="0"/>
              </a:defRPr>
            </a:lvl1pPr>
          </a:lstStyle>
          <a:p>
            <a:fld id="{856FBC53-8B64-4C2B-ACEC-9F26780C97C1}" type="slidenum">
              <a:rPr lang="en-US"/>
              <a:pPr/>
              <a:t>‹#›</a:t>
            </a:fld>
            <a:endParaRPr lang="en-US"/>
          </a:p>
        </p:txBody>
      </p:sp>
    </p:spTree>
    <p:extLst>
      <p:ext uri="{BB962C8B-B14F-4D97-AF65-F5344CB8AC3E}">
        <p14:creationId xmlns:p14="http://schemas.microsoft.com/office/powerpoint/2010/main" val="40356900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1"/>
            <a:ext cx="3168650" cy="479425"/>
          </a:xfrm>
          <a:prstGeom prst="rect">
            <a:avLst/>
          </a:prstGeom>
          <a:noFill/>
          <a:ln w="9525">
            <a:noFill/>
            <a:miter lim="800000"/>
            <a:headEnd/>
            <a:tailEnd/>
          </a:ln>
          <a:effectLst/>
        </p:spPr>
        <p:txBody>
          <a:bodyPr vert="horz" wrap="none" lIns="96651" tIns="48324" rIns="96651" bIns="48324" numCol="1" anchor="ctr" anchorCtr="0" compatLnSpc="1">
            <a:prstTxWarp prst="textNoShape">
              <a:avLst/>
            </a:prstTxWarp>
          </a:bodyPr>
          <a:lstStyle>
            <a:lvl1pPr defTabSz="966696" eaLnBrk="0" hangingPunct="0">
              <a:defRPr sz="1300">
                <a:latin typeface="Times New Roman" pitchFamily="-105" charset="0"/>
              </a:defRPr>
            </a:lvl1pPr>
          </a:lstStyle>
          <a:p>
            <a:endParaRPr lang="en-US"/>
          </a:p>
        </p:txBody>
      </p:sp>
      <p:sp>
        <p:nvSpPr>
          <p:cNvPr id="6147" name="Rectangle 3"/>
          <p:cNvSpPr>
            <a:spLocks noGrp="1" noChangeArrowheads="1"/>
          </p:cNvSpPr>
          <p:nvPr>
            <p:ph type="dt" idx="1"/>
          </p:nvPr>
        </p:nvSpPr>
        <p:spPr bwMode="auto">
          <a:xfrm>
            <a:off x="4146550" y="1"/>
            <a:ext cx="3168650" cy="479425"/>
          </a:xfrm>
          <a:prstGeom prst="rect">
            <a:avLst/>
          </a:prstGeom>
          <a:noFill/>
          <a:ln w="9525">
            <a:noFill/>
            <a:miter lim="800000"/>
            <a:headEnd/>
            <a:tailEnd/>
          </a:ln>
          <a:effectLst/>
        </p:spPr>
        <p:txBody>
          <a:bodyPr vert="horz" wrap="none" lIns="96651" tIns="48324" rIns="96651" bIns="48324" numCol="1" anchor="ctr" anchorCtr="0" compatLnSpc="1">
            <a:prstTxWarp prst="textNoShape">
              <a:avLst/>
            </a:prstTxWarp>
          </a:bodyPr>
          <a:lstStyle>
            <a:lvl1pPr algn="r" defTabSz="966696" eaLnBrk="0" hangingPunct="0">
              <a:defRPr sz="1300">
                <a:latin typeface="Times New Roman" pitchFamily="-105" charset="0"/>
              </a:defRPr>
            </a:lvl1pPr>
          </a:lstStyle>
          <a:p>
            <a:endParaRPr lang="en-US"/>
          </a:p>
        </p:txBody>
      </p:sp>
      <p:sp>
        <p:nvSpPr>
          <p:cNvPr id="1434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74726" y="4560888"/>
            <a:ext cx="5365750" cy="4319588"/>
          </a:xfrm>
          <a:prstGeom prst="rect">
            <a:avLst/>
          </a:prstGeom>
          <a:noFill/>
          <a:ln w="9525">
            <a:noFill/>
            <a:miter lim="800000"/>
            <a:headEnd/>
            <a:tailEnd/>
          </a:ln>
          <a:effectLst/>
        </p:spPr>
        <p:txBody>
          <a:bodyPr vert="horz" wrap="none" lIns="96651" tIns="48324" rIns="96651" bIns="48324" numCol="1" anchor="ctr"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9121776"/>
            <a:ext cx="3168650" cy="479425"/>
          </a:xfrm>
          <a:prstGeom prst="rect">
            <a:avLst/>
          </a:prstGeom>
          <a:noFill/>
          <a:ln w="9525">
            <a:noFill/>
            <a:miter lim="800000"/>
            <a:headEnd/>
            <a:tailEnd/>
          </a:ln>
          <a:effectLst/>
        </p:spPr>
        <p:txBody>
          <a:bodyPr vert="horz" wrap="none" lIns="96651" tIns="48324" rIns="96651" bIns="48324" numCol="1" anchor="b" anchorCtr="0" compatLnSpc="1">
            <a:prstTxWarp prst="textNoShape">
              <a:avLst/>
            </a:prstTxWarp>
          </a:bodyPr>
          <a:lstStyle>
            <a:lvl1pPr defTabSz="966696" eaLnBrk="0" hangingPunct="0">
              <a:defRPr sz="1300">
                <a:latin typeface="Times New Roman" pitchFamily="-105" charset="0"/>
              </a:defRPr>
            </a:lvl1pPr>
          </a:lstStyle>
          <a:p>
            <a:endParaRPr lang="en-US"/>
          </a:p>
        </p:txBody>
      </p:sp>
      <p:sp>
        <p:nvSpPr>
          <p:cNvPr id="6151" name="Rectangle 7"/>
          <p:cNvSpPr>
            <a:spLocks noGrp="1" noChangeArrowheads="1"/>
          </p:cNvSpPr>
          <p:nvPr>
            <p:ph type="sldNum" sz="quarter" idx="5"/>
          </p:nvPr>
        </p:nvSpPr>
        <p:spPr bwMode="auto">
          <a:xfrm>
            <a:off x="4146550" y="9121776"/>
            <a:ext cx="3168650" cy="479425"/>
          </a:xfrm>
          <a:prstGeom prst="rect">
            <a:avLst/>
          </a:prstGeom>
          <a:noFill/>
          <a:ln w="9525">
            <a:noFill/>
            <a:miter lim="800000"/>
            <a:headEnd/>
            <a:tailEnd/>
          </a:ln>
          <a:effectLst/>
        </p:spPr>
        <p:txBody>
          <a:bodyPr vert="horz" wrap="none" lIns="96651" tIns="48324" rIns="96651" bIns="48324" numCol="1" anchor="b" anchorCtr="0" compatLnSpc="1">
            <a:prstTxWarp prst="textNoShape">
              <a:avLst/>
            </a:prstTxWarp>
          </a:bodyPr>
          <a:lstStyle>
            <a:lvl1pPr algn="r" defTabSz="966696" eaLnBrk="0" hangingPunct="0">
              <a:defRPr sz="1300">
                <a:latin typeface="Times New Roman" pitchFamily="-105" charset="0"/>
              </a:defRPr>
            </a:lvl1pPr>
          </a:lstStyle>
          <a:p>
            <a:fld id="{5D2F09D7-77B4-4A0C-9AF1-8CF02920E9E6}" type="slidenum">
              <a:rPr lang="en-US"/>
              <a:pPr/>
              <a:t>‹#›</a:t>
            </a:fld>
            <a:endParaRPr lang="en-US"/>
          </a:p>
        </p:txBody>
      </p:sp>
    </p:spTree>
    <p:extLst>
      <p:ext uri="{BB962C8B-B14F-4D97-AF65-F5344CB8AC3E}">
        <p14:creationId xmlns:p14="http://schemas.microsoft.com/office/powerpoint/2010/main" val="403574796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CSCI 240 Computers 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3C9DA3D9-EA1C-4EE1-A007-D84B15AAF7E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DBF0F2C7-C462-42E6-A02F-B6EF6419787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124AAC8A-7AAD-4363-861B-C260EE62B15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180B9448-297A-4F4C-83A0-C24E566814B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EE2E85D4-25D3-4BB3-AFDB-00B244890A3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D92610D5-907A-46FF-8777-D621838D67E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9" name="Rectangle 6"/>
          <p:cNvSpPr>
            <a:spLocks noGrp="1" noChangeArrowheads="1"/>
          </p:cNvSpPr>
          <p:nvPr>
            <p:ph type="sldNum" sz="quarter" idx="12"/>
          </p:nvPr>
        </p:nvSpPr>
        <p:spPr>
          <a:ln/>
        </p:spPr>
        <p:txBody>
          <a:bodyPr/>
          <a:lstStyle>
            <a:lvl1pPr>
              <a:defRPr/>
            </a:lvl1pPr>
          </a:lstStyle>
          <a:p>
            <a:fld id="{588F635C-3DD2-49AD-94F1-8FA9E00523B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5" name="Rectangle 6"/>
          <p:cNvSpPr>
            <a:spLocks noGrp="1" noChangeArrowheads="1"/>
          </p:cNvSpPr>
          <p:nvPr>
            <p:ph type="sldNum" sz="quarter" idx="12"/>
          </p:nvPr>
        </p:nvSpPr>
        <p:spPr>
          <a:ln/>
        </p:spPr>
        <p:txBody>
          <a:bodyPr/>
          <a:lstStyle>
            <a:lvl1pPr>
              <a:defRPr/>
            </a:lvl1pPr>
          </a:lstStyle>
          <a:p>
            <a:fld id="{16F982B6-48C8-4798-8DF3-FD3E9AFEF30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4" name="Rectangle 6"/>
          <p:cNvSpPr>
            <a:spLocks noGrp="1" noChangeArrowheads="1"/>
          </p:cNvSpPr>
          <p:nvPr>
            <p:ph type="sldNum" sz="quarter" idx="12"/>
          </p:nvPr>
        </p:nvSpPr>
        <p:spPr>
          <a:ln/>
        </p:spPr>
        <p:txBody>
          <a:bodyPr/>
          <a:lstStyle>
            <a:lvl1pPr>
              <a:defRPr/>
            </a:lvl1pPr>
          </a:lstStyle>
          <a:p>
            <a:fld id="{9252545B-FBA1-4C4E-8DA6-6CB1AFBFE14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CE4EA36F-8880-4FD3-BED8-437BD4F3718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52FAEAB5-CD29-49A5-B45A-A402F0B3745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67589" name="Rectangle 5"/>
          <p:cNvSpPr>
            <a:spLocks noGrp="1" noChangeArrowheads="1"/>
          </p:cNvSpPr>
          <p:nvPr>
            <p:ph type="ftr" sz="quarter" idx="3"/>
          </p:nvPr>
        </p:nvSpPr>
        <p:spPr bwMode="auto">
          <a:xfrm>
            <a:off x="2687638" y="6245225"/>
            <a:ext cx="3810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mn-ea"/>
              </a:defRPr>
            </a:lvl1pPr>
          </a:lstStyle>
          <a:p>
            <a:pPr>
              <a:defRPr/>
            </a:pPr>
            <a:r>
              <a:rPr lang="en-US" dirty="0" smtClean="0"/>
              <a:t>CSCI 240 Computers and Society</a:t>
            </a:r>
            <a:endParaRPr lang="en-US"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A1AFE01-B257-4403-AE97-24255A4B826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hf hdr="0" dt="0"/>
  <p:txStyles>
    <p:titleStyle>
      <a:lvl1pPr algn="ctr" rtl="0" eaLnBrk="0" fontAlgn="base" hangingPunct="0">
        <a:spcBef>
          <a:spcPct val="0"/>
        </a:spcBef>
        <a:spcAft>
          <a:spcPct val="0"/>
        </a:spcAft>
        <a:defRPr sz="4400">
          <a:solidFill>
            <a:schemeClr val="tx2"/>
          </a:solidFill>
          <a:latin typeface="+mj-lt"/>
          <a:ea typeface="ＭＳ Ｐゴシック" pitchFamily="-105" charset="-128"/>
          <a:cs typeface="ＭＳ Ｐゴシック" pitchFamily="-105" charset="-128"/>
        </a:defRPr>
      </a:lvl1pPr>
      <a:lvl2pPr algn="ctr" rtl="0" eaLnBrk="0" fontAlgn="base" hangingPunct="0">
        <a:spcBef>
          <a:spcPct val="0"/>
        </a:spcBef>
        <a:spcAft>
          <a:spcPct val="0"/>
        </a:spcAft>
        <a:defRPr sz="4400">
          <a:solidFill>
            <a:schemeClr val="tx2"/>
          </a:solidFill>
          <a:latin typeface="Arial" charset="0"/>
          <a:ea typeface="ＭＳ Ｐゴシック" pitchFamily="-105" charset="-128"/>
          <a:cs typeface="ＭＳ Ｐゴシック" pitchFamily="-105" charset="-128"/>
        </a:defRPr>
      </a:lvl2pPr>
      <a:lvl3pPr algn="ctr" rtl="0" eaLnBrk="0" fontAlgn="base" hangingPunct="0">
        <a:spcBef>
          <a:spcPct val="0"/>
        </a:spcBef>
        <a:spcAft>
          <a:spcPct val="0"/>
        </a:spcAft>
        <a:defRPr sz="4400">
          <a:solidFill>
            <a:schemeClr val="tx2"/>
          </a:solidFill>
          <a:latin typeface="Arial" charset="0"/>
          <a:ea typeface="ＭＳ Ｐゴシック" pitchFamily="-105" charset="-128"/>
          <a:cs typeface="ＭＳ Ｐゴシック" pitchFamily="-105" charset="-128"/>
        </a:defRPr>
      </a:lvl3pPr>
      <a:lvl4pPr algn="ctr" rtl="0" eaLnBrk="0" fontAlgn="base" hangingPunct="0">
        <a:spcBef>
          <a:spcPct val="0"/>
        </a:spcBef>
        <a:spcAft>
          <a:spcPct val="0"/>
        </a:spcAft>
        <a:defRPr sz="4400">
          <a:solidFill>
            <a:schemeClr val="tx2"/>
          </a:solidFill>
          <a:latin typeface="Arial" charset="0"/>
          <a:ea typeface="ＭＳ Ｐゴシック" pitchFamily="-105" charset="-128"/>
          <a:cs typeface="ＭＳ Ｐゴシック" pitchFamily="-105" charset="-128"/>
        </a:defRPr>
      </a:lvl4pPr>
      <a:lvl5pPr algn="ctr" rtl="0" eaLnBrk="0" fontAlgn="base" hangingPunct="0">
        <a:spcBef>
          <a:spcPct val="0"/>
        </a:spcBef>
        <a:spcAft>
          <a:spcPct val="0"/>
        </a:spcAft>
        <a:defRPr sz="4400">
          <a:solidFill>
            <a:schemeClr val="tx2"/>
          </a:solidFill>
          <a:latin typeface="Arial" charset="0"/>
          <a:ea typeface="ＭＳ Ｐゴシック" pitchFamily="-105" charset="-128"/>
          <a:cs typeface="ＭＳ Ｐゴシック" pitchFamily="-105"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delivery.acm.org/10.1145/590000/581602/p91-white.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computer.org/cms/Computer.org/Publications/code-of-ethics.pdf" TargetMode="External"/><Relationship Id="rId2" Type="http://schemas.openxmlformats.org/officeDocument/2006/relationships/hyperlink" Target="http://www.acm.org/about/se-code"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www.acm.org/about/code-of-ethic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15363" name="Slide Number Placeholder 5"/>
          <p:cNvSpPr>
            <a:spLocks noGrp="1"/>
          </p:cNvSpPr>
          <p:nvPr>
            <p:ph type="sldNum" sz="quarter" idx="12"/>
          </p:nvPr>
        </p:nvSpPr>
        <p:spPr>
          <a:noFill/>
        </p:spPr>
        <p:txBody>
          <a:bodyPr/>
          <a:lstStyle/>
          <a:p>
            <a:fld id="{3D4678B2-7876-495F-A083-67D59879F846}" type="slidenum">
              <a:rPr lang="en-US"/>
              <a:pPr/>
              <a:t>1</a:t>
            </a:fld>
            <a:endParaRPr lang="en-US" dirty="0"/>
          </a:p>
        </p:txBody>
      </p:sp>
      <p:sp>
        <p:nvSpPr>
          <p:cNvPr id="15364" name="Rectangle 2"/>
          <p:cNvSpPr>
            <a:spLocks noGrp="1" noChangeArrowheads="1"/>
          </p:cNvSpPr>
          <p:nvPr>
            <p:ph type="title"/>
          </p:nvPr>
        </p:nvSpPr>
        <p:spPr>
          <a:xfrm>
            <a:off x="519113" y="3433763"/>
            <a:ext cx="8229600" cy="1143000"/>
          </a:xfrm>
        </p:spPr>
        <p:txBody>
          <a:bodyPr/>
          <a:lstStyle/>
          <a:p>
            <a:pPr eaLnBrk="1" hangingPunct="1"/>
            <a:r>
              <a:rPr lang="en-US" sz="3600" dirty="0" smtClean="0"/>
              <a:t>Professional Ethics</a:t>
            </a:r>
          </a:p>
        </p:txBody>
      </p:sp>
      <p:sp>
        <p:nvSpPr>
          <p:cNvPr id="7" name="Text Box 5"/>
          <p:cNvSpPr txBox="1">
            <a:spLocks noChangeArrowheads="1"/>
          </p:cNvSpPr>
          <p:nvPr/>
        </p:nvSpPr>
        <p:spPr bwMode="auto">
          <a:xfrm>
            <a:off x="450850" y="5370667"/>
            <a:ext cx="8248650" cy="523220"/>
          </a:xfrm>
          <a:prstGeom prst="rect">
            <a:avLst/>
          </a:prstGeom>
          <a:noFill/>
          <a:ln w="9525">
            <a:solidFill>
              <a:schemeClr val="tx1"/>
            </a:solidFill>
            <a:miter lim="800000"/>
            <a:headEnd/>
            <a:tailEnd/>
          </a:ln>
        </p:spPr>
        <p:txBody>
          <a:bodyPr>
            <a:spAutoFit/>
          </a:bodyPr>
          <a:lstStyle/>
          <a:p>
            <a:r>
              <a:rPr lang="pt-BR" sz="1400" b="1" u="sng" dirty="0"/>
              <a:t>Notice:</a:t>
            </a:r>
            <a:r>
              <a:rPr lang="pt-BR" sz="1400" dirty="0"/>
              <a:t> </a:t>
            </a:r>
            <a:r>
              <a:rPr lang="pt-BR" sz="1400" dirty="0" smtClean="0"/>
              <a:t>This set of slides is based on the notes by Professor Guattery of Bucknell and by the textbook author Michael Quinn</a:t>
            </a:r>
            <a:endParaRPr lang="en-US" sz="1400" dirty="0"/>
          </a:p>
        </p:txBody>
      </p:sp>
      <p:sp>
        <p:nvSpPr>
          <p:cNvPr id="9" name="TextBox 8"/>
          <p:cNvSpPr txBox="1"/>
          <p:nvPr/>
        </p:nvSpPr>
        <p:spPr>
          <a:xfrm>
            <a:off x="1588770" y="1126720"/>
            <a:ext cx="5928226" cy="830997"/>
          </a:xfrm>
          <a:prstGeom prst="rect">
            <a:avLst/>
          </a:prstGeom>
          <a:noFill/>
        </p:spPr>
        <p:txBody>
          <a:bodyPr wrap="none" rtlCol="0">
            <a:spAutoFit/>
          </a:bodyPr>
          <a:lstStyle/>
          <a:p>
            <a:r>
              <a:rPr lang="en-US" sz="4800" dirty="0" smtClean="0">
                <a:latin typeface="Times New Roman" pitchFamily="18" charset="0"/>
                <a:cs typeface="Times New Roman" pitchFamily="18" charset="0"/>
              </a:rPr>
              <a:t>Computers and Society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838200"/>
            <a:ext cx="7772400" cy="762000"/>
          </a:xfrm>
        </p:spPr>
        <p:txBody>
          <a:bodyPr/>
          <a:lstStyle/>
          <a:p>
            <a:pPr eaLnBrk="1" hangingPunct="1"/>
            <a:r>
              <a:rPr lang="en-US" sz="4000" smtClean="0">
                <a:ea typeface="ヒラギノ角ゴ Pro W3" pitchFamily="-48" charset="-128"/>
              </a:rPr>
              <a:t>Benefits of Professions</a:t>
            </a:r>
          </a:p>
        </p:txBody>
      </p:sp>
      <p:sp>
        <p:nvSpPr>
          <p:cNvPr id="9219" name="TextBox 3"/>
          <p:cNvSpPr txBox="1">
            <a:spLocks noChangeArrowheads="1"/>
          </p:cNvSpPr>
          <p:nvPr/>
        </p:nvSpPr>
        <p:spPr bwMode="auto">
          <a:xfrm>
            <a:off x="685800" y="1828800"/>
            <a:ext cx="7772400" cy="3540125"/>
          </a:xfrm>
          <a:prstGeom prst="rect">
            <a:avLst/>
          </a:prstGeom>
          <a:noFill/>
          <a:ln w="9525">
            <a:noFill/>
            <a:miter lim="800000"/>
            <a:headEnd/>
            <a:tailEnd/>
          </a:ln>
        </p:spPr>
        <p:txBody>
          <a:bodyPr>
            <a:spAutoFit/>
          </a:bodyPr>
          <a:lstStyle/>
          <a:p>
            <a:r>
              <a:rPr lang="en-US" sz="2800">
                <a:latin typeface="Calibri" pitchFamily="34" charset="0"/>
              </a:rPr>
              <a:t>The main benefit of organizing a vocation as a profession is that it provides assurance of high quality service to the public.</a:t>
            </a:r>
          </a:p>
          <a:p>
            <a:endParaRPr lang="en-US" sz="2800">
              <a:latin typeface="Calibri" pitchFamily="34" charset="0"/>
            </a:endParaRPr>
          </a:p>
          <a:p>
            <a:r>
              <a:rPr lang="en-US" sz="2800">
                <a:latin typeface="Calibri" pitchFamily="34" charset="0"/>
              </a:rPr>
              <a:t>It assures people that members of the profession have been well trained, and that incompetent people will be removed from the profession.</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685800" y="609600"/>
            <a:ext cx="7772400" cy="990600"/>
          </a:xfrm>
        </p:spPr>
        <p:txBody>
          <a:bodyPr/>
          <a:lstStyle/>
          <a:p>
            <a:pPr eaLnBrk="1" hangingPunct="1"/>
            <a:r>
              <a:rPr lang="en-US" sz="4000" smtClean="0">
                <a:ea typeface="ヒラギノ角ゴ Pro W3" pitchFamily="-48" charset="-128"/>
              </a:rPr>
              <a:t>Drawbacks of Professions</a:t>
            </a:r>
          </a:p>
        </p:txBody>
      </p:sp>
      <p:sp>
        <p:nvSpPr>
          <p:cNvPr id="10243" name="TextBox 3"/>
          <p:cNvSpPr txBox="1">
            <a:spLocks noChangeArrowheads="1"/>
          </p:cNvSpPr>
          <p:nvPr/>
        </p:nvSpPr>
        <p:spPr bwMode="auto">
          <a:xfrm>
            <a:off x="685800" y="1752600"/>
            <a:ext cx="7772400" cy="3970338"/>
          </a:xfrm>
          <a:prstGeom prst="rect">
            <a:avLst/>
          </a:prstGeom>
          <a:noFill/>
          <a:ln w="9525">
            <a:noFill/>
            <a:miter lim="800000"/>
            <a:headEnd/>
            <a:tailEnd/>
          </a:ln>
        </p:spPr>
        <p:txBody>
          <a:bodyPr>
            <a:spAutoFit/>
          </a:bodyPr>
          <a:lstStyle/>
          <a:p>
            <a:r>
              <a:rPr lang="en-US" sz="2800">
                <a:latin typeface="Calibri" pitchFamily="34" charset="0"/>
              </a:rPr>
              <a:t>The main drawback of professions is that the high standards for entry may limit the number of professionals working in the field.  This can drive up prices and make finding a professional you need more difficult.</a:t>
            </a:r>
          </a:p>
          <a:p>
            <a:endParaRPr lang="en-US" sz="2800">
              <a:latin typeface="Calibri" pitchFamily="34" charset="0"/>
            </a:endParaRPr>
          </a:p>
          <a:p>
            <a:r>
              <a:rPr lang="en-US" sz="2800">
                <a:latin typeface="Calibri" pitchFamily="34" charset="0"/>
              </a:rPr>
              <a:t>Because the profession regulates itself, there is a possibility for a </a:t>
            </a:r>
            <a:r>
              <a:rPr lang="en-US" sz="2800" i="1">
                <a:latin typeface="Calibri" pitchFamily="34" charset="0"/>
              </a:rPr>
              <a:t>conflict of interest</a:t>
            </a:r>
            <a:r>
              <a:rPr lang="en-US" sz="2800">
                <a:latin typeface="Calibri" pitchFamily="34" charset="0"/>
              </a:rPr>
              <a:t> in setting the number of licenses granted.</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a:xfrm>
            <a:off x="685800" y="838200"/>
            <a:ext cx="7772400" cy="990600"/>
          </a:xfrm>
        </p:spPr>
        <p:txBody>
          <a:bodyPr/>
          <a:lstStyle/>
          <a:p>
            <a:pPr eaLnBrk="1" hangingPunct="1"/>
            <a:r>
              <a:rPr lang="en-US" sz="4000" smtClean="0">
                <a:ea typeface="ヒラギノ角ゴ Pro W3" pitchFamily="-48" charset="-128"/>
              </a:rPr>
              <a:t>Code of Ethics</a:t>
            </a:r>
          </a:p>
        </p:txBody>
      </p:sp>
      <p:sp>
        <p:nvSpPr>
          <p:cNvPr id="11267" name="TextBox 3"/>
          <p:cNvSpPr txBox="1">
            <a:spLocks noChangeArrowheads="1"/>
          </p:cNvSpPr>
          <p:nvPr/>
        </p:nvSpPr>
        <p:spPr bwMode="auto">
          <a:xfrm>
            <a:off x="685800" y="2057400"/>
            <a:ext cx="7772400" cy="1384300"/>
          </a:xfrm>
          <a:prstGeom prst="rect">
            <a:avLst/>
          </a:prstGeom>
          <a:noFill/>
          <a:ln w="9525">
            <a:noFill/>
            <a:miter lim="800000"/>
            <a:headEnd/>
            <a:tailEnd/>
          </a:ln>
        </p:spPr>
        <p:txBody>
          <a:bodyPr>
            <a:spAutoFit/>
          </a:bodyPr>
          <a:lstStyle/>
          <a:p>
            <a:r>
              <a:rPr lang="en-US" sz="2800">
                <a:latin typeface="Calibri" pitchFamily="34" charset="0"/>
              </a:rPr>
              <a:t>All professions have </a:t>
            </a:r>
            <a:r>
              <a:rPr lang="en-US" sz="2800" i="1">
                <a:latin typeface="Calibri" pitchFamily="34" charset="0"/>
              </a:rPr>
              <a:t>codes of ethics</a:t>
            </a:r>
            <a:r>
              <a:rPr lang="en-US" sz="2800">
                <a:latin typeface="Calibri" pitchFamily="34" charset="0"/>
              </a:rPr>
              <a:t>.  These are sets of ethical principles that members of the profession are bound (required) to follow.</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362857" y="533400"/>
            <a:ext cx="8287657" cy="762000"/>
          </a:xfrm>
        </p:spPr>
        <p:txBody>
          <a:bodyPr/>
          <a:lstStyle/>
          <a:p>
            <a:pPr eaLnBrk="1" hangingPunct="1"/>
            <a:r>
              <a:rPr lang="en-US" sz="4000" dirty="0" smtClean="0">
                <a:ea typeface="ヒラギノ角ゴ Pro W3" pitchFamily="-48" charset="-128"/>
              </a:rPr>
              <a:t>Computing Career and Profession</a:t>
            </a:r>
          </a:p>
        </p:txBody>
      </p:sp>
      <p:sp>
        <p:nvSpPr>
          <p:cNvPr id="12291" name="TextBox 3"/>
          <p:cNvSpPr txBox="1">
            <a:spLocks noChangeArrowheads="1"/>
          </p:cNvSpPr>
          <p:nvPr/>
        </p:nvSpPr>
        <p:spPr bwMode="auto">
          <a:xfrm>
            <a:off x="685800" y="1335318"/>
            <a:ext cx="7772400" cy="4401205"/>
          </a:xfrm>
          <a:prstGeom prst="rect">
            <a:avLst/>
          </a:prstGeom>
          <a:noFill/>
          <a:ln w="9525">
            <a:noFill/>
            <a:miter lim="800000"/>
            <a:headEnd/>
            <a:tailEnd/>
          </a:ln>
        </p:spPr>
        <p:txBody>
          <a:bodyPr>
            <a:spAutoFit/>
          </a:bodyPr>
          <a:lstStyle/>
          <a:p>
            <a:r>
              <a:rPr lang="en-US" sz="2800" dirty="0" smtClean="0">
                <a:latin typeface="Calibri" pitchFamily="34" charset="0"/>
              </a:rPr>
              <a:t>Key difference between computing related profession and other professions: license or certificate.</a:t>
            </a:r>
            <a:endParaRPr lang="en-US" sz="2800" dirty="0">
              <a:latin typeface="Calibri" pitchFamily="34" charset="0"/>
            </a:endParaRPr>
          </a:p>
          <a:p>
            <a:endParaRPr lang="en-US" sz="2800" dirty="0">
              <a:latin typeface="Calibri" pitchFamily="34" charset="0"/>
            </a:endParaRPr>
          </a:p>
          <a:p>
            <a:r>
              <a:rPr lang="en-US" sz="2800" dirty="0" smtClean="0">
                <a:latin typeface="Calibri" pitchFamily="34" charset="0"/>
              </a:rPr>
              <a:t>The ACM Council in May 1999 passed a resolution that stated, “ACM is opposed to the licensing of software engineers at this time because ACM believes that it is premature and would not be effective in addressing the problems of software quality and reliability.”</a:t>
            </a:r>
            <a:endParaRPr lang="en-US" sz="2800" dirty="0">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and Computing Profession</a:t>
            </a:r>
            <a:endParaRPr lang="en-US" dirty="0"/>
          </a:p>
        </p:txBody>
      </p:sp>
      <p:sp>
        <p:nvSpPr>
          <p:cNvPr id="3" name="Content Placeholder 2"/>
          <p:cNvSpPr>
            <a:spLocks noGrp="1"/>
          </p:cNvSpPr>
          <p:nvPr>
            <p:ph idx="1"/>
          </p:nvPr>
        </p:nvSpPr>
        <p:spPr>
          <a:xfrm>
            <a:off x="457200" y="1600200"/>
            <a:ext cx="8229600" cy="2333171"/>
          </a:xfrm>
        </p:spPr>
        <p:txBody>
          <a:bodyPr/>
          <a:lstStyle/>
          <a:p>
            <a:pPr>
              <a:buNone/>
            </a:pPr>
            <a:r>
              <a:rPr lang="en-US" dirty="0" smtClean="0"/>
              <a:t>“ACM believes it is important to foster the emergence of a true IT profession, not just software engineering. A field does not need licensing to be a profession.” </a:t>
            </a:r>
            <a:endParaRPr lang="en-US"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14</a:t>
            </a:fld>
            <a:endParaRPr lang="en-US"/>
          </a:p>
        </p:txBody>
      </p:sp>
      <p:sp>
        <p:nvSpPr>
          <p:cNvPr id="6" name="TextBox 5"/>
          <p:cNvSpPr txBox="1"/>
          <p:nvPr/>
        </p:nvSpPr>
        <p:spPr>
          <a:xfrm>
            <a:off x="2046514" y="4963886"/>
            <a:ext cx="6434197" cy="369332"/>
          </a:xfrm>
          <a:prstGeom prst="rect">
            <a:avLst/>
          </a:prstGeom>
          <a:noFill/>
        </p:spPr>
        <p:txBody>
          <a:bodyPr wrap="none" rtlCol="0">
            <a:spAutoFit/>
          </a:bodyPr>
          <a:lstStyle/>
          <a:p>
            <a:r>
              <a:rPr lang="en-US" dirty="0" smtClean="0">
                <a:hlinkClick r:id="rId2"/>
              </a:rPr>
              <a:t>http://delivery.acm.org/10.1145/590000/581602/p91-white.pdf</a:t>
            </a:r>
            <a:endParaRPr lang="en-US" dirty="0"/>
          </a:p>
        </p:txBody>
      </p:sp>
      <p:sp>
        <p:nvSpPr>
          <p:cNvPr id="7" name="TextBox 6"/>
          <p:cNvSpPr txBox="1"/>
          <p:nvPr/>
        </p:nvSpPr>
        <p:spPr>
          <a:xfrm>
            <a:off x="435439" y="4310747"/>
            <a:ext cx="8310929" cy="646331"/>
          </a:xfrm>
          <a:prstGeom prst="rect">
            <a:avLst/>
          </a:prstGeom>
          <a:noFill/>
        </p:spPr>
        <p:txBody>
          <a:bodyPr wrap="none" rtlCol="0">
            <a:spAutoFit/>
          </a:bodyPr>
          <a:lstStyle/>
          <a:p>
            <a:r>
              <a:rPr lang="en-US" dirty="0" smtClean="0"/>
              <a:t>White, J. and Simons, B. (2002).  “ACM’s Position on the Licensing of Software </a:t>
            </a:r>
          </a:p>
          <a:p>
            <a:r>
              <a:rPr lang="en-US" dirty="0" smtClean="0"/>
              <a:t>Engineer.” In </a:t>
            </a:r>
            <a:r>
              <a:rPr lang="en-US" i="1" dirty="0" smtClean="0"/>
              <a:t>Communications of the ACM. </a:t>
            </a:r>
            <a:r>
              <a:rPr lang="en-US" dirty="0" smtClean="0"/>
              <a:t> 45(11)  pp.91.</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685800" y="533400"/>
            <a:ext cx="7772400" cy="762000"/>
          </a:xfrm>
        </p:spPr>
        <p:txBody>
          <a:bodyPr/>
          <a:lstStyle/>
          <a:p>
            <a:pPr eaLnBrk="1" hangingPunct="1"/>
            <a:r>
              <a:rPr lang="en-US" sz="3600" smtClean="0">
                <a:ea typeface="ヒラギノ角ゴ Pro W3" pitchFamily="-48" charset="-128"/>
              </a:rPr>
              <a:t>Software Engineering Code of Ethics</a:t>
            </a:r>
          </a:p>
        </p:txBody>
      </p:sp>
      <p:sp>
        <p:nvSpPr>
          <p:cNvPr id="13315" name="TextBox 3"/>
          <p:cNvSpPr txBox="1">
            <a:spLocks noChangeArrowheads="1"/>
          </p:cNvSpPr>
          <p:nvPr/>
        </p:nvSpPr>
        <p:spPr bwMode="auto">
          <a:xfrm>
            <a:off x="685800" y="1524000"/>
            <a:ext cx="7772400" cy="3539430"/>
          </a:xfrm>
          <a:prstGeom prst="rect">
            <a:avLst/>
          </a:prstGeom>
          <a:noFill/>
          <a:ln w="9525">
            <a:noFill/>
            <a:miter lim="800000"/>
            <a:headEnd/>
            <a:tailEnd/>
          </a:ln>
        </p:spPr>
        <p:txBody>
          <a:bodyPr>
            <a:spAutoFit/>
          </a:bodyPr>
          <a:lstStyle/>
          <a:p>
            <a:r>
              <a:rPr lang="en-US" sz="2800" dirty="0">
                <a:latin typeface="Calibri" pitchFamily="34" charset="0"/>
              </a:rPr>
              <a:t>The </a:t>
            </a:r>
            <a:r>
              <a:rPr lang="en-US" sz="2800" dirty="0" smtClean="0">
                <a:latin typeface="Calibri" pitchFamily="34" charset="0"/>
              </a:rPr>
              <a:t>Software </a:t>
            </a:r>
            <a:r>
              <a:rPr lang="en-US" sz="2800" dirty="0">
                <a:latin typeface="Calibri" pitchFamily="34" charset="0"/>
              </a:rPr>
              <a:t>Engineering Code of Ethics was </a:t>
            </a:r>
            <a:r>
              <a:rPr lang="en-US" sz="2800" dirty="0" smtClean="0">
                <a:latin typeface="Calibri" pitchFamily="34" charset="0"/>
              </a:rPr>
              <a:t>put jointly by ACM and IEEE (~1999). Some themes:</a:t>
            </a:r>
            <a:endParaRPr lang="en-US" sz="2800" dirty="0">
              <a:latin typeface="Calibri" pitchFamily="34" charset="0"/>
            </a:endParaRPr>
          </a:p>
          <a:p>
            <a:endParaRPr lang="en-US" sz="2800" dirty="0">
              <a:latin typeface="Calibri" pitchFamily="34" charset="0"/>
            </a:endParaRPr>
          </a:p>
          <a:p>
            <a:pPr>
              <a:buFont typeface="Arial" charset="0"/>
              <a:buChar char="•"/>
            </a:pPr>
            <a:r>
              <a:rPr lang="en-US" sz="2800" dirty="0">
                <a:latin typeface="Calibri" pitchFamily="34" charset="0"/>
              </a:rPr>
              <a:t> Balance the interests of employers, clients, and self</a:t>
            </a:r>
          </a:p>
          <a:p>
            <a:pPr>
              <a:buFont typeface="Arial" charset="0"/>
              <a:buChar char="•"/>
            </a:pPr>
            <a:r>
              <a:rPr lang="en-US" sz="2800" dirty="0">
                <a:latin typeface="Calibri" pitchFamily="34" charset="0"/>
              </a:rPr>
              <a:t> Avoid conflicts of interest</a:t>
            </a:r>
          </a:p>
          <a:p>
            <a:pPr>
              <a:buFont typeface="Arial" charset="0"/>
              <a:buChar char="•"/>
            </a:pPr>
            <a:r>
              <a:rPr lang="en-US" sz="2800" dirty="0" smtClean="0">
                <a:latin typeface="Calibri" pitchFamily="34" charset="0"/>
              </a:rPr>
              <a:t> Do </a:t>
            </a:r>
            <a:r>
              <a:rPr lang="en-US" sz="2800" dirty="0">
                <a:latin typeface="Calibri" pitchFamily="34" charset="0"/>
              </a:rPr>
              <a:t>high-quality technical work</a:t>
            </a:r>
          </a:p>
          <a:p>
            <a:pPr>
              <a:buFont typeface="Arial" charset="0"/>
              <a:buChar char="•"/>
            </a:pPr>
            <a:r>
              <a:rPr lang="en-US" sz="2800" dirty="0">
                <a:latin typeface="Calibri" pitchFamily="34" charset="0"/>
              </a:rPr>
              <a:t> Reveal problems to appropriate people</a:t>
            </a:r>
          </a:p>
          <a:p>
            <a:pPr>
              <a:buFont typeface="Arial" charset="0"/>
              <a:buChar char="•"/>
            </a:pPr>
            <a:r>
              <a:rPr lang="en-US" sz="2800" dirty="0">
                <a:latin typeface="Calibri" pitchFamily="34" charset="0"/>
              </a:rPr>
              <a:t> Behave legally and ethically</a:t>
            </a:r>
          </a:p>
        </p:txBody>
      </p:sp>
      <p:sp>
        <p:nvSpPr>
          <p:cNvPr id="4" name="TextBox 3"/>
          <p:cNvSpPr txBox="1"/>
          <p:nvPr/>
        </p:nvSpPr>
        <p:spPr>
          <a:xfrm>
            <a:off x="1611086" y="5355790"/>
            <a:ext cx="3672865" cy="369332"/>
          </a:xfrm>
          <a:prstGeom prst="rect">
            <a:avLst/>
          </a:prstGeom>
          <a:noFill/>
        </p:spPr>
        <p:txBody>
          <a:bodyPr wrap="none" rtlCol="0">
            <a:spAutoFit/>
          </a:bodyPr>
          <a:lstStyle/>
          <a:p>
            <a:r>
              <a:rPr lang="en-US" dirty="0" smtClean="0">
                <a:hlinkClick r:id="rId2"/>
              </a:rPr>
              <a:t>http://www.acm.org/about/se-code</a:t>
            </a:r>
            <a:endParaRPr lang="en-US" dirty="0"/>
          </a:p>
        </p:txBody>
      </p:sp>
      <p:sp>
        <p:nvSpPr>
          <p:cNvPr id="5" name="TextBox 4"/>
          <p:cNvSpPr txBox="1"/>
          <p:nvPr/>
        </p:nvSpPr>
        <p:spPr>
          <a:xfrm>
            <a:off x="841846" y="5791217"/>
            <a:ext cx="7815153" cy="369332"/>
          </a:xfrm>
          <a:prstGeom prst="rect">
            <a:avLst/>
          </a:prstGeom>
          <a:noFill/>
        </p:spPr>
        <p:txBody>
          <a:bodyPr wrap="none" rtlCol="0">
            <a:spAutoFit/>
          </a:bodyPr>
          <a:lstStyle/>
          <a:p>
            <a:r>
              <a:rPr lang="en-US" dirty="0" smtClean="0">
                <a:hlinkClick r:id="rId3"/>
              </a:rPr>
              <a:t>http://www.computer.org/cms/Computer.org/Publications/code-of-ethics.pdf</a:t>
            </a:r>
            <a:endParaRPr lang="en-US" dirty="0"/>
          </a:p>
        </p:txBody>
      </p:sp>
      <p:sp>
        <p:nvSpPr>
          <p:cNvPr id="6"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7"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ACM Code of Ethics</a:t>
            </a:r>
            <a:endParaRPr lang="en-US" dirty="0"/>
          </a:p>
        </p:txBody>
      </p:sp>
      <p:sp>
        <p:nvSpPr>
          <p:cNvPr id="3" name="Content Placeholder 2"/>
          <p:cNvSpPr>
            <a:spLocks noGrp="1"/>
          </p:cNvSpPr>
          <p:nvPr>
            <p:ph idx="1"/>
          </p:nvPr>
        </p:nvSpPr>
        <p:spPr>
          <a:xfrm>
            <a:off x="457200" y="1600201"/>
            <a:ext cx="8229600" cy="3581400"/>
          </a:xfrm>
        </p:spPr>
        <p:txBody>
          <a:bodyPr/>
          <a:lstStyle/>
          <a:p>
            <a:r>
              <a:rPr lang="en-US" dirty="0" smtClean="0"/>
              <a:t>ACM Code of Ethics pre-dates the Software Engineering Code of Ethics (~1992)</a:t>
            </a:r>
          </a:p>
          <a:p>
            <a:pPr lvl="1"/>
            <a:r>
              <a:rPr lang="en-US" dirty="0" smtClean="0"/>
              <a:t>General Moral Imperatives.</a:t>
            </a:r>
          </a:p>
          <a:p>
            <a:pPr lvl="1"/>
            <a:r>
              <a:rPr lang="en-US" dirty="0" smtClean="0"/>
              <a:t>More Specific Professional Responsibilities.</a:t>
            </a:r>
          </a:p>
          <a:p>
            <a:pPr lvl="1"/>
            <a:r>
              <a:rPr lang="en-US" dirty="0" smtClean="0"/>
              <a:t>Organizational Leadership Imperatives.</a:t>
            </a:r>
          </a:p>
          <a:p>
            <a:pPr lvl="1"/>
            <a:r>
              <a:rPr lang="en-US" dirty="0" smtClean="0"/>
              <a:t>Compliance with the Code.</a:t>
            </a:r>
          </a:p>
          <a:p>
            <a:pPr lvl="1"/>
            <a:endParaRPr lang="en-US"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16</a:t>
            </a:fld>
            <a:endParaRPr lang="en-US"/>
          </a:p>
        </p:txBody>
      </p:sp>
      <p:sp>
        <p:nvSpPr>
          <p:cNvPr id="6" name="TextBox 5"/>
          <p:cNvSpPr txBox="1"/>
          <p:nvPr/>
        </p:nvSpPr>
        <p:spPr>
          <a:xfrm>
            <a:off x="1930400" y="5646057"/>
            <a:ext cx="4416658" cy="369332"/>
          </a:xfrm>
          <a:prstGeom prst="rect">
            <a:avLst/>
          </a:prstGeom>
          <a:noFill/>
        </p:spPr>
        <p:txBody>
          <a:bodyPr wrap="none" rtlCol="0">
            <a:spAutoFit/>
          </a:bodyPr>
          <a:lstStyle/>
          <a:p>
            <a:r>
              <a:rPr lang="en-US" dirty="0" smtClean="0">
                <a:hlinkClick r:id="rId2"/>
              </a:rPr>
              <a:t>https://www.acm.org/about/code-of-ethics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93285" y="2432957"/>
            <a:ext cx="7772400" cy="1362075"/>
          </a:xfrm>
        </p:spPr>
        <p:txBody>
          <a:bodyPr/>
          <a:lstStyle/>
          <a:p>
            <a:pPr algn="ctr"/>
            <a:r>
              <a:rPr lang="en-US" dirty="0" smtClean="0"/>
              <a:t>A more detailed examination of the code</a:t>
            </a:r>
            <a:endParaRPr lang="en-US"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eaLnBrk="1" hangingPunct="1"/>
            <a:r>
              <a:rPr lang="en-US" smtClean="0"/>
              <a:t>Preamble of Code</a:t>
            </a:r>
          </a:p>
        </p:txBody>
      </p:sp>
      <p:sp>
        <p:nvSpPr>
          <p:cNvPr id="12292" name="Rectangle 3"/>
          <p:cNvSpPr>
            <a:spLocks noGrp="1" noChangeArrowheads="1"/>
          </p:cNvSpPr>
          <p:nvPr>
            <p:ph type="body" idx="1"/>
          </p:nvPr>
        </p:nvSpPr>
        <p:spPr>
          <a:xfrm>
            <a:off x="762000" y="1447800"/>
            <a:ext cx="7772400" cy="4572000"/>
          </a:xfrm>
        </p:spPr>
        <p:txBody>
          <a:bodyPr/>
          <a:lstStyle/>
          <a:p>
            <a:pPr eaLnBrk="1" hangingPunct="1">
              <a:lnSpc>
                <a:spcPct val="90000"/>
              </a:lnSpc>
            </a:pPr>
            <a:r>
              <a:rPr lang="en-US" sz="2800" smtClean="0"/>
              <a:t>Software engineers have opportunities to do good or do harm</a:t>
            </a:r>
          </a:p>
          <a:p>
            <a:pPr eaLnBrk="1" hangingPunct="1">
              <a:lnSpc>
                <a:spcPct val="90000"/>
              </a:lnSpc>
            </a:pPr>
            <a:r>
              <a:rPr lang="en-US" sz="2800" smtClean="0"/>
              <a:t>Software engineers ought to be committed to doing good</a:t>
            </a:r>
          </a:p>
          <a:p>
            <a:pPr eaLnBrk="1" hangingPunct="1">
              <a:lnSpc>
                <a:spcPct val="90000"/>
              </a:lnSpc>
            </a:pPr>
            <a:r>
              <a:rPr lang="en-US" sz="2800" smtClean="0"/>
              <a:t>Eight principles identify key ethical relationships and obligations within these relationship</a:t>
            </a:r>
          </a:p>
          <a:p>
            <a:pPr eaLnBrk="1" hangingPunct="1">
              <a:lnSpc>
                <a:spcPct val="90000"/>
              </a:lnSpc>
            </a:pPr>
            <a:r>
              <a:rPr lang="en-US" sz="2800" smtClean="0"/>
              <a:t>Code should be seen as a whole, not a collection of parts</a:t>
            </a:r>
          </a:p>
          <a:p>
            <a:pPr eaLnBrk="1" hangingPunct="1">
              <a:lnSpc>
                <a:spcPct val="90000"/>
              </a:lnSpc>
            </a:pPr>
            <a:r>
              <a:rPr lang="en-US" sz="2800" smtClean="0"/>
              <a:t>Concern for the public interest is paramount</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18</a:t>
            </a:fld>
            <a:endParaRPr lang="en-US" dirty="0"/>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457200" y="76200"/>
            <a:ext cx="8305800" cy="1371600"/>
          </a:xfrm>
        </p:spPr>
        <p:txBody>
          <a:bodyPr/>
          <a:lstStyle/>
          <a:p>
            <a:pPr eaLnBrk="1" hangingPunct="1"/>
            <a:r>
              <a:rPr lang="en-US" smtClean="0"/>
              <a:t>Eight Principles Identify Morally Responsible Relationships</a:t>
            </a:r>
          </a:p>
        </p:txBody>
      </p:sp>
      <p:sp>
        <p:nvSpPr>
          <p:cNvPr id="13316" name="Rectangle 3"/>
          <p:cNvSpPr>
            <a:spLocks noGrp="1" noChangeArrowheads="1"/>
          </p:cNvSpPr>
          <p:nvPr>
            <p:ph type="body" idx="1"/>
          </p:nvPr>
        </p:nvSpPr>
        <p:spPr/>
        <p:txBody>
          <a:bodyPr/>
          <a:lstStyle/>
          <a:p>
            <a:pPr eaLnBrk="1" hangingPunct="1">
              <a:lnSpc>
                <a:spcPct val="90000"/>
              </a:lnSpc>
            </a:pPr>
            <a:r>
              <a:rPr lang="en-US" sz="2800" smtClean="0"/>
              <a:t>Public</a:t>
            </a:r>
          </a:p>
          <a:p>
            <a:pPr eaLnBrk="1" hangingPunct="1">
              <a:lnSpc>
                <a:spcPct val="90000"/>
              </a:lnSpc>
            </a:pPr>
            <a:r>
              <a:rPr lang="en-US" sz="2800" smtClean="0"/>
              <a:t>Client and employer</a:t>
            </a:r>
          </a:p>
          <a:p>
            <a:pPr eaLnBrk="1" hangingPunct="1">
              <a:lnSpc>
                <a:spcPct val="90000"/>
              </a:lnSpc>
            </a:pPr>
            <a:r>
              <a:rPr lang="en-US" sz="2800" smtClean="0"/>
              <a:t>Product</a:t>
            </a:r>
          </a:p>
          <a:p>
            <a:pPr eaLnBrk="1" hangingPunct="1">
              <a:lnSpc>
                <a:spcPct val="90000"/>
              </a:lnSpc>
            </a:pPr>
            <a:r>
              <a:rPr lang="en-US" sz="2800" smtClean="0"/>
              <a:t>Judgment</a:t>
            </a:r>
          </a:p>
          <a:p>
            <a:pPr eaLnBrk="1" hangingPunct="1">
              <a:lnSpc>
                <a:spcPct val="90000"/>
              </a:lnSpc>
            </a:pPr>
            <a:r>
              <a:rPr lang="en-US" sz="2800" smtClean="0"/>
              <a:t>Management</a:t>
            </a:r>
          </a:p>
          <a:p>
            <a:pPr eaLnBrk="1" hangingPunct="1">
              <a:lnSpc>
                <a:spcPct val="90000"/>
              </a:lnSpc>
            </a:pPr>
            <a:r>
              <a:rPr lang="en-US" sz="2800" smtClean="0"/>
              <a:t>Profession</a:t>
            </a:r>
          </a:p>
          <a:p>
            <a:pPr eaLnBrk="1" hangingPunct="1">
              <a:lnSpc>
                <a:spcPct val="90000"/>
              </a:lnSpc>
            </a:pPr>
            <a:r>
              <a:rPr lang="en-US" sz="2800" smtClean="0"/>
              <a:t>Colleagues</a:t>
            </a:r>
          </a:p>
          <a:p>
            <a:pPr eaLnBrk="1" hangingPunct="1">
              <a:lnSpc>
                <a:spcPct val="90000"/>
              </a:lnSpc>
            </a:pPr>
            <a:r>
              <a:rPr lang="en-US" sz="2800" smtClean="0"/>
              <a:t>Self</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19</a:t>
            </a:fld>
            <a:endParaRPr lang="en-US"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5800" y="838200"/>
            <a:ext cx="7772400" cy="990600"/>
          </a:xfrm>
        </p:spPr>
        <p:txBody>
          <a:bodyPr/>
          <a:lstStyle/>
          <a:p>
            <a:pPr eaLnBrk="1" hangingPunct="1"/>
            <a:r>
              <a:rPr lang="en-US" sz="4000" smtClean="0">
                <a:ea typeface="ヒラギノ角ゴ Pro W3" pitchFamily="-48" charset="-128"/>
              </a:rPr>
              <a:t>Professions</a:t>
            </a:r>
          </a:p>
        </p:txBody>
      </p:sp>
      <p:sp>
        <p:nvSpPr>
          <p:cNvPr id="3075" name="TextBox 3"/>
          <p:cNvSpPr txBox="1">
            <a:spLocks noChangeArrowheads="1"/>
          </p:cNvSpPr>
          <p:nvPr/>
        </p:nvSpPr>
        <p:spPr bwMode="auto">
          <a:xfrm>
            <a:off x="685800" y="2057400"/>
            <a:ext cx="7772400" cy="3108325"/>
          </a:xfrm>
          <a:prstGeom prst="rect">
            <a:avLst/>
          </a:prstGeom>
          <a:noFill/>
          <a:ln w="9525">
            <a:noFill/>
            <a:miter lim="800000"/>
            <a:headEnd/>
            <a:tailEnd/>
          </a:ln>
        </p:spPr>
        <p:txBody>
          <a:bodyPr>
            <a:spAutoFit/>
          </a:bodyPr>
          <a:lstStyle/>
          <a:p>
            <a:r>
              <a:rPr lang="en-US" sz="2800">
                <a:latin typeface="Calibri" pitchFamily="34" charset="0"/>
              </a:rPr>
              <a:t>Informally, the term </a:t>
            </a:r>
            <a:r>
              <a:rPr lang="en-US" sz="2800" i="1">
                <a:latin typeface="Calibri" pitchFamily="34" charset="0"/>
              </a:rPr>
              <a:t>profession</a:t>
            </a:r>
            <a:r>
              <a:rPr lang="en-US" sz="2800">
                <a:latin typeface="Calibri" pitchFamily="34" charset="0"/>
              </a:rPr>
              <a:t> refers to a vocation (a field of work) that requires a high level of education.</a:t>
            </a:r>
          </a:p>
          <a:p>
            <a:endParaRPr lang="en-US" sz="2800">
              <a:latin typeface="Calibri" pitchFamily="34" charset="0"/>
            </a:endParaRPr>
          </a:p>
          <a:p>
            <a:r>
              <a:rPr lang="en-US" sz="2800">
                <a:latin typeface="Calibri" pitchFamily="34" charset="0"/>
              </a:rPr>
              <a:t>More formally, a profession is such a vocation that has explicit standards for entry into the vocation, and for continued practice of the vocation.</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mtClean="0"/>
              <a:t>Act Consistently with Public Interest</a:t>
            </a:r>
          </a:p>
        </p:txBody>
      </p:sp>
      <p:sp>
        <p:nvSpPr>
          <p:cNvPr id="14339" name="Content Placeholder 2"/>
          <p:cNvSpPr>
            <a:spLocks noGrp="1"/>
          </p:cNvSpPr>
          <p:nvPr>
            <p:ph idx="1"/>
          </p:nvPr>
        </p:nvSpPr>
        <p:spPr/>
        <p:txBody>
          <a:bodyPr/>
          <a:lstStyle/>
          <a:p>
            <a:pPr eaLnBrk="1" hangingPunct="1">
              <a:buFont typeface="Times" pitchFamily="-48" charset="0"/>
              <a:buNone/>
            </a:pPr>
            <a:r>
              <a:rPr lang="en-US" sz="2400" b="1" smtClean="0"/>
              <a:t>1.01</a:t>
            </a:r>
            <a:r>
              <a:rPr lang="en-US" sz="2400" smtClean="0"/>
              <a:t> “Accept full responsibility for own work”</a:t>
            </a:r>
          </a:p>
          <a:p>
            <a:pPr eaLnBrk="1" hangingPunct="1">
              <a:buFont typeface="Times" pitchFamily="-48" charset="0"/>
              <a:buNone/>
            </a:pPr>
            <a:r>
              <a:rPr lang="en-US" sz="2400" b="1" smtClean="0"/>
              <a:t>1.02</a:t>
            </a:r>
            <a:r>
              <a:rPr lang="en-US" sz="2400" smtClean="0"/>
              <a:t> Balance competing interests</a:t>
            </a:r>
          </a:p>
          <a:p>
            <a:pPr eaLnBrk="1" hangingPunct="1">
              <a:buFont typeface="Times" pitchFamily="-48" charset="0"/>
              <a:buNone/>
            </a:pPr>
            <a:r>
              <a:rPr lang="en-US" sz="2400" b="1" smtClean="0"/>
              <a:t>1.03</a:t>
            </a:r>
            <a:r>
              <a:rPr lang="en-US" sz="2400" smtClean="0"/>
              <a:t> Approve software only if it is safe</a:t>
            </a:r>
          </a:p>
          <a:p>
            <a:pPr eaLnBrk="1" hangingPunct="1">
              <a:buFont typeface="Times" pitchFamily="-48" charset="0"/>
              <a:buNone/>
            </a:pPr>
            <a:r>
              <a:rPr lang="en-US" sz="2400" b="1" smtClean="0"/>
              <a:t>1.04</a:t>
            </a:r>
            <a:r>
              <a:rPr lang="en-US" sz="2400" smtClean="0"/>
              <a:t> Disclose actual/potential dangers</a:t>
            </a:r>
          </a:p>
          <a:p>
            <a:pPr eaLnBrk="1" hangingPunct="1">
              <a:buFont typeface="Times" pitchFamily="-48" charset="0"/>
              <a:buNone/>
            </a:pPr>
            <a:r>
              <a:rPr lang="en-US" sz="2400" b="1" smtClean="0"/>
              <a:t>1.05</a:t>
            </a:r>
            <a:r>
              <a:rPr lang="en-US" sz="2400" smtClean="0"/>
              <a:t> “Cooperate in efforts to address” public concerns</a:t>
            </a:r>
          </a:p>
          <a:p>
            <a:pPr eaLnBrk="1" hangingPunct="1">
              <a:buFont typeface="Times" pitchFamily="-48" charset="0"/>
              <a:buNone/>
            </a:pPr>
            <a:r>
              <a:rPr lang="en-US" sz="2400" b="1" smtClean="0"/>
              <a:t>1.06</a:t>
            </a:r>
            <a:r>
              <a:rPr lang="en-US" sz="2400" smtClean="0"/>
              <a:t> “Be fair and avoid deception in all statements”</a:t>
            </a:r>
          </a:p>
          <a:p>
            <a:pPr eaLnBrk="1" hangingPunct="1">
              <a:buFont typeface="Times" pitchFamily="-48" charset="0"/>
              <a:buNone/>
            </a:pPr>
            <a:r>
              <a:rPr lang="en-US" sz="2400" b="1" smtClean="0"/>
              <a:t>1.07</a:t>
            </a:r>
            <a:r>
              <a:rPr lang="en-US" sz="2400" smtClean="0"/>
              <a:t> Consider factors that diminish access to software</a:t>
            </a:r>
          </a:p>
          <a:p>
            <a:pPr eaLnBrk="1" hangingPunct="1">
              <a:buFont typeface="Times" pitchFamily="-48" charset="0"/>
              <a:buNone/>
            </a:pPr>
            <a:r>
              <a:rPr lang="en-US" sz="2400" b="1" smtClean="0"/>
              <a:t>1.08</a:t>
            </a:r>
            <a:r>
              <a:rPr lang="en-US" sz="2400" smtClean="0"/>
              <a:t> “Volunteer professional skills to good causes”</a:t>
            </a:r>
          </a:p>
          <a:p>
            <a:pPr eaLnBrk="1" hangingPunct="1"/>
            <a:endParaRPr lang="en-US" smtClean="0"/>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76200"/>
            <a:ext cx="8305800" cy="1447800"/>
          </a:xfrm>
        </p:spPr>
        <p:txBody>
          <a:bodyPr/>
          <a:lstStyle/>
          <a:p>
            <a:r>
              <a:rPr lang="en-US" sz="4000" dirty="0" smtClean="0"/>
              <a:t>Clause 1.03</a:t>
            </a:r>
            <a:br>
              <a:rPr lang="en-US" sz="4000" dirty="0" smtClean="0"/>
            </a:br>
            <a:r>
              <a:rPr lang="en-US" sz="4000" dirty="0" smtClean="0"/>
              <a:t>Approve Software Only If It Is Safe</a:t>
            </a:r>
          </a:p>
        </p:txBody>
      </p:sp>
      <p:pic>
        <p:nvPicPr>
          <p:cNvPr id="15364" name="Picture 6" descr="qui08f02"/>
          <p:cNvPicPr>
            <a:picLocks noChangeAspect="1" noChangeArrowheads="1"/>
          </p:cNvPicPr>
          <p:nvPr/>
        </p:nvPicPr>
        <p:blipFill>
          <a:blip r:embed="rId2" cstate="print"/>
          <a:srcRect/>
          <a:stretch>
            <a:fillRect/>
          </a:stretch>
        </p:blipFill>
        <p:spPr bwMode="auto">
          <a:xfrm>
            <a:off x="2590800" y="2057400"/>
            <a:ext cx="3429000" cy="3429000"/>
          </a:xfrm>
          <a:prstGeom prst="rect">
            <a:avLst/>
          </a:prstGeom>
          <a:noFill/>
          <a:ln w="9525">
            <a:noFill/>
            <a:miter lim="800000"/>
            <a:headEnd/>
            <a:tailEnd/>
          </a:ln>
        </p:spPr>
      </p:pic>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28600"/>
            <a:ext cx="8305800" cy="1143000"/>
          </a:xfrm>
        </p:spPr>
        <p:txBody>
          <a:bodyPr/>
          <a:lstStyle/>
          <a:p>
            <a:pPr eaLnBrk="1" hangingPunct="1"/>
            <a:r>
              <a:rPr lang="en-US" sz="4000" dirty="0" smtClean="0"/>
              <a:t>Act in Best Interest of Client, Employer</a:t>
            </a:r>
          </a:p>
        </p:txBody>
      </p:sp>
      <p:sp>
        <p:nvSpPr>
          <p:cNvPr id="16387" name="Content Placeholder 2"/>
          <p:cNvSpPr>
            <a:spLocks noGrp="1"/>
          </p:cNvSpPr>
          <p:nvPr>
            <p:ph idx="1"/>
          </p:nvPr>
        </p:nvSpPr>
        <p:spPr/>
        <p:txBody>
          <a:bodyPr/>
          <a:lstStyle/>
          <a:p>
            <a:pPr eaLnBrk="1" hangingPunct="1">
              <a:buFont typeface="Times" pitchFamily="-48" charset="0"/>
              <a:buNone/>
            </a:pPr>
            <a:r>
              <a:rPr lang="en-US" sz="2400" b="1" smtClean="0"/>
              <a:t>2.01</a:t>
            </a:r>
            <a:r>
              <a:rPr lang="en-US" sz="2400" smtClean="0"/>
              <a:t> Act within areas of competence</a:t>
            </a:r>
          </a:p>
          <a:p>
            <a:pPr eaLnBrk="1" hangingPunct="1">
              <a:buFont typeface="Times" pitchFamily="-48" charset="0"/>
              <a:buNone/>
            </a:pPr>
            <a:r>
              <a:rPr lang="en-US" sz="2400" b="1" smtClean="0"/>
              <a:t>2.02</a:t>
            </a:r>
            <a:r>
              <a:rPr lang="en-US" sz="2400" smtClean="0"/>
              <a:t> Don’t use software obtained illegally</a:t>
            </a:r>
          </a:p>
          <a:p>
            <a:pPr eaLnBrk="1" hangingPunct="1">
              <a:buFont typeface="Times" pitchFamily="-48" charset="0"/>
              <a:buNone/>
            </a:pPr>
            <a:r>
              <a:rPr lang="en-US" sz="2400" b="1" smtClean="0"/>
              <a:t>2.03</a:t>
            </a:r>
            <a:r>
              <a:rPr lang="en-US" sz="2400" smtClean="0"/>
              <a:t> Only use property in authorized ways</a:t>
            </a:r>
          </a:p>
          <a:p>
            <a:pPr eaLnBrk="1" hangingPunct="1">
              <a:buFont typeface="Times" pitchFamily="-48" charset="0"/>
              <a:buNone/>
            </a:pPr>
            <a:r>
              <a:rPr lang="en-US" sz="2400" b="1" smtClean="0"/>
              <a:t>2.04</a:t>
            </a:r>
            <a:r>
              <a:rPr lang="en-US" sz="2400" smtClean="0"/>
              <a:t> Ensure documents are approved</a:t>
            </a:r>
          </a:p>
          <a:p>
            <a:pPr eaLnBrk="1" hangingPunct="1">
              <a:buFont typeface="Times" pitchFamily="-48" charset="0"/>
              <a:buNone/>
            </a:pPr>
            <a:r>
              <a:rPr lang="en-US" sz="2400" b="1" smtClean="0"/>
              <a:t>2.05</a:t>
            </a:r>
            <a:r>
              <a:rPr lang="en-US" sz="2400" smtClean="0"/>
              <a:t> Respect confidentiality</a:t>
            </a:r>
          </a:p>
          <a:p>
            <a:pPr eaLnBrk="1" hangingPunct="1">
              <a:buFont typeface="Times" pitchFamily="-48" charset="0"/>
              <a:buNone/>
            </a:pPr>
            <a:r>
              <a:rPr lang="en-US" sz="2400" b="1" smtClean="0"/>
              <a:t>2.06</a:t>
            </a:r>
            <a:r>
              <a:rPr lang="en-US" sz="2400" smtClean="0"/>
              <a:t> Promptly report problems with project</a:t>
            </a:r>
          </a:p>
          <a:p>
            <a:pPr eaLnBrk="1" hangingPunct="1">
              <a:buFont typeface="Times" pitchFamily="-48" charset="0"/>
              <a:buNone/>
            </a:pPr>
            <a:r>
              <a:rPr lang="en-US" sz="2400" b="1" smtClean="0"/>
              <a:t>2.07</a:t>
            </a:r>
            <a:r>
              <a:rPr lang="en-US" sz="2400" smtClean="0"/>
              <a:t> Report issues of social concern</a:t>
            </a:r>
          </a:p>
          <a:p>
            <a:pPr eaLnBrk="1" hangingPunct="1">
              <a:buFont typeface="Times" pitchFamily="-48" charset="0"/>
              <a:buNone/>
            </a:pPr>
            <a:r>
              <a:rPr lang="en-US" sz="2400" b="1" smtClean="0"/>
              <a:t>2.08</a:t>
            </a:r>
            <a:r>
              <a:rPr lang="en-US" sz="2400" smtClean="0"/>
              <a:t> Refuse outside work detrimental to job</a:t>
            </a:r>
          </a:p>
          <a:p>
            <a:pPr eaLnBrk="1" hangingPunct="1">
              <a:buFont typeface="Times" pitchFamily="-48" charset="0"/>
              <a:buNone/>
            </a:pPr>
            <a:r>
              <a:rPr lang="en-US" sz="2400" b="1" smtClean="0"/>
              <a:t>2.09</a:t>
            </a:r>
            <a:r>
              <a:rPr lang="en-US" sz="2400" smtClean="0"/>
              <a:t> Put employer’s/client’s interests first, unless overriding moral concern</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76200"/>
            <a:ext cx="8305800" cy="1295400"/>
          </a:xfrm>
        </p:spPr>
        <p:txBody>
          <a:bodyPr/>
          <a:lstStyle/>
          <a:p>
            <a:r>
              <a:rPr lang="en-US" sz="3600" dirty="0" smtClean="0"/>
              <a:t>Clause 2.02</a:t>
            </a:r>
            <a:br>
              <a:rPr lang="en-US" sz="3600" dirty="0" smtClean="0"/>
            </a:br>
            <a:r>
              <a:rPr lang="en-US" sz="3600" dirty="0" smtClean="0"/>
              <a:t>Don’t Use Software Obtained Illegally</a:t>
            </a:r>
          </a:p>
        </p:txBody>
      </p:sp>
      <p:pic>
        <p:nvPicPr>
          <p:cNvPr id="17412" name="Picture 6" descr="qui08f03"/>
          <p:cNvPicPr>
            <a:picLocks noChangeAspect="1" noChangeArrowheads="1"/>
          </p:cNvPicPr>
          <p:nvPr/>
        </p:nvPicPr>
        <p:blipFill>
          <a:blip r:embed="rId2" cstate="print"/>
          <a:srcRect/>
          <a:stretch>
            <a:fillRect/>
          </a:stretch>
        </p:blipFill>
        <p:spPr bwMode="auto">
          <a:xfrm>
            <a:off x="2286000" y="1905000"/>
            <a:ext cx="3962400" cy="3629025"/>
          </a:xfrm>
          <a:prstGeom prst="rect">
            <a:avLst/>
          </a:prstGeom>
          <a:noFill/>
          <a:ln w="9525">
            <a:noFill/>
            <a:miter lim="800000"/>
            <a:headEnd/>
            <a:tailEnd/>
          </a:ln>
        </p:spPr>
      </p:pic>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76200"/>
            <a:ext cx="8305800" cy="1371600"/>
          </a:xfrm>
        </p:spPr>
        <p:txBody>
          <a:bodyPr/>
          <a:lstStyle/>
          <a:p>
            <a:pPr eaLnBrk="1" hangingPunct="1"/>
            <a:r>
              <a:rPr lang="en-US" sz="4000" dirty="0" smtClean="0"/>
              <a:t>Ensure Products Meet Highest Standards</a:t>
            </a:r>
          </a:p>
        </p:txBody>
      </p:sp>
      <p:sp>
        <p:nvSpPr>
          <p:cNvPr id="18435" name="Content Placeholder 2"/>
          <p:cNvSpPr>
            <a:spLocks noGrp="1"/>
          </p:cNvSpPr>
          <p:nvPr>
            <p:ph idx="1"/>
          </p:nvPr>
        </p:nvSpPr>
        <p:spPr>
          <a:xfrm>
            <a:off x="457200" y="1524000"/>
            <a:ext cx="8305800" cy="4191000"/>
          </a:xfrm>
        </p:spPr>
        <p:txBody>
          <a:bodyPr/>
          <a:lstStyle/>
          <a:p>
            <a:pPr eaLnBrk="1" hangingPunct="1">
              <a:buFont typeface="Times" pitchFamily="-48" charset="0"/>
              <a:buNone/>
            </a:pPr>
            <a:r>
              <a:rPr lang="en-US" sz="2400" b="1" dirty="0" smtClean="0"/>
              <a:t>3.01</a:t>
            </a:r>
            <a:r>
              <a:rPr lang="en-US" sz="2400" dirty="0" smtClean="0"/>
              <a:t> Aim for “high quality, acceptable cost and a reasonable schedule,” making trade-offs clear</a:t>
            </a:r>
          </a:p>
          <a:p>
            <a:pPr eaLnBrk="1" hangingPunct="1">
              <a:buFont typeface="Times" pitchFamily="-48" charset="0"/>
              <a:buNone/>
            </a:pPr>
            <a:r>
              <a:rPr lang="en-US" sz="2400" b="1" dirty="0" smtClean="0"/>
              <a:t>3.02</a:t>
            </a:r>
            <a:r>
              <a:rPr lang="en-US" sz="2400" dirty="0" smtClean="0"/>
              <a:t> “Ensure proper and achievable goals”</a:t>
            </a:r>
          </a:p>
          <a:p>
            <a:pPr eaLnBrk="1" hangingPunct="1">
              <a:buFont typeface="Times" pitchFamily="-48" charset="0"/>
              <a:buNone/>
            </a:pPr>
            <a:r>
              <a:rPr lang="en-US" sz="2400" b="1" dirty="0" smtClean="0"/>
              <a:t>3.03</a:t>
            </a:r>
            <a:r>
              <a:rPr lang="en-US" sz="2400" dirty="0" smtClean="0"/>
              <a:t> Face up to “ethical, economic, cultural, legal and environmental” issues</a:t>
            </a:r>
          </a:p>
          <a:p>
            <a:pPr eaLnBrk="1" hangingPunct="1">
              <a:buFont typeface="Times" pitchFamily="-48" charset="0"/>
              <a:buNone/>
            </a:pPr>
            <a:r>
              <a:rPr lang="en-US" sz="2400" b="1" dirty="0" smtClean="0"/>
              <a:t>3.04</a:t>
            </a:r>
            <a:r>
              <a:rPr lang="en-US" sz="2400" dirty="0" smtClean="0"/>
              <a:t> Ensure you are qualified for proposed work</a:t>
            </a:r>
          </a:p>
          <a:p>
            <a:pPr eaLnBrk="1" hangingPunct="1">
              <a:buFont typeface="Times" pitchFamily="-48" charset="0"/>
              <a:buNone/>
            </a:pPr>
            <a:r>
              <a:rPr lang="en-US" sz="2400" b="1" dirty="0" smtClean="0"/>
              <a:t>3.05</a:t>
            </a:r>
            <a:r>
              <a:rPr lang="en-US" sz="2400" dirty="0" smtClean="0"/>
              <a:t> Use appropriate project methodologies</a:t>
            </a:r>
          </a:p>
          <a:p>
            <a:pPr eaLnBrk="1" hangingPunct="1">
              <a:buFont typeface="Times" pitchFamily="-48" charset="0"/>
              <a:buNone/>
            </a:pPr>
            <a:r>
              <a:rPr lang="en-US" sz="2400" b="1" dirty="0" smtClean="0"/>
              <a:t>3.06</a:t>
            </a:r>
            <a:r>
              <a:rPr lang="en-US" sz="2400" dirty="0" smtClean="0"/>
              <a:t> Follow the most appropriate professional standards</a:t>
            </a:r>
          </a:p>
          <a:p>
            <a:pPr eaLnBrk="1" hangingPunct="1">
              <a:buFont typeface="Times" pitchFamily="-48" charset="0"/>
              <a:buNone/>
            </a:pPr>
            <a:r>
              <a:rPr lang="en-US" sz="2400" b="1" dirty="0" smtClean="0"/>
              <a:t>3.07</a:t>
            </a:r>
            <a:r>
              <a:rPr lang="en-US" sz="2400" dirty="0" smtClean="0"/>
              <a:t> “Strive to fully understand the specifications”</a:t>
            </a:r>
          </a:p>
          <a:p>
            <a:pPr eaLnBrk="1" hangingPunct="1">
              <a:buFont typeface="Times" pitchFamily="-48" charset="0"/>
              <a:buNone/>
            </a:pPr>
            <a:r>
              <a:rPr lang="en-US" sz="2400" b="1" dirty="0" smtClean="0"/>
              <a:t>3.08</a:t>
            </a:r>
            <a:r>
              <a:rPr lang="en-US" sz="2400" dirty="0" smtClean="0"/>
              <a:t> Ensure the specifications are correct and approved</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76200"/>
            <a:ext cx="8305800" cy="1447800"/>
          </a:xfrm>
        </p:spPr>
        <p:txBody>
          <a:bodyPr/>
          <a:lstStyle/>
          <a:p>
            <a:r>
              <a:rPr lang="en-US" smtClean="0"/>
              <a:t>Clause 3.02</a:t>
            </a:r>
            <a:br>
              <a:rPr lang="en-US" smtClean="0"/>
            </a:br>
            <a:r>
              <a:rPr lang="en-US" sz="3200" smtClean="0"/>
              <a:t>“Ensure Proper and Achievable Goals”</a:t>
            </a:r>
          </a:p>
        </p:txBody>
      </p:sp>
      <p:pic>
        <p:nvPicPr>
          <p:cNvPr id="19460" name="Picture 6" descr="qui08f04"/>
          <p:cNvPicPr>
            <a:picLocks noChangeAspect="1" noChangeArrowheads="1"/>
          </p:cNvPicPr>
          <p:nvPr/>
        </p:nvPicPr>
        <p:blipFill>
          <a:blip r:embed="rId2" cstate="print"/>
          <a:srcRect/>
          <a:stretch>
            <a:fillRect/>
          </a:stretch>
        </p:blipFill>
        <p:spPr bwMode="auto">
          <a:xfrm>
            <a:off x="2133600" y="1828800"/>
            <a:ext cx="3873500" cy="3627438"/>
          </a:xfrm>
          <a:prstGeom prst="rect">
            <a:avLst/>
          </a:prstGeom>
          <a:noFill/>
          <a:ln w="9525">
            <a:noFill/>
            <a:miter lim="800000"/>
            <a:headEnd/>
            <a:tailEnd/>
          </a:ln>
        </p:spPr>
      </p:pic>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76200"/>
            <a:ext cx="8305800" cy="1371600"/>
          </a:xfrm>
        </p:spPr>
        <p:txBody>
          <a:bodyPr/>
          <a:lstStyle/>
          <a:p>
            <a:pPr eaLnBrk="1" hangingPunct="1"/>
            <a:r>
              <a:rPr lang="en-US" smtClean="0"/>
              <a:t>Ensure Products Meet Highest Standards</a:t>
            </a:r>
          </a:p>
        </p:txBody>
      </p:sp>
      <p:sp>
        <p:nvSpPr>
          <p:cNvPr id="20483" name="Content Placeholder 2"/>
          <p:cNvSpPr>
            <a:spLocks noGrp="1"/>
          </p:cNvSpPr>
          <p:nvPr>
            <p:ph idx="1"/>
          </p:nvPr>
        </p:nvSpPr>
        <p:spPr>
          <a:xfrm>
            <a:off x="457200" y="1524000"/>
            <a:ext cx="8305800" cy="4648200"/>
          </a:xfrm>
        </p:spPr>
        <p:txBody>
          <a:bodyPr/>
          <a:lstStyle/>
          <a:p>
            <a:pPr eaLnBrk="1" hangingPunct="1">
              <a:buFont typeface="Times" pitchFamily="-48" charset="0"/>
              <a:buNone/>
            </a:pPr>
            <a:r>
              <a:rPr lang="en-US" sz="2400" b="1" dirty="0" smtClean="0"/>
              <a:t>3.09 </a:t>
            </a:r>
            <a:r>
              <a:rPr lang="en-US" sz="2400" dirty="0" smtClean="0"/>
              <a:t>“Ensure realistic quantitative estimates of cost, scheduling, personnel, quality and outcomes”</a:t>
            </a:r>
          </a:p>
          <a:p>
            <a:pPr eaLnBrk="1" hangingPunct="1">
              <a:buFont typeface="Times" pitchFamily="-48" charset="0"/>
              <a:buNone/>
            </a:pPr>
            <a:r>
              <a:rPr lang="en-US" sz="2400" b="1" dirty="0" smtClean="0"/>
              <a:t>3.10</a:t>
            </a:r>
            <a:r>
              <a:rPr lang="en-US" sz="2400" dirty="0" smtClean="0"/>
              <a:t> “Ensure adequate testing, debugging, and review of software and related documents”</a:t>
            </a:r>
          </a:p>
          <a:p>
            <a:pPr eaLnBrk="1" hangingPunct="1">
              <a:buFont typeface="Times" pitchFamily="-48" charset="0"/>
              <a:buNone/>
            </a:pPr>
            <a:r>
              <a:rPr lang="en-US" sz="2400" b="1" dirty="0" smtClean="0"/>
              <a:t>3.11</a:t>
            </a:r>
            <a:r>
              <a:rPr lang="en-US" sz="2400" dirty="0" smtClean="0"/>
              <a:t> “Ensure adequate documentation”</a:t>
            </a:r>
          </a:p>
          <a:p>
            <a:pPr eaLnBrk="1" hangingPunct="1">
              <a:buFont typeface="Times" pitchFamily="-48" charset="0"/>
              <a:buNone/>
            </a:pPr>
            <a:r>
              <a:rPr lang="en-US" sz="2400" b="1" dirty="0" smtClean="0"/>
              <a:t>3.12</a:t>
            </a:r>
            <a:r>
              <a:rPr lang="en-US" sz="2400" dirty="0" smtClean="0"/>
              <a:t> Develop software and documents that respect privacy of those affected by software</a:t>
            </a:r>
          </a:p>
          <a:p>
            <a:pPr eaLnBrk="1" hangingPunct="1">
              <a:buFont typeface="Times" pitchFamily="-48" charset="0"/>
              <a:buNone/>
            </a:pPr>
            <a:r>
              <a:rPr lang="en-US" sz="2400" b="1" dirty="0" smtClean="0"/>
              <a:t>3.13</a:t>
            </a:r>
            <a:r>
              <a:rPr lang="en-US" sz="2400" dirty="0" smtClean="0"/>
              <a:t> Use only accurate data appropriately acquired</a:t>
            </a:r>
          </a:p>
          <a:p>
            <a:pPr eaLnBrk="1" hangingPunct="1">
              <a:buFont typeface="Times" pitchFamily="-48" charset="0"/>
              <a:buNone/>
            </a:pPr>
            <a:r>
              <a:rPr lang="en-US" sz="2400" b="1" dirty="0" smtClean="0"/>
              <a:t>3.14</a:t>
            </a:r>
            <a:r>
              <a:rPr lang="en-US" sz="2400" dirty="0" smtClean="0"/>
              <a:t> Maintain data integrity</a:t>
            </a:r>
          </a:p>
          <a:p>
            <a:pPr eaLnBrk="1" hangingPunct="1">
              <a:buFont typeface="Times" pitchFamily="-48" charset="0"/>
              <a:buNone/>
            </a:pPr>
            <a:r>
              <a:rPr lang="en-US" sz="2400" b="1" dirty="0" smtClean="0"/>
              <a:t>3.15</a:t>
            </a:r>
            <a:r>
              <a:rPr lang="en-US" sz="2400" dirty="0" smtClean="0"/>
              <a:t> Use same standards for software maintenance as software development</a:t>
            </a:r>
          </a:p>
          <a:p>
            <a:pPr eaLnBrk="1" hangingPunct="1"/>
            <a:endParaRPr lang="en-US" dirty="0" smtClean="0"/>
          </a:p>
          <a:p>
            <a:pPr eaLnBrk="1" hangingPunct="1"/>
            <a:endParaRPr lang="en-US" dirty="0" smtClean="0"/>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z="4000" dirty="0" smtClean="0"/>
              <a:t>Maintain Integrity in Professional Judgment</a:t>
            </a:r>
          </a:p>
        </p:txBody>
      </p:sp>
      <p:sp>
        <p:nvSpPr>
          <p:cNvPr id="21507" name="Content Placeholder 2"/>
          <p:cNvSpPr>
            <a:spLocks noGrp="1"/>
          </p:cNvSpPr>
          <p:nvPr>
            <p:ph idx="1"/>
          </p:nvPr>
        </p:nvSpPr>
        <p:spPr>
          <a:xfrm>
            <a:off x="457200" y="1447800"/>
            <a:ext cx="8305800" cy="4267200"/>
          </a:xfrm>
        </p:spPr>
        <p:txBody>
          <a:bodyPr/>
          <a:lstStyle/>
          <a:p>
            <a:pPr>
              <a:buFont typeface="Times" pitchFamily="-48" charset="0"/>
              <a:buNone/>
            </a:pPr>
            <a:r>
              <a:rPr lang="en-US" sz="2400" b="1" dirty="0" smtClean="0"/>
              <a:t>4.01</a:t>
            </a:r>
            <a:r>
              <a:rPr lang="en-US" sz="2400" dirty="0" smtClean="0"/>
              <a:t> “Temper all technical judgments by the need to support and maintain human values”</a:t>
            </a:r>
          </a:p>
          <a:p>
            <a:pPr>
              <a:buFont typeface="Times" pitchFamily="-48" charset="0"/>
              <a:buNone/>
            </a:pPr>
            <a:r>
              <a:rPr lang="en-US" sz="2400" b="1" dirty="0" smtClean="0"/>
              <a:t>4.02</a:t>
            </a:r>
            <a:r>
              <a:rPr lang="en-US" sz="2400" dirty="0" smtClean="0"/>
              <a:t> Understand and agree with documents before endorsing them</a:t>
            </a:r>
          </a:p>
          <a:p>
            <a:pPr>
              <a:buFont typeface="Times" pitchFamily="-48" charset="0"/>
              <a:buNone/>
            </a:pPr>
            <a:r>
              <a:rPr lang="en-US" sz="2400" b="1" dirty="0" smtClean="0"/>
              <a:t>4.03</a:t>
            </a:r>
            <a:r>
              <a:rPr lang="en-US" sz="2400" dirty="0" smtClean="0"/>
              <a:t> Remain objective when evaluating software or related documents</a:t>
            </a:r>
          </a:p>
          <a:p>
            <a:pPr>
              <a:buFont typeface="Times" pitchFamily="-48" charset="0"/>
              <a:buNone/>
            </a:pPr>
            <a:r>
              <a:rPr lang="en-US" sz="2400" b="1" dirty="0" smtClean="0"/>
              <a:t>4.04</a:t>
            </a:r>
            <a:r>
              <a:rPr lang="en-US" sz="2400" dirty="0" smtClean="0"/>
              <a:t> Do not engage in deceptive financial practices</a:t>
            </a:r>
          </a:p>
          <a:p>
            <a:pPr>
              <a:buFont typeface="Times" pitchFamily="-48" charset="0"/>
              <a:buNone/>
            </a:pPr>
            <a:r>
              <a:rPr lang="en-US" sz="2400" b="1" dirty="0" smtClean="0"/>
              <a:t>4.05</a:t>
            </a:r>
            <a:r>
              <a:rPr lang="en-US" sz="2400" dirty="0" smtClean="0"/>
              <a:t> Disclose conflicts of interest</a:t>
            </a:r>
          </a:p>
          <a:p>
            <a:pPr>
              <a:buFont typeface="Times" pitchFamily="-48" charset="0"/>
              <a:buNone/>
            </a:pPr>
            <a:r>
              <a:rPr lang="en-US" sz="2400" b="1" dirty="0" smtClean="0"/>
              <a:t>4.06</a:t>
            </a:r>
            <a:r>
              <a:rPr lang="en-US" sz="2400" dirty="0" smtClean="0"/>
              <a:t> Do not participate in decisions in which you, your employer, or your client has a potential conflict of interest</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z="4000" dirty="0" smtClean="0"/>
              <a:t>Promote Effective Project Management</a:t>
            </a:r>
          </a:p>
        </p:txBody>
      </p:sp>
      <p:sp>
        <p:nvSpPr>
          <p:cNvPr id="22531" name="Content Placeholder 2"/>
          <p:cNvSpPr>
            <a:spLocks noGrp="1"/>
          </p:cNvSpPr>
          <p:nvPr>
            <p:ph idx="1"/>
          </p:nvPr>
        </p:nvSpPr>
        <p:spPr>
          <a:xfrm>
            <a:off x="457200" y="1524000"/>
            <a:ext cx="8305800" cy="4267200"/>
          </a:xfrm>
        </p:spPr>
        <p:txBody>
          <a:bodyPr/>
          <a:lstStyle/>
          <a:p>
            <a:pPr>
              <a:buFont typeface="Times" pitchFamily="-48" charset="0"/>
              <a:buNone/>
            </a:pPr>
            <a:r>
              <a:rPr lang="en-US" sz="2400" b="1" dirty="0" smtClean="0"/>
              <a:t>5.01</a:t>
            </a:r>
            <a:r>
              <a:rPr lang="en-US" sz="2400" dirty="0" smtClean="0"/>
              <a:t> Ensure good project management procedures</a:t>
            </a:r>
          </a:p>
          <a:p>
            <a:pPr>
              <a:buFont typeface="Times" pitchFamily="-48" charset="0"/>
              <a:buNone/>
            </a:pPr>
            <a:r>
              <a:rPr lang="en-US" sz="2400" b="1" dirty="0" smtClean="0"/>
              <a:t>5.02</a:t>
            </a:r>
            <a:r>
              <a:rPr lang="en-US" sz="2400" dirty="0" smtClean="0"/>
              <a:t> Ensure software engineers know standards</a:t>
            </a:r>
          </a:p>
          <a:p>
            <a:pPr>
              <a:buFont typeface="Times" pitchFamily="-48" charset="0"/>
              <a:buNone/>
            </a:pPr>
            <a:r>
              <a:rPr lang="en-US" sz="2400" b="1" dirty="0" smtClean="0"/>
              <a:t>5.03</a:t>
            </a:r>
            <a:r>
              <a:rPr lang="en-US" sz="2400" dirty="0" smtClean="0"/>
              <a:t> Ensure software engineers know policies and procedures for protecting confidential information</a:t>
            </a:r>
          </a:p>
          <a:p>
            <a:pPr>
              <a:buFont typeface="Times" pitchFamily="-48" charset="0"/>
              <a:buNone/>
            </a:pPr>
            <a:r>
              <a:rPr lang="en-US" sz="2400" b="1" dirty="0" smtClean="0"/>
              <a:t>5.04</a:t>
            </a:r>
            <a:r>
              <a:rPr lang="en-US" sz="2400" dirty="0" smtClean="0"/>
              <a:t> Take employees’ abilities into account before assigning work</a:t>
            </a:r>
          </a:p>
          <a:p>
            <a:pPr>
              <a:buFont typeface="Times" pitchFamily="-48" charset="0"/>
              <a:buNone/>
            </a:pPr>
            <a:r>
              <a:rPr lang="en-US" sz="2400" b="1" dirty="0" smtClean="0"/>
              <a:t>5.05</a:t>
            </a:r>
            <a:r>
              <a:rPr lang="en-US" sz="2400" dirty="0" smtClean="0"/>
              <a:t> Ensure reasonable estimates are made</a:t>
            </a:r>
          </a:p>
          <a:p>
            <a:pPr>
              <a:buFont typeface="Times" pitchFamily="-48" charset="0"/>
              <a:buNone/>
            </a:pPr>
            <a:r>
              <a:rPr lang="en-US" sz="2400" b="1" dirty="0" smtClean="0"/>
              <a:t>5.06</a:t>
            </a:r>
            <a:r>
              <a:rPr lang="en-US" sz="2400" dirty="0" smtClean="0"/>
              <a:t> Give full and accurate information to potential employees</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z="4000" dirty="0" smtClean="0"/>
              <a:t>Promote Effective Project Management</a:t>
            </a:r>
          </a:p>
        </p:txBody>
      </p:sp>
      <p:sp>
        <p:nvSpPr>
          <p:cNvPr id="23555" name="Content Placeholder 2"/>
          <p:cNvSpPr>
            <a:spLocks noGrp="1"/>
          </p:cNvSpPr>
          <p:nvPr>
            <p:ph idx="1"/>
          </p:nvPr>
        </p:nvSpPr>
        <p:spPr>
          <a:xfrm>
            <a:off x="457200" y="1524000"/>
            <a:ext cx="8305800" cy="4191000"/>
          </a:xfrm>
        </p:spPr>
        <p:txBody>
          <a:bodyPr/>
          <a:lstStyle/>
          <a:p>
            <a:pPr>
              <a:buFont typeface="Times" pitchFamily="-48" charset="0"/>
              <a:buNone/>
            </a:pPr>
            <a:r>
              <a:rPr lang="en-US" sz="2400" b="1" dirty="0" smtClean="0"/>
              <a:t>5.07</a:t>
            </a:r>
            <a:r>
              <a:rPr lang="en-US" sz="2400" dirty="0" smtClean="0"/>
              <a:t> Pay employees fairly</a:t>
            </a:r>
          </a:p>
          <a:p>
            <a:pPr>
              <a:buFont typeface="Times" pitchFamily="-48" charset="0"/>
              <a:buNone/>
            </a:pPr>
            <a:r>
              <a:rPr lang="en-US" sz="2400" b="1" dirty="0" smtClean="0"/>
              <a:t>5.08</a:t>
            </a:r>
            <a:r>
              <a:rPr lang="en-US" sz="2400" dirty="0" smtClean="0"/>
              <a:t> Do not unjustly prevent a qualified person from taking a job</a:t>
            </a:r>
          </a:p>
          <a:p>
            <a:pPr>
              <a:buFont typeface="Times" pitchFamily="-48" charset="0"/>
              <a:buNone/>
            </a:pPr>
            <a:r>
              <a:rPr lang="en-US" sz="2400" b="1" dirty="0" smtClean="0"/>
              <a:t>5.09</a:t>
            </a:r>
            <a:r>
              <a:rPr lang="en-US" sz="2400" dirty="0" smtClean="0"/>
              <a:t> Work out fair intellectual property agreements</a:t>
            </a:r>
          </a:p>
          <a:p>
            <a:pPr>
              <a:buFont typeface="Times" pitchFamily="-48" charset="0"/>
              <a:buNone/>
            </a:pPr>
            <a:r>
              <a:rPr lang="en-US" sz="2400" b="1" dirty="0" smtClean="0"/>
              <a:t>5.10</a:t>
            </a:r>
            <a:r>
              <a:rPr lang="en-US" sz="2400" dirty="0" smtClean="0"/>
              <a:t> Provide employees charged with misconduct due process</a:t>
            </a:r>
          </a:p>
          <a:p>
            <a:pPr>
              <a:buFont typeface="Times" pitchFamily="-48" charset="0"/>
              <a:buNone/>
            </a:pPr>
            <a:r>
              <a:rPr lang="en-US" sz="2400" b="1" dirty="0" smtClean="0"/>
              <a:t>5.11</a:t>
            </a:r>
            <a:r>
              <a:rPr lang="en-US" sz="2400" dirty="0" smtClean="0"/>
              <a:t> Do not ask someone to do anything violating the Code</a:t>
            </a:r>
          </a:p>
          <a:p>
            <a:pPr>
              <a:buFont typeface="Times" pitchFamily="-48" charset="0"/>
              <a:buNone/>
            </a:pPr>
            <a:r>
              <a:rPr lang="en-US" sz="2400" b="1" dirty="0" smtClean="0"/>
              <a:t>5.12</a:t>
            </a:r>
            <a:r>
              <a:rPr lang="en-US" sz="2400" dirty="0" smtClean="0"/>
              <a:t> “Do not punish anyone for expressing ethical concerns about a project”</a:t>
            </a:r>
          </a:p>
          <a:p>
            <a:endParaRPr lang="en-US" sz="2000" dirty="0" smtClean="0"/>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85800" y="838200"/>
            <a:ext cx="7772400" cy="990600"/>
          </a:xfrm>
        </p:spPr>
        <p:txBody>
          <a:bodyPr/>
          <a:lstStyle/>
          <a:p>
            <a:pPr eaLnBrk="1" hangingPunct="1"/>
            <a:r>
              <a:rPr lang="en-US" sz="4000" smtClean="0">
                <a:ea typeface="ヒラギノ角ゴ Pro W3" pitchFamily="-48" charset="-128"/>
              </a:rPr>
              <a:t>Some Professions</a:t>
            </a:r>
          </a:p>
        </p:txBody>
      </p:sp>
      <p:sp>
        <p:nvSpPr>
          <p:cNvPr id="4099" name="TextBox 3"/>
          <p:cNvSpPr txBox="1">
            <a:spLocks noChangeArrowheads="1"/>
          </p:cNvSpPr>
          <p:nvPr/>
        </p:nvSpPr>
        <p:spPr bwMode="auto">
          <a:xfrm>
            <a:off x="685800" y="2057400"/>
            <a:ext cx="7772400" cy="3108325"/>
          </a:xfrm>
          <a:prstGeom prst="rect">
            <a:avLst/>
          </a:prstGeom>
          <a:noFill/>
          <a:ln w="9525">
            <a:noFill/>
            <a:miter lim="800000"/>
            <a:headEnd/>
            <a:tailEnd/>
          </a:ln>
        </p:spPr>
        <p:txBody>
          <a:bodyPr>
            <a:spAutoFit/>
          </a:bodyPr>
          <a:lstStyle/>
          <a:p>
            <a:r>
              <a:rPr lang="en-US" sz="2800">
                <a:latin typeface="Calibri" pitchFamily="34" charset="0"/>
              </a:rPr>
              <a:t>The following are all examples of professions in the U.S.:</a:t>
            </a:r>
          </a:p>
          <a:p>
            <a:endParaRPr lang="en-US" sz="2800">
              <a:latin typeface="Calibri" pitchFamily="34" charset="0"/>
            </a:endParaRPr>
          </a:p>
          <a:p>
            <a:pPr>
              <a:buFont typeface="Arial" charset="0"/>
              <a:buChar char="•"/>
            </a:pPr>
            <a:r>
              <a:rPr lang="en-US" sz="2800">
                <a:latin typeface="Calibri" pitchFamily="34" charset="0"/>
              </a:rPr>
              <a:t> Law</a:t>
            </a:r>
          </a:p>
          <a:p>
            <a:pPr>
              <a:buFont typeface="Arial" charset="0"/>
              <a:buChar char="•"/>
            </a:pPr>
            <a:r>
              <a:rPr lang="en-US" sz="2800">
                <a:latin typeface="Calibri" pitchFamily="34" charset="0"/>
              </a:rPr>
              <a:t> Medicine</a:t>
            </a:r>
          </a:p>
          <a:p>
            <a:pPr>
              <a:buFont typeface="Arial" charset="0"/>
              <a:buChar char="•"/>
            </a:pPr>
            <a:r>
              <a:rPr lang="en-US" sz="2800">
                <a:latin typeface="Calibri" pitchFamily="34" charset="0"/>
              </a:rPr>
              <a:t> Accounting</a:t>
            </a:r>
          </a:p>
          <a:p>
            <a:pPr>
              <a:buFont typeface="Arial" charset="0"/>
              <a:buChar char="•"/>
            </a:pPr>
            <a:r>
              <a:rPr lang="en-US" sz="2800">
                <a:latin typeface="Calibri" pitchFamily="34" charset="0"/>
              </a:rPr>
              <a:t> Education (below the university level)</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Advance the Profession</a:t>
            </a:r>
          </a:p>
        </p:txBody>
      </p:sp>
      <p:sp>
        <p:nvSpPr>
          <p:cNvPr id="24579" name="Content Placeholder 2"/>
          <p:cNvSpPr>
            <a:spLocks noGrp="1"/>
          </p:cNvSpPr>
          <p:nvPr>
            <p:ph idx="1"/>
          </p:nvPr>
        </p:nvSpPr>
        <p:spPr>
          <a:xfrm>
            <a:off x="457200" y="1219200"/>
            <a:ext cx="8305800" cy="4495800"/>
          </a:xfrm>
        </p:spPr>
        <p:txBody>
          <a:bodyPr/>
          <a:lstStyle/>
          <a:p>
            <a:pPr>
              <a:buFont typeface="Times" pitchFamily="-48" charset="0"/>
              <a:buNone/>
            </a:pPr>
            <a:r>
              <a:rPr lang="en-US" sz="2400" b="1" smtClean="0"/>
              <a:t>6.01</a:t>
            </a:r>
            <a:r>
              <a:rPr lang="en-US" sz="2400" smtClean="0"/>
              <a:t> Help create an environment supporting ethical conduct</a:t>
            </a:r>
          </a:p>
          <a:p>
            <a:pPr>
              <a:buFont typeface="Times" pitchFamily="-48" charset="0"/>
              <a:buNone/>
            </a:pPr>
            <a:r>
              <a:rPr lang="en-US" sz="2400" b="1" smtClean="0"/>
              <a:t>6.02</a:t>
            </a:r>
            <a:r>
              <a:rPr lang="en-US" sz="2400" smtClean="0"/>
              <a:t> “Promote public knowledge of software engineering”</a:t>
            </a:r>
          </a:p>
          <a:p>
            <a:pPr>
              <a:buFont typeface="Times" pitchFamily="-48" charset="0"/>
              <a:buNone/>
            </a:pPr>
            <a:r>
              <a:rPr lang="en-US" sz="2400" b="1" smtClean="0"/>
              <a:t>6.03</a:t>
            </a:r>
            <a:r>
              <a:rPr lang="en-US" sz="2400" smtClean="0"/>
              <a:t> Participate in professional activities</a:t>
            </a:r>
          </a:p>
          <a:p>
            <a:pPr>
              <a:buFont typeface="Times" pitchFamily="-48" charset="0"/>
              <a:buNone/>
            </a:pPr>
            <a:r>
              <a:rPr lang="en-US" sz="2400" b="1" smtClean="0"/>
              <a:t>6.04</a:t>
            </a:r>
            <a:r>
              <a:rPr lang="en-US" sz="2400" smtClean="0"/>
              <a:t> Support others who are trying to follow this Code</a:t>
            </a:r>
          </a:p>
          <a:p>
            <a:pPr>
              <a:buFont typeface="Times" pitchFamily="-48" charset="0"/>
              <a:buNone/>
            </a:pPr>
            <a:r>
              <a:rPr lang="en-US" sz="2400" b="1" smtClean="0"/>
              <a:t>6.05</a:t>
            </a:r>
            <a:r>
              <a:rPr lang="en-US" sz="2400" smtClean="0"/>
              <a:t> Do not promote self-interest at expense of profession, client, or employer</a:t>
            </a:r>
          </a:p>
          <a:p>
            <a:pPr>
              <a:buFont typeface="Times" pitchFamily="-48" charset="0"/>
              <a:buNone/>
            </a:pPr>
            <a:r>
              <a:rPr lang="en-US" sz="2400" b="1" smtClean="0"/>
              <a:t>6.06</a:t>
            </a:r>
            <a:r>
              <a:rPr lang="en-US" sz="2400" smtClean="0"/>
              <a:t> Obey all laws unless there is an overriding public interest</a:t>
            </a:r>
          </a:p>
          <a:p>
            <a:pPr>
              <a:buFont typeface="Times" pitchFamily="-48" charset="0"/>
              <a:buNone/>
            </a:pPr>
            <a:r>
              <a:rPr lang="en-US" sz="2400" b="1" smtClean="0"/>
              <a:t>6.07</a:t>
            </a:r>
            <a:r>
              <a:rPr lang="en-US" sz="2400" smtClean="0"/>
              <a:t> Do not deceive others regarding the characteristics of software</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76200"/>
            <a:ext cx="8305800" cy="1447800"/>
          </a:xfrm>
        </p:spPr>
        <p:txBody>
          <a:bodyPr/>
          <a:lstStyle/>
          <a:p>
            <a:r>
              <a:rPr lang="en-US" sz="3200" smtClean="0"/>
              <a:t>Clause 6.01   Help Create An Environment Supporting Ethical Conduct</a:t>
            </a:r>
          </a:p>
        </p:txBody>
      </p:sp>
      <p:pic>
        <p:nvPicPr>
          <p:cNvPr id="25604" name="Picture 6" descr="qui08f05"/>
          <p:cNvPicPr>
            <a:picLocks noChangeAspect="1" noChangeArrowheads="1"/>
          </p:cNvPicPr>
          <p:nvPr/>
        </p:nvPicPr>
        <p:blipFill>
          <a:blip r:embed="rId2" cstate="print"/>
          <a:srcRect/>
          <a:stretch>
            <a:fillRect/>
          </a:stretch>
        </p:blipFill>
        <p:spPr bwMode="auto">
          <a:xfrm>
            <a:off x="1981200" y="1828800"/>
            <a:ext cx="4889500" cy="3927475"/>
          </a:xfrm>
          <a:prstGeom prst="rect">
            <a:avLst/>
          </a:prstGeom>
          <a:noFill/>
          <a:ln w="9525">
            <a:noFill/>
            <a:miter lim="800000"/>
            <a:headEnd/>
            <a:tailEnd/>
          </a:ln>
        </p:spPr>
      </p:pic>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Advance the Profession</a:t>
            </a:r>
          </a:p>
        </p:txBody>
      </p:sp>
      <p:sp>
        <p:nvSpPr>
          <p:cNvPr id="26627" name="Content Placeholder 2"/>
          <p:cNvSpPr>
            <a:spLocks noGrp="1"/>
          </p:cNvSpPr>
          <p:nvPr>
            <p:ph idx="1"/>
          </p:nvPr>
        </p:nvSpPr>
        <p:spPr>
          <a:xfrm>
            <a:off x="457200" y="1219200"/>
            <a:ext cx="8305800" cy="4495800"/>
          </a:xfrm>
        </p:spPr>
        <p:txBody>
          <a:bodyPr/>
          <a:lstStyle/>
          <a:p>
            <a:pPr>
              <a:buFont typeface="Times" pitchFamily="-48" charset="0"/>
              <a:buNone/>
            </a:pPr>
            <a:r>
              <a:rPr lang="en-US" sz="2400" b="1" smtClean="0"/>
              <a:t>6.08</a:t>
            </a:r>
            <a:r>
              <a:rPr lang="en-US" sz="2400" smtClean="0"/>
              <a:t> Take responsibility for finding, correcting, and reporting errors in software and documentation</a:t>
            </a:r>
          </a:p>
          <a:p>
            <a:pPr>
              <a:buFont typeface="Times" pitchFamily="-48" charset="0"/>
              <a:buNone/>
            </a:pPr>
            <a:r>
              <a:rPr lang="en-US" sz="2400" b="1" smtClean="0"/>
              <a:t>6.09</a:t>
            </a:r>
            <a:r>
              <a:rPr lang="en-US" sz="2400" smtClean="0"/>
              <a:t> Ensure others know you are committed to the Code and what that means</a:t>
            </a:r>
          </a:p>
          <a:p>
            <a:pPr>
              <a:buFont typeface="Times" pitchFamily="-48" charset="0"/>
              <a:buNone/>
            </a:pPr>
            <a:r>
              <a:rPr lang="en-US" sz="2400" b="1" smtClean="0"/>
              <a:t>6.10 </a:t>
            </a:r>
            <a:r>
              <a:rPr lang="en-US" sz="2400" smtClean="0"/>
              <a:t>Do not associate with businesses and organizations that are in conflict with Code</a:t>
            </a:r>
          </a:p>
          <a:p>
            <a:pPr>
              <a:buFont typeface="Times" pitchFamily="-48" charset="0"/>
              <a:buNone/>
            </a:pPr>
            <a:r>
              <a:rPr lang="en-US" sz="2400" b="1" smtClean="0"/>
              <a:t>6.11</a:t>
            </a:r>
            <a:r>
              <a:rPr lang="en-US" sz="2400" smtClean="0"/>
              <a:t> Understand violating the Code is inconsistent with being a professional</a:t>
            </a:r>
          </a:p>
          <a:p>
            <a:pPr>
              <a:buFont typeface="Times" pitchFamily="-48" charset="0"/>
              <a:buNone/>
            </a:pPr>
            <a:r>
              <a:rPr lang="en-US" sz="2400" b="1" smtClean="0"/>
              <a:t>6.12</a:t>
            </a:r>
            <a:r>
              <a:rPr lang="en-US" sz="2400" smtClean="0"/>
              <a:t> Share concerns about Code violations with the people involved</a:t>
            </a:r>
          </a:p>
          <a:p>
            <a:pPr>
              <a:buFont typeface="Times" pitchFamily="-48" charset="0"/>
              <a:buNone/>
            </a:pPr>
            <a:r>
              <a:rPr lang="en-US" sz="2400" b="1" smtClean="0"/>
              <a:t>6.13</a:t>
            </a:r>
            <a:r>
              <a:rPr lang="en-US" sz="2400" smtClean="0"/>
              <a:t> “Blow the whistle” when no alternative to reporting significant Code violations</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76200"/>
            <a:ext cx="8305800" cy="1295400"/>
          </a:xfrm>
        </p:spPr>
        <p:txBody>
          <a:bodyPr/>
          <a:lstStyle/>
          <a:p>
            <a:r>
              <a:rPr lang="en-US" sz="4000" dirty="0" smtClean="0"/>
              <a:t>Be Fair to and Supportive of Colleagues</a:t>
            </a:r>
          </a:p>
        </p:txBody>
      </p:sp>
      <p:sp>
        <p:nvSpPr>
          <p:cNvPr id="3" name="Content Placeholder 2"/>
          <p:cNvSpPr>
            <a:spLocks noGrp="1"/>
          </p:cNvSpPr>
          <p:nvPr>
            <p:ph idx="1"/>
          </p:nvPr>
        </p:nvSpPr>
        <p:spPr>
          <a:xfrm>
            <a:off x="457200" y="1524000"/>
            <a:ext cx="8305800" cy="4495800"/>
          </a:xfrm>
        </p:spPr>
        <p:txBody>
          <a:bodyPr/>
          <a:lstStyle/>
          <a:p>
            <a:pPr indent="-914400">
              <a:buFont typeface="Times" pitchFamily="-48" charset="0"/>
              <a:buNone/>
            </a:pPr>
            <a:r>
              <a:rPr lang="en-US" sz="2400" b="1" dirty="0" smtClean="0"/>
              <a:t>7.01</a:t>
            </a:r>
            <a:r>
              <a:rPr lang="en-US" sz="2400" dirty="0" smtClean="0"/>
              <a:t> “Encourage colleagues to adhere to this Code”</a:t>
            </a:r>
          </a:p>
          <a:p>
            <a:pPr indent="-914400">
              <a:buFont typeface="Times" pitchFamily="-48" charset="0"/>
              <a:buNone/>
            </a:pPr>
            <a:r>
              <a:rPr lang="en-US" sz="2400" b="1" dirty="0" smtClean="0"/>
              <a:t>7.02</a:t>
            </a:r>
            <a:r>
              <a:rPr lang="en-US" sz="2400" dirty="0" smtClean="0"/>
              <a:t> “Assist colleagues in professional development”</a:t>
            </a:r>
          </a:p>
          <a:p>
            <a:pPr indent="-914400">
              <a:buFont typeface="Times" pitchFamily="-48" charset="0"/>
              <a:buNone/>
            </a:pPr>
            <a:r>
              <a:rPr lang="en-US" sz="2400" b="1" dirty="0" smtClean="0"/>
              <a:t>7.03</a:t>
            </a:r>
            <a:r>
              <a:rPr lang="en-US" sz="2400" dirty="0" smtClean="0"/>
              <a:t> Give others the credit they deserve</a:t>
            </a:r>
          </a:p>
          <a:p>
            <a:pPr indent="-914400">
              <a:buFont typeface="Times" pitchFamily="-48" charset="0"/>
              <a:buNone/>
            </a:pPr>
            <a:r>
              <a:rPr lang="en-US" sz="2400" b="1" dirty="0" smtClean="0"/>
              <a:t>7.04</a:t>
            </a:r>
            <a:r>
              <a:rPr lang="en-US" sz="2400" dirty="0" smtClean="0"/>
              <a:t> Be objective when reviewing the work of others</a:t>
            </a:r>
          </a:p>
          <a:p>
            <a:pPr indent="-914400">
              <a:buFont typeface="Times" pitchFamily="-48" charset="0"/>
              <a:buNone/>
            </a:pPr>
            <a:r>
              <a:rPr lang="en-US" sz="2400" b="1" dirty="0" smtClean="0"/>
              <a:t>7.05</a:t>
            </a:r>
            <a:r>
              <a:rPr lang="en-US" sz="2400" dirty="0" smtClean="0"/>
              <a:t> Give colleagues a fair hearing</a:t>
            </a:r>
          </a:p>
          <a:p>
            <a:pPr indent="-914400">
              <a:buFont typeface="Times" pitchFamily="-48" charset="0"/>
              <a:buNone/>
            </a:pPr>
            <a:r>
              <a:rPr lang="en-US" sz="2400" b="1" dirty="0" smtClean="0"/>
              <a:t>7.06</a:t>
            </a:r>
            <a:r>
              <a:rPr lang="en-US" sz="2400" dirty="0" smtClean="0"/>
              <a:t> Help colleagues remain aware of work practices</a:t>
            </a:r>
          </a:p>
          <a:p>
            <a:pPr indent="-914400">
              <a:buFont typeface="Times" pitchFamily="-48" charset="0"/>
              <a:buNone/>
            </a:pPr>
            <a:r>
              <a:rPr lang="en-US" sz="2400" b="1" dirty="0" smtClean="0"/>
              <a:t>7.07</a:t>
            </a:r>
            <a:r>
              <a:rPr lang="en-US" sz="2400" dirty="0" smtClean="0"/>
              <a:t> Do not unfairly interfere with another’s career, but protect the public interest</a:t>
            </a:r>
          </a:p>
          <a:p>
            <a:pPr indent="-914400">
              <a:buFont typeface="Times" pitchFamily="-48" charset="0"/>
              <a:buNone/>
            </a:pPr>
            <a:r>
              <a:rPr lang="en-US" sz="2400" b="1" dirty="0" smtClean="0"/>
              <a:t>7.08</a:t>
            </a:r>
            <a:r>
              <a:rPr lang="en-US" sz="2400" dirty="0" smtClean="0"/>
              <a:t> Bring in experts for situations outside your own area of competence.</a:t>
            </a:r>
          </a:p>
          <a:p>
            <a:pPr indent="-914400">
              <a:buFont typeface="Times" pitchFamily="-48" charset="0"/>
              <a:buNone/>
            </a:pPr>
            <a:endParaRPr lang="en-US" dirty="0" smtClean="0"/>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z="4000" dirty="0" smtClean="0"/>
              <a:t>Participate in Lifelong Learning</a:t>
            </a:r>
          </a:p>
        </p:txBody>
      </p:sp>
      <p:sp>
        <p:nvSpPr>
          <p:cNvPr id="28675" name="Content Placeholder 2"/>
          <p:cNvSpPr>
            <a:spLocks noGrp="1"/>
          </p:cNvSpPr>
          <p:nvPr>
            <p:ph idx="1"/>
          </p:nvPr>
        </p:nvSpPr>
        <p:spPr>
          <a:xfrm>
            <a:off x="457200" y="1255482"/>
            <a:ext cx="8305800" cy="4648200"/>
          </a:xfrm>
        </p:spPr>
        <p:txBody>
          <a:bodyPr/>
          <a:lstStyle/>
          <a:p>
            <a:pPr>
              <a:buFont typeface="Times" pitchFamily="-48" charset="0"/>
              <a:buNone/>
            </a:pPr>
            <a:r>
              <a:rPr lang="en-US" sz="2400" b="1" dirty="0" smtClean="0"/>
              <a:t>8.01</a:t>
            </a:r>
            <a:r>
              <a:rPr lang="en-US" sz="2400" dirty="0" smtClean="0"/>
              <a:t> Stay current with developments in field</a:t>
            </a:r>
          </a:p>
          <a:p>
            <a:pPr>
              <a:buFont typeface="Times" pitchFamily="-48" charset="0"/>
              <a:buNone/>
            </a:pPr>
            <a:r>
              <a:rPr lang="en-US" sz="2400" b="1" dirty="0" smtClean="0"/>
              <a:t>8.02</a:t>
            </a:r>
            <a:r>
              <a:rPr lang="en-US" sz="2400" dirty="0" smtClean="0"/>
              <a:t> Improve ability to create high quality software</a:t>
            </a:r>
          </a:p>
          <a:p>
            <a:pPr>
              <a:buFont typeface="Times" pitchFamily="-48" charset="0"/>
              <a:buNone/>
            </a:pPr>
            <a:r>
              <a:rPr lang="en-US" sz="2400" b="1" dirty="0" smtClean="0"/>
              <a:t>8.03</a:t>
            </a:r>
            <a:r>
              <a:rPr lang="en-US" sz="2400" dirty="0" smtClean="0"/>
              <a:t> Improve ability to produce high quality documentation</a:t>
            </a:r>
          </a:p>
          <a:p>
            <a:pPr>
              <a:buFont typeface="Times" pitchFamily="-48" charset="0"/>
              <a:buNone/>
            </a:pPr>
            <a:r>
              <a:rPr lang="en-US" sz="2400" b="1" dirty="0" smtClean="0"/>
              <a:t>8.04</a:t>
            </a:r>
            <a:r>
              <a:rPr lang="en-US" sz="2400" dirty="0" smtClean="0"/>
              <a:t> Improve understanding of software and documentation used in work</a:t>
            </a:r>
          </a:p>
          <a:p>
            <a:pPr>
              <a:buFont typeface="Times" pitchFamily="-48" charset="0"/>
              <a:buNone/>
            </a:pPr>
            <a:r>
              <a:rPr lang="en-US" sz="2400" b="1" dirty="0" smtClean="0"/>
              <a:t>8.05</a:t>
            </a:r>
            <a:r>
              <a:rPr lang="en-US" sz="2400" dirty="0" smtClean="0"/>
              <a:t> Improve knowledge of relevant standards</a:t>
            </a:r>
          </a:p>
          <a:p>
            <a:pPr>
              <a:buFont typeface="Times" pitchFamily="-48" charset="0"/>
              <a:buNone/>
            </a:pPr>
            <a:r>
              <a:rPr lang="en-US" sz="2400" b="1" dirty="0" smtClean="0"/>
              <a:t>8.06</a:t>
            </a:r>
            <a:r>
              <a:rPr lang="en-US" sz="2400" dirty="0" smtClean="0"/>
              <a:t> Improve knowledge of this Code and its application</a:t>
            </a:r>
          </a:p>
          <a:p>
            <a:pPr>
              <a:buFont typeface="Times" pitchFamily="-48" charset="0"/>
              <a:buNone/>
            </a:pPr>
            <a:r>
              <a:rPr lang="en-US" sz="2400" b="1" dirty="0" smtClean="0"/>
              <a:t>8.07</a:t>
            </a:r>
            <a:r>
              <a:rPr lang="en-US" sz="2400" dirty="0" smtClean="0"/>
              <a:t> Do not treat others unfairly because of prejudices</a:t>
            </a:r>
          </a:p>
          <a:p>
            <a:pPr>
              <a:buFont typeface="Times" pitchFamily="-48" charset="0"/>
              <a:buNone/>
            </a:pPr>
            <a:r>
              <a:rPr lang="en-US" sz="2400" b="1" dirty="0" smtClean="0"/>
              <a:t>8.08</a:t>
            </a:r>
            <a:r>
              <a:rPr lang="en-US" sz="2400" dirty="0" smtClean="0"/>
              <a:t> Do not influence others to break the Code</a:t>
            </a:r>
          </a:p>
          <a:p>
            <a:pPr>
              <a:buFont typeface="Times" pitchFamily="-48" charset="0"/>
              <a:buNone/>
            </a:pPr>
            <a:r>
              <a:rPr lang="en-US" sz="2400" b="1" dirty="0" smtClean="0"/>
              <a:t>8.09</a:t>
            </a:r>
            <a:r>
              <a:rPr lang="en-US" sz="2400" dirty="0" smtClean="0"/>
              <a:t> “Recognize that personal violations of this Code are inconsistent with being a professional software engineer”</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76200"/>
            <a:ext cx="8305800" cy="1447800"/>
          </a:xfrm>
        </p:spPr>
        <p:txBody>
          <a:bodyPr/>
          <a:lstStyle/>
          <a:p>
            <a:r>
              <a:rPr lang="en-US" sz="4000" dirty="0" smtClean="0"/>
              <a:t>Clause 8.02   Improve Ability to Create High Quality Software</a:t>
            </a:r>
          </a:p>
        </p:txBody>
      </p:sp>
      <p:pic>
        <p:nvPicPr>
          <p:cNvPr id="29700" name="Picture 6" descr="qui08f06"/>
          <p:cNvPicPr>
            <a:picLocks noChangeAspect="1" noChangeArrowheads="1"/>
          </p:cNvPicPr>
          <p:nvPr/>
        </p:nvPicPr>
        <p:blipFill>
          <a:blip r:embed="rId2" cstate="print"/>
          <a:srcRect/>
          <a:stretch>
            <a:fillRect/>
          </a:stretch>
        </p:blipFill>
        <p:spPr bwMode="auto">
          <a:xfrm>
            <a:off x="2819400" y="1752600"/>
            <a:ext cx="2832100" cy="4203700"/>
          </a:xfrm>
          <a:prstGeom prst="rect">
            <a:avLst/>
          </a:prstGeom>
          <a:noFill/>
          <a:ln w="9525">
            <a:noFill/>
            <a:miter lim="800000"/>
            <a:headEnd/>
            <a:tailEnd/>
          </a:ln>
        </p:spPr>
      </p:pic>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76200"/>
            <a:ext cx="8305800" cy="6096000"/>
          </a:xfrm>
        </p:spPr>
        <p:txBody>
          <a:bodyPr/>
          <a:lstStyle/>
          <a:p>
            <a:r>
              <a:rPr lang="en-US" dirty="0" smtClean="0"/>
              <a:t>Analysis of the Code</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pPr eaLnBrk="1" hangingPunct="1"/>
            <a:r>
              <a:rPr lang="en-US" smtClean="0"/>
              <a:t>Analysis of Preamble</a:t>
            </a:r>
          </a:p>
        </p:txBody>
      </p:sp>
      <p:sp>
        <p:nvSpPr>
          <p:cNvPr id="31748" name="Rectangle 3"/>
          <p:cNvSpPr>
            <a:spLocks noGrp="1" noChangeArrowheads="1"/>
          </p:cNvSpPr>
          <p:nvPr>
            <p:ph type="body" idx="1"/>
          </p:nvPr>
        </p:nvSpPr>
        <p:spPr/>
        <p:txBody>
          <a:bodyPr/>
          <a:lstStyle/>
          <a:p>
            <a:pPr eaLnBrk="1" hangingPunct="1">
              <a:lnSpc>
                <a:spcPct val="90000"/>
              </a:lnSpc>
            </a:pPr>
            <a:r>
              <a:rPr lang="en-US" sz="2800" smtClean="0"/>
              <a:t>No mechanical process for determining if an action is right or wrong</a:t>
            </a:r>
          </a:p>
          <a:p>
            <a:pPr eaLnBrk="1" hangingPunct="1">
              <a:lnSpc>
                <a:spcPct val="90000"/>
              </a:lnSpc>
            </a:pPr>
            <a:r>
              <a:rPr lang="en-US" sz="2800" smtClean="0"/>
              <a:t>Should not take an overly legalistic view of the Code</a:t>
            </a:r>
          </a:p>
          <a:p>
            <a:pPr lvl="1" eaLnBrk="1" hangingPunct="1">
              <a:lnSpc>
                <a:spcPct val="90000"/>
              </a:lnSpc>
            </a:pPr>
            <a:r>
              <a:rPr lang="en-US" sz="2400" smtClean="0"/>
              <a:t>If Code doesn’t forbid something, that doesn’t mean it is morally acceptable</a:t>
            </a:r>
          </a:p>
          <a:p>
            <a:pPr lvl="1" eaLnBrk="1" hangingPunct="1">
              <a:lnSpc>
                <a:spcPct val="90000"/>
              </a:lnSpc>
            </a:pPr>
            <a:r>
              <a:rPr lang="en-US" sz="2400" smtClean="0"/>
              <a:t>Judgment required</a:t>
            </a:r>
          </a:p>
          <a:p>
            <a:pPr eaLnBrk="1" hangingPunct="1">
              <a:lnSpc>
                <a:spcPct val="90000"/>
              </a:lnSpc>
            </a:pPr>
            <a:r>
              <a:rPr lang="en-US" sz="2800" smtClean="0"/>
              <a:t>Code reflects principles drawn from multiple ethical theories</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37</a:t>
            </a:fld>
            <a:endParaRPr lang="en-US" dirty="0"/>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Ask (1)</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sz="2800" i="1" dirty="0" smtClean="0"/>
              <a:t>Who is affected?</a:t>
            </a:r>
          </a:p>
          <a:p>
            <a:pPr marL="914400" lvl="1" indent="-514350"/>
            <a:r>
              <a:rPr lang="en-US" sz="2400" dirty="0" smtClean="0"/>
              <a:t>Utilitarian’s view focuses on determining how an action benefits or harms other people.</a:t>
            </a:r>
          </a:p>
          <a:p>
            <a:pPr marL="514350" indent="-514350">
              <a:buFont typeface="+mj-lt"/>
              <a:buAutoNum type="arabicPeriod"/>
            </a:pPr>
            <a:r>
              <a:rPr lang="en-US" sz="2800" i="1" dirty="0" smtClean="0"/>
              <a:t>Am I treating other human beings with respect?</a:t>
            </a:r>
          </a:p>
          <a:p>
            <a:pPr marL="914400" lvl="1" indent="-514350"/>
            <a:r>
              <a:rPr lang="en-US" sz="2400" dirty="0" smtClean="0"/>
              <a:t>Kant’s Categorical Imperative tells us to treat others as ends in themselves, rather than simply as means to an end.</a:t>
            </a:r>
          </a:p>
          <a:p>
            <a:pPr marL="514350" indent="-514350">
              <a:buFont typeface="+mj-lt"/>
              <a:buAutoNum type="arabicPeriod"/>
            </a:pPr>
            <a:r>
              <a:rPr lang="en-US" sz="2800" i="1" dirty="0" smtClean="0"/>
              <a:t>Would my decision hold up to public scrutiny?</a:t>
            </a:r>
          </a:p>
          <a:p>
            <a:pPr marL="914400" lvl="1" indent="-514350"/>
            <a:r>
              <a:rPr lang="en-US" sz="2400" dirty="0" smtClean="0"/>
              <a:t>A cultural relativist is concerned about whether an action conforms with the mores of society.</a:t>
            </a:r>
          </a:p>
          <a:p>
            <a:pPr marL="914400" lvl="1" indent="-514350"/>
            <a:endParaRPr lang="en-US"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Ask (2)</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4"/>
            </a:pPr>
            <a:r>
              <a:rPr lang="en-US" sz="2800" i="1" dirty="0" smtClean="0"/>
              <a:t>How will those who are least empowered be affected?</a:t>
            </a:r>
          </a:p>
          <a:p>
            <a:pPr marL="914400" lvl="1" indent="-514350"/>
            <a:r>
              <a:rPr lang="en-US" sz="2400" dirty="0" err="1" smtClean="0"/>
              <a:t>Rawl’s</a:t>
            </a:r>
            <a:r>
              <a:rPr lang="en-US" sz="2400" dirty="0" smtClean="0"/>
              <a:t> second principle of justice requires us to consider whether inequalities are to the greatest benefit of the least-advantaged members of the society.</a:t>
            </a:r>
          </a:p>
          <a:p>
            <a:pPr marL="514350" indent="-514350">
              <a:buFont typeface="+mj-lt"/>
              <a:buAutoNum type="arabicPeriod" startAt="4"/>
            </a:pPr>
            <a:r>
              <a:rPr lang="en-US" sz="2800" i="1" dirty="0" smtClean="0"/>
              <a:t>Are my acts worthy of the ideal professional?</a:t>
            </a:r>
          </a:p>
          <a:p>
            <a:pPr marL="914400" lvl="1" indent="-514350"/>
            <a:r>
              <a:rPr lang="en-US" sz="2400" dirty="0" smtClean="0"/>
              <a:t>The ethics of virtue is based on imitation of morally superior role models.</a:t>
            </a:r>
          </a:p>
          <a:p>
            <a:pPr marL="914400" lvl="1" indent="-514350"/>
            <a:endParaRPr lang="en-US"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r>
              <a:rPr lang="en-US" smtClean="0"/>
              <a:t>Characteristics of a Profession</a:t>
            </a:r>
          </a:p>
        </p:txBody>
      </p:sp>
      <p:sp>
        <p:nvSpPr>
          <p:cNvPr id="7172" name="Rectangle 3"/>
          <p:cNvSpPr>
            <a:spLocks noGrp="1" noChangeArrowheads="1"/>
          </p:cNvSpPr>
          <p:nvPr>
            <p:ph type="body" idx="1"/>
          </p:nvPr>
        </p:nvSpPr>
        <p:spPr>
          <a:xfrm>
            <a:off x="914400" y="1411515"/>
            <a:ext cx="7518400" cy="4525963"/>
          </a:xfrm>
        </p:spPr>
        <p:txBody>
          <a:bodyPr/>
          <a:lstStyle/>
          <a:p>
            <a:pPr eaLnBrk="1" hangingPunct="1">
              <a:lnSpc>
                <a:spcPct val="90000"/>
              </a:lnSpc>
            </a:pPr>
            <a:r>
              <a:rPr lang="en-US" sz="2800" dirty="0" smtClean="0"/>
              <a:t>Initial professional education</a:t>
            </a:r>
          </a:p>
          <a:p>
            <a:pPr eaLnBrk="1" hangingPunct="1">
              <a:lnSpc>
                <a:spcPct val="90000"/>
              </a:lnSpc>
            </a:pPr>
            <a:r>
              <a:rPr lang="en-US" sz="2800" dirty="0" smtClean="0"/>
              <a:t>Accreditation</a:t>
            </a:r>
          </a:p>
          <a:p>
            <a:pPr eaLnBrk="1" hangingPunct="1">
              <a:lnSpc>
                <a:spcPct val="90000"/>
              </a:lnSpc>
            </a:pPr>
            <a:r>
              <a:rPr lang="en-US" sz="2800" dirty="0" smtClean="0"/>
              <a:t>Skills development</a:t>
            </a:r>
          </a:p>
          <a:p>
            <a:pPr eaLnBrk="1" hangingPunct="1">
              <a:lnSpc>
                <a:spcPct val="90000"/>
              </a:lnSpc>
            </a:pPr>
            <a:r>
              <a:rPr lang="en-US" sz="2800" dirty="0" smtClean="0"/>
              <a:t>Certification</a:t>
            </a:r>
          </a:p>
          <a:p>
            <a:pPr eaLnBrk="1" hangingPunct="1">
              <a:lnSpc>
                <a:spcPct val="90000"/>
              </a:lnSpc>
            </a:pPr>
            <a:r>
              <a:rPr lang="en-US" sz="2800" dirty="0" smtClean="0"/>
              <a:t>Licensing</a:t>
            </a:r>
          </a:p>
          <a:p>
            <a:pPr eaLnBrk="1" hangingPunct="1">
              <a:lnSpc>
                <a:spcPct val="90000"/>
              </a:lnSpc>
            </a:pPr>
            <a:r>
              <a:rPr lang="en-US" sz="2800" dirty="0" smtClean="0"/>
              <a:t>Professional development</a:t>
            </a:r>
          </a:p>
          <a:p>
            <a:pPr eaLnBrk="1" hangingPunct="1">
              <a:lnSpc>
                <a:spcPct val="90000"/>
              </a:lnSpc>
            </a:pPr>
            <a:r>
              <a:rPr lang="en-US" sz="2800" dirty="0" smtClean="0"/>
              <a:t>Code of ethics</a:t>
            </a:r>
          </a:p>
          <a:p>
            <a:pPr eaLnBrk="1" hangingPunct="1">
              <a:lnSpc>
                <a:spcPct val="90000"/>
              </a:lnSpc>
            </a:pPr>
            <a:r>
              <a:rPr lang="en-US" sz="2800" dirty="0" smtClean="0"/>
              <a:t>Professional society</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a:t>
            </a:fld>
            <a:endParaRPr lang="en-US" dirty="0"/>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pPr eaLnBrk="1" hangingPunct="1"/>
            <a:r>
              <a:rPr lang="en-US" smtClean="0"/>
              <a:t>Origin of Virtue Ethics</a:t>
            </a:r>
          </a:p>
        </p:txBody>
      </p:sp>
      <p:sp>
        <p:nvSpPr>
          <p:cNvPr id="32772" name="Rectangle 3"/>
          <p:cNvSpPr>
            <a:spLocks noGrp="1" noChangeArrowheads="1"/>
          </p:cNvSpPr>
          <p:nvPr>
            <p:ph type="body" idx="1"/>
          </p:nvPr>
        </p:nvSpPr>
        <p:spPr>
          <a:xfrm>
            <a:off x="762000" y="1219200"/>
            <a:ext cx="8077200" cy="4953000"/>
          </a:xfrm>
        </p:spPr>
        <p:txBody>
          <a:bodyPr/>
          <a:lstStyle/>
          <a:p>
            <a:pPr eaLnBrk="1" hangingPunct="1">
              <a:lnSpc>
                <a:spcPct val="90000"/>
              </a:lnSpc>
            </a:pPr>
            <a:r>
              <a:rPr lang="en-US" sz="2800" smtClean="0"/>
              <a:t>Aristotle</a:t>
            </a:r>
          </a:p>
          <a:p>
            <a:pPr lvl="1" eaLnBrk="1" hangingPunct="1">
              <a:lnSpc>
                <a:spcPct val="90000"/>
              </a:lnSpc>
            </a:pPr>
            <a:r>
              <a:rPr lang="en-US" sz="2400" smtClean="0"/>
              <a:t>Happiness results from living a life of virtue</a:t>
            </a:r>
          </a:p>
          <a:p>
            <a:pPr lvl="1" eaLnBrk="1" hangingPunct="1">
              <a:lnSpc>
                <a:spcPct val="90000"/>
              </a:lnSpc>
            </a:pPr>
            <a:r>
              <a:rPr lang="en-US" sz="2400" smtClean="0"/>
              <a:t>Intellectual virtue: developed through education</a:t>
            </a:r>
          </a:p>
          <a:p>
            <a:pPr lvl="1" eaLnBrk="1" hangingPunct="1">
              <a:lnSpc>
                <a:spcPct val="90000"/>
              </a:lnSpc>
            </a:pPr>
            <a:r>
              <a:rPr lang="en-US" sz="2400" smtClean="0"/>
              <a:t>Moral virtue: developed by repeating appropriate acts</a:t>
            </a:r>
          </a:p>
          <a:p>
            <a:pPr lvl="1" eaLnBrk="1" hangingPunct="1">
              <a:lnSpc>
                <a:spcPct val="90000"/>
              </a:lnSpc>
            </a:pPr>
            <a:r>
              <a:rPr lang="en-US" sz="2400" smtClean="0"/>
              <a:t>Deriving pleasure from a virtuous act is a sign that the virtue has been acquired</a:t>
            </a:r>
          </a:p>
          <a:p>
            <a:pPr eaLnBrk="1" hangingPunct="1">
              <a:lnSpc>
                <a:spcPct val="90000"/>
              </a:lnSpc>
            </a:pPr>
            <a:r>
              <a:rPr lang="en-US" sz="2800" smtClean="0"/>
              <a:t>Some virtues: Benevolence, courage, fairness, generosity, honesty, loyalty, patience, tolerance</a:t>
            </a:r>
          </a:p>
          <a:p>
            <a:pPr eaLnBrk="1" hangingPunct="1">
              <a:lnSpc>
                <a:spcPct val="90000"/>
              </a:lnSpc>
            </a:pPr>
            <a:r>
              <a:rPr lang="en-US" sz="2800" smtClean="0"/>
              <a:t>A person of strong moral character</a:t>
            </a:r>
          </a:p>
          <a:p>
            <a:pPr lvl="1" eaLnBrk="1" hangingPunct="1">
              <a:lnSpc>
                <a:spcPct val="90000"/>
              </a:lnSpc>
            </a:pPr>
            <a:r>
              <a:rPr lang="en-US" sz="2400" smtClean="0"/>
              <a:t>possesses many virtues</a:t>
            </a:r>
          </a:p>
          <a:p>
            <a:pPr lvl="1" eaLnBrk="1" hangingPunct="1">
              <a:lnSpc>
                <a:spcPct val="90000"/>
              </a:lnSpc>
            </a:pPr>
            <a:r>
              <a:rPr lang="en-US" sz="2400" smtClean="0"/>
              <a:t>knows right thing to do in each situation</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40</a:t>
            </a:fld>
            <a:endParaRPr lang="en-US" dirty="0"/>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76200"/>
            <a:ext cx="8305800" cy="1447800"/>
          </a:xfrm>
        </p:spPr>
        <p:txBody>
          <a:bodyPr/>
          <a:lstStyle/>
          <a:p>
            <a:r>
              <a:rPr lang="en-US" sz="4000" dirty="0" smtClean="0"/>
              <a:t>Aristotle Believed Happiness Derives from Living a Life of Virtue</a:t>
            </a:r>
          </a:p>
        </p:txBody>
      </p:sp>
      <p:pic>
        <p:nvPicPr>
          <p:cNvPr id="33796" name="Picture 6" descr="qui08f07"/>
          <p:cNvPicPr>
            <a:picLocks noChangeAspect="1" noChangeArrowheads="1"/>
          </p:cNvPicPr>
          <p:nvPr/>
        </p:nvPicPr>
        <p:blipFill>
          <a:blip r:embed="rId2" cstate="print"/>
          <a:srcRect/>
          <a:stretch>
            <a:fillRect/>
          </a:stretch>
        </p:blipFill>
        <p:spPr bwMode="auto">
          <a:xfrm>
            <a:off x="2651125" y="1752600"/>
            <a:ext cx="3406775" cy="4127500"/>
          </a:xfrm>
          <a:prstGeom prst="rect">
            <a:avLst/>
          </a:prstGeom>
          <a:noFill/>
          <a:ln w="9525">
            <a:noFill/>
            <a:miter lim="800000"/>
            <a:headEnd/>
            <a:tailEnd/>
          </a:ln>
        </p:spPr>
      </p:pic>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41</a:t>
            </a:fld>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lstStyle/>
          <a:p>
            <a:pPr eaLnBrk="1" hangingPunct="1"/>
            <a:r>
              <a:rPr lang="en-US" smtClean="0"/>
              <a:t>Strengths of Virtue Ethics</a:t>
            </a:r>
          </a:p>
        </p:txBody>
      </p:sp>
      <p:sp>
        <p:nvSpPr>
          <p:cNvPr id="34820" name="Rectangle 3"/>
          <p:cNvSpPr>
            <a:spLocks noGrp="1" noChangeArrowheads="1"/>
          </p:cNvSpPr>
          <p:nvPr>
            <p:ph type="body" idx="1"/>
          </p:nvPr>
        </p:nvSpPr>
        <p:spPr/>
        <p:txBody>
          <a:bodyPr/>
          <a:lstStyle/>
          <a:p>
            <a:pPr eaLnBrk="1" hangingPunct="1"/>
            <a:r>
              <a:rPr lang="en-US" smtClean="0"/>
              <a:t>Provides a motivation for good behavior</a:t>
            </a:r>
          </a:p>
          <a:p>
            <a:pPr eaLnBrk="1" hangingPunct="1"/>
            <a:r>
              <a:rPr lang="en-US" smtClean="0"/>
              <a:t>Provides a solution to the problem of impartiality</a:t>
            </a:r>
          </a:p>
          <a:p>
            <a:pPr lvl="1" eaLnBrk="1" hangingPunct="1"/>
            <a:r>
              <a:rPr lang="en-US" smtClean="0"/>
              <a:t>Some virtues are partial (e.g., generosity)</a:t>
            </a:r>
          </a:p>
          <a:p>
            <a:pPr lvl="1" eaLnBrk="1" hangingPunct="1"/>
            <a:r>
              <a:rPr lang="en-US" smtClean="0"/>
              <a:t>Other virtues must be impartial (e.g., honesty)</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42</a:t>
            </a:fld>
            <a:endParaRPr lang="en-US" dirty="0"/>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533400" y="152400"/>
            <a:ext cx="7772400" cy="1524000"/>
          </a:xfrm>
        </p:spPr>
        <p:txBody>
          <a:bodyPr/>
          <a:lstStyle/>
          <a:p>
            <a:pPr eaLnBrk="1" hangingPunct="1"/>
            <a:r>
              <a:rPr lang="en-US" smtClean="0"/>
              <a:t>Virtue Ethics Complements</a:t>
            </a:r>
            <a:br>
              <a:rPr lang="en-US" smtClean="0"/>
            </a:br>
            <a:r>
              <a:rPr lang="en-US" smtClean="0"/>
              <a:t>Other Theories</a:t>
            </a:r>
          </a:p>
        </p:txBody>
      </p:sp>
      <p:sp>
        <p:nvSpPr>
          <p:cNvPr id="35844" name="Rectangle 3"/>
          <p:cNvSpPr>
            <a:spLocks noGrp="1" noChangeArrowheads="1"/>
          </p:cNvSpPr>
          <p:nvPr>
            <p:ph type="body" idx="1"/>
          </p:nvPr>
        </p:nvSpPr>
        <p:spPr>
          <a:xfrm>
            <a:off x="457200" y="1905000"/>
            <a:ext cx="8305800" cy="3810000"/>
          </a:xfrm>
        </p:spPr>
        <p:txBody>
          <a:bodyPr/>
          <a:lstStyle/>
          <a:p>
            <a:pPr eaLnBrk="1" hangingPunct="1"/>
            <a:r>
              <a:rPr lang="en-US" smtClean="0"/>
              <a:t>Virtue ethics may not work as a stand-alone theory</a:t>
            </a:r>
          </a:p>
          <a:p>
            <a:pPr eaLnBrk="1" hangingPunct="1"/>
            <a:r>
              <a:rPr lang="en-US" smtClean="0"/>
              <a:t>It may be a good complement to utilitarianism</a:t>
            </a:r>
          </a:p>
          <a:p>
            <a:pPr eaLnBrk="1" hangingPunct="1"/>
            <a:r>
              <a:rPr lang="en-US" smtClean="0"/>
              <a:t>Allows rationale for action to be considered</a:t>
            </a:r>
          </a:p>
          <a:p>
            <a:pPr eaLnBrk="1" hangingPunct="1"/>
            <a:r>
              <a:rPr lang="en-US" smtClean="0"/>
              <a:t>Solves problem of moral luck that plagued act utilitarianism </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43</a:t>
            </a:fld>
            <a:endParaRPr lang="en-US" dirty="0"/>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533400" y="152400"/>
            <a:ext cx="7924800" cy="1447800"/>
          </a:xfrm>
        </p:spPr>
        <p:txBody>
          <a:bodyPr/>
          <a:lstStyle/>
          <a:p>
            <a:pPr eaLnBrk="1" hangingPunct="1"/>
            <a:r>
              <a:rPr lang="en-US" sz="3600" dirty="0" smtClean="0"/>
              <a:t>Alternative, Discipline-Independent List of Fundamental Principles</a:t>
            </a:r>
          </a:p>
        </p:txBody>
      </p:sp>
      <p:sp>
        <p:nvSpPr>
          <p:cNvPr id="36868" name="Rectangle 3"/>
          <p:cNvSpPr>
            <a:spLocks noGrp="1" noChangeArrowheads="1"/>
          </p:cNvSpPr>
          <p:nvPr>
            <p:ph type="body" idx="1"/>
          </p:nvPr>
        </p:nvSpPr>
        <p:spPr>
          <a:xfrm>
            <a:off x="457200" y="1828800"/>
            <a:ext cx="8305800" cy="3886200"/>
          </a:xfrm>
        </p:spPr>
        <p:txBody>
          <a:bodyPr/>
          <a:lstStyle/>
          <a:p>
            <a:pPr eaLnBrk="1" hangingPunct="1"/>
            <a:r>
              <a:rPr lang="en-US" sz="2400" dirty="0" smtClean="0"/>
              <a:t>Be impartial.</a:t>
            </a:r>
          </a:p>
          <a:p>
            <a:pPr eaLnBrk="1" hangingPunct="1"/>
            <a:r>
              <a:rPr lang="en-US" sz="2400" dirty="0" smtClean="0"/>
              <a:t>Disclose information that others ought to know.</a:t>
            </a:r>
          </a:p>
          <a:p>
            <a:pPr eaLnBrk="1" hangingPunct="1"/>
            <a:r>
              <a:rPr lang="en-US" sz="2400" dirty="0" smtClean="0"/>
              <a:t>Respect the rights of others.</a:t>
            </a:r>
          </a:p>
          <a:p>
            <a:pPr eaLnBrk="1" hangingPunct="1"/>
            <a:r>
              <a:rPr lang="en-US" sz="2400" dirty="0" smtClean="0"/>
              <a:t>Treat others justly.</a:t>
            </a:r>
          </a:p>
          <a:p>
            <a:pPr eaLnBrk="1" hangingPunct="1"/>
            <a:r>
              <a:rPr lang="en-US" sz="2400" dirty="0" smtClean="0"/>
              <a:t>Take responsibility for your actions and inactions.</a:t>
            </a:r>
          </a:p>
          <a:p>
            <a:pPr eaLnBrk="1" hangingPunct="1"/>
            <a:r>
              <a:rPr lang="en-US" sz="2400" dirty="0" smtClean="0"/>
              <a:t>Take responsibility for the actions of those you supervise.</a:t>
            </a:r>
          </a:p>
          <a:p>
            <a:pPr eaLnBrk="1" hangingPunct="1"/>
            <a:r>
              <a:rPr lang="en-US" sz="2400" dirty="0" smtClean="0"/>
              <a:t>Maintain your integrity.</a:t>
            </a:r>
          </a:p>
          <a:p>
            <a:pPr eaLnBrk="1" hangingPunct="1"/>
            <a:r>
              <a:rPr lang="en-US" sz="2400" dirty="0" smtClean="0"/>
              <a:t>Continually improve your abilities.</a:t>
            </a:r>
          </a:p>
          <a:p>
            <a:pPr eaLnBrk="1" hangingPunct="1"/>
            <a:r>
              <a:rPr lang="en-US" sz="2400" dirty="0" smtClean="0"/>
              <a:t>Share your knowledge, expertise, and values.</a:t>
            </a:r>
          </a:p>
          <a:p>
            <a:pPr eaLnBrk="1" hangingPunct="1"/>
            <a:endParaRPr lang="en-US" sz="2400" dirty="0" smtClean="0"/>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44</a:t>
            </a:fld>
            <a:endParaRPr lang="en-US"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z="4000" dirty="0" smtClean="0"/>
              <a:t>Attributes of Professions</a:t>
            </a:r>
          </a:p>
        </p:txBody>
      </p:sp>
      <p:pic>
        <p:nvPicPr>
          <p:cNvPr id="8196" name="Picture 6" descr="qui08f01"/>
          <p:cNvPicPr>
            <a:picLocks noChangeAspect="1" noChangeArrowheads="1"/>
          </p:cNvPicPr>
          <p:nvPr/>
        </p:nvPicPr>
        <p:blipFill>
          <a:blip r:embed="rId2" cstate="print"/>
          <a:srcRect/>
          <a:stretch>
            <a:fillRect/>
          </a:stretch>
        </p:blipFill>
        <p:spPr bwMode="auto">
          <a:xfrm>
            <a:off x="1524000" y="1203325"/>
            <a:ext cx="5943600" cy="5032375"/>
          </a:xfrm>
          <a:prstGeom prst="rect">
            <a:avLst/>
          </a:prstGeom>
          <a:noFill/>
          <a:ln w="9525">
            <a:noFill/>
            <a:miter lim="800000"/>
            <a:headEnd/>
            <a:tailEnd/>
          </a:ln>
        </p:spPr>
      </p:pic>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685800" y="609600"/>
            <a:ext cx="7772400" cy="762000"/>
          </a:xfrm>
        </p:spPr>
        <p:txBody>
          <a:bodyPr/>
          <a:lstStyle/>
          <a:p>
            <a:pPr eaLnBrk="1" hangingPunct="1"/>
            <a:r>
              <a:rPr lang="en-US" sz="4000" smtClean="0">
                <a:ea typeface="ヒラギノ角ゴ Pro W3" pitchFamily="-48" charset="-128"/>
              </a:rPr>
              <a:t>Attributes of Professions (2)</a:t>
            </a:r>
          </a:p>
        </p:txBody>
      </p:sp>
      <p:sp>
        <p:nvSpPr>
          <p:cNvPr id="6147" name="TextBox 3"/>
          <p:cNvSpPr txBox="1">
            <a:spLocks noChangeArrowheads="1"/>
          </p:cNvSpPr>
          <p:nvPr/>
        </p:nvSpPr>
        <p:spPr bwMode="auto">
          <a:xfrm>
            <a:off x="685800" y="1600200"/>
            <a:ext cx="7772400" cy="4400550"/>
          </a:xfrm>
          <a:prstGeom prst="rect">
            <a:avLst/>
          </a:prstGeom>
          <a:noFill/>
          <a:ln w="9525">
            <a:noFill/>
            <a:miter lim="800000"/>
            <a:headEnd/>
            <a:tailEnd/>
          </a:ln>
        </p:spPr>
        <p:txBody>
          <a:bodyPr>
            <a:spAutoFit/>
          </a:bodyPr>
          <a:lstStyle/>
          <a:p>
            <a:r>
              <a:rPr lang="en-US" sz="2800" i="1">
                <a:latin typeface="Calibri" pitchFamily="34" charset="0"/>
              </a:rPr>
              <a:t>Certification</a:t>
            </a:r>
            <a:r>
              <a:rPr lang="en-US" sz="2800">
                <a:latin typeface="Calibri" pitchFamily="34" charset="0"/>
              </a:rPr>
              <a:t> means that admission to the profession requires showing one is prepared to work in the field.  This is often demonstrated by passing a test, although it can sometimes be demonstrated by completing an accredited degree program.</a:t>
            </a:r>
          </a:p>
          <a:p>
            <a:endParaRPr lang="en-US" sz="2800">
              <a:latin typeface="Calibri" pitchFamily="34" charset="0"/>
            </a:endParaRPr>
          </a:p>
          <a:p>
            <a:r>
              <a:rPr lang="en-US" sz="2800">
                <a:latin typeface="Calibri" pitchFamily="34" charset="0"/>
              </a:rPr>
              <a:t>Members of the profession set the standards for certification.  This is usually done through a professional organization.</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685800" y="685800"/>
            <a:ext cx="7772400" cy="990600"/>
          </a:xfrm>
        </p:spPr>
        <p:txBody>
          <a:bodyPr/>
          <a:lstStyle/>
          <a:p>
            <a:pPr eaLnBrk="1" hangingPunct="1"/>
            <a:r>
              <a:rPr lang="en-US" sz="4000" smtClean="0">
                <a:ea typeface="ヒラギノ角ゴ Pro W3" pitchFamily="-48" charset="-128"/>
              </a:rPr>
              <a:t>Attributes of Professions (3)</a:t>
            </a:r>
          </a:p>
        </p:txBody>
      </p:sp>
      <p:sp>
        <p:nvSpPr>
          <p:cNvPr id="7171" name="TextBox 3"/>
          <p:cNvSpPr txBox="1">
            <a:spLocks noChangeArrowheads="1"/>
          </p:cNvSpPr>
          <p:nvPr/>
        </p:nvSpPr>
        <p:spPr bwMode="auto">
          <a:xfrm>
            <a:off x="685800" y="1828800"/>
            <a:ext cx="7772400" cy="3540125"/>
          </a:xfrm>
          <a:prstGeom prst="rect">
            <a:avLst/>
          </a:prstGeom>
          <a:noFill/>
          <a:ln w="9525">
            <a:noFill/>
            <a:miter lim="800000"/>
            <a:headEnd/>
            <a:tailEnd/>
          </a:ln>
        </p:spPr>
        <p:txBody>
          <a:bodyPr>
            <a:spAutoFit/>
          </a:bodyPr>
          <a:lstStyle/>
          <a:p>
            <a:r>
              <a:rPr lang="en-US" sz="2800" i="1">
                <a:latin typeface="Calibri" pitchFamily="34" charset="0"/>
              </a:rPr>
              <a:t>Licensing</a:t>
            </a:r>
            <a:r>
              <a:rPr lang="en-US" sz="2800">
                <a:latin typeface="Calibri" pitchFamily="34" charset="0"/>
              </a:rPr>
              <a:t> means members of the profession have a legal credential allowing them to practice the profession.  This credential is often issued by a government; in the U.S. states typically grant licenses.</a:t>
            </a:r>
          </a:p>
          <a:p>
            <a:endParaRPr lang="en-US" sz="2800">
              <a:latin typeface="Calibri" pitchFamily="34" charset="0"/>
            </a:endParaRPr>
          </a:p>
          <a:p>
            <a:r>
              <a:rPr lang="en-US" sz="2800">
                <a:latin typeface="Calibri" pitchFamily="34" charset="0"/>
              </a:rPr>
              <a:t>Certification alone may be enough to earn a license, though there may be additional requirements.</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685800" y="838200"/>
            <a:ext cx="7772400" cy="990600"/>
          </a:xfrm>
        </p:spPr>
        <p:txBody>
          <a:bodyPr/>
          <a:lstStyle/>
          <a:p>
            <a:pPr eaLnBrk="1" hangingPunct="1"/>
            <a:r>
              <a:rPr lang="en-US" sz="4000" smtClean="0">
                <a:ea typeface="ヒラギノ角ゴ Pro W3" pitchFamily="-48" charset="-128"/>
              </a:rPr>
              <a:t>Attributes of Professions (4)</a:t>
            </a:r>
          </a:p>
        </p:txBody>
      </p:sp>
      <p:sp>
        <p:nvSpPr>
          <p:cNvPr id="8195" name="TextBox 3"/>
          <p:cNvSpPr txBox="1">
            <a:spLocks noChangeArrowheads="1"/>
          </p:cNvSpPr>
          <p:nvPr/>
        </p:nvSpPr>
        <p:spPr bwMode="auto">
          <a:xfrm>
            <a:off x="685800" y="2057400"/>
            <a:ext cx="7772400" cy="3108325"/>
          </a:xfrm>
          <a:prstGeom prst="rect">
            <a:avLst/>
          </a:prstGeom>
          <a:noFill/>
          <a:ln w="9525">
            <a:noFill/>
            <a:miter lim="800000"/>
            <a:headEnd/>
            <a:tailEnd/>
          </a:ln>
        </p:spPr>
        <p:txBody>
          <a:bodyPr>
            <a:spAutoFit/>
          </a:bodyPr>
          <a:lstStyle/>
          <a:p>
            <a:r>
              <a:rPr lang="en-US" sz="2800">
                <a:latin typeface="Calibri" pitchFamily="34" charset="0"/>
              </a:rPr>
              <a:t>Most professions also require </a:t>
            </a:r>
            <a:r>
              <a:rPr lang="en-US" sz="2800" i="1">
                <a:latin typeface="Calibri" pitchFamily="34" charset="0"/>
              </a:rPr>
              <a:t>professional development</a:t>
            </a:r>
            <a:r>
              <a:rPr lang="en-US" sz="2800">
                <a:latin typeface="Calibri" pitchFamily="34" charset="0"/>
              </a:rPr>
              <a:t> so that members of the profession maintain their skills and learn about new developments in the field.</a:t>
            </a:r>
          </a:p>
          <a:p>
            <a:endParaRPr lang="en-US" sz="2800">
              <a:latin typeface="Calibri" pitchFamily="34" charset="0"/>
            </a:endParaRPr>
          </a:p>
          <a:p>
            <a:r>
              <a:rPr lang="en-US" sz="2800">
                <a:latin typeface="Calibri" pitchFamily="34" charset="0"/>
              </a:rPr>
              <a:t>Some professions such as education require members to earn advanced degrees.</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z="4000" dirty="0" smtClean="0">
                <a:ea typeface="ヒラギノ角ゴ Pro W3" pitchFamily="-48" charset="-128"/>
              </a:rPr>
              <a:t>Attributes of Professions (5)</a:t>
            </a:r>
          </a:p>
        </p:txBody>
      </p:sp>
      <p:sp>
        <p:nvSpPr>
          <p:cNvPr id="4" name="Content Placeholder 3"/>
          <p:cNvSpPr>
            <a:spLocks noGrp="1"/>
          </p:cNvSpPr>
          <p:nvPr>
            <p:ph idx="1"/>
          </p:nvPr>
        </p:nvSpPr>
        <p:spPr>
          <a:xfrm>
            <a:off x="457200" y="1353462"/>
            <a:ext cx="8229600" cy="4525963"/>
          </a:xfrm>
        </p:spPr>
        <p:txBody>
          <a:bodyPr/>
          <a:lstStyle/>
          <a:p>
            <a:r>
              <a:rPr lang="en-US" dirty="0" smtClean="0">
                <a:latin typeface="Calibri" pitchFamily="34" charset="0"/>
              </a:rPr>
              <a:t>Most professions have a </a:t>
            </a:r>
            <a:r>
              <a:rPr lang="en-US" i="1" dirty="0" smtClean="0">
                <a:latin typeface="Calibri" pitchFamily="34" charset="0"/>
              </a:rPr>
              <a:t>professional society</a:t>
            </a:r>
          </a:p>
          <a:p>
            <a:pPr lvl="1"/>
            <a:r>
              <a:rPr lang="en-US" dirty="0" smtClean="0">
                <a:latin typeface="Calibri" pitchFamily="34" charset="0"/>
              </a:rPr>
              <a:t>ACM (Association for Computing Machinery)</a:t>
            </a:r>
          </a:p>
          <a:p>
            <a:pPr lvl="1"/>
            <a:r>
              <a:rPr lang="en-US" dirty="0" smtClean="0">
                <a:latin typeface="Calibri" pitchFamily="34" charset="0"/>
              </a:rPr>
              <a:t> IEEE (Institute for Electrical and Electronics Engineers)</a:t>
            </a:r>
          </a:p>
          <a:p>
            <a:pPr lvl="1"/>
            <a:r>
              <a:rPr lang="en-US" dirty="0" smtClean="0">
                <a:latin typeface="Calibri" pitchFamily="34" charset="0"/>
              </a:rPr>
              <a:t> ASEE (American Society for Engineering Education)</a:t>
            </a:r>
          </a:p>
          <a:p>
            <a:pPr lvl="1"/>
            <a:r>
              <a:rPr lang="en-US" dirty="0" smtClean="0">
                <a:latin typeface="Calibri" pitchFamily="34" charset="0"/>
              </a:rPr>
              <a:t> AAAI (Association for Advancement of Artificial Intelligence)</a:t>
            </a:r>
          </a:p>
          <a:p>
            <a:pPr lvl="1"/>
            <a:r>
              <a:rPr lang="en-US" dirty="0" smtClean="0">
                <a:latin typeface="Calibri" pitchFamily="34" charset="0"/>
              </a:rPr>
              <a:t> Others?</a:t>
            </a:r>
          </a:p>
          <a:p>
            <a:endParaRPr lang="en-US" dirty="0"/>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12726</TotalTime>
  <Words>2220</Words>
  <Application>Microsoft Office PowerPoint</Application>
  <PresentationFormat>On-screen Show (4:3)</PresentationFormat>
  <Paragraphs>329</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Default Design</vt:lpstr>
      <vt:lpstr>Professional Ethics</vt:lpstr>
      <vt:lpstr>Professions</vt:lpstr>
      <vt:lpstr>Some Professions</vt:lpstr>
      <vt:lpstr>Characteristics of a Profession</vt:lpstr>
      <vt:lpstr>Attributes of Professions</vt:lpstr>
      <vt:lpstr>Attributes of Professions (2)</vt:lpstr>
      <vt:lpstr>Attributes of Professions (3)</vt:lpstr>
      <vt:lpstr>Attributes of Professions (4)</vt:lpstr>
      <vt:lpstr>Attributes of Professions (5)</vt:lpstr>
      <vt:lpstr>Benefits of Professions</vt:lpstr>
      <vt:lpstr>Drawbacks of Professions</vt:lpstr>
      <vt:lpstr>Code of Ethics</vt:lpstr>
      <vt:lpstr>Computing Career and Profession</vt:lpstr>
      <vt:lpstr>IT and Computing Profession</vt:lpstr>
      <vt:lpstr>Software Engineering Code of Ethics</vt:lpstr>
      <vt:lpstr>ACM Code of Ethics</vt:lpstr>
      <vt:lpstr>A more detailed examination of the code</vt:lpstr>
      <vt:lpstr>Preamble of Code</vt:lpstr>
      <vt:lpstr>Eight Principles Identify Morally Responsible Relationships</vt:lpstr>
      <vt:lpstr>Act Consistently with Public Interest</vt:lpstr>
      <vt:lpstr>Clause 1.03 Approve Software Only If It Is Safe</vt:lpstr>
      <vt:lpstr>Act in Best Interest of Client, Employer</vt:lpstr>
      <vt:lpstr>Clause 2.02 Don’t Use Software Obtained Illegally</vt:lpstr>
      <vt:lpstr>Ensure Products Meet Highest Standards</vt:lpstr>
      <vt:lpstr>Clause 3.02 “Ensure Proper and Achievable Goals”</vt:lpstr>
      <vt:lpstr>Ensure Products Meet Highest Standards</vt:lpstr>
      <vt:lpstr>Maintain Integrity in Professional Judgment</vt:lpstr>
      <vt:lpstr>Promote Effective Project Management</vt:lpstr>
      <vt:lpstr>Promote Effective Project Management</vt:lpstr>
      <vt:lpstr>Advance the Profession</vt:lpstr>
      <vt:lpstr>Clause 6.01   Help Create An Environment Supporting Ethical Conduct</vt:lpstr>
      <vt:lpstr>Advance the Profession</vt:lpstr>
      <vt:lpstr>Be Fair to and Supportive of Colleagues</vt:lpstr>
      <vt:lpstr>Participate in Lifelong Learning</vt:lpstr>
      <vt:lpstr>Clause 8.02   Improve Ability to Create High Quality Software</vt:lpstr>
      <vt:lpstr>Analysis of the Code</vt:lpstr>
      <vt:lpstr>Analysis of Preamble</vt:lpstr>
      <vt:lpstr>Questions to Ask (1)</vt:lpstr>
      <vt:lpstr>Questions to Ask (2)</vt:lpstr>
      <vt:lpstr>Origin of Virtue Ethics</vt:lpstr>
      <vt:lpstr>Aristotle Believed Happiness Derives from Living a Life of Virtue</vt:lpstr>
      <vt:lpstr>Strengths of Virtue Ethics</vt:lpstr>
      <vt:lpstr>Virtue Ethics Complements Other Theories</vt:lpstr>
      <vt:lpstr>Alternative, Discipline-Independent List of Fundamental Principles</vt:lpstr>
    </vt:vector>
  </TitlesOfParts>
  <Company>Bucknell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CSCI 315 Lecture 3</dc:title>
  <dc:creator>L. Felipe Perrone</dc:creator>
  <cp:lastModifiedBy>Xiannong Meng</cp:lastModifiedBy>
  <cp:revision>801</cp:revision>
  <cp:lastPrinted>2011-02-25T14:51:13Z</cp:lastPrinted>
  <dcterms:created xsi:type="dcterms:W3CDTF">2011-02-25T14:34:42Z</dcterms:created>
  <dcterms:modified xsi:type="dcterms:W3CDTF">2014-06-10T11:00:51Z</dcterms:modified>
</cp:coreProperties>
</file>