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5" r:id="rId1"/>
  </p:sldMasterIdLst>
  <p:notesMasterIdLst>
    <p:notesMasterId r:id="rId28"/>
  </p:notesMasterIdLst>
  <p:handoutMasterIdLst>
    <p:handoutMasterId r:id="rId29"/>
  </p:handoutMasterIdLst>
  <p:sldIdLst>
    <p:sldId id="295" r:id="rId2"/>
    <p:sldId id="296" r:id="rId3"/>
    <p:sldId id="297" r:id="rId4"/>
    <p:sldId id="298" r:id="rId5"/>
    <p:sldId id="321" r:id="rId6"/>
    <p:sldId id="299" r:id="rId7"/>
    <p:sldId id="300" r:id="rId8"/>
    <p:sldId id="302" r:id="rId9"/>
    <p:sldId id="303" r:id="rId10"/>
    <p:sldId id="304" r:id="rId11"/>
    <p:sldId id="305" r:id="rId12"/>
    <p:sldId id="306" r:id="rId13"/>
    <p:sldId id="307" r:id="rId14"/>
    <p:sldId id="309" r:id="rId15"/>
    <p:sldId id="310" r:id="rId16"/>
    <p:sldId id="311" r:id="rId17"/>
    <p:sldId id="312" r:id="rId18"/>
    <p:sldId id="313" r:id="rId19"/>
    <p:sldId id="314" r:id="rId20"/>
    <p:sldId id="315" r:id="rId21"/>
    <p:sldId id="317" r:id="rId22"/>
    <p:sldId id="320" r:id="rId23"/>
    <p:sldId id="318" r:id="rId24"/>
    <p:sldId id="319" r:id="rId25"/>
    <p:sldId id="308" r:id="rId26"/>
    <p:sldId id="316" r:id="rId27"/>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pitchFamily="-105"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05"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05"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05"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05" charset="-128"/>
        <a:cs typeface="+mn-cs"/>
      </a:defRPr>
    </a:lvl5pPr>
    <a:lvl6pPr marL="2286000" algn="l" defTabSz="914400" rtl="0" eaLnBrk="1" latinLnBrk="0" hangingPunct="1">
      <a:defRPr kern="1200">
        <a:solidFill>
          <a:schemeClr val="tx1"/>
        </a:solidFill>
        <a:latin typeface="Arial" charset="0"/>
        <a:ea typeface="ＭＳ Ｐゴシック" pitchFamily="-105" charset="-128"/>
        <a:cs typeface="+mn-cs"/>
      </a:defRPr>
    </a:lvl6pPr>
    <a:lvl7pPr marL="2743200" algn="l" defTabSz="914400" rtl="0" eaLnBrk="1" latinLnBrk="0" hangingPunct="1">
      <a:defRPr kern="1200">
        <a:solidFill>
          <a:schemeClr val="tx1"/>
        </a:solidFill>
        <a:latin typeface="Arial" charset="0"/>
        <a:ea typeface="ＭＳ Ｐゴシック" pitchFamily="-105" charset="-128"/>
        <a:cs typeface="+mn-cs"/>
      </a:defRPr>
    </a:lvl7pPr>
    <a:lvl8pPr marL="3200400" algn="l" defTabSz="914400" rtl="0" eaLnBrk="1" latinLnBrk="0" hangingPunct="1">
      <a:defRPr kern="1200">
        <a:solidFill>
          <a:schemeClr val="tx1"/>
        </a:solidFill>
        <a:latin typeface="Arial" charset="0"/>
        <a:ea typeface="ＭＳ Ｐゴシック" pitchFamily="-105" charset="-128"/>
        <a:cs typeface="+mn-cs"/>
      </a:defRPr>
    </a:lvl8pPr>
    <a:lvl9pPr marL="3657600" algn="l" defTabSz="914400" rtl="0" eaLnBrk="1" latinLnBrk="0" hangingPunct="1">
      <a:defRPr kern="1200">
        <a:solidFill>
          <a:schemeClr val="tx1"/>
        </a:solidFill>
        <a:latin typeface="Arial" charset="0"/>
        <a:ea typeface="ＭＳ Ｐゴシック" pitchFamily="-10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3399FF"/>
    <a:srgbClr val="FBFF7F"/>
    <a:srgbClr val="FFDFBF"/>
    <a:srgbClr val="FF0000"/>
    <a:srgbClr val="EAEAEA"/>
    <a:srgbClr val="CCFFFF"/>
    <a:srgbClr val="CCFFCC"/>
    <a:srgbClr val="CCFF66"/>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1068" y="-78"/>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1"/>
            <a:ext cx="3206750" cy="457200"/>
          </a:xfrm>
          <a:prstGeom prst="rect">
            <a:avLst/>
          </a:prstGeom>
          <a:noFill/>
          <a:ln w="9525">
            <a:noFill/>
            <a:miter lim="800000"/>
            <a:headEnd/>
            <a:tailEnd/>
          </a:ln>
          <a:effectLst/>
        </p:spPr>
        <p:txBody>
          <a:bodyPr vert="horz" wrap="none" lIns="91568" tIns="45785" rIns="91568" bIns="45785" numCol="1" anchor="ctr" anchorCtr="0" compatLnSpc="1">
            <a:prstTxWarp prst="textNoShape">
              <a:avLst/>
            </a:prstTxWarp>
          </a:bodyPr>
          <a:lstStyle>
            <a:lvl1pPr defTabSz="915900" eaLnBrk="0" hangingPunct="0">
              <a:defRPr sz="1200">
                <a:latin typeface="Helvetica" pitchFamily="-105" charset="0"/>
              </a:defRPr>
            </a:lvl1pPr>
          </a:lstStyle>
          <a:p>
            <a:endParaRPr lang="en-US"/>
          </a:p>
        </p:txBody>
      </p:sp>
      <p:sp>
        <p:nvSpPr>
          <p:cNvPr id="46083" name="Rectangle 3"/>
          <p:cNvSpPr>
            <a:spLocks noGrp="1" noChangeArrowheads="1"/>
          </p:cNvSpPr>
          <p:nvPr>
            <p:ph type="dt" sz="quarter" idx="1"/>
          </p:nvPr>
        </p:nvSpPr>
        <p:spPr bwMode="auto">
          <a:xfrm>
            <a:off x="4122738" y="1"/>
            <a:ext cx="3205162" cy="457200"/>
          </a:xfrm>
          <a:prstGeom prst="rect">
            <a:avLst/>
          </a:prstGeom>
          <a:noFill/>
          <a:ln w="9525">
            <a:noFill/>
            <a:miter lim="800000"/>
            <a:headEnd/>
            <a:tailEnd/>
          </a:ln>
          <a:effectLst/>
        </p:spPr>
        <p:txBody>
          <a:bodyPr vert="horz" wrap="none" lIns="91568" tIns="45785" rIns="91568" bIns="45785" numCol="1" anchor="ctr" anchorCtr="0" compatLnSpc="1">
            <a:prstTxWarp prst="textNoShape">
              <a:avLst/>
            </a:prstTxWarp>
          </a:bodyPr>
          <a:lstStyle>
            <a:lvl1pPr algn="r" defTabSz="915900" eaLnBrk="0" hangingPunct="0">
              <a:defRPr sz="1200">
                <a:latin typeface="Helvetica" pitchFamily="-105" charset="0"/>
              </a:defRPr>
            </a:lvl1pPr>
          </a:lstStyle>
          <a:p>
            <a:endParaRPr lang="en-US"/>
          </a:p>
        </p:txBody>
      </p:sp>
      <p:sp>
        <p:nvSpPr>
          <p:cNvPr id="46084" name="Rectangle 4"/>
          <p:cNvSpPr>
            <a:spLocks noGrp="1" noChangeArrowheads="1"/>
          </p:cNvSpPr>
          <p:nvPr>
            <p:ph type="ftr" sz="quarter" idx="2"/>
          </p:nvPr>
        </p:nvSpPr>
        <p:spPr bwMode="auto">
          <a:xfrm>
            <a:off x="0" y="9156700"/>
            <a:ext cx="3206750" cy="457200"/>
          </a:xfrm>
          <a:prstGeom prst="rect">
            <a:avLst/>
          </a:prstGeom>
          <a:noFill/>
          <a:ln w="9525">
            <a:noFill/>
            <a:miter lim="800000"/>
            <a:headEnd/>
            <a:tailEnd/>
          </a:ln>
          <a:effectLst/>
        </p:spPr>
        <p:txBody>
          <a:bodyPr vert="horz" wrap="none" lIns="91568" tIns="45785" rIns="91568" bIns="45785" numCol="1" anchor="b" anchorCtr="0" compatLnSpc="1">
            <a:prstTxWarp prst="textNoShape">
              <a:avLst/>
            </a:prstTxWarp>
          </a:bodyPr>
          <a:lstStyle>
            <a:lvl1pPr defTabSz="915900" eaLnBrk="0" hangingPunct="0">
              <a:defRPr sz="1200">
                <a:latin typeface="Helvetica" pitchFamily="-105" charset="0"/>
              </a:defRPr>
            </a:lvl1pPr>
          </a:lstStyle>
          <a:p>
            <a:endParaRPr lang="en-US"/>
          </a:p>
        </p:txBody>
      </p:sp>
      <p:sp>
        <p:nvSpPr>
          <p:cNvPr id="46085" name="Rectangle 5"/>
          <p:cNvSpPr>
            <a:spLocks noGrp="1" noChangeArrowheads="1"/>
          </p:cNvSpPr>
          <p:nvPr>
            <p:ph type="sldNum" sz="quarter" idx="3"/>
          </p:nvPr>
        </p:nvSpPr>
        <p:spPr bwMode="auto">
          <a:xfrm>
            <a:off x="4122738" y="9156700"/>
            <a:ext cx="3205162" cy="457200"/>
          </a:xfrm>
          <a:prstGeom prst="rect">
            <a:avLst/>
          </a:prstGeom>
          <a:noFill/>
          <a:ln w="9525">
            <a:noFill/>
            <a:miter lim="800000"/>
            <a:headEnd/>
            <a:tailEnd/>
          </a:ln>
          <a:effectLst/>
        </p:spPr>
        <p:txBody>
          <a:bodyPr vert="horz" wrap="none" lIns="91568" tIns="45785" rIns="91568" bIns="45785" numCol="1" anchor="b" anchorCtr="0" compatLnSpc="1">
            <a:prstTxWarp prst="textNoShape">
              <a:avLst/>
            </a:prstTxWarp>
          </a:bodyPr>
          <a:lstStyle>
            <a:lvl1pPr algn="r" defTabSz="915900" eaLnBrk="0" hangingPunct="0">
              <a:defRPr sz="1200">
                <a:latin typeface="Helvetica" pitchFamily="-105" charset="0"/>
              </a:defRPr>
            </a:lvl1pPr>
          </a:lstStyle>
          <a:p>
            <a:fld id="{856FBC53-8B64-4C2B-ACEC-9F26780C97C1}" type="slidenum">
              <a:rPr lang="en-US"/>
              <a:pPr/>
              <a:t>‹#›</a:t>
            </a:fld>
            <a:endParaRPr lang="en-US"/>
          </a:p>
        </p:txBody>
      </p:sp>
    </p:spTree>
    <p:extLst>
      <p:ext uri="{BB962C8B-B14F-4D97-AF65-F5344CB8AC3E}">
        <p14:creationId xmlns:p14="http://schemas.microsoft.com/office/powerpoint/2010/main" val="40356900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1"/>
            <a:ext cx="3168650" cy="479425"/>
          </a:xfrm>
          <a:prstGeom prst="rect">
            <a:avLst/>
          </a:prstGeom>
          <a:noFill/>
          <a:ln w="9525">
            <a:noFill/>
            <a:miter lim="800000"/>
            <a:headEnd/>
            <a:tailEnd/>
          </a:ln>
          <a:effectLst/>
        </p:spPr>
        <p:txBody>
          <a:bodyPr vert="horz" wrap="none" lIns="96651" tIns="48324" rIns="96651" bIns="48324" numCol="1" anchor="ctr" anchorCtr="0" compatLnSpc="1">
            <a:prstTxWarp prst="textNoShape">
              <a:avLst/>
            </a:prstTxWarp>
          </a:bodyPr>
          <a:lstStyle>
            <a:lvl1pPr defTabSz="966696" eaLnBrk="0" hangingPunct="0">
              <a:defRPr sz="1300">
                <a:latin typeface="Times New Roman" pitchFamily="-105" charset="0"/>
              </a:defRPr>
            </a:lvl1pPr>
          </a:lstStyle>
          <a:p>
            <a:endParaRPr lang="en-US"/>
          </a:p>
        </p:txBody>
      </p:sp>
      <p:sp>
        <p:nvSpPr>
          <p:cNvPr id="6147" name="Rectangle 3"/>
          <p:cNvSpPr>
            <a:spLocks noGrp="1" noChangeArrowheads="1"/>
          </p:cNvSpPr>
          <p:nvPr>
            <p:ph type="dt" idx="1"/>
          </p:nvPr>
        </p:nvSpPr>
        <p:spPr bwMode="auto">
          <a:xfrm>
            <a:off x="4146550" y="1"/>
            <a:ext cx="3168650" cy="479425"/>
          </a:xfrm>
          <a:prstGeom prst="rect">
            <a:avLst/>
          </a:prstGeom>
          <a:noFill/>
          <a:ln w="9525">
            <a:noFill/>
            <a:miter lim="800000"/>
            <a:headEnd/>
            <a:tailEnd/>
          </a:ln>
          <a:effectLst/>
        </p:spPr>
        <p:txBody>
          <a:bodyPr vert="horz" wrap="none" lIns="96651" tIns="48324" rIns="96651" bIns="48324" numCol="1" anchor="ctr" anchorCtr="0" compatLnSpc="1">
            <a:prstTxWarp prst="textNoShape">
              <a:avLst/>
            </a:prstTxWarp>
          </a:bodyPr>
          <a:lstStyle>
            <a:lvl1pPr algn="r" defTabSz="966696" eaLnBrk="0" hangingPunct="0">
              <a:defRPr sz="1300">
                <a:latin typeface="Times New Roman" pitchFamily="-105" charset="0"/>
              </a:defRPr>
            </a:lvl1pPr>
          </a:lstStyle>
          <a:p>
            <a:endParaRPr lang="en-US"/>
          </a:p>
        </p:txBody>
      </p:sp>
      <p:sp>
        <p:nvSpPr>
          <p:cNvPr id="1434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74726" y="4560888"/>
            <a:ext cx="5365750" cy="4319588"/>
          </a:xfrm>
          <a:prstGeom prst="rect">
            <a:avLst/>
          </a:prstGeom>
          <a:noFill/>
          <a:ln w="9525">
            <a:noFill/>
            <a:miter lim="800000"/>
            <a:headEnd/>
            <a:tailEnd/>
          </a:ln>
          <a:effectLst/>
        </p:spPr>
        <p:txBody>
          <a:bodyPr vert="horz" wrap="none" lIns="96651" tIns="48324" rIns="96651" bIns="48324" numCol="1" anchor="ctr"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9121776"/>
            <a:ext cx="3168650" cy="479425"/>
          </a:xfrm>
          <a:prstGeom prst="rect">
            <a:avLst/>
          </a:prstGeom>
          <a:noFill/>
          <a:ln w="9525">
            <a:noFill/>
            <a:miter lim="800000"/>
            <a:headEnd/>
            <a:tailEnd/>
          </a:ln>
          <a:effectLst/>
        </p:spPr>
        <p:txBody>
          <a:bodyPr vert="horz" wrap="none" lIns="96651" tIns="48324" rIns="96651" bIns="48324" numCol="1" anchor="b" anchorCtr="0" compatLnSpc="1">
            <a:prstTxWarp prst="textNoShape">
              <a:avLst/>
            </a:prstTxWarp>
          </a:bodyPr>
          <a:lstStyle>
            <a:lvl1pPr defTabSz="966696" eaLnBrk="0" hangingPunct="0">
              <a:defRPr sz="1300">
                <a:latin typeface="Times New Roman" pitchFamily="-105" charset="0"/>
              </a:defRPr>
            </a:lvl1pPr>
          </a:lstStyle>
          <a:p>
            <a:endParaRPr lang="en-US"/>
          </a:p>
        </p:txBody>
      </p:sp>
      <p:sp>
        <p:nvSpPr>
          <p:cNvPr id="6151" name="Rectangle 7"/>
          <p:cNvSpPr>
            <a:spLocks noGrp="1" noChangeArrowheads="1"/>
          </p:cNvSpPr>
          <p:nvPr>
            <p:ph type="sldNum" sz="quarter" idx="5"/>
          </p:nvPr>
        </p:nvSpPr>
        <p:spPr bwMode="auto">
          <a:xfrm>
            <a:off x="4146550" y="9121776"/>
            <a:ext cx="3168650" cy="479425"/>
          </a:xfrm>
          <a:prstGeom prst="rect">
            <a:avLst/>
          </a:prstGeom>
          <a:noFill/>
          <a:ln w="9525">
            <a:noFill/>
            <a:miter lim="800000"/>
            <a:headEnd/>
            <a:tailEnd/>
          </a:ln>
          <a:effectLst/>
        </p:spPr>
        <p:txBody>
          <a:bodyPr vert="horz" wrap="none" lIns="96651" tIns="48324" rIns="96651" bIns="48324" numCol="1" anchor="b" anchorCtr="0" compatLnSpc="1">
            <a:prstTxWarp prst="textNoShape">
              <a:avLst/>
            </a:prstTxWarp>
          </a:bodyPr>
          <a:lstStyle>
            <a:lvl1pPr algn="r" defTabSz="966696" eaLnBrk="0" hangingPunct="0">
              <a:defRPr sz="1300">
                <a:latin typeface="Times New Roman" pitchFamily="-105" charset="0"/>
              </a:defRPr>
            </a:lvl1pPr>
          </a:lstStyle>
          <a:p>
            <a:fld id="{5D2F09D7-77B4-4A0C-9AF1-8CF02920E9E6}" type="slidenum">
              <a:rPr lang="en-US"/>
              <a:pPr/>
              <a:t>‹#›</a:t>
            </a:fld>
            <a:endParaRPr lang="en-US"/>
          </a:p>
        </p:txBody>
      </p:sp>
    </p:spTree>
    <p:extLst>
      <p:ext uri="{BB962C8B-B14F-4D97-AF65-F5344CB8AC3E}">
        <p14:creationId xmlns:p14="http://schemas.microsoft.com/office/powerpoint/2010/main" val="403574796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2F09D7-77B4-4A0C-9AF1-8CF02920E9E6}"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2F09D7-77B4-4A0C-9AF1-8CF02920E9E6}"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CSCI 240 Computers 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3C9DA3D9-EA1C-4EE1-A007-D84B15AAF7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DBF0F2C7-C462-42E6-A02F-B6EF6419787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124AAC8A-7AAD-4363-861B-C260EE62B15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180B9448-297A-4F4C-83A0-C24E566814B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EE2E85D4-25D3-4BB3-AFDB-00B244890A3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D92610D5-907A-46FF-8777-D621838D67E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9" name="Rectangle 6"/>
          <p:cNvSpPr>
            <a:spLocks noGrp="1" noChangeArrowheads="1"/>
          </p:cNvSpPr>
          <p:nvPr>
            <p:ph type="sldNum" sz="quarter" idx="12"/>
          </p:nvPr>
        </p:nvSpPr>
        <p:spPr>
          <a:ln/>
        </p:spPr>
        <p:txBody>
          <a:bodyPr/>
          <a:lstStyle>
            <a:lvl1pPr>
              <a:defRPr/>
            </a:lvl1pPr>
          </a:lstStyle>
          <a:p>
            <a:fld id="{588F635C-3DD2-49AD-94F1-8FA9E00523B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5" name="Rectangle 6"/>
          <p:cNvSpPr>
            <a:spLocks noGrp="1" noChangeArrowheads="1"/>
          </p:cNvSpPr>
          <p:nvPr>
            <p:ph type="sldNum" sz="quarter" idx="12"/>
          </p:nvPr>
        </p:nvSpPr>
        <p:spPr>
          <a:ln/>
        </p:spPr>
        <p:txBody>
          <a:bodyPr/>
          <a:lstStyle>
            <a:lvl1pPr>
              <a:defRPr/>
            </a:lvl1pPr>
          </a:lstStyle>
          <a:p>
            <a:fld id="{16F982B6-48C8-4798-8DF3-FD3E9AFEF30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4" name="Rectangle 6"/>
          <p:cNvSpPr>
            <a:spLocks noGrp="1" noChangeArrowheads="1"/>
          </p:cNvSpPr>
          <p:nvPr>
            <p:ph type="sldNum" sz="quarter" idx="12"/>
          </p:nvPr>
        </p:nvSpPr>
        <p:spPr>
          <a:ln/>
        </p:spPr>
        <p:txBody>
          <a:bodyPr/>
          <a:lstStyle>
            <a:lvl1pPr>
              <a:defRPr/>
            </a:lvl1pPr>
          </a:lstStyle>
          <a:p>
            <a:fld id="{9252545B-FBA1-4C4E-8DA6-6CB1AFBFE14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CE4EA36F-8880-4FD3-BED8-437BD4F3718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52FAEAB5-CD29-49A5-B45A-A402F0B3745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67589" name="Rectangle 5"/>
          <p:cNvSpPr>
            <a:spLocks noGrp="1" noChangeArrowheads="1"/>
          </p:cNvSpPr>
          <p:nvPr>
            <p:ph type="ftr" sz="quarter" idx="3"/>
          </p:nvPr>
        </p:nvSpPr>
        <p:spPr bwMode="auto">
          <a:xfrm>
            <a:off x="2687638" y="6245225"/>
            <a:ext cx="3810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mn-ea"/>
              </a:defRPr>
            </a:lvl1pPr>
          </a:lstStyle>
          <a:p>
            <a:pPr>
              <a:defRPr/>
            </a:pPr>
            <a:r>
              <a:rPr lang="en-US" dirty="0" smtClean="0"/>
              <a:t>CSCI 240 Computers and Society</a:t>
            </a:r>
            <a:endParaRPr lang="en-US"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A1AFE01-B257-4403-AE97-24255A4B826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hdr="0" dt="0"/>
  <p:txStyles>
    <p:titleStyle>
      <a:lvl1pPr algn="ctr"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2pPr>
      <a:lvl3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3pPr>
      <a:lvl4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4pPr>
      <a:lvl5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guardian.co.uk/media/greenslade/2013/jul/05/edward-snowden-washington-post" TargetMode="External"/><Relationship Id="rId2" Type="http://schemas.openxmlformats.org/officeDocument/2006/relationships/hyperlink" Target="http://www.guardian.co.uk/world/2013/jul/03/edward-snowden-digital-misuse-ban-ki-mo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nn.com/2014/01/24/world/europe/russia-snowden/" TargetMode="External"/><Relationship Id="rId2" Type="http://schemas.openxmlformats.org/officeDocument/2006/relationships/hyperlink" Target="http://www.nytimes.com/2013/08/02/world/europe/edward-snowden-russia.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theguardian.com/world/2013/jun/06/us-tech-giants-nsa-data" TargetMode="External"/><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www.theguardian.com/world/2013/jun/06/us-tech-giants-nsa-data" TargetMode="External"/><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theguardian.com/world/2013/jun/06/us-tech-giants-nsa-data" TargetMode="External"/><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cnn.com/2014/01/24/world/europe/russia-snowden/" TargetMode="External"/><Relationship Id="rId2" Type="http://schemas.openxmlformats.org/officeDocument/2006/relationships/hyperlink" Target="http://www.theguardian.com/world/2013/jun/23/edward-snowden-nsa-files-timeline" TargetMode="External"/><Relationship Id="rId1" Type="http://schemas.openxmlformats.org/officeDocument/2006/relationships/slideLayout" Target="../slideLayouts/slideLayout2.xml"/><Relationship Id="rId5" Type="http://schemas.openxmlformats.org/officeDocument/2006/relationships/hyperlink" Target="http://www.theguardian.com/world/2013/jun/06/us-tech-giants-nsa-data" TargetMode="External"/><Relationship Id="rId4" Type="http://schemas.openxmlformats.org/officeDocument/2006/relationships/hyperlink" Target="http://www.theguardian.com/world/2013/jun/06/nsa-phone-records-verizon-court-order"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theguardian.com/world/2013/jun/09/edward-snowden-nsa-whistleblower-surveillance" TargetMode="External"/><Relationship Id="rId2" Type="http://schemas.openxmlformats.org/officeDocument/2006/relationships/hyperlink" Target="http://www.theguardian.com/profile/laura-poitras" TargetMode="External"/><Relationship Id="rId1" Type="http://schemas.openxmlformats.org/officeDocument/2006/relationships/slideLayout" Target="../slideLayouts/slideLayout2.xml"/><Relationship Id="rId6" Type="http://schemas.openxmlformats.org/officeDocument/2006/relationships/hyperlink" Target="http://mises.org/daily/6475/The-Ethics-of-State-Secrecy" TargetMode="External"/><Relationship Id="rId5" Type="http://schemas.openxmlformats.org/officeDocument/2006/relationships/hyperlink" Target="http://mises.org/daily/6474/" TargetMode="External"/><Relationship Id="rId4" Type="http://schemas.openxmlformats.org/officeDocument/2006/relationships/hyperlink" Target="http://www.theguardian.com/commentisfree/2013/jun/11/make-surveillance-ethical-and-effectiv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theguardian.com/world/2013/jun/09/edward-snowden-nsa-whistleblower-surveillanc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theguardian.com/world/2013/jun/23/edward-snowden-nsa-files-timelin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theguardian.com/world/ns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uardian.co.uk/world/2013/jun/24/edward-snowden-us-russia-ecuador" TargetMode="External"/><Relationship Id="rId2" Type="http://schemas.openxmlformats.org/officeDocument/2006/relationships/hyperlink" Target="http://www.guardian.co.uk/world/2013/jun/23/snowden-wikileaks-escort-assange-adviso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15363" name="Slide Number Placeholder 5"/>
          <p:cNvSpPr>
            <a:spLocks noGrp="1"/>
          </p:cNvSpPr>
          <p:nvPr>
            <p:ph type="sldNum" sz="quarter" idx="12"/>
          </p:nvPr>
        </p:nvSpPr>
        <p:spPr>
          <a:noFill/>
        </p:spPr>
        <p:txBody>
          <a:bodyPr/>
          <a:lstStyle/>
          <a:p>
            <a:fld id="{3D4678B2-7876-495F-A083-67D59879F846}" type="slidenum">
              <a:rPr lang="en-US"/>
              <a:pPr/>
              <a:t>1</a:t>
            </a:fld>
            <a:endParaRPr lang="en-US" dirty="0"/>
          </a:p>
        </p:txBody>
      </p:sp>
      <p:sp>
        <p:nvSpPr>
          <p:cNvPr id="15364" name="Rectangle 2"/>
          <p:cNvSpPr>
            <a:spLocks noGrp="1" noChangeArrowheads="1"/>
          </p:cNvSpPr>
          <p:nvPr>
            <p:ph type="title"/>
          </p:nvPr>
        </p:nvSpPr>
        <p:spPr>
          <a:xfrm>
            <a:off x="519113" y="3433763"/>
            <a:ext cx="8229600" cy="1143000"/>
          </a:xfrm>
        </p:spPr>
        <p:txBody>
          <a:bodyPr/>
          <a:lstStyle/>
          <a:p>
            <a:pPr eaLnBrk="1" hangingPunct="1"/>
            <a:r>
              <a:rPr lang="en-US" sz="3600" dirty="0" smtClean="0"/>
              <a:t>Government and Politics</a:t>
            </a:r>
            <a:br>
              <a:rPr lang="en-US" sz="3600" dirty="0" smtClean="0"/>
            </a:br>
            <a:r>
              <a:rPr lang="en-US" sz="3600" dirty="0" smtClean="0"/>
              <a:t>The case of Edward Snowden</a:t>
            </a:r>
          </a:p>
        </p:txBody>
      </p:sp>
      <p:sp>
        <p:nvSpPr>
          <p:cNvPr id="7" name="Text Box 5"/>
          <p:cNvSpPr txBox="1">
            <a:spLocks noChangeArrowheads="1"/>
          </p:cNvSpPr>
          <p:nvPr/>
        </p:nvSpPr>
        <p:spPr bwMode="auto">
          <a:xfrm>
            <a:off x="450850" y="5370667"/>
            <a:ext cx="8248650" cy="523220"/>
          </a:xfrm>
          <a:prstGeom prst="rect">
            <a:avLst/>
          </a:prstGeom>
          <a:noFill/>
          <a:ln w="9525">
            <a:solidFill>
              <a:schemeClr val="tx1"/>
            </a:solidFill>
            <a:miter lim="800000"/>
            <a:headEnd/>
            <a:tailEnd/>
          </a:ln>
        </p:spPr>
        <p:txBody>
          <a:bodyPr>
            <a:spAutoFit/>
          </a:bodyPr>
          <a:lstStyle/>
          <a:p>
            <a:r>
              <a:rPr lang="pt-BR" sz="1400" b="1" u="sng" dirty="0"/>
              <a:t>Notice:</a:t>
            </a:r>
            <a:r>
              <a:rPr lang="pt-BR" sz="1400" dirty="0"/>
              <a:t> </a:t>
            </a:r>
            <a:r>
              <a:rPr lang="pt-BR" sz="1400" dirty="0" smtClean="0"/>
              <a:t>This set of slides is based on the notes by Professor Guattery of Bucknell and by the textbook author Michael Quinn</a:t>
            </a:r>
            <a:endParaRPr lang="en-US" sz="1400" dirty="0"/>
          </a:p>
        </p:txBody>
      </p:sp>
      <p:sp>
        <p:nvSpPr>
          <p:cNvPr id="9" name="TextBox 8"/>
          <p:cNvSpPr txBox="1"/>
          <p:nvPr/>
        </p:nvSpPr>
        <p:spPr>
          <a:xfrm>
            <a:off x="1588770" y="1126720"/>
            <a:ext cx="5928226" cy="830997"/>
          </a:xfrm>
          <a:prstGeom prst="rect">
            <a:avLst/>
          </a:prstGeom>
          <a:noFill/>
        </p:spPr>
        <p:txBody>
          <a:bodyPr wrap="none" rtlCol="0">
            <a:spAutoFit/>
          </a:bodyPr>
          <a:lstStyle/>
          <a:p>
            <a:r>
              <a:rPr lang="en-US" sz="4800" dirty="0" smtClean="0">
                <a:latin typeface="Times New Roman" pitchFamily="18" charset="0"/>
                <a:cs typeface="Times New Roman" pitchFamily="18" charset="0"/>
              </a:rPr>
              <a:t>Computers and Society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Information Revealed (5)</a:t>
            </a:r>
            <a:endParaRPr lang="en-US" dirty="0"/>
          </a:p>
        </p:txBody>
      </p:sp>
      <p:sp>
        <p:nvSpPr>
          <p:cNvPr id="3" name="Content Placeholder 2"/>
          <p:cNvSpPr>
            <a:spLocks noGrp="1"/>
          </p:cNvSpPr>
          <p:nvPr>
            <p:ph idx="1"/>
          </p:nvPr>
        </p:nvSpPr>
        <p:spPr/>
        <p:txBody>
          <a:bodyPr/>
          <a:lstStyle/>
          <a:p>
            <a:pPr lvl="1"/>
            <a:r>
              <a:rPr lang="en-US" sz="2400" dirty="0" smtClean="0"/>
              <a:t>07/03/2013: UN secretary general Ban </a:t>
            </a:r>
            <a:r>
              <a:rPr lang="en-US" sz="2400" dirty="0" err="1" smtClean="0"/>
              <a:t>Ki</a:t>
            </a:r>
            <a:r>
              <a:rPr lang="en-US" sz="2400" dirty="0" smtClean="0"/>
              <a:t>-moon </a:t>
            </a:r>
            <a:r>
              <a:rPr lang="en-US" sz="2400" dirty="0" smtClean="0">
                <a:hlinkClick r:id="rId2"/>
              </a:rPr>
              <a:t>says</a:t>
            </a:r>
            <a:r>
              <a:rPr lang="en-US" sz="2400" dirty="0" smtClean="0"/>
              <a:t> that Snowden misused his rights to digital access and created problems greater than the public benefit of disclosure.</a:t>
            </a:r>
          </a:p>
          <a:p>
            <a:pPr lvl="1"/>
            <a:r>
              <a:rPr lang="en-US" sz="2400" dirty="0" smtClean="0"/>
              <a:t>07/05/2013: The Washington Post, despite having published stories based on Snowden's leaks, </a:t>
            </a:r>
            <a:r>
              <a:rPr lang="en-US" sz="2400" dirty="0" smtClean="0">
                <a:hlinkClick r:id="rId3"/>
              </a:rPr>
              <a:t>now writes</a:t>
            </a:r>
            <a:r>
              <a:rPr lang="en-US" sz="2400" dirty="0" smtClean="0"/>
              <a:t> that he should be prevented "from leaking information that harms efforts to fight terrorism and conduct legitimate intelligence operations".</a:t>
            </a:r>
          </a:p>
          <a:p>
            <a:pPr lvl="1"/>
            <a:r>
              <a:rPr lang="en-US" sz="2400" dirty="0" smtClean="0"/>
              <a:t>07/20/2013: Destruction of Guardian computer equipment after threat of legal action by the UK government.</a:t>
            </a:r>
            <a:endParaRPr lang="en-US" sz="2400"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Information Revealed (6)</a:t>
            </a:r>
            <a:endParaRPr lang="en-US" dirty="0"/>
          </a:p>
        </p:txBody>
      </p:sp>
      <p:sp>
        <p:nvSpPr>
          <p:cNvPr id="3" name="Content Placeholder 2"/>
          <p:cNvSpPr>
            <a:spLocks noGrp="1"/>
          </p:cNvSpPr>
          <p:nvPr>
            <p:ph idx="1"/>
          </p:nvPr>
        </p:nvSpPr>
        <p:spPr/>
        <p:txBody>
          <a:bodyPr/>
          <a:lstStyle/>
          <a:p>
            <a:pPr lvl="1"/>
            <a:r>
              <a:rPr lang="en-US" sz="2400" dirty="0" smtClean="0"/>
              <a:t>07/31/2013: Russia gives Snowden a temporary asylum. </a:t>
            </a:r>
            <a:r>
              <a:rPr lang="en-US" sz="2400" dirty="0" smtClean="0">
                <a:hlinkClick r:id="rId2"/>
              </a:rPr>
              <a:t>http://www.nytimes.com/2013/08/02/world/europe/edward-snowden-russia.html</a:t>
            </a:r>
            <a:endParaRPr lang="en-US" sz="2400" dirty="0" smtClean="0"/>
          </a:p>
          <a:p>
            <a:pPr lvl="1"/>
            <a:r>
              <a:rPr lang="en-US" sz="2400" dirty="0" smtClean="0"/>
              <a:t>01/24/2014: Russia extends asylum to Snowden, as long as he wishes, he’d stay in Russia </a:t>
            </a:r>
            <a:r>
              <a:rPr lang="en-US" sz="2400" dirty="0" smtClean="0">
                <a:hlinkClick r:id="rId3"/>
              </a:rPr>
              <a:t>http://www.cnn.com/2014/01/24/world/europe/russia-snowden/</a:t>
            </a:r>
            <a:endParaRPr lang="en-US" sz="2400" dirty="0" smtClean="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57939" y="1544947"/>
            <a:ext cx="7772400" cy="1362075"/>
          </a:xfrm>
        </p:spPr>
        <p:txBody>
          <a:bodyPr/>
          <a:lstStyle/>
          <a:p>
            <a:pPr algn="ctr"/>
            <a:r>
              <a:rPr lang="en-US" dirty="0" smtClean="0"/>
              <a:t>What are the issues?</a:t>
            </a:r>
            <a:endParaRPr lang="en-US" dirty="0"/>
          </a:p>
        </p:txBody>
      </p:sp>
      <p:sp>
        <p:nvSpPr>
          <p:cNvPr id="7" name="Text Placeholder 6"/>
          <p:cNvSpPr>
            <a:spLocks noGrp="1"/>
          </p:cNvSpPr>
          <p:nvPr>
            <p:ph type="body" idx="1"/>
          </p:nvPr>
        </p:nvSpPr>
        <p:spPr/>
        <p:txBody>
          <a:bodyPr/>
          <a:lstStyle/>
          <a:p>
            <a:pPr algn="ctr"/>
            <a:r>
              <a:rPr lang="en-US" dirty="0" smtClean="0"/>
              <a:t>We will look at what Snowden did, and what the U.S. government did based on the information revealed by Snowden.</a:t>
            </a:r>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What the U.S. government did</a:t>
            </a:r>
            <a:endParaRPr lang="en-US" dirty="0"/>
          </a:p>
        </p:txBody>
      </p:sp>
      <p:sp>
        <p:nvSpPr>
          <p:cNvPr id="7" name="Content Placeholder 6"/>
          <p:cNvSpPr>
            <a:spLocks noGrp="1"/>
          </p:cNvSpPr>
          <p:nvPr>
            <p:ph idx="1"/>
          </p:nvPr>
        </p:nvSpPr>
        <p:spPr/>
        <p:txBody>
          <a:bodyPr/>
          <a:lstStyle/>
          <a:p>
            <a:pPr marL="514350" indent="-514350">
              <a:buFont typeface="+mj-lt"/>
              <a:buAutoNum type="arabicPeriod"/>
            </a:pPr>
            <a:r>
              <a:rPr lang="en-US" sz="2400" dirty="0" smtClean="0"/>
              <a:t>Verizon: NSA is collecting millions of phone records, on an “ongoing, daily basis” from Verizon, under a top secret court order, both within the US and between the US and other countries.</a:t>
            </a:r>
          </a:p>
          <a:p>
            <a:pPr marL="514350" indent="-514350">
              <a:buFont typeface="+mj-lt"/>
              <a:buAutoNum type="arabicPeriod"/>
            </a:pPr>
            <a:r>
              <a:rPr lang="en-US" sz="2400" dirty="0" smtClean="0"/>
              <a:t>Internet/Web: The NSA has access to information from Google, </a:t>
            </a:r>
            <a:r>
              <a:rPr lang="en-US" sz="2400" dirty="0" err="1" smtClean="0"/>
              <a:t>Facebook</a:t>
            </a:r>
            <a:r>
              <a:rPr lang="en-US" sz="2400" dirty="0" smtClean="0"/>
              <a:t>, Apple and other US internet giants, under a previously undisclosed program called </a:t>
            </a:r>
            <a:r>
              <a:rPr lang="en-US" sz="2400" i="1" dirty="0" smtClean="0"/>
              <a:t>Prism</a:t>
            </a:r>
            <a:r>
              <a:rPr lang="en-US" sz="2400" dirty="0" smtClean="0"/>
              <a:t>, which allows officials to collect material including search history, the content of emails, file transfers and live chats</a:t>
            </a:r>
            <a:endParaRPr lang="en-US" sz="2400"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EE2E85D4-25D3-4BB3-AFDB-00B244890A3A}"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Phone record information</a:t>
            </a:r>
            <a:endParaRPr lang="en-US" dirty="0"/>
          </a:p>
        </p:txBody>
      </p:sp>
      <p:sp>
        <p:nvSpPr>
          <p:cNvPr id="3" name="Content Placeholder 2"/>
          <p:cNvSpPr>
            <a:spLocks noGrp="1"/>
          </p:cNvSpPr>
          <p:nvPr>
            <p:ph idx="1"/>
          </p:nvPr>
        </p:nvSpPr>
        <p:spPr/>
        <p:txBody>
          <a:bodyPr/>
          <a:lstStyle/>
          <a:p>
            <a:r>
              <a:rPr lang="en-US" sz="2400" dirty="0" smtClean="0"/>
              <a:t>Phone calls of millions US citizens are being collected indiscriminately and in bulk – regardless of whether they are suspected of any wrongdoing.</a:t>
            </a:r>
          </a:p>
          <a:p>
            <a:r>
              <a:rPr lang="en-US" sz="2400" dirty="0" smtClean="0"/>
              <a:t>The secret Foreign Intelligence Surveillance Court granted the order to the FBI on April 25, 2013, giving the government unlimited authority to obtain the data for a specified three-month period ending on July 19.</a:t>
            </a:r>
          </a:p>
          <a:p>
            <a:r>
              <a:rPr lang="en-US" sz="2400" dirty="0" smtClean="0"/>
              <a:t> Information collected includes location data, call time and duration, unique identifiers of all calls. The contents of the conversation itself are not covered.</a:t>
            </a:r>
            <a:endParaRPr lang="en-US" sz="2400"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Prism program</a:t>
            </a:r>
            <a:endParaRPr lang="en-US" dirty="0"/>
          </a:p>
        </p:txBody>
      </p:sp>
      <p:sp>
        <p:nvSpPr>
          <p:cNvPr id="3" name="Content Placeholder 2"/>
          <p:cNvSpPr>
            <a:spLocks noGrp="1"/>
          </p:cNvSpPr>
          <p:nvPr>
            <p:ph idx="1"/>
          </p:nvPr>
        </p:nvSpPr>
        <p:spPr/>
        <p:txBody>
          <a:bodyPr/>
          <a:lstStyle/>
          <a:p>
            <a:r>
              <a:rPr lang="en-US" dirty="0" smtClean="0"/>
              <a:t>The Guardian has verified the authenticity of the document, a 41-slide PowerPoint presentation – classified as top secret with no distribution to foreign allies – which was apparently used to train intelligence operatives on the capabilities of the program. The document claims "collection directly from the servers" of major US service providers.</a:t>
            </a:r>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images of the slide (1)</a:t>
            </a:r>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16</a:t>
            </a:fld>
            <a:endParaRPr lang="en-US"/>
          </a:p>
        </p:txBody>
      </p:sp>
      <p:pic>
        <p:nvPicPr>
          <p:cNvPr id="7" name="Picture 6" descr="Prism-008.jpg"/>
          <p:cNvPicPr>
            <a:picLocks noChangeAspect="1"/>
          </p:cNvPicPr>
          <p:nvPr/>
        </p:nvPicPr>
        <p:blipFill>
          <a:blip r:embed="rId2" cstate="print"/>
          <a:stretch>
            <a:fillRect/>
          </a:stretch>
        </p:blipFill>
        <p:spPr>
          <a:xfrm>
            <a:off x="896875" y="1271424"/>
            <a:ext cx="7262478" cy="4357487"/>
          </a:xfrm>
          <a:prstGeom prst="rect">
            <a:avLst/>
          </a:prstGeom>
        </p:spPr>
      </p:pic>
      <p:sp>
        <p:nvSpPr>
          <p:cNvPr id="8" name="TextBox 7"/>
          <p:cNvSpPr txBox="1"/>
          <p:nvPr/>
        </p:nvSpPr>
        <p:spPr>
          <a:xfrm>
            <a:off x="1151935" y="5723910"/>
            <a:ext cx="7404656" cy="369332"/>
          </a:xfrm>
          <a:prstGeom prst="rect">
            <a:avLst/>
          </a:prstGeom>
          <a:noFill/>
          <a:ln>
            <a:solidFill>
              <a:srgbClr val="C00000"/>
            </a:solidFill>
          </a:ln>
        </p:spPr>
        <p:txBody>
          <a:bodyPr wrap="none" rtlCol="0">
            <a:spAutoFit/>
          </a:bodyPr>
          <a:lstStyle/>
          <a:p>
            <a:r>
              <a:rPr lang="en-US" dirty="0" smtClean="0">
                <a:hlinkClick r:id="rId3"/>
              </a:rPr>
              <a:t>http://www.theguardian.com/world/2013/jun/06/us-tech-giants-nsa-data</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images of the slide (2)</a:t>
            </a:r>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17</a:t>
            </a:fld>
            <a:endParaRPr lang="en-US"/>
          </a:p>
        </p:txBody>
      </p:sp>
      <p:pic>
        <p:nvPicPr>
          <p:cNvPr id="8" name="Picture 7" descr="Prism-001.jpg"/>
          <p:cNvPicPr>
            <a:picLocks noChangeAspect="1"/>
          </p:cNvPicPr>
          <p:nvPr/>
        </p:nvPicPr>
        <p:blipFill>
          <a:blip r:embed="rId2" cstate="print"/>
          <a:stretch>
            <a:fillRect/>
          </a:stretch>
        </p:blipFill>
        <p:spPr>
          <a:xfrm>
            <a:off x="1520042" y="1240978"/>
            <a:ext cx="5878286" cy="4408714"/>
          </a:xfrm>
          <a:prstGeom prst="rect">
            <a:avLst/>
          </a:prstGeom>
        </p:spPr>
      </p:pic>
      <p:sp>
        <p:nvSpPr>
          <p:cNvPr id="9" name="TextBox 8"/>
          <p:cNvSpPr txBox="1"/>
          <p:nvPr/>
        </p:nvSpPr>
        <p:spPr>
          <a:xfrm>
            <a:off x="1151935" y="5747660"/>
            <a:ext cx="7404656" cy="369332"/>
          </a:xfrm>
          <a:prstGeom prst="rect">
            <a:avLst/>
          </a:prstGeom>
          <a:noFill/>
          <a:ln>
            <a:solidFill>
              <a:srgbClr val="C00000"/>
            </a:solidFill>
          </a:ln>
        </p:spPr>
        <p:txBody>
          <a:bodyPr wrap="none" rtlCol="0">
            <a:spAutoFit/>
          </a:bodyPr>
          <a:lstStyle/>
          <a:p>
            <a:r>
              <a:rPr lang="en-US" dirty="0" smtClean="0">
                <a:hlinkClick r:id="rId3"/>
              </a:rPr>
              <a:t>http://www.theguardian.com/world/2013/jun/06/us-tech-giants-nsa-data</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images of the slide (3)</a:t>
            </a:r>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18</a:t>
            </a:fld>
            <a:endParaRPr lang="en-US"/>
          </a:p>
        </p:txBody>
      </p:sp>
      <p:pic>
        <p:nvPicPr>
          <p:cNvPr id="6" name="Picture 5" descr="PRISM-slide-crop-001.jpg"/>
          <p:cNvPicPr>
            <a:picLocks noChangeAspect="1"/>
          </p:cNvPicPr>
          <p:nvPr/>
        </p:nvPicPr>
        <p:blipFill>
          <a:blip r:embed="rId2" cstate="print"/>
          <a:stretch>
            <a:fillRect/>
          </a:stretch>
        </p:blipFill>
        <p:spPr>
          <a:xfrm>
            <a:off x="1419348" y="1197119"/>
            <a:ext cx="6312643" cy="4514912"/>
          </a:xfrm>
          <a:prstGeom prst="rect">
            <a:avLst/>
          </a:prstGeom>
        </p:spPr>
      </p:pic>
      <p:sp>
        <p:nvSpPr>
          <p:cNvPr id="7" name="TextBox 6"/>
          <p:cNvSpPr txBox="1"/>
          <p:nvPr/>
        </p:nvSpPr>
        <p:spPr>
          <a:xfrm>
            <a:off x="1151935" y="5747660"/>
            <a:ext cx="7404656" cy="369332"/>
          </a:xfrm>
          <a:prstGeom prst="rect">
            <a:avLst/>
          </a:prstGeom>
          <a:noFill/>
          <a:ln>
            <a:solidFill>
              <a:srgbClr val="C00000"/>
            </a:solidFill>
          </a:ln>
        </p:spPr>
        <p:txBody>
          <a:bodyPr wrap="none" rtlCol="0">
            <a:spAutoFit/>
          </a:bodyPr>
          <a:lstStyle/>
          <a:p>
            <a:r>
              <a:rPr lang="en-US" dirty="0" smtClean="0">
                <a:hlinkClick r:id="rId3"/>
              </a:rPr>
              <a:t>http://www.theguardian.com/world/2013/jun/06/us-tech-giants-nsa-data</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Some details of Prism</a:t>
            </a:r>
            <a:endParaRPr lang="en-US" dirty="0"/>
          </a:p>
        </p:txBody>
      </p:sp>
      <p:sp>
        <p:nvSpPr>
          <p:cNvPr id="6" name="Content Placeholder 5"/>
          <p:cNvSpPr>
            <a:spLocks noGrp="1"/>
          </p:cNvSpPr>
          <p:nvPr>
            <p:ph idx="1"/>
          </p:nvPr>
        </p:nvSpPr>
        <p:spPr/>
        <p:txBody>
          <a:bodyPr/>
          <a:lstStyle/>
          <a:p>
            <a:r>
              <a:rPr lang="en-US" sz="2400" dirty="0" smtClean="0"/>
              <a:t>The NSA access was enabled by changes to US surveillance law introduced under President Bush and renewed under Obama in December 2012.</a:t>
            </a:r>
          </a:p>
          <a:p>
            <a:r>
              <a:rPr lang="en-US" sz="2400" dirty="0" smtClean="0"/>
              <a:t>The program facilitates extensive, in-depth surveillance on live communications and stored information. </a:t>
            </a:r>
          </a:p>
          <a:p>
            <a:r>
              <a:rPr lang="en-US" sz="2400" dirty="0" smtClean="0"/>
              <a:t>The law allows for the targeting of any customers of participating firms who live outside the US, or those Americans whose communications include people outside the US.</a:t>
            </a:r>
          </a:p>
          <a:p>
            <a:r>
              <a:rPr lang="en-US" sz="2400" dirty="0" smtClean="0"/>
              <a:t>It also opens the possibility of communications made entirely within the US being collected without warrants.</a:t>
            </a:r>
            <a:endParaRPr lang="en-US" sz="2400" dirty="0"/>
          </a:p>
        </p:txBody>
      </p:sp>
      <p:sp>
        <p:nvSpPr>
          <p:cNvPr id="3" name="Footer Placeholder 2"/>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4" name="Slide Number Placeholder 3"/>
          <p:cNvSpPr>
            <a:spLocks noGrp="1"/>
          </p:cNvSpPr>
          <p:nvPr>
            <p:ph type="sldNum" sz="quarter" idx="12"/>
          </p:nvPr>
        </p:nvSpPr>
        <p:spPr/>
        <p:txBody>
          <a:bodyPr/>
          <a:lstStyle/>
          <a:p>
            <a:fld id="{16F982B6-48C8-4798-8DF3-FD3E9AFEF300}"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z="4000" dirty="0" smtClean="0">
                <a:ea typeface="ヒラギノ角ゴ Pro W3" pitchFamily="-104" charset="-128"/>
              </a:rPr>
              <a:t>Politics at the Internet Age</a:t>
            </a:r>
          </a:p>
        </p:txBody>
      </p:sp>
      <p:sp>
        <p:nvSpPr>
          <p:cNvPr id="6" name="Content Placeholder 5"/>
          <p:cNvSpPr>
            <a:spLocks noGrp="1"/>
          </p:cNvSpPr>
          <p:nvPr>
            <p:ph idx="1"/>
          </p:nvPr>
        </p:nvSpPr>
        <p:spPr/>
        <p:txBody>
          <a:bodyPr/>
          <a:lstStyle/>
          <a:p>
            <a:r>
              <a:rPr lang="en-US" dirty="0" smtClean="0"/>
              <a:t>In this segment, we will examine the issues of government and politics in the internet age through two cases studies</a:t>
            </a:r>
          </a:p>
          <a:p>
            <a:pPr lvl="1"/>
            <a:r>
              <a:rPr lang="en-US" dirty="0" smtClean="0"/>
              <a:t>The Edward Snowden Incident</a:t>
            </a:r>
          </a:p>
          <a:p>
            <a:pPr lvl="1"/>
            <a:r>
              <a:rPr lang="en-US" dirty="0" smtClean="0"/>
              <a:t>The </a:t>
            </a:r>
            <a:r>
              <a:rPr lang="en-US" dirty="0" err="1" smtClean="0"/>
              <a:t>WikiLeak</a:t>
            </a:r>
            <a:r>
              <a:rPr lang="en-US" dirty="0" smtClean="0"/>
              <a:t> Incident</a:t>
            </a:r>
            <a:endParaRPr lang="en-US" dirty="0"/>
          </a:p>
        </p:txBody>
      </p:sp>
      <p:sp>
        <p:nvSpPr>
          <p:cNvPr id="4" name="Footer Placeholder 4"/>
          <p:cNvSpPr>
            <a:spLocks noGrp="1"/>
          </p:cNvSpPr>
          <p:nvPr>
            <p:ph type="ftr" sz="quarter" idx="11"/>
          </p:nvPr>
        </p:nvSpPr>
        <p:spPr>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noFill/>
        </p:spPr>
        <p:txBody>
          <a:bodyPr/>
          <a:lstStyle/>
          <a:p>
            <a:fld id="{3D4678B2-7876-495F-A083-67D59879F846}" type="slidenum">
              <a:rPr lang="en-US"/>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companies whose data are collected</a:t>
            </a:r>
            <a:endParaRPr lang="en-US" dirty="0"/>
          </a:p>
        </p:txBody>
      </p:sp>
      <p:sp>
        <p:nvSpPr>
          <p:cNvPr id="3" name="Content Placeholder 2"/>
          <p:cNvSpPr>
            <a:spLocks noGrp="1"/>
          </p:cNvSpPr>
          <p:nvPr>
            <p:ph idx="1"/>
          </p:nvPr>
        </p:nvSpPr>
        <p:spPr/>
        <p:txBody>
          <a:bodyPr/>
          <a:lstStyle/>
          <a:p>
            <a:r>
              <a:rPr lang="en-US" sz="2800" dirty="0" smtClean="0"/>
              <a:t>Microsoft: 09/11/2007;</a:t>
            </a:r>
          </a:p>
          <a:p>
            <a:r>
              <a:rPr lang="en-US" sz="2800" dirty="0" smtClean="0"/>
              <a:t>Yahoo: 03/12/2008; </a:t>
            </a:r>
          </a:p>
          <a:p>
            <a:r>
              <a:rPr lang="en-US" sz="2800" dirty="0" smtClean="0"/>
              <a:t>Google: 01/14/2009</a:t>
            </a:r>
          </a:p>
          <a:p>
            <a:r>
              <a:rPr lang="en-US" sz="2800" dirty="0" err="1" smtClean="0"/>
              <a:t>Facebook</a:t>
            </a:r>
            <a:r>
              <a:rPr lang="en-US" sz="2800" dirty="0" smtClean="0"/>
              <a:t>: 06/03/2009</a:t>
            </a:r>
          </a:p>
          <a:p>
            <a:r>
              <a:rPr lang="en-US" sz="2800" dirty="0" err="1" smtClean="0"/>
              <a:t>PalTalk</a:t>
            </a:r>
            <a:r>
              <a:rPr lang="en-US" sz="2800" dirty="0" smtClean="0"/>
              <a:t>: 12/07/2009; </a:t>
            </a:r>
          </a:p>
          <a:p>
            <a:r>
              <a:rPr lang="en-US" sz="2800" dirty="0" smtClean="0"/>
              <a:t>YouTube: 09/24/2010; </a:t>
            </a:r>
          </a:p>
          <a:p>
            <a:r>
              <a:rPr lang="en-US" sz="2800" dirty="0" smtClean="0"/>
              <a:t>Skype: 02/06/2011;</a:t>
            </a:r>
          </a:p>
          <a:p>
            <a:r>
              <a:rPr lang="en-US" sz="2800" dirty="0" smtClean="0"/>
              <a:t>AOL: 03/31/2011; </a:t>
            </a:r>
          </a:p>
          <a:p>
            <a:r>
              <a:rPr lang="en-US" sz="2800" dirty="0" smtClean="0"/>
              <a:t>Apple: October 2012. </a:t>
            </a:r>
          </a:p>
          <a:p>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of information collected</a:t>
            </a:r>
            <a:endParaRPr lang="en-US" dirty="0"/>
          </a:p>
        </p:txBody>
      </p:sp>
      <p:sp>
        <p:nvSpPr>
          <p:cNvPr id="3" name="Content Placeholder 2"/>
          <p:cNvSpPr>
            <a:spLocks noGrp="1"/>
          </p:cNvSpPr>
          <p:nvPr>
            <p:ph idx="1"/>
          </p:nvPr>
        </p:nvSpPr>
        <p:spPr/>
        <p:txBody>
          <a:bodyPr/>
          <a:lstStyle/>
          <a:p>
            <a:r>
              <a:rPr lang="en-US" dirty="0" smtClean="0"/>
              <a:t> Email, video and voice chat, videos, photos, voice-over-IP (Skype, for example) chats, file transfers, social networking details, and more.</a:t>
            </a:r>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framework</a:t>
            </a:r>
            <a:endParaRPr lang="en-US" dirty="0"/>
          </a:p>
        </p:txBody>
      </p:sp>
      <p:sp>
        <p:nvSpPr>
          <p:cNvPr id="3" name="Content Placeholder 2"/>
          <p:cNvSpPr>
            <a:spLocks noGrp="1"/>
          </p:cNvSpPr>
          <p:nvPr>
            <p:ph idx="1"/>
          </p:nvPr>
        </p:nvSpPr>
        <p:spPr>
          <a:xfrm>
            <a:off x="457200" y="1403252"/>
            <a:ext cx="8229600" cy="4525963"/>
          </a:xfrm>
        </p:spPr>
        <p:txBody>
          <a:bodyPr/>
          <a:lstStyle/>
          <a:p>
            <a:r>
              <a:rPr lang="en-US" sz="2400" dirty="0" smtClean="0"/>
              <a:t>Kantianism: Act from moral rules, no matter what the consequences are, or treat yourself and others as an end, not a means to an end;</a:t>
            </a:r>
          </a:p>
          <a:p>
            <a:r>
              <a:rPr lang="en-US" sz="2400" dirty="0" smtClean="0"/>
              <a:t>Act utilitarianism: If the harm of doing it overweighs the benefit, don’t do it;</a:t>
            </a:r>
          </a:p>
          <a:p>
            <a:r>
              <a:rPr lang="en-US" sz="2400" dirty="0" smtClean="0"/>
              <a:t>Rule utilitarianism: If all behave according to act utilitarianism, what would be the benefit (or harm)? If harm overweighs benefit, don’t do it;</a:t>
            </a:r>
          </a:p>
          <a:p>
            <a:r>
              <a:rPr lang="en-US" sz="2400" dirty="0" smtClean="0"/>
              <a:t>Social contract theory: Act based on equal rights of everyone.</a:t>
            </a:r>
            <a:endParaRPr lang="en-US" sz="2400"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Examine the ethics (1)</a:t>
            </a:r>
            <a:endParaRPr lang="en-US" dirty="0"/>
          </a:p>
        </p:txBody>
      </p:sp>
      <p:sp>
        <p:nvSpPr>
          <p:cNvPr id="3" name="Content Placeholder 2"/>
          <p:cNvSpPr>
            <a:spLocks noGrp="1"/>
          </p:cNvSpPr>
          <p:nvPr>
            <p:ph idx="1"/>
          </p:nvPr>
        </p:nvSpPr>
        <p:spPr/>
        <p:txBody>
          <a:bodyPr/>
          <a:lstStyle/>
          <a:p>
            <a:r>
              <a:rPr lang="en-US" sz="2800" dirty="0" smtClean="0"/>
              <a:t>On the part of Snowden</a:t>
            </a:r>
          </a:p>
          <a:p>
            <a:pPr lvl="1"/>
            <a:r>
              <a:rPr lang="en-US" sz="2400" dirty="0" smtClean="0"/>
              <a:t>Is it ethical for Snowden to release those documents?</a:t>
            </a:r>
          </a:p>
          <a:p>
            <a:pPr lvl="1"/>
            <a:r>
              <a:rPr lang="en-US" sz="2400" dirty="0" smtClean="0"/>
              <a:t>Is it ethical for Snowden to take those documents with him when leaving NSA?</a:t>
            </a:r>
          </a:p>
          <a:p>
            <a:pPr lvl="1"/>
            <a:r>
              <a:rPr lang="en-US" sz="2400" dirty="0" smtClean="0"/>
              <a:t>Did he break his contract with the government?</a:t>
            </a:r>
          </a:p>
          <a:p>
            <a:pPr lvl="1"/>
            <a:r>
              <a:rPr lang="en-US" sz="2400" dirty="0" smtClean="0"/>
              <a:t>What are the benefits and harms of releasing the documents?</a:t>
            </a:r>
          </a:p>
          <a:p>
            <a:pPr lvl="1"/>
            <a:r>
              <a:rPr lang="en-US" sz="2400" dirty="0" smtClean="0"/>
              <a:t>Is the benefit of releasing these documents overweighing the harm?</a:t>
            </a:r>
            <a:endParaRPr lang="en-US" sz="2400"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Examine the ethics (2)</a:t>
            </a:r>
            <a:endParaRPr lang="en-US" dirty="0"/>
          </a:p>
        </p:txBody>
      </p:sp>
      <p:sp>
        <p:nvSpPr>
          <p:cNvPr id="3" name="Content Placeholder 2"/>
          <p:cNvSpPr>
            <a:spLocks noGrp="1"/>
          </p:cNvSpPr>
          <p:nvPr>
            <p:ph idx="1"/>
          </p:nvPr>
        </p:nvSpPr>
        <p:spPr>
          <a:xfrm>
            <a:off x="457200" y="1417316"/>
            <a:ext cx="8229600" cy="4525963"/>
          </a:xfrm>
        </p:spPr>
        <p:txBody>
          <a:bodyPr/>
          <a:lstStyle/>
          <a:p>
            <a:r>
              <a:rPr lang="en-US" sz="2800" dirty="0" smtClean="0"/>
              <a:t>On the part of government</a:t>
            </a:r>
          </a:p>
          <a:p>
            <a:pPr lvl="1"/>
            <a:r>
              <a:rPr lang="en-US" sz="2400" dirty="0" smtClean="0"/>
              <a:t>Is it ethical to collect information of ordinary internet users?</a:t>
            </a:r>
          </a:p>
          <a:p>
            <a:pPr lvl="1"/>
            <a:r>
              <a:rPr lang="en-US" sz="2400" dirty="0" smtClean="0"/>
              <a:t>Is it ethical to collect information of ordinary phone users?</a:t>
            </a:r>
          </a:p>
          <a:p>
            <a:pPr lvl="1"/>
            <a:r>
              <a:rPr lang="en-US" sz="2400" dirty="0" smtClean="0"/>
              <a:t>Where is the line (if any) between reasonable and excessive collection of information?</a:t>
            </a:r>
          </a:p>
          <a:p>
            <a:pPr lvl="1"/>
            <a:r>
              <a:rPr lang="en-US" sz="2400" dirty="0" smtClean="0"/>
              <a:t> Does culture play a role here (e.g., the British might accept more surveillance than the Americans)?</a:t>
            </a:r>
          </a:p>
          <a:p>
            <a:pPr lvl="2"/>
            <a:r>
              <a:rPr lang="en-US" sz="2000" dirty="0" smtClean="0"/>
              <a:t>For example, former British GCHQ (Government Communications Headquarter) chief David </a:t>
            </a:r>
            <a:r>
              <a:rPr lang="en-US" sz="2000" dirty="0" err="1" smtClean="0"/>
              <a:t>Omand</a:t>
            </a:r>
            <a:r>
              <a:rPr lang="en-US" sz="2000" dirty="0" smtClean="0"/>
              <a:t> thinks it is completely ethical for what the NSA does.</a:t>
            </a:r>
            <a:endParaRPr lang="en-US" sz="2000"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(1)</a:t>
            </a:r>
            <a:endParaRPr lang="en-US" dirty="0"/>
          </a:p>
        </p:txBody>
      </p:sp>
      <p:sp>
        <p:nvSpPr>
          <p:cNvPr id="3" name="Content Placeholder 2"/>
          <p:cNvSpPr>
            <a:spLocks noGrp="1"/>
          </p:cNvSpPr>
          <p:nvPr>
            <p:ph idx="1"/>
          </p:nvPr>
        </p:nvSpPr>
        <p:spPr>
          <a:xfrm>
            <a:off x="457200" y="1374576"/>
            <a:ext cx="8229600" cy="4171201"/>
          </a:xfrm>
        </p:spPr>
        <p:txBody>
          <a:bodyPr/>
          <a:lstStyle/>
          <a:p>
            <a:r>
              <a:rPr lang="en-US" sz="1800" dirty="0" err="1" smtClean="0"/>
              <a:t>Gidda</a:t>
            </a:r>
            <a:r>
              <a:rPr lang="en-US" sz="1800" dirty="0" smtClean="0"/>
              <a:t>, M. (2013, July 25). “Edward Snowden and the NSA files – timeline.” </a:t>
            </a:r>
            <a:r>
              <a:rPr lang="en-US" sz="1800" i="1" dirty="0" smtClean="0"/>
              <a:t>The Guardian</a:t>
            </a:r>
            <a:r>
              <a:rPr lang="en-US" sz="1800" dirty="0" smtClean="0"/>
              <a:t>. Retrieved from: </a:t>
            </a:r>
            <a:r>
              <a:rPr lang="en-US" sz="1800" dirty="0" smtClean="0">
                <a:hlinkClick r:id="rId2"/>
              </a:rPr>
              <a:t>http://www.theguardian.com/world/2013/jun/23/edward-snowden-nsa-files-timeline</a:t>
            </a:r>
            <a:endParaRPr lang="en-US" sz="1800" dirty="0" smtClean="0"/>
          </a:p>
          <a:p>
            <a:r>
              <a:rPr lang="en-US" sz="1800" dirty="0" err="1" smtClean="0"/>
              <a:t>Labortt</a:t>
            </a:r>
            <a:r>
              <a:rPr lang="en-US" sz="1800" dirty="0" smtClean="0"/>
              <a:t>, E. and Castillo, M. (2014, January 24). “Edward Snowden won't be pressured to end asylum, Russia says.” </a:t>
            </a:r>
            <a:r>
              <a:rPr lang="en-US" sz="1800" i="1" dirty="0" smtClean="0"/>
              <a:t>CNN</a:t>
            </a:r>
            <a:r>
              <a:rPr lang="en-US" sz="1800" dirty="0" smtClean="0"/>
              <a:t>. Retrieved from: </a:t>
            </a:r>
            <a:r>
              <a:rPr lang="en-US" sz="1800" dirty="0" smtClean="0">
                <a:hlinkClick r:id="rId3"/>
              </a:rPr>
              <a:t>http://www.cnn.com/2014/01/24/world/europe/russia-snowden/</a:t>
            </a:r>
            <a:endParaRPr lang="en-US" sz="1800" dirty="0" smtClean="0"/>
          </a:p>
          <a:p>
            <a:r>
              <a:rPr lang="en-US" sz="1800" dirty="0" smtClean="0"/>
              <a:t>Greenwald, G. (2013, June 5). “NSA collecting phone records of millions of Verizon customers daily.” </a:t>
            </a:r>
            <a:r>
              <a:rPr lang="en-US" sz="1800" i="1" dirty="0" smtClean="0"/>
              <a:t>The Guardian</a:t>
            </a:r>
            <a:r>
              <a:rPr lang="en-US" sz="1800" dirty="0" smtClean="0"/>
              <a:t>. Retrieved from: </a:t>
            </a:r>
            <a:r>
              <a:rPr lang="en-US" sz="1800" dirty="0" smtClean="0">
                <a:hlinkClick r:id="rId4"/>
              </a:rPr>
              <a:t>http://www.theguardian.com/world/2013/jun/06/nsa-phone-records-verizon-court-order</a:t>
            </a:r>
            <a:endParaRPr lang="en-US" sz="1800" dirty="0" smtClean="0"/>
          </a:p>
          <a:p>
            <a:r>
              <a:rPr lang="en-US" sz="1800" dirty="0" smtClean="0"/>
              <a:t>Greenwald, G. and </a:t>
            </a:r>
            <a:r>
              <a:rPr lang="en-US" sz="1800" dirty="0" err="1" smtClean="0"/>
              <a:t>MacAskill</a:t>
            </a:r>
            <a:r>
              <a:rPr lang="en-US" sz="1800" dirty="0" smtClean="0"/>
              <a:t>, E. (2013, June 6). “NSA Prism program taps in to user data of Apple, Google and others.” </a:t>
            </a:r>
            <a:r>
              <a:rPr lang="en-US" sz="1800" i="1" dirty="0" smtClean="0"/>
              <a:t>The Guardian</a:t>
            </a:r>
            <a:r>
              <a:rPr lang="en-US" sz="1800" dirty="0" smtClean="0"/>
              <a:t>. Retrieved from: </a:t>
            </a:r>
            <a:r>
              <a:rPr lang="en-US" sz="1800" dirty="0" smtClean="0">
                <a:hlinkClick r:id="rId5"/>
              </a:rPr>
              <a:t>http://www.theguardian.com/world/2013/jun/06/us-tech-giants-nsa-data</a:t>
            </a:r>
            <a:endParaRPr lang="en-US" sz="1800"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25</a:t>
            </a:fld>
            <a:endParaRPr lang="en-US"/>
          </a:p>
        </p:txBody>
      </p:sp>
      <p:sp>
        <p:nvSpPr>
          <p:cNvPr id="6" name="TextBox 5"/>
          <p:cNvSpPr txBox="1"/>
          <p:nvPr/>
        </p:nvSpPr>
        <p:spPr>
          <a:xfrm>
            <a:off x="391886" y="5640781"/>
            <a:ext cx="8494633" cy="646331"/>
          </a:xfrm>
          <a:prstGeom prst="rect">
            <a:avLst/>
          </a:prstGeom>
          <a:noFill/>
          <a:ln>
            <a:solidFill>
              <a:srgbClr val="C00000"/>
            </a:solidFill>
          </a:ln>
        </p:spPr>
        <p:txBody>
          <a:bodyPr wrap="none" rtlCol="0">
            <a:spAutoFit/>
          </a:bodyPr>
          <a:lstStyle/>
          <a:p>
            <a:r>
              <a:rPr lang="en-US" i="1" dirty="0" smtClean="0"/>
              <a:t>The articles by Greenwald (06/05/2013) and Greenwald &amp; </a:t>
            </a:r>
            <a:r>
              <a:rPr lang="en-US" i="1" dirty="0" err="1" smtClean="0"/>
              <a:t>MacAskill</a:t>
            </a:r>
            <a:r>
              <a:rPr lang="en-US" i="1" dirty="0" smtClean="0"/>
              <a:t> (06/06/2013)</a:t>
            </a:r>
          </a:p>
          <a:p>
            <a:r>
              <a:rPr lang="en-US" i="1" dirty="0" smtClean="0"/>
              <a:t>are the very first two articles by The Guardian that report on Snowden.</a:t>
            </a:r>
            <a:r>
              <a:rPr lang="en-US" dirty="0" smtClean="0"/>
              <a:t>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(2)</a:t>
            </a:r>
            <a:endParaRPr lang="en-US" dirty="0"/>
          </a:p>
        </p:txBody>
      </p:sp>
      <p:sp>
        <p:nvSpPr>
          <p:cNvPr id="3" name="Content Placeholder 2"/>
          <p:cNvSpPr>
            <a:spLocks noGrp="1"/>
          </p:cNvSpPr>
          <p:nvPr>
            <p:ph idx="1"/>
          </p:nvPr>
        </p:nvSpPr>
        <p:spPr/>
        <p:txBody>
          <a:bodyPr/>
          <a:lstStyle/>
          <a:p>
            <a:r>
              <a:rPr lang="en-US" sz="1800" dirty="0" smtClean="0"/>
              <a:t>Greenwald, G., </a:t>
            </a:r>
            <a:r>
              <a:rPr lang="en-US" sz="1800" dirty="0" err="1" smtClean="0"/>
              <a:t>Poitras</a:t>
            </a:r>
            <a:r>
              <a:rPr lang="en-US" sz="1800" dirty="0" smtClean="0"/>
              <a:t>, L., and </a:t>
            </a:r>
            <a:r>
              <a:rPr lang="en-US" sz="1800" b="1" dirty="0" smtClean="0">
                <a:hlinkClick r:id="rId2"/>
              </a:rPr>
              <a:t> </a:t>
            </a:r>
            <a:r>
              <a:rPr lang="en-US" sz="1800" dirty="0" err="1" smtClean="0"/>
              <a:t>MacAskill</a:t>
            </a:r>
            <a:r>
              <a:rPr lang="en-US" sz="1800" dirty="0" smtClean="0"/>
              <a:t>, E. (2013, June 6). “Edward Snowden: the whistleblower behind the NSA surveillance revelations.” </a:t>
            </a:r>
            <a:r>
              <a:rPr lang="en-US" sz="1800" i="1" dirty="0" smtClean="0"/>
              <a:t>The Guardian</a:t>
            </a:r>
            <a:r>
              <a:rPr lang="en-US" sz="1800" dirty="0" smtClean="0"/>
              <a:t>. Retrieved from: </a:t>
            </a:r>
            <a:r>
              <a:rPr lang="en-US" sz="1800" dirty="0" smtClean="0">
                <a:hlinkClick r:id="rId3"/>
              </a:rPr>
              <a:t>http://www.theguardian.com/world/2013/jun/09/edward-snowden-nsa-whistleblower-surveillance</a:t>
            </a:r>
            <a:endParaRPr lang="en-US" sz="1800" dirty="0" smtClean="0"/>
          </a:p>
          <a:p>
            <a:r>
              <a:rPr lang="en-US" sz="1800" dirty="0" err="1" smtClean="0"/>
              <a:t>Omand</a:t>
            </a:r>
            <a:r>
              <a:rPr lang="en-US" sz="1800" dirty="0" smtClean="0"/>
              <a:t>, D. (2013, June 11). “NSA leaks: how to make surveillance both ethical and effective.” </a:t>
            </a:r>
            <a:r>
              <a:rPr lang="en-US" sz="1800" i="1" dirty="0" smtClean="0"/>
              <a:t>The Guardian</a:t>
            </a:r>
            <a:r>
              <a:rPr lang="en-US" sz="1800" dirty="0" smtClean="0"/>
              <a:t>. Retrieved from: </a:t>
            </a:r>
            <a:r>
              <a:rPr lang="en-US" sz="1800" dirty="0" smtClean="0">
                <a:hlinkClick r:id="rId4"/>
              </a:rPr>
              <a:t>http://www.theguardian.com/commentisfree/2013/jun/11/make-surveillance-ethical-and-effective</a:t>
            </a:r>
            <a:endParaRPr lang="en-US" sz="1800" dirty="0" smtClean="0"/>
          </a:p>
          <a:p>
            <a:r>
              <a:rPr lang="en-US" sz="1800" dirty="0" smtClean="0"/>
              <a:t>O’Neil, B. (2013, July 8). “The Ethics of </a:t>
            </a:r>
            <a:r>
              <a:rPr lang="en-US" sz="1800" dirty="0" err="1" smtClean="0"/>
              <a:t>Whistleblowing</a:t>
            </a:r>
            <a:r>
              <a:rPr lang="en-US" sz="1800" dirty="0" smtClean="0"/>
              <a:t>.” </a:t>
            </a:r>
            <a:r>
              <a:rPr lang="en-US" sz="1800" i="1" dirty="0" err="1" smtClean="0"/>
              <a:t>Mises</a:t>
            </a:r>
            <a:r>
              <a:rPr lang="en-US" sz="1800" i="1" dirty="0" smtClean="0"/>
              <a:t> Daily</a:t>
            </a:r>
            <a:r>
              <a:rPr lang="en-US" sz="1800" dirty="0" smtClean="0"/>
              <a:t>. Retrieved from: </a:t>
            </a:r>
            <a:r>
              <a:rPr lang="en-US" sz="1800" dirty="0" smtClean="0">
                <a:hlinkClick r:id="rId5"/>
              </a:rPr>
              <a:t>http://mises.org/daily/6474/</a:t>
            </a:r>
            <a:endParaRPr lang="en-US" sz="1800" dirty="0" smtClean="0"/>
          </a:p>
          <a:p>
            <a:r>
              <a:rPr lang="en-US" sz="1800" dirty="0" smtClean="0"/>
              <a:t>O’Neil, B. (2013, July 9). “The Ethics of State Secrecy.” </a:t>
            </a:r>
            <a:r>
              <a:rPr lang="en-US" sz="1800" i="1" dirty="0" err="1" smtClean="0"/>
              <a:t>Mises</a:t>
            </a:r>
            <a:r>
              <a:rPr lang="en-US" sz="1800" i="1" dirty="0" smtClean="0"/>
              <a:t> Daily</a:t>
            </a:r>
            <a:r>
              <a:rPr lang="en-US" sz="1800" dirty="0" smtClean="0"/>
              <a:t>. Retrieved from: </a:t>
            </a:r>
            <a:r>
              <a:rPr lang="en-US" sz="1800" dirty="0" smtClean="0">
                <a:hlinkClick r:id="rId6"/>
              </a:rPr>
              <a:t>http://mises.org/daily/6475/The-Ethics-of-State-Secrecy</a:t>
            </a:r>
            <a:endParaRPr lang="en-US" sz="1800"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26</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57939" y="1449944"/>
            <a:ext cx="7772400" cy="1362075"/>
          </a:xfrm>
        </p:spPr>
        <p:txBody>
          <a:bodyPr/>
          <a:lstStyle/>
          <a:p>
            <a:pPr algn="ctr"/>
            <a:r>
              <a:rPr lang="en-US" dirty="0" smtClean="0"/>
              <a:t>Edward Snowden incident</a:t>
            </a:r>
            <a:endParaRPr lang="en-US" dirty="0"/>
          </a:p>
        </p:txBody>
      </p:sp>
      <p:sp>
        <p:nvSpPr>
          <p:cNvPr id="7" name="Text Placeholder 6"/>
          <p:cNvSpPr>
            <a:spLocks noGrp="1"/>
          </p:cNvSpPr>
          <p:nvPr>
            <p:ph type="body" idx="1"/>
          </p:nvPr>
        </p:nvSpPr>
        <p:spPr/>
        <p:txBody>
          <a:bodyPr/>
          <a:lstStyle/>
          <a:p>
            <a:pPr algn="ctr"/>
            <a:r>
              <a:rPr lang="en-US" sz="2400" dirty="0" smtClean="0"/>
              <a:t>What happened? </a:t>
            </a:r>
          </a:p>
          <a:p>
            <a:pPr algn="ctr"/>
            <a:r>
              <a:rPr lang="en-US" sz="2400" dirty="0" smtClean="0"/>
              <a:t>What are the issues? </a:t>
            </a:r>
          </a:p>
          <a:p>
            <a:pPr algn="ctr"/>
            <a:r>
              <a:rPr lang="en-US" sz="2400" dirty="0" smtClean="0"/>
              <a:t>What are the lessons learned from ethical point of view?</a:t>
            </a:r>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What Happened?</a:t>
            </a:r>
            <a:endParaRPr lang="en-US" dirty="0"/>
          </a:p>
        </p:txBody>
      </p:sp>
      <p:sp>
        <p:nvSpPr>
          <p:cNvPr id="7" name="Content Placeholder 6"/>
          <p:cNvSpPr>
            <a:spLocks noGrp="1"/>
          </p:cNvSpPr>
          <p:nvPr>
            <p:ph idx="1"/>
          </p:nvPr>
        </p:nvSpPr>
        <p:spPr/>
        <p:txBody>
          <a:bodyPr/>
          <a:lstStyle/>
          <a:p>
            <a:r>
              <a:rPr lang="en-US" dirty="0" smtClean="0"/>
              <a:t>Edward Snowden, a formal NSA employee, reveals many U.S. government secrets, mainly about the government’s role in collecting internet and telecommunication user information</a:t>
            </a:r>
          </a:p>
          <a:p>
            <a:pPr lvl="1"/>
            <a:r>
              <a:rPr lang="en-US" dirty="0" smtClean="0"/>
              <a:t>Phone usage records</a:t>
            </a:r>
          </a:p>
          <a:p>
            <a:pPr lvl="1"/>
            <a:r>
              <a:rPr lang="en-US" dirty="0" smtClean="0"/>
              <a:t>Web and internet use data</a:t>
            </a:r>
          </a:p>
          <a:p>
            <a:pPr lvl="1"/>
            <a:r>
              <a:rPr lang="en-US" dirty="0" smtClean="0"/>
              <a:t>And others</a:t>
            </a:r>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EE2E85D4-25D3-4BB3-AFDB-00B244890A3A}"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interview with Snowden </a:t>
            </a:r>
            <a:endParaRPr lang="en-US" dirty="0"/>
          </a:p>
        </p:txBody>
      </p:sp>
      <p:sp>
        <p:nvSpPr>
          <p:cNvPr id="3" name="Content Placeholder 2"/>
          <p:cNvSpPr>
            <a:spLocks noGrp="1"/>
          </p:cNvSpPr>
          <p:nvPr>
            <p:ph idx="1"/>
          </p:nvPr>
        </p:nvSpPr>
        <p:spPr/>
        <p:txBody>
          <a:bodyPr/>
          <a:lstStyle/>
          <a:p>
            <a:pPr>
              <a:buNone/>
            </a:pPr>
            <a:r>
              <a:rPr lang="en-US" i="1" dirty="0" smtClean="0"/>
              <a:t>Edward Snowden: the whistleblower behind the NSA surveillance revelations</a:t>
            </a:r>
          </a:p>
          <a:p>
            <a:pPr>
              <a:buNone/>
            </a:pPr>
            <a:r>
              <a:rPr lang="en-US" dirty="0" smtClean="0"/>
              <a:t>An interview by Guardian reporters Glenn Greenwald, </a:t>
            </a:r>
            <a:r>
              <a:rPr lang="en-US" dirty="0" err="1" smtClean="0"/>
              <a:t>Ewen</a:t>
            </a:r>
            <a:r>
              <a:rPr lang="en-US" dirty="0" smtClean="0"/>
              <a:t> </a:t>
            </a:r>
            <a:r>
              <a:rPr lang="en-US" dirty="0" err="1" smtClean="0"/>
              <a:t>MacAskill</a:t>
            </a:r>
            <a:r>
              <a:rPr lang="en-US" dirty="0" smtClean="0"/>
              <a:t> and Laura </a:t>
            </a:r>
            <a:r>
              <a:rPr lang="en-US" dirty="0" err="1" smtClean="0"/>
              <a:t>Poitras</a:t>
            </a:r>
            <a:r>
              <a:rPr lang="en-US" dirty="0" smtClean="0"/>
              <a:t> in Hong Kong on June 9, 2013</a:t>
            </a:r>
          </a:p>
          <a:p>
            <a:pPr>
              <a:buNone/>
            </a:pPr>
            <a:r>
              <a:rPr lang="en-US" dirty="0" smtClean="0">
                <a:hlinkClick r:id="rId2"/>
              </a:rPr>
              <a:t>http://www.theguardian.com/world/2013/jun/09/edward-snowden-nsa-whistleblower-surveillance</a:t>
            </a:r>
            <a:endParaRPr lang="en-US" dirty="0" smtClean="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Information Revealed (1)</a:t>
            </a:r>
            <a:endParaRPr lang="en-US" dirty="0"/>
          </a:p>
        </p:txBody>
      </p:sp>
      <p:sp>
        <p:nvSpPr>
          <p:cNvPr id="3" name="Content Placeholder 2"/>
          <p:cNvSpPr>
            <a:spLocks noGrp="1"/>
          </p:cNvSpPr>
          <p:nvPr>
            <p:ph idx="1"/>
          </p:nvPr>
        </p:nvSpPr>
        <p:spPr/>
        <p:txBody>
          <a:bodyPr/>
          <a:lstStyle/>
          <a:p>
            <a:r>
              <a:rPr lang="en-US" sz="2800" dirty="0" smtClean="0"/>
              <a:t>Major milestones based on </a:t>
            </a:r>
            <a:r>
              <a:rPr lang="en-US" sz="2800" dirty="0" smtClean="0">
                <a:hlinkClick r:id="rId2"/>
              </a:rPr>
              <a:t>Guardian</a:t>
            </a:r>
            <a:endParaRPr lang="en-US" sz="2800" dirty="0" smtClean="0"/>
          </a:p>
          <a:p>
            <a:pPr lvl="1"/>
            <a:r>
              <a:rPr lang="en-US" sz="2400" dirty="0" smtClean="0"/>
              <a:t>05/20/2013: Snowden arrives in Hong Kong from Hawaii with four laptop computers with some of the US government's most highly-classified secrets.</a:t>
            </a:r>
          </a:p>
          <a:p>
            <a:pPr lvl="1"/>
            <a:r>
              <a:rPr lang="en-US" sz="2400" dirty="0" smtClean="0"/>
              <a:t>06/01/2013: Guardian journalists Glenn Greenwald and </a:t>
            </a:r>
            <a:r>
              <a:rPr lang="en-US" sz="2400" dirty="0" err="1" smtClean="0"/>
              <a:t>Ewen</a:t>
            </a:r>
            <a:r>
              <a:rPr lang="en-US" sz="2400" dirty="0" smtClean="0"/>
              <a:t> </a:t>
            </a:r>
            <a:r>
              <a:rPr lang="en-US" sz="2400" dirty="0" err="1" smtClean="0"/>
              <a:t>MacAskill</a:t>
            </a:r>
            <a:r>
              <a:rPr lang="en-US" sz="2400" dirty="0" smtClean="0"/>
              <a:t> and documentary maker Laura </a:t>
            </a:r>
            <a:r>
              <a:rPr lang="en-US" sz="2400" dirty="0" err="1" smtClean="0"/>
              <a:t>Poitras</a:t>
            </a:r>
            <a:r>
              <a:rPr lang="en-US" sz="2400" dirty="0" smtClean="0"/>
              <a:t> met Snowden in a Hong Kong hotel after he identifies himself with a Rubik's cube and begin a week of interviews with their source.</a:t>
            </a:r>
            <a:endParaRPr lang="en-US" sz="2400"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Information Revealed (2)</a:t>
            </a:r>
            <a:endParaRPr lang="en-US" dirty="0"/>
          </a:p>
        </p:txBody>
      </p:sp>
      <p:sp>
        <p:nvSpPr>
          <p:cNvPr id="3" name="Content Placeholder 2"/>
          <p:cNvSpPr>
            <a:spLocks noGrp="1"/>
          </p:cNvSpPr>
          <p:nvPr>
            <p:ph idx="1"/>
          </p:nvPr>
        </p:nvSpPr>
        <p:spPr/>
        <p:txBody>
          <a:bodyPr/>
          <a:lstStyle/>
          <a:p>
            <a:pPr lvl="1"/>
            <a:r>
              <a:rPr lang="en-US" sz="2400" dirty="0" smtClean="0"/>
              <a:t>06/05/2013: The Guardian publishes its first exclusive based on Snowden's leak, revealing a secret court order showing that the US government had forced the Verizon to hand over the phone records of millions of Americans.</a:t>
            </a:r>
          </a:p>
          <a:p>
            <a:pPr lvl="1"/>
            <a:r>
              <a:rPr lang="en-US" sz="2400" dirty="0" smtClean="0"/>
              <a:t>06/06/2013: A second story reveals the existence of the previously undisclosed </a:t>
            </a:r>
            <a:r>
              <a:rPr lang="en-US" sz="2400" dirty="0" err="1" smtClean="0"/>
              <a:t>programme</a:t>
            </a:r>
            <a:r>
              <a:rPr lang="en-US" sz="2400" dirty="0" smtClean="0"/>
              <a:t> Prism, which internal </a:t>
            </a:r>
            <a:r>
              <a:rPr lang="en-US" sz="2400" dirty="0" smtClean="0">
                <a:hlinkClick r:id="rId2" tooltip="More from the Guardian on NSA"/>
              </a:rPr>
              <a:t>NSA</a:t>
            </a:r>
            <a:r>
              <a:rPr lang="en-US" sz="2400" dirty="0" smtClean="0"/>
              <a:t> documents claim gives the agency "direct access" to data held by Google, </a:t>
            </a:r>
            <a:r>
              <a:rPr lang="en-US" sz="2400" dirty="0" err="1" smtClean="0"/>
              <a:t>Facebook</a:t>
            </a:r>
            <a:r>
              <a:rPr lang="en-US" sz="2400" dirty="0" smtClean="0"/>
              <a:t>, Apple and other US internet giants. The tech companies deny that they have set up "back door access" to their systems for the US government.</a:t>
            </a:r>
            <a:endParaRPr lang="en-US" sz="2400"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Information Revealed (3)</a:t>
            </a:r>
            <a:endParaRPr lang="en-US" dirty="0"/>
          </a:p>
        </p:txBody>
      </p:sp>
      <p:sp>
        <p:nvSpPr>
          <p:cNvPr id="3" name="Content Placeholder 2"/>
          <p:cNvSpPr>
            <a:spLocks noGrp="1"/>
          </p:cNvSpPr>
          <p:nvPr>
            <p:ph idx="1"/>
          </p:nvPr>
        </p:nvSpPr>
        <p:spPr/>
        <p:txBody>
          <a:bodyPr/>
          <a:lstStyle/>
          <a:p>
            <a:pPr lvl="1"/>
            <a:r>
              <a:rPr lang="en-US" sz="2400" dirty="0" smtClean="0"/>
              <a:t>06/08/2013: Another of Snowden's leaks reveals the existence of an internal NSA tool – Boundless Informant – that allows it to record and analyze where its data comes from, and raises questions about its repeated assurances to Congress that it cannot keep track of all the surveillance it performs on American communications.</a:t>
            </a:r>
          </a:p>
          <a:p>
            <a:pPr lvl="1"/>
            <a:r>
              <a:rPr lang="en-US" sz="2400" dirty="0" smtClean="0"/>
              <a:t>06/09/2013: Snowden decides to go public. In a video interview he says: "I have no intention of hiding who I am because I know I have done nothing wrong."</a:t>
            </a:r>
            <a:endParaRPr lang="en-US" sz="2400"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Information Revealed (4)</a:t>
            </a:r>
            <a:endParaRPr lang="en-US" dirty="0"/>
          </a:p>
        </p:txBody>
      </p:sp>
      <p:sp>
        <p:nvSpPr>
          <p:cNvPr id="3" name="Content Placeholder 2"/>
          <p:cNvSpPr>
            <a:spLocks noGrp="1"/>
          </p:cNvSpPr>
          <p:nvPr>
            <p:ph idx="1"/>
          </p:nvPr>
        </p:nvSpPr>
        <p:spPr/>
        <p:txBody>
          <a:bodyPr/>
          <a:lstStyle/>
          <a:p>
            <a:pPr lvl="1"/>
            <a:r>
              <a:rPr lang="en-US" sz="2400" dirty="0" smtClean="0"/>
              <a:t>06/20/2013: Top secret documents published by the Guardian show how US judges have signed off on broad orders allowing the NSA to make use of information "inadvertently" collected from domestic US communications without a warrant.</a:t>
            </a:r>
          </a:p>
          <a:p>
            <a:pPr lvl="1"/>
            <a:r>
              <a:rPr lang="en-US" sz="2400" dirty="0" smtClean="0"/>
              <a:t>06/23/2013: Snowden leaves Hong Kong on a flight to Moscow. </a:t>
            </a:r>
            <a:r>
              <a:rPr lang="en-US" sz="2400" dirty="0" err="1" smtClean="0"/>
              <a:t>WikiLeaks</a:t>
            </a:r>
            <a:r>
              <a:rPr lang="en-US" sz="2400" dirty="0" smtClean="0"/>
              <a:t> said it was assisting him, in part by providing adviser </a:t>
            </a:r>
            <a:r>
              <a:rPr lang="en-US" sz="2400" dirty="0" smtClean="0">
                <a:hlinkClick r:id="rId2"/>
              </a:rPr>
              <a:t>Sarah Harrison as an escort</a:t>
            </a:r>
            <a:r>
              <a:rPr lang="en-US" sz="2400" dirty="0" smtClean="0"/>
              <a:t>, and said he was heading to a democratic country, believed to be Ecuador, "via a safe route".</a:t>
            </a:r>
          </a:p>
          <a:p>
            <a:pPr lvl="1"/>
            <a:r>
              <a:rPr lang="en-US" sz="2400" dirty="0" smtClean="0"/>
              <a:t>06/24/2013: Journalists board a flight from Moscow to Havana amid reports Snowden is about to board – </a:t>
            </a:r>
            <a:r>
              <a:rPr lang="en-US" sz="2400" dirty="0" smtClean="0">
                <a:hlinkClick r:id="rId3"/>
              </a:rPr>
              <a:t>but he doesn't</a:t>
            </a:r>
            <a:r>
              <a:rPr lang="en-US" sz="2400" dirty="0" smtClean="0"/>
              <a:t>.</a:t>
            </a:r>
          </a:p>
          <a:p>
            <a:pPr lvl="1"/>
            <a:endParaRPr lang="en-US" sz="2400"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11396</TotalTime>
  <Words>1685</Words>
  <Application>Microsoft Office PowerPoint</Application>
  <PresentationFormat>On-screen Show (4:3)</PresentationFormat>
  <Paragraphs>160</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Government and Politics The case of Edward Snowden</vt:lpstr>
      <vt:lpstr>Politics at the Internet Age</vt:lpstr>
      <vt:lpstr>Edward Snowden incident</vt:lpstr>
      <vt:lpstr>What Happened?</vt:lpstr>
      <vt:lpstr>An interview with Snowden </vt:lpstr>
      <vt:lpstr>Timeline and Information Revealed (1)</vt:lpstr>
      <vt:lpstr>Timeline and Information Revealed (2)</vt:lpstr>
      <vt:lpstr>Timeline and Information Revealed (3)</vt:lpstr>
      <vt:lpstr>Timeline and Information Revealed (4)</vt:lpstr>
      <vt:lpstr>Timeline and Information Revealed (5)</vt:lpstr>
      <vt:lpstr>Timeline and Information Revealed (6)</vt:lpstr>
      <vt:lpstr>What are the issues?</vt:lpstr>
      <vt:lpstr>What the U.S. government did</vt:lpstr>
      <vt:lpstr>Phone record information</vt:lpstr>
      <vt:lpstr>The Prism program</vt:lpstr>
      <vt:lpstr>Some images of the slide (1)</vt:lpstr>
      <vt:lpstr>Some images of the slide (2)</vt:lpstr>
      <vt:lpstr>Some images of the slide (3)</vt:lpstr>
      <vt:lpstr>Some details of Prism</vt:lpstr>
      <vt:lpstr>Major companies whose data are collected</vt:lpstr>
      <vt:lpstr>Type of information collected</vt:lpstr>
      <vt:lpstr>Ethics framework</vt:lpstr>
      <vt:lpstr>Examine the ethics (1)</vt:lpstr>
      <vt:lpstr>Examine the ethics (2)</vt:lpstr>
      <vt:lpstr>References (1)</vt:lpstr>
      <vt:lpstr>References (2)</vt:lpstr>
    </vt:vector>
  </TitlesOfParts>
  <Company>Bucknell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CSCI 315 Lecture 3</dc:title>
  <dc:creator>L. Felipe Perrone</dc:creator>
  <cp:lastModifiedBy>Xiannong Meng</cp:lastModifiedBy>
  <cp:revision>661</cp:revision>
  <cp:lastPrinted>2011-02-25T14:51:13Z</cp:lastPrinted>
  <dcterms:created xsi:type="dcterms:W3CDTF">2011-02-25T14:34:42Z</dcterms:created>
  <dcterms:modified xsi:type="dcterms:W3CDTF">2014-06-09T14:14:15Z</dcterms:modified>
</cp:coreProperties>
</file>