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  <p:sldMasterId id="2147483672" r:id="rId3"/>
  </p:sldMasterIdLst>
  <p:notesMasterIdLst>
    <p:notesMasterId r:id="rId50"/>
  </p:notesMasterIdLst>
  <p:sldIdLst>
    <p:sldId id="256" r:id="rId4"/>
    <p:sldId id="278" r:id="rId5"/>
    <p:sldId id="279" r:id="rId6"/>
    <p:sldId id="280" r:id="rId7"/>
    <p:sldId id="285" r:id="rId8"/>
    <p:sldId id="260" r:id="rId9"/>
    <p:sldId id="259" r:id="rId10"/>
    <p:sldId id="281" r:id="rId11"/>
    <p:sldId id="261" r:id="rId12"/>
    <p:sldId id="262" r:id="rId13"/>
    <p:sldId id="263" r:id="rId14"/>
    <p:sldId id="264" r:id="rId15"/>
    <p:sldId id="282" r:id="rId16"/>
    <p:sldId id="283" r:id="rId17"/>
    <p:sldId id="284" r:id="rId18"/>
    <p:sldId id="265" r:id="rId19"/>
    <p:sldId id="266" r:id="rId20"/>
    <p:sldId id="258" r:id="rId21"/>
    <p:sldId id="267" r:id="rId22"/>
    <p:sldId id="268" r:id="rId23"/>
    <p:sldId id="269" r:id="rId24"/>
    <p:sldId id="270" r:id="rId25"/>
    <p:sldId id="271" r:id="rId26"/>
    <p:sldId id="272" r:id="rId27"/>
    <p:sldId id="257" r:id="rId28"/>
    <p:sldId id="273" r:id="rId29"/>
    <p:sldId id="274" r:id="rId30"/>
    <p:sldId id="275" r:id="rId31"/>
    <p:sldId id="276" r:id="rId32"/>
    <p:sldId id="277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7" r:id="rId44"/>
    <p:sldId id="298" r:id="rId45"/>
    <p:sldId id="296" r:id="rId46"/>
    <p:sldId id="299" r:id="rId47"/>
    <p:sldId id="300" r:id="rId48"/>
    <p:sldId id="301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27087-CCE2-4A1E-BBD9-E01D4D8712AB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20500-2D06-49DB-855F-B891DDD11F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59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20FF3-58B7-4345-9914-309E8661044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96C283-8BFD-43D6-92AD-CD72A6F3AEBE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26195D-2154-4DA3-BDEC-9F2C1666F58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5AD33C-9B01-4086-9FDC-C5D4C71E9690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20FF3-58B7-4345-9914-309E8661044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5AD33C-9B01-4086-9FDC-C5D4C71E9690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F2C0F-05D6-4882-A325-BE394602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696974-3991-4756-988B-B8F49914021E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DF72F3-79D9-4E89-BCD3-35F1A67A3BF8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F4626A-FEDB-410B-BD6D-CD95F2F3BFBD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E5DA81-79B4-42EF-B09D-DC80ABC40C7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0FF7C1-1C2B-41F6-B372-879A0D7C34A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7FC6-C634-4B07-A438-32CDFC41F1A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AC5250-6A19-48AB-A7EA-3DCC20F50E0B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17C6DD17-6DCD-490C-B043-3B872CF410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568CA-93CD-478D-90A1-377CE2AC7FE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E727-24C4-425D-B7FA-500293DD0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17C6DD17-6DCD-490C-B043-3B872CF410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6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xmeng/webir-seu/2013/project/p2.html" TargetMode="External"/><Relationship Id="rId2" Type="http://schemas.openxmlformats.org/officeDocument/2006/relationships/hyperlink" Target="http://www.eg.bucknell.edu/~xmeng/webir-seu/2013/project/p1.html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eg.bucknell.edu/~xmeng/webir-seu/2013/project/p5.html" TargetMode="External"/><Relationship Id="rId5" Type="http://schemas.openxmlformats.org/officeDocument/2006/relationships/hyperlink" Target="http://www.eg.bucknell.edu/~xmeng/webir-seu/2013/project/p4.html" TargetMode="External"/><Relationship Id="rId4" Type="http://schemas.openxmlformats.org/officeDocument/2006/relationships/hyperlink" Target="http://www.eg.bucknell.edu/~xmeng/webir-seu/2013/project/p3.html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etcraft.com/archives/category/web-server-survey/" TargetMode="External"/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etcraft.com/archives/category/web-server-survey/" TargetMode="Externa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browser.com/facts/11787/" TargetMode="External"/><Relationship Id="rId2" Type="http://schemas.openxmlformats.org/officeDocument/2006/relationships/hyperlink" Target="https://www.isc.org/solutions/survey/history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factbrowser.com/facts/11410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Web Information Retrieval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400" dirty="0" smtClean="0"/>
              <a:t>Textbook by</a:t>
            </a:r>
          </a:p>
          <a:p>
            <a:r>
              <a:rPr lang="en-US" sz="2400" dirty="0" smtClean="0"/>
              <a:t>Christopher D. Manning, </a:t>
            </a:r>
            <a:r>
              <a:rPr lang="en-US" sz="2400" dirty="0" err="1" smtClean="0"/>
              <a:t>Prabhakar</a:t>
            </a:r>
            <a:r>
              <a:rPr lang="en-US" sz="2400" dirty="0" smtClean="0"/>
              <a:t> </a:t>
            </a:r>
            <a:r>
              <a:rPr lang="en-US" sz="2400" dirty="0" err="1" smtClean="0"/>
              <a:t>Raghavan</a:t>
            </a:r>
            <a:r>
              <a:rPr lang="en-US" sz="2400" dirty="0" smtClean="0"/>
              <a:t>, and </a:t>
            </a:r>
            <a:r>
              <a:rPr lang="en-US" sz="2400" dirty="0" err="1" smtClean="0"/>
              <a:t>Hinrich</a:t>
            </a:r>
            <a:r>
              <a:rPr lang="en-US" sz="2400" dirty="0" smtClean="0"/>
              <a:t> </a:t>
            </a:r>
            <a:r>
              <a:rPr lang="en-US" sz="2400" dirty="0" err="1" smtClean="0"/>
              <a:t>Schutze</a:t>
            </a:r>
            <a:endParaRPr lang="en-US" sz="2400" dirty="0" smtClean="0"/>
          </a:p>
          <a:p>
            <a:r>
              <a:rPr lang="en-US" sz="2400" i="1" dirty="0" smtClean="0"/>
              <a:t>Notes Revised by X. </a:t>
            </a:r>
            <a:r>
              <a:rPr lang="en-US" sz="2400" i="1" dirty="0" err="1" smtClean="0"/>
              <a:t>Meng</a:t>
            </a:r>
            <a:r>
              <a:rPr lang="en-US" sz="2400" i="1" dirty="0" smtClean="0"/>
              <a:t> for SEU</a:t>
            </a:r>
          </a:p>
          <a:p>
            <a:r>
              <a:rPr lang="en-US" sz="2400" i="1" dirty="0" smtClean="0"/>
              <a:t>May 2014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vs. Database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Database records (or </a:t>
            </a:r>
            <a:r>
              <a:rPr lang="en-US" i="1" dirty="0" smtClean="0"/>
              <a:t>tuples</a:t>
            </a:r>
            <a:r>
              <a:rPr lang="en-US" dirty="0" smtClean="0"/>
              <a:t> in relational databases) are typically made up of well-defined fields (or </a:t>
            </a:r>
            <a:r>
              <a:rPr lang="en-US" i="1" dirty="0" smtClean="0"/>
              <a:t>attributes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e.g., bank records with account numbers, balances, names, addresses, social security numbers, dates of birth, etc. </a:t>
            </a:r>
          </a:p>
          <a:p>
            <a:r>
              <a:rPr lang="en-US" dirty="0" smtClean="0"/>
              <a:t>Easy to compare fields with well-defined semantics to queries in order to find matches</a:t>
            </a:r>
          </a:p>
          <a:p>
            <a:r>
              <a:rPr lang="en-US" dirty="0" smtClean="0"/>
              <a:t>Text is less structured, thus more difficult to work with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in Documents vs. Find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bank database query</a:t>
            </a:r>
          </a:p>
          <a:p>
            <a:pPr lvl="1"/>
            <a:r>
              <a:rPr lang="en-US" i="1" dirty="0" smtClean="0"/>
              <a:t>Find records with balance &gt; $50,000 in branches located in Amherst, MA.</a:t>
            </a:r>
          </a:p>
          <a:p>
            <a:pPr lvl="1"/>
            <a:r>
              <a:rPr lang="en-US" dirty="0" smtClean="0"/>
              <a:t>Matches easily found by comparison with field values of records</a:t>
            </a:r>
          </a:p>
          <a:p>
            <a:r>
              <a:rPr lang="en-US" dirty="0" smtClean="0"/>
              <a:t>Example search engine query</a:t>
            </a:r>
          </a:p>
          <a:p>
            <a:pPr lvl="1"/>
            <a:r>
              <a:rPr lang="en-US" i="1" dirty="0" smtClean="0"/>
              <a:t>Boston Marathon Bombing on April 16</a:t>
            </a:r>
            <a:r>
              <a:rPr lang="en-US" i="1" baseline="30000" dirty="0" smtClean="0"/>
              <a:t>th</a:t>
            </a:r>
            <a:r>
              <a:rPr lang="en-US" i="1" dirty="0" smtClean="0"/>
              <a:t>, 2013</a:t>
            </a:r>
          </a:p>
          <a:p>
            <a:pPr lvl="1"/>
            <a:r>
              <a:rPr lang="en-US" dirty="0" smtClean="0"/>
              <a:t>Which word should be used for search?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Comparing the query text to the document text and determining what is a good match is the </a:t>
            </a:r>
            <a:r>
              <a:rPr lang="en-US" u="sng" dirty="0" smtClean="0"/>
              <a:t>core issue</a:t>
            </a:r>
            <a:r>
              <a:rPr lang="en-US" dirty="0" smtClean="0"/>
              <a:t> of information retrieval</a:t>
            </a:r>
          </a:p>
          <a:p>
            <a:r>
              <a:rPr lang="en-US" dirty="0" smtClean="0"/>
              <a:t>Exact matching of words is not enough</a:t>
            </a:r>
          </a:p>
          <a:p>
            <a:pPr lvl="1"/>
            <a:r>
              <a:rPr lang="en-US" dirty="0" smtClean="0"/>
              <a:t>Many different ways to write the same thing in a “natural language” like English or Chinese</a:t>
            </a:r>
          </a:p>
          <a:p>
            <a:pPr lvl="1"/>
            <a:r>
              <a:rPr lang="en-US" dirty="0" smtClean="0"/>
              <a:t>e.g., does a news story containing the text “</a:t>
            </a:r>
            <a:r>
              <a:rPr lang="en-US" i="1" dirty="0" smtClean="0"/>
              <a:t>Boston Marathon Explosion</a:t>
            </a:r>
            <a:r>
              <a:rPr lang="en-US" dirty="0" smtClean="0"/>
              <a:t>” match the query?</a:t>
            </a:r>
          </a:p>
          <a:p>
            <a:pPr lvl="1"/>
            <a:r>
              <a:rPr lang="en-US" dirty="0" smtClean="0"/>
              <a:t>How about </a:t>
            </a:r>
            <a:r>
              <a:rPr lang="en-US" i="1" dirty="0" smtClean="0"/>
              <a:t>“Marathon in London April 21</a:t>
            </a:r>
            <a:r>
              <a:rPr lang="en-US" i="1" baseline="30000" dirty="0" smtClean="0"/>
              <a:t>st</a:t>
            </a:r>
            <a:r>
              <a:rPr lang="en-US" i="1" dirty="0" smtClean="0"/>
              <a:t>, 2013”</a:t>
            </a:r>
            <a:endParaRPr lang="en-US" dirty="0" smtClean="0"/>
          </a:p>
          <a:p>
            <a:pPr lvl="1"/>
            <a:r>
              <a:rPr lang="en-US" dirty="0" smtClean="0"/>
              <a:t>Some stories will be better matches than others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Boundaries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English words are separated by delimiters such as space</a:t>
            </a:r>
          </a:p>
          <a:p>
            <a:r>
              <a:rPr lang="en-US" dirty="0" smtClean="0"/>
              <a:t>In Chinese (and other languages), it is a bit more challenge to separate words (or characters)</a:t>
            </a:r>
          </a:p>
          <a:p>
            <a:pPr lvl="1"/>
            <a:endParaRPr lang="en-US" dirty="0"/>
          </a:p>
        </p:txBody>
      </p:sp>
      <p:pic>
        <p:nvPicPr>
          <p:cNvPr id="5" name="Picture 4" descr="2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776670"/>
            <a:ext cx="1447800" cy="6429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4495800"/>
            <a:ext cx="6618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The two </a:t>
            </a:r>
            <a:r>
              <a:rPr lang="en-US" sz="2400" dirty="0" smtClean="0"/>
              <a:t>characters can be treated as one word</a:t>
            </a:r>
          </a:p>
          <a:p>
            <a:r>
              <a:rPr lang="en-US" sz="2400" dirty="0" smtClean="0"/>
              <a:t>meaning ‘monk’ or as a sequence of two words </a:t>
            </a:r>
          </a:p>
          <a:p>
            <a:r>
              <a:rPr lang="en-US" sz="2400" dirty="0" smtClean="0"/>
              <a:t>meaning ‘and’ (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以及</a:t>
            </a:r>
            <a:r>
              <a:rPr lang="en-US" altLang="zh-CN" sz="2400" dirty="0" smtClean="0"/>
              <a:t>) </a:t>
            </a:r>
            <a:r>
              <a:rPr lang="en-US" sz="2400" dirty="0" smtClean="0"/>
              <a:t>and ‘still, not yet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尚未</a:t>
            </a:r>
            <a:r>
              <a:rPr lang="en-US" altLang="zh-CN" sz="2400" dirty="0" smtClean="0"/>
              <a:t>).</a:t>
            </a:r>
            <a:r>
              <a:rPr lang="en-US" sz="2400" dirty="0" smtClean="0"/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576202" y="457200"/>
            <a:ext cx="8034398" cy="71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/>
            <a:r>
              <a:rPr lang="de-DE" sz="3600" dirty="0" smtClean="0">
                <a:solidFill>
                  <a:schemeClr val="tx2"/>
                </a:solidFill>
                <a:latin typeface="+mj-lt"/>
              </a:rPr>
              <a:t>Chinese: No White Space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1785926"/>
            <a:ext cx="8643966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8" name="Picture 7" descr="22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714620"/>
            <a:ext cx="7945907" cy="142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of the popular Chinese search engines?</a:t>
            </a:r>
          </a:p>
          <a:p>
            <a:r>
              <a:rPr lang="en-US" dirty="0" smtClean="0"/>
              <a:t>What are common ways of using a Chinese search engine?</a:t>
            </a:r>
          </a:p>
          <a:p>
            <a:r>
              <a:rPr lang="en-US" dirty="0" smtClean="0"/>
              <a:t>Other systems that act in a similar way to, or use extensively of, search engines? (e.g., QQ, </a:t>
            </a:r>
            <a:r>
              <a:rPr lang="en-US" dirty="0" err="1" smtClean="0"/>
              <a:t>Sina</a:t>
            </a:r>
            <a:r>
              <a:rPr lang="en-US" dirty="0" smtClean="0"/>
              <a:t> </a:t>
            </a:r>
            <a:r>
              <a:rPr lang="en-US" dirty="0" err="1" smtClean="0"/>
              <a:t>WeiBo</a:t>
            </a:r>
            <a:r>
              <a:rPr lang="en-US" dirty="0" smtClean="0"/>
              <a:t>?)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of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 is more than just text, and more than just web search</a:t>
            </a:r>
          </a:p>
          <a:p>
            <a:pPr lvl="1"/>
            <a:r>
              <a:rPr lang="en-US" dirty="0" smtClean="0"/>
              <a:t>although these are central</a:t>
            </a:r>
          </a:p>
          <a:p>
            <a:r>
              <a:rPr lang="en-US" dirty="0" smtClean="0"/>
              <a:t>People doing IR work with different media, different types of search applications, and different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applications increasingly involve new media</a:t>
            </a:r>
          </a:p>
          <a:p>
            <a:pPr lvl="1"/>
            <a:r>
              <a:rPr lang="en-US" dirty="0" smtClean="0"/>
              <a:t>e.g., video, photos, music, speech</a:t>
            </a:r>
          </a:p>
          <a:p>
            <a:r>
              <a:rPr lang="en-US" dirty="0" smtClean="0"/>
              <a:t>Like text, content is difficult to describe and compare</a:t>
            </a:r>
          </a:p>
          <a:p>
            <a:pPr lvl="1"/>
            <a:r>
              <a:rPr lang="en-US" dirty="0" smtClean="0"/>
              <a:t>text may be used to represent them (e.g., tags)</a:t>
            </a:r>
          </a:p>
          <a:p>
            <a:r>
              <a:rPr lang="en-US" dirty="0" smtClean="0"/>
              <a:t>IR approaches to search and evaluation are appropriate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of 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828800"/>
          <a:ext cx="6858000" cy="31699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286000"/>
                <a:gridCol w="2286000"/>
                <a:gridCol w="2286000"/>
              </a:tblGrid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Content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Applications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Tasks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Text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 hoc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Images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Vertical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Filtering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Video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Enterprise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Classification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Scanned docs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Desktop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 answering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Audio 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Forum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Music</a:t>
                      </a:r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P2P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71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Literature search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Ad-hoc search</a:t>
            </a:r>
          </a:p>
          <a:p>
            <a:pPr lvl="1"/>
            <a:r>
              <a:rPr lang="en-US" dirty="0" smtClean="0"/>
              <a:t>Find relevant documents for an arbitrary text query</a:t>
            </a:r>
          </a:p>
          <a:p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Identify relevant user profiles for a new document</a:t>
            </a:r>
          </a:p>
          <a:p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Identify relevant labels for documents</a:t>
            </a:r>
          </a:p>
          <a:p>
            <a:r>
              <a:rPr lang="en-US" dirty="0" smtClean="0"/>
              <a:t>Question answering</a:t>
            </a:r>
          </a:p>
          <a:p>
            <a:pPr lvl="1"/>
            <a:r>
              <a:rPr lang="en-US" dirty="0" smtClean="0"/>
              <a:t>Give a specific answer to a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7B1F8D-9995-4D1D-9FC5-2415735EBCDC}" type="slidenum">
              <a:rPr lang="en-US"/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Acknowledgement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Contents of lectures, projects are extracted and organized from many sources, including those from </a:t>
            </a:r>
            <a:r>
              <a:rPr lang="en-US" sz="2800" dirty="0" smtClean="0"/>
              <a:t>Professor Manning’s lecture notes from the textbook, notes and examples from others including Professor Bruce Croft of UMass, Professor </a:t>
            </a:r>
            <a:r>
              <a:rPr lang="en-US" sz="2800" dirty="0"/>
              <a:t>Raymond </a:t>
            </a:r>
            <a:r>
              <a:rPr lang="en-US" sz="2800" dirty="0" smtClean="0"/>
              <a:t>Mooney of UT </a:t>
            </a:r>
            <a:r>
              <a:rPr lang="en-US" sz="2800" dirty="0"/>
              <a:t>Austin, Professor David </a:t>
            </a:r>
            <a:r>
              <a:rPr lang="en-US" sz="2800" dirty="0" err="1" smtClean="0"/>
              <a:t>Yarowsky</a:t>
            </a:r>
            <a:r>
              <a:rPr lang="en-US" sz="2800" dirty="0" smtClean="0"/>
              <a:t> of Johns </a:t>
            </a:r>
            <a:r>
              <a:rPr lang="en-US" sz="2800" dirty="0"/>
              <a:t>Hopkins University, Professor David </a:t>
            </a:r>
            <a:r>
              <a:rPr lang="en-US" sz="2800" dirty="0" smtClean="0"/>
              <a:t>Grossman </a:t>
            </a:r>
            <a:r>
              <a:rPr lang="en-US" sz="2800" dirty="0"/>
              <a:t>of IIT, </a:t>
            </a:r>
            <a:r>
              <a:rPr lang="en-US" sz="2800" dirty="0" smtClean="0"/>
              <a:t>and Professor </a:t>
            </a:r>
            <a:r>
              <a:rPr lang="en-US" sz="2800" dirty="0"/>
              <a:t>Brian Davidson of </a:t>
            </a:r>
            <a:r>
              <a:rPr lang="en-US" sz="2800" dirty="0" smtClean="0"/>
              <a:t>Lehigh.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Issues in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Relevance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Simple (and simplistic) definition: A relevant document contains the information that a person was looking for when they submitted a query to the search engine</a:t>
            </a:r>
          </a:p>
          <a:p>
            <a:pPr lvl="1"/>
            <a:r>
              <a:rPr lang="en-US" dirty="0" smtClean="0"/>
              <a:t>Many factors influence a person’s decision about what is relevant: e.g., task, context, novelty, style</a:t>
            </a:r>
          </a:p>
          <a:p>
            <a:pPr lvl="1"/>
            <a:r>
              <a:rPr lang="en-US" i="1" dirty="0" smtClean="0"/>
              <a:t>Topical relevance </a:t>
            </a:r>
            <a:r>
              <a:rPr lang="en-US" dirty="0" smtClean="0"/>
              <a:t>(same topic) vs. </a:t>
            </a:r>
            <a:r>
              <a:rPr lang="en-US" i="1" dirty="0" smtClean="0"/>
              <a:t>user relevance </a:t>
            </a:r>
            <a:r>
              <a:rPr lang="en-US" dirty="0" smtClean="0"/>
              <a:t>(everything else)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Issues in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Relevance</a:t>
            </a:r>
          </a:p>
          <a:p>
            <a:pPr lvl="1"/>
            <a:r>
              <a:rPr lang="en-US" i="1" dirty="0" smtClean="0"/>
              <a:t>Retrieval models </a:t>
            </a:r>
            <a:r>
              <a:rPr lang="en-US" dirty="0" smtClean="0"/>
              <a:t>define a view of relevance</a:t>
            </a:r>
          </a:p>
          <a:p>
            <a:pPr lvl="1"/>
            <a:r>
              <a:rPr lang="en-US" i="1" dirty="0" smtClean="0"/>
              <a:t>Ranking algorithms </a:t>
            </a:r>
            <a:r>
              <a:rPr lang="en-US" dirty="0" smtClean="0"/>
              <a:t>used in search engines are based on retrieval models</a:t>
            </a:r>
          </a:p>
          <a:p>
            <a:pPr lvl="1"/>
            <a:r>
              <a:rPr lang="en-US" dirty="0" smtClean="0"/>
              <a:t>Most models describe statistical properties of text rather than linguistic</a:t>
            </a:r>
          </a:p>
          <a:p>
            <a:pPr lvl="2"/>
            <a:r>
              <a:rPr lang="en-US" dirty="0" smtClean="0"/>
              <a:t>i.e., counting simple text features such as words instead of parsing and analyzing the sentences</a:t>
            </a:r>
          </a:p>
          <a:p>
            <a:pPr lvl="2"/>
            <a:r>
              <a:rPr lang="en-US" dirty="0" smtClean="0"/>
              <a:t>Statistical approach to text processing started with </a:t>
            </a:r>
            <a:r>
              <a:rPr lang="en-US" dirty="0" err="1" smtClean="0"/>
              <a:t>Luhn</a:t>
            </a:r>
            <a:r>
              <a:rPr lang="en-US" dirty="0" smtClean="0"/>
              <a:t> in the 50s</a:t>
            </a:r>
          </a:p>
          <a:p>
            <a:pPr lvl="2"/>
            <a:r>
              <a:rPr lang="en-US" dirty="0" smtClean="0"/>
              <a:t>Linguistic features can be part of a statistical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Issues in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Experimental procedures and measures for comparing system output with user expectations</a:t>
            </a:r>
          </a:p>
          <a:p>
            <a:pPr lvl="2"/>
            <a:r>
              <a:rPr lang="en-US" dirty="0" smtClean="0"/>
              <a:t>Originated in </a:t>
            </a:r>
            <a:r>
              <a:rPr lang="en-US" dirty="0" err="1" smtClean="0"/>
              <a:t>Cranfield</a:t>
            </a:r>
            <a:r>
              <a:rPr lang="en-US" dirty="0" smtClean="0"/>
              <a:t> experiments in the 60s</a:t>
            </a:r>
          </a:p>
          <a:p>
            <a:pPr lvl="1"/>
            <a:r>
              <a:rPr lang="en-US" dirty="0" smtClean="0"/>
              <a:t>IR evaluation methods now used in many fields</a:t>
            </a:r>
          </a:p>
          <a:p>
            <a:pPr lvl="1"/>
            <a:r>
              <a:rPr lang="en-US" dirty="0" smtClean="0"/>
              <a:t>Typically use </a:t>
            </a:r>
            <a:r>
              <a:rPr lang="en-US" i="1" dirty="0" smtClean="0"/>
              <a:t>test collection </a:t>
            </a:r>
            <a:r>
              <a:rPr lang="en-US" dirty="0" smtClean="0"/>
              <a:t>of documents, queries, and relevance judgments</a:t>
            </a:r>
          </a:p>
          <a:p>
            <a:pPr lvl="2"/>
            <a:r>
              <a:rPr lang="en-US" dirty="0" smtClean="0"/>
              <a:t>Most commonly used are TREC collections</a:t>
            </a:r>
          </a:p>
          <a:p>
            <a:pPr lvl="1"/>
            <a:r>
              <a:rPr lang="en-US" i="1" dirty="0" smtClean="0"/>
              <a:t>Recall</a:t>
            </a:r>
            <a:r>
              <a:rPr lang="en-US" dirty="0" smtClean="0"/>
              <a:t> and </a:t>
            </a:r>
            <a:r>
              <a:rPr lang="en-US" i="1" dirty="0" smtClean="0"/>
              <a:t>precision</a:t>
            </a:r>
            <a:r>
              <a:rPr lang="en-US" dirty="0" smtClean="0"/>
              <a:t> are two examples of </a:t>
            </a:r>
            <a:r>
              <a:rPr lang="en-US" u="sng" dirty="0" smtClean="0"/>
              <a:t>effectiveness</a:t>
            </a:r>
            <a:r>
              <a:rPr lang="en-US" dirty="0" smtClean="0"/>
              <a:t> measures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Issues in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and Information Needs</a:t>
            </a:r>
          </a:p>
          <a:p>
            <a:pPr lvl="1"/>
            <a:r>
              <a:rPr lang="en-US" dirty="0" smtClean="0"/>
              <a:t>Search evaluation is user-centered</a:t>
            </a:r>
          </a:p>
          <a:p>
            <a:pPr lvl="1"/>
            <a:r>
              <a:rPr lang="en-US" dirty="0" smtClean="0"/>
              <a:t>Keyword queries are often poor descriptions of actual information needs</a:t>
            </a:r>
          </a:p>
          <a:p>
            <a:pPr lvl="1"/>
            <a:r>
              <a:rPr lang="en-US" dirty="0" smtClean="0"/>
              <a:t>Interaction and context are important for understanding user intent</a:t>
            </a:r>
          </a:p>
          <a:p>
            <a:pPr lvl="1"/>
            <a:r>
              <a:rPr lang="en-US" dirty="0" smtClean="0"/>
              <a:t>Query refinement techniques such as </a:t>
            </a:r>
            <a:r>
              <a:rPr lang="en-US" i="1" dirty="0" smtClean="0"/>
              <a:t>query expansion</a:t>
            </a:r>
            <a:r>
              <a:rPr lang="en-US" dirty="0" smtClean="0"/>
              <a:t>, </a:t>
            </a:r>
            <a:r>
              <a:rPr lang="en-US" i="1" dirty="0" smtClean="0"/>
              <a:t>query suggestion</a:t>
            </a:r>
            <a:r>
              <a:rPr lang="en-US" dirty="0" smtClean="0"/>
              <a:t>, </a:t>
            </a:r>
            <a:r>
              <a:rPr lang="en-US" i="1" dirty="0" smtClean="0"/>
              <a:t>relevance feedback </a:t>
            </a:r>
            <a:r>
              <a:rPr lang="en-US" dirty="0" smtClean="0"/>
              <a:t>improve ranking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and Search Engines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search engine is the practical application of information retrieval techniques to large scale text collections</a:t>
            </a:r>
          </a:p>
          <a:p>
            <a:r>
              <a:rPr lang="en-US" dirty="0" smtClean="0"/>
              <a:t>Web search engines are best-known examples, but many others</a:t>
            </a:r>
          </a:p>
          <a:p>
            <a:pPr lvl="1"/>
            <a:r>
              <a:rPr lang="en-US" i="1" dirty="0" smtClean="0"/>
              <a:t>Open source </a:t>
            </a:r>
            <a:r>
              <a:rPr lang="en-US" dirty="0" smtClean="0"/>
              <a:t>search engines are important for research and development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Lucene</a:t>
            </a:r>
            <a:r>
              <a:rPr lang="en-US" dirty="0" smtClean="0"/>
              <a:t>, Lemur/Indri, </a:t>
            </a:r>
            <a:r>
              <a:rPr lang="en-US" i="1" dirty="0" err="1" smtClean="0"/>
              <a:t>Galago</a:t>
            </a:r>
            <a:endParaRPr lang="en-US" i="1" dirty="0" smtClean="0"/>
          </a:p>
          <a:p>
            <a:r>
              <a:rPr lang="en-US" dirty="0" smtClean="0"/>
              <a:t>Big issues include main IR issues but also some others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and Search Engines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90600" y="2514600"/>
            <a:ext cx="2667000" cy="269920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Relevance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 -Effective ranking 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Evaluation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 -Testing and</a:t>
            </a:r>
            <a:r>
              <a:rPr kumimoji="0" lang="en-US" b="0" i="1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measuring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Information needs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-User interaction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3429000" cy="407957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Performance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-Efficient search and indexing 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Incorporating new data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-Coverage and freshness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Scalability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-Growing with data and users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Adaptability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-Tuning for applications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Specific problems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  -e.g. , Spam</a:t>
            </a:r>
          </a:p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810000" y="3352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fornian FB" pitchFamily="18" charset="0"/>
              <a:ea typeface="+mn-ea"/>
              <a:cs typeface="+mn-cs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14400" y="1981200"/>
            <a:ext cx="2834302" cy="35362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+mj-lt"/>
                <a:ea typeface="+mn-ea"/>
                <a:cs typeface="+mn-cs"/>
              </a:rPr>
              <a:t>Information Retrieval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410200" y="1905000"/>
            <a:ext cx="2054088" cy="35362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kern="1200" dirty="0">
                <a:solidFill>
                  <a:srgbClr val="000000"/>
                </a:solidFill>
                <a:latin typeface="+mj-lt"/>
                <a:ea typeface="+mn-ea"/>
                <a:cs typeface="+mn-cs"/>
              </a:rPr>
              <a:t>Search Engines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Measuring and improving the efficiency of search </a:t>
            </a:r>
          </a:p>
          <a:p>
            <a:pPr lvl="2"/>
            <a:r>
              <a:rPr lang="en-US" dirty="0" smtClean="0"/>
              <a:t>e.g., reducing </a:t>
            </a:r>
            <a:r>
              <a:rPr lang="en-US" i="1" dirty="0" smtClean="0"/>
              <a:t>response time</a:t>
            </a:r>
            <a:r>
              <a:rPr lang="en-US" dirty="0" smtClean="0"/>
              <a:t>, increasing </a:t>
            </a:r>
            <a:r>
              <a:rPr lang="en-US" i="1" dirty="0" smtClean="0"/>
              <a:t>query throughput</a:t>
            </a:r>
            <a:r>
              <a:rPr lang="en-US" dirty="0" smtClean="0"/>
              <a:t>,  increasing </a:t>
            </a:r>
            <a:r>
              <a:rPr lang="en-US" i="1" dirty="0" smtClean="0"/>
              <a:t>indexing speed</a:t>
            </a:r>
          </a:p>
          <a:p>
            <a:pPr lvl="1"/>
            <a:r>
              <a:rPr lang="en-US" i="1" dirty="0" smtClean="0"/>
              <a:t>Indexes </a:t>
            </a:r>
            <a:r>
              <a:rPr lang="en-US" dirty="0" smtClean="0"/>
              <a:t>are data structures designed to improve search efficiency</a:t>
            </a:r>
          </a:p>
          <a:p>
            <a:pPr lvl="2"/>
            <a:r>
              <a:rPr lang="en-US" dirty="0" smtClean="0"/>
              <a:t>designing and implementing them are major issues for search engines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Dynamic data</a:t>
            </a:r>
          </a:p>
          <a:p>
            <a:pPr lvl="1"/>
            <a:r>
              <a:rPr lang="en-US" dirty="0" smtClean="0"/>
              <a:t>The “collection” for most real applications is constantly changing in terms of updates, additions, deletions</a:t>
            </a:r>
          </a:p>
          <a:p>
            <a:pPr lvl="2"/>
            <a:r>
              <a:rPr lang="en-US" dirty="0" smtClean="0"/>
              <a:t>e.g., web pages</a:t>
            </a:r>
          </a:p>
          <a:p>
            <a:pPr lvl="1"/>
            <a:r>
              <a:rPr lang="en-US" dirty="0" smtClean="0"/>
              <a:t>Acquiring or “crawling” the documents is a major task</a:t>
            </a:r>
          </a:p>
          <a:p>
            <a:pPr lvl="2"/>
            <a:r>
              <a:rPr lang="en-US" dirty="0" smtClean="0"/>
              <a:t>Typical measures are </a:t>
            </a:r>
            <a:r>
              <a:rPr lang="en-US" i="1" dirty="0" smtClean="0"/>
              <a:t>coverage</a:t>
            </a:r>
            <a:r>
              <a:rPr lang="en-US" dirty="0" smtClean="0"/>
              <a:t> (how much has been indexed) and </a:t>
            </a:r>
            <a:r>
              <a:rPr lang="en-US" i="1" dirty="0" smtClean="0"/>
              <a:t>freshness </a:t>
            </a:r>
            <a:r>
              <a:rPr lang="en-US" dirty="0" smtClean="0"/>
              <a:t>(how recently was it indexed)</a:t>
            </a:r>
          </a:p>
          <a:p>
            <a:pPr lvl="1"/>
            <a:r>
              <a:rPr lang="en-US" dirty="0" smtClean="0"/>
              <a:t>Updating the indexes while processing queries is also a design issue</a:t>
            </a:r>
          </a:p>
          <a:p>
            <a:pPr lvl="2"/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Making everything work with millions of users every day, and many terabytes of documents</a:t>
            </a:r>
          </a:p>
          <a:p>
            <a:pPr lvl="1"/>
            <a:r>
              <a:rPr lang="en-US" dirty="0" smtClean="0"/>
              <a:t>Distributed processing is essential</a:t>
            </a:r>
          </a:p>
          <a:p>
            <a:r>
              <a:rPr lang="en-US" dirty="0" smtClean="0"/>
              <a:t>Adaptability</a:t>
            </a:r>
          </a:p>
          <a:p>
            <a:pPr lvl="1"/>
            <a:r>
              <a:rPr lang="en-US" dirty="0" smtClean="0"/>
              <a:t>Changing and tuning search engine components such as ranking algorithm, indexing strategy, interface for different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Web search, spam in all its forms is one of </a:t>
            </a:r>
            <a:r>
              <a:rPr lang="en-US" u="sng" dirty="0" smtClean="0"/>
              <a:t>the</a:t>
            </a:r>
            <a:r>
              <a:rPr lang="en-US" dirty="0" smtClean="0"/>
              <a:t> major issues</a:t>
            </a:r>
          </a:p>
          <a:p>
            <a:r>
              <a:rPr lang="en-US" dirty="0" smtClean="0"/>
              <a:t>Affects the efficiency of search engines and, more seriously, the </a:t>
            </a:r>
            <a:r>
              <a:rPr lang="en-US" u="sng" dirty="0" smtClean="0"/>
              <a:t>effectiveness</a:t>
            </a:r>
            <a:r>
              <a:rPr lang="en-US" dirty="0" smtClean="0"/>
              <a:t> of the results</a:t>
            </a:r>
          </a:p>
          <a:p>
            <a:r>
              <a:rPr lang="en-US" dirty="0" smtClean="0"/>
              <a:t>Many types of spam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spamdexing</a:t>
            </a:r>
            <a:r>
              <a:rPr lang="en-US" dirty="0" smtClean="0"/>
              <a:t> or term spam, link spam, “optimization”</a:t>
            </a:r>
          </a:p>
          <a:p>
            <a:r>
              <a:rPr lang="en-US" dirty="0" smtClean="0"/>
              <a:t>New subfield called </a:t>
            </a:r>
            <a:r>
              <a:rPr lang="en-US" i="1" dirty="0" smtClean="0"/>
              <a:t>adversarial IR</a:t>
            </a:r>
            <a:r>
              <a:rPr lang="en-US" dirty="0" smtClean="0"/>
              <a:t>, since spammers are “adversaries” with different 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By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retrieval models</a:t>
            </a:r>
          </a:p>
          <a:p>
            <a:r>
              <a:rPr lang="en-US" dirty="0" smtClean="0"/>
              <a:t>Retrieval evaluations</a:t>
            </a:r>
          </a:p>
          <a:p>
            <a:r>
              <a:rPr lang="en-US" dirty="0" smtClean="0"/>
              <a:t>Text properties</a:t>
            </a:r>
          </a:p>
          <a:p>
            <a:r>
              <a:rPr lang="en-US" dirty="0" smtClean="0"/>
              <a:t>Indexing and searching</a:t>
            </a:r>
          </a:p>
          <a:p>
            <a:r>
              <a:rPr lang="en-US" dirty="0" smtClean="0"/>
              <a:t>Web search engine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help you to understand search engines, evaluate and compare them, and implement a simple search engine</a:t>
            </a:r>
          </a:p>
          <a:p>
            <a:r>
              <a:rPr lang="en-US" dirty="0" smtClean="0"/>
              <a:t>Provide broad coverage of the important issues in information retrieval and search engines</a:t>
            </a:r>
          </a:p>
          <a:p>
            <a:pPr lvl="1"/>
            <a:r>
              <a:rPr lang="en-US" dirty="0" smtClean="0"/>
              <a:t>includes underlying models and current research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Project Discussion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SEME: Search Engine Made Easier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31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Architecture</a:t>
            </a:r>
            <a:endParaRPr lang="en-US" dirty="0"/>
          </a:p>
        </p:txBody>
      </p:sp>
      <p:pic>
        <p:nvPicPr>
          <p:cNvPr id="5" name="Content Placeholder 4" descr="se-arc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658429"/>
            <a:ext cx="7772400" cy="411422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32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Phase 1</a:t>
            </a:r>
            <a:r>
              <a:rPr lang="en-US" dirty="0" smtClean="0"/>
              <a:t>: Building a web server with your own home page(s) and user interaction</a:t>
            </a:r>
          </a:p>
          <a:p>
            <a:r>
              <a:rPr lang="en-US" dirty="0" smtClean="0">
                <a:hlinkClick r:id="rId3"/>
              </a:rPr>
              <a:t>Phase 2</a:t>
            </a:r>
            <a:r>
              <a:rPr lang="en-US" dirty="0" smtClean="0"/>
              <a:t>: Text processing and indexing</a:t>
            </a:r>
          </a:p>
          <a:p>
            <a:r>
              <a:rPr lang="en-US" dirty="0" smtClean="0">
                <a:hlinkClick r:id="rId4"/>
              </a:rPr>
              <a:t>Phase 3</a:t>
            </a:r>
            <a:r>
              <a:rPr lang="en-US" dirty="0" smtClean="0"/>
              <a:t>: Crawling the web</a:t>
            </a:r>
          </a:p>
          <a:p>
            <a:r>
              <a:rPr lang="en-US" dirty="0" smtClean="0">
                <a:hlinkClick r:id="rId5"/>
              </a:rPr>
              <a:t>Phase 4</a:t>
            </a:r>
            <a:r>
              <a:rPr lang="en-US" dirty="0" smtClean="0"/>
              <a:t>: Putting all together as a Boolean search engine (no ranking)</a:t>
            </a:r>
          </a:p>
          <a:p>
            <a:r>
              <a:rPr lang="en-US" dirty="0" smtClean="0">
                <a:hlinkClick r:id="rId6"/>
              </a:rPr>
              <a:t>Phase 5</a:t>
            </a:r>
            <a:r>
              <a:rPr lang="en-US" dirty="0" smtClean="0"/>
              <a:t>: Ranking search results (time permitting)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33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Web Statistics and History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34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Web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April 2014 </a:t>
            </a:r>
            <a:r>
              <a:rPr lang="en-US" dirty="0" err="1" smtClean="0"/>
              <a:t>Netcraft</a:t>
            </a:r>
            <a:r>
              <a:rPr lang="en-US" dirty="0" smtClean="0"/>
              <a:t> survey, there are 958,919,789 host names, 39 millions more than previous month </a:t>
            </a:r>
          </a:p>
          <a:p>
            <a:pPr lvl="1"/>
            <a:r>
              <a:rPr lang="en-US" dirty="0" smtClean="0">
                <a:hlinkClick r:id="rId2"/>
              </a:rPr>
              <a:t>http://news.netcraft.com/archives/category/web-server-survey/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Of which 182,138,695 were active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Compared to the May 2013 statistics:</a:t>
            </a:r>
          </a:p>
          <a:p>
            <a:pPr lvl="2"/>
            <a:r>
              <a:rPr lang="en-US" dirty="0" smtClean="0"/>
              <a:t>672,837,096</a:t>
            </a:r>
            <a:r>
              <a:rPr lang="en-US" dirty="0" smtClean="0">
                <a:solidFill>
                  <a:schemeClr val="tx1"/>
                </a:solidFill>
              </a:rPr>
              <a:t> host names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About 186 millions were active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35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Market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April 2014 </a:t>
            </a:r>
            <a:r>
              <a:rPr lang="en-US" dirty="0" err="1" smtClean="0"/>
              <a:t>Netcraft</a:t>
            </a:r>
            <a:r>
              <a:rPr lang="en-US" dirty="0" smtClean="0"/>
              <a:t> survey, </a:t>
            </a:r>
          </a:p>
          <a:p>
            <a:pPr lvl="1"/>
            <a:r>
              <a:rPr lang="en-US" dirty="0" smtClean="0">
                <a:hlinkClick r:id="rId2"/>
              </a:rPr>
              <a:t>http://news.netcraft.com/archives/category/web-server-survey/</a:t>
            </a:r>
            <a:endParaRPr lang="en-US" dirty="0" smtClean="0"/>
          </a:p>
          <a:p>
            <a:pPr lvl="1"/>
            <a:r>
              <a:rPr lang="en-US" dirty="0" smtClean="0"/>
              <a:t>Of all the servers, Apache is the most popular one, 361,853,003 or 37.74%, followed by Microsoft servers, 316,843,695 or 33.04%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36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from Other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 of July 2012, there are over 900 million hosts on the Internet </a:t>
            </a:r>
            <a:r>
              <a:rPr lang="en-US" sz="2800" dirty="0" smtClean="0">
                <a:hlinkClick r:id="rId2"/>
              </a:rPr>
              <a:t>https://www.isc.org/solutions/survey/history</a:t>
            </a:r>
            <a:endParaRPr lang="en-US" sz="2800" dirty="0" smtClean="0"/>
          </a:p>
          <a:p>
            <a:r>
              <a:rPr lang="en-US" sz="2800" dirty="0" smtClean="0"/>
              <a:t>After meeting someone they are interested in, 26% of US adults Google them (April 2013)</a:t>
            </a:r>
          </a:p>
          <a:p>
            <a:pPr lvl="1"/>
            <a:r>
              <a:rPr lang="en-US" sz="2400" dirty="0" smtClean="0">
                <a:hlinkClick r:id="rId3"/>
              </a:rPr>
              <a:t>http://www.factbrowser.com/facts/11787/</a:t>
            </a:r>
            <a:endParaRPr lang="en-US" sz="2400" dirty="0" smtClean="0"/>
          </a:p>
          <a:p>
            <a:r>
              <a:rPr lang="en-US" sz="2800" dirty="0" smtClean="0"/>
              <a:t>Google sites account for 67.1% of US searches, compared to 16.9% for Microsoft, and 11.8% for Yahoo! (March 2013)</a:t>
            </a:r>
          </a:p>
          <a:p>
            <a:pPr lvl="1"/>
            <a:r>
              <a:rPr lang="en-US" sz="2400" dirty="0" smtClean="0">
                <a:hlinkClick r:id="rId4"/>
              </a:rPr>
              <a:t>http://www.factbrowser.com/facts/11410/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37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F1F40A-DFEC-44FE-BDCB-AE04100468E7}" type="slidenum">
              <a:rPr lang="en-US"/>
              <a:pPr/>
              <a:t>38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Areas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 Management</a:t>
            </a:r>
          </a:p>
          <a:p>
            <a:r>
              <a:rPr lang="en-US"/>
              <a:t>Library and Information Science</a:t>
            </a:r>
          </a:p>
          <a:p>
            <a:r>
              <a:rPr lang="en-US"/>
              <a:t>Artificial Intelligence</a:t>
            </a:r>
          </a:p>
          <a:p>
            <a:r>
              <a:rPr lang="en-US"/>
              <a:t>Natural Language Processing</a:t>
            </a:r>
          </a:p>
          <a:p>
            <a:r>
              <a:rPr lang="en-US"/>
              <a:t>Machine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C2F64F-D4C7-436A-B944-63AB89AFF725}" type="slidenum">
              <a:rPr lang="en-US"/>
              <a:pPr/>
              <a:t>39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Management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848600" cy="4114800"/>
          </a:xfrm>
        </p:spPr>
        <p:txBody>
          <a:bodyPr/>
          <a:lstStyle/>
          <a:p>
            <a:r>
              <a:rPr lang="en-US"/>
              <a:t>Focused on </a:t>
            </a:r>
            <a:r>
              <a:rPr lang="en-US" i="1"/>
              <a:t>structured</a:t>
            </a:r>
            <a:r>
              <a:rPr lang="en-US"/>
              <a:t> data stored in relational tables rather than free-form text.</a:t>
            </a:r>
          </a:p>
          <a:p>
            <a:r>
              <a:rPr lang="en-US"/>
              <a:t>Focused on efficient processing of well-defined queries in a formal language (SQL).</a:t>
            </a:r>
          </a:p>
          <a:p>
            <a:r>
              <a:rPr lang="en-US"/>
              <a:t>Clearer semantics for both data and queries.</a:t>
            </a:r>
          </a:p>
          <a:p>
            <a:r>
              <a:rPr lang="en-US"/>
              <a:t>Recent move towards </a:t>
            </a:r>
            <a:r>
              <a:rPr lang="en-US" i="1"/>
              <a:t>semi-structured</a:t>
            </a:r>
            <a:r>
              <a:rPr lang="en-US"/>
              <a:t> data (XML) brings it closer to 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completing the course, students will be able to</a:t>
            </a:r>
          </a:p>
          <a:p>
            <a:pPr lvl="1"/>
            <a:r>
              <a:rPr lang="en-US" dirty="0" smtClean="0"/>
              <a:t>Explain basic information retrieval models such as vector space model and probabilistic model</a:t>
            </a:r>
          </a:p>
          <a:p>
            <a:pPr lvl="1"/>
            <a:r>
              <a:rPr lang="en-US" dirty="0" smtClean="0"/>
              <a:t>Evaluate the performance of information retrieval systems</a:t>
            </a:r>
          </a:p>
          <a:p>
            <a:pPr lvl="1"/>
            <a:r>
              <a:rPr lang="en-US" dirty="0" smtClean="0"/>
              <a:t>Analyze information retrieval systems such as web search engine using the principles of IR</a:t>
            </a:r>
          </a:p>
          <a:p>
            <a:pPr lvl="1"/>
            <a:r>
              <a:rPr lang="en-US" dirty="0" smtClean="0"/>
              <a:t>Design and implement a simple web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4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D1300-C622-45F0-9987-4527A6D38331}" type="slidenum">
              <a:rPr lang="en-US"/>
              <a:pPr/>
              <a:t>40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Library and Information Science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Focused on the human user aspects of information retrieval (human-computer interaction, user interface, visualization).</a:t>
            </a:r>
          </a:p>
          <a:p>
            <a:pPr>
              <a:lnSpc>
                <a:spcPct val="90000"/>
              </a:lnSpc>
            </a:pPr>
            <a:r>
              <a:rPr lang="en-US"/>
              <a:t>Concerned with effective categorization of human knowledge.</a:t>
            </a:r>
          </a:p>
          <a:p>
            <a:pPr>
              <a:lnSpc>
                <a:spcPct val="90000"/>
              </a:lnSpc>
            </a:pPr>
            <a:r>
              <a:rPr lang="en-US"/>
              <a:t>Concerned with citation analysis and </a:t>
            </a:r>
            <a:r>
              <a:rPr lang="en-US" i="1"/>
              <a:t>bibliometrics </a:t>
            </a:r>
            <a:r>
              <a:rPr lang="en-US"/>
              <a:t>(structure of information).</a:t>
            </a:r>
          </a:p>
          <a:p>
            <a:pPr>
              <a:lnSpc>
                <a:spcPct val="90000"/>
              </a:lnSpc>
            </a:pPr>
            <a:r>
              <a:rPr lang="en-US"/>
              <a:t>Recent work on </a:t>
            </a:r>
            <a:r>
              <a:rPr lang="en-US" i="1"/>
              <a:t>digital libraries</a:t>
            </a:r>
            <a:r>
              <a:rPr lang="en-US"/>
              <a:t> brings it closer to CS &amp; IR.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7514A-E99D-462B-8422-26A4A033A358}" type="slidenum">
              <a:rPr lang="en-US"/>
              <a:pPr/>
              <a:t>41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Language Processing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Focused on the syntactic, semantic, and pragmatic analysis of natural language text and discourse.</a:t>
            </a:r>
          </a:p>
          <a:p>
            <a:r>
              <a:rPr lang="en-US"/>
              <a:t>Ability to analyze syntax (phrase structure) and semantics could allow retrieval based on </a:t>
            </a:r>
            <a:r>
              <a:rPr lang="en-US" i="1"/>
              <a:t>meaning</a:t>
            </a:r>
            <a:r>
              <a:rPr lang="en-US"/>
              <a:t> rather than keywords.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35FCEF-A76D-47BF-A6F0-0EF7970A44A3}" type="slidenum">
              <a:rPr lang="en-US"/>
              <a:pPr/>
              <a:t>42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Language Processing:</a:t>
            </a:r>
            <a:br>
              <a:rPr lang="en-US"/>
            </a:br>
            <a:r>
              <a:rPr lang="en-US"/>
              <a:t>IR Directions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Methods for determining the sense of an ambiguous word based on context (</a:t>
            </a:r>
            <a:r>
              <a:rPr lang="en-US" i="1"/>
              <a:t>word sense disambiguation</a:t>
            </a:r>
            <a:r>
              <a:rPr lang="en-US"/>
              <a:t>).</a:t>
            </a:r>
          </a:p>
          <a:p>
            <a:r>
              <a:rPr lang="en-US"/>
              <a:t>Methods for identifying specific pieces of information in a document (</a:t>
            </a:r>
            <a:r>
              <a:rPr lang="en-US" i="1"/>
              <a:t>information extraction</a:t>
            </a:r>
            <a:r>
              <a:rPr lang="en-US"/>
              <a:t>).</a:t>
            </a:r>
          </a:p>
          <a:p>
            <a:r>
              <a:rPr lang="en-US"/>
              <a:t>Methods for answering specific NL questions from document corpora.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5AEB72-03EA-4F95-A559-8A071162F3F3}" type="slidenum">
              <a:rPr lang="en-US"/>
              <a:pPr/>
              <a:t>43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Artificial Intelligence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Focused on the representation of knowledge, reasoning, and intelligent action.</a:t>
            </a:r>
          </a:p>
          <a:p>
            <a:pPr>
              <a:lnSpc>
                <a:spcPct val="90000"/>
              </a:lnSpc>
            </a:pPr>
            <a:r>
              <a:rPr lang="en-US"/>
              <a:t>Formalisms for representing knowledge and queries:</a:t>
            </a:r>
          </a:p>
          <a:p>
            <a:pPr lvl="1">
              <a:lnSpc>
                <a:spcPct val="90000"/>
              </a:lnSpc>
            </a:pPr>
            <a:r>
              <a:rPr lang="en-US"/>
              <a:t>First-order Predicate Logic</a:t>
            </a:r>
          </a:p>
          <a:p>
            <a:pPr lvl="1">
              <a:lnSpc>
                <a:spcPct val="90000"/>
              </a:lnSpc>
            </a:pPr>
            <a:r>
              <a:rPr lang="en-US"/>
              <a:t>Bayesian Networks</a:t>
            </a:r>
          </a:p>
          <a:p>
            <a:pPr>
              <a:lnSpc>
                <a:spcPct val="90000"/>
              </a:lnSpc>
            </a:pPr>
            <a:r>
              <a:rPr lang="en-US"/>
              <a:t>Recent work on web ontologies and intelligent information agents brings it closer to IR.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5DC33-C455-48BD-9B8A-E644A1F88BF2}" type="slidenum">
              <a:rPr lang="en-US"/>
              <a:pPr/>
              <a:t>44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 Learning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Focused on the development of computational systems that improve their performance with experience.</a:t>
            </a:r>
          </a:p>
          <a:p>
            <a:pPr>
              <a:lnSpc>
                <a:spcPct val="90000"/>
              </a:lnSpc>
            </a:pPr>
            <a:r>
              <a:rPr lang="en-US"/>
              <a:t>Automated classification of examples based on learning concepts from labeled training examples (</a:t>
            </a:r>
            <a:r>
              <a:rPr lang="en-US" i="1"/>
              <a:t>supervised learning</a:t>
            </a:r>
            <a:r>
              <a:rPr lang="en-US"/>
              <a:t>).</a:t>
            </a:r>
          </a:p>
          <a:p>
            <a:pPr>
              <a:lnSpc>
                <a:spcPct val="90000"/>
              </a:lnSpc>
            </a:pPr>
            <a:r>
              <a:rPr lang="en-US"/>
              <a:t>Automated methods for clustering unlabeled examples into meaningful groups (</a:t>
            </a:r>
            <a:r>
              <a:rPr lang="en-US" i="1"/>
              <a:t>unsupervised learning</a:t>
            </a:r>
            <a:r>
              <a:rPr lang="en-US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C57582-3049-4D59-9C2F-93E311084333}" type="slidenum">
              <a:rPr lang="en-US"/>
              <a:pPr/>
              <a:t>45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 Learning:</a:t>
            </a:r>
            <a:br>
              <a:rPr lang="en-US"/>
            </a:br>
            <a:r>
              <a:rPr lang="en-US"/>
              <a:t>IR Directions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Matrix decomposition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Reduce higher dimension matrix to the ones that are “manageable,”  yet keep the semantics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Community detection and interaction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Network science, social groups and their inter- or intra-influence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Text Mining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Find patterns in text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5F10DD-76DB-4BA8-B899-9E31D9126DE6}" type="slidenum">
              <a:rPr lang="en-US"/>
              <a:pPr/>
              <a:t>46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Challenges for IR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77200" cy="4687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Distributed Data</a:t>
            </a:r>
            <a:r>
              <a:rPr lang="en-US" sz="2800" dirty="0"/>
              <a:t>: Documents spread over millions of different web servers.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Volatile Data</a:t>
            </a:r>
            <a:r>
              <a:rPr lang="en-US" sz="2800" dirty="0"/>
              <a:t>:  Many documents change or disappear rapidly (</a:t>
            </a:r>
            <a:r>
              <a:rPr lang="en-US" sz="2800"/>
              <a:t>e.g</a:t>
            </a:r>
            <a:r>
              <a:rPr lang="en-US" sz="2800" smtClean="0"/>
              <a:t>., </a:t>
            </a:r>
            <a:r>
              <a:rPr lang="en-US" sz="2800" dirty="0"/>
              <a:t>dead links).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Large Volume</a:t>
            </a:r>
            <a:r>
              <a:rPr lang="en-US" sz="2800" dirty="0"/>
              <a:t>: Billions of separate documents.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Unstructured and Redundant Data</a:t>
            </a:r>
            <a:r>
              <a:rPr lang="en-US" sz="2800" dirty="0"/>
              <a:t>: No uniform structure, HTML errors, up to 30% (near) duplicate documents.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Quality of Data</a:t>
            </a:r>
            <a:r>
              <a:rPr lang="en-US" sz="2800" dirty="0"/>
              <a:t>: No editorial control, false information, poor quality writing, typos, etc.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Heterogeneous Data</a:t>
            </a:r>
            <a:r>
              <a:rPr lang="en-US" sz="2800" dirty="0"/>
              <a:t>: Multiple media types (images, </a:t>
            </a:r>
            <a:r>
              <a:rPr lang="en-US" sz="2800" dirty="0" smtClean="0"/>
              <a:t>video), </a:t>
            </a:r>
            <a:r>
              <a:rPr lang="en-US" sz="2800" dirty="0"/>
              <a:t>languages, character sets, etc. 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</a:p>
          <a:p>
            <a:r>
              <a:rPr lang="en-US" dirty="0" smtClean="0"/>
              <a:t>Programming</a:t>
            </a:r>
          </a:p>
          <a:p>
            <a:r>
              <a:rPr lang="en-US" dirty="0" smtClean="0"/>
              <a:t>Some network concepts (client, server, TCP/IP)</a:t>
            </a:r>
          </a:p>
          <a:p>
            <a:r>
              <a:rPr lang="en-US" dirty="0" smtClean="0"/>
              <a:t>The programming project in this course is a good culminating experience where one can put all computer science knowledge into the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5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and Information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on the web is a daily activity for many people throughout the world</a:t>
            </a:r>
          </a:p>
          <a:p>
            <a:r>
              <a:rPr lang="en-US" dirty="0"/>
              <a:t>S</a:t>
            </a:r>
            <a:r>
              <a:rPr lang="en-US" dirty="0" smtClean="0"/>
              <a:t>earch and communication are most popular uses of the computer</a:t>
            </a:r>
          </a:p>
          <a:p>
            <a:r>
              <a:rPr lang="en-US" dirty="0" smtClean="0"/>
              <a:t>Applications involving search are everywhere</a:t>
            </a:r>
          </a:p>
          <a:p>
            <a:r>
              <a:rPr lang="en-US" dirty="0" smtClean="0"/>
              <a:t>The field of computer science that is most involved with R&amp;D for search is </a:t>
            </a:r>
            <a:r>
              <a:rPr lang="en-US" i="1" dirty="0" smtClean="0"/>
              <a:t>information retrieval (IR)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smtClean="0"/>
              <a:t>“Information </a:t>
            </a:r>
            <a:r>
              <a:rPr lang="en-US" sz="2800" i="1" dirty="0"/>
              <a:t>retrieval is a </a:t>
            </a:r>
            <a:r>
              <a:rPr lang="en-US" sz="2800" i="1" dirty="0" smtClean="0"/>
              <a:t>field </a:t>
            </a:r>
            <a:r>
              <a:rPr lang="en-US" sz="2800" i="1" dirty="0"/>
              <a:t>concerned with the structure, analysis, </a:t>
            </a:r>
            <a:r>
              <a:rPr lang="en-US" sz="2800" i="1" dirty="0" smtClean="0"/>
              <a:t>organization, storage</a:t>
            </a:r>
            <a:r>
              <a:rPr lang="en-US" sz="2800" i="1" dirty="0"/>
              <a:t>, searching, and retrieval of information</a:t>
            </a:r>
            <a:r>
              <a:rPr lang="en-US" sz="2800" i="1" dirty="0" smtClean="0"/>
              <a:t>.”</a:t>
            </a:r>
            <a:r>
              <a:rPr lang="en-US" sz="2800" dirty="0" smtClean="0"/>
              <a:t> (Salton, 1968)</a:t>
            </a:r>
          </a:p>
          <a:p>
            <a:r>
              <a:rPr lang="en-US" sz="2800" dirty="0" smtClean="0"/>
              <a:t>General definition that can be applied to many types of information and search applications</a:t>
            </a:r>
          </a:p>
          <a:p>
            <a:r>
              <a:rPr lang="en-US" sz="2800" dirty="0" smtClean="0"/>
              <a:t>Primary focus of IR since the 50s has been on </a:t>
            </a:r>
            <a:r>
              <a:rPr lang="en-US" sz="2800" i="1" dirty="0" smtClean="0"/>
              <a:t>text</a:t>
            </a:r>
            <a:r>
              <a:rPr lang="en-US" sz="2800" dirty="0" smtClean="0"/>
              <a:t> and </a:t>
            </a:r>
            <a:r>
              <a:rPr lang="en-US" sz="2800" i="1" dirty="0" smtClean="0"/>
              <a:t>documents</a:t>
            </a:r>
          </a:p>
          <a:p>
            <a:r>
              <a:rPr lang="en-US" sz="2800" dirty="0" smtClean="0"/>
              <a:t>In recent years the focus has been shifting towards multimedia (audio and video)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Information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information retrieval (IR) generally applies to any kind of documents, web information retrieval works </a:t>
            </a:r>
            <a:r>
              <a:rPr lang="en-US" dirty="0" smtClean="0"/>
              <a:t>of the </a:t>
            </a:r>
            <a:r>
              <a:rPr lang="en-US" dirty="0" smtClean="0"/>
              <a:t>documents on the web</a:t>
            </a:r>
          </a:p>
          <a:p>
            <a:r>
              <a:rPr lang="en-US" dirty="0" smtClean="0"/>
              <a:t>Features specific to web documents</a:t>
            </a:r>
          </a:p>
          <a:p>
            <a:pPr lvl="1"/>
            <a:r>
              <a:rPr lang="en-US" dirty="0" smtClean="0"/>
              <a:t>Mostly not structured</a:t>
            </a:r>
          </a:p>
          <a:p>
            <a:pPr lvl="1"/>
            <a:r>
              <a:rPr lang="en-US" dirty="0" smtClean="0"/>
              <a:t>Huge quantity</a:t>
            </a:r>
          </a:p>
          <a:p>
            <a:pPr lvl="1"/>
            <a:r>
              <a:rPr lang="en-US" dirty="0" smtClean="0"/>
              <a:t>Dynamic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5AD33C-9B01-4086-9FDC-C5D4C71E9690}" type="slidenum">
              <a:rPr lang="en-US" smtClean="0"/>
              <a:pPr/>
              <a:t>8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web pages, email, books, news stories, blog posts, scholarly papers, text messages, Word™, PowerPoint™, PDF, forum postings, patents, IM sessions, etc.</a:t>
            </a:r>
          </a:p>
          <a:p>
            <a:r>
              <a:rPr lang="en-US" dirty="0" smtClean="0"/>
              <a:t>Common properties</a:t>
            </a:r>
          </a:p>
          <a:p>
            <a:pPr lvl="1"/>
            <a:r>
              <a:rPr lang="en-US" dirty="0" smtClean="0"/>
              <a:t>Significant text content</a:t>
            </a:r>
          </a:p>
          <a:p>
            <a:pPr lvl="1"/>
            <a:r>
              <a:rPr lang="en-US" dirty="0" smtClean="0"/>
              <a:t>Some structure (e.g., title, author, date for papers; subject, sender, destination for email)</a:t>
            </a:r>
          </a:p>
          <a:p>
            <a:pPr lvl="1"/>
            <a:r>
              <a:rPr lang="en-US" dirty="0" smtClean="0"/>
              <a:t>More recently: dynamic, program generated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2252</Words>
  <Application>Microsoft Office PowerPoint</Application>
  <PresentationFormat>On-screen Show (4:3)</PresentationFormat>
  <Paragraphs>298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1_models</vt:lpstr>
      <vt:lpstr>Custom Design</vt:lpstr>
      <vt:lpstr>models</vt:lpstr>
      <vt:lpstr>Web Information Retrieval </vt:lpstr>
      <vt:lpstr>Acknowledgement</vt:lpstr>
      <vt:lpstr>Topics Covered By The Course</vt:lpstr>
      <vt:lpstr>Learning Outcomes</vt:lpstr>
      <vt:lpstr>Expected Background</vt:lpstr>
      <vt:lpstr>Search and Information Retrieval</vt:lpstr>
      <vt:lpstr>Information Retrieval</vt:lpstr>
      <vt:lpstr>Web Information Retrieval</vt:lpstr>
      <vt:lpstr>What is a Document?</vt:lpstr>
      <vt:lpstr>Documents vs. Database Records</vt:lpstr>
      <vt:lpstr>Search in Documents vs. Find Records</vt:lpstr>
      <vt:lpstr>Comparing Text</vt:lpstr>
      <vt:lpstr>Boundaries of Words</vt:lpstr>
      <vt:lpstr>PowerPoint Presentation</vt:lpstr>
      <vt:lpstr>Discussion</vt:lpstr>
      <vt:lpstr>Dimensions of IR</vt:lpstr>
      <vt:lpstr>Other Media</vt:lpstr>
      <vt:lpstr>Dimensions of IR</vt:lpstr>
      <vt:lpstr>IR Tasks</vt:lpstr>
      <vt:lpstr>Big Issues in IR</vt:lpstr>
      <vt:lpstr>Big Issues in IR</vt:lpstr>
      <vt:lpstr>Big Issues in IR</vt:lpstr>
      <vt:lpstr>Big Issues in IR</vt:lpstr>
      <vt:lpstr>IR and Search Engines</vt:lpstr>
      <vt:lpstr>IR and Search Engines</vt:lpstr>
      <vt:lpstr>Search Engine Issues</vt:lpstr>
      <vt:lpstr>Search Engine Issues</vt:lpstr>
      <vt:lpstr>Search Engine Issues</vt:lpstr>
      <vt:lpstr>Spam</vt:lpstr>
      <vt:lpstr>Course Goals</vt:lpstr>
      <vt:lpstr>Course Project Discussion</vt:lpstr>
      <vt:lpstr>Search Engine Architecture</vt:lpstr>
      <vt:lpstr>Phased Approach</vt:lpstr>
      <vt:lpstr>Some Web Statistics and History</vt:lpstr>
      <vt:lpstr>Number of Web Servers</vt:lpstr>
      <vt:lpstr>Web Server Market Share</vt:lpstr>
      <vt:lpstr>Statistics from Other Sources</vt:lpstr>
      <vt:lpstr>Related Areas</vt:lpstr>
      <vt:lpstr>Database Management</vt:lpstr>
      <vt:lpstr>Library and Information Science</vt:lpstr>
      <vt:lpstr>Natural Language Processing</vt:lpstr>
      <vt:lpstr>Natural Language Processing: IR Directions</vt:lpstr>
      <vt:lpstr>Artificial Intelligence</vt:lpstr>
      <vt:lpstr>Machine Learning</vt:lpstr>
      <vt:lpstr>Machine Learning: IR Directions</vt:lpstr>
      <vt:lpstr>Web Challenges for 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Engines</dc:title>
  <dc:creator>croft</dc:creator>
  <cp:lastModifiedBy>Xiannong Meng</cp:lastModifiedBy>
  <cp:revision>100</cp:revision>
  <dcterms:created xsi:type="dcterms:W3CDTF">2008-09-02T17:36:39Z</dcterms:created>
  <dcterms:modified xsi:type="dcterms:W3CDTF">2014-05-25T13:20:14Z</dcterms:modified>
</cp:coreProperties>
</file>