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5"/>
  </p:notesMasterIdLst>
  <p:sldIdLst>
    <p:sldId id="370" r:id="rId2"/>
    <p:sldId id="371" r:id="rId3"/>
    <p:sldId id="358" r:id="rId4"/>
    <p:sldId id="364" r:id="rId5"/>
    <p:sldId id="357" r:id="rId6"/>
    <p:sldId id="258" r:id="rId7"/>
    <p:sldId id="359" r:id="rId8"/>
    <p:sldId id="378" r:id="rId9"/>
    <p:sldId id="379" r:id="rId10"/>
    <p:sldId id="360" r:id="rId11"/>
    <p:sldId id="286" r:id="rId12"/>
    <p:sldId id="287" r:id="rId13"/>
    <p:sldId id="288" r:id="rId14"/>
    <p:sldId id="361" r:id="rId15"/>
    <p:sldId id="362" r:id="rId16"/>
    <p:sldId id="363" r:id="rId17"/>
    <p:sldId id="380" r:id="rId18"/>
    <p:sldId id="365" r:id="rId19"/>
    <p:sldId id="310" r:id="rId20"/>
    <p:sldId id="311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66" r:id="rId40"/>
    <p:sldId id="367" r:id="rId41"/>
    <p:sldId id="312" r:id="rId42"/>
    <p:sldId id="313" r:id="rId43"/>
    <p:sldId id="322" r:id="rId44"/>
    <p:sldId id="314" r:id="rId45"/>
    <p:sldId id="320" r:id="rId46"/>
    <p:sldId id="321" r:id="rId47"/>
    <p:sldId id="337" r:id="rId48"/>
    <p:sldId id="368" r:id="rId49"/>
    <p:sldId id="369" r:id="rId50"/>
    <p:sldId id="324" r:id="rId51"/>
    <p:sldId id="316" r:id="rId52"/>
    <p:sldId id="325" r:id="rId53"/>
    <p:sldId id="326" r:id="rId54"/>
    <p:sldId id="327" r:id="rId55"/>
    <p:sldId id="328" r:id="rId56"/>
    <p:sldId id="329" r:id="rId57"/>
    <p:sldId id="330" r:id="rId58"/>
    <p:sldId id="318" r:id="rId59"/>
    <p:sldId id="332" r:id="rId60"/>
    <p:sldId id="333" r:id="rId61"/>
    <p:sldId id="334" r:id="rId62"/>
    <p:sldId id="335" r:id="rId63"/>
    <p:sldId id="319" r:id="rId64"/>
  </p:sldIdLst>
  <p:sldSz cx="9144000" cy="6858000" type="screen4x3"/>
  <p:notesSz cx="6858000" cy="9144000"/>
  <p:embeddedFontLst>
    <p:embeddedFont>
      <p:font typeface="Helvetica" panose="020B0604020202020204" pitchFamily="34" charset="0"/>
      <p:regular r:id="rId66"/>
      <p:bold r:id="rId67"/>
      <p:italic r:id="rId68"/>
      <p:boldItalic r:id="rId69"/>
    </p:embeddedFont>
    <p:embeddedFont>
      <p:font typeface="ＭＳ Ｐゴシック" panose="020B0600070205080204" pitchFamily="34" charset="-128"/>
      <p:regular r:id="rId70"/>
    </p:embeddedFont>
    <p:embeddedFont>
      <p:font typeface="Consolas" panose="020B0609020204030204" pitchFamily="49" charset="0"/>
      <p:regular r:id="rId71"/>
      <p:bold r:id="rId72"/>
      <p:italic r:id="rId73"/>
      <p:boldItalic r:id="rId74"/>
    </p:embeddedFont>
    <p:embeddedFont>
      <p:font typeface="Calibri" panose="020F0502020204030204" pitchFamily="34" charset="0"/>
      <p:regular r:id="rId75"/>
      <p:bold r:id="rId76"/>
      <p:italic r:id="rId77"/>
      <p:boldItalic r:id="rId78"/>
    </p:embeddedFont>
  </p:embeddedFontLst>
  <p:custDataLst>
    <p:tags r:id="rId7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3.fntdata"/><Relationship Id="rId76" Type="http://schemas.openxmlformats.org/officeDocument/2006/relationships/font" Target="fonts/font11.fntdata"/><Relationship Id="rId7" Type="http://schemas.openxmlformats.org/officeDocument/2006/relationships/slide" Target="slides/slide6.xml"/><Relationship Id="rId71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1.fntdata"/><Relationship Id="rId74" Type="http://schemas.openxmlformats.org/officeDocument/2006/relationships/font" Target="fonts/font9.fntdata"/><Relationship Id="rId79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8.fntdata"/><Relationship Id="rId78" Type="http://schemas.openxmlformats.org/officeDocument/2006/relationships/font" Target="fonts/font13.fntdata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4.fntdata"/><Relationship Id="rId77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7.fntdata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0B940-7F46-430E-8A09-6C0007DC890C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C950F-6EA5-4EF0-BEE9-D47D3A99F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320FF3-58B7-4345-9914-309E8661044A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96C283-8BFD-43D6-92AD-CD72A6F3AEBE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3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3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26195D-2154-4DA3-BDEC-9F2C1666F587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5AD33C-9B01-4086-9FDC-C5D4C71E9690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696974-3991-4756-988B-B8F49914021E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68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68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DF72F3-79D9-4E89-BCD3-35F1A67A3BF8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F4626A-FEDB-410B-BD6D-CD95F2F3BFBD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E5DA81-79B4-42EF-B09D-DC80ABC40C71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0FF7C1-1C2B-41F6-B372-879A0D7C34A1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357FC6-C634-4B07-A438-32CDFC41F1A7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AC5250-6A19-48AB-A7EA-3DCC20F50E0B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level Second 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9933"/>
                </a:solidFill>
              </a:defRPr>
            </a:lvl1pPr>
          </a:lstStyle>
          <a:p>
            <a:endParaRPr lang="en-US"/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533400" y="1295400"/>
            <a:ext cx="8077200" cy="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17C6DD17-6DCD-490C-B043-3B872CF410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FF0000"/>
              </a:buClr>
              <a:buFontTx/>
              <a:buChar char="•"/>
              <a:defRPr sz="1400">
                <a:solidFill>
                  <a:srgbClr val="CC6600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CC00"/>
        </a:buClr>
        <a:buChar char="–"/>
        <a:defRPr sz="2800">
          <a:solidFill>
            <a:srgbClr val="3333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•"/>
        <a:defRPr sz="2400">
          <a:solidFill>
            <a:srgbClr val="0066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.bucknell.edu/~xmeng/webir-course/common-files/sortingWebIRCourses.html" TargetMode="External"/><Relationship Id="rId2" Type="http://schemas.openxmlformats.org/officeDocument/2006/relationships/hyperlink" Target="http://www.cs.utexas.edu/users/mooney/ir-cours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8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Web Information Retrieval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/>
          <a:p>
            <a:r>
              <a:rPr lang="en-US" sz="2400" dirty="0" smtClean="0"/>
              <a:t>Textbook by</a:t>
            </a:r>
          </a:p>
          <a:p>
            <a:r>
              <a:rPr lang="en-US" sz="2400" dirty="0" smtClean="0"/>
              <a:t>Christopher D. Manning, </a:t>
            </a:r>
            <a:r>
              <a:rPr lang="en-US" sz="2400" dirty="0" err="1" smtClean="0"/>
              <a:t>Prabhakar</a:t>
            </a:r>
            <a:r>
              <a:rPr lang="en-US" sz="2400" dirty="0" smtClean="0"/>
              <a:t> </a:t>
            </a:r>
            <a:r>
              <a:rPr lang="en-US" sz="2400" dirty="0" err="1" smtClean="0"/>
              <a:t>Raghavan</a:t>
            </a:r>
            <a:r>
              <a:rPr lang="en-US" sz="2400" dirty="0" smtClean="0"/>
              <a:t>, and </a:t>
            </a:r>
            <a:r>
              <a:rPr lang="en-US" sz="2400" dirty="0" err="1" smtClean="0"/>
              <a:t>Hinrich</a:t>
            </a:r>
            <a:r>
              <a:rPr lang="en-US" sz="2400" dirty="0" smtClean="0"/>
              <a:t> </a:t>
            </a:r>
            <a:r>
              <a:rPr lang="en-US" sz="2400" dirty="0" err="1" smtClean="0"/>
              <a:t>Schutze</a:t>
            </a:r>
            <a:endParaRPr lang="en-US" sz="2400" dirty="0" smtClean="0"/>
          </a:p>
          <a:p>
            <a:r>
              <a:rPr lang="en-US" sz="2400" i="1" dirty="0" smtClean="0"/>
              <a:t>Notes Revised by X. </a:t>
            </a:r>
            <a:r>
              <a:rPr lang="en-US" sz="2400" i="1" dirty="0" err="1" smtClean="0"/>
              <a:t>Meng</a:t>
            </a:r>
            <a:r>
              <a:rPr lang="en-US" sz="2400" i="1" dirty="0" smtClean="0"/>
              <a:t> for SEU</a:t>
            </a:r>
          </a:p>
          <a:p>
            <a:r>
              <a:rPr lang="en-US" sz="2400" i="1" dirty="0" smtClean="0"/>
              <a:t>May 2014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3348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Text – selecting index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Converting documents to a collection of </a:t>
            </a:r>
            <a:r>
              <a:rPr lang="en-US" i="1" dirty="0" smtClean="0"/>
              <a:t>index terms,</a:t>
            </a:r>
            <a:r>
              <a:rPr lang="en-US" dirty="0" smtClean="0"/>
              <a:t> which is typically a subset of all terms.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Matching the exact string of characters typed by the user is too restrictive</a:t>
            </a:r>
          </a:p>
          <a:p>
            <a:pPr lvl="2"/>
            <a:r>
              <a:rPr lang="en-US" dirty="0" smtClean="0"/>
              <a:t>i.e., it doesn’t work very well in terms of effectiveness</a:t>
            </a:r>
          </a:p>
          <a:p>
            <a:pPr lvl="1"/>
            <a:r>
              <a:rPr lang="en-US" dirty="0" smtClean="0"/>
              <a:t>Not all words are of equal value in a search</a:t>
            </a:r>
          </a:p>
          <a:p>
            <a:pPr lvl="1"/>
            <a:r>
              <a:rPr lang="en-US" dirty="0" smtClean="0"/>
              <a:t>Sometimes not clear where words begin and end</a:t>
            </a:r>
          </a:p>
          <a:p>
            <a:pPr lvl="2"/>
            <a:r>
              <a:rPr lang="en-US" dirty="0" smtClean="0"/>
              <a:t>Not even clear what a word is in some languages</a:t>
            </a:r>
          </a:p>
          <a:p>
            <a:pPr lvl="3"/>
            <a:r>
              <a:rPr lang="en-US" dirty="0" smtClean="0"/>
              <a:t>e.g., Chinese, Korean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Text – removing stop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 words, e.g., </a:t>
            </a:r>
            <a:r>
              <a:rPr lang="en-US" i="1" dirty="0" smtClean="0"/>
              <a:t>the, so,</a:t>
            </a:r>
            <a:r>
              <a:rPr lang="en-US" dirty="0" smtClean="0"/>
              <a:t> have little meaning on their own</a:t>
            </a:r>
          </a:p>
          <a:p>
            <a:r>
              <a:rPr lang="en-US" dirty="0" smtClean="0"/>
              <a:t>High occurrence frequencies, e.g., </a:t>
            </a:r>
            <a:r>
              <a:rPr lang="en-US" i="1" dirty="0" smtClean="0"/>
              <a:t>computer</a:t>
            </a:r>
            <a:r>
              <a:rPr lang="en-US" dirty="0" smtClean="0"/>
              <a:t> in a computer science textbook</a:t>
            </a:r>
          </a:p>
          <a:p>
            <a:r>
              <a:rPr lang="en-US" dirty="0" smtClean="0"/>
              <a:t>Treated as </a:t>
            </a:r>
            <a:r>
              <a:rPr lang="en-US" i="1" dirty="0" err="1" smtClean="0"/>
              <a:t>stopwords</a:t>
            </a:r>
            <a:r>
              <a:rPr lang="en-US" i="1" dirty="0" smtClean="0"/>
              <a:t> </a:t>
            </a:r>
            <a:r>
              <a:rPr lang="en-US" dirty="0" smtClean="0"/>
              <a:t>(i.e., removed) </a:t>
            </a:r>
          </a:p>
          <a:p>
            <a:pPr lvl="1"/>
            <a:r>
              <a:rPr lang="en-US" dirty="0" smtClean="0"/>
              <a:t>reduce index space, improve response time, improve effectiveness</a:t>
            </a:r>
          </a:p>
          <a:p>
            <a:r>
              <a:rPr lang="en-US" dirty="0" smtClean="0"/>
              <a:t>Some special cases have to be considered</a:t>
            </a:r>
          </a:p>
          <a:p>
            <a:pPr lvl="1"/>
            <a:r>
              <a:rPr lang="en-US" dirty="0" smtClean="0"/>
              <a:t>e.g., “to be or not to be”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Text – removing stop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Stopword</a:t>
            </a:r>
            <a:r>
              <a:rPr lang="en-US" dirty="0" smtClean="0"/>
              <a:t> list can be created from high-frequency words or based on a standard list</a:t>
            </a:r>
          </a:p>
          <a:p>
            <a:r>
              <a:rPr lang="en-US" dirty="0" smtClean="0"/>
              <a:t>Lists are customized for applications, domains, and even parts of documents</a:t>
            </a:r>
          </a:p>
          <a:p>
            <a:pPr lvl="1"/>
            <a:r>
              <a:rPr lang="en-US" dirty="0" smtClean="0"/>
              <a:t>e.g., “click” is a good </a:t>
            </a:r>
            <a:r>
              <a:rPr lang="en-US" dirty="0" err="1" smtClean="0"/>
              <a:t>stopword</a:t>
            </a:r>
            <a:r>
              <a:rPr lang="en-US" dirty="0" smtClean="0"/>
              <a:t> for anchor text</a:t>
            </a:r>
          </a:p>
          <a:p>
            <a:r>
              <a:rPr lang="en-US" dirty="0" smtClean="0"/>
              <a:t>Best policy is to index all words in documents, make decisions about which words to use at query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Processing -- stemming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morphological variations of words</a:t>
            </a:r>
          </a:p>
          <a:p>
            <a:pPr lvl="1"/>
            <a:r>
              <a:rPr lang="en-US" i="1" dirty="0" smtClean="0"/>
              <a:t>inflectional</a:t>
            </a:r>
            <a:r>
              <a:rPr lang="en-US" dirty="0" smtClean="0"/>
              <a:t> (plurals, tenses)</a:t>
            </a:r>
          </a:p>
          <a:p>
            <a:pPr lvl="1"/>
            <a:r>
              <a:rPr lang="en-US" i="1" dirty="0" smtClean="0"/>
              <a:t>derivational</a:t>
            </a:r>
            <a:r>
              <a:rPr lang="en-US" dirty="0" smtClean="0"/>
              <a:t> (making verbs nouns etc.)</a:t>
            </a:r>
          </a:p>
          <a:p>
            <a:r>
              <a:rPr lang="en-US" dirty="0" smtClean="0"/>
              <a:t>In most cases, these have the same or very similar meanings</a:t>
            </a:r>
          </a:p>
          <a:p>
            <a:r>
              <a:rPr lang="en-US" dirty="0" smtClean="0"/>
              <a:t>Stemmers attempt to reduce morphological variations of words to a common stem</a:t>
            </a:r>
          </a:p>
          <a:p>
            <a:pPr lvl="1"/>
            <a:r>
              <a:rPr lang="en-US" dirty="0" smtClean="0"/>
              <a:t>usually involves removing suffixes</a:t>
            </a:r>
          </a:p>
          <a:p>
            <a:r>
              <a:rPr lang="en-US" dirty="0" smtClean="0"/>
              <a:t>Can be done at indexing time or as part of query processing (like </a:t>
            </a:r>
            <a:r>
              <a:rPr lang="en-US" dirty="0" err="1" smtClean="0"/>
              <a:t>stopwords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Inverted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selecting index terms and applying stemming algorithm, if necessary, an inverted indexing system is built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5AD33C-9B01-4086-9FDC-C5D4C71E9690}" type="slidenum">
              <a:rPr lang="en-US" smtClean="0"/>
              <a:pPr/>
              <a:t>14</a:t>
            </a:fld>
            <a:endParaRPr lang="en-US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94" y="3124200"/>
            <a:ext cx="6710702" cy="26637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6063734"/>
            <a:ext cx="3390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simple inverted indexing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results may “match” the query terms</a:t>
            </a:r>
          </a:p>
          <a:p>
            <a:r>
              <a:rPr lang="en-US" dirty="0" smtClean="0"/>
              <a:t>How to rank these results, possible solutions</a:t>
            </a:r>
          </a:p>
          <a:p>
            <a:pPr lvl="1"/>
            <a:r>
              <a:rPr lang="en-US" dirty="0" smtClean="0"/>
              <a:t>No ranking</a:t>
            </a:r>
          </a:p>
          <a:p>
            <a:pPr lvl="1"/>
            <a:r>
              <a:rPr lang="en-US" dirty="0" smtClean="0"/>
              <a:t>Ranking by the number of times a query term appears in documents</a:t>
            </a:r>
          </a:p>
          <a:p>
            <a:pPr lvl="1"/>
            <a:r>
              <a:rPr lang="en-US" dirty="0" smtClean="0"/>
              <a:t>Ranking by some weighted average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5AD33C-9B01-4086-9FDC-C5D4C71E9690}" type="slidenum">
              <a:rPr lang="en-US" smtClean="0"/>
              <a:pPr/>
              <a:t>15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906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Display one huge list 1 … n?</a:t>
            </a:r>
          </a:p>
          <a:p>
            <a:r>
              <a:rPr lang="en-US" dirty="0" smtClean="0"/>
              <a:t>Display k results per page? Allow the user to jump to certain pages directly?</a:t>
            </a:r>
          </a:p>
          <a:p>
            <a:r>
              <a:rPr lang="en-US" dirty="0" smtClean="0"/>
              <a:t>Allow user feedback for refining the search results?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5AD33C-9B01-4086-9FDC-C5D4C71E9690}" type="slidenum">
              <a:rPr lang="en-US" smtClean="0"/>
              <a:pPr/>
              <a:t>16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33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with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now examine the code example for a simple server program that can take a user input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5AD33C-9B01-4086-9FDC-C5D4C71E9690}" type="slidenum">
              <a:rPr lang="en-US" smtClean="0"/>
              <a:pPr/>
              <a:t>17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028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Link Analysis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5AD33C-9B01-4086-9FDC-C5D4C71E9690}" type="slidenum">
              <a:rPr lang="en-US" smtClean="0"/>
              <a:pPr/>
              <a:t>18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45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Links are a key component of the Web</a:t>
            </a:r>
          </a:p>
          <a:p>
            <a:r>
              <a:rPr lang="en-US" dirty="0" smtClean="0"/>
              <a:t>Important for navigation, but also for search</a:t>
            </a:r>
          </a:p>
          <a:p>
            <a:pPr lvl="1"/>
            <a:r>
              <a:rPr lang="en-US" dirty="0" smtClean="0"/>
              <a:t>e.g., &lt;a </a:t>
            </a:r>
            <a:r>
              <a:rPr lang="en-US" dirty="0" err="1" smtClean="0"/>
              <a:t>href</a:t>
            </a:r>
            <a:r>
              <a:rPr lang="en-US" dirty="0" smtClean="0"/>
              <a:t>=“http://example.com” &gt;Example website&lt;/a&gt;</a:t>
            </a:r>
          </a:p>
          <a:p>
            <a:pPr lvl="1"/>
            <a:r>
              <a:rPr lang="en-US" dirty="0" smtClean="0"/>
              <a:t>“Example website” is the anchor text</a:t>
            </a:r>
          </a:p>
          <a:p>
            <a:pPr lvl="1"/>
            <a:r>
              <a:rPr lang="en-US" dirty="0" smtClean="0"/>
              <a:t>“http://example.com” is the destination link</a:t>
            </a:r>
          </a:p>
          <a:p>
            <a:pPr lvl="1"/>
            <a:r>
              <a:rPr lang="en-US" dirty="0" smtClean="0"/>
              <a:t>both are used by search engines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7B1F8D-9995-4D1D-9FC5-2415735EBCDC}" type="slidenum">
              <a:rPr lang="en-US"/>
              <a:pPr/>
              <a:t>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/>
              <a:t>Contents of lectures, projects are extracted and organized from many sources, including those from </a:t>
            </a:r>
            <a:r>
              <a:rPr lang="en-US" sz="2800" dirty="0" smtClean="0"/>
              <a:t>Professor Manning’s lecture notes from the textbook, notes and examples from others including Professor Bruce Croft of UMass, Professor </a:t>
            </a:r>
            <a:r>
              <a:rPr lang="en-US" sz="2800" dirty="0"/>
              <a:t>Raymond </a:t>
            </a:r>
            <a:r>
              <a:rPr lang="en-US" sz="2800" dirty="0" smtClean="0"/>
              <a:t>Mooney of UT </a:t>
            </a:r>
            <a:r>
              <a:rPr lang="en-US" sz="2800" dirty="0"/>
              <a:t>Austin, Professor David </a:t>
            </a:r>
            <a:r>
              <a:rPr lang="en-US" sz="2800" dirty="0" err="1" smtClean="0"/>
              <a:t>Yarowsky</a:t>
            </a:r>
            <a:r>
              <a:rPr lang="en-US" sz="2800" dirty="0" smtClean="0"/>
              <a:t> of Johns </a:t>
            </a:r>
            <a:r>
              <a:rPr lang="en-US" sz="2800" dirty="0"/>
              <a:t>Hopkins University, Professor David </a:t>
            </a:r>
            <a:r>
              <a:rPr lang="en-US" sz="2800" dirty="0" smtClean="0"/>
              <a:t>Grossman </a:t>
            </a:r>
            <a:r>
              <a:rPr lang="en-US" sz="2800" dirty="0"/>
              <a:t>of IIT, </a:t>
            </a:r>
            <a:r>
              <a:rPr lang="en-US" sz="2800" dirty="0" smtClean="0"/>
              <a:t>and Professor </a:t>
            </a:r>
            <a:r>
              <a:rPr lang="en-US" sz="2800" dirty="0"/>
              <a:t>Brian Davidson of </a:t>
            </a:r>
            <a:r>
              <a:rPr lang="en-US" sz="2800" dirty="0" smtClean="0"/>
              <a:t>Lehigh.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61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Anchor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Used as a description of the content of the </a:t>
            </a:r>
            <a:r>
              <a:rPr lang="en-US" i="1" dirty="0" smtClean="0"/>
              <a:t>destination  page</a:t>
            </a:r>
          </a:p>
          <a:p>
            <a:pPr lvl="1"/>
            <a:r>
              <a:rPr lang="en-US" dirty="0" smtClean="0"/>
              <a:t>i.e., collection of anchor text in all links pointing to a page can be used as an additional text field</a:t>
            </a:r>
          </a:p>
          <a:p>
            <a:r>
              <a:rPr lang="en-US" dirty="0" smtClean="0"/>
              <a:t>Anchor text tends to be short, descriptive, and similar to query text</a:t>
            </a:r>
          </a:p>
          <a:p>
            <a:r>
              <a:rPr lang="en-US" dirty="0" smtClean="0"/>
              <a:t>Retrieval experiments have shown that anchor text has significant impact on effectiveness for </a:t>
            </a:r>
            <a:r>
              <a:rPr lang="en-US" i="1" dirty="0" smtClean="0"/>
              <a:t>some types of queries</a:t>
            </a:r>
          </a:p>
          <a:p>
            <a:pPr lvl="1"/>
            <a:r>
              <a:rPr lang="en-US" dirty="0" smtClean="0"/>
              <a:t>i.e., more than PageRank</a:t>
            </a:r>
          </a:p>
          <a:p>
            <a:pPr lvl="1">
              <a:buNone/>
            </a:pP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B5068-2EAA-4CB0-BFAC-1065E839E1DD}" type="slidenum">
              <a:rPr lang="en-US"/>
              <a:pPr/>
              <a:t>21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Authorities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Authorities </a:t>
            </a:r>
            <a:r>
              <a:rPr lang="en-US"/>
              <a:t>are pages that are recognized as providing significant, trustworthy, and useful information on a topic.</a:t>
            </a:r>
          </a:p>
          <a:p>
            <a:r>
              <a:rPr lang="en-US" i="1"/>
              <a:t>In-degree</a:t>
            </a:r>
            <a:r>
              <a:rPr lang="en-US"/>
              <a:t> (number of pointers to a page) is one simple measure of authority.</a:t>
            </a:r>
          </a:p>
          <a:p>
            <a:r>
              <a:rPr lang="en-US"/>
              <a:t>However in-degree treats all links as equal.</a:t>
            </a:r>
          </a:p>
          <a:p>
            <a:r>
              <a:rPr lang="en-US"/>
              <a:t>Should links from pages that are themselves authoritative count more?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FF2232-3D70-4F65-A60C-C075C26BEABA}" type="slidenum">
              <a:rPr lang="en-US"/>
              <a:pPr/>
              <a:t>22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808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Hubs</a:t>
            </a:r>
          </a:p>
        </p:txBody>
      </p:sp>
      <p:sp>
        <p:nvSpPr>
          <p:cNvPr id="808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Hubs </a:t>
            </a:r>
            <a:r>
              <a:rPr lang="en-US" dirty="0"/>
              <a:t>are index pages that provide lots of useful links to relevant content pages (topic authorities).</a:t>
            </a:r>
          </a:p>
          <a:p>
            <a:r>
              <a:rPr lang="en-US" dirty="0"/>
              <a:t>Hub pages for IR are included in the course home page:</a:t>
            </a:r>
          </a:p>
          <a:p>
            <a:pPr lvl="1"/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www.cs.utexas.edu/users/mooney/ir-course</a:t>
            </a:r>
            <a:endParaRPr lang="en-US" sz="2400" dirty="0" smtClean="0"/>
          </a:p>
          <a:p>
            <a:pPr lvl="1"/>
            <a:r>
              <a:rPr lang="en-US" sz="2400" dirty="0">
                <a:hlinkClick r:id="rId3"/>
              </a:rPr>
              <a:t>http://www.eg.bucknell.edu/~xmeng/webir-course/common-files/sortingWebIRCourses.html</a:t>
            </a:r>
            <a:endParaRPr lang="en-US" sz="2400" dirty="0"/>
          </a:p>
          <a:p>
            <a:pPr lvl="1"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9CC3F3-8193-4FD0-916D-F87CCAD6B3D0}" type="slidenum">
              <a:rPr lang="en-US"/>
              <a:pPr/>
              <a:t>23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Hyperlink Induced Topic Search</a:t>
            </a:r>
          </a:p>
          <a:p>
            <a:pPr>
              <a:lnSpc>
                <a:spcPct val="90000"/>
              </a:lnSpc>
            </a:pPr>
            <a:r>
              <a:rPr lang="en-US" dirty="0"/>
              <a:t>Algorithm developed by </a:t>
            </a:r>
            <a:r>
              <a:rPr lang="en-US" dirty="0" smtClean="0"/>
              <a:t>Kleinberg of Cornell </a:t>
            </a:r>
            <a:r>
              <a:rPr lang="en-US" dirty="0"/>
              <a:t>in 1998.</a:t>
            </a:r>
          </a:p>
          <a:p>
            <a:pPr>
              <a:lnSpc>
                <a:spcPct val="90000"/>
              </a:lnSpc>
            </a:pPr>
            <a:r>
              <a:rPr lang="en-US" dirty="0"/>
              <a:t>Attempts to computationally determine hubs and authorities on a particular topic through analysis of a relevant </a:t>
            </a:r>
            <a:r>
              <a:rPr lang="en-US" dirty="0" err="1"/>
              <a:t>subgraph</a:t>
            </a:r>
            <a:r>
              <a:rPr lang="en-US" dirty="0"/>
              <a:t> of the web.</a:t>
            </a:r>
          </a:p>
          <a:p>
            <a:pPr>
              <a:lnSpc>
                <a:spcPct val="90000"/>
              </a:lnSpc>
            </a:pPr>
            <a:r>
              <a:rPr lang="en-US" dirty="0"/>
              <a:t>Based on mutually recursive facts: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Hubs point to lots of authorities.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Authorities are pointed to by lots of hubs.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85D59C-C331-46FE-8E5F-61BF67557F23}" type="slidenum">
              <a:rPr lang="en-US"/>
              <a:pPr/>
              <a:t>24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Hubs and Authorities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Together they tend to form a bipartite graph: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444875" y="2952750"/>
            <a:ext cx="1752600" cy="1771650"/>
            <a:chOff x="1728" y="1536"/>
            <a:chExt cx="1104" cy="1116"/>
          </a:xfrm>
        </p:grpSpPr>
        <p:sp>
          <p:nvSpPr>
            <p:cNvPr id="94213" name="Oval 5"/>
            <p:cNvSpPr>
              <a:spLocks noChangeArrowheads="1"/>
            </p:cNvSpPr>
            <p:nvPr/>
          </p:nvSpPr>
          <p:spPr bwMode="auto">
            <a:xfrm>
              <a:off x="1728" y="1536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4214" name="Oval 6"/>
            <p:cNvSpPr>
              <a:spLocks noChangeArrowheads="1"/>
            </p:cNvSpPr>
            <p:nvPr/>
          </p:nvSpPr>
          <p:spPr bwMode="auto">
            <a:xfrm>
              <a:off x="1728" y="1860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4215" name="Oval 7"/>
            <p:cNvSpPr>
              <a:spLocks noChangeArrowheads="1"/>
            </p:cNvSpPr>
            <p:nvPr/>
          </p:nvSpPr>
          <p:spPr bwMode="auto">
            <a:xfrm>
              <a:off x="1728" y="2184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4216" name="Oval 8"/>
            <p:cNvSpPr>
              <a:spLocks noChangeArrowheads="1"/>
            </p:cNvSpPr>
            <p:nvPr/>
          </p:nvSpPr>
          <p:spPr bwMode="auto">
            <a:xfrm>
              <a:off x="1728" y="2508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4217" name="Oval 9"/>
            <p:cNvSpPr>
              <a:spLocks noChangeArrowheads="1"/>
            </p:cNvSpPr>
            <p:nvPr/>
          </p:nvSpPr>
          <p:spPr bwMode="auto">
            <a:xfrm>
              <a:off x="2688" y="1536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4219" name="Oval 11"/>
            <p:cNvSpPr>
              <a:spLocks noChangeArrowheads="1"/>
            </p:cNvSpPr>
            <p:nvPr/>
          </p:nvSpPr>
          <p:spPr bwMode="auto">
            <a:xfrm>
              <a:off x="2688" y="1842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4220" name="Oval 12"/>
            <p:cNvSpPr>
              <a:spLocks noChangeArrowheads="1"/>
            </p:cNvSpPr>
            <p:nvPr/>
          </p:nvSpPr>
          <p:spPr bwMode="auto">
            <a:xfrm>
              <a:off x="2688" y="2148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4221" name="Oval 13"/>
            <p:cNvSpPr>
              <a:spLocks noChangeArrowheads="1"/>
            </p:cNvSpPr>
            <p:nvPr/>
          </p:nvSpPr>
          <p:spPr bwMode="auto">
            <a:xfrm>
              <a:off x="2688" y="2454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4223" name="Line 15"/>
            <p:cNvSpPr>
              <a:spLocks noChangeShapeType="1"/>
            </p:cNvSpPr>
            <p:nvPr/>
          </p:nvSpPr>
          <p:spPr bwMode="auto">
            <a:xfrm>
              <a:off x="1862" y="1641"/>
              <a:ext cx="826" cy="5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94224" name="Line 16"/>
            <p:cNvSpPr>
              <a:spLocks noChangeShapeType="1"/>
            </p:cNvSpPr>
            <p:nvPr/>
          </p:nvSpPr>
          <p:spPr bwMode="auto">
            <a:xfrm>
              <a:off x="1862" y="1602"/>
              <a:ext cx="837" cy="2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94226" name="Line 18"/>
            <p:cNvSpPr>
              <a:spLocks noChangeShapeType="1"/>
            </p:cNvSpPr>
            <p:nvPr/>
          </p:nvSpPr>
          <p:spPr bwMode="auto">
            <a:xfrm>
              <a:off x="1854" y="1570"/>
              <a:ext cx="845" cy="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94227" name="Line 19"/>
            <p:cNvSpPr>
              <a:spLocks noChangeShapeType="1"/>
            </p:cNvSpPr>
            <p:nvPr/>
          </p:nvSpPr>
          <p:spPr bwMode="auto">
            <a:xfrm flipV="1">
              <a:off x="1862" y="1641"/>
              <a:ext cx="837" cy="2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94228" name="Line 20"/>
            <p:cNvSpPr>
              <a:spLocks noChangeShapeType="1"/>
            </p:cNvSpPr>
            <p:nvPr/>
          </p:nvSpPr>
          <p:spPr bwMode="auto">
            <a:xfrm flipV="1">
              <a:off x="1854" y="1907"/>
              <a:ext cx="850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94229" name="Line 21"/>
            <p:cNvSpPr>
              <a:spLocks noChangeShapeType="1"/>
            </p:cNvSpPr>
            <p:nvPr/>
          </p:nvSpPr>
          <p:spPr bwMode="auto">
            <a:xfrm>
              <a:off x="1854" y="1965"/>
              <a:ext cx="837" cy="2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94230" name="Line 22"/>
            <p:cNvSpPr>
              <a:spLocks noChangeShapeType="1"/>
            </p:cNvSpPr>
            <p:nvPr/>
          </p:nvSpPr>
          <p:spPr bwMode="auto">
            <a:xfrm flipV="1">
              <a:off x="1846" y="1957"/>
              <a:ext cx="860" cy="2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94231" name="Line 23"/>
            <p:cNvSpPr>
              <a:spLocks noChangeShapeType="1"/>
            </p:cNvSpPr>
            <p:nvPr/>
          </p:nvSpPr>
          <p:spPr bwMode="auto">
            <a:xfrm>
              <a:off x="1854" y="2241"/>
              <a:ext cx="837" cy="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94232" name="Line 24"/>
            <p:cNvSpPr>
              <a:spLocks noChangeShapeType="1"/>
            </p:cNvSpPr>
            <p:nvPr/>
          </p:nvSpPr>
          <p:spPr bwMode="auto">
            <a:xfrm>
              <a:off x="1846" y="2288"/>
              <a:ext cx="876" cy="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94233" name="Line 25"/>
            <p:cNvSpPr>
              <a:spLocks noChangeShapeType="1"/>
            </p:cNvSpPr>
            <p:nvPr/>
          </p:nvSpPr>
          <p:spPr bwMode="auto">
            <a:xfrm flipV="1">
              <a:off x="1862" y="2257"/>
              <a:ext cx="860" cy="2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94234" name="Line 26"/>
            <p:cNvSpPr>
              <a:spLocks noChangeShapeType="1"/>
            </p:cNvSpPr>
            <p:nvPr/>
          </p:nvSpPr>
          <p:spPr bwMode="auto">
            <a:xfrm flipV="1">
              <a:off x="1807" y="1641"/>
              <a:ext cx="915" cy="5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94235" name="Line 27"/>
            <p:cNvSpPr>
              <a:spLocks noChangeShapeType="1"/>
            </p:cNvSpPr>
            <p:nvPr/>
          </p:nvSpPr>
          <p:spPr bwMode="auto">
            <a:xfrm flipV="1">
              <a:off x="1823" y="2558"/>
              <a:ext cx="891" cy="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94236" name="Line 28"/>
            <p:cNvSpPr>
              <a:spLocks noChangeShapeType="1"/>
            </p:cNvSpPr>
            <p:nvPr/>
          </p:nvSpPr>
          <p:spPr bwMode="auto">
            <a:xfrm>
              <a:off x="1823" y="1988"/>
              <a:ext cx="891" cy="4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94238" name="Text Box 30"/>
          <p:cNvSpPr txBox="1">
            <a:spLocks noChangeArrowheads="1"/>
          </p:cNvSpPr>
          <p:nvPr/>
        </p:nvSpPr>
        <p:spPr bwMode="auto">
          <a:xfrm>
            <a:off x="3205163" y="2555875"/>
            <a:ext cx="7810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Hubs </a:t>
            </a:r>
          </a:p>
        </p:txBody>
      </p:sp>
      <p:sp>
        <p:nvSpPr>
          <p:cNvPr id="94239" name="Text Box 31"/>
          <p:cNvSpPr txBox="1">
            <a:spLocks noChangeArrowheads="1"/>
          </p:cNvSpPr>
          <p:nvPr/>
        </p:nvSpPr>
        <p:spPr bwMode="auto">
          <a:xfrm>
            <a:off x="4362450" y="2555875"/>
            <a:ext cx="1320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Authorities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726EA2-9347-4893-86BF-A8172FA05098}" type="slidenum">
              <a:rPr lang="en-US"/>
              <a:pPr/>
              <a:t>25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Algorithm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Computes hubs and authorities for a particular topic specified by a normal query.</a:t>
            </a:r>
          </a:p>
          <a:p>
            <a:r>
              <a:rPr lang="en-US"/>
              <a:t>First determines a set of relevant pages for the query called the </a:t>
            </a:r>
            <a:r>
              <a:rPr lang="en-US" i="1"/>
              <a:t>base</a:t>
            </a:r>
            <a:r>
              <a:rPr lang="en-US"/>
              <a:t> set </a:t>
            </a:r>
            <a:r>
              <a:rPr lang="en-US" i="1"/>
              <a:t>S</a:t>
            </a:r>
            <a:r>
              <a:rPr lang="en-US"/>
              <a:t>.</a:t>
            </a:r>
          </a:p>
          <a:p>
            <a:r>
              <a:rPr lang="en-US"/>
              <a:t>Analyze the link structure of the web subgraph defined by </a:t>
            </a:r>
            <a:r>
              <a:rPr lang="en-US" i="1"/>
              <a:t>S</a:t>
            </a:r>
            <a:r>
              <a:rPr lang="en-US"/>
              <a:t> to find authority and hub pages in this set.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E98D43-75E2-4A0B-9368-560537A24F63}" type="slidenum">
              <a:rPr lang="en-US"/>
              <a:pPr/>
              <a:t>26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Constructing a Base Subgraph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77200" cy="4687888"/>
          </a:xfrm>
        </p:spPr>
        <p:txBody>
          <a:bodyPr/>
          <a:lstStyle/>
          <a:p>
            <a:r>
              <a:rPr lang="en-US" sz="2800" dirty="0"/>
              <a:t>For a specific query </a:t>
            </a:r>
            <a:r>
              <a:rPr lang="en-US" sz="2800" i="1" dirty="0"/>
              <a:t>Q</a:t>
            </a:r>
            <a:r>
              <a:rPr lang="en-US" sz="2800" dirty="0"/>
              <a:t>, let the set of documents returned by a standard search engine (e.g</a:t>
            </a:r>
            <a:r>
              <a:rPr lang="en-US" sz="2800" dirty="0" smtClean="0"/>
              <a:t>., </a:t>
            </a:r>
            <a:r>
              <a:rPr lang="en-US" sz="2800" dirty="0" err="1" smtClean="0"/>
              <a:t>google</a:t>
            </a:r>
            <a:r>
              <a:rPr lang="en-US" sz="2800" dirty="0" smtClean="0"/>
              <a:t>) </a:t>
            </a:r>
            <a:r>
              <a:rPr lang="en-US" sz="2800" dirty="0"/>
              <a:t>be called the </a:t>
            </a:r>
            <a:r>
              <a:rPr lang="en-US" sz="2800" i="1" dirty="0"/>
              <a:t>root</a:t>
            </a:r>
            <a:r>
              <a:rPr lang="en-US" sz="2800" dirty="0"/>
              <a:t> set </a:t>
            </a:r>
            <a:r>
              <a:rPr lang="en-US" sz="2800" i="1" dirty="0"/>
              <a:t>R</a:t>
            </a:r>
            <a:r>
              <a:rPr lang="en-US" sz="2800" dirty="0"/>
              <a:t>.</a:t>
            </a:r>
          </a:p>
          <a:p>
            <a:r>
              <a:rPr lang="en-US" sz="2800" dirty="0"/>
              <a:t>Initialize </a:t>
            </a:r>
            <a:r>
              <a:rPr lang="en-US" sz="2800" i="1" dirty="0"/>
              <a:t>S </a:t>
            </a:r>
            <a:r>
              <a:rPr lang="en-US" sz="2800" dirty="0"/>
              <a:t>to </a:t>
            </a:r>
            <a:r>
              <a:rPr lang="en-US" sz="2800" i="1" dirty="0"/>
              <a:t>R</a:t>
            </a:r>
            <a:r>
              <a:rPr lang="en-US" sz="2800" dirty="0"/>
              <a:t>.</a:t>
            </a:r>
          </a:p>
          <a:p>
            <a:r>
              <a:rPr lang="en-US" sz="2800" dirty="0"/>
              <a:t>Add to </a:t>
            </a:r>
            <a:r>
              <a:rPr lang="en-US" sz="2800" i="1" dirty="0"/>
              <a:t>S </a:t>
            </a:r>
            <a:r>
              <a:rPr lang="en-US" sz="2800" dirty="0"/>
              <a:t>all pages pointed to by any page in </a:t>
            </a:r>
            <a:r>
              <a:rPr lang="en-US" sz="2800" i="1" dirty="0"/>
              <a:t>R</a:t>
            </a:r>
            <a:r>
              <a:rPr lang="en-US" sz="2800" dirty="0"/>
              <a:t>.</a:t>
            </a:r>
          </a:p>
          <a:p>
            <a:r>
              <a:rPr lang="en-US" sz="2800" dirty="0"/>
              <a:t>Add to </a:t>
            </a:r>
            <a:r>
              <a:rPr lang="en-US" sz="2800" i="1" dirty="0"/>
              <a:t>S</a:t>
            </a:r>
            <a:r>
              <a:rPr lang="en-US" sz="2800" dirty="0"/>
              <a:t> all pages that point to any page in </a:t>
            </a:r>
            <a:r>
              <a:rPr lang="en-US" sz="2800" i="1" dirty="0"/>
              <a:t>R</a:t>
            </a:r>
            <a:r>
              <a:rPr lang="en-US" sz="2800" dirty="0"/>
              <a:t>.</a:t>
            </a:r>
            <a:endParaRPr lang="en-US" sz="2800" i="1" dirty="0"/>
          </a:p>
        </p:txBody>
      </p:sp>
      <p:sp>
        <p:nvSpPr>
          <p:cNvPr id="95238" name="Oval 6"/>
          <p:cNvSpPr>
            <a:spLocks noChangeArrowheads="1"/>
          </p:cNvSpPr>
          <p:nvPr/>
        </p:nvSpPr>
        <p:spPr bwMode="auto">
          <a:xfrm>
            <a:off x="3733800" y="5016500"/>
            <a:ext cx="125413" cy="1127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4235450" y="5360988"/>
            <a:ext cx="125413" cy="1127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3733800" y="5762625"/>
            <a:ext cx="125413" cy="1127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5241" name="Oval 9"/>
          <p:cNvSpPr>
            <a:spLocks noChangeArrowheads="1"/>
          </p:cNvSpPr>
          <p:nvPr/>
        </p:nvSpPr>
        <p:spPr bwMode="auto">
          <a:xfrm>
            <a:off x="5302250" y="4903788"/>
            <a:ext cx="125413" cy="1127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5242" name="Oval 10"/>
          <p:cNvSpPr>
            <a:spLocks noChangeArrowheads="1"/>
          </p:cNvSpPr>
          <p:nvPr/>
        </p:nvSpPr>
        <p:spPr bwMode="auto">
          <a:xfrm>
            <a:off x="5086350" y="5875338"/>
            <a:ext cx="125413" cy="1127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5245" name="Oval 13"/>
          <p:cNvSpPr>
            <a:spLocks noChangeArrowheads="1"/>
          </p:cNvSpPr>
          <p:nvPr/>
        </p:nvSpPr>
        <p:spPr bwMode="auto">
          <a:xfrm>
            <a:off x="2438400" y="4684713"/>
            <a:ext cx="125413" cy="1127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5246" name="Oval 14"/>
          <p:cNvSpPr>
            <a:spLocks noChangeArrowheads="1"/>
          </p:cNvSpPr>
          <p:nvPr/>
        </p:nvSpPr>
        <p:spPr bwMode="auto">
          <a:xfrm>
            <a:off x="2374900" y="5416550"/>
            <a:ext cx="125413" cy="1127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5247" name="Oval 15"/>
          <p:cNvSpPr>
            <a:spLocks noChangeArrowheads="1"/>
          </p:cNvSpPr>
          <p:nvPr/>
        </p:nvSpPr>
        <p:spPr bwMode="auto">
          <a:xfrm>
            <a:off x="4800600" y="4572000"/>
            <a:ext cx="125413" cy="1127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5248" name="Oval 16"/>
          <p:cNvSpPr>
            <a:spLocks noChangeArrowheads="1"/>
          </p:cNvSpPr>
          <p:nvPr/>
        </p:nvSpPr>
        <p:spPr bwMode="auto">
          <a:xfrm>
            <a:off x="2895600" y="6002338"/>
            <a:ext cx="125413" cy="1127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5249" name="Oval 17"/>
          <p:cNvSpPr>
            <a:spLocks noChangeArrowheads="1"/>
          </p:cNvSpPr>
          <p:nvPr/>
        </p:nvSpPr>
        <p:spPr bwMode="auto">
          <a:xfrm>
            <a:off x="3432175" y="4697413"/>
            <a:ext cx="1139825" cy="16271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5250" name="Text Box 18"/>
          <p:cNvSpPr txBox="1">
            <a:spLocks noChangeArrowheads="1"/>
          </p:cNvSpPr>
          <p:nvPr/>
        </p:nvSpPr>
        <p:spPr bwMode="auto">
          <a:xfrm>
            <a:off x="4083050" y="4899025"/>
            <a:ext cx="3508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lang="en-US"/>
              <a:t>R</a:t>
            </a:r>
          </a:p>
        </p:txBody>
      </p:sp>
      <p:sp>
        <p:nvSpPr>
          <p:cNvPr id="95251" name="Oval 19"/>
          <p:cNvSpPr>
            <a:spLocks noChangeArrowheads="1"/>
          </p:cNvSpPr>
          <p:nvPr/>
        </p:nvSpPr>
        <p:spPr bwMode="auto">
          <a:xfrm>
            <a:off x="1192213" y="4292600"/>
            <a:ext cx="5334000" cy="2362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5252" name="Text Box 20"/>
          <p:cNvSpPr txBox="1">
            <a:spLocks noChangeArrowheads="1"/>
          </p:cNvSpPr>
          <p:nvPr/>
        </p:nvSpPr>
        <p:spPr bwMode="auto">
          <a:xfrm>
            <a:off x="3040063" y="4281488"/>
            <a:ext cx="3222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S</a:t>
            </a:r>
          </a:p>
        </p:txBody>
      </p:sp>
      <p:sp>
        <p:nvSpPr>
          <p:cNvPr id="95253" name="Line 21"/>
          <p:cNvSpPr>
            <a:spLocks noChangeShapeType="1"/>
          </p:cNvSpPr>
          <p:nvPr/>
        </p:nvSpPr>
        <p:spPr bwMode="auto">
          <a:xfrm>
            <a:off x="2555875" y="4759325"/>
            <a:ext cx="1227138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5254" name="Line 22"/>
          <p:cNvSpPr>
            <a:spLocks noChangeShapeType="1"/>
          </p:cNvSpPr>
          <p:nvPr/>
        </p:nvSpPr>
        <p:spPr bwMode="auto">
          <a:xfrm>
            <a:off x="2530475" y="4772025"/>
            <a:ext cx="1227138" cy="1052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5256" name="Line 24"/>
          <p:cNvSpPr>
            <a:spLocks noChangeShapeType="1"/>
          </p:cNvSpPr>
          <p:nvPr/>
        </p:nvSpPr>
        <p:spPr bwMode="auto">
          <a:xfrm>
            <a:off x="2466975" y="5486400"/>
            <a:ext cx="1303338" cy="363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5257" name="Line 25"/>
          <p:cNvSpPr>
            <a:spLocks noChangeShapeType="1"/>
          </p:cNvSpPr>
          <p:nvPr/>
        </p:nvSpPr>
        <p:spPr bwMode="auto">
          <a:xfrm flipV="1">
            <a:off x="2994025" y="5899150"/>
            <a:ext cx="776288" cy="150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5258" name="Line 26"/>
          <p:cNvSpPr>
            <a:spLocks noChangeShapeType="1"/>
          </p:cNvSpPr>
          <p:nvPr/>
        </p:nvSpPr>
        <p:spPr bwMode="auto">
          <a:xfrm flipV="1">
            <a:off x="2955925" y="5988050"/>
            <a:ext cx="2130425" cy="74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5259" name="Line 27"/>
          <p:cNvSpPr>
            <a:spLocks noChangeShapeType="1"/>
          </p:cNvSpPr>
          <p:nvPr/>
        </p:nvSpPr>
        <p:spPr bwMode="auto">
          <a:xfrm>
            <a:off x="4321175" y="5435600"/>
            <a:ext cx="765175" cy="46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5260" name="Line 28"/>
          <p:cNvSpPr>
            <a:spLocks noChangeShapeType="1"/>
          </p:cNvSpPr>
          <p:nvPr/>
        </p:nvSpPr>
        <p:spPr bwMode="auto">
          <a:xfrm flipV="1">
            <a:off x="4308475" y="4997450"/>
            <a:ext cx="1027113" cy="414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5262" name="Line 30"/>
          <p:cNvSpPr>
            <a:spLocks noChangeShapeType="1"/>
          </p:cNvSpPr>
          <p:nvPr/>
        </p:nvSpPr>
        <p:spPr bwMode="auto">
          <a:xfrm>
            <a:off x="3844925" y="5097463"/>
            <a:ext cx="414338" cy="301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5263" name="Line 31"/>
          <p:cNvSpPr>
            <a:spLocks noChangeShapeType="1"/>
          </p:cNvSpPr>
          <p:nvPr/>
        </p:nvSpPr>
        <p:spPr bwMode="auto">
          <a:xfrm flipV="1">
            <a:off x="3844925" y="4633913"/>
            <a:ext cx="1003300" cy="401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5264" name="Line 32"/>
          <p:cNvSpPr>
            <a:spLocks noChangeShapeType="1"/>
          </p:cNvSpPr>
          <p:nvPr/>
        </p:nvSpPr>
        <p:spPr bwMode="auto">
          <a:xfrm flipH="1">
            <a:off x="2530475" y="4597400"/>
            <a:ext cx="2317750" cy="125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7E535E-6B1D-42FB-B757-A5D440E87F6A}" type="slidenum">
              <a:rPr lang="en-US"/>
              <a:pPr/>
              <a:t>27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72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 Limitations</a:t>
            </a:r>
          </a:p>
        </p:txBody>
      </p:sp>
      <p:sp>
        <p:nvSpPr>
          <p:cNvPr id="972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To limit computational expense:</a:t>
            </a:r>
          </a:p>
          <a:p>
            <a:pPr lvl="1"/>
            <a:r>
              <a:rPr lang="en-US" sz="2400"/>
              <a:t>Limit number of root pages to the top 200 pages retrieved for the query.</a:t>
            </a:r>
          </a:p>
          <a:p>
            <a:pPr lvl="1"/>
            <a:r>
              <a:rPr lang="en-US" sz="2400"/>
              <a:t>Limit number of “back-pointer” pages to a random set of at most 50 pages returned by a “reverse link” query.</a:t>
            </a:r>
          </a:p>
          <a:p>
            <a:r>
              <a:rPr lang="en-US" sz="2800"/>
              <a:t>To eliminate purely navigational links:</a:t>
            </a:r>
          </a:p>
          <a:p>
            <a:pPr lvl="1"/>
            <a:r>
              <a:rPr lang="en-US" sz="2400"/>
              <a:t>Eliminate links between two pages on the same host.</a:t>
            </a:r>
          </a:p>
          <a:p>
            <a:r>
              <a:rPr lang="en-US" sz="2800"/>
              <a:t>To eliminate “non-authority-conveying” links:</a:t>
            </a:r>
          </a:p>
          <a:p>
            <a:pPr lvl="1"/>
            <a:r>
              <a:rPr lang="en-US" sz="2400"/>
              <a:t>Allow only </a:t>
            </a:r>
            <a:r>
              <a:rPr lang="en-US" sz="2400" i="1"/>
              <a:t>m</a:t>
            </a:r>
            <a:r>
              <a:rPr lang="en-US" sz="2400"/>
              <a:t> (</a:t>
            </a:r>
            <a:r>
              <a:rPr lang="en-US" sz="2400" i="1"/>
              <a:t>m </a:t>
            </a:r>
            <a:r>
              <a:rPr lang="en-US" sz="2400" i="1">
                <a:sym typeface="Symbol" pitchFamily="18" charset="2"/>
              </a:rPr>
              <a:t> </a:t>
            </a:r>
            <a:r>
              <a:rPr lang="en-US" sz="2400"/>
              <a:t>4</a:t>
            </a:r>
            <a:r>
              <a:rPr lang="en-US" sz="2400">
                <a:sym typeface="Symbol" pitchFamily="18" charset="2"/>
              </a:rPr>
              <a:t></a:t>
            </a:r>
            <a:r>
              <a:rPr lang="en-US" sz="2400"/>
              <a:t>8) pages from a given host as pointers to any individual page.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301928-2D0C-4403-8650-9436941EAD4D}" type="slidenum">
              <a:rPr lang="en-US"/>
              <a:pPr/>
              <a:t>28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Authorities and In-Degree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within the base set </a:t>
            </a:r>
            <a:r>
              <a:rPr lang="en-US" i="1" dirty="0"/>
              <a:t>S</a:t>
            </a:r>
            <a:r>
              <a:rPr lang="en-US" dirty="0"/>
              <a:t> for a given query, the nodes with highest in-degree are not necessarily authorities (may just be generally popular pages like </a:t>
            </a:r>
            <a:r>
              <a:rPr lang="en-US" dirty="0" smtClean="0"/>
              <a:t>Facebook or </a:t>
            </a:r>
            <a:r>
              <a:rPr lang="en-US" dirty="0"/>
              <a:t>Amazon).</a:t>
            </a:r>
          </a:p>
          <a:p>
            <a:r>
              <a:rPr lang="en-US" dirty="0"/>
              <a:t>True authority pages are pointed to by a number of hubs (i.e</a:t>
            </a:r>
            <a:r>
              <a:rPr lang="en-US" dirty="0" smtClean="0"/>
              <a:t>., </a:t>
            </a:r>
            <a:r>
              <a:rPr lang="en-US" dirty="0"/>
              <a:t>pages that point to lots of authorities).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536E1F-6FF6-4E3A-B2E4-352D533658E3}" type="slidenum">
              <a:rPr lang="en-US"/>
              <a:pPr/>
              <a:t>29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Algorithm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Use an iterative algorithm to slowly converge on a mutually reinforcing set of hubs and authorities.</a:t>
            </a:r>
          </a:p>
          <a:p>
            <a:r>
              <a:rPr lang="en-US" sz="2800"/>
              <a:t>Maintain for each page </a:t>
            </a:r>
            <a:r>
              <a:rPr lang="en-US" sz="2800" i="1"/>
              <a:t>p </a:t>
            </a:r>
            <a:r>
              <a:rPr lang="en-US" sz="2800">
                <a:sym typeface="Symbol" pitchFamily="18" charset="2"/>
              </a:rPr>
              <a:t> </a:t>
            </a:r>
            <a:r>
              <a:rPr lang="en-US" sz="2800" i="1">
                <a:sym typeface="Symbol" pitchFamily="18" charset="2"/>
              </a:rPr>
              <a:t>S:</a:t>
            </a:r>
          </a:p>
          <a:p>
            <a:pPr lvl="1"/>
            <a:r>
              <a:rPr lang="en-US" sz="2400"/>
              <a:t>Authority score: </a:t>
            </a:r>
            <a:r>
              <a:rPr lang="en-US" sz="2400" i="1"/>
              <a:t>a</a:t>
            </a:r>
            <a:r>
              <a:rPr lang="en-US" sz="2400" i="1" baseline="-25000"/>
              <a:t>p      </a:t>
            </a:r>
            <a:r>
              <a:rPr lang="en-US" sz="2400"/>
              <a:t>(vector</a:t>
            </a:r>
            <a:r>
              <a:rPr lang="en-US" sz="2400" i="1"/>
              <a:t> </a:t>
            </a:r>
            <a:r>
              <a:rPr lang="en-US" sz="2400" b="1" i="1"/>
              <a:t>a</a:t>
            </a:r>
            <a:r>
              <a:rPr lang="en-US" sz="2400"/>
              <a:t>)</a:t>
            </a:r>
            <a:endParaRPr lang="en-US" sz="2400" i="1"/>
          </a:p>
          <a:p>
            <a:pPr lvl="1"/>
            <a:r>
              <a:rPr lang="en-US" sz="2400"/>
              <a:t>Hub score</a:t>
            </a:r>
            <a:r>
              <a:rPr lang="en-US" sz="2400" i="1"/>
              <a:t>:         h</a:t>
            </a:r>
            <a:r>
              <a:rPr lang="en-US" sz="2400" i="1" baseline="-25000"/>
              <a:t>p       </a:t>
            </a:r>
            <a:r>
              <a:rPr lang="en-US" sz="2400"/>
              <a:t>(vector</a:t>
            </a:r>
            <a:r>
              <a:rPr lang="en-US" sz="2400" i="1"/>
              <a:t> </a:t>
            </a:r>
            <a:r>
              <a:rPr lang="en-US" sz="2400" b="1" i="1"/>
              <a:t>h</a:t>
            </a:r>
            <a:r>
              <a:rPr lang="en-US" sz="2400"/>
              <a:t>)</a:t>
            </a:r>
            <a:endParaRPr lang="en-US" sz="2400" i="1" baseline="-25000"/>
          </a:p>
          <a:p>
            <a:r>
              <a:rPr lang="en-US" sz="2800"/>
              <a:t>Initialize all </a:t>
            </a:r>
            <a:r>
              <a:rPr lang="en-US" sz="2800" i="1"/>
              <a:t>a</a:t>
            </a:r>
            <a:r>
              <a:rPr lang="en-US" sz="2800" i="1" baseline="-25000"/>
              <a:t>p</a:t>
            </a:r>
            <a:r>
              <a:rPr lang="en-US" sz="2800" i="1"/>
              <a:t> = h</a:t>
            </a:r>
            <a:r>
              <a:rPr lang="en-US" sz="2800" i="1" baseline="-25000"/>
              <a:t>p</a:t>
            </a:r>
            <a:r>
              <a:rPr lang="en-US" sz="2800" i="1"/>
              <a:t> = 1</a:t>
            </a:r>
          </a:p>
          <a:p>
            <a:r>
              <a:rPr lang="en-US" sz="2800"/>
              <a:t>Maintain normalized scores:</a:t>
            </a:r>
          </a:p>
        </p:txBody>
      </p:sp>
      <p:graphicFrame>
        <p:nvGraphicFramePr>
          <p:cNvPr id="99334" name="Object 6"/>
          <p:cNvGraphicFramePr>
            <a:graphicFrameLocks noChangeAspect="1"/>
          </p:cNvGraphicFramePr>
          <p:nvPr/>
        </p:nvGraphicFramePr>
        <p:xfrm>
          <a:off x="4129088" y="4953000"/>
          <a:ext cx="16478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3" imgW="723600" imgH="368280" progId="Equation.3">
                  <p:embed/>
                </p:oleObj>
              </mc:Choice>
              <mc:Fallback>
                <p:oleObj name="Equation" r:id="rId3" imgW="723600" imgH="368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4953000"/>
                        <a:ext cx="16478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5" name="Object 7"/>
          <p:cNvGraphicFramePr>
            <a:graphicFrameLocks noChangeAspect="1"/>
          </p:cNvGraphicFramePr>
          <p:nvPr/>
        </p:nvGraphicFramePr>
        <p:xfrm>
          <a:off x="1752600" y="4953000"/>
          <a:ext cx="1676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5" imgW="736560" imgH="368280" progId="Equation.3">
                  <p:embed/>
                </p:oleObj>
              </mc:Choice>
              <mc:Fallback>
                <p:oleObj name="Equation" r:id="rId5" imgW="736560" imgH="3682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953000"/>
                        <a:ext cx="1676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segment: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Web search engine architecture</a:t>
            </a:r>
          </a:p>
          <a:p>
            <a:pPr lvl="1"/>
            <a:r>
              <a:rPr lang="en-US" dirty="0" smtClean="0"/>
              <a:t>Text collection</a:t>
            </a:r>
          </a:p>
          <a:p>
            <a:pPr lvl="1"/>
            <a:r>
              <a:rPr lang="en-US" dirty="0" smtClean="0"/>
              <a:t>Text processing</a:t>
            </a:r>
          </a:p>
          <a:p>
            <a:pPr lvl="1"/>
            <a:r>
              <a:rPr lang="en-US" dirty="0" smtClean="0"/>
              <a:t>Indexing</a:t>
            </a:r>
          </a:p>
          <a:p>
            <a:pPr lvl="1"/>
            <a:r>
              <a:rPr lang="en-US" dirty="0" smtClean="0"/>
              <a:t>Ranking</a:t>
            </a:r>
          </a:p>
          <a:p>
            <a:pPr lvl="1"/>
            <a:r>
              <a:rPr lang="en-US" dirty="0" smtClean="0"/>
              <a:t>User interface</a:t>
            </a:r>
          </a:p>
          <a:p>
            <a:pPr lvl="1"/>
            <a:r>
              <a:rPr lang="en-US" dirty="0" smtClean="0"/>
              <a:t>Storage</a:t>
            </a:r>
          </a:p>
          <a:p>
            <a:r>
              <a:rPr lang="en-US" dirty="0" smtClean="0"/>
              <a:t>Link analysis</a:t>
            </a:r>
          </a:p>
          <a:p>
            <a:pPr lvl="1"/>
            <a:r>
              <a:rPr lang="en-US" dirty="0" smtClean="0"/>
              <a:t>Hubs and authorities: HITS</a:t>
            </a:r>
          </a:p>
          <a:p>
            <a:pPr lvl="1"/>
            <a:r>
              <a:rPr lang="en-US" dirty="0" smtClean="0"/>
              <a:t>PageRank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0CF68B-AFA4-4803-AFE1-56163B3E3B0B}" type="slidenum">
              <a:rPr lang="en-US"/>
              <a:pPr/>
              <a:t>30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Update Rules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4687888"/>
          </a:xfrm>
        </p:spPr>
        <p:txBody>
          <a:bodyPr/>
          <a:lstStyle/>
          <a:p>
            <a:r>
              <a:rPr lang="en-US"/>
              <a:t>Authorities are pointed to by lots of good hubs: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Hubs point to lots of good authorities:</a:t>
            </a:r>
          </a:p>
          <a:p>
            <a:endParaRPr lang="en-US"/>
          </a:p>
        </p:txBody>
      </p:sp>
      <p:graphicFrame>
        <p:nvGraphicFramePr>
          <p:cNvPr id="100359" name="Object 7"/>
          <p:cNvGraphicFramePr>
            <a:graphicFrameLocks noChangeAspect="1"/>
          </p:cNvGraphicFramePr>
          <p:nvPr/>
        </p:nvGraphicFramePr>
        <p:xfrm>
          <a:off x="2455863" y="2362200"/>
          <a:ext cx="2020887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Equation" r:id="rId3" imgW="723600" imgH="355320" progId="Equation.3">
                  <p:embed/>
                </p:oleObj>
              </mc:Choice>
              <mc:Fallback>
                <p:oleObj name="Equation" r:id="rId3" imgW="723600" imgH="3553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3" y="2362200"/>
                        <a:ext cx="2020887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0" name="Object 8"/>
          <p:cNvGraphicFramePr>
            <a:graphicFrameLocks noChangeAspect="1"/>
          </p:cNvGraphicFramePr>
          <p:nvPr/>
        </p:nvGraphicFramePr>
        <p:xfrm>
          <a:off x="2455863" y="4724400"/>
          <a:ext cx="2020887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Equation" r:id="rId5" imgW="723600" imgH="355320" progId="Equation.3">
                  <p:embed/>
                </p:oleObj>
              </mc:Choice>
              <mc:Fallback>
                <p:oleObj name="Equation" r:id="rId5" imgW="723600" imgH="3553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3" y="4724400"/>
                        <a:ext cx="2020887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5F49FC-E6CE-4D34-87FE-6FB49910AE87}" type="slidenum">
              <a:rPr lang="en-US"/>
              <a:pPr/>
              <a:t>31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3451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Illustrated Update Rules</a:t>
            </a:r>
          </a:p>
        </p:txBody>
      </p:sp>
      <p:sp>
        <p:nvSpPr>
          <p:cNvPr id="103429" name="Oval 5"/>
          <p:cNvSpPr>
            <a:spLocks noChangeArrowheads="1"/>
          </p:cNvSpPr>
          <p:nvPr/>
        </p:nvSpPr>
        <p:spPr bwMode="auto">
          <a:xfrm>
            <a:off x="3606800" y="2322513"/>
            <a:ext cx="374650" cy="5365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03430" name="Oval 6"/>
          <p:cNvSpPr>
            <a:spLocks noChangeArrowheads="1"/>
          </p:cNvSpPr>
          <p:nvPr/>
        </p:nvSpPr>
        <p:spPr bwMode="auto">
          <a:xfrm>
            <a:off x="3606800" y="3081338"/>
            <a:ext cx="374650" cy="5365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>
            <a:off x="3981450" y="1828800"/>
            <a:ext cx="1028700" cy="493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03437" name="Line 13"/>
          <p:cNvSpPr>
            <a:spLocks noChangeShapeType="1"/>
          </p:cNvSpPr>
          <p:nvPr/>
        </p:nvSpPr>
        <p:spPr bwMode="auto">
          <a:xfrm flipV="1">
            <a:off x="3981450" y="2514600"/>
            <a:ext cx="10287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03438" name="Line 14"/>
          <p:cNvSpPr>
            <a:spLocks noChangeShapeType="1"/>
          </p:cNvSpPr>
          <p:nvPr/>
        </p:nvSpPr>
        <p:spPr bwMode="auto">
          <a:xfrm flipV="1">
            <a:off x="3981450" y="2622550"/>
            <a:ext cx="1116013" cy="654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5613400" y="2225675"/>
            <a:ext cx="18145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a</a:t>
            </a:r>
            <a:r>
              <a:rPr lang="en-US" baseline="-25000"/>
              <a:t>4</a:t>
            </a:r>
            <a:r>
              <a:rPr lang="en-US"/>
              <a:t> = h</a:t>
            </a:r>
            <a:r>
              <a:rPr lang="en-US" baseline="-25000"/>
              <a:t>1</a:t>
            </a:r>
            <a:r>
              <a:rPr lang="en-US"/>
              <a:t> + h</a:t>
            </a:r>
            <a:r>
              <a:rPr lang="en-US" baseline="-25000"/>
              <a:t>2</a:t>
            </a:r>
            <a:r>
              <a:rPr lang="en-US"/>
              <a:t> + h</a:t>
            </a:r>
            <a:r>
              <a:rPr lang="en-US" baseline="-25000"/>
              <a:t>3</a:t>
            </a:r>
          </a:p>
        </p:txBody>
      </p:sp>
      <p:sp>
        <p:nvSpPr>
          <p:cNvPr id="103440" name="Oval 16"/>
          <p:cNvSpPr>
            <a:spLocks noChangeArrowheads="1"/>
          </p:cNvSpPr>
          <p:nvPr/>
        </p:nvSpPr>
        <p:spPr bwMode="auto">
          <a:xfrm>
            <a:off x="3606800" y="1557338"/>
            <a:ext cx="374650" cy="5365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03441" name="Oval 17"/>
          <p:cNvSpPr>
            <a:spLocks noChangeArrowheads="1"/>
          </p:cNvSpPr>
          <p:nvPr/>
        </p:nvSpPr>
        <p:spPr bwMode="auto">
          <a:xfrm>
            <a:off x="5097463" y="3886200"/>
            <a:ext cx="374650" cy="5365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103442" name="Oval 18"/>
          <p:cNvSpPr>
            <a:spLocks noChangeArrowheads="1"/>
          </p:cNvSpPr>
          <p:nvPr/>
        </p:nvSpPr>
        <p:spPr bwMode="auto">
          <a:xfrm>
            <a:off x="5097463" y="5486400"/>
            <a:ext cx="374650" cy="5365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103443" name="Oval 19"/>
          <p:cNvSpPr>
            <a:spLocks noChangeArrowheads="1"/>
          </p:cNvSpPr>
          <p:nvPr/>
        </p:nvSpPr>
        <p:spPr bwMode="auto">
          <a:xfrm>
            <a:off x="5097463" y="4724400"/>
            <a:ext cx="374650" cy="5365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03444" name="Oval 20"/>
          <p:cNvSpPr>
            <a:spLocks noChangeArrowheads="1"/>
          </p:cNvSpPr>
          <p:nvPr/>
        </p:nvSpPr>
        <p:spPr bwMode="auto">
          <a:xfrm>
            <a:off x="5010150" y="2173288"/>
            <a:ext cx="374650" cy="5365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03445" name="Oval 21"/>
          <p:cNvSpPr>
            <a:spLocks noChangeArrowheads="1"/>
          </p:cNvSpPr>
          <p:nvPr/>
        </p:nvSpPr>
        <p:spPr bwMode="auto">
          <a:xfrm>
            <a:off x="3606800" y="4724400"/>
            <a:ext cx="374650" cy="5365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03447" name="Line 23"/>
          <p:cNvSpPr>
            <a:spLocks noChangeShapeType="1"/>
          </p:cNvSpPr>
          <p:nvPr/>
        </p:nvSpPr>
        <p:spPr bwMode="auto">
          <a:xfrm flipV="1">
            <a:off x="3933825" y="4221163"/>
            <a:ext cx="1176338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03448" name="Line 24"/>
          <p:cNvSpPr>
            <a:spLocks noChangeShapeType="1"/>
          </p:cNvSpPr>
          <p:nvPr/>
        </p:nvSpPr>
        <p:spPr bwMode="auto">
          <a:xfrm flipV="1">
            <a:off x="3970338" y="4960938"/>
            <a:ext cx="1127125" cy="23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03449" name="Line 25"/>
          <p:cNvSpPr>
            <a:spLocks noChangeShapeType="1"/>
          </p:cNvSpPr>
          <p:nvPr/>
        </p:nvSpPr>
        <p:spPr bwMode="auto">
          <a:xfrm>
            <a:off x="3944938" y="5148263"/>
            <a:ext cx="1165225" cy="550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03450" name="Text Box 26"/>
          <p:cNvSpPr txBox="1">
            <a:spLocks noChangeArrowheads="1"/>
          </p:cNvSpPr>
          <p:nvPr/>
        </p:nvSpPr>
        <p:spPr bwMode="auto">
          <a:xfrm>
            <a:off x="1662113" y="4797425"/>
            <a:ext cx="1785937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h</a:t>
            </a:r>
            <a:r>
              <a:rPr lang="en-US" baseline="-25000"/>
              <a:t>4</a:t>
            </a:r>
            <a:r>
              <a:rPr lang="en-US"/>
              <a:t> = a</a:t>
            </a:r>
            <a:r>
              <a:rPr lang="en-US" baseline="-25000"/>
              <a:t>5</a:t>
            </a:r>
            <a:r>
              <a:rPr lang="en-US"/>
              <a:t> + a</a:t>
            </a:r>
            <a:r>
              <a:rPr lang="en-US" baseline="-25000"/>
              <a:t>6</a:t>
            </a:r>
            <a:r>
              <a:rPr lang="en-US"/>
              <a:t> + a</a:t>
            </a:r>
            <a:r>
              <a:rPr lang="en-US" baseline="-25000"/>
              <a:t>7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F8ABBE-7A2C-4461-BC93-2270D9C90DE7}" type="slidenum">
              <a:rPr lang="en-US"/>
              <a:pPr/>
              <a:t>32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Iterative Algorithm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4687888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Initialize for all </a:t>
            </a:r>
            <a:r>
              <a:rPr lang="en-US" i="1" dirty="0"/>
              <a:t>p </a:t>
            </a:r>
            <a:r>
              <a:rPr lang="en-US" dirty="0">
                <a:sym typeface="Symbol" pitchFamily="18" charset="2"/>
              </a:rPr>
              <a:t> </a:t>
            </a:r>
            <a:r>
              <a:rPr lang="en-US" i="1" dirty="0">
                <a:sym typeface="Symbol" pitchFamily="18" charset="2"/>
              </a:rPr>
              <a:t>S</a:t>
            </a:r>
            <a:r>
              <a:rPr lang="en-US" dirty="0">
                <a:sym typeface="Symbol" pitchFamily="18" charset="2"/>
              </a:rPr>
              <a:t>: </a:t>
            </a:r>
            <a:r>
              <a:rPr lang="en-US" sz="2800" i="1" dirty="0" err="1"/>
              <a:t>a</a:t>
            </a:r>
            <a:r>
              <a:rPr lang="en-US" sz="2800" i="1" baseline="-25000" dirty="0" err="1"/>
              <a:t>p</a:t>
            </a:r>
            <a:r>
              <a:rPr lang="en-US" sz="2800" i="1" dirty="0"/>
              <a:t> = </a:t>
            </a:r>
            <a:r>
              <a:rPr lang="en-US" sz="2800" i="1" dirty="0" err="1"/>
              <a:t>h</a:t>
            </a:r>
            <a:r>
              <a:rPr lang="en-US" sz="2800" i="1" baseline="-25000" dirty="0" err="1"/>
              <a:t>p</a:t>
            </a:r>
            <a:r>
              <a:rPr lang="en-US" sz="2800" i="1" dirty="0"/>
              <a:t> = 1 </a:t>
            </a:r>
            <a:r>
              <a:rPr lang="en-US" dirty="0"/>
              <a:t> </a:t>
            </a:r>
          </a:p>
          <a:p>
            <a:pPr>
              <a:buFontTx/>
              <a:buNone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= 1 to k:</a:t>
            </a:r>
          </a:p>
          <a:p>
            <a:pPr>
              <a:buFontTx/>
              <a:buNone/>
            </a:pPr>
            <a:r>
              <a:rPr lang="en-US" dirty="0"/>
              <a:t>    For all </a:t>
            </a:r>
            <a:r>
              <a:rPr lang="en-US" i="1" dirty="0"/>
              <a:t>p </a:t>
            </a:r>
            <a:r>
              <a:rPr lang="en-US" dirty="0">
                <a:sym typeface="Symbol" pitchFamily="18" charset="2"/>
              </a:rPr>
              <a:t> </a:t>
            </a:r>
            <a:r>
              <a:rPr lang="en-US" i="1" dirty="0">
                <a:sym typeface="Symbol" pitchFamily="18" charset="2"/>
              </a:rPr>
              <a:t>S:       </a:t>
            </a:r>
            <a:r>
              <a:rPr lang="en-US" dirty="0"/>
              <a:t>          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i="1" dirty="0">
                <a:solidFill>
                  <a:schemeClr val="accent1"/>
                </a:solidFill>
              </a:rPr>
              <a:t>update auth. scores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  <a:p>
            <a:pPr>
              <a:buFontTx/>
              <a:buNone/>
            </a:pPr>
            <a:r>
              <a:rPr lang="en-US" dirty="0"/>
              <a:t>   </a:t>
            </a: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    For all </a:t>
            </a:r>
            <a:r>
              <a:rPr lang="en-US" i="1" dirty="0" smtClean="0"/>
              <a:t>p </a:t>
            </a:r>
            <a:r>
              <a:rPr lang="en-US" dirty="0" smtClean="0">
                <a:sym typeface="Symbol" pitchFamily="18" charset="2"/>
              </a:rPr>
              <a:t> </a:t>
            </a:r>
            <a:r>
              <a:rPr lang="en-US" i="1" dirty="0" smtClean="0">
                <a:sym typeface="Symbol" pitchFamily="18" charset="2"/>
              </a:rPr>
              <a:t>S:</a:t>
            </a:r>
            <a:r>
              <a:rPr lang="en-US" dirty="0" smtClean="0"/>
              <a:t>                 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i="1" dirty="0" smtClean="0">
                <a:solidFill>
                  <a:schemeClr val="accent1"/>
                </a:solidFill>
              </a:rPr>
              <a:t>update hub scores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pPr>
              <a:buFontTx/>
              <a:buNone/>
            </a:pPr>
            <a:r>
              <a:rPr lang="en-US" dirty="0" smtClean="0"/>
              <a:t>    </a:t>
            </a:r>
            <a:r>
              <a:rPr lang="en-US" dirty="0"/>
              <a:t>For all </a:t>
            </a:r>
            <a:r>
              <a:rPr lang="en-US" i="1" dirty="0"/>
              <a:t>p </a:t>
            </a:r>
            <a:r>
              <a:rPr lang="en-US" dirty="0">
                <a:sym typeface="Symbol" pitchFamily="18" charset="2"/>
              </a:rPr>
              <a:t> </a:t>
            </a:r>
            <a:r>
              <a:rPr lang="en-US" i="1" dirty="0">
                <a:sym typeface="Symbol" pitchFamily="18" charset="2"/>
              </a:rPr>
              <a:t>S: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sz="2800" i="1" dirty="0" err="1"/>
              <a:t>a</a:t>
            </a:r>
            <a:r>
              <a:rPr lang="en-US" sz="2800" i="1" baseline="-25000" dirty="0" err="1"/>
              <a:t>p</a:t>
            </a:r>
            <a:r>
              <a:rPr lang="en-US" sz="2800" i="1" dirty="0"/>
              <a:t>= </a:t>
            </a:r>
            <a:r>
              <a:rPr lang="en-US" sz="2800" i="1" dirty="0" err="1"/>
              <a:t>a</a:t>
            </a:r>
            <a:r>
              <a:rPr lang="en-US" sz="2800" i="1" baseline="-25000" dirty="0" err="1"/>
              <a:t>p</a:t>
            </a:r>
            <a:r>
              <a:rPr lang="en-US" sz="2800" i="1" dirty="0"/>
              <a:t>/c   c:</a:t>
            </a:r>
          </a:p>
          <a:p>
            <a:pPr>
              <a:buFontTx/>
              <a:buNone/>
            </a:pPr>
            <a:r>
              <a:rPr lang="en-US" dirty="0"/>
              <a:t>    For all </a:t>
            </a:r>
            <a:r>
              <a:rPr lang="en-US" i="1" dirty="0"/>
              <a:t>p </a:t>
            </a:r>
            <a:r>
              <a:rPr lang="en-US" dirty="0">
                <a:sym typeface="Symbol" pitchFamily="18" charset="2"/>
              </a:rPr>
              <a:t> </a:t>
            </a:r>
            <a:r>
              <a:rPr lang="en-US" i="1" dirty="0">
                <a:sym typeface="Symbol" pitchFamily="18" charset="2"/>
              </a:rPr>
              <a:t>S: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sz="2800" i="1" dirty="0" err="1"/>
              <a:t>h</a:t>
            </a:r>
            <a:r>
              <a:rPr lang="en-US" sz="2800" i="1" baseline="-25000" dirty="0" err="1"/>
              <a:t>p</a:t>
            </a:r>
            <a:r>
              <a:rPr lang="en-US" sz="2800" i="1" dirty="0"/>
              <a:t>= </a:t>
            </a:r>
            <a:r>
              <a:rPr lang="en-US" sz="2800" i="1" dirty="0" err="1"/>
              <a:t>h</a:t>
            </a:r>
            <a:r>
              <a:rPr lang="en-US" sz="2800" i="1" baseline="-25000" dirty="0" err="1"/>
              <a:t>p</a:t>
            </a:r>
            <a:r>
              <a:rPr lang="en-US" sz="2800" i="1" dirty="0"/>
              <a:t>/c   c:</a:t>
            </a:r>
          </a:p>
          <a:p>
            <a:pPr>
              <a:buFontTx/>
              <a:buNone/>
            </a:pPr>
            <a:endParaRPr lang="en-US" sz="2800" i="1" dirty="0"/>
          </a:p>
        </p:txBody>
      </p:sp>
      <p:graphicFrame>
        <p:nvGraphicFramePr>
          <p:cNvPr id="101380" name="Object 4"/>
          <p:cNvGraphicFramePr>
            <a:graphicFrameLocks noChangeAspect="1"/>
          </p:cNvGraphicFramePr>
          <p:nvPr/>
        </p:nvGraphicFramePr>
        <p:xfrm>
          <a:off x="3360738" y="2540000"/>
          <a:ext cx="1658937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Equation" r:id="rId3" imgW="723600" imgH="355320" progId="Equation.3">
                  <p:embed/>
                </p:oleObj>
              </mc:Choice>
              <mc:Fallback>
                <p:oleObj name="Equation" r:id="rId3" imgW="723600" imgH="3553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738" y="2540000"/>
                        <a:ext cx="1658937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3432175" y="3721100"/>
          <a:ext cx="16002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Equation" r:id="rId5" imgW="723600" imgH="355320" progId="Equation.3">
                  <p:embed/>
                </p:oleObj>
              </mc:Choice>
              <mc:Fallback>
                <p:oleObj name="Equation" r:id="rId5" imgW="723600" imgH="3553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5" y="3721100"/>
                        <a:ext cx="1600200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2" name="Object 6"/>
          <p:cNvGraphicFramePr>
            <a:graphicFrameLocks noChangeAspect="1"/>
          </p:cNvGraphicFramePr>
          <p:nvPr/>
        </p:nvGraphicFramePr>
        <p:xfrm>
          <a:off x="5638800" y="4256088"/>
          <a:ext cx="174783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name="Equation" r:id="rId7" imgW="888840" imgH="368280" progId="Equation.3">
                  <p:embed/>
                </p:oleObj>
              </mc:Choice>
              <mc:Fallback>
                <p:oleObj name="Equation" r:id="rId7" imgW="888840" imgH="3682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256088"/>
                        <a:ext cx="1747838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3" name="Object 7"/>
          <p:cNvGraphicFramePr>
            <a:graphicFrameLocks noChangeAspect="1"/>
          </p:cNvGraphicFramePr>
          <p:nvPr/>
        </p:nvGraphicFramePr>
        <p:xfrm>
          <a:off x="5638800" y="4953000"/>
          <a:ext cx="174783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7" name="Equation" r:id="rId9" imgW="888840" imgH="368280" progId="Equation.3">
                  <p:embed/>
                </p:oleObj>
              </mc:Choice>
              <mc:Fallback>
                <p:oleObj name="Equation" r:id="rId9" imgW="888840" imgH="3682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953000"/>
                        <a:ext cx="1747838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7467600" y="4306888"/>
            <a:ext cx="15541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(</a:t>
            </a:r>
            <a:r>
              <a:rPr lang="en-US" i="1">
                <a:solidFill>
                  <a:schemeClr val="accent1"/>
                </a:solidFill>
              </a:rPr>
              <a:t>normalize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b="1" i="1">
                <a:solidFill>
                  <a:schemeClr val="accent1"/>
                </a:solidFill>
              </a:rPr>
              <a:t>a</a:t>
            </a:r>
            <a:r>
              <a:rPr lang="en-US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7475538" y="4954588"/>
            <a:ext cx="15684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(</a:t>
            </a:r>
            <a:r>
              <a:rPr lang="en-US" i="1">
                <a:solidFill>
                  <a:schemeClr val="accent1"/>
                </a:solidFill>
              </a:rPr>
              <a:t>normalize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b="1">
                <a:solidFill>
                  <a:schemeClr val="accent1"/>
                </a:solidFill>
              </a:rPr>
              <a:t>h</a:t>
            </a:r>
            <a:r>
              <a:rPr lang="en-US">
                <a:solidFill>
                  <a:schemeClr val="accent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F1744A-9C0A-483E-83CF-8AD6CA7DA11F}" type="slidenum">
              <a:rPr lang="en-US"/>
              <a:pPr/>
              <a:t>33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Convergence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Algorithm converges to a </a:t>
            </a:r>
            <a:r>
              <a:rPr lang="en-US" sz="2800" i="1"/>
              <a:t>fix-point</a:t>
            </a:r>
            <a:r>
              <a:rPr lang="en-US" sz="2800"/>
              <a:t> if iterated indefinitely.</a:t>
            </a:r>
          </a:p>
          <a:p>
            <a:pPr>
              <a:lnSpc>
                <a:spcPct val="90000"/>
              </a:lnSpc>
            </a:pPr>
            <a:r>
              <a:rPr lang="en-US" sz="2800"/>
              <a:t>Define </a:t>
            </a:r>
            <a:r>
              <a:rPr lang="en-US" sz="2800" i="1"/>
              <a:t>A</a:t>
            </a:r>
            <a:r>
              <a:rPr lang="en-US" sz="2800"/>
              <a:t> to be the adjacency matrix for the subgraph defined by </a:t>
            </a:r>
            <a:r>
              <a:rPr lang="en-US" sz="2800" i="1"/>
              <a:t>S.</a:t>
            </a:r>
          </a:p>
          <a:p>
            <a:pPr lvl="1">
              <a:lnSpc>
                <a:spcPct val="90000"/>
              </a:lnSpc>
            </a:pPr>
            <a:r>
              <a:rPr lang="en-US" sz="2400" i="1"/>
              <a:t>A</a:t>
            </a:r>
            <a:r>
              <a:rPr lang="en-US" sz="2400" i="1" baseline="-25000"/>
              <a:t>ij</a:t>
            </a:r>
            <a:r>
              <a:rPr lang="en-US" sz="2400" i="1"/>
              <a:t> </a:t>
            </a:r>
            <a:r>
              <a:rPr lang="en-US" sz="2400"/>
              <a:t>= 1 for </a:t>
            </a:r>
            <a:r>
              <a:rPr lang="en-US" sz="2400" i="1"/>
              <a:t>i </a:t>
            </a:r>
            <a:r>
              <a:rPr lang="en-US" sz="2400">
                <a:sym typeface="Symbol" pitchFamily="18" charset="2"/>
              </a:rPr>
              <a:t> S, </a:t>
            </a:r>
            <a:r>
              <a:rPr lang="en-US" sz="2400" i="1">
                <a:sym typeface="Symbol" pitchFamily="18" charset="2"/>
              </a:rPr>
              <a:t>j</a:t>
            </a:r>
            <a:r>
              <a:rPr lang="en-US" sz="2400" i="1"/>
              <a:t> </a:t>
            </a:r>
            <a:r>
              <a:rPr lang="en-US" sz="2400">
                <a:sym typeface="Symbol" pitchFamily="18" charset="2"/>
              </a:rPr>
              <a:t> S </a:t>
            </a:r>
            <a:r>
              <a:rPr lang="en-US" sz="2400"/>
              <a:t>iff </a:t>
            </a:r>
            <a:r>
              <a:rPr lang="en-US" sz="2400" i="1"/>
              <a:t>i</a:t>
            </a:r>
            <a:r>
              <a:rPr lang="en-US" sz="2400">
                <a:sym typeface="Symbol" pitchFamily="18" charset="2"/>
              </a:rPr>
              <a:t></a:t>
            </a:r>
            <a:r>
              <a:rPr lang="en-US" sz="2400" i="1">
                <a:sym typeface="Symbol" pitchFamily="18" charset="2"/>
              </a:rPr>
              <a:t>j</a:t>
            </a:r>
          </a:p>
          <a:p>
            <a:pPr>
              <a:lnSpc>
                <a:spcPct val="90000"/>
              </a:lnSpc>
            </a:pPr>
            <a:r>
              <a:rPr lang="en-US" sz="2800"/>
              <a:t>Authority vector, </a:t>
            </a:r>
            <a:r>
              <a:rPr lang="en-US" sz="2800" b="1" i="1"/>
              <a:t>a</a:t>
            </a:r>
            <a:r>
              <a:rPr lang="en-US" sz="2800"/>
              <a:t>, converges to the principal eigenvector of </a:t>
            </a:r>
            <a:r>
              <a:rPr lang="en-US" sz="2800" i="1"/>
              <a:t>A</a:t>
            </a:r>
            <a:r>
              <a:rPr lang="en-US" sz="2800" i="1" baseline="30000"/>
              <a:t>T</a:t>
            </a:r>
            <a:r>
              <a:rPr lang="en-US" sz="2800" i="1"/>
              <a:t>A</a:t>
            </a:r>
          </a:p>
          <a:p>
            <a:pPr>
              <a:lnSpc>
                <a:spcPct val="90000"/>
              </a:lnSpc>
            </a:pPr>
            <a:r>
              <a:rPr lang="en-US" sz="2800"/>
              <a:t>Hub vector, </a:t>
            </a:r>
            <a:r>
              <a:rPr lang="en-US" sz="2800" b="1" i="1"/>
              <a:t>h</a:t>
            </a:r>
            <a:r>
              <a:rPr lang="en-US" sz="2800"/>
              <a:t>, converges to the principal eigenvector of </a:t>
            </a:r>
            <a:r>
              <a:rPr lang="en-US" sz="2800" i="1"/>
              <a:t>AA</a:t>
            </a:r>
            <a:r>
              <a:rPr lang="en-US" sz="2800" i="1" baseline="30000"/>
              <a:t>T</a:t>
            </a:r>
          </a:p>
          <a:p>
            <a:pPr>
              <a:lnSpc>
                <a:spcPct val="90000"/>
              </a:lnSpc>
            </a:pPr>
            <a:r>
              <a:rPr lang="en-US" sz="2800"/>
              <a:t>In practice, 20 iterations produces fairly stable results.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D3E6C5-6D73-4D12-AC4C-83A1F0B83386}" type="slidenum">
              <a:rPr lang="en-US"/>
              <a:pPr/>
              <a:t>34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(late 1990s)</a:t>
            </a: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Authorities for query:  “Java”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java.sun.com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comp.lang.java FAQ</a:t>
            </a:r>
          </a:p>
          <a:p>
            <a:pPr>
              <a:lnSpc>
                <a:spcPct val="90000"/>
              </a:lnSpc>
            </a:pPr>
            <a:r>
              <a:rPr lang="en-US" sz="2800"/>
              <a:t>Authorities for query “search engine”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Yahoo.com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Excite.com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Lycos.com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Altavista.com</a:t>
            </a:r>
          </a:p>
          <a:p>
            <a:pPr>
              <a:lnSpc>
                <a:spcPct val="90000"/>
              </a:lnSpc>
            </a:pPr>
            <a:r>
              <a:rPr lang="en-US" sz="2800"/>
              <a:t>Authorities for query “Gates”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Microsoft.com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roadahead.com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36B2B-9B21-4B35-935C-58A30F560C87}" type="slidenum">
              <a:rPr lang="en-US"/>
              <a:pPr/>
              <a:t>35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 Comments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most cases, the final authorities were not in the initial root set generated using Altavista.</a:t>
            </a:r>
          </a:p>
          <a:p>
            <a:r>
              <a:rPr lang="en-US"/>
              <a:t>Authorities were brought in from linked and reverse-linked pages and then HITS computed their high authority score.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9CC336-C2EA-4807-A34D-7850FD820D0A}" type="slidenum">
              <a:rPr lang="en-US"/>
              <a:pPr/>
              <a:t>36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990600"/>
          </a:xfrm>
        </p:spPr>
        <p:txBody>
          <a:bodyPr/>
          <a:lstStyle/>
          <a:p>
            <a:r>
              <a:rPr lang="en-US"/>
              <a:t>Finding Similar Pages Using Link Structure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a page, </a:t>
            </a:r>
            <a:r>
              <a:rPr lang="en-US" i="1" dirty="0"/>
              <a:t>P</a:t>
            </a:r>
            <a:r>
              <a:rPr lang="en-US" dirty="0"/>
              <a:t>, let </a:t>
            </a:r>
            <a:r>
              <a:rPr lang="en-US" i="1" dirty="0"/>
              <a:t>R</a:t>
            </a:r>
            <a:r>
              <a:rPr lang="en-US" dirty="0"/>
              <a:t> (the root set) be </a:t>
            </a:r>
            <a:r>
              <a:rPr lang="en-US" i="1" dirty="0"/>
              <a:t>t </a:t>
            </a:r>
            <a:r>
              <a:rPr lang="en-US" dirty="0"/>
              <a:t>(e.g</a:t>
            </a:r>
            <a:r>
              <a:rPr lang="en-US" dirty="0" smtClean="0"/>
              <a:t>., </a:t>
            </a:r>
            <a:r>
              <a:rPr lang="en-US" dirty="0"/>
              <a:t>200) pages that point to </a:t>
            </a:r>
            <a:r>
              <a:rPr lang="en-US" i="1" dirty="0"/>
              <a:t>P</a:t>
            </a:r>
            <a:r>
              <a:rPr lang="en-US" dirty="0"/>
              <a:t>.</a:t>
            </a:r>
          </a:p>
          <a:p>
            <a:r>
              <a:rPr lang="en-US" dirty="0"/>
              <a:t>Grow a base set </a:t>
            </a:r>
            <a:r>
              <a:rPr lang="en-US" i="1" dirty="0"/>
              <a:t>S</a:t>
            </a:r>
            <a:r>
              <a:rPr lang="en-US" dirty="0"/>
              <a:t> from </a:t>
            </a:r>
            <a:r>
              <a:rPr lang="en-US" i="1" dirty="0"/>
              <a:t>R</a:t>
            </a:r>
            <a:r>
              <a:rPr lang="en-US" dirty="0"/>
              <a:t>.</a:t>
            </a:r>
          </a:p>
          <a:p>
            <a:r>
              <a:rPr lang="en-US" dirty="0"/>
              <a:t>Run HITS on </a:t>
            </a:r>
            <a:r>
              <a:rPr lang="en-US" i="1" dirty="0"/>
              <a:t>S</a:t>
            </a:r>
            <a:r>
              <a:rPr lang="en-US" dirty="0"/>
              <a:t>.</a:t>
            </a:r>
          </a:p>
          <a:p>
            <a:r>
              <a:rPr lang="en-US" dirty="0"/>
              <a:t>Return the best authorities in </a:t>
            </a:r>
            <a:r>
              <a:rPr lang="en-US" i="1" dirty="0"/>
              <a:t>S</a:t>
            </a:r>
            <a:r>
              <a:rPr lang="en-US" dirty="0"/>
              <a:t> as the best similar-pages for </a:t>
            </a:r>
            <a:r>
              <a:rPr lang="en-US" i="1" dirty="0"/>
              <a:t>P</a:t>
            </a:r>
            <a:r>
              <a:rPr lang="en-US" dirty="0"/>
              <a:t>.</a:t>
            </a:r>
          </a:p>
          <a:p>
            <a:r>
              <a:rPr lang="en-US" dirty="0"/>
              <a:t>Finds authorities in the “link neighbor-hood” of </a:t>
            </a:r>
            <a:r>
              <a:rPr lang="en-US" i="1" dirty="0"/>
              <a:t>P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5F19F-E56C-4D86-9C1E-03DF4BF9D530}" type="slidenum">
              <a:rPr lang="en-US"/>
              <a:pPr/>
              <a:t>37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Similar Page Results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Given “honda.com”</a:t>
            </a:r>
          </a:p>
          <a:p>
            <a:pPr lvl="1"/>
            <a:r>
              <a:rPr lang="en-US"/>
              <a:t>toyota.com</a:t>
            </a:r>
          </a:p>
          <a:p>
            <a:pPr lvl="1"/>
            <a:r>
              <a:rPr lang="en-US"/>
              <a:t>ford.com</a:t>
            </a:r>
          </a:p>
          <a:p>
            <a:pPr lvl="1"/>
            <a:r>
              <a:rPr lang="en-US"/>
              <a:t>bmwusa.com</a:t>
            </a:r>
          </a:p>
          <a:p>
            <a:pPr lvl="1"/>
            <a:r>
              <a:rPr lang="en-US"/>
              <a:t>saturncars.com</a:t>
            </a:r>
          </a:p>
          <a:p>
            <a:pPr lvl="1"/>
            <a:r>
              <a:rPr lang="en-US"/>
              <a:t>nissanmotors.com</a:t>
            </a:r>
          </a:p>
          <a:p>
            <a:pPr lvl="1"/>
            <a:r>
              <a:rPr lang="en-US"/>
              <a:t>audi.com</a:t>
            </a:r>
          </a:p>
          <a:p>
            <a:pPr lvl="1"/>
            <a:r>
              <a:rPr lang="en-US"/>
              <a:t>volvocars.com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2A53D-021F-4F7D-BA76-3BA45AFECC86}" type="slidenum">
              <a:rPr lang="en-US"/>
              <a:pPr/>
              <a:t>38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for Clustering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An ambiguous query can result in the principal eigenvector only covering one of the possible meanings.</a:t>
            </a:r>
          </a:p>
          <a:p>
            <a:pPr>
              <a:lnSpc>
                <a:spcPct val="90000"/>
              </a:lnSpc>
            </a:pPr>
            <a:r>
              <a:rPr lang="en-US"/>
              <a:t>Non-principal eigenvectors may contain hubs &amp; authorities for other meanings.</a:t>
            </a:r>
          </a:p>
          <a:p>
            <a:pPr>
              <a:lnSpc>
                <a:spcPct val="90000"/>
              </a:lnSpc>
            </a:pPr>
            <a:r>
              <a:rPr lang="en-US"/>
              <a:t>Example: “jaguar”:</a:t>
            </a:r>
          </a:p>
          <a:p>
            <a:pPr lvl="1">
              <a:lnSpc>
                <a:spcPct val="90000"/>
              </a:lnSpc>
            </a:pPr>
            <a:r>
              <a:rPr lang="en-US"/>
              <a:t>Atari video game (principal eigenvector)</a:t>
            </a:r>
          </a:p>
          <a:p>
            <a:pPr lvl="1">
              <a:lnSpc>
                <a:spcPct val="90000"/>
              </a:lnSpc>
            </a:pPr>
            <a:r>
              <a:rPr lang="en-US"/>
              <a:t>NFL Football team (2</a:t>
            </a:r>
            <a:r>
              <a:rPr lang="en-US" baseline="30000"/>
              <a:t>nd</a:t>
            </a:r>
            <a:r>
              <a:rPr lang="en-US"/>
              <a:t> non-princ. eigenvector)</a:t>
            </a:r>
          </a:p>
          <a:p>
            <a:pPr lvl="1">
              <a:lnSpc>
                <a:spcPct val="90000"/>
              </a:lnSpc>
            </a:pPr>
            <a:r>
              <a:rPr lang="en-US"/>
              <a:t>Automobile (3</a:t>
            </a:r>
            <a:r>
              <a:rPr lang="en-US" baseline="30000"/>
              <a:t>rd</a:t>
            </a:r>
            <a:r>
              <a:rPr lang="en-US"/>
              <a:t>  non-princ. eigenvector)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In-Class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with your neighbor(s), compute the first round of result from the HITS algorithm for the graph represented by the following adjacency matrix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5AD33C-9B01-4086-9FDC-C5D4C71E9690}" type="slidenum">
              <a:rPr lang="en-US" smtClean="0"/>
              <a:pPr/>
              <a:t>39</a:t>
            </a:fld>
            <a:endParaRPr lang="en-US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340741"/>
              </p:ext>
            </p:extLst>
          </p:nvPr>
        </p:nvGraphicFramePr>
        <p:xfrm>
          <a:off x="2286000" y="3657600"/>
          <a:ext cx="3657600" cy="228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</a:tblGrid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5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Search Engine Architecture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5AD33C-9B01-4086-9FDC-C5D4C71E9690}" type="slidenum">
              <a:rPr lang="en-US" smtClean="0"/>
              <a:pPr/>
              <a:t>4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01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a1=a2=a3=a4=1, h1=h2=h3=h4=1</a:t>
            </a:r>
          </a:p>
          <a:p>
            <a:r>
              <a:rPr lang="en-US" dirty="0" smtClean="0"/>
              <a:t>a1 = h3 + h4 = 2</a:t>
            </a:r>
          </a:p>
          <a:p>
            <a:r>
              <a:rPr lang="en-US" dirty="0" smtClean="0"/>
              <a:t>a2 = h1 + h3 = 2</a:t>
            </a:r>
          </a:p>
          <a:p>
            <a:r>
              <a:rPr lang="en-US" dirty="0" smtClean="0"/>
              <a:t>a3 = h4 = 1</a:t>
            </a:r>
          </a:p>
          <a:p>
            <a:r>
              <a:rPr lang="en-US" dirty="0" smtClean="0"/>
              <a:t>a4 = h2 = 1</a:t>
            </a:r>
          </a:p>
          <a:p>
            <a:r>
              <a:rPr lang="en-US" dirty="0"/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 = sum(a</a:t>
            </a:r>
            <a:r>
              <a:rPr lang="en-US" baseline="-25000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) = 4 + 4 + 1 + 1 = 10</a:t>
            </a:r>
          </a:p>
          <a:p>
            <a:r>
              <a:rPr lang="en-US" dirty="0" smtClean="0"/>
              <a:t>a1/c = a2/c = 2/3.16 = 0.632</a:t>
            </a:r>
          </a:p>
          <a:p>
            <a:r>
              <a:rPr lang="en-US" dirty="0" smtClean="0"/>
              <a:t>a3/c = a4/c = 1/3.16 = 0.316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5AD33C-9B01-4086-9FDC-C5D4C71E9690}" type="slidenum">
              <a:rPr lang="en-US" smtClean="0"/>
              <a:pPr/>
              <a:t>40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95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Billions of web pages, some more informative than others</a:t>
            </a:r>
          </a:p>
          <a:p>
            <a:r>
              <a:rPr lang="en-US" dirty="0" smtClean="0"/>
              <a:t>Links can be viewed as information about the </a:t>
            </a:r>
            <a:r>
              <a:rPr lang="en-US" i="1" dirty="0" smtClean="0"/>
              <a:t>popularity</a:t>
            </a:r>
            <a:r>
              <a:rPr lang="en-US" dirty="0" smtClean="0"/>
              <a:t> (</a:t>
            </a:r>
            <a:r>
              <a:rPr lang="en-US" i="1" dirty="0" smtClean="0"/>
              <a:t>authority</a:t>
            </a:r>
            <a:r>
              <a:rPr lang="en-US" dirty="0" smtClean="0"/>
              <a:t>?) of a web page</a:t>
            </a:r>
          </a:p>
          <a:p>
            <a:pPr lvl="1"/>
            <a:r>
              <a:rPr lang="en-US" dirty="0" smtClean="0"/>
              <a:t>can be used by ranking algorithm</a:t>
            </a:r>
          </a:p>
          <a:p>
            <a:r>
              <a:rPr lang="en-US" i="1" dirty="0" err="1" smtClean="0"/>
              <a:t>Inlink</a:t>
            </a:r>
            <a:r>
              <a:rPr lang="en-US" dirty="0" smtClean="0"/>
              <a:t> count could be used as simple measure</a:t>
            </a:r>
          </a:p>
          <a:p>
            <a:r>
              <a:rPr lang="en-US" dirty="0" smtClean="0"/>
              <a:t>Link analysis algorithms like PageRank provide more reliable ratings</a:t>
            </a:r>
          </a:p>
          <a:p>
            <a:pPr lvl="1"/>
            <a:r>
              <a:rPr lang="en-US" dirty="0" smtClean="0"/>
              <a:t>less susceptible to link spam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Surfer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Browse the Web using the following algorithm:</a:t>
            </a:r>
          </a:p>
          <a:p>
            <a:pPr lvl="1"/>
            <a:r>
              <a:rPr lang="en-US" dirty="0" smtClean="0"/>
              <a:t>Choose a random number </a:t>
            </a:r>
            <a:r>
              <a:rPr lang="en-US" i="1" dirty="0" smtClean="0"/>
              <a:t>r </a:t>
            </a:r>
            <a:r>
              <a:rPr lang="en-US" dirty="0" smtClean="0"/>
              <a:t>between 0 and 1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/>
              <a:t>r &lt; </a:t>
            </a:r>
            <a:r>
              <a:rPr lang="el-GR" i="1" dirty="0" smtClean="0"/>
              <a:t>λ:</a:t>
            </a:r>
          </a:p>
          <a:p>
            <a:pPr lvl="2"/>
            <a:r>
              <a:rPr lang="en-US" dirty="0" smtClean="0"/>
              <a:t> Go to a random page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/>
              <a:t>r ≥ </a:t>
            </a:r>
            <a:r>
              <a:rPr lang="el-GR" i="1" dirty="0" smtClean="0"/>
              <a:t>λ:</a:t>
            </a:r>
          </a:p>
          <a:p>
            <a:pPr lvl="2"/>
            <a:r>
              <a:rPr lang="en-US" dirty="0" smtClean="0"/>
              <a:t>Click a link at random on the current page</a:t>
            </a:r>
          </a:p>
          <a:p>
            <a:pPr lvl="1"/>
            <a:r>
              <a:rPr lang="en-US" dirty="0" smtClean="0"/>
              <a:t>Start again</a:t>
            </a:r>
          </a:p>
          <a:p>
            <a:r>
              <a:rPr lang="en-US" dirty="0" smtClean="0"/>
              <a:t>PageRank of a page is the probability that the “random surfer” will be looking at that page</a:t>
            </a:r>
          </a:p>
          <a:p>
            <a:pPr lvl="1"/>
            <a:r>
              <a:rPr lang="en-US" dirty="0" smtClean="0"/>
              <a:t>links from popular pages will increase PageRank of pages they point to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Dangling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Random jump prevents getting stuck on pages that</a:t>
            </a:r>
          </a:p>
          <a:p>
            <a:pPr lvl="1"/>
            <a:r>
              <a:rPr lang="en-US" dirty="0" smtClean="0"/>
              <a:t>do not have links</a:t>
            </a:r>
          </a:p>
          <a:p>
            <a:pPr lvl="1"/>
            <a:r>
              <a:rPr lang="en-US" dirty="0" smtClean="0"/>
              <a:t>contains only links that no longer point to other pages</a:t>
            </a:r>
          </a:p>
          <a:p>
            <a:pPr lvl="1"/>
            <a:r>
              <a:rPr lang="en-US" dirty="0" smtClean="0"/>
              <a:t>have links forming a loop</a:t>
            </a:r>
          </a:p>
          <a:p>
            <a:r>
              <a:rPr lang="en-US" dirty="0" smtClean="0"/>
              <a:t>Links that point to the first two types of pages are called </a:t>
            </a:r>
            <a:r>
              <a:rPr lang="en-US" i="1" dirty="0" smtClean="0"/>
              <a:t>dangling links</a:t>
            </a:r>
          </a:p>
          <a:p>
            <a:pPr lvl="1"/>
            <a:r>
              <a:rPr lang="en-US" dirty="0" smtClean="0"/>
              <a:t>may also be links to pages that have not yet been crawled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PageRank (</a:t>
            </a:r>
            <a:r>
              <a:rPr lang="en-US" i="1" dirty="0" smtClean="0"/>
              <a:t>PR</a:t>
            </a:r>
            <a:r>
              <a:rPr lang="en-US" dirty="0" smtClean="0"/>
              <a:t>) of page C = </a:t>
            </a:r>
            <a:r>
              <a:rPr lang="en-US" i="1" dirty="0" smtClean="0"/>
              <a:t>PR</a:t>
            </a:r>
            <a:r>
              <a:rPr lang="en-US" dirty="0" smtClean="0"/>
              <a:t>(A)/2 + </a:t>
            </a:r>
            <a:r>
              <a:rPr lang="en-US" i="1" dirty="0" smtClean="0"/>
              <a:t>PR</a:t>
            </a:r>
            <a:r>
              <a:rPr lang="en-US" dirty="0" smtClean="0"/>
              <a:t>(B)/1</a:t>
            </a:r>
          </a:p>
          <a:p>
            <a:r>
              <a:rPr lang="en-US" dirty="0" smtClean="0"/>
              <a:t>More generally,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where </a:t>
            </a:r>
            <a:r>
              <a:rPr lang="en-US" i="1" dirty="0" smtClean="0"/>
              <a:t>B</a:t>
            </a:r>
            <a:r>
              <a:rPr lang="en-US" i="1" baseline="-25000" dirty="0" smtClean="0"/>
              <a:t>u</a:t>
            </a:r>
            <a:r>
              <a:rPr lang="en-US" dirty="0" smtClean="0"/>
              <a:t> is the set of pages that point to </a:t>
            </a:r>
            <a:r>
              <a:rPr lang="en-US" i="1" dirty="0" smtClean="0"/>
              <a:t>u</a:t>
            </a:r>
            <a:r>
              <a:rPr lang="en-US" dirty="0" smtClean="0"/>
              <a:t>, and </a:t>
            </a:r>
            <a:r>
              <a:rPr lang="en-US" i="1" dirty="0" smtClean="0"/>
              <a:t>L</a:t>
            </a:r>
            <a:r>
              <a:rPr lang="en-US" i="1" baseline="-25000" dirty="0" smtClean="0"/>
              <a:t>v</a:t>
            </a:r>
            <a:r>
              <a:rPr lang="en-US" dirty="0" smtClean="0"/>
              <a:t> is the number of outgoing links from page </a:t>
            </a:r>
            <a:r>
              <a:rPr lang="en-US" i="1" dirty="0" smtClean="0"/>
              <a:t>v </a:t>
            </a:r>
            <a:r>
              <a:rPr lang="en-US" dirty="0" smtClean="0"/>
              <a:t>(not counting duplicate links)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C:\Users\croft\Desktop\pagerank-pages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057400"/>
            <a:ext cx="2184213" cy="1837314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3124200"/>
            <a:ext cx="2838450" cy="1040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Don’t know PageRank values at start</a:t>
            </a:r>
          </a:p>
          <a:p>
            <a:r>
              <a:rPr lang="en-US" dirty="0" smtClean="0"/>
              <a:t>Assume equal values (1/3 in this case), then iterate:</a:t>
            </a:r>
          </a:p>
          <a:p>
            <a:pPr lvl="1"/>
            <a:r>
              <a:rPr lang="en-US" dirty="0" smtClean="0"/>
              <a:t>first iteration: </a:t>
            </a:r>
            <a:r>
              <a:rPr lang="en-US" i="1" dirty="0" smtClean="0"/>
              <a:t>PR</a:t>
            </a:r>
            <a:r>
              <a:rPr lang="en-US" dirty="0" smtClean="0"/>
              <a:t>(C) = 0.33/2 + 0.33 = 0.5, </a:t>
            </a:r>
            <a:r>
              <a:rPr lang="en-US" i="1" dirty="0" smtClean="0"/>
              <a:t>PR</a:t>
            </a:r>
            <a:r>
              <a:rPr lang="en-US" dirty="0" smtClean="0"/>
              <a:t>(A) = 0.33, and </a:t>
            </a:r>
            <a:r>
              <a:rPr lang="en-US" i="1" dirty="0" smtClean="0"/>
              <a:t>PR</a:t>
            </a:r>
            <a:r>
              <a:rPr lang="en-US" dirty="0" smtClean="0"/>
              <a:t>(B) = 0.17</a:t>
            </a:r>
          </a:p>
          <a:p>
            <a:pPr lvl="1"/>
            <a:r>
              <a:rPr lang="en-US" dirty="0" smtClean="0"/>
              <a:t>second: </a:t>
            </a:r>
            <a:r>
              <a:rPr lang="pt-BR" i="1" dirty="0" smtClean="0"/>
              <a:t>PR</a:t>
            </a:r>
            <a:r>
              <a:rPr lang="pt-BR" dirty="0" smtClean="0"/>
              <a:t>(C) = 0.33/2 + 0.17 = 0.33, </a:t>
            </a:r>
            <a:r>
              <a:rPr lang="pt-BR" i="1" dirty="0" smtClean="0"/>
              <a:t>PR</a:t>
            </a:r>
            <a:r>
              <a:rPr lang="pt-BR" dirty="0" smtClean="0"/>
              <a:t>(A) = 0.5, </a:t>
            </a:r>
            <a:r>
              <a:rPr lang="en-US" i="1" dirty="0" smtClean="0"/>
              <a:t>PR</a:t>
            </a:r>
            <a:r>
              <a:rPr lang="en-US" dirty="0" smtClean="0"/>
              <a:t>(B) = 0.17</a:t>
            </a:r>
          </a:p>
          <a:p>
            <a:pPr lvl="1"/>
            <a:r>
              <a:rPr lang="en-US" dirty="0" smtClean="0"/>
              <a:t>third: </a:t>
            </a:r>
            <a:r>
              <a:rPr lang="en-US" i="1" dirty="0" smtClean="0"/>
              <a:t>PR</a:t>
            </a:r>
            <a:r>
              <a:rPr lang="en-US" dirty="0" smtClean="0"/>
              <a:t>(C) = 0.42, </a:t>
            </a:r>
            <a:r>
              <a:rPr lang="en-US" i="1" dirty="0" smtClean="0"/>
              <a:t>PR</a:t>
            </a:r>
            <a:r>
              <a:rPr lang="en-US" dirty="0" smtClean="0"/>
              <a:t>(A) = 0.33, </a:t>
            </a:r>
            <a:r>
              <a:rPr lang="en-US" i="1" dirty="0" smtClean="0"/>
              <a:t>PR</a:t>
            </a:r>
            <a:r>
              <a:rPr lang="en-US" dirty="0" smtClean="0"/>
              <a:t>(B) = 0.25</a:t>
            </a:r>
          </a:p>
          <a:p>
            <a:r>
              <a:rPr lang="en-US" dirty="0" smtClean="0"/>
              <a:t>Converges to </a:t>
            </a:r>
            <a:r>
              <a:rPr lang="en-US" i="1" dirty="0" smtClean="0"/>
              <a:t>PR</a:t>
            </a:r>
            <a:r>
              <a:rPr lang="en-US" dirty="0" smtClean="0"/>
              <a:t>(C) = 0.4, </a:t>
            </a:r>
            <a:r>
              <a:rPr lang="en-US" i="1" dirty="0" smtClean="0"/>
              <a:t>PR</a:t>
            </a:r>
            <a:r>
              <a:rPr lang="en-US" dirty="0" smtClean="0"/>
              <a:t>(A) = 0.4, and </a:t>
            </a:r>
            <a:r>
              <a:rPr lang="en-US" i="1" dirty="0" smtClean="0"/>
              <a:t>PR</a:t>
            </a:r>
            <a:r>
              <a:rPr lang="en-US" dirty="0" smtClean="0"/>
              <a:t>(B) = 0.2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Taking random page jump into account, 1/3 chance of going to any page when </a:t>
            </a:r>
            <a:r>
              <a:rPr lang="en-US" i="1" dirty="0" smtClean="0"/>
              <a:t>r &lt; </a:t>
            </a:r>
            <a:r>
              <a:rPr lang="el-GR" i="1" dirty="0" smtClean="0"/>
              <a:t>λ</a:t>
            </a:r>
            <a:endParaRPr lang="en-US" i="1" dirty="0" smtClean="0"/>
          </a:p>
          <a:p>
            <a:r>
              <a:rPr lang="en-US" i="1" dirty="0" smtClean="0"/>
              <a:t>PR</a:t>
            </a:r>
            <a:r>
              <a:rPr lang="en-US" dirty="0" smtClean="0"/>
              <a:t>(C) = </a:t>
            </a:r>
            <a:r>
              <a:rPr lang="el-GR" dirty="0" smtClean="0"/>
              <a:t>λ</a:t>
            </a:r>
            <a:r>
              <a:rPr lang="en-US" dirty="0" smtClean="0"/>
              <a:t>/3 </a:t>
            </a:r>
            <a:r>
              <a:rPr lang="el-GR" dirty="0" smtClean="0"/>
              <a:t>+ (1 − λ) · (</a:t>
            </a:r>
            <a:r>
              <a:rPr lang="en-US" i="1" dirty="0" smtClean="0"/>
              <a:t>PR</a:t>
            </a:r>
            <a:r>
              <a:rPr lang="en-US" dirty="0" smtClean="0"/>
              <a:t>(A)/2 + </a:t>
            </a:r>
            <a:r>
              <a:rPr lang="en-US" i="1" dirty="0" smtClean="0"/>
              <a:t>PR</a:t>
            </a:r>
            <a:r>
              <a:rPr lang="en-US" dirty="0" smtClean="0"/>
              <a:t>(B)/1)</a:t>
            </a:r>
          </a:p>
          <a:p>
            <a:r>
              <a:rPr lang="en-US" dirty="0" smtClean="0"/>
              <a:t>More generally,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where </a:t>
            </a:r>
            <a:r>
              <a:rPr lang="en-US" i="1" dirty="0" smtClean="0"/>
              <a:t>N</a:t>
            </a:r>
            <a:r>
              <a:rPr lang="en-US" dirty="0" smtClean="0"/>
              <a:t> is the number of pages, </a:t>
            </a:r>
            <a:r>
              <a:rPr lang="el-GR" dirty="0" smtClean="0"/>
              <a:t>λ</a:t>
            </a:r>
            <a:r>
              <a:rPr lang="en-US" dirty="0" smtClean="0"/>
              <a:t> typically 0.15</a:t>
            </a:r>
          </a:p>
          <a:p>
            <a:endParaRPr lang="el-GR" dirty="0" smtClean="0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3581400"/>
            <a:ext cx="507682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7656C9-3133-4543-8C7A-4965C867914E}" type="slidenum">
              <a:rPr lang="en-US"/>
              <a:pPr/>
              <a:t>47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PageRank Algorithm</a:t>
            </a: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1295400" y="1371600"/>
            <a:ext cx="6648450" cy="514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>
              <a:spcBef>
                <a:spcPct val="20000"/>
              </a:spcBef>
              <a:buClr>
                <a:srgbClr val="FF0000"/>
              </a:buClr>
            </a:pPr>
            <a:r>
              <a:rPr lang="en-US" sz="2400" dirty="0">
                <a:latin typeface="Helvetica" pitchFamily="34" charset="0"/>
              </a:rPr>
              <a:t>Let </a:t>
            </a:r>
            <a:r>
              <a:rPr lang="en-US" sz="2400" i="1" dirty="0"/>
              <a:t>S </a:t>
            </a:r>
            <a:r>
              <a:rPr lang="en-US" sz="2400" dirty="0">
                <a:latin typeface="Helvetica" pitchFamily="34" charset="0"/>
              </a:rPr>
              <a:t>be the total set of pages.</a:t>
            </a:r>
          </a:p>
          <a:p>
            <a:pPr algn="l">
              <a:spcBef>
                <a:spcPct val="20000"/>
              </a:spcBef>
              <a:buClr>
                <a:srgbClr val="FF0000"/>
              </a:buClr>
            </a:pPr>
            <a:r>
              <a:rPr lang="en-US" sz="2400" dirty="0">
                <a:latin typeface="Helvetica" pitchFamily="34" charset="0"/>
              </a:rPr>
              <a:t>Let </a:t>
            </a:r>
            <a:r>
              <a:rPr lang="en-US" sz="2400" dirty="0">
                <a:sym typeface="Symbol" pitchFamily="18" charset="2"/>
              </a:rPr>
              <a:t></a:t>
            </a:r>
            <a:r>
              <a:rPr lang="en-US" sz="2400" i="1" dirty="0" err="1">
                <a:sym typeface="Symbol" pitchFamily="18" charset="2"/>
              </a:rPr>
              <a:t>p</a:t>
            </a:r>
            <a:r>
              <a:rPr lang="en-US" sz="2400" dirty="0" err="1">
                <a:sym typeface="Symbol" pitchFamily="18" charset="2"/>
              </a:rPr>
              <a:t></a:t>
            </a:r>
            <a:r>
              <a:rPr lang="en-US" sz="2400" i="1" dirty="0" err="1">
                <a:sym typeface="Symbol" pitchFamily="18" charset="2"/>
              </a:rPr>
              <a:t>S</a:t>
            </a:r>
            <a:r>
              <a:rPr lang="en-US" sz="2400" i="1" dirty="0">
                <a:sym typeface="Symbol" pitchFamily="18" charset="2"/>
              </a:rPr>
              <a:t>: E</a:t>
            </a:r>
            <a:r>
              <a:rPr lang="en-US" sz="2400" dirty="0">
                <a:sym typeface="Symbol" pitchFamily="18" charset="2"/>
              </a:rPr>
              <a:t>(</a:t>
            </a:r>
            <a:r>
              <a:rPr lang="en-US" sz="2400" i="1" dirty="0">
                <a:sym typeface="Symbol" pitchFamily="18" charset="2"/>
              </a:rPr>
              <a:t>p</a:t>
            </a:r>
            <a:r>
              <a:rPr lang="en-US" sz="2400" dirty="0">
                <a:sym typeface="Symbol" pitchFamily="18" charset="2"/>
              </a:rPr>
              <a:t>) = </a:t>
            </a:r>
            <a:r>
              <a:rPr lang="en-US" sz="2400" dirty="0">
                <a:latin typeface="Helvetica" pitchFamily="34" charset="0"/>
                <a:sym typeface="Symbol" pitchFamily="18" charset="2"/>
              </a:rPr>
              <a:t></a:t>
            </a:r>
            <a:r>
              <a:rPr lang="en-US" sz="2400" dirty="0">
                <a:sym typeface="Symbol" pitchFamily="18" charset="2"/>
              </a:rPr>
              <a:t>/</a:t>
            </a:r>
            <a:r>
              <a:rPr lang="en-US" sz="2400" dirty="0"/>
              <a:t>|</a:t>
            </a:r>
            <a:r>
              <a:rPr lang="en-US" sz="2400" i="1" dirty="0"/>
              <a:t>S|  </a:t>
            </a:r>
            <a:r>
              <a:rPr lang="en-US" sz="2400" dirty="0">
                <a:solidFill>
                  <a:schemeClr val="accent1"/>
                </a:solidFill>
              </a:rPr>
              <a:t>(for some 0&lt;</a:t>
            </a:r>
            <a:r>
              <a:rPr lang="en-US" sz="2400" dirty="0">
                <a:solidFill>
                  <a:schemeClr val="accent1"/>
                </a:solidFill>
                <a:sym typeface="Symbol" pitchFamily="18" charset="2"/>
              </a:rPr>
              <a:t>&lt;1</a:t>
            </a:r>
            <a:r>
              <a:rPr lang="en-US" sz="2400" dirty="0">
                <a:solidFill>
                  <a:schemeClr val="accent1"/>
                </a:solidFill>
                <a:latin typeface="Helvetica" pitchFamily="34" charset="0"/>
                <a:sym typeface="Symbol" pitchFamily="18" charset="2"/>
              </a:rPr>
              <a:t>, </a:t>
            </a:r>
            <a:r>
              <a:rPr lang="en-US" sz="2400" dirty="0">
                <a:solidFill>
                  <a:schemeClr val="accent1"/>
                </a:solidFill>
                <a:sym typeface="Symbol" pitchFamily="18" charset="2"/>
              </a:rPr>
              <a:t>e.g. 0.15</a:t>
            </a:r>
            <a:r>
              <a:rPr lang="en-US" sz="2400" dirty="0">
                <a:solidFill>
                  <a:schemeClr val="accent1"/>
                </a:solidFill>
                <a:latin typeface="Helvetica" pitchFamily="34" charset="0"/>
                <a:sym typeface="Symbol" pitchFamily="18" charset="2"/>
              </a:rPr>
              <a:t>)</a:t>
            </a:r>
            <a:endParaRPr lang="en-US" sz="2400" dirty="0">
              <a:solidFill>
                <a:schemeClr val="accent1"/>
              </a:solidFill>
              <a:latin typeface="Helvetica" pitchFamily="34" charset="0"/>
            </a:endParaRPr>
          </a:p>
          <a:p>
            <a:pPr algn="l">
              <a:spcBef>
                <a:spcPct val="20000"/>
              </a:spcBef>
              <a:buClr>
                <a:srgbClr val="FF0000"/>
              </a:buClr>
            </a:pPr>
            <a:r>
              <a:rPr lang="en-US" sz="2400" dirty="0">
                <a:latin typeface="Helvetica" pitchFamily="34" charset="0"/>
              </a:rPr>
              <a:t>Initialize </a:t>
            </a:r>
            <a:r>
              <a:rPr lang="en-US" sz="2400" dirty="0">
                <a:sym typeface="Symbol" pitchFamily="18" charset="2"/>
              </a:rPr>
              <a:t></a:t>
            </a:r>
            <a:r>
              <a:rPr lang="en-US" sz="2400" i="1" dirty="0" err="1">
                <a:sym typeface="Symbol" pitchFamily="18" charset="2"/>
              </a:rPr>
              <a:t>p</a:t>
            </a:r>
            <a:r>
              <a:rPr lang="en-US" sz="2400" dirty="0" err="1">
                <a:sym typeface="Symbol" pitchFamily="18" charset="2"/>
              </a:rPr>
              <a:t></a:t>
            </a:r>
            <a:r>
              <a:rPr lang="en-US" sz="2400" i="1" dirty="0" err="1">
                <a:sym typeface="Symbol" pitchFamily="18" charset="2"/>
              </a:rPr>
              <a:t>S</a:t>
            </a:r>
            <a:r>
              <a:rPr lang="en-US" sz="2400" i="1" dirty="0">
                <a:sym typeface="Symbol" pitchFamily="18" charset="2"/>
              </a:rPr>
              <a:t>: </a:t>
            </a:r>
            <a:r>
              <a:rPr lang="en-US" sz="2400" i="1" dirty="0"/>
              <a:t>R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) = 1/|</a:t>
            </a:r>
            <a:r>
              <a:rPr lang="en-US" sz="2400" i="1" dirty="0"/>
              <a:t>S| </a:t>
            </a:r>
          </a:p>
          <a:p>
            <a:pPr algn="l">
              <a:spcBef>
                <a:spcPct val="20000"/>
              </a:spcBef>
              <a:buClr>
                <a:srgbClr val="FF0000"/>
              </a:buClr>
            </a:pPr>
            <a:r>
              <a:rPr lang="en-US" sz="2400" dirty="0">
                <a:latin typeface="Helvetica" pitchFamily="34" charset="0"/>
              </a:rPr>
              <a:t>Until ranks do not change (much) </a:t>
            </a:r>
            <a:r>
              <a:rPr lang="en-US" sz="2400" dirty="0">
                <a:solidFill>
                  <a:schemeClr val="accent1"/>
                </a:solidFill>
                <a:latin typeface="Helvetica" pitchFamily="34" charset="0"/>
              </a:rPr>
              <a:t>(</a:t>
            </a:r>
            <a:r>
              <a:rPr lang="en-US" sz="2400" i="1" dirty="0">
                <a:solidFill>
                  <a:schemeClr val="accent1"/>
                </a:solidFill>
              </a:rPr>
              <a:t>convergence</a:t>
            </a:r>
            <a:r>
              <a:rPr lang="en-US" sz="2400" dirty="0">
                <a:solidFill>
                  <a:schemeClr val="accent1"/>
                </a:solidFill>
                <a:latin typeface="Helvetica" pitchFamily="34" charset="0"/>
              </a:rPr>
              <a:t>)</a:t>
            </a:r>
          </a:p>
          <a:p>
            <a:pPr algn="l">
              <a:spcBef>
                <a:spcPct val="20000"/>
              </a:spcBef>
              <a:buClr>
                <a:srgbClr val="FF0000"/>
              </a:buClr>
            </a:pPr>
            <a:r>
              <a:rPr lang="en-US" sz="2400" dirty="0">
                <a:latin typeface="Helvetica" pitchFamily="34" charset="0"/>
              </a:rPr>
              <a:t>               For each </a:t>
            </a:r>
            <a:r>
              <a:rPr lang="en-US" sz="2400" i="1" dirty="0" err="1">
                <a:sym typeface="Symbol" pitchFamily="18" charset="2"/>
              </a:rPr>
              <a:t>p</a:t>
            </a:r>
            <a:r>
              <a:rPr lang="en-US" sz="2400" dirty="0" err="1">
                <a:sym typeface="Symbol" pitchFamily="18" charset="2"/>
              </a:rPr>
              <a:t></a:t>
            </a:r>
            <a:r>
              <a:rPr lang="en-US" sz="2400" i="1" dirty="0" err="1">
                <a:sym typeface="Symbol" pitchFamily="18" charset="2"/>
              </a:rPr>
              <a:t>S</a:t>
            </a:r>
            <a:r>
              <a:rPr lang="en-US" sz="2400" i="1" dirty="0">
                <a:sym typeface="Symbol" pitchFamily="18" charset="2"/>
              </a:rPr>
              <a:t>:</a:t>
            </a:r>
          </a:p>
          <a:p>
            <a:pPr algn="l">
              <a:spcBef>
                <a:spcPct val="20000"/>
              </a:spcBef>
              <a:buClr>
                <a:srgbClr val="FF0000"/>
              </a:buClr>
            </a:pPr>
            <a:endParaRPr lang="en-US" sz="2400" i="1" dirty="0">
              <a:sym typeface="Symbol" pitchFamily="18" charset="2"/>
            </a:endParaRPr>
          </a:p>
          <a:p>
            <a:pPr algn="l">
              <a:spcBef>
                <a:spcPct val="20000"/>
              </a:spcBef>
              <a:buClr>
                <a:srgbClr val="FF0000"/>
              </a:buClr>
            </a:pPr>
            <a:endParaRPr lang="en-US" sz="2400" i="1" dirty="0">
              <a:sym typeface="Symbol" pitchFamily="18" charset="2"/>
            </a:endParaRPr>
          </a:p>
          <a:p>
            <a:pPr algn="l">
              <a:spcBef>
                <a:spcPct val="20000"/>
              </a:spcBef>
              <a:buClr>
                <a:srgbClr val="FF0000"/>
              </a:buClr>
            </a:pPr>
            <a:endParaRPr lang="en-US" sz="2400" dirty="0">
              <a:latin typeface="Helvetica" pitchFamily="34" charset="0"/>
            </a:endParaRPr>
          </a:p>
          <a:p>
            <a:pPr algn="l">
              <a:spcBef>
                <a:spcPct val="20000"/>
              </a:spcBef>
              <a:buClr>
                <a:srgbClr val="FF0000"/>
              </a:buClr>
            </a:pPr>
            <a:endParaRPr lang="en-US" sz="2400" dirty="0">
              <a:latin typeface="Helvetica" pitchFamily="34" charset="0"/>
            </a:endParaRPr>
          </a:p>
          <a:p>
            <a:pPr algn="l">
              <a:spcBef>
                <a:spcPct val="20000"/>
              </a:spcBef>
              <a:buClr>
                <a:srgbClr val="FF0000"/>
              </a:buClr>
            </a:pPr>
            <a:r>
              <a:rPr lang="en-US" sz="2400" dirty="0">
                <a:latin typeface="Helvetica" pitchFamily="34" charset="0"/>
              </a:rPr>
              <a:t>               For each </a:t>
            </a:r>
            <a:r>
              <a:rPr lang="en-US" sz="2400" i="1" dirty="0" err="1">
                <a:sym typeface="Symbol" pitchFamily="18" charset="2"/>
              </a:rPr>
              <a:t>p</a:t>
            </a:r>
            <a:r>
              <a:rPr lang="en-US" sz="2400" dirty="0" err="1">
                <a:sym typeface="Symbol" pitchFamily="18" charset="2"/>
              </a:rPr>
              <a:t></a:t>
            </a:r>
            <a:r>
              <a:rPr lang="en-US" sz="2400" i="1" dirty="0" err="1">
                <a:sym typeface="Symbol" pitchFamily="18" charset="2"/>
              </a:rPr>
              <a:t>S</a:t>
            </a:r>
            <a:r>
              <a:rPr lang="en-US" sz="2400" i="1" dirty="0">
                <a:sym typeface="Symbol" pitchFamily="18" charset="2"/>
              </a:rPr>
              <a:t>: R</a:t>
            </a:r>
            <a:r>
              <a:rPr lang="en-US" sz="2400" dirty="0">
                <a:sym typeface="Symbol" pitchFamily="18" charset="2"/>
              </a:rPr>
              <a:t>(</a:t>
            </a:r>
            <a:r>
              <a:rPr lang="en-US" sz="2400" i="1" dirty="0">
                <a:sym typeface="Symbol" pitchFamily="18" charset="2"/>
              </a:rPr>
              <a:t>p</a:t>
            </a:r>
            <a:r>
              <a:rPr lang="en-US" sz="2400" dirty="0">
                <a:sym typeface="Symbol" pitchFamily="18" charset="2"/>
              </a:rPr>
              <a:t>) =</a:t>
            </a:r>
            <a:r>
              <a:rPr lang="en-US" sz="2400" i="1" dirty="0">
                <a:sym typeface="Symbol" pitchFamily="18" charset="2"/>
              </a:rPr>
              <a:t> </a:t>
            </a:r>
            <a:r>
              <a:rPr lang="en-US" sz="2400" i="1" dirty="0" err="1">
                <a:sym typeface="Symbol" pitchFamily="18" charset="2"/>
              </a:rPr>
              <a:t>cR</a:t>
            </a:r>
            <a:r>
              <a:rPr lang="en-US" sz="2400" i="1" dirty="0">
                <a:cs typeface="Times New Roman" pitchFamily="18" charset="0"/>
                <a:sym typeface="Symbol" pitchFamily="18" charset="2"/>
              </a:rPr>
              <a:t>´</a:t>
            </a:r>
            <a:r>
              <a:rPr lang="en-US" sz="2400" dirty="0">
                <a:sym typeface="Symbol" pitchFamily="18" charset="2"/>
              </a:rPr>
              <a:t>(</a:t>
            </a:r>
            <a:r>
              <a:rPr lang="en-US" sz="2400" i="1" dirty="0">
                <a:sym typeface="Symbol" pitchFamily="18" charset="2"/>
              </a:rPr>
              <a:t>p</a:t>
            </a:r>
            <a:r>
              <a:rPr lang="en-US" sz="2400" dirty="0">
                <a:sym typeface="Symbol" pitchFamily="18" charset="2"/>
              </a:rPr>
              <a:t>)  </a:t>
            </a:r>
            <a:r>
              <a:rPr lang="en-US" sz="2400" dirty="0">
                <a:solidFill>
                  <a:schemeClr val="accent1"/>
                </a:solidFill>
                <a:sym typeface="Symbol" pitchFamily="18" charset="2"/>
              </a:rPr>
              <a:t>(</a:t>
            </a:r>
            <a:r>
              <a:rPr lang="en-US" sz="2400" i="1" dirty="0">
                <a:solidFill>
                  <a:schemeClr val="accent1"/>
                </a:solidFill>
                <a:sym typeface="Symbol" pitchFamily="18" charset="2"/>
              </a:rPr>
              <a:t>normalize</a:t>
            </a:r>
            <a:r>
              <a:rPr lang="en-US" sz="2400" dirty="0">
                <a:solidFill>
                  <a:schemeClr val="accent1"/>
                </a:solidFill>
                <a:sym typeface="Symbol" pitchFamily="18" charset="2"/>
              </a:rPr>
              <a:t>)</a:t>
            </a:r>
          </a:p>
          <a:p>
            <a:pPr algn="l">
              <a:spcBef>
                <a:spcPct val="20000"/>
              </a:spcBef>
              <a:buClr>
                <a:srgbClr val="FF0000"/>
              </a:buClr>
            </a:pPr>
            <a:endParaRPr lang="en-US" sz="2400" dirty="0">
              <a:latin typeface="Helvetica" pitchFamily="34" charset="0"/>
            </a:endParaRPr>
          </a:p>
          <a:p>
            <a:pPr algn="l"/>
            <a:endParaRPr lang="en-US" dirty="0"/>
          </a:p>
        </p:txBody>
      </p:sp>
      <p:graphicFrame>
        <p:nvGraphicFramePr>
          <p:cNvPr id="118789" name="Object 5"/>
          <p:cNvGraphicFramePr>
            <a:graphicFrameLocks noChangeAspect="1"/>
          </p:cNvGraphicFramePr>
          <p:nvPr/>
        </p:nvGraphicFramePr>
        <p:xfrm>
          <a:off x="3235325" y="3459163"/>
          <a:ext cx="350996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3" imgW="1600200" imgH="444240" progId="Equation.3">
                  <p:embed/>
                </p:oleObj>
              </mc:Choice>
              <mc:Fallback>
                <p:oleObj name="Equation" r:id="rId3" imgW="160020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325" y="3459163"/>
                        <a:ext cx="3509963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0" name="Object 6"/>
          <p:cNvGraphicFramePr>
            <a:graphicFrameLocks noChangeAspect="1"/>
          </p:cNvGraphicFramePr>
          <p:nvPr/>
        </p:nvGraphicFramePr>
        <p:xfrm>
          <a:off x="2613025" y="4559300"/>
          <a:ext cx="20574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5" imgW="939600" imgH="355320" progId="Equation.3">
                  <p:embed/>
                </p:oleObj>
              </mc:Choice>
              <mc:Fallback>
                <p:oleObj name="Equation" r:id="rId5" imgW="939600" imgH="3553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3025" y="4559300"/>
                        <a:ext cx="2057400" cy="77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In-Class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with your neighbor(s), compute the first round of result from the PageRank algorithm for the graph specified by the following adjacency matrix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5AD33C-9B01-4086-9FDC-C5D4C71E9690}" type="slidenum">
              <a:rPr lang="en-US" smtClean="0"/>
              <a:pPr/>
              <a:t>48</a:t>
            </a:fld>
            <a:endParaRPr lang="en-US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488142"/>
              </p:ext>
            </p:extLst>
          </p:nvPr>
        </p:nvGraphicFramePr>
        <p:xfrm>
          <a:off x="2286000" y="3657600"/>
          <a:ext cx="3657600" cy="228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</a:tblGrid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79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ym typeface="Symbol" pitchFamily="18" charset="2"/>
              </a:rPr>
              <a:t>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= 0.15, S = 4, E(p) = /S = 0.0375</a:t>
            </a:r>
          </a:p>
          <a:p>
            <a:r>
              <a:rPr lang="en-US" sz="2400" dirty="0" err="1" smtClean="0">
                <a:sym typeface="Symbol" pitchFamily="18" charset="2"/>
              </a:rPr>
              <a:t>N</a:t>
            </a:r>
            <a:r>
              <a:rPr lang="en-US" sz="2400" baseline="-25000" dirty="0" err="1" smtClean="0">
                <a:sym typeface="Symbol" pitchFamily="18" charset="2"/>
              </a:rPr>
              <a:t>q</a:t>
            </a:r>
            <a:r>
              <a:rPr lang="en-US" sz="2400" dirty="0" smtClean="0">
                <a:sym typeface="Symbol" pitchFamily="18" charset="2"/>
              </a:rPr>
              <a:t> = (2, 2, 1, 1)</a:t>
            </a:r>
          </a:p>
          <a:p>
            <a:r>
              <a:rPr lang="en-US" sz="2400" dirty="0" smtClean="0">
                <a:sym typeface="Symbol" pitchFamily="18" charset="2"/>
              </a:rPr>
              <a:t>Initially R’ = 1/S = 0.25</a:t>
            </a:r>
          </a:p>
          <a:p>
            <a:r>
              <a:rPr lang="en-US" sz="2400" dirty="0" smtClean="0">
                <a:sym typeface="Symbol" pitchFamily="18" charset="2"/>
              </a:rPr>
              <a:t>R’(1) = sum(</a:t>
            </a:r>
            <a:r>
              <a:rPr lang="en-US" sz="2400" dirty="0" err="1" smtClean="0">
                <a:sym typeface="Symbol" pitchFamily="18" charset="2"/>
              </a:rPr>
              <a:t>R</a:t>
            </a:r>
            <a:r>
              <a:rPr lang="en-US" sz="2400" baseline="-25000" dirty="0" err="1" smtClean="0">
                <a:sym typeface="Symbol" pitchFamily="18" charset="2"/>
              </a:rPr>
              <a:t>q</a:t>
            </a:r>
            <a:r>
              <a:rPr lang="en-US" sz="2400" dirty="0" smtClean="0">
                <a:sym typeface="Symbol" pitchFamily="18" charset="2"/>
              </a:rPr>
              <a:t>/</a:t>
            </a:r>
            <a:r>
              <a:rPr lang="en-US" sz="2400" dirty="0" err="1" smtClean="0">
                <a:sym typeface="Symbol" pitchFamily="18" charset="2"/>
              </a:rPr>
              <a:t>N</a:t>
            </a:r>
            <a:r>
              <a:rPr lang="en-US" sz="2400" baseline="-25000" dirty="0" err="1" smtClean="0">
                <a:sym typeface="Symbol" pitchFamily="18" charset="2"/>
              </a:rPr>
              <a:t>q</a:t>
            </a:r>
            <a:r>
              <a:rPr lang="en-US" sz="2400" dirty="0" smtClean="0">
                <a:sym typeface="Symbol" pitchFamily="18" charset="2"/>
              </a:rPr>
              <a:t>) + E(p) = R</a:t>
            </a:r>
            <a:r>
              <a:rPr lang="en-US" sz="2400" baseline="-25000" dirty="0" smtClean="0">
                <a:sym typeface="Symbol" pitchFamily="18" charset="2"/>
              </a:rPr>
              <a:t>2</a:t>
            </a:r>
            <a:r>
              <a:rPr lang="en-US" sz="2400" dirty="0" smtClean="0">
                <a:sym typeface="Symbol" pitchFamily="18" charset="2"/>
              </a:rPr>
              <a:t>/N</a:t>
            </a:r>
            <a:r>
              <a:rPr lang="en-US" sz="2400" baseline="-25000" dirty="0">
                <a:sym typeface="Symbol" pitchFamily="18" charset="2"/>
              </a:rPr>
              <a:t>2</a:t>
            </a:r>
            <a:r>
              <a:rPr lang="en-US" sz="2400" dirty="0" smtClean="0">
                <a:sym typeface="Symbol" pitchFamily="18" charset="2"/>
              </a:rPr>
              <a:t> + E(p) = 0.25/2 + 0.0375 = 0.163</a:t>
            </a:r>
          </a:p>
          <a:p>
            <a:r>
              <a:rPr lang="en-US" sz="2400" dirty="0" smtClean="0">
                <a:sym typeface="Symbol" pitchFamily="18" charset="2"/>
              </a:rPr>
              <a:t>R’(2) = sum(</a:t>
            </a:r>
            <a:r>
              <a:rPr lang="en-US" sz="2400" dirty="0" err="1" smtClean="0">
                <a:sym typeface="Symbol" pitchFamily="18" charset="2"/>
              </a:rPr>
              <a:t>R</a:t>
            </a:r>
            <a:r>
              <a:rPr lang="en-US" sz="2400" baseline="-25000" dirty="0" err="1" smtClean="0">
                <a:sym typeface="Symbol" pitchFamily="18" charset="2"/>
              </a:rPr>
              <a:t>q</a:t>
            </a:r>
            <a:r>
              <a:rPr lang="en-US" sz="2400" dirty="0" smtClean="0">
                <a:sym typeface="Symbol" pitchFamily="18" charset="2"/>
              </a:rPr>
              <a:t>/</a:t>
            </a:r>
            <a:r>
              <a:rPr lang="en-US" sz="2400" dirty="0" err="1" smtClean="0">
                <a:sym typeface="Symbol" pitchFamily="18" charset="2"/>
              </a:rPr>
              <a:t>N</a:t>
            </a:r>
            <a:r>
              <a:rPr lang="en-US" sz="2400" baseline="-25000" dirty="0" err="1" smtClean="0">
                <a:sym typeface="Symbol" pitchFamily="18" charset="2"/>
              </a:rPr>
              <a:t>q</a:t>
            </a:r>
            <a:r>
              <a:rPr lang="en-US" sz="2400" dirty="0">
                <a:sym typeface="Symbol" pitchFamily="18" charset="2"/>
              </a:rPr>
              <a:t>) + E(p) = </a:t>
            </a:r>
            <a:r>
              <a:rPr lang="en-US" sz="2400" dirty="0" smtClean="0">
                <a:sym typeface="Symbol" pitchFamily="18" charset="2"/>
              </a:rPr>
              <a:t>R</a:t>
            </a:r>
            <a:r>
              <a:rPr lang="en-US" sz="2400" baseline="-25000" dirty="0" smtClean="0">
                <a:sym typeface="Symbol" pitchFamily="18" charset="2"/>
              </a:rPr>
              <a:t>4</a:t>
            </a:r>
            <a:r>
              <a:rPr lang="en-US" sz="2400" dirty="0" smtClean="0">
                <a:sym typeface="Symbol" pitchFamily="18" charset="2"/>
              </a:rPr>
              <a:t>/N</a:t>
            </a:r>
            <a:r>
              <a:rPr lang="en-US" sz="2400" baseline="-25000" dirty="0">
                <a:sym typeface="Symbol" pitchFamily="18" charset="2"/>
              </a:rPr>
              <a:t>4</a:t>
            </a:r>
            <a:r>
              <a:rPr lang="en-US" sz="2400" dirty="0" smtClean="0">
                <a:sym typeface="Symbol" pitchFamily="18" charset="2"/>
              </a:rPr>
              <a:t> + </a:t>
            </a:r>
            <a:r>
              <a:rPr lang="en-US" sz="2400" dirty="0">
                <a:sym typeface="Symbol" pitchFamily="18" charset="2"/>
              </a:rPr>
              <a:t>E(p</a:t>
            </a:r>
            <a:r>
              <a:rPr lang="en-US" sz="2400" dirty="0" smtClean="0">
                <a:sym typeface="Symbol" pitchFamily="18" charset="2"/>
              </a:rPr>
              <a:t>) = 0.25/1 + 0.0375 = 0.288</a:t>
            </a:r>
          </a:p>
          <a:p>
            <a:r>
              <a:rPr lang="en-US" sz="2400" dirty="0" smtClean="0">
                <a:sym typeface="Symbol" pitchFamily="18" charset="2"/>
              </a:rPr>
              <a:t>R’(3) = </a:t>
            </a:r>
            <a:r>
              <a:rPr lang="en-US" sz="2400" dirty="0">
                <a:sym typeface="Symbol" pitchFamily="18" charset="2"/>
              </a:rPr>
              <a:t>sum(</a:t>
            </a:r>
            <a:r>
              <a:rPr lang="en-US" sz="2400" dirty="0" err="1">
                <a:sym typeface="Symbol" pitchFamily="18" charset="2"/>
              </a:rPr>
              <a:t>R</a:t>
            </a:r>
            <a:r>
              <a:rPr lang="en-US" sz="2400" baseline="-25000" dirty="0" err="1">
                <a:sym typeface="Symbol" pitchFamily="18" charset="2"/>
              </a:rPr>
              <a:t>q</a:t>
            </a:r>
            <a:r>
              <a:rPr lang="en-US" sz="2400" dirty="0">
                <a:sym typeface="Symbol" pitchFamily="18" charset="2"/>
              </a:rPr>
              <a:t>/</a:t>
            </a:r>
            <a:r>
              <a:rPr lang="en-US" sz="2400" dirty="0" err="1">
                <a:sym typeface="Symbol" pitchFamily="18" charset="2"/>
              </a:rPr>
              <a:t>N</a:t>
            </a:r>
            <a:r>
              <a:rPr lang="en-US" sz="2400" baseline="-25000" dirty="0" err="1">
                <a:sym typeface="Symbol" pitchFamily="18" charset="2"/>
              </a:rPr>
              <a:t>q</a:t>
            </a:r>
            <a:r>
              <a:rPr lang="en-US" sz="2400" dirty="0">
                <a:sym typeface="Symbol" pitchFamily="18" charset="2"/>
              </a:rPr>
              <a:t>) + E(p) = </a:t>
            </a:r>
            <a:r>
              <a:rPr lang="en-US" sz="2400" dirty="0" smtClean="0">
                <a:sym typeface="Symbol" pitchFamily="18" charset="2"/>
              </a:rPr>
              <a:t>R</a:t>
            </a:r>
            <a:r>
              <a:rPr lang="en-US" sz="2400" baseline="-25000" dirty="0" smtClean="0">
                <a:sym typeface="Symbol" pitchFamily="18" charset="2"/>
              </a:rPr>
              <a:t>1</a:t>
            </a:r>
            <a:r>
              <a:rPr lang="en-US" sz="2400" dirty="0" smtClean="0">
                <a:sym typeface="Symbol" pitchFamily="18" charset="2"/>
              </a:rPr>
              <a:t>/N</a:t>
            </a:r>
            <a:r>
              <a:rPr lang="en-US" sz="2400" baseline="-25000" dirty="0">
                <a:sym typeface="Symbol" pitchFamily="18" charset="2"/>
              </a:rPr>
              <a:t>1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+ </a:t>
            </a:r>
            <a:r>
              <a:rPr lang="en-US" sz="2400" dirty="0" smtClean="0">
                <a:sym typeface="Symbol" pitchFamily="18" charset="2"/>
              </a:rPr>
              <a:t>R</a:t>
            </a:r>
            <a:r>
              <a:rPr lang="en-US" sz="2400" baseline="-25000" dirty="0" smtClean="0">
                <a:sym typeface="Symbol" pitchFamily="18" charset="2"/>
              </a:rPr>
              <a:t>2</a:t>
            </a:r>
            <a:r>
              <a:rPr lang="en-US" sz="2400" dirty="0" smtClean="0">
                <a:sym typeface="Symbol" pitchFamily="18" charset="2"/>
              </a:rPr>
              <a:t>/N</a:t>
            </a:r>
            <a:r>
              <a:rPr lang="en-US" sz="2400" baseline="-25000" dirty="0">
                <a:sym typeface="Symbol" pitchFamily="18" charset="2"/>
              </a:rPr>
              <a:t>2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+ </a:t>
            </a:r>
            <a:r>
              <a:rPr lang="en-US" sz="2400" dirty="0" smtClean="0">
                <a:sym typeface="Symbol" pitchFamily="18" charset="2"/>
              </a:rPr>
              <a:t>E(p</a:t>
            </a:r>
            <a:r>
              <a:rPr lang="en-US" sz="2400" dirty="0">
                <a:sym typeface="Symbol" pitchFamily="18" charset="2"/>
              </a:rPr>
              <a:t>) </a:t>
            </a:r>
            <a:r>
              <a:rPr lang="en-US" sz="2400" dirty="0" smtClean="0">
                <a:sym typeface="Symbol" pitchFamily="18" charset="2"/>
              </a:rPr>
              <a:t> = 0.25/2 + 0.25/2 + 0.0375 = 0.288</a:t>
            </a:r>
          </a:p>
          <a:p>
            <a:r>
              <a:rPr lang="en-US" sz="2400" dirty="0" smtClean="0">
                <a:sym typeface="Symbol" pitchFamily="18" charset="2"/>
              </a:rPr>
              <a:t>R’(4) = </a:t>
            </a:r>
            <a:r>
              <a:rPr lang="en-US" sz="2400" dirty="0">
                <a:sym typeface="Symbol" pitchFamily="18" charset="2"/>
              </a:rPr>
              <a:t>sum(</a:t>
            </a:r>
            <a:r>
              <a:rPr lang="en-US" sz="2400" dirty="0" err="1">
                <a:sym typeface="Symbol" pitchFamily="18" charset="2"/>
              </a:rPr>
              <a:t>R</a:t>
            </a:r>
            <a:r>
              <a:rPr lang="en-US" sz="2400" baseline="-25000" dirty="0" err="1">
                <a:sym typeface="Symbol" pitchFamily="18" charset="2"/>
              </a:rPr>
              <a:t>q</a:t>
            </a:r>
            <a:r>
              <a:rPr lang="en-US" sz="2400" dirty="0">
                <a:sym typeface="Symbol" pitchFamily="18" charset="2"/>
              </a:rPr>
              <a:t>/</a:t>
            </a:r>
            <a:r>
              <a:rPr lang="en-US" sz="2400" dirty="0" err="1">
                <a:sym typeface="Symbol" pitchFamily="18" charset="2"/>
              </a:rPr>
              <a:t>N</a:t>
            </a:r>
            <a:r>
              <a:rPr lang="en-US" sz="2400" baseline="-25000" dirty="0" err="1">
                <a:sym typeface="Symbol" pitchFamily="18" charset="2"/>
              </a:rPr>
              <a:t>q</a:t>
            </a:r>
            <a:r>
              <a:rPr lang="en-US" sz="2400" dirty="0">
                <a:sym typeface="Symbol" pitchFamily="18" charset="2"/>
              </a:rPr>
              <a:t>) + E(p) = </a:t>
            </a:r>
            <a:r>
              <a:rPr lang="en-US" sz="2400" dirty="0" smtClean="0">
                <a:sym typeface="Symbol" pitchFamily="18" charset="2"/>
              </a:rPr>
              <a:t>R</a:t>
            </a:r>
            <a:r>
              <a:rPr lang="en-US" sz="2400" baseline="-25000" dirty="0" smtClean="0">
                <a:sym typeface="Symbol" pitchFamily="18" charset="2"/>
              </a:rPr>
              <a:t>1</a:t>
            </a:r>
            <a:r>
              <a:rPr lang="en-US" sz="2400" dirty="0" smtClean="0">
                <a:sym typeface="Symbol" pitchFamily="18" charset="2"/>
              </a:rPr>
              <a:t>/N</a:t>
            </a:r>
            <a:r>
              <a:rPr lang="en-US" sz="2400" baseline="-25000" dirty="0">
                <a:sym typeface="Symbol" pitchFamily="18" charset="2"/>
              </a:rPr>
              <a:t>1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+ </a:t>
            </a:r>
            <a:r>
              <a:rPr lang="en-US" sz="2400" dirty="0" smtClean="0">
                <a:sym typeface="Symbol" pitchFamily="18" charset="2"/>
              </a:rPr>
              <a:t>R</a:t>
            </a:r>
            <a:r>
              <a:rPr lang="en-US" sz="2400" baseline="-25000" dirty="0" smtClean="0">
                <a:sym typeface="Symbol" pitchFamily="18" charset="2"/>
              </a:rPr>
              <a:t>3</a:t>
            </a:r>
            <a:r>
              <a:rPr lang="en-US" sz="2400" dirty="0" smtClean="0">
                <a:sym typeface="Symbol" pitchFamily="18" charset="2"/>
              </a:rPr>
              <a:t>/N</a:t>
            </a:r>
            <a:r>
              <a:rPr lang="en-US" sz="2400" baseline="-25000" dirty="0">
                <a:sym typeface="Symbol" pitchFamily="18" charset="2"/>
              </a:rPr>
              <a:t>3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+ </a:t>
            </a:r>
            <a:r>
              <a:rPr lang="en-US" sz="2400" dirty="0" smtClean="0">
                <a:sym typeface="Symbol" pitchFamily="18" charset="2"/>
              </a:rPr>
              <a:t>E(p</a:t>
            </a:r>
            <a:r>
              <a:rPr lang="en-US" sz="2400" dirty="0">
                <a:sym typeface="Symbol" pitchFamily="18" charset="2"/>
              </a:rPr>
              <a:t>)  = </a:t>
            </a:r>
            <a:r>
              <a:rPr lang="en-US" sz="2400" dirty="0" smtClean="0">
                <a:sym typeface="Symbol" pitchFamily="18" charset="2"/>
              </a:rPr>
              <a:t>0.25/2 + 0.25/1 + 0.0375 = 0.413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5AD33C-9B01-4086-9FDC-C5D4C71E9690}" type="slidenum">
              <a:rPr lang="en-US" smtClean="0"/>
              <a:pPr/>
              <a:t>49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104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pic>
        <p:nvPicPr>
          <p:cNvPr id="5" name="Content Placeholder 4" descr="se-arc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58429"/>
            <a:ext cx="7772400" cy="411422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5AD33C-9B01-4086-9FDC-C5D4C71E9690}" type="slidenum">
              <a:rPr lang="en-US" smtClean="0"/>
              <a:pPr/>
              <a:t>5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23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quality is affected by spam and other factors</a:t>
            </a:r>
          </a:p>
          <a:p>
            <a:pPr lvl="1"/>
            <a:r>
              <a:rPr lang="en-US" dirty="0" smtClean="0"/>
              <a:t>e.g., </a:t>
            </a:r>
            <a:r>
              <a:rPr lang="en-US" i="1" dirty="0" smtClean="0"/>
              <a:t>link farms </a:t>
            </a:r>
            <a:r>
              <a:rPr lang="en-US" dirty="0" smtClean="0"/>
              <a:t>to increase PageRank</a:t>
            </a:r>
            <a:endParaRPr lang="en-US" i="1" dirty="0" smtClean="0"/>
          </a:p>
          <a:p>
            <a:pPr lvl="1"/>
            <a:r>
              <a:rPr lang="en-US" i="1" dirty="0" smtClean="0"/>
              <a:t>trackback links </a:t>
            </a:r>
            <a:r>
              <a:rPr lang="en-US" dirty="0" smtClean="0"/>
              <a:t>in blogs can create loops</a:t>
            </a:r>
          </a:p>
          <a:p>
            <a:pPr lvl="1"/>
            <a:r>
              <a:rPr lang="en-US" dirty="0" smtClean="0"/>
              <a:t>links from comments section of popular blogs</a:t>
            </a:r>
          </a:p>
          <a:p>
            <a:pPr lvl="2"/>
            <a:r>
              <a:rPr lang="en-US" dirty="0" smtClean="0"/>
              <a:t>Blog services modify comment links to contain </a:t>
            </a:r>
            <a:r>
              <a:rPr lang="en-US" dirty="0" err="1" smtClean="0">
                <a:latin typeface="Consolas" pitchFamily="49" charset="0"/>
                <a:cs typeface="Courier New" pitchFamily="49" charset="0"/>
              </a:rPr>
              <a:t>rel</a:t>
            </a:r>
            <a:r>
              <a:rPr lang="en-US" dirty="0" smtClean="0">
                <a:latin typeface="Consolas" pitchFamily="49" charset="0"/>
                <a:cs typeface="Courier New" pitchFamily="49" charset="0"/>
              </a:rPr>
              <a:t>=</a:t>
            </a:r>
            <a:r>
              <a:rPr lang="en-US" dirty="0" err="1" smtClean="0">
                <a:latin typeface="Consolas" pitchFamily="49" charset="0"/>
                <a:cs typeface="Courier New" pitchFamily="49" charset="0"/>
              </a:rPr>
              <a:t>nofollow</a:t>
            </a:r>
            <a:r>
              <a:rPr lang="en-US" dirty="0" smtClean="0"/>
              <a:t> attribute</a:t>
            </a:r>
          </a:p>
          <a:p>
            <a:pPr lvl="2"/>
            <a:r>
              <a:rPr lang="en-US" dirty="0" smtClean="0"/>
              <a:t>e.g., “Come visit my &lt;a </a:t>
            </a:r>
            <a:r>
              <a:rPr lang="en-US" dirty="0" err="1" smtClean="0">
                <a:latin typeface="Consolas" pitchFamily="49" charset="0"/>
              </a:rPr>
              <a:t>rel</a:t>
            </a:r>
            <a:r>
              <a:rPr lang="en-US" dirty="0" smtClean="0">
                <a:latin typeface="Consolas" pitchFamily="49" charset="0"/>
              </a:rPr>
              <a:t>=</a:t>
            </a:r>
            <a:r>
              <a:rPr lang="en-US" dirty="0" err="1" smtClean="0">
                <a:latin typeface="Consolas" pitchFamily="49" charset="0"/>
              </a:rPr>
              <a:t>nofollow</a:t>
            </a:r>
            <a:r>
              <a:rPr lang="en-US" dirty="0" smtClean="0"/>
              <a:t> </a:t>
            </a:r>
            <a:r>
              <a:rPr lang="en-US" dirty="0" err="1" smtClean="0"/>
              <a:t>href</a:t>
            </a:r>
            <a:r>
              <a:rPr lang="en-US" dirty="0" smtClean="0"/>
              <a:t>="http://www.page.com"&gt;web page&lt;/a&gt;.”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Trackback Links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croft\Desktop\chap4-14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828800"/>
            <a:ext cx="6245226" cy="3849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Automatically extract structure from text</a:t>
            </a:r>
          </a:p>
          <a:p>
            <a:pPr lvl="1"/>
            <a:r>
              <a:rPr lang="en-US" dirty="0" smtClean="0"/>
              <a:t>annotate document using tags to identify extracted structure</a:t>
            </a:r>
          </a:p>
          <a:p>
            <a:r>
              <a:rPr lang="en-US" i="1" dirty="0" smtClean="0"/>
              <a:t>Named entity recognition </a:t>
            </a:r>
          </a:p>
          <a:p>
            <a:pPr lvl="1"/>
            <a:r>
              <a:rPr lang="en-US" dirty="0" smtClean="0"/>
              <a:t>identify words that refer to something of interest in a particular application</a:t>
            </a:r>
          </a:p>
          <a:p>
            <a:pPr lvl="1"/>
            <a:r>
              <a:rPr lang="en-US" dirty="0" smtClean="0"/>
              <a:t>e.g., people, companies, locations, dates, product names, prices,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Entity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showing semantic annotation of text using XML tags</a:t>
            </a:r>
          </a:p>
          <a:p>
            <a:r>
              <a:rPr lang="en-US" dirty="0" smtClean="0"/>
              <a:t>Information extraction also includes document structure and more complex features such as </a:t>
            </a:r>
            <a:r>
              <a:rPr lang="en-US" i="1" dirty="0" smtClean="0"/>
              <a:t>relationships</a:t>
            </a:r>
            <a:r>
              <a:rPr lang="en-US" dirty="0" smtClean="0"/>
              <a:t> and </a:t>
            </a:r>
            <a:r>
              <a:rPr lang="en-US" i="1" dirty="0" smtClean="0"/>
              <a:t>events</a:t>
            </a:r>
            <a:endParaRPr lang="en-US" i="1" dirty="0"/>
          </a:p>
        </p:txBody>
      </p:sp>
      <p:pic>
        <p:nvPicPr>
          <p:cNvPr id="4" name="Picture 2" descr="C:\Users\croft\Desktop\chap4-10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114800"/>
            <a:ext cx="6282674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Entity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 smtClean="0"/>
              <a:t>Rule-based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Uses </a:t>
            </a:r>
            <a:r>
              <a:rPr lang="en-US" i="1" dirty="0" smtClean="0"/>
              <a:t>lexicons</a:t>
            </a:r>
            <a:r>
              <a:rPr lang="en-US" dirty="0" smtClean="0"/>
              <a:t> (lists of words and phrases) that categorize names</a:t>
            </a:r>
          </a:p>
          <a:p>
            <a:pPr lvl="2"/>
            <a:r>
              <a:rPr lang="en-US" dirty="0" smtClean="0"/>
              <a:t>e.g., locations, peoples’ names, organizations, etc.</a:t>
            </a:r>
          </a:p>
          <a:p>
            <a:pPr lvl="1"/>
            <a:r>
              <a:rPr lang="en-US" dirty="0" smtClean="0"/>
              <a:t>Rules also used to verify or find new entity names</a:t>
            </a:r>
          </a:p>
          <a:p>
            <a:pPr lvl="2"/>
            <a:r>
              <a:rPr lang="en-US" dirty="0" smtClean="0"/>
              <a:t>e.g., “&lt;number&gt; &lt;word&gt; street” for addresses</a:t>
            </a:r>
          </a:p>
          <a:p>
            <a:pPr lvl="2"/>
            <a:r>
              <a:rPr lang="en-US" dirty="0" smtClean="0"/>
              <a:t>“&lt;street address&gt;, &lt;city&gt;” or “in &lt;city&gt;” to verify city names</a:t>
            </a:r>
          </a:p>
          <a:p>
            <a:pPr lvl="2"/>
            <a:r>
              <a:rPr lang="en-US" dirty="0" smtClean="0"/>
              <a:t>“&lt;street address&gt;, &lt;city&gt;, &lt;state&gt;” to find new cities</a:t>
            </a:r>
          </a:p>
          <a:p>
            <a:pPr lvl="2"/>
            <a:r>
              <a:rPr lang="en-US" dirty="0" smtClean="0"/>
              <a:t>“&lt;title&gt; &lt;name&gt;” to find new names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Entity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Rules either developed manually by trial and error or using machine learning techniques</a:t>
            </a:r>
          </a:p>
          <a:p>
            <a:r>
              <a:rPr lang="en-US" dirty="0" smtClean="0"/>
              <a:t>S</a:t>
            </a:r>
            <a:r>
              <a:rPr lang="en-US" i="1" dirty="0" smtClean="0"/>
              <a:t>tatistical </a:t>
            </a:r>
          </a:p>
          <a:p>
            <a:pPr lvl="1"/>
            <a:r>
              <a:rPr lang="en-US" dirty="0" smtClean="0"/>
              <a:t>uses a probabilistic model of the words in and around an entity</a:t>
            </a:r>
          </a:p>
          <a:p>
            <a:pPr lvl="1"/>
            <a:r>
              <a:rPr lang="en-US" dirty="0" smtClean="0"/>
              <a:t>probabilities estimated using </a:t>
            </a:r>
            <a:r>
              <a:rPr lang="en-US" i="1" dirty="0" smtClean="0"/>
              <a:t>training data </a:t>
            </a:r>
            <a:r>
              <a:rPr lang="en-US" dirty="0" smtClean="0"/>
              <a:t>(manually annotated text)</a:t>
            </a:r>
          </a:p>
          <a:p>
            <a:pPr lvl="1"/>
            <a:r>
              <a:rPr lang="en-US" dirty="0" smtClean="0"/>
              <a:t>Hidden Markov Model (HMM) is one approach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 for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Resolve ambiguity in a word using </a:t>
            </a:r>
            <a:r>
              <a:rPr lang="en-US" i="1" dirty="0" smtClean="0"/>
              <a:t>context</a:t>
            </a:r>
          </a:p>
          <a:p>
            <a:pPr lvl="1"/>
            <a:r>
              <a:rPr lang="en-US" dirty="0" smtClean="0"/>
              <a:t>e.g., “marathon” is a location or a sporting event, “</a:t>
            </a:r>
            <a:r>
              <a:rPr lang="en-US" dirty="0" err="1" smtClean="0"/>
              <a:t>boston</a:t>
            </a:r>
            <a:r>
              <a:rPr lang="en-US" dirty="0" smtClean="0"/>
              <a:t> marathon” is a specific sporting event</a:t>
            </a:r>
          </a:p>
          <a:p>
            <a:r>
              <a:rPr lang="en-US" dirty="0" smtClean="0"/>
              <a:t>Model context using a </a:t>
            </a:r>
            <a:r>
              <a:rPr lang="en-US" i="1" dirty="0" smtClean="0"/>
              <a:t>generative</a:t>
            </a:r>
            <a:r>
              <a:rPr lang="en-US" dirty="0" smtClean="0"/>
              <a:t> model of the sequence of words</a:t>
            </a:r>
          </a:p>
          <a:p>
            <a:pPr lvl="1"/>
            <a:r>
              <a:rPr lang="en-US" i="1" dirty="0" smtClean="0"/>
              <a:t>Markov property</a:t>
            </a:r>
            <a:r>
              <a:rPr lang="en-US" dirty="0" smtClean="0"/>
              <a:t>: the next word in a sequence depends only on a small number of the previous words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 for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Markov Model </a:t>
            </a:r>
            <a:r>
              <a:rPr lang="en-US" dirty="0" smtClean="0"/>
              <a:t>describes a process as a collection of states with transitions between them</a:t>
            </a:r>
          </a:p>
          <a:p>
            <a:pPr lvl="1"/>
            <a:r>
              <a:rPr lang="en-US" dirty="0" smtClean="0"/>
              <a:t>each transition has a probability associated with it</a:t>
            </a:r>
          </a:p>
          <a:p>
            <a:pPr lvl="1"/>
            <a:r>
              <a:rPr lang="en-US" dirty="0" smtClean="0"/>
              <a:t>next state depends only on current state and transition probabilities</a:t>
            </a:r>
          </a:p>
          <a:p>
            <a:r>
              <a:rPr lang="en-US" i="1" dirty="0" smtClean="0"/>
              <a:t>Hidden Markov Model</a:t>
            </a:r>
          </a:p>
          <a:p>
            <a:pPr lvl="1"/>
            <a:r>
              <a:rPr lang="en-US" dirty="0" smtClean="0"/>
              <a:t>each state has a set of possible outputs</a:t>
            </a:r>
          </a:p>
          <a:p>
            <a:pPr lvl="1"/>
            <a:r>
              <a:rPr lang="en-US" dirty="0" smtClean="0"/>
              <a:t>outputs have probabilities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 Sentence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croft\Desktop\chap4-1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371600"/>
            <a:ext cx="5138737" cy="3913188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66800" y="5257800"/>
            <a:ext cx="8229600" cy="1295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 state is associated with a probability distribution over words (the output)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 for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Could generate sentences with this model</a:t>
            </a:r>
          </a:p>
          <a:p>
            <a:r>
              <a:rPr lang="en-US" dirty="0" smtClean="0"/>
              <a:t>To recognize named entities, find sequence of “labels” that give highest probability for the sentence</a:t>
            </a:r>
          </a:p>
          <a:p>
            <a:pPr lvl="1"/>
            <a:r>
              <a:rPr lang="en-US" dirty="0" smtClean="0"/>
              <a:t>only the outputs (words) are visible or observed</a:t>
            </a:r>
          </a:p>
          <a:p>
            <a:pPr lvl="1"/>
            <a:r>
              <a:rPr lang="en-US" dirty="0" smtClean="0"/>
              <a:t>states are “hidden”</a:t>
            </a:r>
          </a:p>
          <a:p>
            <a:pPr lvl="1"/>
            <a:r>
              <a:rPr lang="en-US" dirty="0" smtClean="0"/>
              <a:t>e.g., &lt;start&gt;&lt;name&gt;&lt;not-an-entity&gt;&lt;location&gt;&lt;not-an-entity&gt;&lt;end&gt;</a:t>
            </a:r>
          </a:p>
          <a:p>
            <a:r>
              <a:rPr lang="en-US" i="1" dirty="0" err="1" smtClean="0"/>
              <a:t>Viterbi</a:t>
            </a:r>
            <a:r>
              <a:rPr lang="en-US" dirty="0" smtClean="0"/>
              <a:t> algorithm used for recognition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Basic algorithm: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i="1" dirty="0">
                <a:solidFill>
                  <a:schemeClr val="tx1"/>
                </a:solidFill>
              </a:rPr>
              <a:t>Initialize queue with URLs of known seed pages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i="1" dirty="0">
                <a:solidFill>
                  <a:schemeClr val="tx1"/>
                </a:solidFill>
              </a:rPr>
              <a:t>Repeat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i="1" dirty="0">
                <a:solidFill>
                  <a:schemeClr val="tx1"/>
                </a:solidFill>
              </a:rPr>
              <a:t>Take </a:t>
            </a:r>
            <a:r>
              <a:rPr lang="de-DE" sz="2200" i="1" dirty="0" smtClean="0">
                <a:solidFill>
                  <a:schemeClr val="tx1"/>
                </a:solidFill>
              </a:rPr>
              <a:t>a URL </a:t>
            </a:r>
            <a:r>
              <a:rPr lang="de-DE" sz="2200" i="1" dirty="0">
                <a:solidFill>
                  <a:schemeClr val="tx1"/>
                </a:solidFill>
              </a:rPr>
              <a:t>from queue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i="1" dirty="0">
                <a:solidFill>
                  <a:schemeClr val="tx1"/>
                </a:solidFill>
              </a:rPr>
              <a:t>Fetch and parse </a:t>
            </a:r>
            <a:r>
              <a:rPr lang="de-DE" sz="2200" i="1" dirty="0" smtClean="0">
                <a:solidFill>
                  <a:schemeClr val="tx1"/>
                </a:solidFill>
              </a:rPr>
              <a:t>page specified by the URL</a:t>
            </a:r>
            <a:endParaRPr lang="de-DE" sz="2200" i="1" dirty="0">
              <a:solidFill>
                <a:schemeClr val="tx1"/>
              </a:solidFill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i="1" dirty="0">
                <a:solidFill>
                  <a:schemeClr val="tx1"/>
                </a:solidFill>
              </a:rPr>
              <a:t>Extract URLs from page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i="1" dirty="0">
                <a:solidFill>
                  <a:schemeClr val="tx1"/>
                </a:solidFill>
              </a:rPr>
              <a:t>Add URLs to </a:t>
            </a:r>
            <a:r>
              <a:rPr lang="de-DE" sz="2200" i="1" dirty="0" smtClean="0">
                <a:solidFill>
                  <a:schemeClr val="tx1"/>
                </a:solidFill>
              </a:rPr>
              <a:t>queue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600" i="1" dirty="0" smtClean="0">
                <a:solidFill>
                  <a:schemeClr val="tx1"/>
                </a:solidFill>
              </a:rPr>
              <a:t>Until the stop condition is met </a:t>
            </a:r>
            <a:endParaRPr lang="de-DE" sz="2600" i="1" dirty="0">
              <a:solidFill>
                <a:schemeClr val="tx1"/>
              </a:solidFill>
            </a:endParaRPr>
          </a:p>
          <a:p>
            <a:pPr marL="0" lvl="1" indent="0">
              <a:buClr>
                <a:srgbClr val="FF0000"/>
              </a:buCl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lvl="1" indent="0">
              <a:buClr>
                <a:srgbClr val="FF0000"/>
              </a:buClr>
              <a:buNone/>
            </a:pPr>
            <a:r>
              <a:rPr lang="en-US" dirty="0" smtClean="0">
                <a:solidFill>
                  <a:schemeClr val="tx1"/>
                </a:solidFill>
              </a:rPr>
              <a:t>Possible stop conditions:</a:t>
            </a:r>
          </a:p>
          <a:p>
            <a:pPr marL="857250" lvl="2" indent="-457200">
              <a:buClr>
                <a:srgbClr val="FF0000"/>
              </a:buClr>
            </a:pPr>
            <a:r>
              <a:rPr lang="en-US" dirty="0" smtClean="0">
                <a:solidFill>
                  <a:schemeClr val="tx1"/>
                </a:solidFill>
              </a:rPr>
              <a:t>Page count reached, time limit reached, or a combination of these conditions</a:t>
            </a:r>
          </a:p>
          <a:p>
            <a:pPr marL="0" lvl="1" indent="0">
              <a:buClr>
                <a:srgbClr val="FF0000"/>
              </a:buClr>
              <a:buNone/>
            </a:pPr>
            <a:r>
              <a:rPr lang="en-US" dirty="0" smtClean="0">
                <a:solidFill>
                  <a:schemeClr val="tx1"/>
                </a:solidFill>
              </a:rPr>
              <a:t>Fundamental </a:t>
            </a:r>
            <a:r>
              <a:rPr lang="en-US" dirty="0">
                <a:solidFill>
                  <a:schemeClr val="tx1"/>
                </a:solidFill>
              </a:rPr>
              <a:t>assumption: The web is well </a:t>
            </a:r>
            <a:r>
              <a:rPr lang="en-US" dirty="0" smtClean="0">
                <a:solidFill>
                  <a:schemeClr val="tx1"/>
                </a:solidFill>
              </a:rPr>
              <a:t>connected.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Entity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Accurate recognition requires about 1M words of training data (1,500 news stories)</a:t>
            </a:r>
          </a:p>
          <a:p>
            <a:pPr lvl="1"/>
            <a:r>
              <a:rPr lang="en-US" dirty="0" smtClean="0"/>
              <a:t>may be more expensive than developing rules for some applications</a:t>
            </a:r>
          </a:p>
          <a:p>
            <a:r>
              <a:rPr lang="en-US" dirty="0" smtClean="0"/>
              <a:t>Both rule-based and statistical can achieve about 90% effectiveness for categories such as names, locations, organizations</a:t>
            </a:r>
          </a:p>
          <a:p>
            <a:pPr lvl="1"/>
            <a:r>
              <a:rPr lang="en-US" dirty="0" smtClean="0"/>
              <a:t>others, such as product name, can be much worse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2/3 of the Web is in English</a:t>
            </a:r>
          </a:p>
          <a:p>
            <a:r>
              <a:rPr lang="en-US" dirty="0" smtClean="0"/>
              <a:t>About 50% of Web users do not use English as their primary language</a:t>
            </a:r>
          </a:p>
          <a:p>
            <a:r>
              <a:rPr lang="en-US" dirty="0" smtClean="0"/>
              <a:t>Many (maybe most) search applications have to deal with multiple languages</a:t>
            </a:r>
          </a:p>
          <a:p>
            <a:pPr lvl="1"/>
            <a:r>
              <a:rPr lang="en-US" i="1" dirty="0" smtClean="0"/>
              <a:t>monolingual search</a:t>
            </a:r>
            <a:r>
              <a:rPr lang="en-US" dirty="0" smtClean="0"/>
              <a:t>: search in one language, but with many possible languages</a:t>
            </a:r>
          </a:p>
          <a:p>
            <a:pPr lvl="1"/>
            <a:r>
              <a:rPr lang="en-US" i="1" dirty="0" smtClean="0"/>
              <a:t>cross-language search</a:t>
            </a:r>
            <a:r>
              <a:rPr lang="en-US" dirty="0" smtClean="0"/>
              <a:t>: search in multiple languages at the same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aspects of search engines are language-neutral</a:t>
            </a:r>
          </a:p>
          <a:p>
            <a:r>
              <a:rPr lang="en-US" dirty="0" smtClean="0"/>
              <a:t>Major differences:</a:t>
            </a:r>
          </a:p>
          <a:p>
            <a:pPr lvl="1"/>
            <a:r>
              <a:rPr lang="en-US" dirty="0" smtClean="0"/>
              <a:t>Text encoding (converting to Unicode)</a:t>
            </a:r>
          </a:p>
          <a:p>
            <a:pPr lvl="1"/>
            <a:r>
              <a:rPr lang="en-US" dirty="0" smtClean="0"/>
              <a:t>Tokenizing (many languages have no word separators)</a:t>
            </a:r>
          </a:p>
          <a:p>
            <a:pPr lvl="1"/>
            <a:r>
              <a:rPr lang="en-US" dirty="0" smtClean="0"/>
              <a:t>Stemming</a:t>
            </a:r>
          </a:p>
          <a:p>
            <a:r>
              <a:rPr lang="en-US" dirty="0" smtClean="0"/>
              <a:t>Cultural differences may also impact interface design and features provided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“Tokenizing”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croft\Desktop\chap4-13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752600"/>
            <a:ext cx="3922712" cy="3643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Parsing text</a:t>
            </a:r>
          </a:p>
          <a:p>
            <a:r>
              <a:rPr lang="en-US" dirty="0" smtClean="0"/>
              <a:t>Removing stop words</a:t>
            </a:r>
          </a:p>
          <a:p>
            <a:r>
              <a:rPr lang="en-US" dirty="0"/>
              <a:t>Selecting index </a:t>
            </a:r>
            <a:r>
              <a:rPr lang="en-US" dirty="0" smtClean="0"/>
              <a:t>terms</a:t>
            </a:r>
          </a:p>
          <a:p>
            <a:r>
              <a:rPr lang="en-US" dirty="0" smtClean="0"/>
              <a:t>Stemming terms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2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Text – parsing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English words are separated by delimiters such as space</a:t>
            </a:r>
          </a:p>
          <a:p>
            <a:r>
              <a:rPr lang="en-US" dirty="0"/>
              <a:t>In Chinese, it is a bit more challenge to separate words (or characters)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5AD33C-9B01-4086-9FDC-C5D4C71E9690}" type="slidenum">
              <a:rPr lang="en-US" smtClean="0"/>
              <a:pPr/>
              <a:t>8</a:t>
            </a:fld>
            <a:endParaRPr lang="en-US">
              <a:latin typeface="+mn-lt"/>
            </a:endParaRPr>
          </a:p>
        </p:txBody>
      </p:sp>
      <p:pic>
        <p:nvPicPr>
          <p:cNvPr id="5" name="Picture 4" descr="2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581400"/>
            <a:ext cx="1447800" cy="6429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4419600"/>
            <a:ext cx="66187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The two </a:t>
            </a:r>
            <a:r>
              <a:rPr lang="en-US" sz="2400" dirty="0" smtClean="0"/>
              <a:t>characters can be treated as one word</a:t>
            </a:r>
          </a:p>
          <a:p>
            <a:r>
              <a:rPr lang="en-US" sz="2400" dirty="0" smtClean="0"/>
              <a:t>meaning ‘monk’ or as a sequence of two words </a:t>
            </a:r>
          </a:p>
          <a:p>
            <a:r>
              <a:rPr lang="en-US" sz="2400" dirty="0" smtClean="0"/>
              <a:t>meaning ‘and’ (</a:t>
            </a:r>
            <a:r>
              <a:rPr lang="zh-CN" altLang="en-US" sz="2400" dirty="0" smtClean="0"/>
              <a:t>和</a:t>
            </a:r>
            <a:r>
              <a:rPr lang="en-US" altLang="zh-CN" sz="2400" dirty="0" smtClean="0"/>
              <a:t>, </a:t>
            </a:r>
            <a:r>
              <a:rPr lang="zh-CN" altLang="en-US" sz="2400" dirty="0" smtClean="0"/>
              <a:t>以及</a:t>
            </a:r>
            <a:r>
              <a:rPr lang="en-US" altLang="zh-CN" sz="2400" dirty="0" smtClean="0"/>
              <a:t>) </a:t>
            </a:r>
            <a:r>
              <a:rPr lang="en-US" sz="2400" dirty="0" smtClean="0"/>
              <a:t>and ‘still, not yet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(</a:t>
            </a:r>
            <a:r>
              <a:rPr lang="zh-CN" altLang="en-US" sz="2400" dirty="0" smtClean="0"/>
              <a:t>尚未</a:t>
            </a:r>
            <a:r>
              <a:rPr lang="en-US" altLang="zh-CN" sz="2400" dirty="0" smtClean="0"/>
              <a:t>).</a:t>
            </a:r>
            <a:r>
              <a:rPr lang="en-US" sz="2400" dirty="0" smtClean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93534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576202" y="457200"/>
            <a:ext cx="8034398" cy="71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de-DE" sz="3600" dirty="0" smtClean="0">
                <a:solidFill>
                  <a:schemeClr val="tx2"/>
                </a:solidFill>
                <a:latin typeface="+mj-lt"/>
              </a:rPr>
              <a:t>Chinese: No White Space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1785926"/>
            <a:ext cx="8643966" cy="21431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8" name="Picture 7" descr="2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714620"/>
            <a:ext cx="7945907" cy="14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724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RUCE@DWGLFCNFUVWXY5MJ" val="3172"/>
  <p:tag name="FIRSTCROFT@8ZKLXZNFUVWXY5M7" val="3181"/>
  <p:tag name="DEFAULTDISPLAYSOURCE" val="\documentclass{article}\pagestyle{empty}&#10;\begin{document}&#10;&#10;\end{document}&#10;"/>
  <p:tag name="EMBEDFONTS" val="1"/>
</p:tagLst>
</file>

<file path=ppt/theme/theme1.xml><?xml version="1.0" encoding="utf-8"?>
<a:theme xmlns:a="http://schemas.openxmlformats.org/drawingml/2006/main" name="1_models">
  <a:themeElements>
    <a:clrScheme name="">
      <a:dk1>
        <a:srgbClr val="000000"/>
      </a:dk1>
      <a:lt1>
        <a:srgbClr val="FFFFFF"/>
      </a:lt1>
      <a:dk2>
        <a:srgbClr val="3333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el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el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10045</TotalTime>
  <Words>3106</Words>
  <Application>Microsoft Office PowerPoint</Application>
  <PresentationFormat>On-screen Show (4:3)</PresentationFormat>
  <Paragraphs>440</Paragraphs>
  <Slides>63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4" baseType="lpstr">
      <vt:lpstr>Arial</vt:lpstr>
      <vt:lpstr>Helvetica</vt:lpstr>
      <vt:lpstr>Wingdings</vt:lpstr>
      <vt:lpstr>ＭＳ Ｐゴシック</vt:lpstr>
      <vt:lpstr>Symbol</vt:lpstr>
      <vt:lpstr>Times New Roman</vt:lpstr>
      <vt:lpstr>Consolas</vt:lpstr>
      <vt:lpstr>Courier New</vt:lpstr>
      <vt:lpstr>Calibri</vt:lpstr>
      <vt:lpstr>1_models</vt:lpstr>
      <vt:lpstr>Equation</vt:lpstr>
      <vt:lpstr>Web Information Retrieval </vt:lpstr>
      <vt:lpstr>Acknowledgement</vt:lpstr>
      <vt:lpstr>In this segment:</vt:lpstr>
      <vt:lpstr>Search Engine Architecture</vt:lpstr>
      <vt:lpstr>System Architecture</vt:lpstr>
      <vt:lpstr>Collecting Text</vt:lpstr>
      <vt:lpstr>Processing Text</vt:lpstr>
      <vt:lpstr>Processing Text – parsing text</vt:lpstr>
      <vt:lpstr>PowerPoint Presentation</vt:lpstr>
      <vt:lpstr>Processing Text – selecting index term</vt:lpstr>
      <vt:lpstr>Processing Text – removing stop words</vt:lpstr>
      <vt:lpstr>Processing Text – removing stop words</vt:lpstr>
      <vt:lpstr>Text Processing -- stemming</vt:lpstr>
      <vt:lpstr>Building Inverted Index</vt:lpstr>
      <vt:lpstr>Ranking</vt:lpstr>
      <vt:lpstr>User Interface</vt:lpstr>
      <vt:lpstr>Experiment with Code</vt:lpstr>
      <vt:lpstr>Link Analysis</vt:lpstr>
      <vt:lpstr>Link Analysis</vt:lpstr>
      <vt:lpstr>Anchor Text</vt:lpstr>
      <vt:lpstr>Authorities</vt:lpstr>
      <vt:lpstr>Hubs</vt:lpstr>
      <vt:lpstr>HITS</vt:lpstr>
      <vt:lpstr>Hubs and Authorities</vt:lpstr>
      <vt:lpstr>HITS Algorithm</vt:lpstr>
      <vt:lpstr>Constructing a Base Subgraph</vt:lpstr>
      <vt:lpstr>Base Limitations</vt:lpstr>
      <vt:lpstr>Authorities and In-Degree</vt:lpstr>
      <vt:lpstr>Iterative Algorithm</vt:lpstr>
      <vt:lpstr>HITS Update Rules</vt:lpstr>
      <vt:lpstr> Illustrated Update Rules</vt:lpstr>
      <vt:lpstr>HITS Iterative Algorithm</vt:lpstr>
      <vt:lpstr>Convergence</vt:lpstr>
      <vt:lpstr>Results (late 1990s)</vt:lpstr>
      <vt:lpstr>Result Comments</vt:lpstr>
      <vt:lpstr>Finding Similar Pages Using Link Structure</vt:lpstr>
      <vt:lpstr>Similar Page Results</vt:lpstr>
      <vt:lpstr>HITS for Clustering</vt:lpstr>
      <vt:lpstr>In-Class Work</vt:lpstr>
      <vt:lpstr>Work in Progress</vt:lpstr>
      <vt:lpstr>PageRank</vt:lpstr>
      <vt:lpstr>Random Surfer Model</vt:lpstr>
      <vt:lpstr>Dangling Links</vt:lpstr>
      <vt:lpstr>PageRank</vt:lpstr>
      <vt:lpstr>PageRank</vt:lpstr>
      <vt:lpstr>PageRank</vt:lpstr>
      <vt:lpstr>PageRank Algorithm</vt:lpstr>
      <vt:lpstr>In-Class Work</vt:lpstr>
      <vt:lpstr>Work in Progress</vt:lpstr>
      <vt:lpstr>Link Quality</vt:lpstr>
      <vt:lpstr>Trackback Links</vt:lpstr>
      <vt:lpstr>Information Extraction</vt:lpstr>
      <vt:lpstr>Named Entity Recognition</vt:lpstr>
      <vt:lpstr>Named Entity Recognition</vt:lpstr>
      <vt:lpstr>Named Entity Recognition</vt:lpstr>
      <vt:lpstr>HMM for Extraction</vt:lpstr>
      <vt:lpstr>HMM for Extraction</vt:lpstr>
      <vt:lpstr>HMM Sentence Model</vt:lpstr>
      <vt:lpstr>HMM for Extraction</vt:lpstr>
      <vt:lpstr>Named Entity Recognition</vt:lpstr>
      <vt:lpstr>Internationalization</vt:lpstr>
      <vt:lpstr>Internationalization</vt:lpstr>
      <vt:lpstr>Chinese “Tokenizing”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Engines</dc:title>
  <dc:creator>croft</dc:creator>
  <cp:lastModifiedBy>Xiannong Meng</cp:lastModifiedBy>
  <cp:revision>416</cp:revision>
  <dcterms:created xsi:type="dcterms:W3CDTF">2008-09-08T12:53:55Z</dcterms:created>
  <dcterms:modified xsi:type="dcterms:W3CDTF">2014-05-30T10:14:21Z</dcterms:modified>
</cp:coreProperties>
</file>