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24"/>
  </p:notesMasterIdLst>
  <p:sldIdLst>
    <p:sldId id="370" r:id="rId2"/>
    <p:sldId id="371" r:id="rId3"/>
    <p:sldId id="397" r:id="rId4"/>
    <p:sldId id="389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74" r:id="rId13"/>
    <p:sldId id="376" r:id="rId14"/>
    <p:sldId id="377" r:id="rId15"/>
    <p:sldId id="378" r:id="rId16"/>
    <p:sldId id="379" r:id="rId17"/>
    <p:sldId id="380" r:id="rId18"/>
    <p:sldId id="384" r:id="rId19"/>
    <p:sldId id="385" r:id="rId20"/>
    <p:sldId id="386" r:id="rId21"/>
    <p:sldId id="387" r:id="rId22"/>
    <p:sldId id="388" r:id="rId23"/>
  </p:sldIdLst>
  <p:sldSz cx="9144000" cy="6858000" type="screen4x3"/>
  <p:notesSz cx="6858000" cy="9144000"/>
  <p:embeddedFontLst>
    <p:embeddedFont>
      <p:font typeface="新細明體" panose="02020500000000000000" pitchFamily="18" charset="-120"/>
      <p:regular r:id="rId25"/>
    </p:embeddedFont>
    <p:embeddedFont>
      <p:font typeface="Calibri" panose="020F0502020204030204" pitchFamily="34" charset="0"/>
      <p:regular r:id="rId26"/>
      <p:bold r:id="rId27"/>
      <p:italic r:id="rId28"/>
      <p:boldItalic r:id="rId29"/>
    </p:embeddedFont>
    <p:embeddedFont>
      <p:font typeface="Helvetica" panose="020B0604020202020204" pitchFamily="34" charset="0"/>
      <p:regular r:id="rId30"/>
      <p:bold r:id="rId31"/>
      <p:italic r:id="rId32"/>
      <p:boldItalic r:id="rId33"/>
    </p:embeddedFont>
    <p:embeddedFont>
      <p:font typeface="ＭＳ Ｐゴシック" panose="020B0600070205080204" pitchFamily="34" charset="-128"/>
      <p:regular r:id="rId34"/>
    </p:embeddedFont>
  </p:embeddedFontLst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0B940-7F46-430E-8A09-6C0007DC890C}" type="datetimeFigureOut">
              <a:rPr lang="en-US" smtClean="0"/>
              <a:t>5/29/2014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950F-6EA5-4EF0-BEE9-D47D3A99FE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636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17</a:t>
            </a:fld>
            <a:endParaRPr lang="en-US" dirty="0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22</a:t>
            </a:fld>
            <a:endParaRPr lang="en-US" dirty="0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14</a:t>
            </a:fld>
            <a:endParaRPr lang="en-US" dirty="0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15</a:t>
            </a:fld>
            <a:endParaRPr lang="en-US" dirty="0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320FF3-58B7-4345-9914-309E8661044A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96C283-8BFD-43D6-92AD-CD72A6F3AEBE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26195D-2154-4DA3-BDEC-9F2C1666F587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5AD33C-9B01-4086-9FDC-C5D4C71E9690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696974-3991-4756-988B-B8F49914021E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DF72F3-79D9-4E89-BCD3-35F1A67A3BF8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F4626A-FEDB-410B-BD6D-CD95F2F3BFBD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E5DA81-79B4-42EF-B09D-DC80ABC40C71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0FF7C1-1C2B-41F6-B372-879A0D7C34A1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7FC6-C634-4B07-A438-32CDFC41F1A7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AC5250-6A19-48AB-A7EA-3DCC20F50E0B}" type="slidenum">
              <a:rPr lang="en-US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level Second 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17C6DD17-6DCD-490C-B043-3B872CF4109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Web Information Retrieval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sz="2400" dirty="0" smtClean="0"/>
              <a:t>Textbook by</a:t>
            </a:r>
          </a:p>
          <a:p>
            <a:r>
              <a:rPr lang="en-US" sz="2400" dirty="0" smtClean="0"/>
              <a:t>Christopher D. Manning, </a:t>
            </a:r>
            <a:r>
              <a:rPr lang="en-US" sz="2400" dirty="0" err="1" smtClean="0"/>
              <a:t>Prabhakar</a:t>
            </a:r>
            <a:r>
              <a:rPr lang="en-US" sz="2400" dirty="0" smtClean="0"/>
              <a:t> </a:t>
            </a:r>
            <a:r>
              <a:rPr lang="en-US" sz="2400" dirty="0" err="1" smtClean="0"/>
              <a:t>Raghavan</a:t>
            </a:r>
            <a:r>
              <a:rPr lang="en-US" sz="2400" dirty="0" smtClean="0"/>
              <a:t>, and </a:t>
            </a:r>
            <a:r>
              <a:rPr lang="en-US" sz="2400" dirty="0" err="1" smtClean="0"/>
              <a:t>Hinrich</a:t>
            </a:r>
            <a:r>
              <a:rPr lang="en-US" sz="2400" dirty="0" smtClean="0"/>
              <a:t> </a:t>
            </a:r>
            <a:r>
              <a:rPr lang="en-US" sz="2400" dirty="0" err="1" smtClean="0"/>
              <a:t>Schutze</a:t>
            </a:r>
            <a:endParaRPr lang="en-US" sz="2400" dirty="0" smtClean="0"/>
          </a:p>
          <a:p>
            <a:r>
              <a:rPr lang="en-US" sz="2400" i="1" dirty="0" smtClean="0"/>
              <a:t>Notes Revised by X. </a:t>
            </a:r>
            <a:r>
              <a:rPr lang="en-US" sz="2400" i="1" dirty="0" err="1" smtClean="0"/>
              <a:t>Meng</a:t>
            </a:r>
            <a:r>
              <a:rPr lang="en-US" sz="2400" i="1" dirty="0" smtClean="0"/>
              <a:t> for SEU</a:t>
            </a:r>
          </a:p>
          <a:p>
            <a:r>
              <a:rPr lang="en-US" sz="2400" i="1" dirty="0" smtClean="0"/>
              <a:t>May 2014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33482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Creating an Inverted Index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305800" cy="46878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Create an empty index term list I;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For each document, D, in the document set 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	   For each (non-zero) token, T, in D: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	           If T is not already in 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 Insert T into I;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	    Find the location for T in I;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          If (T, D) is in the posting list for 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increase its term frequency for 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          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Create (T, D);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Add it to the posting list for T;</a:t>
            </a:r>
          </a:p>
        </p:txBody>
      </p:sp>
    </p:spTree>
    <p:extLst>
      <p:ext uri="{BB962C8B-B14F-4D97-AF65-F5344CB8AC3E}">
        <p14:creationId xmlns:p14="http://schemas.microsoft.com/office/powerpoint/2010/main" val="140920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Creating an inverted index for the following documents</a:t>
            </a:r>
          </a:p>
          <a:p>
            <a:pPr lvl="1"/>
            <a:r>
              <a:rPr lang="en-US" sz="2400" dirty="0" smtClean="0"/>
              <a:t>“The </a:t>
            </a:r>
            <a:r>
              <a:rPr lang="en-US" sz="2400" dirty="0"/>
              <a:t>quick brown fox jumps over the lazy </a:t>
            </a:r>
            <a:r>
              <a:rPr lang="en-US" sz="2400" dirty="0" smtClean="0"/>
              <a:t>dog”</a:t>
            </a:r>
          </a:p>
          <a:p>
            <a:pPr lvl="1"/>
            <a:r>
              <a:rPr lang="en-US" sz="2400" dirty="0" smtClean="0"/>
              <a:t>“The quick fox run”</a:t>
            </a:r>
          </a:p>
          <a:p>
            <a:pPr lvl="1"/>
            <a:r>
              <a:rPr lang="en-US" sz="2400" dirty="0" smtClean="0"/>
              <a:t>“The lazy dog sleep”</a:t>
            </a:r>
          </a:p>
          <a:p>
            <a:r>
              <a:rPr lang="en-US" sz="2800" dirty="0" smtClean="0"/>
              <a:t>Assume: </a:t>
            </a:r>
          </a:p>
          <a:p>
            <a:pPr lvl="1"/>
            <a:r>
              <a:rPr lang="en-US" sz="2400" dirty="0" smtClean="0"/>
              <a:t>“the” and “over” are </a:t>
            </a:r>
            <a:r>
              <a:rPr lang="en-US" sz="2400" dirty="0" err="1" smtClean="0"/>
              <a:t>stopwords</a:t>
            </a:r>
            <a:r>
              <a:rPr lang="en-US" sz="2400" dirty="0" smtClean="0"/>
              <a:t> that are not indexed</a:t>
            </a:r>
          </a:p>
          <a:p>
            <a:pPr lvl="1"/>
            <a:r>
              <a:rPr lang="en-US" sz="2400" dirty="0" smtClean="0"/>
              <a:t>various forms of verbs are not indexed separately, only the original form (stem) is indexed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11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102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Boolean Retrieval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Processing Boolean queries</a:t>
            </a:r>
          </a:p>
          <a:p>
            <a:pPr algn="l"/>
            <a:r>
              <a:rPr lang="en-US" dirty="0" smtClean="0"/>
              <a:t>Query optimization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2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666720" y="457200"/>
            <a:ext cx="8020080" cy="730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Simple</a:t>
            </a: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onjunctive </a:t>
            </a:r>
            <a:r>
              <a: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</a:t>
            </a: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uery </a:t>
            </a:r>
            <a:r>
              <a: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(two</a:t>
            </a: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terms)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461918" y="1600200"/>
            <a:ext cx="8429684" cy="4314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/>
            </a:lvl1pPr>
            <a:lvl2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800">
                <a:solidFill>
                  <a:srgbClr val="333399"/>
                </a:solidFill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/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9pPr>
          </a:lstStyle>
          <a:p>
            <a:r>
              <a:rPr lang="en-US" dirty="0"/>
              <a:t>Consider the query: BRUTUS AND CALPURNIA</a:t>
            </a:r>
          </a:p>
          <a:p>
            <a:r>
              <a:rPr lang="en-US" dirty="0"/>
              <a:t>To find all matching documents using inverted index:</a:t>
            </a:r>
          </a:p>
          <a:p>
            <a:pPr lvl="1"/>
            <a:r>
              <a:rPr lang="en-US" dirty="0"/>
              <a:t> Locate BRUTUS in the </a:t>
            </a:r>
            <a:r>
              <a:rPr lang="en-US" dirty="0" smtClean="0"/>
              <a:t>dictionary (term list)</a:t>
            </a:r>
            <a:endParaRPr lang="en-US" dirty="0"/>
          </a:p>
          <a:p>
            <a:pPr lvl="1"/>
            <a:r>
              <a:rPr lang="en-US" dirty="0"/>
              <a:t> Retrieve its postings list from the postings file</a:t>
            </a:r>
          </a:p>
          <a:p>
            <a:pPr lvl="1"/>
            <a:r>
              <a:rPr lang="en-US" dirty="0"/>
              <a:t> Locate CALPURNIA in the dictionary</a:t>
            </a:r>
          </a:p>
          <a:p>
            <a:pPr lvl="1"/>
            <a:r>
              <a:rPr lang="en-US" dirty="0"/>
              <a:t> Retrieve its postings list from the postings file</a:t>
            </a:r>
          </a:p>
          <a:p>
            <a:pPr lvl="1"/>
            <a:r>
              <a:rPr lang="en-US" dirty="0"/>
              <a:t> Intersect the two postings lists</a:t>
            </a:r>
          </a:p>
          <a:p>
            <a:pPr lvl="1"/>
            <a:r>
              <a:rPr lang="en-US" dirty="0"/>
              <a:t> Return intersection to user</a:t>
            </a:r>
          </a:p>
          <a:p>
            <a:endParaRPr lang="en-US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4BF2C0F-05D6-4882-A325-BE394602789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849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659349" y="457200"/>
            <a:ext cx="7817674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>
            <a:defPPr>
              <a:defRPr lang="en-US"/>
            </a:defPPr>
            <a:lvl1pPr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Intersecting Two Posting Lists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3733800"/>
            <a:ext cx="8429684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defPPr>
              <a:defRPr lang="en-US"/>
            </a:defPPr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/>
            </a:lvl1pPr>
            <a:lvl2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800">
                <a:solidFill>
                  <a:srgbClr val="333399"/>
                </a:solidFill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/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9pPr>
          </a:lstStyle>
          <a:p>
            <a:r>
              <a:rPr lang="en-US" dirty="0" smtClean="0"/>
              <a:t>The complexity is </a:t>
            </a:r>
            <a:r>
              <a:rPr lang="en-US" dirty="0"/>
              <a:t>linear in the length of the postings lists.</a:t>
            </a:r>
          </a:p>
          <a:p>
            <a:r>
              <a:rPr lang="en-US" dirty="0"/>
              <a:t>Note: This only works if postings lists are sorted. 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10" name="Picture 9" descr="2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4714" y="1676400"/>
            <a:ext cx="8034572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95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en-US" sz="1200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28600" y="288204"/>
            <a:ext cx="8458199" cy="901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2"/>
                </a:solidFill>
                <a:latin typeface="+mj-lt"/>
              </a:rPr>
              <a:t>Algorithm of Intersecting </a:t>
            </a:r>
            <a:r>
              <a:rPr lang="de-DE" sz="3600" dirty="0">
                <a:solidFill>
                  <a:schemeClr val="tx2"/>
                </a:solidFill>
                <a:latin typeface="+mj-lt"/>
              </a:rPr>
              <a:t>T</a:t>
            </a:r>
            <a:r>
              <a:rPr lang="de-DE" sz="3600" dirty="0" smtClean="0">
                <a:solidFill>
                  <a:schemeClr val="tx2"/>
                </a:solidFill>
                <a:latin typeface="+mj-lt"/>
              </a:rPr>
              <a:t>wo </a:t>
            </a:r>
            <a:r>
              <a:rPr lang="de-DE" sz="3600" dirty="0">
                <a:solidFill>
                  <a:schemeClr val="tx2"/>
                </a:solidFill>
                <a:latin typeface="+mj-lt"/>
              </a:rPr>
              <a:t>P</a:t>
            </a:r>
            <a:r>
              <a:rPr lang="de-DE" sz="3600" dirty="0" smtClean="0">
                <a:solidFill>
                  <a:schemeClr val="tx2"/>
                </a:solidFill>
                <a:latin typeface="+mj-lt"/>
              </a:rPr>
              <a:t>osting </a:t>
            </a:r>
            <a:r>
              <a:rPr lang="de-DE" sz="3600" dirty="0">
                <a:solidFill>
                  <a:schemeClr val="tx2"/>
                </a:solidFill>
                <a:latin typeface="+mj-lt"/>
              </a:rPr>
              <a:t>L</a:t>
            </a:r>
            <a:r>
              <a:rPr lang="de-DE" sz="3600" dirty="0" smtClean="0">
                <a:solidFill>
                  <a:schemeClr val="tx2"/>
                </a:solidFill>
                <a:latin typeface="+mj-lt"/>
              </a:rPr>
              <a:t>ists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9" name="Picture 8" descr="12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2286000"/>
            <a:ext cx="5277307" cy="392909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47800" y="1524000"/>
            <a:ext cx="6083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Assume posting lists are sorted by </a:t>
            </a:r>
            <a:r>
              <a:rPr lang="en-US" sz="2800" dirty="0" err="1" smtClean="0"/>
              <a:t>docID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28254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US" sz="1200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495240" y="381000"/>
            <a:ext cx="8191560" cy="88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2"/>
                </a:solidFill>
                <a:latin typeface="+mj-lt"/>
              </a:rPr>
              <a:t>Query </a:t>
            </a:r>
            <a:r>
              <a:rPr lang="de-DE" sz="3600" dirty="0">
                <a:solidFill>
                  <a:schemeClr val="tx2"/>
                </a:solidFill>
                <a:latin typeface="+mj-lt"/>
              </a:rPr>
              <a:t>P</a:t>
            </a:r>
            <a:r>
              <a:rPr lang="de-DE" sz="3600" dirty="0" smtClean="0">
                <a:solidFill>
                  <a:schemeClr val="tx2"/>
                </a:solidFill>
                <a:latin typeface="+mj-lt"/>
              </a:rPr>
              <a:t>rocessing: In-Class Work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49400" y="3500658"/>
            <a:ext cx="8715436" cy="10715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800" dirty="0" smtClean="0">
                <a:solidFill>
                  <a:srgbClr val="00B050"/>
                </a:solidFill>
                <a:latin typeface="+mj-lt"/>
              </a:rPr>
              <a:t>Compute hit list for ((</a:t>
            </a:r>
            <a:r>
              <a:rPr lang="en-US" sz="2800" dirty="0" err="1" smtClean="0">
                <a:solidFill>
                  <a:srgbClr val="00B050"/>
                </a:solidFill>
                <a:latin typeface="+mj-lt"/>
              </a:rPr>
              <a:t>paris</a:t>
            </a:r>
            <a:r>
              <a:rPr lang="en-US" sz="2800" dirty="0" smtClean="0">
                <a:solidFill>
                  <a:srgbClr val="00B050"/>
                </a:solidFill>
                <a:latin typeface="+mj-lt"/>
              </a:rPr>
              <a:t> AND NOT </a:t>
            </a:r>
            <a:r>
              <a:rPr lang="en-US" sz="2800" dirty="0" err="1" smtClean="0">
                <a:solidFill>
                  <a:srgbClr val="00B050"/>
                </a:solidFill>
                <a:latin typeface="+mj-lt"/>
              </a:rPr>
              <a:t>france</a:t>
            </a:r>
            <a:r>
              <a:rPr lang="en-US" sz="2800" dirty="0" smtClean="0">
                <a:solidFill>
                  <a:srgbClr val="00B050"/>
                </a:solidFill>
                <a:latin typeface="+mj-lt"/>
              </a:rPr>
              <a:t>) OR </a:t>
            </a:r>
            <a:r>
              <a:rPr lang="en-US" sz="2800" dirty="0" err="1" smtClean="0">
                <a:solidFill>
                  <a:srgbClr val="00B050"/>
                </a:solidFill>
                <a:latin typeface="+mj-lt"/>
              </a:rPr>
              <a:t>lear</a:t>
            </a:r>
            <a:r>
              <a:rPr lang="en-US" sz="2800" dirty="0" smtClean="0">
                <a:solidFill>
                  <a:srgbClr val="00B050"/>
                </a:solidFill>
                <a:latin typeface="+mj-lt"/>
              </a:rPr>
              <a:t>)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9" name="Picture 8" descr="13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7109" y="1928802"/>
            <a:ext cx="8824047" cy="128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597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57585" y="303213"/>
            <a:ext cx="8008565" cy="882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2"/>
                </a:solidFill>
                <a:latin typeface="+mj-lt"/>
              </a:rPr>
              <a:t>Boolean </a:t>
            </a:r>
            <a:r>
              <a:rPr lang="de-DE" sz="3600" dirty="0">
                <a:solidFill>
                  <a:schemeClr val="tx2"/>
                </a:solidFill>
                <a:latin typeface="+mj-lt"/>
              </a:rPr>
              <a:t>Q</a:t>
            </a:r>
            <a:r>
              <a:rPr lang="de-DE" sz="3600" dirty="0" smtClean="0">
                <a:solidFill>
                  <a:schemeClr val="tx2"/>
                </a:solidFill>
                <a:latin typeface="+mj-lt"/>
              </a:rPr>
              <a:t>ueries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500174"/>
            <a:ext cx="8429684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/>
            </a:lvl1pPr>
            <a:lvl2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800">
                <a:solidFill>
                  <a:srgbClr val="333399"/>
                </a:solidFill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/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9pPr>
          </a:lstStyle>
          <a:p>
            <a:r>
              <a:rPr lang="en-US" sz="2400" dirty="0"/>
              <a:t>The Boolean retrieval model can answer any query that is a </a:t>
            </a:r>
            <a:r>
              <a:rPr lang="de-DE" sz="2400" dirty="0"/>
              <a:t>Boolean </a:t>
            </a:r>
            <a:r>
              <a:rPr lang="de-DE" sz="2400" dirty="0" err="1"/>
              <a:t>expression</a:t>
            </a:r>
            <a:r>
              <a:rPr lang="de-DE" sz="2400" dirty="0"/>
              <a:t>.</a:t>
            </a:r>
          </a:p>
          <a:p>
            <a:pPr lvl="1"/>
            <a:r>
              <a:rPr lang="en-US" sz="2000" dirty="0"/>
              <a:t>Boolean queries are queries that use AND, OR and NOT to </a:t>
            </a:r>
            <a:r>
              <a:rPr lang="en-US" sz="2000" dirty="0" smtClean="0"/>
              <a:t>join </a:t>
            </a:r>
            <a:r>
              <a:rPr lang="de-DE" sz="2000" dirty="0" smtClean="0"/>
              <a:t>query  terms</a:t>
            </a:r>
            <a:r>
              <a:rPr lang="de-DE" sz="2000" dirty="0"/>
              <a:t>.</a:t>
            </a:r>
          </a:p>
          <a:p>
            <a:pPr lvl="1"/>
            <a:r>
              <a:rPr lang="en-US" sz="2000" dirty="0"/>
              <a:t>Views each document as a set of terms.</a:t>
            </a:r>
          </a:p>
          <a:p>
            <a:pPr lvl="1"/>
            <a:r>
              <a:rPr lang="en-US" sz="2000" dirty="0"/>
              <a:t>P</a:t>
            </a:r>
            <a:r>
              <a:rPr lang="en-US" sz="2000" dirty="0" smtClean="0"/>
              <a:t>recise</a:t>
            </a:r>
            <a:r>
              <a:rPr lang="en-US" sz="2000" dirty="0"/>
              <a:t>: </a:t>
            </a:r>
            <a:r>
              <a:rPr lang="en-US" sz="2000" dirty="0" smtClean="0"/>
              <a:t>either document </a:t>
            </a:r>
            <a:r>
              <a:rPr lang="en-US" sz="2000" dirty="0"/>
              <a:t>matches condition or </a:t>
            </a:r>
            <a:r>
              <a:rPr lang="en-US" sz="2000" dirty="0" smtClean="0"/>
              <a:t>not, nothing in between.</a:t>
            </a:r>
            <a:endParaRPr lang="en-US" sz="2000" dirty="0"/>
          </a:p>
          <a:p>
            <a:r>
              <a:rPr lang="en-US" sz="2400" dirty="0"/>
              <a:t>Primary commercial retrieval tool for </a:t>
            </a:r>
            <a:r>
              <a:rPr lang="en-US" sz="2400" dirty="0" smtClean="0"/>
              <a:t>three </a:t>
            </a:r>
            <a:r>
              <a:rPr lang="en-US" sz="2400" dirty="0"/>
              <a:t>decades</a:t>
            </a:r>
          </a:p>
          <a:p>
            <a:r>
              <a:rPr lang="en-US" sz="2400" dirty="0"/>
              <a:t>Many professional searchers (e.g., lawyers) still like Boolean </a:t>
            </a:r>
            <a:r>
              <a:rPr lang="de-DE" sz="2400" dirty="0" err="1"/>
              <a:t>queries</a:t>
            </a:r>
            <a:r>
              <a:rPr lang="de-DE" sz="2400" dirty="0"/>
              <a:t>.</a:t>
            </a:r>
            <a:endParaRPr lang="de-DE" sz="2000" dirty="0"/>
          </a:p>
          <a:p>
            <a:pPr lvl="1"/>
            <a:r>
              <a:rPr lang="en-US" sz="2000" dirty="0"/>
              <a:t>You know exactly what you are getting</a:t>
            </a:r>
            <a:r>
              <a:rPr lang="en-US" sz="2400" dirty="0"/>
              <a:t>.</a:t>
            </a:r>
          </a:p>
          <a:p>
            <a:r>
              <a:rPr lang="en-US" sz="2400" dirty="0"/>
              <a:t>Many search systems you use are also Boolean: spotlight, </a:t>
            </a:r>
            <a:r>
              <a:rPr lang="de-DE" sz="2400" dirty="0"/>
              <a:t>email, </a:t>
            </a:r>
            <a:r>
              <a:rPr lang="de-DE" sz="2400" dirty="0" err="1"/>
              <a:t>intranet</a:t>
            </a:r>
            <a:r>
              <a:rPr lang="de-DE" sz="2400" dirty="0"/>
              <a:t> etc.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0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685800" y="1714488"/>
            <a:ext cx="7958138" cy="472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2400"/>
            </a:lvl1pPr>
            <a:lvl2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000">
                <a:solidFill>
                  <a:srgbClr val="333399"/>
                </a:solidFill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/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9pPr>
          </a:lstStyle>
          <a:p>
            <a:r>
              <a:rPr lang="en-US" sz="3600" strike="sngStrike" dirty="0"/>
              <a:t>Processing Boolean queries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Query </a:t>
            </a:r>
            <a:r>
              <a:rPr lang="en-US" sz="3600" dirty="0"/>
              <a:t>optimization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9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50690" y="134937"/>
            <a:ext cx="801546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2"/>
                </a:solidFill>
                <a:latin typeface="+mj-lt"/>
              </a:rPr>
              <a:t>Query </a:t>
            </a:r>
            <a:r>
              <a:rPr lang="de-DE" sz="3600" dirty="0">
                <a:solidFill>
                  <a:schemeClr val="tx2"/>
                </a:solidFill>
                <a:latin typeface="+mj-lt"/>
              </a:rPr>
              <a:t>O</a:t>
            </a:r>
            <a:r>
              <a:rPr lang="de-DE" sz="3600" dirty="0" smtClean="0">
                <a:solidFill>
                  <a:schemeClr val="tx2"/>
                </a:solidFill>
                <a:latin typeface="+mj-lt"/>
              </a:rPr>
              <a:t>ptimization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485285" y="1676400"/>
            <a:ext cx="821537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600" strike="sngStrike"/>
            </a:lvl1pPr>
            <a:lvl2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000">
                <a:solidFill>
                  <a:srgbClr val="333399"/>
                </a:solidFill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/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9pPr>
          </a:lstStyle>
          <a:p>
            <a:r>
              <a:rPr lang="en-US" sz="2800" strike="noStrike" dirty="0"/>
              <a:t>Consider a query that is an </a:t>
            </a:r>
            <a:r>
              <a:rPr lang="en-US" sz="2800" i="1" strike="noStrike" dirty="0"/>
              <a:t>and</a:t>
            </a:r>
            <a:r>
              <a:rPr lang="en-US" sz="2800" strike="noStrike" dirty="0"/>
              <a:t> of n terms, n &gt; 2</a:t>
            </a:r>
          </a:p>
          <a:p>
            <a:r>
              <a:rPr lang="en-US" sz="2800" strike="noStrike" dirty="0"/>
              <a:t>For each of the terms, get its postings list, then </a:t>
            </a:r>
            <a:r>
              <a:rPr lang="en-US" sz="2800" i="1" strike="noStrike" dirty="0"/>
              <a:t>and</a:t>
            </a:r>
            <a:r>
              <a:rPr lang="en-US" sz="2800" strike="noStrike" dirty="0"/>
              <a:t> them </a:t>
            </a:r>
            <a:r>
              <a:rPr lang="de-DE" sz="2800" strike="noStrike" dirty="0" err="1"/>
              <a:t>together</a:t>
            </a:r>
            <a:endParaRPr lang="de-DE" sz="2800" strike="noStrike" dirty="0"/>
          </a:p>
          <a:p>
            <a:r>
              <a:rPr lang="en-US" sz="2800" strike="noStrike" dirty="0"/>
              <a:t>Example query: BRUTUS AND CALPURNIA AND CAESAR</a:t>
            </a:r>
          </a:p>
          <a:p>
            <a:r>
              <a:rPr lang="en-US" sz="2800" strike="noStrike" dirty="0"/>
              <a:t>What is the best order for processing this query</a:t>
            </a:r>
            <a:r>
              <a:rPr lang="en-US" sz="2800" strike="noStrike" dirty="0" smtClean="0"/>
              <a:t>? That is, should we process BRUTUS first? CALPURNIA first? Or CEASAR first?</a:t>
            </a:r>
            <a:endParaRPr lang="en-US" sz="2800" strike="noStrike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03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</a:t>
            </a:r>
            <a:r>
              <a:rPr lang="en-US" dirty="0" smtClean="0"/>
              <a:t>discuss two more topics.</a:t>
            </a:r>
          </a:p>
          <a:p>
            <a:pPr lvl="1"/>
            <a:r>
              <a:rPr lang="en-US" dirty="0" smtClean="0"/>
              <a:t>Boolean retrieval</a:t>
            </a:r>
          </a:p>
          <a:p>
            <a:pPr lvl="1"/>
            <a:r>
              <a:rPr lang="en-US" dirty="0" smtClean="0"/>
              <a:t>Posting list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42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57198" y="363536"/>
            <a:ext cx="8172480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2"/>
                </a:solidFill>
                <a:latin typeface="+mj-lt"/>
              </a:rPr>
              <a:t>Query </a:t>
            </a:r>
            <a:r>
              <a:rPr lang="de-DE" sz="3600" dirty="0">
                <a:solidFill>
                  <a:schemeClr val="tx2"/>
                </a:solidFill>
                <a:latin typeface="+mj-lt"/>
              </a:rPr>
              <a:t>O</a:t>
            </a:r>
            <a:r>
              <a:rPr lang="de-DE" sz="3600" dirty="0" smtClean="0">
                <a:solidFill>
                  <a:schemeClr val="tx2"/>
                </a:solidFill>
                <a:latin typeface="+mj-lt"/>
              </a:rPr>
              <a:t>ptimization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524000"/>
            <a:ext cx="857256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2800" strike="noStrike"/>
            </a:lvl1pPr>
            <a:lvl2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000">
                <a:solidFill>
                  <a:srgbClr val="333399"/>
                </a:solidFill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/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9pPr>
          </a:lstStyle>
          <a:p>
            <a:r>
              <a:rPr lang="en-US" sz="2400" dirty="0"/>
              <a:t>Example query: BRUTUS AND CALPURNIA AND CAESAR</a:t>
            </a:r>
          </a:p>
          <a:p>
            <a:r>
              <a:rPr lang="en-US" sz="2400" dirty="0"/>
              <a:t>Simple and effective optimization: Process in order of </a:t>
            </a:r>
            <a:r>
              <a:rPr lang="de-DE" sz="2400" dirty="0" err="1"/>
              <a:t>increasing</a:t>
            </a:r>
            <a:r>
              <a:rPr lang="de-DE" sz="2400" dirty="0"/>
              <a:t> </a:t>
            </a:r>
            <a:r>
              <a:rPr lang="de-DE" sz="2400" dirty="0" err="1"/>
              <a:t>frequency</a:t>
            </a:r>
            <a:endParaRPr lang="de-DE" sz="2400" dirty="0"/>
          </a:p>
          <a:p>
            <a:r>
              <a:rPr lang="en-US" sz="2400" dirty="0"/>
              <a:t>Start with the shortest postings list, then keep cutting further</a:t>
            </a:r>
          </a:p>
          <a:p>
            <a:r>
              <a:rPr lang="en-US" sz="2400" dirty="0"/>
              <a:t>In this example, first CAESAR, then CALPURNIA, then </a:t>
            </a:r>
            <a:r>
              <a:rPr lang="de-DE" sz="2400" dirty="0"/>
              <a:t>BRUTUS</a:t>
            </a:r>
            <a:endParaRPr lang="en-US" sz="2400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8" name="Picture 7" descr="13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26538" y="4357694"/>
            <a:ext cx="6803048" cy="121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4124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786874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400" dirty="0" smtClean="0">
                <a:solidFill>
                  <a:schemeClr val="tx2"/>
                </a:solidFill>
                <a:latin typeface="+mj-lt"/>
              </a:rPr>
              <a:t>Optimized Intersection </a:t>
            </a:r>
            <a:r>
              <a:rPr lang="de-DE" sz="3400" dirty="0">
                <a:solidFill>
                  <a:schemeClr val="tx2"/>
                </a:solidFill>
                <a:latin typeface="+mj-lt"/>
              </a:rPr>
              <a:t>A</a:t>
            </a:r>
            <a:r>
              <a:rPr lang="de-DE" sz="3400" dirty="0" smtClean="0">
                <a:solidFill>
                  <a:schemeClr val="tx2"/>
                </a:solidFill>
                <a:latin typeface="+mj-lt"/>
              </a:rPr>
              <a:t>lgorithm for</a:t>
            </a:r>
          </a:p>
          <a:p>
            <a:r>
              <a:rPr lang="de-DE" sz="3400" dirty="0">
                <a:solidFill>
                  <a:schemeClr val="tx2"/>
                </a:solidFill>
                <a:latin typeface="+mj-lt"/>
              </a:rPr>
              <a:t>C</a:t>
            </a:r>
            <a:r>
              <a:rPr lang="de-DE" sz="3400" dirty="0" smtClean="0">
                <a:solidFill>
                  <a:schemeClr val="tx2"/>
                </a:solidFill>
                <a:latin typeface="+mj-lt"/>
              </a:rPr>
              <a:t>onjunctive </a:t>
            </a:r>
            <a:r>
              <a:rPr lang="de-DE" sz="3400" dirty="0">
                <a:solidFill>
                  <a:schemeClr val="tx2"/>
                </a:solidFill>
                <a:latin typeface="+mj-lt"/>
              </a:rPr>
              <a:t>Q</a:t>
            </a:r>
            <a:r>
              <a:rPr lang="de-DE" sz="3400" dirty="0" smtClean="0">
                <a:solidFill>
                  <a:schemeClr val="tx2"/>
                </a:solidFill>
                <a:latin typeface="+mj-lt"/>
              </a:rPr>
              <a:t>ueries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71472" y="2214554"/>
            <a:ext cx="8215370" cy="25003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8" name="Picture 7" descr="13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3947" y="2071678"/>
            <a:ext cx="7468515" cy="300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1908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00002" y="-61047"/>
            <a:ext cx="806614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2"/>
                </a:solidFill>
                <a:latin typeface="+mj-lt"/>
              </a:rPr>
              <a:t>More </a:t>
            </a:r>
            <a:r>
              <a:rPr lang="de-DE" sz="3600" dirty="0">
                <a:solidFill>
                  <a:schemeClr val="tx2"/>
                </a:solidFill>
                <a:latin typeface="+mj-lt"/>
              </a:rPr>
              <a:t>G</a:t>
            </a:r>
            <a:r>
              <a:rPr lang="de-DE" sz="3600" dirty="0" smtClean="0">
                <a:solidFill>
                  <a:schemeClr val="tx2"/>
                </a:solidFill>
                <a:latin typeface="+mj-lt"/>
              </a:rPr>
              <a:t>eneral </a:t>
            </a:r>
            <a:r>
              <a:rPr lang="de-DE" sz="3600" dirty="0">
                <a:solidFill>
                  <a:schemeClr val="tx2"/>
                </a:solidFill>
                <a:latin typeface="+mj-lt"/>
              </a:rPr>
              <a:t>O</a:t>
            </a:r>
            <a:r>
              <a:rPr lang="de-DE" sz="3600" dirty="0" smtClean="0">
                <a:solidFill>
                  <a:schemeClr val="tx2"/>
                </a:solidFill>
                <a:latin typeface="+mj-lt"/>
              </a:rPr>
              <a:t>ptimization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2214554"/>
            <a:ext cx="850112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2400" strike="noStrike"/>
            </a:lvl1pPr>
            <a:lvl2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000">
                <a:solidFill>
                  <a:srgbClr val="333399"/>
                </a:solidFill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/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</a:defRPr>
            </a:lvl9pPr>
          </a:lstStyle>
          <a:p>
            <a:r>
              <a:rPr lang="en-US" dirty="0"/>
              <a:t>Example query: (MADDING OR CROWD) and (IGNOBLE OR STRIFE</a:t>
            </a:r>
            <a:r>
              <a:rPr lang="de-DE" dirty="0"/>
              <a:t>)</a:t>
            </a:r>
          </a:p>
          <a:p>
            <a:r>
              <a:rPr lang="en-US" dirty="0"/>
              <a:t>Get frequencies for all terms</a:t>
            </a:r>
          </a:p>
          <a:p>
            <a:r>
              <a:rPr lang="en-US" dirty="0"/>
              <a:t>Estimate the size of each </a:t>
            </a:r>
            <a:r>
              <a:rPr lang="en-US" i="1" dirty="0"/>
              <a:t>or</a:t>
            </a:r>
            <a:r>
              <a:rPr lang="en-US" dirty="0"/>
              <a:t> by the sum of its frequencies </a:t>
            </a:r>
            <a:r>
              <a:rPr lang="de-DE" dirty="0"/>
              <a:t>(</a:t>
            </a:r>
            <a:r>
              <a:rPr lang="de-DE" dirty="0" err="1"/>
              <a:t>conservative</a:t>
            </a:r>
            <a:r>
              <a:rPr lang="de-DE" dirty="0"/>
              <a:t>)</a:t>
            </a:r>
          </a:p>
          <a:p>
            <a:r>
              <a:rPr lang="en-US" dirty="0"/>
              <a:t>Process in increasing order of </a:t>
            </a:r>
            <a:r>
              <a:rPr lang="en-US" i="1" dirty="0"/>
              <a:t>or</a:t>
            </a:r>
            <a:r>
              <a:rPr lang="en-US" dirty="0"/>
              <a:t> sizes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38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Posting Lists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3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958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357158" y="363536"/>
            <a:ext cx="8572560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2"/>
                </a:solidFill>
                <a:latin typeface="+mj-lt"/>
              </a:rPr>
              <a:t>Tokenizing 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A</a:t>
            </a:r>
            <a:r>
              <a:rPr lang="en-US" sz="3600" dirty="0" smtClean="0">
                <a:solidFill>
                  <a:schemeClr val="tx2"/>
                </a:solidFill>
                <a:latin typeface="+mj-lt"/>
              </a:rPr>
              <a:t>nd Preprocessing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2286016"/>
            <a:ext cx="8429684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7" descr="12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643050"/>
            <a:ext cx="7892374" cy="164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36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663163" y="303213"/>
            <a:ext cx="7817674" cy="901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2"/>
                </a:solidFill>
                <a:latin typeface="+mj-lt"/>
              </a:rPr>
              <a:t>Generate Posting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2286016"/>
            <a:ext cx="8429684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9" name="Picture 8" descr="1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571612"/>
            <a:ext cx="3714776" cy="514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702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71440" y="303213"/>
            <a:ext cx="7531954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2"/>
                </a:solidFill>
                <a:latin typeface="+mj-lt"/>
              </a:rPr>
              <a:t>Sort Postings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2286016"/>
            <a:ext cx="8429684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 descr="12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1500174"/>
            <a:ext cx="2483516" cy="525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856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734601" y="350117"/>
            <a:ext cx="7960550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200" dirty="0" smtClean="0">
                <a:solidFill>
                  <a:schemeClr val="tx2"/>
                </a:solidFill>
                <a:latin typeface="+mj-lt"/>
              </a:rPr>
              <a:t>Creating Postings Lists, Determine Document </a:t>
            </a:r>
            <a:r>
              <a:rPr lang="en-US" sz="3200" dirty="0">
                <a:solidFill>
                  <a:schemeClr val="tx2"/>
                </a:solidFill>
                <a:latin typeface="+mj-lt"/>
              </a:rPr>
              <a:t>F</a:t>
            </a:r>
            <a:r>
              <a:rPr lang="en-US" sz="3200" dirty="0" smtClean="0">
                <a:solidFill>
                  <a:schemeClr val="tx2"/>
                </a:solidFill>
                <a:latin typeface="+mj-lt"/>
              </a:rPr>
              <a:t>requency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2286016"/>
            <a:ext cx="8429684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9" name="Picture 8" descr="1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500174"/>
            <a:ext cx="4143404" cy="526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19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98632" y="-48347"/>
            <a:ext cx="808816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2"/>
                </a:solidFill>
                <a:latin typeface="+mj-lt"/>
              </a:rPr>
              <a:t>Split the Result into Dictionary and Postings </a:t>
            </a:r>
            <a:r>
              <a:rPr lang="en-US" sz="3600" dirty="0">
                <a:solidFill>
                  <a:schemeClr val="tx2"/>
                </a:solidFill>
                <a:latin typeface="+mj-lt"/>
              </a:rPr>
              <a:t>F</a:t>
            </a:r>
            <a:r>
              <a:rPr lang="en-US" sz="3600" dirty="0" smtClean="0">
                <a:solidFill>
                  <a:schemeClr val="tx2"/>
                </a:solidFill>
                <a:latin typeface="+mj-lt"/>
              </a:rPr>
              <a:t>ile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71406" y="1928802"/>
            <a:ext cx="8429684" cy="571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9" name="Picture 8" descr="11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084" y="2428868"/>
            <a:ext cx="8402196" cy="33299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42910" y="5786455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dictionary				  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postings </a:t>
            </a:r>
            <a:endParaRPr lang="de-DE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5201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Inverted Index</a:t>
            </a:r>
          </a:p>
        </p:txBody>
      </p:sp>
      <p:grpSp>
        <p:nvGrpSpPr>
          <p:cNvPr id="93187" name="Group 3"/>
          <p:cNvGrpSpPr>
            <a:grpSpLocks/>
          </p:cNvGrpSpPr>
          <p:nvPr/>
        </p:nvGrpSpPr>
        <p:grpSpPr bwMode="auto">
          <a:xfrm>
            <a:off x="1676400" y="2057400"/>
            <a:ext cx="6191250" cy="3984625"/>
            <a:chOff x="1020" y="1632"/>
            <a:chExt cx="3900" cy="2510"/>
          </a:xfrm>
        </p:grpSpPr>
        <p:sp>
          <p:nvSpPr>
            <p:cNvPr id="93188" name="Rectangle 4"/>
            <p:cNvSpPr>
              <a:spLocks noChangeArrowheads="1"/>
            </p:cNvSpPr>
            <p:nvPr/>
          </p:nvSpPr>
          <p:spPr bwMode="auto">
            <a:xfrm>
              <a:off x="1020" y="2028"/>
              <a:ext cx="1404" cy="156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zh-TW" altLang="en-US" sz="20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3189" name="Line 5"/>
            <p:cNvSpPr>
              <a:spLocks noChangeShapeType="1"/>
            </p:cNvSpPr>
            <p:nvPr/>
          </p:nvSpPr>
          <p:spPr bwMode="auto">
            <a:xfrm>
              <a:off x="1968" y="2040"/>
              <a:ext cx="0" cy="15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0" name="Line 6"/>
            <p:cNvSpPr>
              <a:spLocks noChangeShapeType="1"/>
            </p:cNvSpPr>
            <p:nvPr/>
          </p:nvSpPr>
          <p:spPr bwMode="auto">
            <a:xfrm>
              <a:off x="1027" y="2311"/>
              <a:ext cx="1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1" name="Line 7"/>
            <p:cNvSpPr>
              <a:spLocks noChangeShapeType="1"/>
            </p:cNvSpPr>
            <p:nvPr/>
          </p:nvSpPr>
          <p:spPr bwMode="auto">
            <a:xfrm>
              <a:off x="1044" y="3360"/>
              <a:ext cx="1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2" name="Line 8"/>
            <p:cNvSpPr>
              <a:spLocks noChangeShapeType="1"/>
            </p:cNvSpPr>
            <p:nvPr/>
          </p:nvSpPr>
          <p:spPr bwMode="auto">
            <a:xfrm>
              <a:off x="1020" y="2568"/>
              <a:ext cx="1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3" name="Line 9"/>
            <p:cNvSpPr>
              <a:spLocks noChangeShapeType="1"/>
            </p:cNvSpPr>
            <p:nvPr/>
          </p:nvSpPr>
          <p:spPr bwMode="auto">
            <a:xfrm>
              <a:off x="1020" y="3084"/>
              <a:ext cx="1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4" name="Text Box 10"/>
            <p:cNvSpPr txBox="1">
              <a:spLocks noChangeArrowheads="1"/>
            </p:cNvSpPr>
            <p:nvPr/>
          </p:nvSpPr>
          <p:spPr bwMode="auto">
            <a:xfrm>
              <a:off x="1079" y="3321"/>
              <a:ext cx="55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system</a:t>
              </a:r>
            </a:p>
          </p:txBody>
        </p:sp>
        <p:sp>
          <p:nvSpPr>
            <p:cNvPr id="93195" name="Text Box 11"/>
            <p:cNvSpPr txBox="1">
              <a:spLocks noChangeArrowheads="1"/>
            </p:cNvSpPr>
            <p:nvPr/>
          </p:nvSpPr>
          <p:spPr bwMode="auto">
            <a:xfrm>
              <a:off x="1058" y="2037"/>
              <a:ext cx="71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computer</a:t>
              </a:r>
            </a:p>
          </p:txBody>
        </p:sp>
        <p:sp>
          <p:nvSpPr>
            <p:cNvPr id="93196" name="Text Box 12"/>
            <p:cNvSpPr txBox="1">
              <a:spLocks noChangeArrowheads="1"/>
            </p:cNvSpPr>
            <p:nvPr/>
          </p:nvSpPr>
          <p:spPr bwMode="auto">
            <a:xfrm>
              <a:off x="1056" y="2304"/>
              <a:ext cx="66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database</a:t>
              </a:r>
            </a:p>
          </p:txBody>
        </p:sp>
        <p:sp>
          <p:nvSpPr>
            <p:cNvPr id="93197" name="Text Box 13"/>
            <p:cNvSpPr txBox="1">
              <a:spLocks noChangeArrowheads="1"/>
            </p:cNvSpPr>
            <p:nvPr/>
          </p:nvSpPr>
          <p:spPr bwMode="auto">
            <a:xfrm>
              <a:off x="1065" y="3093"/>
              <a:ext cx="58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science</a:t>
              </a:r>
            </a:p>
          </p:txBody>
        </p:sp>
        <p:sp>
          <p:nvSpPr>
            <p:cNvPr id="93198" name="Rectangle 14"/>
            <p:cNvSpPr>
              <a:spLocks noChangeArrowheads="1"/>
            </p:cNvSpPr>
            <p:nvPr/>
          </p:nvSpPr>
          <p:spPr bwMode="auto">
            <a:xfrm>
              <a:off x="2772" y="2352"/>
              <a:ext cx="106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9" name="Rectangle 15"/>
            <p:cNvSpPr>
              <a:spLocks noChangeArrowheads="1"/>
            </p:cNvSpPr>
            <p:nvPr/>
          </p:nvSpPr>
          <p:spPr bwMode="auto">
            <a:xfrm>
              <a:off x="2772" y="2040"/>
              <a:ext cx="1596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0" name="Rectangle 16"/>
            <p:cNvSpPr>
              <a:spLocks noChangeArrowheads="1"/>
            </p:cNvSpPr>
            <p:nvPr/>
          </p:nvSpPr>
          <p:spPr bwMode="auto">
            <a:xfrm>
              <a:off x="2784" y="3072"/>
              <a:ext cx="2136" cy="22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1" name="Line 17"/>
            <p:cNvSpPr>
              <a:spLocks noChangeShapeType="1"/>
            </p:cNvSpPr>
            <p:nvPr/>
          </p:nvSpPr>
          <p:spPr bwMode="auto">
            <a:xfrm>
              <a:off x="3384" y="3084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2" name="Line 18"/>
            <p:cNvSpPr>
              <a:spLocks noChangeShapeType="1"/>
            </p:cNvSpPr>
            <p:nvPr/>
          </p:nvSpPr>
          <p:spPr bwMode="auto">
            <a:xfrm>
              <a:off x="3888" y="3084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3" name="Rectangle 19"/>
            <p:cNvSpPr>
              <a:spLocks noChangeArrowheads="1"/>
            </p:cNvSpPr>
            <p:nvPr/>
          </p:nvSpPr>
          <p:spPr bwMode="auto">
            <a:xfrm>
              <a:off x="2784" y="3401"/>
              <a:ext cx="588" cy="20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4" name="Line 20"/>
            <p:cNvSpPr>
              <a:spLocks noChangeShapeType="1"/>
            </p:cNvSpPr>
            <p:nvPr/>
          </p:nvSpPr>
          <p:spPr bwMode="auto">
            <a:xfrm>
              <a:off x="2244" y="2160"/>
              <a:ext cx="5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5" name="Line 21"/>
            <p:cNvSpPr>
              <a:spLocks noChangeShapeType="1"/>
            </p:cNvSpPr>
            <p:nvPr/>
          </p:nvSpPr>
          <p:spPr bwMode="auto">
            <a:xfrm>
              <a:off x="2256" y="2448"/>
              <a:ext cx="5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6" name="Line 22"/>
            <p:cNvSpPr>
              <a:spLocks noChangeShapeType="1"/>
            </p:cNvSpPr>
            <p:nvPr/>
          </p:nvSpPr>
          <p:spPr bwMode="auto">
            <a:xfrm>
              <a:off x="2256" y="3180"/>
              <a:ext cx="5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7" name="Line 23"/>
            <p:cNvSpPr>
              <a:spLocks noChangeShapeType="1"/>
            </p:cNvSpPr>
            <p:nvPr/>
          </p:nvSpPr>
          <p:spPr bwMode="auto">
            <a:xfrm>
              <a:off x="2256" y="3480"/>
              <a:ext cx="5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8" name="Text Box 24"/>
            <p:cNvSpPr txBox="1">
              <a:spLocks noChangeArrowheads="1"/>
            </p:cNvSpPr>
            <p:nvPr/>
          </p:nvSpPr>
          <p:spPr bwMode="auto">
            <a:xfrm>
              <a:off x="2795" y="3045"/>
              <a:ext cx="44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1" lang="en-US" altLang="zh-TW" sz="2000" baseline="-25000">
                  <a:latin typeface="Times New Roman" pitchFamily="18" charset="0"/>
                  <a:ea typeface="新細明體" pitchFamily="18" charset="-120"/>
                </a:rPr>
                <a:t>2</a:t>
              </a:r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, 4</a:t>
              </a:r>
            </a:p>
          </p:txBody>
        </p:sp>
        <p:sp>
          <p:nvSpPr>
            <p:cNvPr id="93209" name="Text Box 25"/>
            <p:cNvSpPr txBox="1">
              <a:spLocks noChangeArrowheads="1"/>
            </p:cNvSpPr>
            <p:nvPr/>
          </p:nvSpPr>
          <p:spPr bwMode="auto">
            <a:xfrm>
              <a:off x="2788" y="3378"/>
              <a:ext cx="44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1" lang="en-US" altLang="zh-TW" sz="2000" baseline="-25000">
                  <a:latin typeface="Times New Roman" pitchFamily="18" charset="0"/>
                  <a:ea typeface="新細明體" pitchFamily="18" charset="-120"/>
                </a:rPr>
                <a:t>5</a:t>
              </a:r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, 2</a:t>
              </a:r>
            </a:p>
          </p:txBody>
        </p:sp>
        <p:sp>
          <p:nvSpPr>
            <p:cNvPr id="93210" name="Text Box 26"/>
            <p:cNvSpPr txBox="1">
              <a:spLocks noChangeArrowheads="1"/>
            </p:cNvSpPr>
            <p:nvPr/>
          </p:nvSpPr>
          <p:spPr bwMode="auto">
            <a:xfrm>
              <a:off x="2793" y="2337"/>
              <a:ext cx="44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1" lang="en-US" altLang="zh-TW" sz="2000" baseline="-25000">
                  <a:latin typeface="Times New Roman" pitchFamily="18" charset="0"/>
                  <a:ea typeface="新細明體" pitchFamily="18" charset="-120"/>
                </a:rPr>
                <a:t>1</a:t>
              </a:r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, 3</a:t>
              </a:r>
            </a:p>
          </p:txBody>
        </p:sp>
        <p:sp>
          <p:nvSpPr>
            <p:cNvPr id="93211" name="Text Box 27"/>
            <p:cNvSpPr txBox="1">
              <a:spLocks noChangeArrowheads="1"/>
            </p:cNvSpPr>
            <p:nvPr/>
          </p:nvSpPr>
          <p:spPr bwMode="auto">
            <a:xfrm>
              <a:off x="2785" y="2025"/>
              <a:ext cx="44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1" lang="en-US" altLang="zh-TW" sz="2000" baseline="-25000">
                  <a:latin typeface="Times New Roman" pitchFamily="18" charset="0"/>
                  <a:ea typeface="新細明體" pitchFamily="18" charset="-120"/>
                </a:rPr>
                <a:t>7</a:t>
              </a:r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, 4</a:t>
              </a:r>
            </a:p>
          </p:txBody>
        </p:sp>
        <p:sp>
          <p:nvSpPr>
            <p:cNvPr id="93212" name="Line 28"/>
            <p:cNvSpPr>
              <a:spLocks noChangeShapeType="1"/>
            </p:cNvSpPr>
            <p:nvPr/>
          </p:nvSpPr>
          <p:spPr bwMode="auto">
            <a:xfrm>
              <a:off x="3840" y="2047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3" name="Line 29"/>
            <p:cNvSpPr>
              <a:spLocks noChangeShapeType="1"/>
            </p:cNvSpPr>
            <p:nvPr/>
          </p:nvSpPr>
          <p:spPr bwMode="auto">
            <a:xfrm>
              <a:off x="3341" y="2049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4" name="Line 30"/>
            <p:cNvSpPr>
              <a:spLocks noChangeShapeType="1"/>
            </p:cNvSpPr>
            <p:nvPr/>
          </p:nvSpPr>
          <p:spPr bwMode="auto">
            <a:xfrm>
              <a:off x="3350" y="2356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5" name="Text Box 31"/>
            <p:cNvSpPr txBox="1">
              <a:spLocks noChangeArrowheads="1"/>
            </p:cNvSpPr>
            <p:nvPr/>
          </p:nvSpPr>
          <p:spPr bwMode="auto">
            <a:xfrm>
              <a:off x="1059" y="1755"/>
              <a:ext cx="8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Index terms</a:t>
              </a:r>
            </a:p>
          </p:txBody>
        </p:sp>
        <p:sp>
          <p:nvSpPr>
            <p:cNvPr id="93216" name="Text Box 32"/>
            <p:cNvSpPr txBox="1">
              <a:spLocks noChangeArrowheads="1"/>
            </p:cNvSpPr>
            <p:nvPr/>
          </p:nvSpPr>
          <p:spPr bwMode="auto">
            <a:xfrm>
              <a:off x="2106" y="1735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sz="2000" i="1">
                  <a:latin typeface="Times New Roman" pitchFamily="18" charset="0"/>
                  <a:ea typeface="新細明體" pitchFamily="18" charset="-120"/>
                </a:rPr>
                <a:t>df</a:t>
              </a:r>
              <a:endParaRPr kumimoji="1" lang="en-US" altLang="zh-TW" sz="20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3217" name="Line 33"/>
            <p:cNvSpPr>
              <a:spLocks noChangeShapeType="1"/>
            </p:cNvSpPr>
            <p:nvPr/>
          </p:nvSpPr>
          <p:spPr bwMode="auto">
            <a:xfrm flipH="1">
              <a:off x="4411" y="3075"/>
              <a:ext cx="0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8" name="Text Box 34"/>
            <p:cNvSpPr txBox="1">
              <a:spLocks noChangeArrowheads="1"/>
            </p:cNvSpPr>
            <p:nvPr/>
          </p:nvSpPr>
          <p:spPr bwMode="auto">
            <a:xfrm>
              <a:off x="2087" y="2033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zh-TW" altLang="en-US" sz="2000">
                  <a:latin typeface="Times New Roman" pitchFamily="18" charset="0"/>
                  <a:ea typeface="新細明體" pitchFamily="18" charset="-120"/>
                </a:rPr>
                <a:t>3</a:t>
              </a:r>
            </a:p>
          </p:txBody>
        </p:sp>
        <p:sp>
          <p:nvSpPr>
            <p:cNvPr id="93219" name="Text Box 35"/>
            <p:cNvSpPr txBox="1">
              <a:spLocks noChangeArrowheads="1"/>
            </p:cNvSpPr>
            <p:nvPr/>
          </p:nvSpPr>
          <p:spPr bwMode="auto">
            <a:xfrm>
              <a:off x="2077" y="2360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zh-TW" altLang="en-US" sz="2000">
                  <a:latin typeface="Times New Roman" pitchFamily="18" charset="0"/>
                  <a:ea typeface="新細明體" pitchFamily="18" charset="-120"/>
                </a:rPr>
                <a:t>2</a:t>
              </a:r>
            </a:p>
          </p:txBody>
        </p:sp>
        <p:sp>
          <p:nvSpPr>
            <p:cNvPr id="93220" name="Text Box 36"/>
            <p:cNvSpPr txBox="1">
              <a:spLocks noChangeArrowheads="1"/>
            </p:cNvSpPr>
            <p:nvPr/>
          </p:nvSpPr>
          <p:spPr bwMode="auto">
            <a:xfrm>
              <a:off x="2067" y="3061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zh-TW" altLang="en-US" sz="2000">
                  <a:latin typeface="Times New Roman" pitchFamily="18" charset="0"/>
                  <a:ea typeface="新細明體" pitchFamily="18" charset="-120"/>
                </a:rPr>
                <a:t>4</a:t>
              </a:r>
            </a:p>
          </p:txBody>
        </p:sp>
        <p:sp>
          <p:nvSpPr>
            <p:cNvPr id="93221" name="Text Box 37"/>
            <p:cNvSpPr txBox="1">
              <a:spLocks noChangeArrowheads="1"/>
            </p:cNvSpPr>
            <p:nvPr/>
          </p:nvSpPr>
          <p:spPr bwMode="auto">
            <a:xfrm>
              <a:off x="2068" y="3329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zh-TW" altLang="en-US" sz="2000">
                  <a:latin typeface="Times New Roman" pitchFamily="18" charset="0"/>
                  <a:ea typeface="新細明體" pitchFamily="18" charset="-120"/>
                </a:rPr>
                <a:t>1</a:t>
              </a:r>
            </a:p>
          </p:txBody>
        </p:sp>
        <p:sp>
          <p:nvSpPr>
            <p:cNvPr id="93222" name="Rectangle 38"/>
            <p:cNvSpPr>
              <a:spLocks noChangeArrowheads="1"/>
            </p:cNvSpPr>
            <p:nvPr/>
          </p:nvSpPr>
          <p:spPr bwMode="auto">
            <a:xfrm>
              <a:off x="3243" y="1632"/>
              <a:ext cx="674" cy="230"/>
            </a:xfrm>
            <a:prstGeom prst="rect">
              <a:avLst/>
            </a:prstGeom>
            <a:solidFill>
              <a:srgbClr val="06F89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zh-TW" sz="2000" i="1"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1" lang="en-US" altLang="zh-TW" sz="2000" i="1" baseline="-25000">
                  <a:latin typeface="Times New Roman" pitchFamily="18" charset="0"/>
                  <a:ea typeface="新細明體" pitchFamily="18" charset="-120"/>
                </a:rPr>
                <a:t>j</a:t>
              </a:r>
              <a:r>
                <a:rPr kumimoji="1" lang="en-US" altLang="zh-TW" sz="2000" i="1">
                  <a:latin typeface="Times New Roman" pitchFamily="18" charset="0"/>
                  <a:ea typeface="新細明體" pitchFamily="18" charset="-120"/>
                </a:rPr>
                <a:t>, tf</a:t>
              </a:r>
              <a:r>
                <a:rPr kumimoji="1" lang="en-US" altLang="zh-TW" sz="2000" i="1" baseline="-25000">
                  <a:latin typeface="Times New Roman" pitchFamily="18" charset="0"/>
                  <a:ea typeface="新細明體" pitchFamily="18" charset="-120"/>
                </a:rPr>
                <a:t>j</a:t>
              </a:r>
              <a:endParaRPr kumimoji="1" lang="en-US" altLang="zh-TW" sz="20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3223" name="Line 39"/>
            <p:cNvSpPr>
              <a:spLocks noChangeShapeType="1"/>
            </p:cNvSpPr>
            <p:nvPr/>
          </p:nvSpPr>
          <p:spPr bwMode="auto">
            <a:xfrm>
              <a:off x="3248" y="1850"/>
              <a:ext cx="96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3224" name="Line 40"/>
            <p:cNvSpPr>
              <a:spLocks noChangeShapeType="1"/>
            </p:cNvSpPr>
            <p:nvPr/>
          </p:nvSpPr>
          <p:spPr bwMode="auto">
            <a:xfrm flipH="1">
              <a:off x="3834" y="1861"/>
              <a:ext cx="106" cy="1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3225" name="Text Box 41"/>
            <p:cNvSpPr txBox="1">
              <a:spLocks noChangeArrowheads="1"/>
            </p:cNvSpPr>
            <p:nvPr/>
          </p:nvSpPr>
          <p:spPr bwMode="auto">
            <a:xfrm>
              <a:off x="1079" y="3696"/>
              <a:ext cx="129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sz="2000" dirty="0">
                  <a:latin typeface="Times New Roman" pitchFamily="18" charset="0"/>
                  <a:ea typeface="新細明體" pitchFamily="18" charset="-120"/>
                </a:rPr>
                <a:t>Term </a:t>
              </a:r>
              <a:r>
                <a:rPr kumimoji="1" lang="en-US" altLang="zh-TW" sz="2000" dirty="0" smtClean="0">
                  <a:latin typeface="Times New Roman" pitchFamily="18" charset="0"/>
                  <a:ea typeface="新細明體" pitchFamily="18" charset="-120"/>
                </a:rPr>
                <a:t>List</a:t>
              </a:r>
            </a:p>
            <a:p>
              <a:r>
                <a:rPr kumimoji="1" lang="en-US" altLang="zh-TW" sz="2000" dirty="0" smtClean="0">
                  <a:latin typeface="Times New Roman" pitchFamily="18" charset="0"/>
                  <a:ea typeface="新細明體" pitchFamily="18" charset="-120"/>
                </a:rPr>
                <a:t>(a.k.a. Dictionary)</a:t>
              </a:r>
              <a:endParaRPr kumimoji="1" lang="en-US" altLang="zh-TW" sz="2000" dirty="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3226" name="Text Box 42"/>
            <p:cNvSpPr txBox="1">
              <a:spLocks noChangeArrowheads="1"/>
            </p:cNvSpPr>
            <p:nvPr/>
          </p:nvSpPr>
          <p:spPr bwMode="auto">
            <a:xfrm>
              <a:off x="3600" y="3648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latin typeface="Times New Roman" pitchFamily="18" charset="0"/>
                  <a:ea typeface="新細明體" pitchFamily="18" charset="-120"/>
                </a:rPr>
                <a:t>Postings lists</a:t>
              </a:r>
            </a:p>
          </p:txBody>
        </p:sp>
        <p:sp>
          <p:nvSpPr>
            <p:cNvPr id="93227" name="Text Box 43"/>
            <p:cNvSpPr txBox="1">
              <a:spLocks noChangeArrowheads="1"/>
            </p:cNvSpPr>
            <p:nvPr/>
          </p:nvSpPr>
          <p:spPr bwMode="auto">
            <a:xfrm>
              <a:off x="1203" y="2711"/>
              <a:ext cx="4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zh-TW" altLang="en-US" sz="2000">
                  <a:latin typeface="Times New Roman" pitchFamily="18" charset="0"/>
                  <a:ea typeface="新細明體" pitchFamily="18" charset="-120"/>
                  <a:sym typeface="Symbol" pitchFamily="18" charset="2"/>
                </a:rPr>
                <a:t>  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867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BRUCE@DWGLFCNFUVWXY5MJ" val="3172"/>
  <p:tag name="FIRSTCROFT@8ZKLXZNFUVWXY5M7" val="3181"/>
  <p:tag name="DEFAULTDISPLAYSOURCE" val="\documentclass{article}\pagestyle{empty}&#10;\begin{document}&#10;&#10;\end{document}&#10;"/>
  <p:tag name="EMBEDFONTS" val="1"/>
</p:tagLst>
</file>

<file path=ppt/theme/theme1.xml><?xml version="1.0" encoding="utf-8"?>
<a:theme xmlns:a="http://schemas.openxmlformats.org/drawingml/2006/main" name="1_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10277</TotalTime>
  <Words>636</Words>
  <Application>Microsoft Office PowerPoint</Application>
  <PresentationFormat>On-screen Show (4:3)</PresentationFormat>
  <Paragraphs>151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新細明體</vt:lpstr>
      <vt:lpstr>Symbol</vt:lpstr>
      <vt:lpstr>Times New Roman</vt:lpstr>
      <vt:lpstr>Calibri</vt:lpstr>
      <vt:lpstr>Helvetica</vt:lpstr>
      <vt:lpstr>Wingdings</vt:lpstr>
      <vt:lpstr>ＭＳ Ｐゴシック</vt:lpstr>
      <vt:lpstr>1_models</vt:lpstr>
      <vt:lpstr>Web Information Retrieval </vt:lpstr>
      <vt:lpstr>Outlines</vt:lpstr>
      <vt:lpstr>Posting Lists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Inverted Index</vt:lpstr>
      <vt:lpstr>Creating an Inverted Index</vt:lpstr>
      <vt:lpstr>In-Class Work</vt:lpstr>
      <vt:lpstr>Boolean Retrieval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Engines</dc:title>
  <dc:creator>croft</dc:creator>
  <cp:lastModifiedBy>Xiannong Meng</cp:lastModifiedBy>
  <cp:revision>433</cp:revision>
  <dcterms:created xsi:type="dcterms:W3CDTF">2008-09-08T12:53:55Z</dcterms:created>
  <dcterms:modified xsi:type="dcterms:W3CDTF">2014-05-29T13:08:50Z</dcterms:modified>
</cp:coreProperties>
</file>