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0"/>
  </p:notesMasterIdLst>
  <p:sldIdLst>
    <p:sldId id="370" r:id="rId2"/>
    <p:sldId id="447" r:id="rId3"/>
    <p:sldId id="445" r:id="rId4"/>
    <p:sldId id="446" r:id="rId5"/>
    <p:sldId id="371" r:id="rId6"/>
    <p:sldId id="372" r:id="rId7"/>
    <p:sldId id="373" r:id="rId8"/>
    <p:sldId id="374" r:id="rId9"/>
    <p:sldId id="415" r:id="rId10"/>
    <p:sldId id="375" r:id="rId11"/>
    <p:sldId id="376" r:id="rId12"/>
    <p:sldId id="421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416" r:id="rId21"/>
    <p:sldId id="384" r:id="rId22"/>
    <p:sldId id="385" r:id="rId23"/>
    <p:sldId id="417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19" r:id="rId41"/>
    <p:sldId id="418" r:id="rId42"/>
    <p:sldId id="403" r:id="rId43"/>
    <p:sldId id="405" r:id="rId44"/>
    <p:sldId id="406" r:id="rId45"/>
    <p:sldId id="407" r:id="rId46"/>
    <p:sldId id="408" r:id="rId47"/>
    <p:sldId id="420" r:id="rId48"/>
    <p:sldId id="409" r:id="rId49"/>
    <p:sldId id="410" r:id="rId50"/>
    <p:sldId id="412" r:id="rId51"/>
    <p:sldId id="413" r:id="rId52"/>
    <p:sldId id="414" r:id="rId53"/>
    <p:sldId id="444" r:id="rId54"/>
    <p:sldId id="422" r:id="rId55"/>
    <p:sldId id="423" r:id="rId56"/>
    <p:sldId id="424" r:id="rId57"/>
    <p:sldId id="449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50" r:id="rId74"/>
    <p:sldId id="448" r:id="rId75"/>
    <p:sldId id="440" r:id="rId76"/>
    <p:sldId id="441" r:id="rId77"/>
    <p:sldId id="442" r:id="rId78"/>
    <p:sldId id="443" r:id="rId7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Helvetica" panose="020B0604020202020204" pitchFamily="34" charset="0"/>
      <p:regular r:id="rId85"/>
      <p:bold r:id="rId86"/>
      <p:italic r:id="rId87"/>
      <p:boldItalic r:id="rId88"/>
    </p:embeddedFont>
    <p:embeddedFont>
      <p:font typeface="ＭＳ Ｐゴシック" panose="020B0600070205080204" pitchFamily="34" charset="-128"/>
      <p:regular r:id="rId89"/>
    </p:embeddedFont>
  </p:embeddedFontLst>
  <p:custDataLst>
    <p:tags r:id="rId9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B940-7F46-430E-8A09-6C0007DC890C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950F-6EA5-4EF0-BEE9-D47D3A99F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320FF3-58B7-4345-9914-309E8661044A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6C283-8BFD-43D6-92AD-CD72A6F3AEBE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26195D-2154-4DA3-BDEC-9F2C1666F587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AD33C-9B01-4086-9FDC-C5D4C71E9690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696974-3991-4756-988B-B8F49914021E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F72F3-79D9-4E89-BCD3-35F1A67A3BF8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F4626A-FEDB-410B-BD6D-CD95F2F3BFBD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E5DA81-79B4-42EF-B09D-DC80ABC40C71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FF7C1-1C2B-41F6-B372-879A0D7C34A1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57FC6-C634-4B07-A438-32CDFC41F1A7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C5250-6A19-48AB-A7EA-3DCC20F50E0B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7C6DD17-6DCD-490C-B043-3B872CF4109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Web Information Retrieval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sz="2400" dirty="0" smtClean="0"/>
              <a:t>Textbook by</a:t>
            </a:r>
          </a:p>
          <a:p>
            <a:r>
              <a:rPr lang="en-US" sz="2400" dirty="0" smtClean="0"/>
              <a:t>Christopher D. Manning, </a:t>
            </a:r>
            <a:r>
              <a:rPr lang="en-US" sz="2400" dirty="0" err="1" smtClean="0"/>
              <a:t>Prabhakar</a:t>
            </a:r>
            <a:r>
              <a:rPr lang="en-US" sz="2400" dirty="0" smtClean="0"/>
              <a:t> </a:t>
            </a:r>
            <a:r>
              <a:rPr lang="en-US" sz="2400" dirty="0" err="1" smtClean="0"/>
              <a:t>Raghavan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Hinrich</a:t>
            </a:r>
            <a:r>
              <a:rPr lang="en-US" sz="2400" dirty="0" smtClean="0"/>
              <a:t> </a:t>
            </a:r>
            <a:r>
              <a:rPr lang="en-US" sz="2400" dirty="0" err="1" smtClean="0"/>
              <a:t>Schutze</a:t>
            </a:r>
            <a:endParaRPr lang="en-US" sz="2400" dirty="0" smtClean="0"/>
          </a:p>
          <a:p>
            <a:r>
              <a:rPr lang="en-US" sz="2400" i="1" dirty="0" smtClean="0"/>
              <a:t>Notes Revised by X. </a:t>
            </a:r>
            <a:r>
              <a:rPr lang="en-US" sz="2400" i="1" dirty="0" err="1" smtClean="0"/>
              <a:t>Meng</a:t>
            </a:r>
            <a:r>
              <a:rPr lang="en-US" sz="2400" i="1" dirty="0" smtClean="0"/>
              <a:t> for SEU</a:t>
            </a:r>
          </a:p>
          <a:p>
            <a:r>
              <a:rPr lang="en-US" sz="2400" i="1" smtClean="0"/>
              <a:t>May 2014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34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33400" y="306174"/>
            <a:ext cx="7354918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2"/>
                </a:solidFill>
                <a:latin typeface="+mj-lt"/>
              </a:rPr>
              <a:t>Hardware </a:t>
            </a:r>
            <a:r>
              <a:rPr lang="de-DE" sz="3600" dirty="0">
                <a:solidFill>
                  <a:schemeClr val="tx2"/>
                </a:solidFill>
                <a:latin typeface="+mj-lt"/>
              </a:rPr>
              <a:t>B</a:t>
            </a:r>
            <a:r>
              <a:rPr lang="de-DE" sz="3600" dirty="0" smtClean="0">
                <a:solidFill>
                  <a:schemeClr val="tx2"/>
                </a:solidFill>
                <a:latin typeface="+mj-lt"/>
              </a:rPr>
              <a:t>asics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28736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 smtClean="0"/>
              <a:t>Disk </a:t>
            </a:r>
            <a:r>
              <a:rPr lang="en-US" dirty="0"/>
              <a:t>I/O is block-based: Reading and writing of entire blocks (as opposed to smaller chunks). Block sizes: 8KB to 256 </a:t>
            </a:r>
            <a:r>
              <a:rPr lang="en-US" dirty="0" smtClean="0"/>
              <a:t>KB (Google file system blocks are 64 MB in size)</a:t>
            </a:r>
            <a:endParaRPr lang="en-US" dirty="0"/>
          </a:p>
          <a:p>
            <a:r>
              <a:rPr lang="en-US" dirty="0"/>
              <a:t>Servers used in IR systems typically have several GB of main memory, sometimes tens of GB, and TBs or 100s of </a:t>
            </a:r>
            <a:r>
              <a:rPr lang="en-US" dirty="0" smtClean="0"/>
              <a:t>TB </a:t>
            </a:r>
            <a:r>
              <a:rPr lang="en-US" dirty="0"/>
              <a:t>of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  <a:p>
            <a:r>
              <a:rPr lang="en-US" dirty="0"/>
              <a:t>Fault tolerance is expensive: It’s cheaper to use many regular machines than one fault tolerant machine.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81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33400" y="303213"/>
            <a:ext cx="803275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Some Stats (ca. 2008)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500306"/>
            <a:ext cx="857256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98056"/>
              </p:ext>
            </p:extLst>
          </p:nvPr>
        </p:nvGraphicFramePr>
        <p:xfrm>
          <a:off x="380990" y="1754190"/>
          <a:ext cx="8405852" cy="26854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11271"/>
                <a:gridCol w="5108565"/>
                <a:gridCol w="2286016"/>
              </a:tblGrid>
              <a:tr h="460364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92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 Used in the Textbook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i="1" kern="1200" dirty="0"/>
              <a:t>Token</a:t>
            </a:r>
            <a:r>
              <a:rPr lang="en-US" sz="2800" kern="1200" dirty="0"/>
              <a:t>: a useful unit for processing, such as “word,” “2013,” or “LLC”</a:t>
            </a:r>
          </a:p>
          <a:p>
            <a:r>
              <a:rPr lang="en-US" sz="2800" i="1" kern="1200" dirty="0"/>
              <a:t>Type</a:t>
            </a:r>
            <a:r>
              <a:rPr lang="en-US" sz="2800" kern="1200" dirty="0"/>
              <a:t>: a class of all tokens containing the same character sequence</a:t>
            </a:r>
          </a:p>
          <a:p>
            <a:r>
              <a:rPr lang="en-US" sz="2800" i="1" kern="1200" dirty="0"/>
              <a:t>Term</a:t>
            </a:r>
            <a:r>
              <a:rPr lang="en-US" sz="2800" kern="1200" dirty="0"/>
              <a:t>:  a type that is included in the IR </a:t>
            </a:r>
            <a:r>
              <a:rPr lang="en-US" sz="2800" kern="1200" dirty="0" smtClean="0"/>
              <a:t>system</a:t>
            </a:r>
          </a:p>
          <a:p>
            <a:r>
              <a:rPr lang="en-US" sz="2800" kern="1200" dirty="0" smtClean="0"/>
              <a:t>For example, “to be, or not to be: that is the question.”</a:t>
            </a:r>
          </a:p>
          <a:p>
            <a:pPr lvl="1"/>
            <a:r>
              <a:rPr lang="en-US" sz="2400" kern="1200" dirty="0" smtClean="0"/>
              <a:t>10 tokens</a:t>
            </a:r>
          </a:p>
          <a:p>
            <a:pPr lvl="1"/>
            <a:r>
              <a:rPr lang="en-US" sz="2400" kern="1200" dirty="0"/>
              <a:t>8</a:t>
            </a:r>
            <a:r>
              <a:rPr lang="en-US" sz="2400" kern="1200" dirty="0" smtClean="0"/>
              <a:t> </a:t>
            </a:r>
            <a:r>
              <a:rPr lang="en-US" sz="2400" kern="1200" dirty="0" smtClean="0"/>
              <a:t>types (to, be, </a:t>
            </a:r>
            <a:r>
              <a:rPr lang="en-US" sz="2400" kern="1200" dirty="0" smtClean="0"/>
              <a:t>or, not</a:t>
            </a:r>
            <a:r>
              <a:rPr lang="en-US" sz="2400" kern="1200" dirty="0" smtClean="0"/>
              <a:t>, that, is, the, question)</a:t>
            </a:r>
          </a:p>
          <a:p>
            <a:pPr lvl="1"/>
            <a:r>
              <a:rPr lang="en-US" sz="2400" kern="1200" dirty="0" smtClean="0"/>
              <a:t>1 term, if “to, be</a:t>
            </a:r>
            <a:r>
              <a:rPr lang="en-US" sz="2400" kern="1200" smtClean="0"/>
              <a:t>, </a:t>
            </a:r>
            <a:r>
              <a:rPr lang="en-US" sz="2400" kern="1200" smtClean="0"/>
              <a:t>or, not</a:t>
            </a:r>
            <a:r>
              <a:rPr lang="en-US" sz="2400" kern="1200" dirty="0" smtClean="0"/>
              <a:t>, that, is, the” are considered </a:t>
            </a:r>
            <a:r>
              <a:rPr lang="en-US" sz="2400" kern="1200" dirty="0" err="1" smtClean="0"/>
              <a:t>stopwords</a:t>
            </a:r>
            <a:endParaRPr lang="en-US" sz="2400" kern="1200" dirty="0"/>
          </a:p>
          <a:p>
            <a:endParaRPr lang="en-US" kern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FF7C1-1C2B-41F6-B372-879A0D7C34A1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9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4187" y="303213"/>
            <a:ext cx="803275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2"/>
                </a:solidFill>
                <a:latin typeface="+mj-lt"/>
              </a:rPr>
              <a:t>RCV1 Collection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84187" y="1676400"/>
            <a:ext cx="82026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dirty="0"/>
              <a:t>RCV: </a:t>
            </a:r>
            <a:r>
              <a:rPr lang="en-US" dirty="0"/>
              <a:t>Reuters </a:t>
            </a:r>
            <a:r>
              <a:rPr lang="en-US" dirty="0" smtClean="0"/>
              <a:t>(</a:t>
            </a:r>
            <a:r>
              <a:rPr lang="zh-CN" altLang="en-US" dirty="0" smtClean="0"/>
              <a:t>路透社</a:t>
            </a:r>
            <a:r>
              <a:rPr lang="en-US" altLang="zh-CN" dirty="0" smtClean="0"/>
              <a:t>) </a:t>
            </a:r>
            <a:r>
              <a:rPr lang="en-US" dirty="0" smtClean="0"/>
              <a:t>Corpus </a:t>
            </a:r>
            <a:r>
              <a:rPr lang="en-US" dirty="0"/>
              <a:t>Volume, </a:t>
            </a:r>
            <a:r>
              <a:rPr lang="en-US" dirty="0" smtClean="0"/>
              <a:t>English news </a:t>
            </a:r>
            <a:r>
              <a:rPr lang="en-US" dirty="0"/>
              <a:t>article </a:t>
            </a:r>
            <a:r>
              <a:rPr lang="en-US" dirty="0" smtClean="0"/>
              <a:t>collections between 1995 and 1996</a:t>
            </a:r>
            <a:endParaRPr lang="en-US" dirty="0"/>
          </a:p>
          <a:p>
            <a:r>
              <a:rPr lang="en-US" dirty="0"/>
              <a:t>Shakespeare’s collected works are not large enough for demonstrating many of the points in this course.</a:t>
            </a:r>
          </a:p>
          <a:p>
            <a:r>
              <a:rPr lang="en-US" dirty="0"/>
              <a:t>As an example for applying scalable index construction algorithms, we will use the Reuters RCV1 collection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68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33399" y="457200"/>
            <a:ext cx="8032751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2"/>
                </a:solidFill>
                <a:latin typeface="+mj-lt"/>
              </a:rPr>
              <a:t>A Reuters RCV1 </a:t>
            </a:r>
            <a:r>
              <a:rPr lang="de-DE" sz="3600" dirty="0">
                <a:solidFill>
                  <a:schemeClr val="tx2"/>
                </a:solidFill>
                <a:latin typeface="+mj-lt"/>
              </a:rPr>
              <a:t>D</a:t>
            </a:r>
            <a:r>
              <a:rPr lang="de-DE" sz="3600" dirty="0" smtClean="0">
                <a:solidFill>
                  <a:schemeClr val="tx2"/>
                </a:solidFill>
                <a:latin typeface="+mj-lt"/>
              </a:rPr>
              <a:t>ocument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500306"/>
            <a:ext cx="857256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7786742" cy="39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60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Reuters RCV1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statistics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4286256"/>
            <a:ext cx="8429684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Average frequency of a term (how many tokens)?  4.5 bytes per word token vs. 7.5 bytes per word type: why the difference?</a:t>
            </a:r>
          </a:p>
          <a:p>
            <a:endParaRPr lang="en-US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5" y="1785926"/>
          <a:ext cx="8143932" cy="22860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286016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44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914400" y="1428736"/>
            <a:ext cx="7467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 Recap </a:t>
            </a:r>
          </a:p>
          <a:p>
            <a:r>
              <a:rPr lang="en-US" dirty="0"/>
              <a:t> Introduction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Blocked sort-based indexing (BSBI)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</a:p>
          <a:p>
            <a:r>
              <a:rPr lang="en-US" dirty="0"/>
              <a:t>SPIMI algorithm</a:t>
            </a:r>
          </a:p>
          <a:p>
            <a:r>
              <a:rPr lang="en-US" dirty="0"/>
              <a:t>Distributed indexing</a:t>
            </a:r>
          </a:p>
          <a:p>
            <a:r>
              <a:rPr lang="en-US" dirty="0"/>
              <a:t>Dynamic indexing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642910" y="303212"/>
            <a:ext cx="792324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Goal: </a:t>
            </a:r>
            <a:r>
              <a:rPr lang="en-US" dirty="0" smtClean="0"/>
              <a:t>Construct </a:t>
            </a:r>
            <a:r>
              <a:rPr lang="en-US" dirty="0"/>
              <a:t>the </a:t>
            </a:r>
            <a:r>
              <a:rPr lang="en-US" dirty="0" smtClean="0"/>
              <a:t>Inverted </a:t>
            </a:r>
            <a:r>
              <a:rPr lang="en-US" dirty="0"/>
              <a:t>Index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 descr="1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4" y="2428868"/>
            <a:ext cx="8402196" cy="33299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910" y="5786455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dictionary				  postings 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812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Index </a:t>
            </a:r>
            <a:r>
              <a:rPr lang="en-US" dirty="0" smtClean="0"/>
              <a:t>Construction </a:t>
            </a:r>
            <a:r>
              <a:rPr lang="en-US" dirty="0"/>
              <a:t>in IIR 1: </a:t>
            </a:r>
          </a:p>
          <a:p>
            <a:r>
              <a:rPr lang="en-US" dirty="0"/>
              <a:t>Sort </a:t>
            </a:r>
            <a:r>
              <a:rPr lang="en-US" dirty="0" smtClean="0"/>
              <a:t>Postings </a:t>
            </a:r>
            <a:r>
              <a:rPr lang="en-US" dirty="0"/>
              <a:t>in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286016"/>
            <a:ext cx="8429684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1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2483516" cy="52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1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Sort-based </a:t>
            </a:r>
            <a:r>
              <a:rPr lang="de-DE" dirty="0" smtClean="0"/>
              <a:t>Index Construction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28736"/>
            <a:ext cx="80327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As we build index, we parse docs one at a time.</a:t>
            </a:r>
          </a:p>
          <a:p>
            <a:r>
              <a:rPr lang="en-US" dirty="0"/>
              <a:t>The final postings for any term are incomplete until the </a:t>
            </a:r>
            <a:r>
              <a:rPr lang="en-US" dirty="0" smtClean="0"/>
              <a:t>end of the entire document collection.</a:t>
            </a:r>
            <a:endParaRPr lang="en-US" dirty="0"/>
          </a:p>
          <a:p>
            <a:r>
              <a:rPr lang="en-US" dirty="0"/>
              <a:t>Can we keep all postings in memory and then do the sort </a:t>
            </a:r>
            <a:r>
              <a:rPr lang="de-DE" dirty="0"/>
              <a:t>in-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end?</a:t>
            </a:r>
          </a:p>
          <a:p>
            <a:r>
              <a:rPr lang="en-US" dirty="0"/>
              <a:t>No, not for large </a:t>
            </a:r>
            <a:r>
              <a:rPr lang="en-US" dirty="0" smtClean="0"/>
              <a:t>collections.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7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construction in memory</a:t>
            </a:r>
          </a:p>
          <a:p>
            <a:r>
              <a:rPr lang="en-US" dirty="0" smtClean="0"/>
              <a:t>Boolean query and retrieval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0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Why?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28736"/>
            <a:ext cx="80327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 smtClean="0"/>
              <a:t>At </a:t>
            </a:r>
            <a:r>
              <a:rPr lang="en-US" dirty="0"/>
              <a:t>10–12 bytes per postings entry, we need a lot of space for </a:t>
            </a:r>
            <a:r>
              <a:rPr lang="de-DE" dirty="0"/>
              <a:t>large </a:t>
            </a:r>
            <a:r>
              <a:rPr lang="de-DE" dirty="0" err="1"/>
              <a:t>collections</a:t>
            </a:r>
            <a:r>
              <a:rPr lang="de-DE" dirty="0"/>
              <a:t>.</a:t>
            </a:r>
          </a:p>
          <a:p>
            <a:r>
              <a:rPr lang="en-US" dirty="0"/>
              <a:t>T = 100,000,000 in the case of RCV1: we can do this in memory on a typical machine in 2010.</a:t>
            </a:r>
          </a:p>
          <a:p>
            <a:r>
              <a:rPr lang="en-US" dirty="0"/>
              <a:t>But in-memory index construction does not scale for large </a:t>
            </a:r>
            <a:r>
              <a:rPr lang="de-DE" dirty="0" err="1"/>
              <a:t>collections</a:t>
            </a:r>
            <a:r>
              <a:rPr lang="de-DE" dirty="0"/>
              <a:t>.</a:t>
            </a:r>
          </a:p>
          <a:p>
            <a:r>
              <a:rPr lang="en-US" dirty="0"/>
              <a:t>Thus: We need to store intermediate results on disk.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Same </a:t>
            </a:r>
            <a:r>
              <a:rPr lang="de-DE" dirty="0" smtClean="0"/>
              <a:t>Algorithm </a:t>
            </a:r>
            <a:r>
              <a:rPr lang="de-DE" dirty="0"/>
              <a:t>for </a:t>
            </a:r>
            <a:r>
              <a:rPr lang="de-DE" dirty="0" smtClean="0"/>
              <a:t>Disk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5559" y="1418816"/>
            <a:ext cx="796059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Can we use the same index construction algorithm for larger collections, but by using disk instead of memory?</a:t>
            </a:r>
          </a:p>
          <a:p>
            <a:r>
              <a:rPr lang="en-US" dirty="0"/>
              <a:t>No: Sorting T = 100,000,000 records on disk is too slow –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seeks</a:t>
            </a:r>
            <a:r>
              <a:rPr lang="de-DE" dirty="0"/>
              <a:t>.</a:t>
            </a:r>
          </a:p>
          <a:p>
            <a:r>
              <a:rPr lang="en-US" dirty="0"/>
              <a:t>We need an external sorting algorithm.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98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“External” </a:t>
            </a:r>
            <a:r>
              <a:rPr lang="en-US" dirty="0" smtClean="0"/>
              <a:t>Sorting Algorithm</a:t>
            </a:r>
            <a:endParaRPr lang="en-US" dirty="0"/>
          </a:p>
          <a:p>
            <a:r>
              <a:rPr lang="en-US" dirty="0" smtClean="0"/>
              <a:t>(Using Few Disk Seeks</a:t>
            </a:r>
            <a:r>
              <a:rPr lang="en-US" dirty="0"/>
              <a:t>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444614"/>
            <a:ext cx="799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sort</a:t>
            </a:r>
            <a:r>
              <a:rPr lang="de-DE" dirty="0"/>
              <a:t> T = 100,000,000 non-</a:t>
            </a:r>
            <a:r>
              <a:rPr lang="de-DE" dirty="0" err="1"/>
              <a:t>positional</a:t>
            </a:r>
            <a:r>
              <a:rPr lang="de-DE" dirty="0"/>
              <a:t> </a:t>
            </a:r>
            <a:r>
              <a:rPr lang="de-DE" dirty="0" err="1"/>
              <a:t>postings</a:t>
            </a:r>
            <a:r>
              <a:rPr lang="de-DE" dirty="0"/>
              <a:t>.</a:t>
            </a:r>
          </a:p>
          <a:p>
            <a:pPr lvl="1"/>
            <a:r>
              <a:rPr lang="en-US" dirty="0"/>
              <a:t>Each posting has size 12 bytes (4+4+4: </a:t>
            </a:r>
            <a:r>
              <a:rPr lang="en-US" dirty="0" err="1"/>
              <a:t>termID</a:t>
            </a:r>
            <a:r>
              <a:rPr lang="en-US" dirty="0"/>
              <a:t>, </a:t>
            </a:r>
            <a:r>
              <a:rPr lang="en-US" dirty="0" err="1"/>
              <a:t>docID</a:t>
            </a:r>
            <a:r>
              <a:rPr lang="en-US" dirty="0"/>
              <a:t>,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).</a:t>
            </a:r>
          </a:p>
          <a:p>
            <a:r>
              <a:rPr lang="en-US" dirty="0"/>
              <a:t>Define a block to consist of 10,000,000 such postings</a:t>
            </a:r>
          </a:p>
          <a:p>
            <a:pPr lvl="1"/>
            <a:r>
              <a:rPr lang="en-US" dirty="0" smtClean="0"/>
              <a:t>Assume we </a:t>
            </a:r>
            <a:r>
              <a:rPr lang="en-US" dirty="0"/>
              <a:t>can </a:t>
            </a:r>
            <a:r>
              <a:rPr lang="en-US" dirty="0" smtClean="0"/>
              <a:t>fit </a:t>
            </a:r>
            <a:r>
              <a:rPr lang="en-US" dirty="0"/>
              <a:t>that many postings into memory.</a:t>
            </a:r>
          </a:p>
          <a:p>
            <a:pPr lvl="1"/>
            <a:r>
              <a:rPr lang="en-US" dirty="0"/>
              <a:t>We will have 10 such blocks for RCV1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82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“External” </a:t>
            </a:r>
            <a:r>
              <a:rPr lang="en-US" dirty="0" smtClean="0"/>
              <a:t>Sorting Algorithm</a:t>
            </a:r>
            <a:endParaRPr lang="en-US" dirty="0"/>
          </a:p>
          <a:p>
            <a:r>
              <a:rPr lang="en-US" dirty="0" smtClean="0"/>
              <a:t>(Using Few Disk Seeks</a:t>
            </a:r>
            <a:r>
              <a:rPr lang="en-US" dirty="0"/>
              <a:t>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444614"/>
            <a:ext cx="799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dirty="0" smtClean="0"/>
              <a:t>Basic </a:t>
            </a:r>
            <a:r>
              <a:rPr lang="de-DE" dirty="0"/>
              <a:t>idea of algorithm:</a:t>
            </a:r>
          </a:p>
          <a:p>
            <a:pPr lvl="1"/>
            <a:r>
              <a:rPr lang="en-US" dirty="0"/>
              <a:t>For each block: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accumulate postings,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ii) sort in memory, </a:t>
            </a:r>
            <a:endParaRPr lang="en-US" dirty="0" smtClean="0"/>
          </a:p>
          <a:p>
            <a:pPr lvl="2"/>
            <a:r>
              <a:rPr lang="de-DE" dirty="0" smtClean="0"/>
              <a:t>(</a:t>
            </a:r>
            <a:r>
              <a:rPr lang="de-DE" dirty="0"/>
              <a:t>iii) write to disk</a:t>
            </a:r>
          </a:p>
          <a:p>
            <a:pPr lvl="1"/>
            <a:r>
              <a:rPr lang="en-US" dirty="0"/>
              <a:t>Then merge the blocks into one long sorted order.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68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Merging </a:t>
            </a:r>
            <a:r>
              <a:rPr lang="de-DE" dirty="0" smtClean="0"/>
              <a:t>Two Blocks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572560" cy="32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 descr="4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64"/>
            <a:ext cx="6500858" cy="44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9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Blocked Sort-Based </a:t>
            </a:r>
            <a:r>
              <a:rPr lang="de-DE" dirty="0" smtClean="0"/>
              <a:t>Indexing (BSBI)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5286388"/>
            <a:ext cx="85725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pPr lvl="1"/>
            <a:r>
              <a:rPr lang="en-US" dirty="0"/>
              <a:t>Key decision: What is the size of one block?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 descr="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8" y="1786449"/>
            <a:ext cx="6181139" cy="29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1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1428736"/>
            <a:ext cx="8034338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 Recap </a:t>
            </a:r>
          </a:p>
          <a:p>
            <a:r>
              <a:rPr lang="en-US" dirty="0"/>
              <a:t> Introduction</a:t>
            </a:r>
          </a:p>
          <a:p>
            <a:r>
              <a:rPr lang="en-US" dirty="0"/>
              <a:t> BSBI algorithm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Pass In-Memory Index (SPIMI)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</a:p>
          <a:p>
            <a:r>
              <a:rPr lang="en-US" dirty="0"/>
              <a:t>Distributed indexing</a:t>
            </a:r>
          </a:p>
          <a:p>
            <a:r>
              <a:rPr lang="en-US" dirty="0"/>
              <a:t>Dynamic indexing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Problem with </a:t>
            </a:r>
            <a:r>
              <a:rPr lang="de-DE" dirty="0" smtClean="0"/>
              <a:t>Sort-Based Algorithm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40564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2800" dirty="0"/>
              <a:t>Our assumption was: we can keep the dictionary in memory.</a:t>
            </a:r>
          </a:p>
          <a:p>
            <a:r>
              <a:rPr lang="en-US" sz="2800" dirty="0"/>
              <a:t>We need the dictionary (which grows dynamically) in order to implement a term to </a:t>
            </a:r>
            <a:r>
              <a:rPr lang="en-US" sz="2800" dirty="0" err="1"/>
              <a:t>termID</a:t>
            </a:r>
            <a:r>
              <a:rPr lang="en-US" sz="2800" dirty="0"/>
              <a:t> mapping.</a:t>
            </a:r>
          </a:p>
          <a:p>
            <a:r>
              <a:rPr lang="en-US" sz="2800" dirty="0"/>
              <a:t>Actually, we could work with term</a:t>
            </a:r>
            <a:r>
              <a:rPr lang="en-US" sz="2800" dirty="0" smtClean="0"/>
              <a:t>, </a:t>
            </a:r>
            <a:r>
              <a:rPr lang="en-US" sz="2800" dirty="0" err="1" smtClean="0"/>
              <a:t>docID</a:t>
            </a:r>
            <a:r>
              <a:rPr lang="en-US" sz="2800" dirty="0" smtClean="0"/>
              <a:t> </a:t>
            </a:r>
            <a:r>
              <a:rPr lang="en-US" sz="2800" dirty="0"/>
              <a:t>postings instead of </a:t>
            </a:r>
            <a:r>
              <a:rPr lang="de-DE" sz="2800" dirty="0"/>
              <a:t>termID</a:t>
            </a:r>
            <a:r>
              <a:rPr lang="de-DE" sz="2800" dirty="0" smtClean="0"/>
              <a:t>, docID </a:t>
            </a:r>
            <a:r>
              <a:rPr lang="de-DE" sz="2800" dirty="0"/>
              <a:t>postings . . .</a:t>
            </a:r>
          </a:p>
          <a:p>
            <a:r>
              <a:rPr lang="en-US" sz="2800" dirty="0"/>
              <a:t>. . . but then intermediate files become very large. (We would end up with a scalable, but very slow index construction </a:t>
            </a:r>
            <a:r>
              <a:rPr lang="de-DE" sz="2800" dirty="0" err="1"/>
              <a:t>method</a:t>
            </a:r>
            <a:r>
              <a:rPr lang="de-DE" sz="2800" dirty="0"/>
              <a:t>.)</a:t>
            </a:r>
            <a:endParaRPr lang="en-US" sz="280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69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Single-Pass In-Memory Indexing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sz="2400" dirty="0" err="1"/>
              <a:t>Abbreviation</a:t>
            </a:r>
            <a:r>
              <a:rPr lang="de-DE" sz="2400" dirty="0"/>
              <a:t>: SPIMI</a:t>
            </a:r>
          </a:p>
          <a:p>
            <a:r>
              <a:rPr lang="en-US" sz="2400" dirty="0"/>
              <a:t>Key idea 1: Generate separate dictionaries for each block – no need to maintain term-</a:t>
            </a:r>
            <a:r>
              <a:rPr lang="en-US" sz="2400" dirty="0" err="1"/>
              <a:t>termID</a:t>
            </a:r>
            <a:r>
              <a:rPr lang="en-US" sz="2400" dirty="0"/>
              <a:t> mapping across blocks.</a:t>
            </a:r>
          </a:p>
          <a:p>
            <a:r>
              <a:rPr lang="en-US" sz="2400" dirty="0"/>
              <a:t>Key idea 2: Don’t sort. Accumulate postings in postings lists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occur</a:t>
            </a:r>
            <a:r>
              <a:rPr lang="de-DE" sz="2400" dirty="0"/>
              <a:t>.</a:t>
            </a:r>
          </a:p>
          <a:p>
            <a:r>
              <a:rPr lang="en-US" sz="2400" dirty="0"/>
              <a:t>With these two ideas we can generate a complete inverted </a:t>
            </a:r>
            <a:r>
              <a:rPr lang="de-DE" sz="2400" dirty="0" err="1"/>
              <a:t>index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block.</a:t>
            </a:r>
          </a:p>
          <a:p>
            <a:r>
              <a:rPr lang="en-US" sz="2400" dirty="0"/>
              <a:t>These separate indexes can then be merged into one big index.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99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SPIMI-Invert Algorithm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42844" y="2071678"/>
            <a:ext cx="857256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 descr="4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2" y="1785926"/>
            <a:ext cx="7811868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8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Creating an Inverted Index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4687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Create an empty index term list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For each document, D, in the document set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   For each (non-zero) token, T, in 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           If T is not already in 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 Insert T into I;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	    Find the location for T in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If (T, D) is in the posting list for 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increase its term frequency for 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Create (T, D);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Add it to the posting list for T;</a:t>
            </a:r>
          </a:p>
        </p:txBody>
      </p:sp>
    </p:spTree>
    <p:extLst>
      <p:ext uri="{BB962C8B-B14F-4D97-AF65-F5344CB8AC3E}">
        <p14:creationId xmlns:p14="http://schemas.microsoft.com/office/powerpoint/2010/main" val="26759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SPIMI: </a:t>
            </a:r>
            <a:r>
              <a:rPr lang="de-DE" dirty="0" err="1"/>
              <a:t>Compression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828800"/>
            <a:ext cx="799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3200" dirty="0"/>
              <a:t>Compression makes SPIMI even more efficient.</a:t>
            </a:r>
          </a:p>
          <a:p>
            <a:pPr lvl="1"/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terms</a:t>
            </a:r>
            <a:endParaRPr lang="de-DE" dirty="0"/>
          </a:p>
          <a:p>
            <a:pPr lvl="1"/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postings</a:t>
            </a:r>
            <a:endParaRPr lang="de-DE" dirty="0"/>
          </a:p>
          <a:p>
            <a:pPr lvl="1"/>
            <a:r>
              <a:rPr lang="de-DE" dirty="0"/>
              <a:t>See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lecture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1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28620" y="1428736"/>
            <a:ext cx="798198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3200" dirty="0"/>
              <a:t> Recap </a:t>
            </a:r>
          </a:p>
          <a:p>
            <a:r>
              <a:rPr lang="en-US" sz="3200" dirty="0"/>
              <a:t> Introduction</a:t>
            </a:r>
          </a:p>
          <a:p>
            <a:r>
              <a:rPr lang="en-US" sz="3200" dirty="0"/>
              <a:t> BSBI algorithm</a:t>
            </a:r>
          </a:p>
          <a:p>
            <a:r>
              <a:rPr lang="en-US" sz="3200" dirty="0"/>
              <a:t>SPIMI algorithm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Distributed indexing</a:t>
            </a:r>
          </a:p>
          <a:p>
            <a:r>
              <a:rPr lang="en-US" sz="3200" dirty="0"/>
              <a:t>Dynamic indexing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Distributed </a:t>
            </a:r>
            <a:r>
              <a:rPr lang="de-DE" dirty="0" smtClean="0"/>
              <a:t>Indexing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676400"/>
            <a:ext cx="799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For web-scale indexing (don’t try this at home!): must use a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cluster</a:t>
            </a:r>
            <a:endParaRPr lang="de-DE" dirty="0"/>
          </a:p>
          <a:p>
            <a:r>
              <a:rPr lang="de-DE" dirty="0"/>
              <a:t>Individual </a:t>
            </a:r>
            <a:r>
              <a:rPr lang="de-DE" dirty="0" err="1"/>
              <a:t>machines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fault-</a:t>
            </a:r>
            <a:r>
              <a:rPr lang="de-DE" dirty="0" err="1"/>
              <a:t>prone</a:t>
            </a:r>
            <a:r>
              <a:rPr lang="de-DE" dirty="0"/>
              <a:t>.</a:t>
            </a:r>
          </a:p>
          <a:p>
            <a:pPr lvl="1"/>
            <a:r>
              <a:rPr lang="en-US" dirty="0"/>
              <a:t>Can unpredictably slow down or fail.</a:t>
            </a:r>
          </a:p>
          <a:p>
            <a:r>
              <a:rPr lang="en-US" dirty="0"/>
              <a:t>How do we exploit such a pool of machines?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4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-33338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Search Engine Data Centers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handle such huge amount of data, search engine companies establish a number of data centers across the globe, see a separate lecture on the subject of data centers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2C0F-05D6-4882-A325-BE39460278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20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Distributed </a:t>
            </a:r>
            <a:r>
              <a:rPr lang="de-DE" dirty="0" smtClean="0"/>
              <a:t>Indexing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600200"/>
            <a:ext cx="799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Maintain a master machine directing the indexing job – </a:t>
            </a:r>
            <a:r>
              <a:rPr lang="de-DE" dirty="0" err="1"/>
              <a:t>considered</a:t>
            </a:r>
            <a:r>
              <a:rPr lang="de-DE" dirty="0"/>
              <a:t> “</a:t>
            </a:r>
            <a:r>
              <a:rPr lang="de-DE" dirty="0" err="1"/>
              <a:t>safe</a:t>
            </a:r>
            <a:r>
              <a:rPr lang="de-DE" dirty="0"/>
              <a:t>”</a:t>
            </a:r>
          </a:p>
          <a:p>
            <a:r>
              <a:rPr lang="en-US" dirty="0"/>
              <a:t>Break up indexing into sets of parallel tasks</a:t>
            </a:r>
          </a:p>
          <a:p>
            <a:r>
              <a:rPr lang="en-US" dirty="0"/>
              <a:t>Master machine assigns each task to an idle machine from a </a:t>
            </a:r>
            <a:r>
              <a:rPr lang="de-DE" dirty="0" err="1"/>
              <a:t>pool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6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Parallel </a:t>
            </a:r>
            <a:r>
              <a:rPr lang="de-DE" dirty="0" smtClean="0"/>
              <a:t>Tasks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We will define two sets of parallel tasks and deploy two types of machines to solve them:</a:t>
            </a:r>
          </a:p>
          <a:p>
            <a:pPr lvl="1"/>
            <a:r>
              <a:rPr lang="de-DE" dirty="0"/>
              <a:t>Parsers</a:t>
            </a:r>
          </a:p>
          <a:p>
            <a:pPr lvl="1"/>
            <a:r>
              <a:rPr lang="de-DE" dirty="0"/>
              <a:t>Inverters</a:t>
            </a:r>
          </a:p>
          <a:p>
            <a:r>
              <a:rPr lang="en-US" dirty="0"/>
              <a:t>Break the input document collection into splits (corresponding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in BSBI/SPIMI)</a:t>
            </a:r>
          </a:p>
          <a:p>
            <a:r>
              <a:rPr lang="en-US" dirty="0"/>
              <a:t>Each split is a subset of documents.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1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Parsers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Master assigns a split to an idle parser machine.</a:t>
            </a:r>
          </a:p>
          <a:p>
            <a:r>
              <a:rPr lang="en-US" dirty="0"/>
              <a:t>Parser reads a document at a time and emits </a:t>
            </a:r>
            <a:r>
              <a:rPr lang="de-DE" dirty="0"/>
              <a:t>(</a:t>
            </a:r>
            <a:r>
              <a:rPr lang="de-DE" dirty="0" err="1"/>
              <a:t>term,docID</a:t>
            </a:r>
            <a:r>
              <a:rPr lang="de-DE" dirty="0"/>
              <a:t>)-</a:t>
            </a:r>
            <a:r>
              <a:rPr lang="de-DE" dirty="0" err="1"/>
              <a:t>pairs</a:t>
            </a:r>
            <a:r>
              <a:rPr lang="de-DE" dirty="0"/>
              <a:t>.</a:t>
            </a:r>
          </a:p>
          <a:p>
            <a:r>
              <a:rPr lang="en-US" dirty="0"/>
              <a:t>Parser writes pairs into j term-partitions.</a:t>
            </a:r>
          </a:p>
          <a:p>
            <a:r>
              <a:rPr lang="en-US" dirty="0"/>
              <a:t>Each for a range of terms’ first letters</a:t>
            </a:r>
          </a:p>
          <a:p>
            <a:pPr lvl="1"/>
            <a:r>
              <a:rPr lang="en-US" dirty="0"/>
              <a:t>E.g., a-f, g-p, q-z (here: j = 3)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22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Inverters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9600" y="1608072"/>
            <a:ext cx="79565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An inverter collects all (</a:t>
            </a:r>
            <a:r>
              <a:rPr lang="en-US" dirty="0" err="1"/>
              <a:t>term,docID</a:t>
            </a:r>
            <a:r>
              <a:rPr lang="en-US" dirty="0"/>
              <a:t>) pairs (= postings) for one term-partition (e.g., for a-f).</a:t>
            </a:r>
          </a:p>
          <a:p>
            <a:r>
              <a:rPr lang="en-US" dirty="0"/>
              <a:t>Sorts and writes to postings lists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50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Data </a:t>
            </a:r>
            <a:r>
              <a:rPr lang="de-DE" dirty="0" smtClean="0"/>
              <a:t>Flow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42844" y="2643182"/>
            <a:ext cx="878687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sz="4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 descr="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928802"/>
            <a:ext cx="7018504" cy="41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2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30966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The index construction algorithm we just described is an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MapReduce</a:t>
            </a:r>
            <a:r>
              <a:rPr lang="de-DE" dirty="0"/>
              <a:t>.</a:t>
            </a:r>
          </a:p>
          <a:p>
            <a:r>
              <a:rPr lang="en-US" dirty="0" err="1"/>
              <a:t>MapReduce</a:t>
            </a:r>
            <a:r>
              <a:rPr lang="en-US" dirty="0"/>
              <a:t> is a robust and conceptually simple framework for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. . .</a:t>
            </a:r>
          </a:p>
          <a:p>
            <a:r>
              <a:rPr lang="en-US" dirty="0"/>
              <a:t>. . .without having to write code for the distribution part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 like sorting, search algorithms, </a:t>
            </a:r>
            <a:r>
              <a:rPr lang="en-US" dirty="0" err="1" smtClean="0"/>
              <a:t>MapReduce</a:t>
            </a:r>
            <a:r>
              <a:rPr lang="en-US" dirty="0" smtClean="0"/>
              <a:t> is becoming a critical computation model for distributed computing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5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786874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Optimized Intersection Algorithm for</a:t>
            </a:r>
          </a:p>
          <a:p>
            <a:r>
              <a:rPr lang="de-DE" dirty="0"/>
              <a:t>Conjunctive Queries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2214554"/>
            <a:ext cx="8215370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1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47" y="2071678"/>
            <a:ext cx="7468515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4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Map-Reduce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 up a sequence of </a:t>
            </a:r>
            <a:r>
              <a:rPr lang="en-US" i="1" dirty="0" smtClean="0"/>
              <a:t>n</a:t>
            </a:r>
            <a:r>
              <a:rPr lang="en-US" dirty="0" smtClean="0"/>
              <a:t> numbers on </a:t>
            </a:r>
            <a:r>
              <a:rPr lang="en-US" i="1" dirty="0" smtClean="0"/>
              <a:t>k</a:t>
            </a:r>
            <a:r>
              <a:rPr lang="en-US" dirty="0" smtClean="0"/>
              <a:t> processors</a:t>
            </a:r>
          </a:p>
          <a:p>
            <a:r>
              <a:rPr lang="en-US" dirty="0" smtClean="0"/>
              <a:t>The Map phase:</a:t>
            </a:r>
          </a:p>
          <a:p>
            <a:pPr lvl="1"/>
            <a:r>
              <a:rPr lang="en-US" dirty="0" smtClean="0"/>
              <a:t>Divide the </a:t>
            </a:r>
            <a:r>
              <a:rPr lang="en-US" i="1" dirty="0" smtClean="0"/>
              <a:t>n</a:t>
            </a:r>
            <a:r>
              <a:rPr lang="en-US" dirty="0" smtClean="0"/>
              <a:t> numbers into </a:t>
            </a:r>
            <a:r>
              <a:rPr lang="en-US" i="1" dirty="0" smtClean="0"/>
              <a:t>k</a:t>
            </a:r>
            <a:r>
              <a:rPr lang="en-US" dirty="0" smtClean="0"/>
              <a:t> sets</a:t>
            </a:r>
          </a:p>
          <a:p>
            <a:pPr lvl="1"/>
            <a:r>
              <a:rPr lang="en-US" dirty="0" smtClean="0"/>
              <a:t>Each processor adds up </a:t>
            </a:r>
            <a:r>
              <a:rPr lang="en-US" i="1" dirty="0" smtClean="0"/>
              <a:t>n/k</a:t>
            </a:r>
            <a:r>
              <a:rPr lang="en-US" dirty="0" smtClean="0"/>
              <a:t> numbers and store the partial sum as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r>
              <a:rPr lang="en-US" dirty="0" smtClean="0"/>
              <a:t>The Reduce phase:</a:t>
            </a:r>
          </a:p>
          <a:p>
            <a:pPr lvl="1"/>
            <a:r>
              <a:rPr lang="en-US" dirty="0" smtClean="0"/>
              <a:t>Add up the partial sums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k</a:t>
            </a:r>
            <a:r>
              <a:rPr lang="en-US" dirty="0" smtClean="0"/>
              <a:t> to get the total sum 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FF7C1-1C2B-41F6-B372-879A0D7C34A1}" type="slidenum">
              <a:rPr lang="en-US" smtClean="0"/>
              <a:pPr/>
              <a:t>40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30966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Google indexing system (ca. 2002) consisted of a number of phases, each implemented in </a:t>
            </a:r>
            <a:r>
              <a:rPr lang="en-US" dirty="0" err="1"/>
              <a:t>MapReduce</a:t>
            </a:r>
            <a:r>
              <a:rPr lang="en-US" dirty="0"/>
              <a:t>.</a:t>
            </a:r>
          </a:p>
          <a:p>
            <a:r>
              <a:rPr lang="en-US" dirty="0"/>
              <a:t>Index construction was just </a:t>
            </a:r>
            <a:r>
              <a:rPr lang="en-US" dirty="0" smtClean="0"/>
              <a:t>the first phase</a:t>
            </a:r>
            <a:r>
              <a:rPr lang="en-US" dirty="0"/>
              <a:t>.</a:t>
            </a:r>
          </a:p>
          <a:p>
            <a:r>
              <a:rPr lang="en-US" dirty="0" smtClean="0"/>
              <a:t>The second phase</a:t>
            </a:r>
            <a:r>
              <a:rPr lang="en-US" dirty="0"/>
              <a:t>: transform term-partitioned into </a:t>
            </a:r>
            <a:r>
              <a:rPr lang="de-DE" dirty="0" err="1"/>
              <a:t>document-partitioned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4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Index </a:t>
            </a:r>
            <a:r>
              <a:rPr lang="de-DE" dirty="0" smtClean="0"/>
              <a:t>Construction </a:t>
            </a:r>
            <a:r>
              <a:rPr lang="de-DE" dirty="0"/>
              <a:t>in MapReduce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42844" y="1857364"/>
            <a:ext cx="878687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sz="8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 descr="4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" y="1638304"/>
            <a:ext cx="905577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95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28620" y="1428736"/>
            <a:ext cx="798198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 Recap </a:t>
            </a:r>
          </a:p>
          <a:p>
            <a:r>
              <a:rPr lang="en-US" dirty="0"/>
              <a:t> Introduction</a:t>
            </a:r>
          </a:p>
          <a:p>
            <a:r>
              <a:rPr lang="en-US" dirty="0"/>
              <a:t> BSBI algorithm</a:t>
            </a:r>
          </a:p>
          <a:p>
            <a:r>
              <a:rPr lang="en-US" dirty="0"/>
              <a:t>SPIMI algorithm</a:t>
            </a:r>
          </a:p>
          <a:p>
            <a:r>
              <a:rPr lang="en-US" dirty="0"/>
              <a:t>Distributed indexing</a:t>
            </a:r>
          </a:p>
          <a:p>
            <a:r>
              <a:rPr lang="en-US" dirty="0">
                <a:solidFill>
                  <a:srgbClr val="FF0000"/>
                </a:solidFill>
              </a:rPr>
              <a:t>Dynamic indexing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Dynamic </a:t>
            </a:r>
            <a:r>
              <a:rPr lang="de-DE" dirty="0" smtClean="0"/>
              <a:t>Indexing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9248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Up to now, we have assumed that collections are static.</a:t>
            </a:r>
          </a:p>
          <a:p>
            <a:r>
              <a:rPr lang="en-US" dirty="0"/>
              <a:t>They rarely are: Documents are inserted, deleted and </a:t>
            </a:r>
            <a:r>
              <a:rPr lang="de-DE" dirty="0" err="1"/>
              <a:t>modified</a:t>
            </a:r>
            <a:r>
              <a:rPr lang="de-DE" dirty="0"/>
              <a:t>.</a:t>
            </a:r>
          </a:p>
          <a:p>
            <a:r>
              <a:rPr lang="en-US" dirty="0"/>
              <a:t>This means that the dictionary and postings lists have to be </a:t>
            </a:r>
            <a:r>
              <a:rPr lang="de-DE" dirty="0" err="1"/>
              <a:t>dynamically</a:t>
            </a:r>
            <a:r>
              <a:rPr lang="de-DE" dirty="0"/>
              <a:t> </a:t>
            </a:r>
            <a:r>
              <a:rPr lang="de-DE" dirty="0" err="1"/>
              <a:t>modified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Dynamic </a:t>
            </a:r>
            <a:r>
              <a:rPr lang="de-DE" dirty="0" smtClean="0"/>
              <a:t>Indexing</a:t>
            </a:r>
            <a:r>
              <a:rPr lang="de-DE" dirty="0"/>
              <a:t>: Simplest </a:t>
            </a:r>
            <a:r>
              <a:rPr lang="de-DE" dirty="0" smtClean="0"/>
              <a:t>Approach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33110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Maintain big main index on disk</a:t>
            </a:r>
          </a:p>
          <a:p>
            <a:r>
              <a:rPr lang="en-US" dirty="0"/>
              <a:t>New docs go into small auxiliary index in memory.</a:t>
            </a:r>
          </a:p>
          <a:p>
            <a:r>
              <a:rPr lang="en-US" dirty="0"/>
              <a:t>Search across both, merge results</a:t>
            </a:r>
          </a:p>
          <a:p>
            <a:r>
              <a:rPr lang="en-US" dirty="0"/>
              <a:t>Periodically, merge auxiliary index into big index</a:t>
            </a:r>
          </a:p>
          <a:p>
            <a:r>
              <a:rPr lang="de-DE" dirty="0" err="1"/>
              <a:t>Deletions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Invalidation </a:t>
            </a:r>
            <a:r>
              <a:rPr lang="de-DE" dirty="0" err="1"/>
              <a:t>bit-vector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deleted</a:t>
            </a:r>
            <a:r>
              <a:rPr lang="de-DE" dirty="0"/>
              <a:t> </a:t>
            </a:r>
            <a:r>
              <a:rPr lang="de-DE" dirty="0" err="1"/>
              <a:t>docs</a:t>
            </a:r>
            <a:endParaRPr lang="de-DE" dirty="0"/>
          </a:p>
          <a:p>
            <a:pPr lvl="1"/>
            <a:r>
              <a:rPr lang="en-US" dirty="0"/>
              <a:t>Filter docs returned by index using this bit-vector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3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Issue with </a:t>
            </a:r>
            <a:r>
              <a:rPr lang="en-US" dirty="0" smtClean="0"/>
              <a:t>Auxiliary </a:t>
            </a:r>
            <a:r>
              <a:rPr lang="en-US" dirty="0"/>
              <a:t>and </a:t>
            </a:r>
            <a:r>
              <a:rPr lang="en-US" dirty="0" smtClean="0"/>
              <a:t>Main Index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38216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dirty="0" err="1"/>
              <a:t>Frequent</a:t>
            </a:r>
            <a:r>
              <a:rPr lang="de-DE" dirty="0"/>
              <a:t> </a:t>
            </a:r>
            <a:r>
              <a:rPr lang="de-DE" dirty="0" err="1"/>
              <a:t>merges</a:t>
            </a:r>
            <a:endParaRPr lang="de-DE" dirty="0"/>
          </a:p>
          <a:p>
            <a:r>
              <a:rPr lang="en-US" dirty="0"/>
              <a:t>Poor search performance during index merge</a:t>
            </a:r>
          </a:p>
          <a:p>
            <a:r>
              <a:rPr lang="de-DE" dirty="0" err="1"/>
              <a:t>Actually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Merging of the auxiliary index into the main index is not that costly if we keep a separate file for each postings list.</a:t>
            </a:r>
          </a:p>
          <a:p>
            <a:pPr lvl="1"/>
            <a:r>
              <a:rPr lang="en-US" dirty="0"/>
              <a:t>Merge is the same as a simple append.</a:t>
            </a:r>
          </a:p>
          <a:p>
            <a:pPr lvl="1"/>
            <a:r>
              <a:rPr lang="en-US" dirty="0"/>
              <a:t>But then we would need a lot of files – inefficient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5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Issue with </a:t>
            </a:r>
            <a:r>
              <a:rPr lang="en-US" dirty="0" smtClean="0"/>
              <a:t>Auxiliary </a:t>
            </a:r>
            <a:r>
              <a:rPr lang="en-US" dirty="0"/>
              <a:t>and </a:t>
            </a:r>
            <a:r>
              <a:rPr lang="en-US" dirty="0" smtClean="0"/>
              <a:t>Main Index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26" y="1438216"/>
            <a:ext cx="79804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2800" dirty="0" smtClean="0"/>
              <a:t>Assumption </a:t>
            </a:r>
            <a:r>
              <a:rPr lang="en-US" sz="2800" dirty="0"/>
              <a:t>for the rest of the lecture: The index is one big </a:t>
            </a:r>
            <a:r>
              <a:rPr lang="de-DE" sz="2800" dirty="0" err="1"/>
              <a:t>file</a:t>
            </a:r>
            <a:r>
              <a:rPr lang="de-DE" sz="2800" dirty="0"/>
              <a:t>.</a:t>
            </a:r>
          </a:p>
          <a:p>
            <a:r>
              <a:rPr lang="en-US" sz="2800" dirty="0"/>
              <a:t>In reality: Use a scheme somewhere in between (e.g., split very large postings lists into several files, collect small postings lists in one file etc</a:t>
            </a:r>
            <a:r>
              <a:rPr lang="en-US" sz="2800" dirty="0" smtClean="0"/>
              <a:t>.)</a:t>
            </a:r>
          </a:p>
          <a:p>
            <a:r>
              <a:rPr lang="en-US" sz="2800" dirty="0" smtClean="0"/>
              <a:t>Time complexity: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index </a:t>
            </a:r>
            <a:r>
              <a:rPr lang="en-US" sz="2400" dirty="0"/>
              <a:t>construction time is O(T</a:t>
            </a:r>
            <a:r>
              <a:rPr lang="en-US" sz="2400" baseline="30000" dirty="0"/>
              <a:t>2</a:t>
            </a:r>
            <a:r>
              <a:rPr lang="en-US" sz="2400" dirty="0"/>
              <a:t>) as each posting is touched in each merge.</a:t>
            </a:r>
          </a:p>
          <a:p>
            <a:pPr lvl="1"/>
            <a:r>
              <a:rPr lang="en-US" sz="2400" dirty="0"/>
              <a:t>Suppose auxiliary index has size </a:t>
            </a:r>
            <a:r>
              <a:rPr lang="en-US" sz="2400" i="1" dirty="0"/>
              <a:t>a</a:t>
            </a:r>
          </a:p>
          <a:p>
            <a:pPr lvl="1"/>
            <a:r>
              <a:rPr lang="pt-BR" sz="2400" dirty="0"/>
              <a:t> </a:t>
            </a:r>
            <a:endParaRPr lang="en-US" sz="3200" dirty="0"/>
          </a:p>
        </p:txBody>
      </p:sp>
      <p:pic>
        <p:nvPicPr>
          <p:cNvPr id="8" name="Picture 7" descr="4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587800"/>
            <a:ext cx="532801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2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Logarithmic </a:t>
            </a:r>
            <a:r>
              <a:rPr lang="de-DE" dirty="0" smtClean="0"/>
              <a:t>Merge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327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2800" dirty="0"/>
              <a:t>Logarithmic merging amortizes the cost of merging indexes </a:t>
            </a:r>
            <a:r>
              <a:rPr lang="de-DE" sz="2800" dirty="0" err="1"/>
              <a:t>over</a:t>
            </a:r>
            <a:r>
              <a:rPr lang="de-DE" sz="2800" dirty="0"/>
              <a:t> time.</a:t>
            </a:r>
          </a:p>
          <a:p>
            <a:pPr lvl="1"/>
            <a:r>
              <a:rPr lang="en-US" sz="2400" dirty="0" smtClean="0"/>
              <a:t>Users </a:t>
            </a:r>
            <a:r>
              <a:rPr lang="en-US" sz="2400" dirty="0"/>
              <a:t>see smaller effect on response times.</a:t>
            </a:r>
          </a:p>
          <a:p>
            <a:r>
              <a:rPr lang="en-US" sz="2800" dirty="0"/>
              <a:t>Maintain a series of indexes, each twice as large as the </a:t>
            </a:r>
            <a:r>
              <a:rPr lang="de-DE" sz="2800" dirty="0" err="1"/>
              <a:t>previous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.</a:t>
            </a:r>
          </a:p>
          <a:p>
            <a:r>
              <a:rPr lang="en-US" sz="2800" dirty="0"/>
              <a:t>Keep smallest (Z0) in memory</a:t>
            </a:r>
          </a:p>
          <a:p>
            <a:r>
              <a:rPr lang="nb-NO" sz="2800" dirty="0"/>
              <a:t>Larger ones (I0, I1, . . . ) on disk</a:t>
            </a:r>
          </a:p>
          <a:p>
            <a:r>
              <a:rPr lang="en-US" sz="2800" dirty="0"/>
              <a:t>If Z0 gets too big (&gt; n), write to disk as I0</a:t>
            </a:r>
          </a:p>
          <a:p>
            <a:r>
              <a:rPr lang="en-US" sz="2800" dirty="0"/>
              <a:t>. . . or merge with I0 (if I0 already exists) and write merger to </a:t>
            </a:r>
            <a:r>
              <a:rPr lang="de-DE" sz="2800" dirty="0"/>
              <a:t>I1 etc.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32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42844" y="1714488"/>
            <a:ext cx="8786874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pic>
        <p:nvPicPr>
          <p:cNvPr id="8" name="Picture 7" descr="4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6643734" cy="46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discuss two topics.</a:t>
            </a:r>
          </a:p>
          <a:p>
            <a:pPr lvl="1"/>
            <a:r>
              <a:rPr lang="en-US" dirty="0" smtClean="0"/>
              <a:t>Index construction</a:t>
            </a:r>
          </a:p>
          <a:p>
            <a:pPr lvl="1"/>
            <a:r>
              <a:rPr lang="en-US" dirty="0" smtClean="0"/>
              <a:t>Index compression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2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Logarithmic </a:t>
            </a:r>
            <a:r>
              <a:rPr lang="de-DE" dirty="0" smtClean="0"/>
              <a:t>Merge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327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4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sz="2400" dirty="0"/>
              <a:t>Number of indexes bounded by O(log T) (T is total number of postings read so far)</a:t>
            </a:r>
          </a:p>
          <a:p>
            <a:r>
              <a:rPr lang="en-US" sz="2400" dirty="0"/>
              <a:t>So query processing requires the merging of O(log T) indexes</a:t>
            </a:r>
          </a:p>
          <a:p>
            <a:r>
              <a:rPr lang="en-US" sz="2400" dirty="0"/>
              <a:t>Time complexity of index construction is O(T log T).</a:t>
            </a:r>
          </a:p>
          <a:p>
            <a:r>
              <a:rPr lang="en-US" sz="2400" dirty="0"/>
              <a:t>. . . because each of T postings is merged O(log T) times.</a:t>
            </a:r>
          </a:p>
          <a:p>
            <a:endParaRPr lang="de-DE" sz="2000" dirty="0"/>
          </a:p>
          <a:p>
            <a:r>
              <a:rPr lang="en-US" sz="2400" dirty="0"/>
              <a:t>So logarithmic merging is an order of magnitude more </a:t>
            </a:r>
            <a:r>
              <a:rPr lang="de-DE" sz="2400" dirty="0" smtClean="0"/>
              <a:t>efficient than the simple merge seen earlier.</a:t>
            </a:r>
          </a:p>
          <a:p>
            <a:r>
              <a:rPr lang="de-DE" sz="2400" dirty="0" smtClean="0"/>
              <a:t>The price we pay is a bit slower in search operations</a:t>
            </a:r>
            <a:endParaRPr lang="de-DE" sz="240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2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Dynamic </a:t>
            </a:r>
            <a:r>
              <a:rPr lang="en-US" dirty="0" smtClean="0"/>
              <a:t>Indexing </a:t>
            </a:r>
            <a:r>
              <a:rPr lang="en-US" dirty="0"/>
              <a:t>at </a:t>
            </a:r>
            <a:r>
              <a:rPr lang="en-US" dirty="0" smtClean="0"/>
              <a:t>Large Search Engines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10238" y="1676400"/>
            <a:ext cx="80559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de-DE" sz="3200" dirty="0"/>
              <a:t>Often a combination of</a:t>
            </a:r>
          </a:p>
          <a:p>
            <a:pPr lvl="1"/>
            <a:r>
              <a:rPr lang="de-DE" sz="2800" dirty="0" err="1"/>
              <a:t>Frequent</a:t>
            </a:r>
            <a:r>
              <a:rPr lang="de-DE" sz="2800" dirty="0"/>
              <a:t> </a:t>
            </a:r>
            <a:r>
              <a:rPr lang="de-DE" sz="2800" dirty="0" err="1"/>
              <a:t>incremental</a:t>
            </a:r>
            <a:r>
              <a:rPr lang="de-DE" sz="2800" dirty="0"/>
              <a:t> </a:t>
            </a:r>
            <a:r>
              <a:rPr lang="de-DE" sz="2800" dirty="0" err="1"/>
              <a:t>changes</a:t>
            </a:r>
            <a:endParaRPr lang="de-DE" sz="2800" dirty="0"/>
          </a:p>
          <a:p>
            <a:pPr lvl="1"/>
            <a:r>
              <a:rPr lang="en-US" sz="2800" dirty="0"/>
              <a:t>Rotation of large parts of the index that can then be swapped </a:t>
            </a:r>
            <a:r>
              <a:rPr lang="de-DE" sz="2800" dirty="0"/>
              <a:t>in</a:t>
            </a:r>
          </a:p>
          <a:p>
            <a:pPr lvl="1"/>
            <a:r>
              <a:rPr lang="en-US" sz="2800" dirty="0"/>
              <a:t>Occasional complete rebuild (becomes harder with increasing size – not clear if Google can do a complete rebuild)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0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Building </a:t>
            </a:r>
            <a:r>
              <a:rPr lang="de-DE" dirty="0" smtClean="0"/>
              <a:t>Positional Indexes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0709" y="1600200"/>
            <a:ext cx="80354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Basically the same problem except that the intermediate data </a:t>
            </a:r>
            <a:r>
              <a:rPr lang="de-DE" dirty="0"/>
              <a:t>structures are </a:t>
            </a:r>
            <a:r>
              <a:rPr lang="de-DE" dirty="0" smtClean="0"/>
              <a:t>much larger.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56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Index compression and posting lists compression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FF7C1-1C2B-41F6-B372-879A0D7C34A1}" type="slidenum">
              <a:rPr lang="en-US" smtClean="0"/>
              <a:pPr/>
              <a:t>53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3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Inverted lists are very large</a:t>
            </a:r>
          </a:p>
          <a:p>
            <a:pPr lvl="1" eaLnBrk="1" hangingPunct="1">
              <a:defRPr/>
            </a:pPr>
            <a:r>
              <a:rPr lang="en-US" dirty="0" smtClean="0"/>
              <a:t>e.g., index lists occupy 25-50% of the collection for TREC collections using Indri search engine</a:t>
            </a:r>
          </a:p>
          <a:p>
            <a:pPr lvl="1" eaLnBrk="1" hangingPunct="1">
              <a:defRPr/>
            </a:pPr>
            <a:r>
              <a:rPr lang="en-US" dirty="0" smtClean="0"/>
              <a:t>Much higher if n-grams are indexed</a:t>
            </a:r>
          </a:p>
          <a:p>
            <a:pPr eaLnBrk="1" hangingPunct="1">
              <a:defRPr/>
            </a:pPr>
            <a:r>
              <a:rPr lang="en-US" dirty="0" smtClean="0"/>
              <a:t>Compression of indexes saves disk and/or memory space</a:t>
            </a:r>
          </a:p>
          <a:p>
            <a:pPr lvl="1" eaLnBrk="1" hangingPunct="1">
              <a:defRPr/>
            </a:pPr>
            <a:r>
              <a:rPr lang="en-US" dirty="0" smtClean="0"/>
              <a:t>Typically have to decompress lists to use them</a:t>
            </a:r>
          </a:p>
          <a:p>
            <a:pPr lvl="1" eaLnBrk="1" hangingPunct="1">
              <a:defRPr/>
            </a:pPr>
            <a:r>
              <a:rPr lang="en-US" dirty="0" smtClean="0"/>
              <a:t>Best compression techniques have good </a:t>
            </a:r>
            <a:r>
              <a:rPr lang="en-US" i="1" dirty="0" smtClean="0"/>
              <a:t>compression ratios</a:t>
            </a:r>
            <a:r>
              <a:rPr lang="en-US" dirty="0" smtClean="0"/>
              <a:t> and are easy to decompress</a:t>
            </a:r>
          </a:p>
          <a:p>
            <a:pPr eaLnBrk="1" hangingPunct="1">
              <a:defRPr/>
            </a:pPr>
            <a:r>
              <a:rPr lang="en-US" i="1" dirty="0" smtClean="0"/>
              <a:t>Lossless </a:t>
            </a:r>
            <a:r>
              <a:rPr lang="en-US" dirty="0" smtClean="0"/>
              <a:t>compression – no information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i="1" dirty="0" smtClean="0"/>
              <a:t>Basic idea</a:t>
            </a:r>
            <a:r>
              <a:rPr lang="en-US" dirty="0" smtClean="0"/>
              <a:t>: Common data elements use short codes while uncommon data elements use longer codes</a:t>
            </a:r>
          </a:p>
          <a:p>
            <a:pPr lvl="1" eaLnBrk="1" hangingPunct="1">
              <a:defRPr/>
            </a:pPr>
            <a:r>
              <a:rPr lang="en-US" dirty="0" smtClean="0"/>
              <a:t>Example: coding numbers</a:t>
            </a:r>
          </a:p>
          <a:p>
            <a:pPr lvl="1" eaLnBrk="1" hangingPunct="1">
              <a:defRPr/>
            </a:pPr>
            <a:endParaRPr lang="en-US" sz="1300" dirty="0" smtClean="0"/>
          </a:p>
          <a:p>
            <a:pPr lvl="2" eaLnBrk="1" hangingPunct="1">
              <a:defRPr/>
            </a:pPr>
            <a:r>
              <a:rPr lang="en-US" dirty="0" smtClean="0"/>
              <a:t>number sequence: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possible encoding (14 bits):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encode 0 using a single 0: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only 10 (ten) bits, but...</a:t>
            </a:r>
            <a:endParaRPr lang="en-US" dirty="0"/>
          </a:p>
        </p:txBody>
      </p:sp>
      <p:pic>
        <p:nvPicPr>
          <p:cNvPr id="28675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5025" y="3408363"/>
            <a:ext cx="2197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46687" y="4114800"/>
            <a:ext cx="32115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86363" y="4883150"/>
            <a:ext cx="25130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1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 Example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Ambiguous</a:t>
            </a:r>
            <a:r>
              <a:rPr lang="en-US" dirty="0" smtClean="0"/>
              <a:t> encoding – not clear how to decode</a:t>
            </a:r>
          </a:p>
          <a:p>
            <a:pPr lvl="2" eaLnBrk="1" hangingPunct="1"/>
            <a:r>
              <a:rPr lang="en-US" dirty="0"/>
              <a:t>t</a:t>
            </a:r>
            <a:r>
              <a:rPr lang="en-US" dirty="0" smtClean="0"/>
              <a:t>he same coding: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which represents: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use unambiguous code:</a:t>
            </a:r>
          </a:p>
          <a:p>
            <a:pPr lvl="3" eaLnBrk="1" hangingPunct="1"/>
            <a:r>
              <a:rPr lang="en-US" dirty="0" smtClean="0"/>
              <a:t>example: </a:t>
            </a:r>
            <a:r>
              <a:rPr lang="en-US" i="1" dirty="0" smtClean="0"/>
              <a:t>prefix codes</a:t>
            </a:r>
          </a:p>
          <a:p>
            <a:pPr lvl="2" eaLnBrk="1" hangingPunct="1"/>
            <a:r>
              <a:rPr lang="en-US" dirty="0" smtClean="0"/>
              <a:t>which gives: (13 bits)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29699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87625"/>
            <a:ext cx="24987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75163" y="3409950"/>
            <a:ext cx="21875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86388" y="4084638"/>
            <a:ext cx="16541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713163" y="5726113"/>
            <a:ext cx="30972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4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28620" y="1428736"/>
            <a:ext cx="798198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lvl="2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  <a:p>
            <a:r>
              <a:rPr lang="en-US" dirty="0"/>
              <a:t> BSBI algorithm</a:t>
            </a:r>
          </a:p>
          <a:p>
            <a:r>
              <a:rPr lang="en-US" dirty="0"/>
              <a:t>SPIMI algorithm</a:t>
            </a:r>
          </a:p>
          <a:p>
            <a:r>
              <a:rPr lang="en-US" dirty="0"/>
              <a:t>Distributed </a:t>
            </a:r>
            <a:r>
              <a:rPr lang="en-US" dirty="0" smtClean="0"/>
              <a:t>indexing (</a:t>
            </a:r>
            <a:r>
              <a:rPr lang="en-US" dirty="0" err="1" smtClean="0"/>
              <a:t>MapReduce</a:t>
            </a:r>
            <a:r>
              <a:rPr lang="en-US" smtClean="0"/>
              <a:t>)</a:t>
            </a:r>
            <a:endParaRPr lang="en-US" dirty="0"/>
          </a:p>
          <a:p>
            <a:r>
              <a:rPr lang="en-US" dirty="0"/>
              <a:t>Dynamic indexing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Delta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Word count data is good candidate for compression</a:t>
            </a:r>
          </a:p>
          <a:p>
            <a:pPr lvl="1" eaLnBrk="1" hangingPunct="1">
              <a:defRPr/>
            </a:pPr>
            <a:r>
              <a:rPr lang="en-US" dirty="0" smtClean="0"/>
              <a:t>many small numbers and few larger numbers</a:t>
            </a:r>
          </a:p>
          <a:p>
            <a:pPr lvl="1" eaLnBrk="1" hangingPunct="1">
              <a:defRPr/>
            </a:pPr>
            <a:r>
              <a:rPr lang="en-US" dirty="0" smtClean="0"/>
              <a:t>encode small numbers with small codes</a:t>
            </a:r>
          </a:p>
          <a:p>
            <a:pPr eaLnBrk="1" hangingPunct="1">
              <a:defRPr/>
            </a:pPr>
            <a:r>
              <a:rPr lang="en-US" dirty="0" smtClean="0"/>
              <a:t>Document numbers (</a:t>
            </a:r>
            <a:r>
              <a:rPr lang="en-US" dirty="0" err="1" smtClean="0"/>
              <a:t>docID</a:t>
            </a:r>
            <a:r>
              <a:rPr lang="en-US" dirty="0" smtClean="0"/>
              <a:t>) are less predictable</a:t>
            </a:r>
          </a:p>
          <a:p>
            <a:pPr lvl="1" eaLnBrk="1" hangingPunct="1">
              <a:defRPr/>
            </a:pPr>
            <a:r>
              <a:rPr lang="en-US" dirty="0" smtClean="0"/>
              <a:t>but differences between numbers in an ordered list are smaller and more predictable</a:t>
            </a:r>
          </a:p>
          <a:p>
            <a:pPr eaLnBrk="1" hangingPunct="1">
              <a:defRPr/>
            </a:pPr>
            <a:r>
              <a:rPr lang="en-US" i="1" dirty="0" smtClean="0"/>
              <a:t>Delta encoding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encoding differences between document numbers (</a:t>
            </a:r>
            <a:r>
              <a:rPr lang="en-US" i="1" dirty="0" smtClean="0"/>
              <a:t>d-gaps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Delta Encoding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/>
              <a:t>Inverted list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/>
              <a:t>Differences between adjacent numbers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/>
              <a:t>Differences for a high-frequency word  (thus appearing in consecutive documents) are easier to compress, e.g.,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/>
              <a:t>Differences for a low-frequency word are large, e.g.,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174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30450" y="2001838"/>
            <a:ext cx="36703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28875" y="3022600"/>
            <a:ext cx="29289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87625" y="4894263"/>
            <a:ext cx="31765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13025" y="5918200"/>
            <a:ext cx="33131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3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Construction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discussed the basic algorithm for index construction: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2514600"/>
            <a:ext cx="670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Create an empty index term list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For each document, D, in the document set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	   For each (non-zero) token, T, in 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	           If T is not already in 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     Insert T into I;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	    Find the location for T in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If (T, D) is in the posting list for 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    increase its term frequency for 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    Create (T, D);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                   Add it to the posting list for T;</a:t>
            </a:r>
          </a:p>
        </p:txBody>
      </p:sp>
    </p:spTree>
    <p:extLst>
      <p:ext uri="{BB962C8B-B14F-4D97-AF65-F5344CB8AC3E}">
        <p14:creationId xmlns:p14="http://schemas.microsoft.com/office/powerpoint/2010/main" val="33390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Bit-Aligned Codes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Breaks between encoded numbers can occur after any bit position</a:t>
            </a:r>
          </a:p>
          <a:p>
            <a:pPr eaLnBrk="1" hangingPunct="1"/>
            <a:r>
              <a:rPr lang="en-US" i="1" smtClean="0"/>
              <a:t>Unary</a:t>
            </a:r>
            <a:r>
              <a:rPr lang="en-US" smtClean="0"/>
              <a:t> code</a:t>
            </a:r>
          </a:p>
          <a:p>
            <a:pPr lvl="1" eaLnBrk="1" hangingPunct="1"/>
            <a:r>
              <a:rPr lang="en-US" smtClean="0"/>
              <a:t>Encode </a:t>
            </a:r>
            <a:r>
              <a:rPr lang="en-US" i="1" smtClean="0"/>
              <a:t>k</a:t>
            </a:r>
            <a:r>
              <a:rPr lang="en-US" smtClean="0"/>
              <a:t> by </a:t>
            </a:r>
            <a:r>
              <a:rPr lang="en-US" i="1" smtClean="0"/>
              <a:t>k</a:t>
            </a:r>
            <a:r>
              <a:rPr lang="en-US" smtClean="0"/>
              <a:t> 1s followed by 0</a:t>
            </a:r>
          </a:p>
          <a:p>
            <a:pPr lvl="1" eaLnBrk="1" hangingPunct="1"/>
            <a:r>
              <a:rPr lang="en-US" smtClean="0"/>
              <a:t>0 at end makes code unambiguous</a:t>
            </a:r>
          </a:p>
        </p:txBody>
      </p:sp>
      <p:pic>
        <p:nvPicPr>
          <p:cNvPr id="32771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44813" y="4194175"/>
            <a:ext cx="2286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Unary and Binary Codes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Unary is very efficient for small numbers such as 0 and 1, but quickly becomes very expensive</a:t>
            </a:r>
          </a:p>
          <a:p>
            <a:pPr lvl="1" eaLnBrk="1" hangingPunct="1"/>
            <a:r>
              <a:rPr lang="en-US" smtClean="0"/>
              <a:t>1023 can be represented in 10 binary bits, but requires 1024 bits in unary</a:t>
            </a:r>
          </a:p>
          <a:p>
            <a:pPr eaLnBrk="1" hangingPunct="1"/>
            <a:r>
              <a:rPr lang="en-US" smtClean="0"/>
              <a:t>Binary is more efficient for large numbers, but it may be ambiguous</a:t>
            </a:r>
          </a:p>
        </p:txBody>
      </p:sp>
    </p:spTree>
    <p:extLst>
      <p:ext uri="{BB962C8B-B14F-4D97-AF65-F5344CB8AC3E}">
        <p14:creationId xmlns:p14="http://schemas.microsoft.com/office/powerpoint/2010/main" val="12856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Elias-</a:t>
            </a:r>
            <a:r>
              <a:rPr lang="el-GR" dirty="0" smtClean="0"/>
              <a:t>γ</a:t>
            </a:r>
            <a:r>
              <a:rPr lang="en-US" dirty="0" smtClean="0"/>
              <a:t> Code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encode a number </a:t>
            </a:r>
            <a:r>
              <a:rPr lang="en-US" i="1" dirty="0" smtClean="0"/>
              <a:t>k</a:t>
            </a:r>
            <a:r>
              <a:rPr lang="en-US" dirty="0" smtClean="0"/>
              <a:t>, compute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2" eaLnBrk="1" hangingPunct="1"/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dirty="0" smtClean="0"/>
              <a:t> is number of binary digits, encoded in unary</a:t>
            </a:r>
          </a:p>
        </p:txBody>
      </p:sp>
      <p:pic>
        <p:nvPicPr>
          <p:cNvPr id="34819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49513" y="2192338"/>
            <a:ext cx="26400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28838" y="3638550"/>
            <a:ext cx="544353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8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Elias-</a:t>
            </a:r>
            <a:r>
              <a:rPr lang="el-GR" smtClean="0"/>
              <a:t>γ</a:t>
            </a:r>
            <a:r>
              <a:rPr lang="en-US" smtClean="0"/>
              <a:t> Code and Decode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any number </a:t>
            </a:r>
            <a:r>
              <a:rPr lang="en-US" i="1" dirty="0" smtClean="0"/>
              <a:t>k</a:t>
            </a:r>
            <a:r>
              <a:rPr lang="en-US" dirty="0" smtClean="0"/>
              <a:t>, the Elias-</a:t>
            </a:r>
            <a:r>
              <a:rPr lang="el-GR" dirty="0" smtClean="0"/>
              <a:t>γ</a:t>
            </a:r>
            <a:r>
              <a:rPr lang="en-US" dirty="0" smtClean="0"/>
              <a:t> code requires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decoding</a:t>
            </a:r>
            <a:r>
              <a:rPr lang="en-US" i="1" dirty="0" smtClean="0"/>
              <a:t>, k = 2</a:t>
            </a:r>
            <a:r>
              <a:rPr lang="en-US" i="1" baseline="30000" dirty="0" smtClean="0"/>
              <a:t>kd</a:t>
            </a:r>
            <a:r>
              <a:rPr lang="en-US" i="1" dirty="0" smtClean="0"/>
              <a:t> +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 </a:t>
            </a:r>
          </a:p>
          <a:p>
            <a:pPr eaLnBrk="1" hangingPunct="1"/>
            <a:r>
              <a:rPr lang="en-US" dirty="0" smtClean="0"/>
              <a:t>For example, </a:t>
            </a:r>
            <a:r>
              <a:rPr lang="en-US" sz="2800" dirty="0" smtClean="0"/>
              <a:t>Elias-</a:t>
            </a:r>
            <a:r>
              <a:rPr lang="el-GR" sz="2800" dirty="0" smtClean="0"/>
              <a:t>γ</a:t>
            </a:r>
            <a:r>
              <a:rPr lang="en-US" sz="2800" dirty="0" smtClean="0"/>
              <a:t> code = 1110110,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=111,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=110, thus k = 2</a:t>
            </a:r>
            <a:r>
              <a:rPr lang="en-US" i="1" baseline="30000" dirty="0" smtClean="0"/>
              <a:t>3</a:t>
            </a:r>
            <a:r>
              <a:rPr lang="en-US" i="1" dirty="0" smtClean="0"/>
              <a:t>+6 = 14</a:t>
            </a:r>
          </a:p>
          <a:p>
            <a:pPr eaLnBrk="1" hangingPunct="1"/>
            <a:r>
              <a:rPr lang="en-US" dirty="0" smtClean="0"/>
              <a:t>Compared to binary coding, the saving comes from variable length coding.</a:t>
            </a:r>
          </a:p>
        </p:txBody>
      </p:sp>
      <p:sp>
        <p:nvSpPr>
          <p:cNvPr id="10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3A253F-C746-4406-83A2-D6C7F9CECD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mtClean="0"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62050" y="2063750"/>
          <a:ext cx="14652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698400" imgH="228600" progId="Equation.3">
                  <p:embed/>
                </p:oleObj>
              </mc:Choice>
              <mc:Fallback>
                <p:oleObj name="Equation" r:id="rId3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2063750"/>
                        <a:ext cx="146526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5"/>
          <p:cNvSpPr txBox="1">
            <a:spLocks noChangeArrowheads="1"/>
          </p:cNvSpPr>
          <p:nvPr/>
        </p:nvSpPr>
        <p:spPr bwMode="auto">
          <a:xfrm>
            <a:off x="2743200" y="1973263"/>
            <a:ext cx="496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bits for 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d</a:t>
            </a:r>
            <a:r>
              <a:rPr lang="en-US" sz="3200" i="1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in unary code and </a:t>
            </a:r>
            <a:endParaRPr lang="en-US" sz="3200" baseline="-25000">
              <a:latin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20788" y="2687638"/>
          <a:ext cx="1092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520560" imgH="228600" progId="Equation.3">
                  <p:embed/>
                </p:oleObj>
              </mc:Choice>
              <mc:Fallback>
                <p:oleObj name="Equation" r:id="rId5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2687638"/>
                        <a:ext cx="10922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54300" y="2549525"/>
            <a:ext cx="5934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bits for 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r</a:t>
            </a:r>
            <a:r>
              <a:rPr lang="en-US" sz="3200" i="1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in binary code. A total of</a:t>
            </a:r>
            <a:endParaRPr lang="en-US" sz="3200" baseline="-25000">
              <a:latin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95375" y="3187700"/>
          <a:ext cx="16525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787320" imgH="228600" progId="Equation.3">
                  <p:embed/>
                </p:oleObj>
              </mc:Choice>
              <mc:Fallback>
                <p:oleObj name="Equation" r:id="rId7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187700"/>
                        <a:ext cx="165258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2760663" y="3155950"/>
            <a:ext cx="2751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bits are needed.</a:t>
            </a:r>
            <a:endParaRPr lang="en-US" sz="3200" baseline="-25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Elias-</a:t>
            </a:r>
            <a:r>
              <a:rPr lang="el-GR" smtClean="0"/>
              <a:t>δ </a:t>
            </a:r>
            <a:r>
              <a:rPr lang="en-US" smtClean="0"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Elias-</a:t>
            </a:r>
            <a:r>
              <a:rPr lang="el-GR" dirty="0" smtClean="0"/>
              <a:t>γ</a:t>
            </a:r>
            <a:r>
              <a:rPr lang="en-US" dirty="0" smtClean="0"/>
              <a:t> code uses no more bits than unary, many fewer for k &gt; 2</a:t>
            </a:r>
          </a:p>
          <a:p>
            <a:pPr lvl="1" eaLnBrk="1" hangingPunct="1">
              <a:defRPr/>
            </a:pPr>
            <a:r>
              <a:rPr lang="en-US" dirty="0" smtClean="0"/>
              <a:t>1023 takes 19 bits instead of 1024 bits using unary</a:t>
            </a:r>
          </a:p>
          <a:p>
            <a:pPr eaLnBrk="1" hangingPunct="1">
              <a:defRPr/>
            </a:pPr>
            <a:r>
              <a:rPr lang="en-US" dirty="0" smtClean="0"/>
              <a:t>In general, takes 2⌊log</a:t>
            </a:r>
            <a:r>
              <a:rPr lang="en-US" baseline="-25000" dirty="0" smtClean="0"/>
              <a:t>2</a:t>
            </a:r>
            <a:r>
              <a:rPr lang="en-US" dirty="0" smtClean="0"/>
              <a:t>k⌋+1 bits</a:t>
            </a:r>
          </a:p>
          <a:p>
            <a:pPr eaLnBrk="1" hangingPunct="1">
              <a:defRPr/>
            </a:pPr>
            <a:r>
              <a:rPr lang="en-US" dirty="0" smtClean="0"/>
              <a:t>To improve coding of large numbers, use Elias-</a:t>
            </a:r>
            <a:r>
              <a:rPr lang="el-GR" dirty="0" smtClean="0"/>
              <a:t>δ </a:t>
            </a:r>
            <a:r>
              <a:rPr lang="en-US" dirty="0" smtClean="0"/>
              <a:t>code</a:t>
            </a:r>
          </a:p>
          <a:p>
            <a:pPr lvl="1" eaLnBrk="1" hangingPunct="1">
              <a:defRPr/>
            </a:pPr>
            <a:r>
              <a:rPr lang="en-US" dirty="0" smtClean="0"/>
              <a:t>Instead of encoding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unary, we encode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+ 1 </a:t>
            </a:r>
            <a:r>
              <a:rPr lang="en-US" dirty="0" smtClean="0"/>
              <a:t>using Elias-γ</a:t>
            </a:r>
          </a:p>
          <a:p>
            <a:pPr lvl="1" eaLnBrk="1" hangingPunct="1">
              <a:defRPr/>
            </a:pPr>
            <a:r>
              <a:rPr lang="en-US" dirty="0" smtClean="0"/>
              <a:t>Takes approximately 2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2</a:t>
            </a:r>
            <a:r>
              <a:rPr lang="en-US" dirty="0" smtClean="0"/>
              <a:t> k + log</a:t>
            </a:r>
            <a:r>
              <a:rPr lang="en-US" baseline="-25000" dirty="0" smtClean="0"/>
              <a:t>2</a:t>
            </a:r>
            <a:r>
              <a:rPr lang="en-US" dirty="0" smtClean="0"/>
              <a:t> k bits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Elias-</a:t>
            </a:r>
            <a:r>
              <a:rPr lang="el-GR" smtClean="0"/>
              <a:t>δ </a:t>
            </a:r>
            <a:r>
              <a:rPr lang="en-US" smtClean="0"/>
              <a:t>Code</a:t>
            </a:r>
          </a:p>
        </p:txBody>
      </p:sp>
      <p:sp>
        <p:nvSpPr>
          <p:cNvPr id="389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smtClean="0"/>
              <a:t> into: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encode </a:t>
            </a:r>
            <a:r>
              <a:rPr lang="en-US" i="1" smtClean="0"/>
              <a:t>k</a:t>
            </a:r>
            <a:r>
              <a:rPr lang="en-US" i="1" baseline="-25000" smtClean="0"/>
              <a:t>dd</a:t>
            </a:r>
            <a:r>
              <a:rPr lang="en-US" i="1" smtClean="0"/>
              <a:t> </a:t>
            </a:r>
            <a:r>
              <a:rPr lang="en-US" smtClean="0"/>
              <a:t>in unary, </a:t>
            </a:r>
            <a:r>
              <a:rPr lang="en-US" i="1" smtClean="0"/>
              <a:t>k</a:t>
            </a:r>
            <a:r>
              <a:rPr lang="en-US" i="1" baseline="-25000" smtClean="0"/>
              <a:t>dr</a:t>
            </a:r>
            <a:r>
              <a:rPr lang="en-US" i="1" smtClean="0"/>
              <a:t> </a:t>
            </a:r>
            <a:r>
              <a:rPr lang="en-US" smtClean="0"/>
              <a:t>in binary, and </a:t>
            </a:r>
            <a:r>
              <a:rPr lang="en-US" i="1" smtClean="0"/>
              <a:t>k</a:t>
            </a:r>
            <a:r>
              <a:rPr lang="en-US" i="1" baseline="-25000" smtClean="0"/>
              <a:t>r</a:t>
            </a:r>
            <a:r>
              <a:rPr lang="en-US" i="1" smtClean="0"/>
              <a:t> </a:t>
            </a:r>
            <a:r>
              <a:rPr lang="en-US" smtClean="0"/>
              <a:t>in binary</a:t>
            </a:r>
          </a:p>
        </p:txBody>
      </p:sp>
      <p:pic>
        <p:nvPicPr>
          <p:cNvPr id="38921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2450" y="4073525"/>
            <a:ext cx="59499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571750" y="1997075"/>
          <a:ext cx="287178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193760" imgH="482400" progId="Equation.3">
                  <p:embed/>
                </p:oleObj>
              </mc:Choice>
              <mc:Fallback>
                <p:oleObj name="Equation" r:id="rId5" imgW="1193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997075"/>
                        <a:ext cx="2871788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9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Elias-</a:t>
            </a:r>
            <a:r>
              <a:rPr lang="el-GR" smtClean="0"/>
              <a:t>δ </a:t>
            </a:r>
            <a:r>
              <a:rPr lang="en-US" smtClean="0"/>
              <a:t>Code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Code = 11000111</a:t>
            </a:r>
          </a:p>
          <a:p>
            <a:r>
              <a:rPr lang="en-US" dirty="0" smtClean="0"/>
              <a:t>From the code we know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dd</a:t>
            </a:r>
            <a:r>
              <a:rPr lang="en-US" i="1" baseline="-25000" dirty="0" smtClean="0"/>
              <a:t> </a:t>
            </a:r>
            <a:r>
              <a:rPr lang="en-US" i="1" dirty="0" smtClean="0"/>
              <a:t>=110,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dr</a:t>
            </a:r>
            <a:r>
              <a:rPr lang="en-US" i="1" dirty="0" smtClean="0"/>
              <a:t>=00,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=111</a:t>
            </a:r>
          </a:p>
          <a:p>
            <a:r>
              <a:rPr lang="en-US" i="1" dirty="0" smtClean="0"/>
              <a:t>k = 2</a:t>
            </a:r>
            <a:r>
              <a:rPr lang="en-US" i="1" baseline="30000" dirty="0" smtClean="0"/>
              <a:t>kd</a:t>
            </a:r>
            <a:r>
              <a:rPr lang="en-US" i="1" dirty="0" smtClean="0"/>
              <a:t> +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 </a:t>
            </a:r>
            <a:r>
              <a:rPr lang="en-US" i="1" dirty="0" smtClean="0"/>
              <a:t>where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= k</a:t>
            </a:r>
            <a:r>
              <a:rPr lang="en-US" i="1" baseline="-25000" dirty="0" smtClean="0"/>
              <a:t>dr</a:t>
            </a:r>
            <a:r>
              <a:rPr lang="en-US" i="1" dirty="0" smtClean="0"/>
              <a:t>+2</a:t>
            </a:r>
            <a:r>
              <a:rPr lang="en-US" i="1" baseline="30000" dirty="0" smtClean="0"/>
              <a:t>kdd</a:t>
            </a:r>
            <a:r>
              <a:rPr lang="en-US" i="1" dirty="0" smtClean="0"/>
              <a:t> -1</a:t>
            </a:r>
          </a:p>
          <a:p>
            <a:r>
              <a:rPr lang="en-US" i="1" baseline="-25000" dirty="0" smtClean="0"/>
              <a:t> </a:t>
            </a:r>
            <a:r>
              <a:rPr lang="en-US" i="1" dirty="0" smtClean="0"/>
              <a:t>k = 2</a:t>
            </a:r>
            <a:r>
              <a:rPr lang="en-US" i="1" baseline="30000" dirty="0" smtClean="0"/>
              <a:t>0+4-1</a:t>
            </a:r>
            <a:r>
              <a:rPr lang="en-US" i="1" dirty="0" smtClean="0"/>
              <a:t>+7 = 15</a:t>
            </a:r>
            <a:endParaRPr lang="en-US" i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828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5" y="228600"/>
            <a:ext cx="7464425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8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Byte-Aligned Codes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Variable-length bit encodings can be a problem on processors that process bytes</a:t>
            </a:r>
          </a:p>
          <a:p>
            <a:pPr eaLnBrk="1" hangingPunct="1"/>
            <a:r>
              <a:rPr lang="en-US" i="1" smtClean="0"/>
              <a:t>v-byte</a:t>
            </a:r>
            <a:r>
              <a:rPr lang="en-US" smtClean="0"/>
              <a:t> is a popular byte-aligned code</a:t>
            </a:r>
          </a:p>
          <a:p>
            <a:pPr lvl="1" eaLnBrk="1" hangingPunct="1"/>
            <a:r>
              <a:rPr lang="en-US" smtClean="0"/>
              <a:t>Similar to Unicode UTF-8</a:t>
            </a:r>
          </a:p>
          <a:p>
            <a:pPr eaLnBrk="1" hangingPunct="1"/>
            <a:r>
              <a:rPr lang="en-US" smtClean="0"/>
              <a:t>Shortest v-byte code is 1 byte</a:t>
            </a:r>
          </a:p>
          <a:p>
            <a:pPr eaLnBrk="1" hangingPunct="1"/>
            <a:r>
              <a:rPr lang="en-US" smtClean="0"/>
              <a:t>Numbers are 1 to 4 bytes, with high bit 1 in the last byte, 0 otherwise</a:t>
            </a:r>
          </a:p>
        </p:txBody>
      </p:sp>
    </p:spTree>
    <p:extLst>
      <p:ext uri="{BB962C8B-B14F-4D97-AF65-F5344CB8AC3E}">
        <p14:creationId xmlns:p14="http://schemas.microsoft.com/office/powerpoint/2010/main" val="4105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V-Byte Encoding</a:t>
            </a:r>
          </a:p>
        </p:txBody>
      </p:sp>
      <p:sp>
        <p:nvSpPr>
          <p:cNvPr id="430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92263"/>
            <a:ext cx="39878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82663" y="3792538"/>
            <a:ext cx="6451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2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the Simple Indexing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in SIA is in memory while in reality the data indexed by a commercial search engine is much bigger that will not fit in memory</a:t>
            </a:r>
          </a:p>
          <a:p>
            <a:pPr lvl="1"/>
            <a:r>
              <a:rPr lang="en-US" dirty="0" smtClean="0"/>
              <a:t>Solution: read and write information from and to secondary storage (e.g., disks)</a:t>
            </a:r>
          </a:p>
          <a:p>
            <a:r>
              <a:rPr lang="en-US" dirty="0" smtClean="0"/>
              <a:t>Even with secondary storage, we still need to consider the issue of index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9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V-Byte Encoder 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7738" y="2227263"/>
            <a:ext cx="73660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V-Byte Decoder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625600"/>
            <a:ext cx="716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7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Compression Example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 invert list with positions: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Delta encode document numbers and positions: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Compress using v-byte: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6083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24038" y="2346325"/>
            <a:ext cx="4595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46263" y="3903663"/>
            <a:ext cx="4705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19250" y="5235575"/>
            <a:ext cx="61801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7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compression:</a:t>
            </a:r>
          </a:p>
          <a:p>
            <a:pPr lvl="1"/>
            <a:r>
              <a:rPr lang="en-US" dirty="0" smtClean="0"/>
              <a:t>Delta coding</a:t>
            </a:r>
          </a:p>
          <a:p>
            <a:pPr lvl="1"/>
            <a:r>
              <a:rPr lang="en-US" dirty="0" smtClean="0"/>
              <a:t>Elias-gamma</a:t>
            </a:r>
          </a:p>
          <a:p>
            <a:pPr lvl="1"/>
            <a:r>
              <a:rPr lang="en-US" dirty="0" smtClean="0"/>
              <a:t>Elias-delta</a:t>
            </a:r>
          </a:p>
          <a:p>
            <a:pPr lvl="1"/>
            <a:r>
              <a:rPr lang="en-US" dirty="0" smtClean="0"/>
              <a:t>Byte-aligned</a:t>
            </a:r>
          </a:p>
          <a:p>
            <a:pPr lvl="2"/>
            <a:r>
              <a:rPr lang="en-US" smtClean="0"/>
              <a:t>V-Byte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D33C-9B01-4086-9FDC-C5D4C71E9690}" type="slidenum">
              <a:rPr lang="en-US" smtClean="0"/>
              <a:pPr/>
              <a:t>73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698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Reuters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4471"/>
              </p:ext>
            </p:extLst>
          </p:nvPr>
        </p:nvGraphicFramePr>
        <p:xfrm>
          <a:off x="571472" y="1687188"/>
          <a:ext cx="7286676" cy="4937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20367"/>
                <a:gridCol w="2166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/>
                        <a:t>data structure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kern="1200" baseline="0" dirty="0" smtClean="0"/>
                        <a:t>size in MB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baseline="0" dirty="0" err="1" smtClean="0"/>
                        <a:t>dictionary</a:t>
                      </a:r>
                      <a:r>
                        <a:rPr lang="de-DE" sz="2400" kern="1200" baseline="0" dirty="0" smtClean="0"/>
                        <a:t>, </a:t>
                      </a:r>
                      <a:r>
                        <a:rPr lang="de-DE" sz="2400" kern="1200" baseline="0" dirty="0" err="1" smtClean="0"/>
                        <a:t>fixed-width</a:t>
                      </a:r>
                      <a:r>
                        <a:rPr lang="de-DE" sz="2400" kern="1200" baseline="0" dirty="0" smtClean="0"/>
                        <a:t> </a:t>
                      </a:r>
                    </a:p>
                    <a:p>
                      <a:r>
                        <a:rPr lang="en-US" sz="2400" kern="1200" baseline="0" dirty="0" smtClean="0"/>
                        <a:t>dictionary, term pointers into string </a:t>
                      </a:r>
                    </a:p>
                    <a:p>
                      <a:r>
                        <a:rPr lang="en-US" sz="2400" kern="1200" baseline="0" dirty="0" smtClean="0"/>
                        <a:t>∼, with blocking, k = 4 </a:t>
                      </a:r>
                    </a:p>
                    <a:p>
                      <a:r>
                        <a:rPr lang="en-US" sz="2400" kern="1200" baseline="0" dirty="0" smtClean="0"/>
                        <a:t>∼, with blocking &amp; front coding </a:t>
                      </a:r>
                    </a:p>
                    <a:p>
                      <a:r>
                        <a:rPr lang="de-DE" sz="2400" kern="1200" baseline="0" dirty="0" err="1" smtClean="0"/>
                        <a:t>collection</a:t>
                      </a:r>
                      <a:r>
                        <a:rPr lang="de-DE" sz="2400" kern="1200" baseline="0" dirty="0" smtClean="0"/>
                        <a:t> (</a:t>
                      </a:r>
                      <a:r>
                        <a:rPr lang="de-DE" sz="2400" kern="1200" baseline="0" dirty="0" err="1" smtClean="0"/>
                        <a:t>text</a:t>
                      </a:r>
                      <a:r>
                        <a:rPr lang="de-DE" sz="2400" kern="1200" baseline="0" dirty="0" smtClean="0"/>
                        <a:t>, </a:t>
                      </a:r>
                      <a:r>
                        <a:rPr lang="de-DE" sz="2400" kern="1200" baseline="0" dirty="0" err="1" smtClean="0"/>
                        <a:t>xml</a:t>
                      </a:r>
                      <a:r>
                        <a:rPr lang="de-DE" sz="2400" kern="1200" baseline="0" dirty="0" smtClean="0"/>
                        <a:t> </a:t>
                      </a:r>
                      <a:r>
                        <a:rPr lang="de-DE" sz="2400" kern="1200" baseline="0" dirty="0" err="1" smtClean="0"/>
                        <a:t>markup</a:t>
                      </a:r>
                      <a:r>
                        <a:rPr lang="de-DE" sz="2400" kern="1200" baseline="0" dirty="0" smtClean="0"/>
                        <a:t> </a:t>
                      </a:r>
                      <a:r>
                        <a:rPr lang="de-DE" sz="2400" kern="1200" baseline="0" dirty="0" err="1" smtClean="0"/>
                        <a:t>etc</a:t>
                      </a:r>
                      <a:r>
                        <a:rPr lang="de-DE" sz="2400" kern="1200" baseline="0" dirty="0" smtClean="0"/>
                        <a:t>) </a:t>
                      </a:r>
                    </a:p>
                    <a:p>
                      <a:r>
                        <a:rPr lang="de-DE" sz="2400" kern="1200" baseline="0" dirty="0" err="1" smtClean="0"/>
                        <a:t>collection</a:t>
                      </a:r>
                      <a:r>
                        <a:rPr lang="de-DE" sz="2400" kern="1200" baseline="0" dirty="0" smtClean="0"/>
                        <a:t> (</a:t>
                      </a:r>
                      <a:r>
                        <a:rPr lang="de-DE" sz="2400" kern="1200" baseline="0" dirty="0" err="1" smtClean="0"/>
                        <a:t>text</a:t>
                      </a:r>
                      <a:r>
                        <a:rPr lang="de-DE" sz="2400" kern="1200" baseline="0" dirty="0" smtClean="0"/>
                        <a:t>) </a:t>
                      </a:r>
                    </a:p>
                    <a:p>
                      <a:r>
                        <a:rPr lang="de-DE" sz="2400" kern="1200" baseline="0" dirty="0" smtClean="0"/>
                        <a:t>T/D </a:t>
                      </a:r>
                      <a:r>
                        <a:rPr lang="de-DE" sz="2400" kern="1200" baseline="0" dirty="0" err="1" smtClean="0"/>
                        <a:t>incidence</a:t>
                      </a:r>
                      <a:r>
                        <a:rPr lang="de-DE" sz="2400" kern="1200" baseline="0" dirty="0" smtClean="0"/>
                        <a:t> </a:t>
                      </a:r>
                      <a:r>
                        <a:rPr lang="de-DE" sz="2400" kern="1200" baseline="0" dirty="0" err="1" smtClean="0"/>
                        <a:t>matrix</a:t>
                      </a:r>
                      <a:r>
                        <a:rPr lang="de-DE" sz="2400" kern="1200" baseline="0" dirty="0" smtClean="0"/>
                        <a:t> </a:t>
                      </a:r>
                    </a:p>
                    <a:p>
                      <a:r>
                        <a:rPr lang="en-US" sz="2400" kern="1200" baseline="0" dirty="0" smtClean="0"/>
                        <a:t>postings, uncompressed (32-bit words) </a:t>
                      </a:r>
                    </a:p>
                    <a:p>
                      <a:r>
                        <a:rPr lang="en-US" sz="2400" kern="1200" baseline="0" dirty="0" smtClean="0"/>
                        <a:t>postings, uncompressed </a:t>
                      </a:r>
                      <a:r>
                        <a:rPr lang="en-US" sz="2400" kern="1200" baseline="0" smtClean="0"/>
                        <a:t>(20-bits words) </a:t>
                      </a:r>
                      <a:endParaRPr lang="en-US" sz="2400" kern="1200" baseline="0" dirty="0" smtClean="0"/>
                    </a:p>
                    <a:p>
                      <a:r>
                        <a:rPr lang="nb-NO" sz="2400" kern="1200" baseline="0" dirty="0" smtClean="0"/>
                        <a:t>postings, variable byte encoded </a:t>
                      </a:r>
                    </a:p>
                    <a:p>
                      <a:r>
                        <a:rPr lang="de-DE" sz="2400" kern="1200" baseline="0" dirty="0" err="1" smtClean="0"/>
                        <a:t>postings</a:t>
                      </a:r>
                      <a:r>
                        <a:rPr lang="de-DE" sz="2400" kern="1200" baseline="0" dirty="0" smtClean="0"/>
                        <a:t>, </a:t>
                      </a:r>
                      <a:r>
                        <a:rPr lang="el-GR" sz="2400" kern="1200" baseline="0" dirty="0" smtClean="0"/>
                        <a:t>γ </a:t>
                      </a:r>
                      <a:r>
                        <a:rPr lang="de-DE" sz="2400" kern="1200" baseline="0" dirty="0" err="1" smtClean="0"/>
                        <a:t>encoded</a:t>
                      </a:r>
                      <a:r>
                        <a:rPr lang="de-DE" sz="2400" kern="1200" baseline="0" dirty="0" smtClean="0"/>
                        <a:t> </a:t>
                      </a:r>
                      <a:endParaRPr lang="de-DE" sz="2400" dirty="0" smtClean="0"/>
                    </a:p>
                    <a:p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kern="1200" baseline="0" dirty="0" smtClean="0"/>
                        <a:t>11.2</a:t>
                      </a:r>
                    </a:p>
                    <a:p>
                      <a:pPr algn="r"/>
                      <a:r>
                        <a:rPr lang="en-US" sz="2400" kern="1200" baseline="0" dirty="0" smtClean="0"/>
                        <a:t>7.6</a:t>
                      </a:r>
                    </a:p>
                    <a:p>
                      <a:pPr algn="r"/>
                      <a:r>
                        <a:rPr lang="en-US" sz="2400" kern="1200" baseline="0" dirty="0" smtClean="0"/>
                        <a:t>7.1</a:t>
                      </a:r>
                    </a:p>
                    <a:p>
                      <a:pPr algn="r"/>
                      <a:r>
                        <a:rPr lang="en-US" sz="2400" kern="1200" baseline="0" dirty="0" smtClean="0"/>
                        <a:t>5.9</a:t>
                      </a:r>
                    </a:p>
                    <a:p>
                      <a:pPr algn="r"/>
                      <a:r>
                        <a:rPr lang="de-DE" sz="2400" kern="1200" baseline="0" dirty="0" smtClean="0"/>
                        <a:t>3600.0</a:t>
                      </a:r>
                    </a:p>
                    <a:p>
                      <a:pPr algn="r"/>
                      <a:r>
                        <a:rPr lang="de-DE" sz="2400" kern="1200" baseline="0" dirty="0" smtClean="0"/>
                        <a:t>960.0</a:t>
                      </a:r>
                    </a:p>
                    <a:p>
                      <a:pPr algn="r"/>
                      <a:r>
                        <a:rPr lang="de-DE" sz="2400" kern="1200" baseline="0" dirty="0" smtClean="0"/>
                        <a:t>40,000.0</a:t>
                      </a:r>
                    </a:p>
                    <a:p>
                      <a:pPr algn="r"/>
                      <a:r>
                        <a:rPr lang="en-US" sz="2400" kern="1200" baseline="0" dirty="0" smtClean="0"/>
                        <a:t>400.0</a:t>
                      </a:r>
                    </a:p>
                    <a:p>
                      <a:pPr algn="r"/>
                      <a:r>
                        <a:rPr lang="en-US" sz="2400" kern="1200" baseline="0" dirty="0" smtClean="0"/>
                        <a:t>250.0</a:t>
                      </a:r>
                    </a:p>
                    <a:p>
                      <a:pPr algn="r"/>
                      <a:r>
                        <a:rPr lang="nb-NO" sz="2400" kern="1200" baseline="0" dirty="0" smtClean="0"/>
                        <a:t>116.0</a:t>
                      </a:r>
                      <a:endParaRPr lang="de-DE" sz="2400" kern="1200" baseline="0" dirty="0" smtClean="0"/>
                    </a:p>
                    <a:p>
                      <a:pPr algn="r"/>
                      <a:r>
                        <a:rPr lang="de-DE" sz="2400" kern="1200" baseline="0" dirty="0" smtClean="0"/>
                        <a:t>101.0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16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Skipping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involves comparison of inverted lists of different lengths</a:t>
            </a:r>
          </a:p>
          <a:p>
            <a:pPr lvl="1" eaLnBrk="1" hangingPunct="1"/>
            <a:r>
              <a:rPr lang="en-US" smtClean="0"/>
              <a:t>Can be very inefficient</a:t>
            </a:r>
          </a:p>
          <a:p>
            <a:pPr lvl="1" eaLnBrk="1" hangingPunct="1"/>
            <a:r>
              <a:rPr lang="en-US" smtClean="0"/>
              <a:t>“Skipping” ahead to check document numbers is much better</a:t>
            </a:r>
          </a:p>
          <a:p>
            <a:pPr lvl="1" eaLnBrk="1" hangingPunct="1"/>
            <a:r>
              <a:rPr lang="en-US" smtClean="0"/>
              <a:t>Compression makes this difficult</a:t>
            </a:r>
          </a:p>
          <a:p>
            <a:pPr lvl="2" eaLnBrk="1" hangingPunct="1"/>
            <a:r>
              <a:rPr lang="en-US" smtClean="0"/>
              <a:t>Variable size, only d-gaps stored</a:t>
            </a:r>
          </a:p>
          <a:p>
            <a:pPr eaLnBrk="1" hangingPunct="1"/>
            <a:r>
              <a:rPr lang="en-US" smtClean="0"/>
              <a:t>Skip pointers are additional data structure to support skipping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1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Skip Pointers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skip pointer (</a:t>
            </a:r>
            <a:r>
              <a:rPr lang="en-US" i="1" smtClean="0"/>
              <a:t>d, p) </a:t>
            </a:r>
            <a:r>
              <a:rPr lang="en-US" smtClean="0"/>
              <a:t>contains a document number </a:t>
            </a:r>
            <a:r>
              <a:rPr lang="en-US" i="1" smtClean="0"/>
              <a:t>d</a:t>
            </a:r>
            <a:r>
              <a:rPr lang="en-US" smtClean="0"/>
              <a:t> and a byte (or bit) position </a:t>
            </a:r>
            <a:r>
              <a:rPr lang="en-US" i="1" smtClean="0"/>
              <a:t>p</a:t>
            </a:r>
          </a:p>
          <a:p>
            <a:pPr lvl="1" eaLnBrk="1" hangingPunct="1"/>
            <a:r>
              <a:rPr lang="en-US" smtClean="0"/>
              <a:t>Means there is an inverted list posting that starts at position </a:t>
            </a:r>
            <a:r>
              <a:rPr lang="en-US" i="1" smtClean="0"/>
              <a:t>p</a:t>
            </a:r>
            <a:r>
              <a:rPr lang="en-US" smtClean="0"/>
              <a:t>, and the posting before it was for document </a:t>
            </a:r>
            <a:r>
              <a:rPr lang="en-US" i="1" smtClean="0"/>
              <a:t>d</a:t>
            </a:r>
          </a:p>
        </p:txBody>
      </p:sp>
      <p:pic>
        <p:nvPicPr>
          <p:cNvPr id="48131" name="Picture 2" descr="C:\Users\croft\Desktop\ch5-skipp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4470400"/>
            <a:ext cx="7397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1016000" y="5892800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skip pointers</a:t>
            </a:r>
          </a:p>
        </p:txBody>
      </p:sp>
      <p:cxnSp>
        <p:nvCxnSpPr>
          <p:cNvPr id="16" name="Straight Arrow Connector 15"/>
          <p:cNvCxnSpPr>
            <a:stCxn id="48132" idx="0"/>
          </p:cNvCxnSpPr>
          <p:nvPr/>
        </p:nvCxnSpPr>
        <p:spPr>
          <a:xfrm rot="16200000" flipV="1">
            <a:off x="1504157" y="5684043"/>
            <a:ext cx="355600" cy="619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18"/>
          <p:cNvSpPr txBox="1">
            <a:spLocks noChangeArrowheads="1"/>
          </p:cNvSpPr>
          <p:nvPr/>
        </p:nvSpPr>
        <p:spPr bwMode="auto">
          <a:xfrm>
            <a:off x="4216400" y="5689600"/>
            <a:ext cx="129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Inverted list</a:t>
            </a:r>
          </a:p>
        </p:txBody>
      </p:sp>
    </p:spTree>
    <p:extLst>
      <p:ext uri="{BB962C8B-B14F-4D97-AF65-F5344CB8AC3E}">
        <p14:creationId xmlns:p14="http://schemas.microsoft.com/office/powerpoint/2010/main" val="34434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Skip Pointers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lvl="1" eaLnBrk="1" hangingPunct="1"/>
            <a:r>
              <a:rPr lang="en-US" smtClean="0"/>
              <a:t>Inverted list</a:t>
            </a:r>
          </a:p>
          <a:p>
            <a:pPr lvl="1" eaLnBrk="1" hangingPunct="1">
              <a:buFontTx/>
              <a:buNone/>
            </a:pPr>
            <a:endParaRPr lang="en-US" sz="4000" smtClean="0"/>
          </a:p>
          <a:p>
            <a:pPr lvl="1" eaLnBrk="1" hangingPunct="1"/>
            <a:r>
              <a:rPr lang="en-US" smtClean="0"/>
              <a:t>D-gaps</a:t>
            </a:r>
          </a:p>
          <a:p>
            <a:pPr lvl="1" eaLnBrk="1" hangingPunct="1"/>
            <a:endParaRPr lang="en-US" sz="4000" smtClean="0"/>
          </a:p>
          <a:p>
            <a:pPr lvl="1" eaLnBrk="1" hangingPunct="1"/>
            <a:r>
              <a:rPr lang="en-US" smtClean="0"/>
              <a:t>Skip pointers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49155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0375" y="2862263"/>
            <a:ext cx="8447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36675" y="4140200"/>
            <a:ext cx="5656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62063" y="5461000"/>
            <a:ext cx="566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4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Auxiliary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Inverted lists usually stored together in a single file for efficiency</a:t>
            </a:r>
          </a:p>
          <a:p>
            <a:pPr lvl="1" eaLnBrk="1" hangingPunct="1">
              <a:defRPr/>
            </a:pPr>
            <a:r>
              <a:rPr lang="en-US" i="1" dirty="0" smtClean="0"/>
              <a:t>Inverted file</a:t>
            </a:r>
          </a:p>
          <a:p>
            <a:pPr eaLnBrk="1" hangingPunct="1">
              <a:defRPr/>
            </a:pPr>
            <a:r>
              <a:rPr lang="en-US" i="1" dirty="0" smtClean="0"/>
              <a:t>Vocabulary </a:t>
            </a:r>
            <a:r>
              <a:rPr lang="en-US" dirty="0" smtClean="0"/>
              <a:t>or</a:t>
            </a:r>
            <a:r>
              <a:rPr lang="en-US" i="1" dirty="0" smtClean="0"/>
              <a:t> lexicon</a:t>
            </a:r>
          </a:p>
          <a:p>
            <a:pPr lvl="1" eaLnBrk="1" hangingPunct="1">
              <a:defRPr/>
            </a:pPr>
            <a:r>
              <a:rPr lang="en-US" dirty="0" smtClean="0"/>
              <a:t>Contains a lookup table from index terms to the byte offset of the inverted list in the inverted file</a:t>
            </a:r>
          </a:p>
          <a:p>
            <a:pPr lvl="1" eaLnBrk="1" hangingPunct="1">
              <a:defRPr/>
            </a:pPr>
            <a:r>
              <a:rPr lang="en-US" dirty="0" smtClean="0"/>
              <a:t>Either hash table in memory or B-tree for larger vocabularies</a:t>
            </a:r>
          </a:p>
          <a:p>
            <a:pPr eaLnBrk="1" hangingPunct="1">
              <a:defRPr/>
            </a:pPr>
            <a:r>
              <a:rPr lang="en-US" dirty="0" smtClean="0"/>
              <a:t>Term statistics stored at start of inverted lists</a:t>
            </a:r>
          </a:p>
          <a:p>
            <a:pPr eaLnBrk="1" hangingPunct="1">
              <a:defRPr/>
            </a:pPr>
            <a:r>
              <a:rPr lang="en-US" dirty="0" smtClean="0"/>
              <a:t>Collection statistics stored in separate file</a:t>
            </a:r>
          </a:p>
        </p:txBody>
      </p:sp>
    </p:spTree>
    <p:extLst>
      <p:ext uri="{BB962C8B-B14F-4D97-AF65-F5344CB8AC3E}">
        <p14:creationId xmlns:p14="http://schemas.microsoft.com/office/powerpoint/2010/main" val="2867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56006" y="323685"/>
            <a:ext cx="7889112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2"/>
                </a:solidFill>
                <a:latin typeface="+mj-lt"/>
              </a:rPr>
              <a:t>Hardware </a:t>
            </a:r>
            <a:r>
              <a:rPr lang="de-DE" sz="3600" dirty="0">
                <a:solidFill>
                  <a:schemeClr val="tx2"/>
                </a:solidFill>
                <a:latin typeface="+mj-lt"/>
              </a:rPr>
              <a:t>B</a:t>
            </a:r>
            <a:r>
              <a:rPr lang="de-DE" sz="3600" dirty="0" smtClean="0">
                <a:solidFill>
                  <a:schemeClr val="tx2"/>
                </a:solidFill>
                <a:latin typeface="+mj-lt"/>
              </a:rPr>
              <a:t>asics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68516" y="1905000"/>
            <a:ext cx="80153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Many design decisions in information retrieval are based on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.</a:t>
            </a:r>
          </a:p>
          <a:p>
            <a:r>
              <a:rPr lang="en-US" dirty="0"/>
              <a:t>We begin by reviewing hardware basics that we’ll need in this </a:t>
            </a:r>
            <a:r>
              <a:rPr lang="de-DE" dirty="0" err="1"/>
              <a:t>course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33400" y="306174"/>
            <a:ext cx="7354918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2"/>
                </a:solidFill>
                <a:latin typeface="+mj-lt"/>
              </a:rPr>
              <a:t>Hardware </a:t>
            </a:r>
            <a:r>
              <a:rPr lang="de-DE" sz="3600" dirty="0">
                <a:solidFill>
                  <a:schemeClr val="tx2"/>
                </a:solidFill>
                <a:latin typeface="+mj-lt"/>
              </a:rPr>
              <a:t>B</a:t>
            </a:r>
            <a:r>
              <a:rPr lang="de-DE" sz="3600" dirty="0" smtClean="0">
                <a:solidFill>
                  <a:schemeClr val="tx2"/>
                </a:solidFill>
                <a:latin typeface="+mj-lt"/>
              </a:rPr>
              <a:t>asics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428736"/>
            <a:ext cx="8032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</a:defRPr>
            </a:lvl9pPr>
          </a:lstStyle>
          <a:p>
            <a:r>
              <a:rPr lang="en-US" dirty="0"/>
              <a:t>Access to data is much faster in memory than on disk. (roughly a factor of </a:t>
            </a:r>
            <a:r>
              <a:rPr lang="en-US" dirty="0" smtClean="0"/>
              <a:t>1000)</a:t>
            </a:r>
            <a:endParaRPr lang="en-US" dirty="0"/>
          </a:p>
          <a:p>
            <a:r>
              <a:rPr lang="en-US" dirty="0"/>
              <a:t>Disk seeks are “idle” time: No data is transferred from disk while the disk head is being positioned.</a:t>
            </a:r>
          </a:p>
          <a:p>
            <a:r>
              <a:rPr lang="en-US" dirty="0"/>
              <a:t>To optimize transfer time from disk to memory: one large chunk is faster than many small chunks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39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UCE@DWGLFCNFUVWXY5MJ" val="3172"/>
  <p:tag name="FIRSTCROFT@8ZKLXZNFUVWXY5M7" val="3181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4, 4, 9, 5, 1, 6, 14, 1, 3$  template TPT1  env TPENV1  fore 0  back 16777215  eqnno 2"/>
  <p:tag name="FILENAME" val="TP_tmp"/>
  <p:tag name="ORIGWIDTH" val="94"/>
  <p:tag name="PICTUREFILESIZE" val="34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1, 2, 1, 5, 1, 4, 1, 1, 3, ...$  template TPT1  env TPENV1  fore 0  back 16777215  eqnno 3"/>
  <p:tag name="FILENAME" val="TP_tmp"/>
  <p:tag name="ORIGWIDTH" val="102"/>
  <p:tag name="PICTUREFILESIZE" val="28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09, 3766, 453, 1867, 992, ...$  template TPT1  env TPENV1  fore 0  back 16777215  eqnno 4"/>
  <p:tag name="FILENAME" val="TP_tmp"/>
  <p:tag name="ORIGWIDTH" val="115"/>
  <p:tag name="PICTUREFILESIZE" val="56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&#10; \hline&#10; 0 &amp; 0 \\&#10; 1 &amp; 10 \\&#10; 2 &amp; 110 \\&#10; 3 &amp; 1110 \\&#10; 4 &amp; 11110 \\&#10; 5 &amp; 111110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9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itemize}&#10; \item $k_d = \lfloor \log_2 k \rfloor$&#10; \item $k_r = k - 2^{\lfloor \log_2 k \rfloor}$&#10;\end{itemiz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4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|l}&#10; Number ($k$) &amp; $k_d$ &amp; $k_r$ &amp; Code \\&#10; \hline&#10; 1 &amp; 0 &amp; 0 &amp; 0 \\  &#10; 2 &amp; 1 &amp; 0 &amp; 10 0 \\&#10; 3 &amp; 1 &amp; 1 &amp; 10 1 \\&#10; 6 &amp; 2 &amp; 2 &amp; 110 10 \\ &#10; 15 &amp; 3 &amp; 7 &amp; 1110 111 \\ &#10; 16 &amp; 4 &amp; 0 &amp; 11110 0000 \\&#10; 255 &amp; 7 &amp; 127 &amp; 11111110 1111111 \\&#10; 1023 &amp; 9 &amp; 511 &amp; 1111111110 111111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4"/>
  <p:tag name="PICTUREFILESIZE" val="265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|r|r|l}&#10;Number ($k$) &amp; $k_d$ &amp; $k_r$ &amp; $k_{dd}$ &amp; $k_{dr}$ &amp;                   Code \\&#10;\hline                          &#10;           1 &amp;     0 &amp;     0 &amp;        0 &amp;         0 &amp;                   0 \\&#10;           2 &amp;     1 &amp;     0 &amp;        1 &amp;         0 &amp;              10 0 0 \\&#10;           3 &amp;     1 &amp;     1 &amp;        1 &amp;         0 &amp;              10 0 1 \\&#10;           6 &amp;     2 &amp;     2 &amp;        1 &amp;         1 &amp;             10 1 10 \\&#10;          15 &amp;     3 &amp;     7 &amp;        2 &amp;         0 &amp;          110 00 111 \\&#10;          16 &amp;     4 &amp;     0 &amp;        2 &amp;         1 &amp;         110 01 0000 \\&#10;         255 &amp;     7 &amp;   127 &amp;        3 &amp;         0 &amp;    1110 000 1111111 \\&#10;        1023 &amp;     9 &amp;   511 &amp;        3 &amp;         2 &amp;  1110 010 111111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363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verbatim}&#10; #&#10; # Generating Elias-gamma and Elias-delta codes in Python&#10; #&#10;&#10; import math &#10; &#10; def unary_encode(n):&#10;  return &quot;1&quot; * n + &quot;0&quot;&#10; &#10; def binary_encode(n, width):&#10;     r = &quot;&quot;&#10;     for i in range(0,width):&#10;      if ((1&lt;&lt;i) &amp; n) &gt; 0:&#10;       r = &quot;1&quot; + r&#10;      else:&#10;       r = &quot;0&quot; + r&#10;     return r           &#10;&#10; def gamma_encode(n): &#10;     logn = int(math.log(n,2))&#10;     return unary_encode( logn ) + &quot; &quot; + binary_encode(n, logn)&#10; &#10; def delta_encode(n):&#10;  logn = int(math.log(n,2))&#10; if n == 1:&#10;   return &quot;0&quot;&#10;  else:&#10;   loglog = int(math.log(logn+1,2)) &#10;   residual = logn+1 - int(math.pow(2, loglog))&#10;         return unary_encode( loglog ) + &quot; &quot; + binary_encode( residual, loglog ) + &quot; &quot; + binary_encode(n, logn)&#10; &#10; if __name__ == &quot;__main__&quot;:&#10;     for n in [1,2,3, 6, 15,16,255,1023]: &#10;         logn = int(math.log(n,2))&#10;         loglogn = int(math.log(logn+1,2))&#10;         print n, &quot;d_r&quot;, logn&#10;         print n, &quot;d_dd&quot;, loglogn&#10;         print n, &quot;d_dr&quot;, logn + 1 - int(math.pow(2,loglogn)) &#10;         print n, &quot;delta&quot;, delta_encode(n)&#10;         #print n, &quot;gamma&quot;, gamma_encode(n) &#10;         #print n, &quot;binary&quot;, binary_encode(n)&#10; \end{verbatim}                   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9"/>
  <p:tag name="PICTUREFILESIZE" val="1872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$k$       &amp; Number of bytes \\   &#10;\hline&#10;$k &lt; 2^7$                &amp; 1 \\&#10;$2^7 \leq k &lt; 2^{14}$    &amp; 2 \\&#10;$2^{14} \leq k &lt; 2^{21}$ &amp; 3 \\&#10;$2^{21} \leq k &lt; 2^{28}$ &amp; 4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60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}&#10;$k$      &amp; Binary Code &amp; Hexadecimal \\&#10;\hline&#10;1        &amp; 1 0000001 &amp; 81 \\&#10;6        &amp; 1 0000110 &amp; 86 \\&#10;127      &amp; 1 1111111 &amp; FF \\&#10;128      &amp; 0 0000001 1 0000000 &amp; 01 80 \\&#10;130      &amp; 0 0000001 1 0000010 &amp; 01 82 \\&#10;20000    &amp; 0 0000001 0 0011100 1 0100000 &amp; 01 1C A0&#10;\end{tabular}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311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, 1, 0, 3, 0, 2, 0$  template TPT1  env TPENV1  fore 0  back 16777215  eqnno 2"/>
  <p:tag name="FILENAME" val="TP_tmp"/>
  <p:tag name="ORIGWIDTH" val="62"/>
  <p:tag name="PICTUREFILESIZE" val="23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 public void encode( int[] input, ByteBuffer output ) { &#10;     for( int i : input ) {&#10;         while( i &gt;= 128 ) {           &#10;             output.put( i &amp; 0x7F );&#10;             i &gt;&gt;&gt;= 7;&#10;         }              &#10;         output.put( i | 0x80 );&#10;     }                                      &#10; }  &#10; \end{verbatim}&#10;  &#10;                          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290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 public void decode( byte[] input, IntBuffer output ) {&#10;     for( int i=0; i &lt; input.length; i++ ) {&#10;         int position = 0;&#10;         int result = ((int)input[i] &amp; 0x7F);&#10;         &#10;         while( (input[i] &amp; 0x80) == 0 ) {&#10;             i += 1;&#10;             position += 1;&#10;             int unsignedByte = ((int)input[i] &amp; 0x7F);&#10;             result |= (unsignedByte &lt;&lt; (7*position)); &#10;         }                 &#10;                       &#10;         output.put(result);&#10;     }&#10; }&#10; \end{verbatim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570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, 2, [1,7]) (2, 3, [6, 17, 197]) (3, 1, [1]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4"/>
  <p:tag name="PICTUREFILESIZE" val="659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(1, 2, [1,6]) (1, 3, [6, 11, 180]) (1, 1, [1])$  template TPT1  env TPENV1  fore 0  back 16777215  eqnno 1"/>
  <p:tag name="FILENAME" val="TP_tmp"/>
  <p:tag name="ORIGWIDTH" val="154"/>
  <p:tag name="PICTUREFILESIZE" val="59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tt{81 82 81 86 81 82 86 8B 01 B4 81 81 81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67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5, 11, 17, 21, 26, 34, 36, 37, 45, 48, 51, 52, 57, 80, 89, 91, 94, 101, 104, 119$  template TPT1  env TPENV1  fore 0  back 16777215  eqnno 1"/>
  <p:tag name="FILENAME" val="TP_tmp"/>
  <p:tag name="ORIGWIDTH" val="294"/>
  <p:tag name="PICTUREFILESIZE" val="101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, 6, 6, 4, 5, 9, 2, 1, 8, 3, 3, 1, 5, 23, 9, 2, 3, 7, 3, 15  template TPT1  env TPENV1  fore 0  back 16777215  eqnno 2"/>
  <p:tag name="FILENAME" val="TP_tmp"/>
  <p:tag name="ORIGWIDTH" val="194"/>
  <p:tag name="PICTUREFILESIZE" val="73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7, 3), (34, 6), (45, 9), (52, 12), (89, 15), (101, 18)  template TPT1  env TPENV1  fore 0  back 16777215  eqnno 3"/>
  <p:tag name="FILENAME" val="TP_tmp"/>
  <p:tag name="ORIGWIDTH" val="204"/>
  <p:tag name="PICTUREFILESIZE" val="98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0\ 01\ 00\ 10\ 00\ 11\ 00$  template TPT1  env TPENV1  fore 0  back 16777215  eqnno 3"/>
  <p:tag name="FILENAME" val="TP_tmp"/>
  <p:tag name="ORIGWIDTH" val="90"/>
  <p:tag name="PICTUREFILESIZE" val="1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01\ 0\ 10\ 0\ 11\ 0$  template TPT1  env TPENV1  fore 0  back 16777215  eqnno 4"/>
  <p:tag name="FILENAME" val="TP_tmp"/>
  <p:tag name="ORIGWIDTH" val="70"/>
  <p:tag name="PICTUREFILESIZE" val="15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01\ 01\ 0\ 0\ 11\ 0$  template TPT1  env TPENV1  fore 0  back 16777215  eqnno 5"/>
  <p:tag name="FILENAME" val="TP_tmp"/>
  <p:tag name="ORIGWIDTH" val="70"/>
  <p:tag name="PICTUREFILESIZE" val="15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, 1, 1, 0, 0, 3, 0$  template TPT1  env TPENV1  fore 0  back 16777215  eqnno 6"/>
  <p:tag name="FILENAME" val="TP_tmp"/>
  <p:tag name="ORIGWIDTH" val="62"/>
  <p:tag name="PICTUREFILESIZE" val="20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 \hline&#10; 0 &amp; 0   \\&#10; 1 &amp; 101 \\&#10; 2 &amp; 110 \\&#10; 3 &amp; 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64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101\ 0\ 111\ 0\ 110\ 0$  template TPT1  env TPENV1  fore 0  back 16777215  eqnno 7"/>
  <p:tag name="FILENAME" val="TP_tmp"/>
  <p:tag name="ORIGWIDTH" val="85"/>
  <p:tag name="PICTUREFILESIZE" val="16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5, 9, 18, 23, 24, 30, 44, 45, 48$  template TPT1  env TPENV1  fore 0  back 16777215  eqnno 1"/>
  <p:tag name="FILENAME" val="TP_tmp"/>
  <p:tag name="ORIGWIDTH" val="124"/>
  <p:tag name="PICTUREFILESIZE" val="5015"/>
</p:tagLst>
</file>

<file path=ppt/theme/theme1.xml><?xml version="1.0" encoding="utf-8"?>
<a:theme xmlns:a="http://schemas.openxmlformats.org/drawingml/2006/main" name="1_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11123</TotalTime>
  <Words>3108</Words>
  <Application>Microsoft Office PowerPoint</Application>
  <PresentationFormat>On-screen Show (4:3)</PresentationFormat>
  <Paragraphs>590</Paragraphs>
  <Slides>78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Times New Roman</vt:lpstr>
      <vt:lpstr>Calibri</vt:lpstr>
      <vt:lpstr>Helvetica</vt:lpstr>
      <vt:lpstr>Wingdings</vt:lpstr>
      <vt:lpstr>ＭＳ Ｐゴシック</vt:lpstr>
      <vt:lpstr>1_models</vt:lpstr>
      <vt:lpstr>Equation</vt:lpstr>
      <vt:lpstr>Web Information Retrieval </vt:lpstr>
      <vt:lpstr>Recap</vt:lpstr>
      <vt:lpstr>Creating an Inverted Index</vt:lpstr>
      <vt:lpstr>PowerPoint Presentation</vt:lpstr>
      <vt:lpstr>Outlines</vt:lpstr>
      <vt:lpstr>Index Construction Review</vt:lpstr>
      <vt:lpstr>Discuss the Simple Indexing Algorithm</vt:lpstr>
      <vt:lpstr>PowerPoint Presentation</vt:lpstr>
      <vt:lpstr>PowerPoint Presentation</vt:lpstr>
      <vt:lpstr>PowerPoint Presentation</vt:lpstr>
      <vt:lpstr>PowerPoint Presentation</vt:lpstr>
      <vt:lpstr>Some Definitions Used in the Textbook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Simple Map-Reduce Example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Algorithm</vt:lpstr>
      <vt:lpstr>PowerPoint Presentation</vt:lpstr>
      <vt:lpstr>PowerPoint Presentation</vt:lpstr>
      <vt:lpstr>PowerPoint Presentation</vt:lpstr>
      <vt:lpstr>Compression</vt:lpstr>
      <vt:lpstr>Compression</vt:lpstr>
      <vt:lpstr>Compression</vt:lpstr>
      <vt:lpstr>Compression Example</vt:lpstr>
      <vt:lpstr>Recap</vt:lpstr>
      <vt:lpstr>Delta Encoding</vt:lpstr>
      <vt:lpstr>Delta Encoding</vt:lpstr>
      <vt:lpstr>Bit-Aligned Codes</vt:lpstr>
      <vt:lpstr>Unary and Binary Codes</vt:lpstr>
      <vt:lpstr>Elias-γ Code</vt:lpstr>
      <vt:lpstr>Elias-γ Code and Decode</vt:lpstr>
      <vt:lpstr>Elias-δ Code</vt:lpstr>
      <vt:lpstr>Elias-δ Code</vt:lpstr>
      <vt:lpstr>Example of Elias-δ Code</vt:lpstr>
      <vt:lpstr>PowerPoint Presentation</vt:lpstr>
      <vt:lpstr>Byte-Aligned Codes</vt:lpstr>
      <vt:lpstr>V-Byte Encoding</vt:lpstr>
      <vt:lpstr>V-Byte Encoder </vt:lpstr>
      <vt:lpstr>V-Byte Decoder</vt:lpstr>
      <vt:lpstr>Compression Example</vt:lpstr>
      <vt:lpstr>Recap</vt:lpstr>
      <vt:lpstr>PowerPoint Presentation</vt:lpstr>
      <vt:lpstr>Skipping </vt:lpstr>
      <vt:lpstr>Skip Pointers</vt:lpstr>
      <vt:lpstr>Skip Pointers</vt:lpstr>
      <vt:lpstr>Auxiliary Structures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Xiannong Meng</cp:lastModifiedBy>
  <cp:revision>480</cp:revision>
  <dcterms:created xsi:type="dcterms:W3CDTF">2008-09-08T12:53:55Z</dcterms:created>
  <dcterms:modified xsi:type="dcterms:W3CDTF">2014-05-30T08:29:08Z</dcterms:modified>
</cp:coreProperties>
</file>