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62"/>
  </p:notesMasterIdLst>
  <p:sldIdLst>
    <p:sldId id="286" r:id="rId2"/>
    <p:sldId id="258" r:id="rId3"/>
    <p:sldId id="259" r:id="rId4"/>
    <p:sldId id="260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11" r:id="rId30"/>
    <p:sldId id="312" r:id="rId31"/>
    <p:sldId id="313" r:id="rId32"/>
    <p:sldId id="314" r:id="rId33"/>
    <p:sldId id="315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6" r:id="rId45"/>
    <p:sldId id="327" r:id="rId46"/>
    <p:sldId id="328" r:id="rId47"/>
    <p:sldId id="329" r:id="rId48"/>
    <p:sldId id="330" r:id="rId49"/>
    <p:sldId id="331" r:id="rId50"/>
    <p:sldId id="271" r:id="rId51"/>
    <p:sldId id="272" r:id="rId52"/>
    <p:sldId id="276" r:id="rId53"/>
    <p:sldId id="280" r:id="rId54"/>
    <p:sldId id="281" r:id="rId55"/>
    <p:sldId id="282" r:id="rId56"/>
    <p:sldId id="283" r:id="rId57"/>
    <p:sldId id="332" r:id="rId58"/>
    <p:sldId id="284" r:id="rId59"/>
    <p:sldId id="285" r:id="rId60"/>
    <p:sldId id="336" r:id="rId61"/>
  </p:sldIdLst>
  <p:sldSz cx="9144000" cy="6858000" type="screen4x3"/>
  <p:notesSz cx="6858000" cy="9144000"/>
  <p:embeddedFontLst>
    <p:embeddedFont>
      <p:font typeface="PMingLiU" panose="02020500000000000000" pitchFamily="18" charset="-120"/>
      <p:regular r:id="rId63"/>
    </p:embeddedFont>
    <p:embeddedFont>
      <p:font typeface="Calibri" panose="020F0502020204030204" pitchFamily="34" charset="0"/>
      <p:regular r:id="rId64"/>
      <p:bold r:id="rId65"/>
      <p:italic r:id="rId66"/>
      <p:boldItalic r:id="rId67"/>
    </p:embeddedFont>
    <p:embeddedFont>
      <p:font typeface="Helvetica" panose="020B0604020202020204" pitchFamily="34" charset="0"/>
      <p:regular r:id="rId68"/>
      <p:bold r:id="rId69"/>
      <p:italic r:id="rId70"/>
      <p:boldItalic r:id="rId71"/>
    </p:embeddedFont>
    <p:embeddedFont>
      <p:font typeface="標楷體" panose="03000509000000000000" pitchFamily="65" charset="-120"/>
      <p:regular r:id="rId72"/>
    </p:embeddedFont>
    <p:embeddedFont>
      <p:font typeface="ＭＳ Ｐゴシック" panose="020B0600070205080204" pitchFamily="34" charset="-128"/>
      <p:regular r:id="rId7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9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1.fntdata"/><Relationship Id="rId68" Type="http://schemas.openxmlformats.org/officeDocument/2006/relationships/font" Target="fonts/font6.fntdata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4.fntdata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3.fntdata"/><Relationship Id="rId73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2.fntdata"/><Relationship Id="rId69" Type="http://schemas.openxmlformats.org/officeDocument/2006/relationships/font" Target="fonts/font7.fntdata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10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70" Type="http://schemas.openxmlformats.org/officeDocument/2006/relationships/font" Target="fonts/font8.fntdata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4AC51D-5C85-4514-B05C-2A6DD4212458}" type="datetimeFigureOut">
              <a:rPr lang="en-US" smtClean="0"/>
              <a:t>6/3/2014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B4B7F-A003-433E-B5EC-2E2320317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98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29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39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43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45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46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48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49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57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60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9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10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11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12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ea typeface="ＭＳ Ｐゴシック" charset="-128"/>
              </a:rPr>
              <a:pPr/>
              <a:t>14</a:t>
            </a:fld>
            <a:endParaRPr lang="en-US" smtClean="0">
              <a:ea typeface="ＭＳ Ｐゴシック" charset="-128"/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805" y="4343703"/>
            <a:ext cx="5025926" cy="411086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E753DF9-B8CA-47F3-B4B4-E2FBB9DE20C2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C643E72-2B10-443B-A8F8-4E9AA55BC4D2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346075"/>
            <a:ext cx="1943100" cy="57134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46075"/>
            <a:ext cx="5676900" cy="57134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3936B60-7ACC-4186-B4E4-952420EDC4FB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97931A-9831-4233-AB04-2BD3954C6AA8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E5B9DED-3EDC-4D41-92DE-3C47EED58CC0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3810000" cy="46878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018601-7BF0-4CC9-B386-B7C519442E53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CA7A327-D933-4E18-927B-7054CEF419B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24754-3765-40BD-BB42-F97F786252C7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4D83F0-A99E-43C0-9CE6-DA750ED21F94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0817E18-D4B2-4B58-B8DD-1186571E1255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C150C1-F477-42F9-A5DD-37338584142D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46075"/>
            <a:ext cx="777240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371600"/>
            <a:ext cx="7772400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FF9933"/>
                </a:solidFill>
                <a:latin typeface="+mn-lt"/>
                <a:ea typeface="PMingLiU" pitchFamily="18" charset="-120"/>
              </a:defRPr>
            </a:lvl1pPr>
          </a:lstStyle>
          <a:p>
            <a:endParaRPr lang="en-US"/>
          </a:p>
        </p:txBody>
      </p:sp>
      <p:sp>
        <p:nvSpPr>
          <p:cNvPr id="102405" name="Line 5"/>
          <p:cNvSpPr>
            <a:spLocks noChangeShapeType="1"/>
          </p:cNvSpPr>
          <p:nvPr/>
        </p:nvSpPr>
        <p:spPr bwMode="auto">
          <a:xfrm>
            <a:off x="533400" y="1219200"/>
            <a:ext cx="8077200" cy="0"/>
          </a:xfrm>
          <a:prstGeom prst="line">
            <a:avLst/>
          </a:prstGeom>
          <a:noFill/>
          <a:ln w="76200">
            <a:solidFill>
              <a:srgbClr val="FF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CC6600"/>
                </a:solidFill>
                <a:latin typeface="Helvetica" pitchFamily="34" charset="0"/>
                <a:ea typeface="PMingLiU" pitchFamily="18" charset="-120"/>
              </a:defRPr>
            </a:lvl1pPr>
          </a:lstStyle>
          <a:p>
            <a:fld id="{B825DE62-164F-4A98-974E-B13AB1F31702}" type="slidenum">
              <a:rPr lang="en-US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CC6600"/>
                </a:solidFill>
                <a:latin typeface="+mn-lt"/>
                <a:ea typeface="PMingLiU" pitchFamily="18" charset="-120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33CC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FF0000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–"/>
        <a:defRPr sz="2400">
          <a:solidFill>
            <a:srgbClr val="000099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•"/>
        <a:defRPr>
          <a:solidFill>
            <a:srgbClr val="336600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CC00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Web Information Retrieval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/>
          <a:lstStyle/>
          <a:p>
            <a:r>
              <a:rPr lang="en-US" sz="2400" dirty="0" smtClean="0"/>
              <a:t>Textbook by</a:t>
            </a:r>
          </a:p>
          <a:p>
            <a:r>
              <a:rPr lang="en-US" sz="2400" dirty="0" smtClean="0"/>
              <a:t>Christopher D. Manning, </a:t>
            </a:r>
            <a:r>
              <a:rPr lang="en-US" sz="2400" dirty="0" err="1" smtClean="0"/>
              <a:t>Prabhakar</a:t>
            </a:r>
            <a:r>
              <a:rPr lang="en-US" sz="2400" dirty="0" smtClean="0"/>
              <a:t> </a:t>
            </a:r>
            <a:r>
              <a:rPr lang="en-US" sz="2400" dirty="0" err="1" smtClean="0"/>
              <a:t>Raghavan</a:t>
            </a:r>
            <a:r>
              <a:rPr lang="en-US" sz="2400" dirty="0" smtClean="0"/>
              <a:t>, and </a:t>
            </a:r>
            <a:r>
              <a:rPr lang="en-US" sz="2400" dirty="0" err="1" smtClean="0"/>
              <a:t>Hinrich</a:t>
            </a:r>
            <a:r>
              <a:rPr lang="en-US" sz="2400" dirty="0" smtClean="0"/>
              <a:t> </a:t>
            </a:r>
            <a:r>
              <a:rPr lang="en-US" sz="2400" dirty="0" err="1" smtClean="0"/>
              <a:t>Schutze</a:t>
            </a:r>
            <a:endParaRPr lang="en-US" sz="2400" dirty="0" smtClean="0"/>
          </a:p>
          <a:p>
            <a:r>
              <a:rPr lang="en-US" sz="2400" i="1" dirty="0" smtClean="0"/>
              <a:t>Notes Revised by X. </a:t>
            </a:r>
            <a:r>
              <a:rPr lang="en-US" sz="2400" i="1" dirty="0" err="1" smtClean="0"/>
              <a:t>Meng</a:t>
            </a:r>
            <a:r>
              <a:rPr lang="en-US" sz="2400" i="1" dirty="0" smtClean="0"/>
              <a:t> for SEU</a:t>
            </a:r>
          </a:p>
          <a:p>
            <a:r>
              <a:rPr lang="en-US" sz="2400" i="1" smtClean="0"/>
              <a:t>May 2014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3727570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Take 1: Jaccard </a:t>
            </a:r>
            <a:r>
              <a:rPr lang="de-DE" dirty="0" smtClean="0"/>
              <a:t>Coefficient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378393"/>
            <a:ext cx="79947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dirty="0"/>
              <a:t>A commonly used measure of overlap of two sets</a:t>
            </a:r>
          </a:p>
          <a:p>
            <a:r>
              <a:rPr lang="en-US" sz="2400" dirty="0"/>
              <a:t>Let A and B be two sets</a:t>
            </a:r>
          </a:p>
          <a:p>
            <a:r>
              <a:rPr lang="de-DE" sz="2400" dirty="0" err="1"/>
              <a:t>Jaccard</a:t>
            </a:r>
            <a:r>
              <a:rPr lang="de-DE" sz="2400" dirty="0"/>
              <a:t> </a:t>
            </a:r>
            <a:r>
              <a:rPr lang="de-DE" sz="2400" dirty="0" err="1"/>
              <a:t>coefficient</a:t>
            </a:r>
            <a:r>
              <a:rPr lang="de-DE" sz="24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de-DE" sz="2400" dirty="0"/>
          </a:p>
          <a:p>
            <a:r>
              <a:rPr lang="de-DE" sz="2400" dirty="0"/>
              <a:t>JACCARD (A, A) = 1</a:t>
            </a:r>
          </a:p>
          <a:p>
            <a:r>
              <a:rPr lang="de-DE" sz="2400" dirty="0"/>
              <a:t>JACCARD</a:t>
            </a:r>
            <a:r>
              <a:rPr lang="en-US" sz="2400" dirty="0"/>
              <a:t> (A, B) = 0 if A ∩ B = 0</a:t>
            </a:r>
          </a:p>
          <a:p>
            <a:r>
              <a:rPr lang="en-US" sz="2400" dirty="0"/>
              <a:t>A and B don’t have to be the same size.</a:t>
            </a:r>
          </a:p>
          <a:p>
            <a:r>
              <a:rPr lang="en-US" sz="2400" dirty="0"/>
              <a:t>Always assigns a number between 0 and 1.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7" descr="6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667202"/>
            <a:ext cx="3351990" cy="837998"/>
          </a:xfrm>
          <a:prstGeom prst="rect">
            <a:avLst/>
          </a:prstGeom>
        </p:spPr>
      </p:pic>
      <p:pic>
        <p:nvPicPr>
          <p:cNvPr id="10" name="Picture 9" descr="617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058" y="3581400"/>
            <a:ext cx="2209942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63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Jaccard </a:t>
            </a:r>
            <a:r>
              <a:rPr lang="de-DE" dirty="0" smtClean="0"/>
              <a:t>Coefficient</a:t>
            </a:r>
            <a:r>
              <a:rPr lang="de-DE" dirty="0"/>
              <a:t>: Example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600200"/>
            <a:ext cx="79947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dirty="0"/>
              <a:t>What is the query-document match score that the </a:t>
            </a:r>
            <a:r>
              <a:rPr lang="en-US" sz="2800" dirty="0" err="1"/>
              <a:t>Jaccard</a:t>
            </a:r>
            <a:r>
              <a:rPr lang="en-US" sz="2800" dirty="0"/>
              <a:t> </a:t>
            </a:r>
            <a:r>
              <a:rPr lang="de-DE" sz="2800" dirty="0" err="1"/>
              <a:t>coefficient</a:t>
            </a:r>
            <a:r>
              <a:rPr lang="de-DE" sz="2800" dirty="0"/>
              <a:t> </a:t>
            </a:r>
            <a:r>
              <a:rPr lang="de-DE" sz="2800" dirty="0" err="1"/>
              <a:t>computes</a:t>
            </a:r>
            <a:r>
              <a:rPr lang="de-DE" sz="2800" dirty="0"/>
              <a:t> </a:t>
            </a:r>
            <a:r>
              <a:rPr lang="de-DE" sz="2800" dirty="0" err="1"/>
              <a:t>for</a:t>
            </a:r>
            <a:r>
              <a:rPr lang="de-DE" sz="2800" dirty="0"/>
              <a:t>:</a:t>
            </a:r>
          </a:p>
          <a:p>
            <a:pPr lvl="1"/>
            <a:r>
              <a:rPr lang="de-DE" sz="2800" dirty="0"/>
              <a:t>Query: “</a:t>
            </a:r>
            <a:r>
              <a:rPr lang="de-DE" sz="2800" dirty="0" smtClean="0"/>
              <a:t>ideas </a:t>
            </a:r>
            <a:r>
              <a:rPr lang="de-DE" sz="2800" dirty="0"/>
              <a:t>of </a:t>
            </a:r>
            <a:r>
              <a:rPr lang="de-DE" sz="2800" dirty="0" smtClean="0"/>
              <a:t>march</a:t>
            </a:r>
            <a:r>
              <a:rPr lang="de-DE" sz="2800" dirty="0"/>
              <a:t>”</a:t>
            </a:r>
          </a:p>
          <a:p>
            <a:pPr lvl="1"/>
            <a:r>
              <a:rPr lang="en-US" sz="2800" dirty="0"/>
              <a:t>Document “Caesar died in March”</a:t>
            </a:r>
          </a:p>
          <a:p>
            <a:pPr lvl="1"/>
            <a:r>
              <a:rPr lang="de-DE" sz="2800" dirty="0"/>
              <a:t>JACCARD(q, d) = 1/6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3216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What’s </a:t>
            </a:r>
            <a:r>
              <a:rPr lang="de-DE" dirty="0" smtClean="0"/>
              <a:t>Wrong </a:t>
            </a:r>
            <a:r>
              <a:rPr lang="de-DE" dirty="0"/>
              <a:t>with Jaccard?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6804" y="1423425"/>
            <a:ext cx="8149996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It doesn’t consider term frequency (how many occurrences a </a:t>
            </a:r>
            <a:r>
              <a:rPr lang="de-DE" dirty="0" err="1"/>
              <a:t>term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).</a:t>
            </a:r>
          </a:p>
          <a:p>
            <a:r>
              <a:rPr lang="en-US" dirty="0"/>
              <a:t>Rare terms are more informative than frequent terms. </a:t>
            </a:r>
            <a:r>
              <a:rPr lang="en-US" dirty="0" err="1"/>
              <a:t>Jaccard</a:t>
            </a:r>
            <a:r>
              <a:rPr lang="en-US" dirty="0"/>
              <a:t> does not consider this information.</a:t>
            </a:r>
          </a:p>
          <a:p>
            <a:r>
              <a:rPr lang="en-US" dirty="0"/>
              <a:t>We need a more sophisticated way of normalizing for the </a:t>
            </a:r>
            <a:r>
              <a:rPr lang="de-DE" dirty="0" err="1"/>
              <a:t>length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</a:t>
            </a:r>
            <a:r>
              <a:rPr lang="de-DE" dirty="0" err="1"/>
              <a:t>document</a:t>
            </a:r>
            <a:r>
              <a:rPr lang="de-DE" dirty="0"/>
              <a:t>.</a:t>
            </a:r>
          </a:p>
          <a:p>
            <a:r>
              <a:rPr lang="en-US" dirty="0"/>
              <a:t>Later in this lecture, we’ll use                                  (cosine) . . .</a:t>
            </a:r>
          </a:p>
          <a:p>
            <a:r>
              <a:rPr lang="en-US" dirty="0"/>
              <a:t>. . . instead of |A ∩ B|/|A ∪ B| (</a:t>
            </a:r>
            <a:r>
              <a:rPr lang="en-US" dirty="0" err="1"/>
              <a:t>Jaccard</a:t>
            </a:r>
            <a:r>
              <a:rPr lang="en-US" dirty="0"/>
              <a:t>) for length </a:t>
            </a:r>
            <a:r>
              <a:rPr lang="de-DE" dirty="0" err="1"/>
              <a:t>normalization</a:t>
            </a:r>
            <a:r>
              <a:rPr lang="de-DE" dirty="0"/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pic>
        <p:nvPicPr>
          <p:cNvPr id="8" name="Picture 7" descr="62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4700743"/>
            <a:ext cx="2140874" cy="3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655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38175" y="1447800"/>
            <a:ext cx="804862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 </a:t>
            </a:r>
            <a:r>
              <a:rPr lang="en-US" sz="3200" dirty="0"/>
              <a:t>Recap </a:t>
            </a:r>
          </a:p>
          <a:p>
            <a:r>
              <a:rPr lang="en-US" sz="3200" dirty="0"/>
              <a:t> Why ranked retrieval? 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Term frequency</a:t>
            </a:r>
          </a:p>
          <a:p>
            <a:r>
              <a:rPr lang="en-US" sz="3200" dirty="0"/>
              <a:t> </a:t>
            </a:r>
            <a:r>
              <a:rPr lang="en-US" sz="3200" dirty="0" err="1"/>
              <a:t>tf-idf</a:t>
            </a:r>
            <a:r>
              <a:rPr lang="en-US" sz="3200" dirty="0"/>
              <a:t> weighting</a:t>
            </a:r>
          </a:p>
          <a:p>
            <a:r>
              <a:rPr lang="en-US" sz="3200" dirty="0"/>
              <a:t> The vector space </a:t>
            </a:r>
            <a:r>
              <a:rPr lang="en-US" sz="3200" dirty="0" smtClean="0"/>
              <a:t>model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02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Binary </a:t>
            </a:r>
            <a:r>
              <a:rPr lang="de-DE" dirty="0" smtClean="0"/>
              <a:t>Incidence Matrix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13429" y="5791200"/>
            <a:ext cx="8572560" cy="6476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	Each document is represented as a binary vector ∈ {0, 1}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|V|.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952824"/>
              </p:ext>
            </p:extLst>
          </p:nvPr>
        </p:nvGraphicFramePr>
        <p:xfrm>
          <a:off x="152402" y="1416050"/>
          <a:ext cx="8754369" cy="3291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00198"/>
                <a:gridCol w="1447800"/>
                <a:gridCol w="990600"/>
                <a:gridCol w="1371600"/>
                <a:gridCol w="990600"/>
                <a:gridCol w="1102947"/>
                <a:gridCol w="1250624"/>
              </a:tblGrid>
              <a:tr h="370840">
                <a:tc>
                  <a:txBody>
                    <a:bodyPr/>
                    <a:lstStyle/>
                    <a:p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Anthony </a:t>
                      </a:r>
                      <a:r>
                        <a:rPr lang="de-DE" sz="2000" b="0" kern="1200" baseline="0" dirty="0" err="1" smtClean="0"/>
                        <a:t>and</a:t>
                      </a:r>
                      <a:r>
                        <a:rPr lang="de-DE" sz="2000" b="0" kern="1200" baseline="0" dirty="0" smtClean="0"/>
                        <a:t>  Cleopatra</a:t>
                      </a:r>
                      <a:endParaRPr lang="de-DE" sz="20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Julius </a:t>
                      </a:r>
                      <a:r>
                        <a:rPr lang="de-DE" sz="2000" b="0" kern="1200" baseline="0" dirty="0" smtClean="0"/>
                        <a:t>Caesar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The  </a:t>
                      </a:r>
                      <a:r>
                        <a:rPr lang="de-DE" sz="2000" b="0" kern="1200" baseline="0" dirty="0" smtClean="0"/>
                        <a:t>Tempest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Hamlet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Othello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Macbeth . . .</a:t>
                      </a:r>
                    </a:p>
                    <a:p>
                      <a:endParaRPr lang="de-DE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ANTHONY</a:t>
                      </a:r>
                    </a:p>
                    <a:p>
                      <a:r>
                        <a:rPr lang="de-DE" dirty="0" smtClean="0"/>
                        <a:t>BRUTUS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CAESAR</a:t>
                      </a:r>
                    </a:p>
                    <a:p>
                      <a:r>
                        <a:rPr lang="de-DE" baseline="0" dirty="0" smtClean="0"/>
                        <a:t>CALPURNIA</a:t>
                      </a:r>
                    </a:p>
                    <a:p>
                      <a:r>
                        <a:rPr lang="de-DE" baseline="0" dirty="0" smtClean="0"/>
                        <a:t>CLEOPATRA</a:t>
                      </a:r>
                    </a:p>
                    <a:p>
                      <a:r>
                        <a:rPr lang="de-DE" baseline="0" dirty="0" smtClean="0"/>
                        <a:t>MERCY</a:t>
                      </a:r>
                    </a:p>
                    <a:p>
                      <a:r>
                        <a:rPr lang="de-DE" baseline="0" dirty="0" smtClean="0"/>
                        <a:t>WORSER</a:t>
                      </a:r>
                    </a:p>
                    <a:p>
                      <a:r>
                        <a:rPr lang="de-DE" baseline="0" dirty="0" smtClean="0"/>
                        <a:t>. . 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3040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Frequency Count Matrix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08709" y="5029200"/>
            <a:ext cx="8572560" cy="53161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Each document is now represented as a count vector ∈ N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|</a:t>
            </a:r>
            <a:r>
              <a:rPr lang="en-US" i="1" baseline="30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baseline="30000" dirty="0" smtClean="0">
                <a:solidFill>
                  <a:schemeClr val="tx1"/>
                </a:solidFill>
                <a:latin typeface="+mj-lt"/>
              </a:rPr>
              <a:t>|.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8565542"/>
              </p:ext>
            </p:extLst>
          </p:nvPr>
        </p:nvGraphicFramePr>
        <p:xfrm>
          <a:off x="347240" y="1358146"/>
          <a:ext cx="8524894" cy="32918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557760"/>
                <a:gridCol w="1371600"/>
                <a:gridCol w="1066800"/>
                <a:gridCol w="1066800"/>
                <a:gridCol w="1143000"/>
                <a:gridCol w="1101092"/>
                <a:gridCol w="1217842"/>
              </a:tblGrid>
              <a:tr h="370840">
                <a:tc>
                  <a:txBody>
                    <a:bodyPr/>
                    <a:lstStyle/>
                    <a:p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Anthony </a:t>
                      </a:r>
                      <a:r>
                        <a:rPr lang="de-DE" sz="2000" b="0" kern="1200" baseline="0" dirty="0" err="1" smtClean="0"/>
                        <a:t>and</a:t>
                      </a:r>
                      <a:r>
                        <a:rPr lang="de-DE" sz="2000" b="0" kern="1200" baseline="0" dirty="0" smtClean="0"/>
                        <a:t>  Cleopatra</a:t>
                      </a:r>
                      <a:endParaRPr lang="de-DE" sz="20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Julius </a:t>
                      </a:r>
                      <a:r>
                        <a:rPr lang="de-DE" sz="2000" b="0" kern="1200" baseline="0" dirty="0" smtClean="0"/>
                        <a:t>Caesar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The  </a:t>
                      </a:r>
                      <a:r>
                        <a:rPr lang="de-DE" sz="2000" b="0" kern="1200" baseline="0" dirty="0" smtClean="0"/>
                        <a:t>Tempest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Hamlet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Othello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Macbeth . . .</a:t>
                      </a:r>
                    </a:p>
                    <a:p>
                      <a:endParaRPr lang="de-DE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ANTHONY</a:t>
                      </a:r>
                    </a:p>
                    <a:p>
                      <a:r>
                        <a:rPr lang="de-DE" dirty="0" smtClean="0"/>
                        <a:t>BRUTUS</a:t>
                      </a:r>
                      <a:r>
                        <a:rPr lang="de-DE" baseline="0" dirty="0" smtClean="0"/>
                        <a:t> </a:t>
                      </a:r>
                    </a:p>
                    <a:p>
                      <a:r>
                        <a:rPr lang="de-DE" baseline="0" dirty="0" smtClean="0"/>
                        <a:t>CAESAR</a:t>
                      </a:r>
                    </a:p>
                    <a:p>
                      <a:r>
                        <a:rPr lang="de-DE" baseline="0" dirty="0" smtClean="0"/>
                        <a:t>CALPURNIA</a:t>
                      </a:r>
                    </a:p>
                    <a:p>
                      <a:r>
                        <a:rPr lang="de-DE" baseline="0" dirty="0" smtClean="0"/>
                        <a:t>CLEOPATRA</a:t>
                      </a:r>
                    </a:p>
                    <a:p>
                      <a:r>
                        <a:rPr lang="de-DE" baseline="0" dirty="0" smtClean="0"/>
                        <a:t>MERCY</a:t>
                      </a:r>
                    </a:p>
                    <a:p>
                      <a:r>
                        <a:rPr lang="de-DE" baseline="0" dirty="0" smtClean="0"/>
                        <a:t>WORSER</a:t>
                      </a:r>
                    </a:p>
                    <a:p>
                      <a:r>
                        <a:rPr lang="de-DE" baseline="0" dirty="0" smtClean="0"/>
                        <a:t>. . .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157</a:t>
                      </a:r>
                    </a:p>
                    <a:p>
                      <a:pPr algn="ctr"/>
                      <a:r>
                        <a:rPr lang="de-DE" dirty="0" smtClean="0"/>
                        <a:t>4</a:t>
                      </a:r>
                    </a:p>
                    <a:p>
                      <a:pPr algn="ctr"/>
                      <a:r>
                        <a:rPr lang="de-DE" dirty="0" smtClean="0"/>
                        <a:t>232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57</a:t>
                      </a:r>
                    </a:p>
                    <a:p>
                      <a:pPr algn="ctr"/>
                      <a:r>
                        <a:rPr lang="de-DE" dirty="0" smtClean="0"/>
                        <a:t>2</a:t>
                      </a:r>
                    </a:p>
                    <a:p>
                      <a:pPr algn="ctr"/>
                      <a:r>
                        <a:rPr lang="de-DE" dirty="0" smtClean="0"/>
                        <a:t>2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73</a:t>
                      </a:r>
                    </a:p>
                    <a:p>
                      <a:pPr algn="ctr"/>
                      <a:r>
                        <a:rPr lang="de-DE" dirty="0" smtClean="0"/>
                        <a:t>157</a:t>
                      </a:r>
                    </a:p>
                    <a:p>
                      <a:pPr algn="ctr"/>
                      <a:r>
                        <a:rPr lang="de-DE" dirty="0" smtClean="0"/>
                        <a:t>227</a:t>
                      </a:r>
                    </a:p>
                    <a:p>
                      <a:pPr algn="ctr"/>
                      <a:r>
                        <a:rPr lang="de-DE" dirty="0" smtClean="0"/>
                        <a:t>10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3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endParaRPr lang="de-DE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2</a:t>
                      </a:r>
                    </a:p>
                    <a:p>
                      <a:pPr algn="ctr"/>
                      <a:r>
                        <a:rPr lang="de-DE" dirty="0" smtClean="0"/>
                        <a:t>2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8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5</a:t>
                      </a:r>
                    </a:p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smtClean="0"/>
                        <a:t>1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0</a:t>
                      </a:r>
                    </a:p>
                    <a:p>
                      <a:pPr algn="ctr"/>
                      <a:r>
                        <a:rPr lang="de-DE" dirty="0" smtClean="0"/>
                        <a:t>8</a:t>
                      </a:r>
                    </a:p>
                    <a:p>
                      <a:pPr algn="ctr"/>
                      <a:r>
                        <a:rPr lang="de-DE" dirty="0" smtClean="0"/>
                        <a:t>5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33053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Bag of </a:t>
            </a:r>
            <a:r>
              <a:rPr lang="de-DE" dirty="0" smtClean="0"/>
              <a:t>Words Model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292211"/>
            <a:ext cx="8286808" cy="4879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We do not consider the order of words in a document.</a:t>
            </a:r>
          </a:p>
          <a:p>
            <a:r>
              <a:rPr lang="en-US" dirty="0" smtClean="0"/>
              <a:t>“John </a:t>
            </a:r>
            <a:r>
              <a:rPr lang="en-US" dirty="0"/>
              <a:t>is quicker than </a:t>
            </a:r>
            <a:r>
              <a:rPr lang="en-US" dirty="0" smtClean="0"/>
              <a:t>Mary” </a:t>
            </a:r>
            <a:r>
              <a:rPr lang="en-US" dirty="0"/>
              <a:t>and </a:t>
            </a:r>
            <a:r>
              <a:rPr lang="en-US" dirty="0" smtClean="0"/>
              <a:t>“Mary </a:t>
            </a:r>
            <a:r>
              <a:rPr lang="en-US" dirty="0"/>
              <a:t>is quicker than </a:t>
            </a:r>
            <a:r>
              <a:rPr lang="en-US" dirty="0" smtClean="0"/>
              <a:t>John” </a:t>
            </a:r>
            <a:r>
              <a:rPr lang="en-US" dirty="0"/>
              <a:t>are </a:t>
            </a:r>
            <a:r>
              <a:rPr lang="de-DE" dirty="0"/>
              <a:t>represented </a:t>
            </a:r>
            <a:r>
              <a:rPr lang="de-DE" dirty="0" smtClean="0"/>
              <a:t>in the </a:t>
            </a:r>
            <a:r>
              <a:rPr lang="de-DE" dirty="0"/>
              <a:t>same way.</a:t>
            </a:r>
          </a:p>
          <a:p>
            <a:r>
              <a:rPr lang="en-US" dirty="0"/>
              <a:t>This is called a </a:t>
            </a:r>
            <a:r>
              <a:rPr lang="en-US" i="1" dirty="0"/>
              <a:t>bag of words model</a:t>
            </a:r>
            <a:r>
              <a:rPr lang="en-US" dirty="0"/>
              <a:t>.</a:t>
            </a:r>
          </a:p>
          <a:p>
            <a:r>
              <a:rPr lang="en-US" dirty="0"/>
              <a:t>In a sense, this is a step back: The positional index was able to distinguish these two documents.</a:t>
            </a:r>
          </a:p>
          <a:p>
            <a:r>
              <a:rPr lang="en-US" dirty="0"/>
              <a:t>We will look at “recovering” positional information later in 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course</a:t>
            </a:r>
            <a:r>
              <a:rPr lang="de-DE" dirty="0"/>
              <a:t>.</a:t>
            </a:r>
          </a:p>
          <a:p>
            <a:r>
              <a:rPr lang="en-US" dirty="0"/>
              <a:t>For now: bag of words model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3472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Term </a:t>
            </a:r>
            <a:r>
              <a:rPr lang="de-DE" dirty="0" smtClean="0"/>
              <a:t>Frequency </a:t>
            </a:r>
            <a:r>
              <a:rPr lang="de-DE" dirty="0"/>
              <a:t>tf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6836" y="1292211"/>
            <a:ext cx="8286808" cy="503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dirty="0"/>
              <a:t>The term frequency </a:t>
            </a:r>
            <a:r>
              <a:rPr lang="en-US" sz="2400" i="1" dirty="0" err="1" smtClean="0"/>
              <a:t>tf</a:t>
            </a:r>
            <a:r>
              <a:rPr lang="en-US" sz="2400" i="1" baseline="-25000" dirty="0" err="1" smtClean="0"/>
              <a:t>t,d</a:t>
            </a:r>
            <a:r>
              <a:rPr lang="en-US" sz="2400" dirty="0" smtClean="0"/>
              <a:t> </a:t>
            </a:r>
            <a:r>
              <a:rPr lang="en-US" sz="2400" dirty="0"/>
              <a:t>of term </a:t>
            </a:r>
            <a:r>
              <a:rPr lang="en-US" sz="2400" i="1" dirty="0"/>
              <a:t>t</a:t>
            </a:r>
            <a:r>
              <a:rPr lang="en-US" sz="2400" dirty="0"/>
              <a:t> in document </a:t>
            </a:r>
            <a:r>
              <a:rPr lang="en-US" sz="2400" i="1" dirty="0"/>
              <a:t>d</a:t>
            </a:r>
            <a:r>
              <a:rPr lang="en-US" sz="2400" dirty="0"/>
              <a:t> is defined as the number of times that </a:t>
            </a:r>
            <a:r>
              <a:rPr lang="en-US" sz="2400" i="1" dirty="0"/>
              <a:t>t</a:t>
            </a:r>
            <a:r>
              <a:rPr lang="en-US" sz="2400" dirty="0"/>
              <a:t> occurs in </a:t>
            </a:r>
            <a:r>
              <a:rPr lang="en-US" sz="2400" i="1" dirty="0"/>
              <a:t>d</a:t>
            </a:r>
            <a:r>
              <a:rPr lang="en-US" sz="2400" dirty="0"/>
              <a:t>.</a:t>
            </a:r>
          </a:p>
          <a:p>
            <a:r>
              <a:rPr lang="en-US" sz="2400" dirty="0"/>
              <a:t>We want to use </a:t>
            </a:r>
            <a:r>
              <a:rPr lang="en-US" sz="2400" i="1" dirty="0" err="1" smtClean="0"/>
              <a:t>tf</a:t>
            </a:r>
            <a:r>
              <a:rPr lang="en-US" sz="2400" i="1" baseline="-25000" dirty="0" err="1"/>
              <a:t>t,d</a:t>
            </a:r>
            <a:r>
              <a:rPr lang="en-US" sz="2400" dirty="0" smtClean="0"/>
              <a:t> </a:t>
            </a:r>
            <a:r>
              <a:rPr lang="en-US" sz="2400" dirty="0"/>
              <a:t>when computing query-document match </a:t>
            </a:r>
            <a:r>
              <a:rPr lang="de-DE" sz="2400" dirty="0" err="1"/>
              <a:t>scores</a:t>
            </a:r>
            <a:r>
              <a:rPr lang="de-DE" sz="2400" dirty="0"/>
              <a:t>.</a:t>
            </a:r>
          </a:p>
          <a:p>
            <a:r>
              <a:rPr lang="de-DE" sz="2400" dirty="0"/>
              <a:t>But </a:t>
            </a:r>
            <a:r>
              <a:rPr lang="de-DE" sz="2400" dirty="0" err="1"/>
              <a:t>how</a:t>
            </a:r>
            <a:r>
              <a:rPr lang="de-DE" sz="2400" dirty="0"/>
              <a:t>?</a:t>
            </a:r>
          </a:p>
          <a:p>
            <a:r>
              <a:rPr lang="en-US" sz="2400" dirty="0"/>
              <a:t>Raw term frequency is not what we want because:</a:t>
            </a:r>
          </a:p>
          <a:p>
            <a:r>
              <a:rPr lang="en-US" sz="2400" dirty="0"/>
              <a:t>A document with </a:t>
            </a:r>
            <a:r>
              <a:rPr lang="en-US" sz="2400" dirty="0" err="1"/>
              <a:t>tf</a:t>
            </a:r>
            <a:r>
              <a:rPr lang="en-US" sz="2400" dirty="0"/>
              <a:t> = 10 occurrences of the term is more relevant than a document with </a:t>
            </a:r>
            <a:r>
              <a:rPr lang="en-US" sz="2400" dirty="0" err="1"/>
              <a:t>tf</a:t>
            </a:r>
            <a:r>
              <a:rPr lang="en-US" sz="2400" dirty="0"/>
              <a:t> = 1 occurrence of the term.</a:t>
            </a:r>
          </a:p>
          <a:p>
            <a:r>
              <a:rPr lang="en-US" sz="2400" dirty="0"/>
              <a:t>But not 10 times more relevant.</a:t>
            </a:r>
          </a:p>
          <a:p>
            <a:r>
              <a:rPr lang="en-US" sz="2400" dirty="0"/>
              <a:t>Relevance does not increase proportionally with term </a:t>
            </a:r>
            <a:r>
              <a:rPr lang="de-DE" sz="2400" dirty="0" err="1"/>
              <a:t>frequency</a:t>
            </a:r>
            <a:r>
              <a:rPr lang="de-DE" sz="2400" dirty="0"/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6341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Instead of </a:t>
            </a:r>
            <a:r>
              <a:rPr lang="en-US" dirty="0" smtClean="0"/>
              <a:t>Raw Frequency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Log Frequency Weighting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33400" y="1325309"/>
            <a:ext cx="8153400" cy="4846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The log frequency weight of term </a:t>
            </a:r>
            <a:r>
              <a:rPr lang="en-US" i="1" dirty="0"/>
              <a:t>t</a:t>
            </a:r>
            <a:r>
              <a:rPr lang="en-US" dirty="0"/>
              <a:t> in </a:t>
            </a:r>
            <a:r>
              <a:rPr lang="en-US" i="1" dirty="0"/>
              <a:t>d</a:t>
            </a:r>
            <a:r>
              <a:rPr lang="en-US" dirty="0"/>
              <a:t> is defined as follows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 err="1"/>
              <a:t>tf</a:t>
            </a:r>
            <a:r>
              <a:rPr lang="de-DE" baseline="-25000" dirty="0" err="1"/>
              <a:t>t,d</a:t>
            </a:r>
            <a:r>
              <a:rPr lang="de-DE" dirty="0"/>
              <a:t> → </a:t>
            </a:r>
            <a:r>
              <a:rPr lang="de-DE" dirty="0" err="1"/>
              <a:t>w</a:t>
            </a:r>
            <a:r>
              <a:rPr lang="de-DE" baseline="-25000" dirty="0" err="1"/>
              <a:t>t,d</a:t>
            </a:r>
            <a:r>
              <a:rPr lang="de-DE" dirty="0"/>
              <a:t> :                                                                                         0 → 0, 1 → 1, 2 → 1.3, 10 → 2, 1000 → 4, etc.</a:t>
            </a:r>
          </a:p>
          <a:p>
            <a:r>
              <a:rPr lang="en-US" dirty="0"/>
              <a:t>Score for a document-query pair: sum over terms </a:t>
            </a:r>
            <a:r>
              <a:rPr lang="en-US" i="1" dirty="0"/>
              <a:t>t</a:t>
            </a:r>
            <a:r>
              <a:rPr lang="en-US" dirty="0"/>
              <a:t> in both </a:t>
            </a:r>
            <a:r>
              <a:rPr lang="en-US" i="1" dirty="0"/>
              <a:t>q</a:t>
            </a:r>
            <a:r>
              <a:rPr lang="en-US" dirty="0"/>
              <a:t>                                                                                                    </a:t>
            </a:r>
            <a:r>
              <a:rPr lang="de-DE" dirty="0"/>
              <a:t>and </a:t>
            </a:r>
            <a:r>
              <a:rPr lang="de-DE" i="1" dirty="0"/>
              <a:t>d</a:t>
            </a:r>
            <a:r>
              <a:rPr lang="de-DE" dirty="0"/>
              <a:t>: </a:t>
            </a:r>
            <a:r>
              <a:rPr lang="de-DE" dirty="0" smtClean="0"/>
              <a:t>                                                                                           </a:t>
            </a:r>
            <a:r>
              <a:rPr lang="en-US" dirty="0" err="1"/>
              <a:t>tf</a:t>
            </a:r>
            <a:r>
              <a:rPr lang="en-US" dirty="0"/>
              <a:t>-matching-score(q, d) =     </a:t>
            </a:r>
            <a:r>
              <a:rPr lang="en-US" dirty="0" smtClean="0"/>
              <a:t>    </a:t>
            </a:r>
            <a:r>
              <a:rPr lang="en-US" baseline="-25000" dirty="0" err="1" smtClean="0"/>
              <a:t>t</a:t>
            </a:r>
            <a:r>
              <a:rPr lang="en-US" baseline="-25000" dirty="0" err="1"/>
              <a:t>∈q∩d</a:t>
            </a:r>
            <a:r>
              <a:rPr lang="en-US" baseline="-25000" dirty="0"/>
              <a:t> </a:t>
            </a:r>
            <a:r>
              <a:rPr lang="en-US" dirty="0"/>
              <a:t>(1 + log </a:t>
            </a:r>
            <a:r>
              <a:rPr lang="en-US" dirty="0" err="1"/>
              <a:t>tf</a:t>
            </a:r>
            <a:r>
              <a:rPr lang="en-US" baseline="-25000" dirty="0" err="1"/>
              <a:t>t,d</a:t>
            </a:r>
            <a:r>
              <a:rPr lang="en-US" dirty="0"/>
              <a:t> )</a:t>
            </a:r>
          </a:p>
          <a:p>
            <a:r>
              <a:rPr lang="en-US" dirty="0"/>
              <a:t>The score is 0 if none of the query terms is present in </a:t>
            </a:r>
            <a:r>
              <a:rPr lang="en-US" dirty="0" smtClean="0"/>
              <a:t>the </a:t>
            </a:r>
            <a:r>
              <a:rPr lang="de-DE" dirty="0" smtClean="0"/>
              <a:t>document</a:t>
            </a:r>
            <a:r>
              <a:rPr lang="de-DE" dirty="0"/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8" name="Picture 7" descr="62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1779" y="1905000"/>
            <a:ext cx="5189999" cy="900000"/>
          </a:xfrm>
          <a:prstGeom prst="rect">
            <a:avLst/>
          </a:prstGeom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24664"/>
              </p:ext>
            </p:extLst>
          </p:nvPr>
        </p:nvGraphicFramePr>
        <p:xfrm>
          <a:off x="4262400" y="4572000"/>
          <a:ext cx="538200" cy="46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59" name="Vergelijking" r:id="rId5" imgW="291960" imgH="253800" progId="Equation.3">
                  <p:embed/>
                </p:oleObj>
              </mc:Choice>
              <mc:Fallback>
                <p:oleObj name="Vergelijking" r:id="rId5" imgW="291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00" y="4572000"/>
                        <a:ext cx="538200" cy="46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59528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19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Exercise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85327" y="1445635"/>
            <a:ext cx="7980823" cy="350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Compute the </a:t>
            </a:r>
            <a:r>
              <a:rPr lang="en-US" dirty="0" err="1"/>
              <a:t>Jaccard</a:t>
            </a:r>
            <a:r>
              <a:rPr lang="en-US" dirty="0"/>
              <a:t> matching score and the </a:t>
            </a:r>
            <a:r>
              <a:rPr lang="en-US" i="1" dirty="0" err="1"/>
              <a:t>tf</a:t>
            </a:r>
            <a:r>
              <a:rPr lang="en-US" dirty="0"/>
              <a:t> matching score for the following query-document pairs.</a:t>
            </a:r>
          </a:p>
          <a:p>
            <a:r>
              <a:rPr lang="en-US" dirty="0"/>
              <a:t>q: [information on cars] d: “all </a:t>
            </a:r>
            <a:r>
              <a:rPr lang="en-US" dirty="0" smtClean="0"/>
              <a:t>you have </a:t>
            </a:r>
            <a:r>
              <a:rPr lang="en-US" dirty="0"/>
              <a:t>ever wanted to know </a:t>
            </a:r>
            <a:r>
              <a:rPr lang="de-DE" dirty="0" err="1"/>
              <a:t>about</a:t>
            </a:r>
            <a:r>
              <a:rPr lang="de-DE" dirty="0"/>
              <a:t> </a:t>
            </a:r>
            <a:r>
              <a:rPr lang="de-DE" dirty="0" err="1"/>
              <a:t>cars</a:t>
            </a:r>
            <a:r>
              <a:rPr lang="de-DE" dirty="0"/>
              <a:t>”</a:t>
            </a:r>
          </a:p>
          <a:p>
            <a:r>
              <a:rPr lang="de-DE" dirty="0"/>
              <a:t>q: [</a:t>
            </a:r>
            <a:r>
              <a:rPr lang="de-DE" dirty="0" err="1"/>
              <a:t>information</a:t>
            </a:r>
            <a:r>
              <a:rPr lang="de-DE" dirty="0"/>
              <a:t> on </a:t>
            </a:r>
            <a:r>
              <a:rPr lang="de-DE" dirty="0" err="1"/>
              <a:t>cars</a:t>
            </a:r>
            <a:r>
              <a:rPr lang="de-DE" dirty="0"/>
              <a:t>] d: “</a:t>
            </a:r>
            <a:r>
              <a:rPr lang="de-DE" dirty="0" err="1"/>
              <a:t>information</a:t>
            </a:r>
            <a:r>
              <a:rPr lang="de-DE" dirty="0"/>
              <a:t> on </a:t>
            </a:r>
            <a:r>
              <a:rPr lang="de-DE" dirty="0" err="1"/>
              <a:t>trucks</a:t>
            </a:r>
            <a:r>
              <a:rPr lang="de-DE" dirty="0"/>
              <a:t>, </a:t>
            </a:r>
            <a:r>
              <a:rPr lang="fr-FR" dirty="0"/>
              <a:t>information on planes, information on trains”</a:t>
            </a:r>
          </a:p>
          <a:p>
            <a:r>
              <a:rPr lang="en-US" dirty="0"/>
              <a:t>q: [red cars and red trucks] d: “cops stop red cars more </a:t>
            </a:r>
            <a:r>
              <a:rPr lang="de-DE" dirty="0" err="1"/>
              <a:t>often</a:t>
            </a:r>
            <a:r>
              <a:rPr lang="de-DE" dirty="0"/>
              <a:t>”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0153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81200"/>
            <a:ext cx="8153400" cy="1066800"/>
          </a:xfrm>
        </p:spPr>
        <p:txBody>
          <a:bodyPr/>
          <a:lstStyle/>
          <a:p>
            <a:r>
              <a:rPr lang="en-US" altLang="zh-TW" sz="4000" dirty="0" smtClean="0">
                <a:ea typeface="PMingLiU" pitchFamily="18" charset="-120"/>
              </a:rPr>
              <a:t>Retrieval Models and Vector Space Model</a:t>
            </a:r>
            <a:endParaRPr lang="en-US" altLang="zh-TW" dirty="0">
              <a:ea typeface="PMingLiU" pitchFamily="18" charset="-120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657600"/>
            <a:ext cx="6934200" cy="1905000"/>
          </a:xfrm>
        </p:spPr>
        <p:txBody>
          <a:bodyPr/>
          <a:lstStyle/>
          <a:p>
            <a:pPr algn="l"/>
            <a:endParaRPr lang="en-US" altLang="zh-TW" dirty="0">
              <a:ea typeface="PMingLiU" pitchFamily="18" charset="-120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31249" y="1524000"/>
            <a:ext cx="8055552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3200" dirty="0"/>
              <a:t> Recap </a:t>
            </a:r>
          </a:p>
          <a:p>
            <a:r>
              <a:rPr lang="en-US" sz="3200" dirty="0"/>
              <a:t> Why ranked retrieval? </a:t>
            </a:r>
          </a:p>
          <a:p>
            <a:r>
              <a:rPr lang="en-US" sz="3200" dirty="0"/>
              <a:t> Term frequency</a:t>
            </a:r>
          </a:p>
          <a:p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tf-idf</a:t>
            </a:r>
            <a:r>
              <a:rPr lang="en-US" sz="3200" dirty="0">
                <a:solidFill>
                  <a:srgbClr val="FF0000"/>
                </a:solidFill>
              </a:rPr>
              <a:t> weighting</a:t>
            </a:r>
          </a:p>
          <a:p>
            <a:r>
              <a:rPr lang="en-US" sz="3200" dirty="0"/>
              <a:t> The vector space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49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Frequency in </a:t>
            </a:r>
            <a:r>
              <a:rPr lang="en-US" dirty="0" smtClean="0"/>
              <a:t>Document </a:t>
            </a:r>
            <a:r>
              <a:rPr lang="en-US" dirty="0"/>
              <a:t>vs. </a:t>
            </a:r>
            <a:r>
              <a:rPr lang="en-US" dirty="0" smtClean="0"/>
              <a:t>Frequency </a:t>
            </a:r>
            <a:r>
              <a:rPr lang="en-US" dirty="0"/>
              <a:t>in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28736"/>
            <a:ext cx="8286808" cy="2838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2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In addition to term frequency (the frequency of the term in </a:t>
            </a:r>
            <a:r>
              <a:rPr lang="de-DE" dirty="0" smtClean="0"/>
              <a:t>a document</a:t>
            </a:r>
            <a:r>
              <a:rPr lang="de-DE" dirty="0"/>
              <a:t>) . . .</a:t>
            </a:r>
          </a:p>
          <a:p>
            <a:r>
              <a:rPr lang="en-US" dirty="0"/>
              <a:t>. . .we also want to use the frequency of the term in the collection for weighting and ranking.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94991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Desired </a:t>
            </a:r>
            <a:r>
              <a:rPr lang="en-US" dirty="0" smtClean="0"/>
              <a:t>Weight </a:t>
            </a:r>
            <a:r>
              <a:rPr lang="en-US" dirty="0"/>
              <a:t>for </a:t>
            </a:r>
            <a:r>
              <a:rPr lang="en-US" dirty="0" smtClean="0"/>
              <a:t>Rare Terms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306082"/>
            <a:ext cx="7994678" cy="4485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2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Rare terms are more informative than frequent terms.</a:t>
            </a:r>
          </a:p>
          <a:p>
            <a:r>
              <a:rPr lang="en-US" dirty="0"/>
              <a:t>Consider a term in the query that is rare in the collection </a:t>
            </a:r>
            <a:r>
              <a:rPr lang="de-DE" dirty="0"/>
              <a:t>(e.g., ARACHNOCENTRIC).</a:t>
            </a:r>
          </a:p>
          <a:p>
            <a:r>
              <a:rPr lang="en-US" dirty="0"/>
              <a:t>A document containing this term is very likely to be relevant.</a:t>
            </a:r>
          </a:p>
          <a:p>
            <a:r>
              <a:rPr lang="en-US" dirty="0" smtClean="0"/>
              <a:t>We </a:t>
            </a:r>
            <a:r>
              <a:rPr lang="en-US" dirty="0"/>
              <a:t>want high weights for rare terms like </a:t>
            </a:r>
            <a:r>
              <a:rPr lang="de-DE" dirty="0"/>
              <a:t>ARACHNOCENTRIC.</a:t>
            </a:r>
          </a:p>
          <a:p>
            <a:pPr lvl="1"/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828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Desired </a:t>
            </a:r>
            <a:r>
              <a:rPr lang="en-US" dirty="0" smtClean="0"/>
              <a:t>Weight </a:t>
            </a:r>
            <a:r>
              <a:rPr lang="en-US" dirty="0"/>
              <a:t>for </a:t>
            </a:r>
            <a:r>
              <a:rPr lang="en-US" dirty="0" smtClean="0"/>
              <a:t>Frequent Terms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14740"/>
            <a:ext cx="8286808" cy="4909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2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dirty="0"/>
              <a:t>Frequent terms are less informative than rare terms.</a:t>
            </a:r>
          </a:p>
          <a:p>
            <a:r>
              <a:rPr lang="en-US" sz="2800" dirty="0"/>
              <a:t>Consider a term in the query that is frequent in the collection </a:t>
            </a:r>
            <a:r>
              <a:rPr lang="de-DE" sz="2800" dirty="0"/>
              <a:t>(e.g., </a:t>
            </a:r>
            <a:r>
              <a:rPr lang="en-US" sz="2800" dirty="0"/>
              <a:t>GOOD, INCREASE, LINE</a:t>
            </a:r>
            <a:r>
              <a:rPr lang="de-DE" sz="2800" dirty="0"/>
              <a:t>).</a:t>
            </a:r>
          </a:p>
          <a:p>
            <a:r>
              <a:rPr lang="en-US" sz="2800" dirty="0"/>
              <a:t>A document containing this term is more likely to be relevant than a document that doesn’t . . .</a:t>
            </a:r>
          </a:p>
          <a:p>
            <a:r>
              <a:rPr lang="en-US" sz="2800" dirty="0"/>
              <a:t>. . . but words like GOOD, INCREASE and LINE are not sure </a:t>
            </a:r>
            <a:r>
              <a:rPr lang="de-DE" sz="2800" dirty="0" err="1"/>
              <a:t>indicators</a:t>
            </a:r>
            <a:r>
              <a:rPr lang="de-DE" sz="2800" dirty="0"/>
              <a:t> </a:t>
            </a:r>
            <a:r>
              <a:rPr lang="de-DE" sz="2800" dirty="0" err="1"/>
              <a:t>of</a:t>
            </a:r>
            <a:r>
              <a:rPr lang="de-DE" sz="2800" dirty="0"/>
              <a:t> </a:t>
            </a:r>
            <a:r>
              <a:rPr lang="de-DE" sz="2800" dirty="0" err="1"/>
              <a:t>relevance</a:t>
            </a:r>
            <a:r>
              <a:rPr lang="de-DE" sz="2800" dirty="0"/>
              <a:t>.</a:t>
            </a:r>
          </a:p>
          <a:p>
            <a:r>
              <a:rPr lang="en-US" sz="2800" dirty="0" smtClean="0"/>
              <a:t>For </a:t>
            </a:r>
            <a:r>
              <a:rPr lang="en-US" sz="2800" dirty="0"/>
              <a:t>frequent terms like GOOD, INCREASE and LINE, we </a:t>
            </a:r>
            <a:r>
              <a:rPr lang="de-DE" sz="2800" dirty="0" err="1"/>
              <a:t>want</a:t>
            </a:r>
            <a:r>
              <a:rPr lang="de-DE" sz="2800" dirty="0"/>
              <a:t> positive </a:t>
            </a:r>
            <a:r>
              <a:rPr lang="de-DE" sz="2800" dirty="0" err="1"/>
              <a:t>weights</a:t>
            </a:r>
            <a:r>
              <a:rPr lang="de-DE" sz="2800" dirty="0"/>
              <a:t> . . .</a:t>
            </a:r>
          </a:p>
          <a:p>
            <a:r>
              <a:rPr lang="en-US" sz="2800" dirty="0"/>
              <a:t>. . . but lower weights than for rare terms.</a:t>
            </a:r>
          </a:p>
          <a:p>
            <a:pPr lvl="1"/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94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Document </a:t>
            </a:r>
            <a:r>
              <a:rPr lang="de-DE" dirty="0" smtClean="0"/>
              <a:t>Frequency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71179"/>
            <a:ext cx="8115328" cy="462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We want high weights for rare terms like ARACHNOCENTRIC.</a:t>
            </a:r>
          </a:p>
          <a:p>
            <a:r>
              <a:rPr lang="en-US" dirty="0"/>
              <a:t>We want low (positive) weights for frequent words like GOOD, INCREASE and LINE</a:t>
            </a:r>
            <a:r>
              <a:rPr lang="de-DE" dirty="0"/>
              <a:t>.</a:t>
            </a:r>
          </a:p>
          <a:p>
            <a:r>
              <a:rPr lang="en-US" dirty="0"/>
              <a:t>We will use document frequency to factor this into computing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matching</a:t>
            </a:r>
            <a:r>
              <a:rPr lang="de-DE" dirty="0"/>
              <a:t> score.</a:t>
            </a:r>
          </a:p>
          <a:p>
            <a:r>
              <a:rPr lang="en-US" dirty="0"/>
              <a:t>The document frequency is the number of documents in the collection that the term occurs in.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609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Inverse Document Frequency (</a:t>
            </a:r>
            <a:r>
              <a:rPr lang="de-DE" i="1" dirty="0" smtClean="0"/>
              <a:t>idf</a:t>
            </a:r>
            <a:r>
              <a:rPr lang="de-DE" dirty="0" smtClean="0"/>
              <a:t>) Weight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325968"/>
            <a:ext cx="8286808" cy="499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i="1" dirty="0" err="1"/>
              <a:t>df</a:t>
            </a:r>
            <a:r>
              <a:rPr lang="en-US" sz="2400" i="1" baseline="-25000" dirty="0" err="1"/>
              <a:t>t</a:t>
            </a:r>
            <a:r>
              <a:rPr lang="en-US" sz="2400" dirty="0"/>
              <a:t> is the document frequency, the number of </a:t>
            </a:r>
            <a:r>
              <a:rPr lang="en-US" sz="2400" dirty="0" smtClean="0"/>
              <a:t>documents in which </a:t>
            </a:r>
            <a:r>
              <a:rPr lang="de-DE" sz="2400" i="1" dirty="0"/>
              <a:t>t</a:t>
            </a:r>
            <a:r>
              <a:rPr lang="de-DE" sz="2400" dirty="0"/>
              <a:t> </a:t>
            </a:r>
            <a:r>
              <a:rPr lang="de-DE" sz="2400" dirty="0" smtClean="0"/>
              <a:t>occurs.</a:t>
            </a:r>
            <a:endParaRPr lang="de-DE" sz="2400" dirty="0"/>
          </a:p>
          <a:p>
            <a:r>
              <a:rPr lang="en-US" sz="2400" i="1" dirty="0" err="1"/>
              <a:t>df</a:t>
            </a:r>
            <a:r>
              <a:rPr lang="en-US" sz="2400" i="1" baseline="-25000" dirty="0" err="1"/>
              <a:t>t</a:t>
            </a:r>
            <a:r>
              <a:rPr lang="en-US" sz="2400" dirty="0" smtClean="0"/>
              <a:t> </a:t>
            </a:r>
            <a:r>
              <a:rPr lang="en-US" sz="2400" dirty="0"/>
              <a:t>is an inverse measure of the </a:t>
            </a:r>
            <a:r>
              <a:rPr lang="en-US" sz="2400" dirty="0" err="1"/>
              <a:t>informativeness</a:t>
            </a:r>
            <a:r>
              <a:rPr lang="en-US" sz="2400" dirty="0"/>
              <a:t> of term </a:t>
            </a:r>
            <a:r>
              <a:rPr lang="en-US" sz="2400" i="1" dirty="0"/>
              <a:t>t</a:t>
            </a:r>
            <a:r>
              <a:rPr lang="en-US" sz="2400" dirty="0"/>
              <a:t>.</a:t>
            </a:r>
          </a:p>
          <a:p>
            <a:r>
              <a:rPr lang="en-US" sz="2400" dirty="0"/>
              <a:t>We define the </a:t>
            </a:r>
            <a:r>
              <a:rPr lang="en-US" sz="2400" i="1" dirty="0" err="1"/>
              <a:t>idf</a:t>
            </a:r>
            <a:r>
              <a:rPr lang="en-US" sz="2400" dirty="0"/>
              <a:t> weight of term </a:t>
            </a:r>
            <a:r>
              <a:rPr lang="en-US" sz="2400" i="1" dirty="0"/>
              <a:t>t</a:t>
            </a:r>
            <a:r>
              <a:rPr lang="en-US" sz="2400" dirty="0"/>
              <a:t> as follows:</a:t>
            </a:r>
          </a:p>
          <a:p>
            <a:endParaRPr lang="de-DE" sz="2400" dirty="0"/>
          </a:p>
          <a:p>
            <a:endParaRPr lang="de-DE" sz="2400" dirty="0"/>
          </a:p>
          <a:p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is the number of documents in the collection</a:t>
            </a:r>
            <a:r>
              <a:rPr lang="en-US" sz="2400" dirty="0" smtClean="0"/>
              <a:t>.</a:t>
            </a:r>
            <a:endParaRPr lang="en-US" sz="2400" dirty="0"/>
          </a:p>
          <a:p>
            <a:r>
              <a:rPr lang="en-US" sz="2400" i="1" dirty="0" err="1"/>
              <a:t>idf</a:t>
            </a:r>
            <a:r>
              <a:rPr lang="en-US" sz="2400" i="1" baseline="-25000" dirty="0" err="1"/>
              <a:t>t</a:t>
            </a:r>
            <a:r>
              <a:rPr lang="en-US" sz="2400" dirty="0"/>
              <a:t> is a measure of the </a:t>
            </a:r>
            <a:r>
              <a:rPr lang="en-US" sz="2400" dirty="0" err="1"/>
              <a:t>informativeness</a:t>
            </a:r>
            <a:r>
              <a:rPr lang="en-US" sz="2400" dirty="0"/>
              <a:t> of the term.</a:t>
            </a:r>
          </a:p>
          <a:p>
            <a:r>
              <a:rPr lang="en-US" sz="2400" dirty="0"/>
              <a:t>[log N/</a:t>
            </a:r>
            <a:r>
              <a:rPr lang="en-US" sz="2400" dirty="0" err="1"/>
              <a:t>df</a:t>
            </a:r>
            <a:r>
              <a:rPr lang="en-US" sz="2400" baseline="-25000" dirty="0" err="1"/>
              <a:t>t</a:t>
            </a:r>
            <a:r>
              <a:rPr lang="en-US" sz="2400" dirty="0"/>
              <a:t> ] instead of [N/</a:t>
            </a:r>
            <a:r>
              <a:rPr lang="en-US" sz="2400" dirty="0" err="1"/>
              <a:t>df</a:t>
            </a:r>
            <a:r>
              <a:rPr lang="en-US" sz="2400" baseline="-25000" dirty="0" err="1"/>
              <a:t>t</a:t>
            </a:r>
            <a:r>
              <a:rPr lang="en-US" sz="2400" dirty="0"/>
              <a:t> ] to “dampen” the effect of </a:t>
            </a:r>
            <a:r>
              <a:rPr lang="en-US" sz="2400" i="1" dirty="0" err="1"/>
              <a:t>idf</a:t>
            </a:r>
            <a:endParaRPr lang="en-US" sz="2400" i="1" dirty="0"/>
          </a:p>
          <a:p>
            <a:r>
              <a:rPr lang="en-US" sz="2400" dirty="0"/>
              <a:t>Note that we use the log transformation for both term </a:t>
            </a:r>
            <a:r>
              <a:rPr lang="de-DE" sz="2400" dirty="0" err="1"/>
              <a:t>frequency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document</a:t>
            </a:r>
            <a:r>
              <a:rPr lang="de-DE" sz="2400" dirty="0"/>
              <a:t> </a:t>
            </a:r>
            <a:r>
              <a:rPr lang="de-DE" sz="2400" dirty="0" err="1"/>
              <a:t>frequency</a:t>
            </a:r>
            <a:r>
              <a:rPr lang="de-DE" sz="2400" dirty="0"/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8" name="Picture 7" descr="63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011139"/>
            <a:ext cx="1905000" cy="731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051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Examples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i="1" dirty="0" err="1"/>
              <a:t>idf</a:t>
            </a:r>
            <a:endParaRPr lang="de-DE" i="1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28592" y="1295400"/>
            <a:ext cx="7937558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 i="1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i="0" dirty="0"/>
              <a:t>Compute </a:t>
            </a:r>
            <a:r>
              <a:rPr lang="en-US" sz="2800" dirty="0" err="1"/>
              <a:t>idf</a:t>
            </a:r>
            <a:r>
              <a:rPr lang="en-US" sz="2800" baseline="-25000" dirty="0" err="1"/>
              <a:t>t</a:t>
            </a:r>
            <a:r>
              <a:rPr lang="en-US" sz="2800" i="0" dirty="0"/>
              <a:t> using the formula:</a:t>
            </a:r>
            <a:endParaRPr lang="de-DE" sz="2800" i="0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1886055"/>
              </p:ext>
            </p:extLst>
          </p:nvPr>
        </p:nvGraphicFramePr>
        <p:xfrm>
          <a:off x="1633502" y="2819400"/>
          <a:ext cx="5072098" cy="27432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032000"/>
                <a:gridCol w="1754214"/>
                <a:gridCol w="1285884"/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de-DE" sz="2400" b="0" kern="1200" baseline="0" dirty="0" err="1" smtClean="0"/>
                        <a:t>term</a:t>
                      </a:r>
                      <a:endParaRPr lang="de-DE" sz="2400" b="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-DE" sz="2400" b="0" dirty="0" err="1" smtClean="0"/>
                        <a:t>df</a:t>
                      </a:r>
                      <a:r>
                        <a:rPr lang="de-DE" sz="2400" b="0" i="1" baseline="-25000" dirty="0" err="1" smtClean="0"/>
                        <a:t>t</a:t>
                      </a:r>
                      <a:endParaRPr lang="de-DE" sz="2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-DE" sz="2400" b="0" dirty="0" err="1" smtClean="0"/>
                        <a:t>idf</a:t>
                      </a:r>
                      <a:r>
                        <a:rPr lang="de-DE" sz="2400" b="0" i="1" baseline="-25000" dirty="0" err="1" smtClean="0"/>
                        <a:t>t</a:t>
                      </a:r>
                      <a:endParaRPr lang="de-DE" sz="2400" b="0" i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de-DE" sz="2400" kern="1200" baseline="0" dirty="0" err="1" smtClean="0"/>
                        <a:t>calpurnia</a:t>
                      </a:r>
                      <a:endParaRPr lang="de-DE" sz="2400" kern="1200" baseline="0" dirty="0" smtClean="0"/>
                    </a:p>
                    <a:p>
                      <a:pPr rtl="0"/>
                      <a:r>
                        <a:rPr lang="de-DE" sz="2400" kern="1200" baseline="0" dirty="0" err="1" smtClean="0"/>
                        <a:t>animal</a:t>
                      </a:r>
                      <a:endParaRPr lang="de-DE" sz="2400" kern="1200" baseline="0" dirty="0" smtClean="0"/>
                    </a:p>
                    <a:p>
                      <a:pPr rtl="0"/>
                      <a:r>
                        <a:rPr lang="de-DE" sz="2400" kern="1200" baseline="0" dirty="0" err="1" smtClean="0"/>
                        <a:t>sunday</a:t>
                      </a:r>
                      <a:endParaRPr lang="de-DE" sz="2400" kern="1200" baseline="0" dirty="0" smtClean="0"/>
                    </a:p>
                    <a:p>
                      <a:pPr rtl="0"/>
                      <a:r>
                        <a:rPr lang="de-DE" sz="2400" kern="1200" baseline="0" dirty="0" err="1" smtClean="0"/>
                        <a:t>fly</a:t>
                      </a:r>
                      <a:endParaRPr lang="de-DE" sz="2400" kern="1200" baseline="0" dirty="0" smtClean="0"/>
                    </a:p>
                    <a:p>
                      <a:pPr rtl="0"/>
                      <a:r>
                        <a:rPr lang="de-DE" sz="2400" kern="1200" baseline="0" dirty="0" err="1" smtClean="0"/>
                        <a:t>under</a:t>
                      </a:r>
                      <a:endParaRPr lang="de-DE" sz="2400" kern="1200" baseline="0" dirty="0" smtClean="0"/>
                    </a:p>
                    <a:p>
                      <a:pPr rtl="0"/>
                      <a:r>
                        <a:rPr lang="de-DE" sz="2400" kern="1200" baseline="0" dirty="0" err="1" smtClean="0"/>
                        <a:t>the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-DE" sz="2400" dirty="0" smtClean="0"/>
                        <a:t>1</a:t>
                      </a:r>
                    </a:p>
                    <a:p>
                      <a:pPr algn="r" rtl="0"/>
                      <a:r>
                        <a:rPr lang="de-DE" sz="2400" dirty="0" smtClean="0"/>
                        <a:t>100</a:t>
                      </a:r>
                    </a:p>
                    <a:p>
                      <a:pPr algn="r" rtl="0"/>
                      <a:r>
                        <a:rPr lang="de-DE" sz="2400" dirty="0" smtClean="0"/>
                        <a:t>1000</a:t>
                      </a:r>
                    </a:p>
                    <a:p>
                      <a:pPr algn="r" rtl="0"/>
                      <a:r>
                        <a:rPr lang="de-DE" sz="2400" dirty="0" smtClean="0"/>
                        <a:t>10,000</a:t>
                      </a:r>
                    </a:p>
                    <a:p>
                      <a:pPr algn="r" rtl="0"/>
                      <a:r>
                        <a:rPr lang="de-DE" sz="2400" dirty="0" smtClean="0"/>
                        <a:t>100,000</a:t>
                      </a:r>
                    </a:p>
                    <a:p>
                      <a:pPr algn="r" rtl="0"/>
                      <a:r>
                        <a:rPr lang="de-DE" sz="2400" dirty="0" smtClean="0"/>
                        <a:t>1,000,000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de-DE" sz="2400" dirty="0" smtClean="0"/>
                        <a:t>6</a:t>
                      </a:r>
                    </a:p>
                    <a:p>
                      <a:pPr algn="r" rtl="0"/>
                      <a:r>
                        <a:rPr lang="de-DE" sz="2400" dirty="0" smtClean="0"/>
                        <a:t>4</a:t>
                      </a:r>
                    </a:p>
                    <a:p>
                      <a:pPr algn="r" rtl="0"/>
                      <a:r>
                        <a:rPr lang="de-DE" sz="2400" dirty="0" smtClean="0"/>
                        <a:t>3</a:t>
                      </a:r>
                    </a:p>
                    <a:p>
                      <a:pPr algn="r" rtl="0"/>
                      <a:r>
                        <a:rPr lang="de-DE" sz="2400" dirty="0" smtClean="0"/>
                        <a:t>2</a:t>
                      </a:r>
                    </a:p>
                    <a:p>
                      <a:pPr algn="r" rtl="0"/>
                      <a:r>
                        <a:rPr lang="de-DE" sz="2400" dirty="0" smtClean="0"/>
                        <a:t>1</a:t>
                      </a:r>
                    </a:p>
                    <a:p>
                      <a:pPr algn="r" rtl="0"/>
                      <a:r>
                        <a:rPr lang="de-DE" sz="2400" dirty="0" smtClean="0"/>
                        <a:t>0</a:t>
                      </a:r>
                      <a:endParaRPr lang="de-DE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" name="Picture 9" descr="63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1752600"/>
            <a:ext cx="2558514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5291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Effect of </a:t>
            </a:r>
            <a:r>
              <a:rPr lang="en-US" i="1" dirty="0" err="1"/>
              <a:t>idf</a:t>
            </a:r>
            <a:r>
              <a:rPr lang="en-US" dirty="0"/>
              <a:t> on </a:t>
            </a:r>
            <a:r>
              <a:rPr lang="en-US" dirty="0" smtClean="0"/>
              <a:t>Ranking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99181" y="1299586"/>
            <a:ext cx="7966969" cy="433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3200" i="1" dirty="0" err="1"/>
              <a:t>idf</a:t>
            </a:r>
            <a:r>
              <a:rPr lang="en-US" sz="3200" dirty="0"/>
              <a:t> affects the ranking of documents for queries with at least </a:t>
            </a:r>
            <a:r>
              <a:rPr lang="de-DE" sz="3200" dirty="0" err="1"/>
              <a:t>two</a:t>
            </a:r>
            <a:r>
              <a:rPr lang="de-DE" sz="3200" dirty="0"/>
              <a:t> </a:t>
            </a:r>
            <a:r>
              <a:rPr lang="de-DE" sz="3200" dirty="0" err="1"/>
              <a:t>terms</a:t>
            </a:r>
            <a:r>
              <a:rPr lang="de-DE" sz="3200" dirty="0"/>
              <a:t>.</a:t>
            </a:r>
          </a:p>
          <a:p>
            <a:r>
              <a:rPr lang="en-US" sz="3200" dirty="0"/>
              <a:t>For example, in the query “</a:t>
            </a:r>
            <a:r>
              <a:rPr lang="en-US" sz="3200" dirty="0" err="1"/>
              <a:t>arachnocentric</a:t>
            </a:r>
            <a:r>
              <a:rPr lang="en-US" sz="3200" dirty="0"/>
              <a:t> line”, </a:t>
            </a:r>
            <a:r>
              <a:rPr lang="en-US" sz="3200" i="1" dirty="0" err="1"/>
              <a:t>idf</a:t>
            </a:r>
            <a:r>
              <a:rPr lang="en-US" sz="3200" dirty="0"/>
              <a:t> weighting increases the relative weight of ARACHNOCENTRIC and decreases the relative weight of LINE.</a:t>
            </a:r>
          </a:p>
          <a:p>
            <a:r>
              <a:rPr lang="en-US" sz="3200" i="1" dirty="0" err="1"/>
              <a:t>idf</a:t>
            </a:r>
            <a:r>
              <a:rPr lang="en-US" sz="3200" dirty="0"/>
              <a:t> has little effect on ranking for one-term queries.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1618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Collection </a:t>
            </a:r>
            <a:r>
              <a:rPr lang="de-DE" dirty="0" smtClean="0"/>
              <a:t>Frequency </a:t>
            </a:r>
            <a:r>
              <a:rPr lang="de-DE" dirty="0"/>
              <a:t>vs. Document </a:t>
            </a:r>
            <a:r>
              <a:rPr lang="de-DE" dirty="0" smtClean="0"/>
              <a:t>Frequency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762000" y="2819400"/>
            <a:ext cx="7924800" cy="2632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200" i="1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i="0" dirty="0"/>
              <a:t>Collection frequency of </a:t>
            </a:r>
            <a:r>
              <a:rPr lang="en-US" sz="2400" dirty="0"/>
              <a:t>t</a:t>
            </a:r>
            <a:r>
              <a:rPr lang="en-US" sz="2400" i="0" dirty="0"/>
              <a:t>: number of tokens of </a:t>
            </a:r>
            <a:r>
              <a:rPr lang="en-US" sz="2400" dirty="0"/>
              <a:t>t</a:t>
            </a:r>
            <a:r>
              <a:rPr lang="en-US" sz="2400" i="0" dirty="0"/>
              <a:t> in the </a:t>
            </a:r>
            <a:r>
              <a:rPr lang="de-DE" sz="2400" i="0" dirty="0" err="1"/>
              <a:t>collection</a:t>
            </a:r>
            <a:endParaRPr lang="de-DE" sz="2400" i="0" dirty="0"/>
          </a:p>
          <a:p>
            <a:r>
              <a:rPr lang="en-US" sz="2400" i="0" dirty="0"/>
              <a:t>Document frequency of </a:t>
            </a:r>
            <a:r>
              <a:rPr lang="en-US" sz="2400" dirty="0"/>
              <a:t>t</a:t>
            </a:r>
            <a:r>
              <a:rPr lang="en-US" sz="2400" i="0" dirty="0"/>
              <a:t>: number of documents </a:t>
            </a:r>
            <a:r>
              <a:rPr lang="en-US" sz="2400" dirty="0"/>
              <a:t>t</a:t>
            </a:r>
            <a:r>
              <a:rPr lang="en-US" sz="2400" i="0" dirty="0"/>
              <a:t> occurs in</a:t>
            </a:r>
          </a:p>
          <a:p>
            <a:r>
              <a:rPr lang="de-DE" sz="2400" i="0" dirty="0" err="1"/>
              <a:t>Why</a:t>
            </a:r>
            <a:r>
              <a:rPr lang="de-DE" sz="2400" i="0" dirty="0"/>
              <a:t> </a:t>
            </a:r>
            <a:r>
              <a:rPr lang="de-DE" sz="2400" i="0" dirty="0" err="1"/>
              <a:t>these</a:t>
            </a:r>
            <a:r>
              <a:rPr lang="de-DE" sz="2400" i="0" dirty="0"/>
              <a:t> </a:t>
            </a:r>
            <a:r>
              <a:rPr lang="de-DE" sz="2400" i="0" dirty="0" err="1"/>
              <a:t>numbers</a:t>
            </a:r>
            <a:r>
              <a:rPr lang="de-DE" sz="2400" i="0" dirty="0"/>
              <a:t>?</a:t>
            </a:r>
          </a:p>
          <a:p>
            <a:r>
              <a:rPr lang="en-US" sz="2400" i="0" dirty="0"/>
              <a:t>Which word is a better search term (and should get a higher </a:t>
            </a:r>
            <a:r>
              <a:rPr lang="de-DE" sz="2400" i="0" dirty="0" err="1"/>
              <a:t>weight</a:t>
            </a:r>
            <a:r>
              <a:rPr lang="de-DE" sz="2400" i="0" dirty="0"/>
              <a:t>)?</a:t>
            </a:r>
          </a:p>
          <a:p>
            <a:r>
              <a:rPr lang="en-US" sz="2400" i="0" dirty="0"/>
              <a:t>This example suggests that </a:t>
            </a:r>
            <a:r>
              <a:rPr lang="en-US" sz="2400" dirty="0" err="1"/>
              <a:t>df</a:t>
            </a:r>
            <a:r>
              <a:rPr lang="en-US" sz="2400" i="0" dirty="0"/>
              <a:t> (and </a:t>
            </a:r>
            <a:r>
              <a:rPr lang="en-US" sz="2400" dirty="0" err="1"/>
              <a:t>idf</a:t>
            </a:r>
            <a:r>
              <a:rPr lang="en-US" sz="2400" i="0" dirty="0"/>
              <a:t>) is better for weighting </a:t>
            </a:r>
            <a:r>
              <a:rPr lang="de-DE" sz="2400" i="0" dirty="0" err="1"/>
              <a:t>than</a:t>
            </a:r>
            <a:r>
              <a:rPr lang="de-DE" sz="2400" i="0" dirty="0"/>
              <a:t> </a:t>
            </a:r>
            <a:r>
              <a:rPr lang="de-DE" sz="2400" dirty="0"/>
              <a:t>cf</a:t>
            </a:r>
            <a:r>
              <a:rPr lang="de-DE" sz="2400" i="0" dirty="0"/>
              <a:t> (</a:t>
            </a:r>
            <a:r>
              <a:rPr lang="de-DE" sz="2400" i="0" dirty="0" err="1"/>
              <a:t>and</a:t>
            </a:r>
            <a:r>
              <a:rPr lang="de-DE" sz="2400" i="0" dirty="0"/>
              <a:t> “</a:t>
            </a:r>
            <a:r>
              <a:rPr lang="de-DE" sz="2400" dirty="0" err="1"/>
              <a:t>icf</a:t>
            </a:r>
            <a:r>
              <a:rPr lang="de-DE" sz="2400" i="0" dirty="0"/>
              <a:t>”).</a:t>
            </a:r>
            <a:endParaRPr lang="en-US" sz="2400" i="0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6232733"/>
              </p:ext>
            </p:extLst>
          </p:nvPr>
        </p:nvGraphicFramePr>
        <p:xfrm>
          <a:off x="857224" y="1371600"/>
          <a:ext cx="7643865" cy="1357632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52727"/>
                <a:gridCol w="2547955"/>
                <a:gridCol w="3443183"/>
              </a:tblGrid>
              <a:tr h="656592">
                <a:tc>
                  <a:txBody>
                    <a:bodyPr/>
                    <a:lstStyle/>
                    <a:p>
                      <a:r>
                        <a:rPr lang="de-DE" sz="2200" b="0" dirty="0" err="1" smtClean="0"/>
                        <a:t>word</a:t>
                      </a:r>
                      <a:endParaRPr lang="de-DE" sz="22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err="1" smtClean="0"/>
                        <a:t>collection</a:t>
                      </a:r>
                      <a:r>
                        <a:rPr lang="de-DE" sz="2200" b="0" baseline="0" dirty="0" smtClean="0"/>
                        <a:t> </a:t>
                      </a:r>
                      <a:r>
                        <a:rPr lang="de-DE" sz="2200" b="0" baseline="0" dirty="0" err="1" smtClean="0"/>
                        <a:t>frequency</a:t>
                      </a:r>
                      <a:endParaRPr lang="de-DE" sz="22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200" b="0" dirty="0" err="1" smtClean="0"/>
                        <a:t>document</a:t>
                      </a:r>
                      <a:r>
                        <a:rPr lang="de-DE" sz="2200" b="0" dirty="0" smtClean="0"/>
                        <a:t>  </a:t>
                      </a:r>
                      <a:r>
                        <a:rPr lang="de-DE" sz="2200" b="0" dirty="0" err="1" smtClean="0"/>
                        <a:t>frequency</a:t>
                      </a:r>
                      <a:endParaRPr lang="de-DE" sz="22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6592">
                <a:tc>
                  <a:txBody>
                    <a:bodyPr/>
                    <a:lstStyle/>
                    <a:p>
                      <a:r>
                        <a:rPr lang="de-DE" sz="2000" dirty="0" smtClean="0"/>
                        <a:t>INSURANCE</a:t>
                      </a:r>
                    </a:p>
                    <a:p>
                      <a:r>
                        <a:rPr lang="de-DE" sz="2000" dirty="0" smtClean="0"/>
                        <a:t>TRY</a:t>
                      </a:r>
                      <a:endParaRPr lang="de-DE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10440</a:t>
                      </a:r>
                    </a:p>
                    <a:p>
                      <a:pPr algn="r"/>
                      <a:r>
                        <a:rPr lang="de-DE" sz="2000" dirty="0" smtClean="0"/>
                        <a:t>10422</a:t>
                      </a:r>
                      <a:endParaRPr lang="de-DE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000" dirty="0" smtClean="0"/>
                        <a:t>3997</a:t>
                      </a:r>
                    </a:p>
                    <a:p>
                      <a:pPr algn="r"/>
                      <a:r>
                        <a:rPr lang="de-DE" sz="2000" dirty="0" smtClean="0"/>
                        <a:t>8760</a:t>
                      </a:r>
                      <a:endParaRPr lang="de-DE" sz="20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98678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29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The </a:t>
            </a:r>
            <a:r>
              <a:rPr lang="de-DE" i="1" dirty="0" smtClean="0"/>
              <a:t>tf-idf</a:t>
            </a:r>
            <a:r>
              <a:rPr lang="de-DE" dirty="0" smtClean="0"/>
              <a:t> Weighting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16050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dirty="0"/>
              <a:t>The </a:t>
            </a:r>
            <a:r>
              <a:rPr lang="en-US" sz="2800" i="1" dirty="0" err="1"/>
              <a:t>tf-idf</a:t>
            </a:r>
            <a:r>
              <a:rPr lang="en-US" sz="2800" dirty="0"/>
              <a:t> weight of a term is the product of its </a:t>
            </a:r>
            <a:r>
              <a:rPr lang="en-US" sz="2800" i="1" dirty="0" err="1"/>
              <a:t>tf</a:t>
            </a:r>
            <a:r>
              <a:rPr lang="en-US" sz="2800" dirty="0"/>
              <a:t> weight and </a:t>
            </a:r>
            <a:r>
              <a:rPr lang="de-DE" sz="2800" dirty="0" err="1"/>
              <a:t>its</a:t>
            </a:r>
            <a:r>
              <a:rPr lang="de-DE" sz="2800" dirty="0"/>
              <a:t> </a:t>
            </a:r>
            <a:r>
              <a:rPr lang="de-DE" sz="2800" i="1" dirty="0" err="1"/>
              <a:t>idf</a:t>
            </a:r>
            <a:r>
              <a:rPr lang="de-DE" sz="2800" dirty="0"/>
              <a:t> </a:t>
            </a:r>
            <a:r>
              <a:rPr lang="de-DE" sz="2800" dirty="0" err="1"/>
              <a:t>weight</a:t>
            </a:r>
            <a:r>
              <a:rPr lang="de-DE" sz="2800" dirty="0"/>
              <a:t>.</a:t>
            </a:r>
          </a:p>
          <a:p>
            <a:endParaRPr lang="de-DE" sz="2800" dirty="0"/>
          </a:p>
          <a:p>
            <a:pPr marL="0" indent="0">
              <a:buNone/>
            </a:pPr>
            <a:endParaRPr lang="de-DE" sz="2800" dirty="0"/>
          </a:p>
          <a:p>
            <a:r>
              <a:rPr lang="de-DE" sz="2800" i="1" dirty="0" err="1"/>
              <a:t>tf</a:t>
            </a:r>
            <a:r>
              <a:rPr lang="de-DE" sz="2800" dirty="0" err="1"/>
              <a:t>-weight</a:t>
            </a:r>
            <a:endParaRPr lang="de-DE" sz="2800" dirty="0"/>
          </a:p>
          <a:p>
            <a:r>
              <a:rPr lang="de-DE" sz="2800" i="1" dirty="0" err="1"/>
              <a:t>idf</a:t>
            </a:r>
            <a:r>
              <a:rPr lang="de-DE" sz="2800" dirty="0" err="1"/>
              <a:t>-weight</a:t>
            </a:r>
            <a:endParaRPr lang="de-DE" sz="2800" dirty="0"/>
          </a:p>
          <a:p>
            <a:r>
              <a:rPr lang="en-US" sz="2800" dirty="0"/>
              <a:t>Best known weighting scheme in information </a:t>
            </a:r>
            <a:r>
              <a:rPr lang="en-US" sz="2800" dirty="0" smtClean="0"/>
              <a:t>retrieval</a:t>
            </a:r>
            <a:endParaRPr lang="en-US" sz="2800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9" name="Picture 8" descr="6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072" y="2484600"/>
            <a:ext cx="3960002" cy="7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9617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Retrieval Models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3600" dirty="0">
                <a:ea typeface="PMingLiU" pitchFamily="18" charset="-120"/>
              </a:rPr>
              <a:t>A retrieval model specifies the details of: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>
                <a:ea typeface="PMingLiU" pitchFamily="18" charset="-120"/>
              </a:rPr>
              <a:t>Document representation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>
                <a:ea typeface="PMingLiU" pitchFamily="18" charset="-120"/>
              </a:rPr>
              <a:t>Query representation</a:t>
            </a:r>
          </a:p>
          <a:p>
            <a:pPr lvl="1">
              <a:lnSpc>
                <a:spcPct val="90000"/>
              </a:lnSpc>
            </a:pPr>
            <a:r>
              <a:rPr lang="en-US" altLang="zh-TW" sz="3200" dirty="0">
                <a:ea typeface="PMingLiU" pitchFamily="18" charset="-120"/>
              </a:rPr>
              <a:t>Retrieval function</a:t>
            </a:r>
          </a:p>
          <a:p>
            <a:pPr>
              <a:lnSpc>
                <a:spcPct val="90000"/>
              </a:lnSpc>
            </a:pPr>
            <a:r>
              <a:rPr lang="en-US" altLang="zh-TW" sz="3600" dirty="0">
                <a:ea typeface="PMingLiU" pitchFamily="18" charset="-120"/>
              </a:rPr>
              <a:t>Determines a notion of relevance.</a:t>
            </a:r>
          </a:p>
          <a:p>
            <a:pPr>
              <a:lnSpc>
                <a:spcPct val="90000"/>
              </a:lnSpc>
            </a:pPr>
            <a:r>
              <a:rPr lang="en-US" altLang="zh-TW" sz="3600" dirty="0">
                <a:ea typeface="PMingLiU" pitchFamily="18" charset="-120"/>
              </a:rPr>
              <a:t>Notion of relevance can be binary or continuous (i.e</a:t>
            </a:r>
            <a:r>
              <a:rPr lang="en-US" altLang="zh-TW" sz="3600" dirty="0" smtClean="0">
                <a:ea typeface="PMingLiU" pitchFamily="18" charset="-120"/>
              </a:rPr>
              <a:t>., </a:t>
            </a:r>
            <a:r>
              <a:rPr lang="en-US" altLang="zh-TW" sz="3600" i="1" dirty="0">
                <a:ea typeface="PMingLiU" pitchFamily="18" charset="-120"/>
              </a:rPr>
              <a:t>ranked retrieval</a:t>
            </a:r>
            <a:r>
              <a:rPr lang="en-US" altLang="zh-TW" sz="3600" dirty="0">
                <a:ea typeface="PMingLiU" pitchFamily="18" charset="-120"/>
              </a:rPr>
              <a:t>).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Summary</a:t>
            </a:r>
            <a:r>
              <a:rPr lang="de-DE" dirty="0"/>
              <a:t>: </a:t>
            </a:r>
            <a:r>
              <a:rPr lang="de-DE" dirty="0" err="1"/>
              <a:t>tf-idf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62799"/>
            <a:ext cx="7994678" cy="386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Assign a </a:t>
            </a:r>
            <a:r>
              <a:rPr lang="en-US" i="1" dirty="0" err="1"/>
              <a:t>tf-idf</a:t>
            </a:r>
            <a:r>
              <a:rPr lang="en-US" dirty="0"/>
              <a:t> weight for each term </a:t>
            </a:r>
            <a:r>
              <a:rPr lang="en-US" i="1" dirty="0"/>
              <a:t>t</a:t>
            </a:r>
            <a:r>
              <a:rPr lang="en-US" dirty="0"/>
              <a:t> in each document </a:t>
            </a:r>
            <a:r>
              <a:rPr lang="en-US" i="1" dirty="0"/>
              <a:t>d</a:t>
            </a:r>
            <a:r>
              <a:rPr lang="en-US" dirty="0"/>
              <a:t>: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tf-idf</a:t>
            </a:r>
            <a:r>
              <a:rPr lang="de-DE" dirty="0"/>
              <a:t> </a:t>
            </a:r>
            <a:r>
              <a:rPr lang="de-DE" dirty="0" err="1"/>
              <a:t>weight</a:t>
            </a:r>
            <a:r>
              <a:rPr lang="de-DE" dirty="0"/>
              <a:t> . . .</a:t>
            </a:r>
          </a:p>
          <a:p>
            <a:pPr lvl="1"/>
            <a:r>
              <a:rPr lang="en-US" dirty="0"/>
              <a:t>. . . increases with the number of occurrences within a </a:t>
            </a:r>
            <a:r>
              <a:rPr lang="de-DE" dirty="0" smtClean="0"/>
              <a:t>document</a:t>
            </a:r>
            <a:r>
              <a:rPr lang="de-DE" dirty="0"/>
              <a:t> </a:t>
            </a:r>
            <a:r>
              <a:rPr lang="de-DE" dirty="0" smtClean="0"/>
              <a:t>(term </a:t>
            </a:r>
            <a:r>
              <a:rPr lang="de-DE" dirty="0"/>
              <a:t>frequency)</a:t>
            </a:r>
          </a:p>
          <a:p>
            <a:pPr lvl="1"/>
            <a:r>
              <a:rPr lang="en-US" dirty="0"/>
              <a:t>. . . increases with the rarity of the term in the </a:t>
            </a:r>
            <a:r>
              <a:rPr lang="en-US" dirty="0" smtClean="0"/>
              <a:t>collection </a:t>
            </a:r>
            <a:r>
              <a:rPr lang="de-DE" dirty="0"/>
              <a:t>(inverse </a:t>
            </a:r>
            <a:r>
              <a:rPr lang="de-DE" dirty="0" err="1"/>
              <a:t>document</a:t>
            </a:r>
            <a:r>
              <a:rPr lang="de-DE" dirty="0"/>
              <a:t> </a:t>
            </a:r>
            <a:r>
              <a:rPr lang="de-DE" dirty="0" err="1"/>
              <a:t>frequency</a:t>
            </a:r>
            <a:r>
              <a:rPr lang="de-DE" dirty="0"/>
              <a:t>)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8" name="Picture 7" descr="63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2424934"/>
            <a:ext cx="3647366" cy="5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5664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85828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Exercise: Term, </a:t>
            </a:r>
            <a:r>
              <a:rPr lang="en-US" dirty="0" smtClean="0"/>
              <a:t>Collection </a:t>
            </a:r>
            <a:r>
              <a:rPr lang="en-US" dirty="0"/>
              <a:t>and </a:t>
            </a:r>
            <a:r>
              <a:rPr lang="en-US" dirty="0" smtClean="0"/>
              <a:t>Document Frequency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56" y="4292583"/>
            <a:ext cx="8115344" cy="1879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Relationship between </a:t>
            </a:r>
            <a:r>
              <a:rPr lang="en-US" i="1" dirty="0" err="1"/>
              <a:t>df</a:t>
            </a:r>
            <a:r>
              <a:rPr lang="en-US" dirty="0"/>
              <a:t> and </a:t>
            </a:r>
            <a:r>
              <a:rPr lang="en-US" i="1" dirty="0" err="1"/>
              <a:t>cf</a:t>
            </a:r>
            <a:r>
              <a:rPr lang="en-US" dirty="0"/>
              <a:t>?</a:t>
            </a:r>
          </a:p>
          <a:p>
            <a:r>
              <a:rPr lang="en-US" dirty="0"/>
              <a:t>Relationship between </a:t>
            </a:r>
            <a:r>
              <a:rPr lang="en-US" i="1" dirty="0" err="1"/>
              <a:t>tf</a:t>
            </a:r>
            <a:r>
              <a:rPr lang="en-US" dirty="0"/>
              <a:t> and </a:t>
            </a:r>
            <a:r>
              <a:rPr lang="en-US" i="1" dirty="0" err="1"/>
              <a:t>cf</a:t>
            </a:r>
            <a:r>
              <a:rPr lang="en-US" dirty="0"/>
              <a:t>?</a:t>
            </a:r>
          </a:p>
          <a:p>
            <a:r>
              <a:rPr lang="en-US" dirty="0"/>
              <a:t>Relationship between </a:t>
            </a:r>
            <a:r>
              <a:rPr lang="en-US" i="1" dirty="0" err="1"/>
              <a:t>tf</a:t>
            </a:r>
            <a:r>
              <a:rPr lang="en-US" dirty="0"/>
              <a:t> and </a:t>
            </a:r>
            <a:r>
              <a:rPr lang="en-US" i="1" dirty="0" err="1"/>
              <a:t>df</a:t>
            </a:r>
            <a:r>
              <a:rPr lang="en-US" dirty="0"/>
              <a:t>?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105205"/>
              </p:ext>
            </p:extLst>
          </p:nvPr>
        </p:nvGraphicFramePr>
        <p:xfrm>
          <a:off x="642910" y="1571612"/>
          <a:ext cx="7786742" cy="27777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71768"/>
                <a:gridCol w="1128722"/>
                <a:gridCol w="4086252"/>
              </a:tblGrid>
              <a:tr h="420748">
                <a:tc>
                  <a:txBody>
                    <a:bodyPr/>
                    <a:lstStyle/>
                    <a:p>
                      <a:r>
                        <a:rPr lang="de-DE" sz="2200" b="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Quantity</a:t>
                      </a:r>
                      <a:endParaRPr lang="de-DE" sz="22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Symbol</a:t>
                      </a:r>
                      <a:endParaRPr lang="de-DE" sz="22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e-DE" sz="2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Definition</a:t>
                      </a:r>
                      <a:endParaRPr lang="de-DE" sz="2200" b="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1040">
                <a:tc>
                  <a:txBody>
                    <a:bodyPr/>
                    <a:lstStyle/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term frequency </a:t>
                      </a:r>
                    </a:p>
                    <a:p>
                      <a:pPr>
                        <a:spcBef>
                          <a:spcPts val="700"/>
                        </a:spcBef>
                      </a:pPr>
                      <a:endParaRPr lang="en-US" sz="2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document frequency </a:t>
                      </a:r>
                    </a:p>
                    <a:p>
                      <a:pPr>
                        <a:spcBef>
                          <a:spcPts val="700"/>
                        </a:spcBef>
                      </a:pPr>
                      <a:endParaRPr lang="en-US" sz="2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collection frequency</a:t>
                      </a:r>
                      <a:endParaRPr lang="de-DE" sz="22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700"/>
                        </a:spcBef>
                      </a:pP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tf</a:t>
                      </a:r>
                      <a:r>
                        <a:rPr lang="en-US" sz="2200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t,d</a:t>
                      </a:r>
                      <a:endParaRPr lang="en-US" sz="2200" i="1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700"/>
                        </a:spcBef>
                      </a:pPr>
                      <a:endParaRPr lang="en-US" sz="2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700"/>
                        </a:spcBef>
                      </a:pP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df</a:t>
                      </a:r>
                      <a:r>
                        <a:rPr lang="en-US" sz="2200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endParaRPr lang="en-US" sz="2200" i="1" kern="1200" baseline="-250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700"/>
                        </a:spcBef>
                      </a:pPr>
                      <a:endParaRPr lang="en-US" sz="22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spcBef>
                          <a:spcPts val="700"/>
                        </a:spcBef>
                      </a:pPr>
                      <a:r>
                        <a:rPr lang="en-US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cf</a:t>
                      </a:r>
                      <a:r>
                        <a:rPr lang="en-US" sz="2200" i="1" kern="1200" baseline="-250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200" i="1" kern="1200" baseline="-250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2200" i="1" baseline="-25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occurrences of </a:t>
                      </a:r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2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</a:t>
                      </a:r>
                    </a:p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number of documents in the</a:t>
                      </a:r>
                    </a:p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collection that</a:t>
                      </a:r>
                      <a:r>
                        <a:rPr lang="en-US" sz="2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 </a:t>
                      </a: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occurs in</a:t>
                      </a:r>
                    </a:p>
                    <a:p>
                      <a:pPr>
                        <a:spcBef>
                          <a:spcPts val="700"/>
                        </a:spcBef>
                      </a:pPr>
                      <a:r>
                        <a:rPr lang="en-US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total number of occurrences of</a:t>
                      </a:r>
                    </a:p>
                    <a:p>
                      <a:pPr>
                        <a:spcBef>
                          <a:spcPts val="700"/>
                        </a:spcBef>
                      </a:pPr>
                      <a:r>
                        <a:rPr lang="de-DE" sz="2200" i="1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de-DE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DE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22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200" kern="1200" baseline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collection</a:t>
                      </a:r>
                      <a:endParaRPr lang="de-DE" sz="22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69871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214313" y="104775"/>
            <a:ext cx="8223250" cy="1306513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de-DE" dirty="0" smtClean="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638175" y="1371600"/>
            <a:ext cx="7972425" cy="472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 </a:t>
            </a:r>
            <a:r>
              <a:rPr lang="en-US" sz="3200" dirty="0"/>
              <a:t>Recap </a:t>
            </a:r>
          </a:p>
          <a:p>
            <a:r>
              <a:rPr lang="en-US" sz="3200" dirty="0"/>
              <a:t> Why ranked retrieval? </a:t>
            </a:r>
          </a:p>
          <a:p>
            <a:r>
              <a:rPr lang="en-US" sz="3200" dirty="0"/>
              <a:t> Term frequency</a:t>
            </a:r>
          </a:p>
          <a:p>
            <a:r>
              <a:rPr lang="en-US" sz="3200" dirty="0"/>
              <a:t> </a:t>
            </a:r>
            <a:r>
              <a:rPr lang="en-US" sz="3200" i="1" dirty="0" err="1"/>
              <a:t>tf-idf</a:t>
            </a:r>
            <a:r>
              <a:rPr lang="en-US" sz="3200" dirty="0"/>
              <a:t> weighting</a:t>
            </a:r>
          </a:p>
          <a:p>
            <a:r>
              <a:rPr lang="en-US" sz="3200" dirty="0"/>
              <a:t> </a:t>
            </a:r>
            <a:r>
              <a:rPr lang="en-US" sz="3200" dirty="0">
                <a:solidFill>
                  <a:srgbClr val="FF0000"/>
                </a:solidFill>
              </a:rPr>
              <a:t>The vector space model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940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Binary </a:t>
            </a:r>
            <a:r>
              <a:rPr lang="de-DE" dirty="0" smtClean="0"/>
              <a:t>Incidence Matrix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9600" y="4648200"/>
            <a:ext cx="7956550" cy="1219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Each document is represented as a binary vector ∈ {0, 1}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|</a:t>
            </a:r>
            <a:r>
              <a:rPr lang="en-US" sz="2400" i="1" baseline="30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|.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56204"/>
              </p:ext>
            </p:extLst>
          </p:nvPr>
        </p:nvGraphicFramePr>
        <p:xfrm>
          <a:off x="214282" y="1617356"/>
          <a:ext cx="8524894" cy="280416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5884"/>
                <a:gridCol w="1285884"/>
                <a:gridCol w="1081758"/>
                <a:gridCol w="1217842"/>
                <a:gridCol w="1217842"/>
                <a:gridCol w="1217842"/>
                <a:gridCol w="1217842"/>
              </a:tblGrid>
              <a:tr h="370840">
                <a:tc>
                  <a:txBody>
                    <a:bodyPr/>
                    <a:lstStyle/>
                    <a:p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Anthony </a:t>
                      </a:r>
                      <a:r>
                        <a:rPr lang="de-DE" sz="2000" b="0" kern="1200" baseline="0" dirty="0" err="1" smtClean="0"/>
                        <a:t>and</a:t>
                      </a:r>
                      <a:r>
                        <a:rPr lang="de-DE" sz="2000" b="0" kern="1200" baseline="0" dirty="0" smtClean="0"/>
                        <a:t>  Cleopatra</a:t>
                      </a:r>
                      <a:endParaRPr lang="de-DE" sz="20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Julius </a:t>
                      </a:r>
                      <a:r>
                        <a:rPr lang="de-DE" sz="2000" b="0" kern="1200" baseline="0" dirty="0" smtClean="0"/>
                        <a:t>Caesar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The  </a:t>
                      </a:r>
                      <a:r>
                        <a:rPr lang="de-DE" sz="2000" b="0" kern="1200" baseline="0" dirty="0" smtClean="0"/>
                        <a:t>Tempest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Hamlet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kern="1200" baseline="0" dirty="0" smtClean="0"/>
                        <a:t>Othello </a:t>
                      </a:r>
                      <a:endParaRPr lang="de-DE" sz="20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1200" baseline="0" dirty="0" smtClean="0"/>
                        <a:t>Macbeth . . .</a:t>
                      </a:r>
                    </a:p>
                    <a:p>
                      <a:endParaRPr lang="de-DE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ANTHONY</a:t>
                      </a:r>
                    </a:p>
                    <a:p>
                      <a:r>
                        <a:rPr lang="de-DE" sz="1400" dirty="0" smtClean="0"/>
                        <a:t>BRUTUS</a:t>
                      </a:r>
                      <a:r>
                        <a:rPr lang="de-DE" sz="1400" baseline="0" dirty="0" smtClean="0"/>
                        <a:t> </a:t>
                      </a:r>
                    </a:p>
                    <a:p>
                      <a:r>
                        <a:rPr lang="de-DE" sz="1400" baseline="0" dirty="0" smtClean="0"/>
                        <a:t>CAESAR</a:t>
                      </a:r>
                    </a:p>
                    <a:p>
                      <a:r>
                        <a:rPr lang="de-DE" sz="1400" baseline="0" dirty="0" smtClean="0"/>
                        <a:t>CALPURNIA</a:t>
                      </a:r>
                    </a:p>
                    <a:p>
                      <a:r>
                        <a:rPr lang="de-DE" sz="1400" baseline="0" dirty="0" smtClean="0"/>
                        <a:t>CLEOPATRA</a:t>
                      </a:r>
                    </a:p>
                    <a:p>
                      <a:r>
                        <a:rPr lang="de-DE" sz="1400" baseline="0" dirty="0" smtClean="0"/>
                        <a:t>MERCY</a:t>
                      </a:r>
                    </a:p>
                    <a:p>
                      <a:r>
                        <a:rPr lang="de-DE" sz="1400" baseline="0" dirty="0" smtClean="0"/>
                        <a:t>WORSER</a:t>
                      </a:r>
                    </a:p>
                    <a:p>
                      <a:r>
                        <a:rPr lang="de-DE" sz="1400" baseline="0" dirty="0" smtClean="0"/>
                        <a:t>. . .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r>
                        <a:rPr lang="de-DE" sz="1400" dirty="0" smtClean="0"/>
                        <a:t>1</a:t>
                      </a:r>
                    </a:p>
                    <a:p>
                      <a:pPr algn="ctr"/>
                      <a:r>
                        <a:rPr lang="de-DE" sz="1400" dirty="0" smtClean="0"/>
                        <a:t>0</a:t>
                      </a:r>
                    </a:p>
                    <a:p>
                      <a:pPr algn="ctr"/>
                      <a:endParaRPr lang="de-DE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04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Frequncy Count Matrix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143536"/>
            <a:ext cx="8572560" cy="85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j-lt"/>
              </a:rPr>
              <a:t>     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Each document is now represented as a count vector ∈ N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|</a:t>
            </a:r>
            <a:r>
              <a:rPr lang="en-US" sz="2400" i="1" baseline="30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2400" baseline="30000" dirty="0" smtClean="0">
                <a:solidFill>
                  <a:schemeClr val="tx1"/>
                </a:solidFill>
                <a:latin typeface="+mj-lt"/>
              </a:rPr>
              <a:t>|.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2127555"/>
              </p:ext>
            </p:extLst>
          </p:nvPr>
        </p:nvGraphicFramePr>
        <p:xfrm>
          <a:off x="214282" y="1617356"/>
          <a:ext cx="8524894" cy="3139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385918"/>
                <a:gridCol w="1295400"/>
                <a:gridCol w="972208"/>
                <a:gridCol w="1217842"/>
                <a:gridCol w="1217842"/>
                <a:gridCol w="1217842"/>
                <a:gridCol w="1217842"/>
              </a:tblGrid>
              <a:tr h="370840">
                <a:tc>
                  <a:txBody>
                    <a:bodyPr/>
                    <a:lstStyle/>
                    <a:p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/>
                        <a:t>Anthony </a:t>
                      </a:r>
                      <a:r>
                        <a:rPr lang="de-DE" sz="2200" b="0" kern="1200" baseline="0" dirty="0" err="1" smtClean="0"/>
                        <a:t>and</a:t>
                      </a:r>
                      <a:r>
                        <a:rPr lang="de-DE" sz="2200" b="0" kern="1200" baseline="0" dirty="0" smtClean="0"/>
                        <a:t>  Cleopatra</a:t>
                      </a:r>
                      <a:endParaRPr lang="de-DE" sz="22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/>
                        <a:t>Julius </a:t>
                      </a:r>
                      <a:r>
                        <a:rPr lang="de-DE" sz="2200" b="0" kern="1200" baseline="0" dirty="0" smtClean="0"/>
                        <a:t>Caesar 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/>
                        <a:t>The  </a:t>
                      </a:r>
                      <a:r>
                        <a:rPr lang="de-DE" sz="2200" b="0" kern="1200" baseline="0" dirty="0" smtClean="0"/>
                        <a:t>Tempest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/>
                        <a:t>Hamlet 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/>
                        <a:t>Othello 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/>
                        <a:t>Macbeth . . .</a:t>
                      </a:r>
                    </a:p>
                    <a:p>
                      <a:endParaRPr lang="de-DE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ANTHONY</a:t>
                      </a:r>
                    </a:p>
                    <a:p>
                      <a:r>
                        <a:rPr lang="de-DE" sz="1600" dirty="0" smtClean="0"/>
                        <a:t>BRUTUS</a:t>
                      </a:r>
                      <a:r>
                        <a:rPr lang="de-DE" sz="1600" baseline="0" dirty="0" smtClean="0"/>
                        <a:t> </a:t>
                      </a:r>
                    </a:p>
                    <a:p>
                      <a:r>
                        <a:rPr lang="de-DE" sz="1600" baseline="0" dirty="0" smtClean="0"/>
                        <a:t>CAESAR</a:t>
                      </a:r>
                    </a:p>
                    <a:p>
                      <a:r>
                        <a:rPr lang="de-DE" sz="1600" baseline="0" dirty="0" smtClean="0"/>
                        <a:t>CALPURNIA</a:t>
                      </a:r>
                    </a:p>
                    <a:p>
                      <a:r>
                        <a:rPr lang="de-DE" sz="1600" baseline="0" dirty="0" smtClean="0"/>
                        <a:t>CLEOPATRA</a:t>
                      </a:r>
                    </a:p>
                    <a:p>
                      <a:r>
                        <a:rPr lang="de-DE" sz="1600" baseline="0" dirty="0" smtClean="0"/>
                        <a:t>MERCY</a:t>
                      </a:r>
                    </a:p>
                    <a:p>
                      <a:r>
                        <a:rPr lang="de-DE" sz="1600" baseline="0" dirty="0" smtClean="0"/>
                        <a:t>WORSER</a:t>
                      </a:r>
                    </a:p>
                    <a:p>
                      <a:r>
                        <a:rPr lang="de-DE" sz="1600" baseline="0" dirty="0" smtClean="0"/>
                        <a:t>. . .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157</a:t>
                      </a:r>
                    </a:p>
                    <a:p>
                      <a:pPr algn="ctr"/>
                      <a:r>
                        <a:rPr lang="de-DE" sz="1600" dirty="0" smtClean="0"/>
                        <a:t>4</a:t>
                      </a:r>
                    </a:p>
                    <a:p>
                      <a:pPr algn="ctr"/>
                      <a:r>
                        <a:rPr lang="de-DE" sz="1600" dirty="0" smtClean="0"/>
                        <a:t>232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57</a:t>
                      </a:r>
                    </a:p>
                    <a:p>
                      <a:pPr algn="ctr"/>
                      <a:r>
                        <a:rPr lang="de-DE" sz="1600" dirty="0" smtClean="0"/>
                        <a:t>2</a:t>
                      </a:r>
                    </a:p>
                    <a:p>
                      <a:pPr algn="ctr"/>
                      <a:r>
                        <a:rPr lang="de-DE" sz="1600" dirty="0" smtClean="0"/>
                        <a:t>2</a:t>
                      </a:r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73</a:t>
                      </a:r>
                    </a:p>
                    <a:p>
                      <a:pPr algn="ctr"/>
                      <a:r>
                        <a:rPr lang="de-DE" sz="1600" dirty="0" smtClean="0"/>
                        <a:t>157</a:t>
                      </a:r>
                    </a:p>
                    <a:p>
                      <a:pPr algn="ctr"/>
                      <a:r>
                        <a:rPr lang="de-DE" sz="1600" dirty="0" smtClean="0"/>
                        <a:t>227</a:t>
                      </a:r>
                    </a:p>
                    <a:p>
                      <a:pPr algn="ctr"/>
                      <a:r>
                        <a:rPr lang="de-DE" sz="1600" dirty="0" smtClean="0"/>
                        <a:t>10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3</a:t>
                      </a:r>
                    </a:p>
                    <a:p>
                      <a:pPr algn="ctr"/>
                      <a:r>
                        <a:rPr lang="de-DE" sz="1600" dirty="0" smtClean="0"/>
                        <a:t>1</a:t>
                      </a:r>
                    </a:p>
                    <a:p>
                      <a:pPr algn="ctr"/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2</a:t>
                      </a:r>
                    </a:p>
                    <a:p>
                      <a:pPr algn="ctr"/>
                      <a:r>
                        <a:rPr lang="de-DE" sz="1600" dirty="0" smtClean="0"/>
                        <a:t>2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8</a:t>
                      </a:r>
                    </a:p>
                    <a:p>
                      <a:pPr algn="ctr"/>
                      <a:r>
                        <a:rPr lang="de-DE" sz="1600" dirty="0" smtClean="0"/>
                        <a:t>1</a:t>
                      </a:r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1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5</a:t>
                      </a:r>
                    </a:p>
                    <a:p>
                      <a:pPr algn="ctr"/>
                      <a:r>
                        <a:rPr lang="de-DE" sz="1600" dirty="0" smtClean="0"/>
                        <a:t>1</a:t>
                      </a:r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1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0</a:t>
                      </a:r>
                    </a:p>
                    <a:p>
                      <a:pPr algn="ctr"/>
                      <a:r>
                        <a:rPr lang="de-DE" sz="1600" dirty="0" smtClean="0"/>
                        <a:t>8</a:t>
                      </a:r>
                    </a:p>
                    <a:p>
                      <a:pPr algn="ctr"/>
                      <a:r>
                        <a:rPr lang="de-DE" sz="1600" dirty="0" smtClean="0"/>
                        <a:t>5</a:t>
                      </a:r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25304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Binary → </a:t>
            </a:r>
            <a:r>
              <a:rPr lang="de-DE" dirty="0" smtClean="0"/>
              <a:t>Count </a:t>
            </a:r>
            <a:r>
              <a:rPr lang="de-DE" dirty="0"/>
              <a:t>→ </a:t>
            </a:r>
            <a:r>
              <a:rPr lang="de-DE" dirty="0" smtClean="0"/>
              <a:t>Weight Matrix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5143536"/>
            <a:ext cx="8572560" cy="85723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Each document is now represented as a real-valued vector of </a:t>
            </a:r>
            <a:r>
              <a:rPr lang="en-US" sz="2000" i="1" dirty="0" err="1" smtClean="0">
                <a:solidFill>
                  <a:schemeClr val="tx1"/>
                </a:solidFill>
                <a:latin typeface="+mj-lt"/>
              </a:rPr>
              <a:t>tf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 -</a:t>
            </a:r>
            <a:r>
              <a:rPr lang="en-US" sz="2000" i="1" dirty="0" err="1" smtClean="0">
                <a:solidFill>
                  <a:schemeClr val="tx1"/>
                </a:solidFill>
                <a:latin typeface="+mj-lt"/>
              </a:rPr>
              <a:t>idf</a:t>
            </a:r>
            <a:r>
              <a:rPr lang="en-US" sz="2000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000" dirty="0" err="1" smtClean="0">
                <a:solidFill>
                  <a:schemeClr val="tx1"/>
                </a:solidFill>
                <a:latin typeface="+mj-lt"/>
              </a:rPr>
              <a:t>weights</a:t>
            </a:r>
            <a:r>
              <a:rPr lang="de-DE" sz="20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∈ R</a:t>
            </a:r>
            <a:r>
              <a:rPr lang="en-US" sz="2000" baseline="30000" dirty="0" smtClean="0">
                <a:solidFill>
                  <a:schemeClr val="tx1"/>
                </a:solidFill>
                <a:latin typeface="+mj-lt"/>
              </a:rPr>
              <a:t>|</a:t>
            </a:r>
            <a:r>
              <a:rPr lang="en-US" sz="2000" i="1" baseline="30000" dirty="0" smtClean="0">
                <a:solidFill>
                  <a:schemeClr val="tx1"/>
                </a:solidFill>
                <a:latin typeface="+mj-lt"/>
              </a:rPr>
              <a:t>V</a:t>
            </a:r>
            <a:r>
              <a:rPr lang="en-US" sz="2000" baseline="30000" dirty="0" smtClean="0">
                <a:solidFill>
                  <a:schemeClr val="tx1"/>
                </a:solidFill>
                <a:latin typeface="+mj-lt"/>
              </a:rPr>
              <a:t>|.</a:t>
            </a:r>
          </a:p>
          <a:p>
            <a:r>
              <a:rPr lang="en-US" sz="2000" dirty="0" smtClean="0">
                <a:latin typeface="+mj-lt"/>
              </a:rPr>
              <a:t>In order to calculate these values, the document frequency and the total number of documents in the collection are needed in addition to term frequency.</a:t>
            </a:r>
            <a:endParaRPr lang="en-US" sz="2000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115383"/>
              </p:ext>
            </p:extLst>
          </p:nvPr>
        </p:nvGraphicFramePr>
        <p:xfrm>
          <a:off x="214282" y="1617356"/>
          <a:ext cx="8524894" cy="31394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285884"/>
                <a:gridCol w="1285884"/>
                <a:gridCol w="1081758"/>
                <a:gridCol w="1217842"/>
                <a:gridCol w="1217842"/>
                <a:gridCol w="1217842"/>
                <a:gridCol w="1217842"/>
              </a:tblGrid>
              <a:tr h="370840">
                <a:tc>
                  <a:txBody>
                    <a:bodyPr/>
                    <a:lstStyle/>
                    <a:p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/>
                        <a:t>Anthony </a:t>
                      </a:r>
                      <a:r>
                        <a:rPr lang="de-DE" sz="2200" b="0" kern="1200" baseline="0" dirty="0" err="1" smtClean="0"/>
                        <a:t>and</a:t>
                      </a:r>
                      <a:r>
                        <a:rPr lang="de-DE" sz="2200" b="0" kern="1200" baseline="0" dirty="0" smtClean="0"/>
                        <a:t>  Cleopatra</a:t>
                      </a:r>
                      <a:endParaRPr lang="de-DE" sz="2200" b="0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/>
                        <a:t>Julius </a:t>
                      </a:r>
                      <a:r>
                        <a:rPr lang="de-DE" sz="2200" b="0" kern="1200" baseline="0" dirty="0" smtClean="0"/>
                        <a:t>Caesar 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/>
                        <a:t>The  </a:t>
                      </a:r>
                      <a:r>
                        <a:rPr lang="de-DE" sz="2200" b="0" kern="1200" baseline="0" dirty="0" smtClean="0"/>
                        <a:t>Tempest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/>
                        <a:t>Hamlet 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b="0" kern="1200" baseline="0" dirty="0" smtClean="0"/>
                        <a:t>Othello </a:t>
                      </a:r>
                      <a:endParaRPr lang="de-DE" sz="2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0" kern="1200" baseline="0" dirty="0" smtClean="0"/>
                        <a:t>Macbeth . . .</a:t>
                      </a:r>
                    </a:p>
                    <a:p>
                      <a:endParaRPr lang="de-DE" sz="22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i="1" dirty="0" smtClean="0"/>
                        <a:t>ANTHONY</a:t>
                      </a:r>
                    </a:p>
                    <a:p>
                      <a:r>
                        <a:rPr lang="de-DE" sz="1600" i="1" dirty="0" smtClean="0"/>
                        <a:t>BRUTUS</a:t>
                      </a:r>
                      <a:r>
                        <a:rPr lang="de-DE" sz="1600" i="1" baseline="0" dirty="0" smtClean="0"/>
                        <a:t> </a:t>
                      </a:r>
                    </a:p>
                    <a:p>
                      <a:r>
                        <a:rPr lang="de-DE" sz="1600" i="1" baseline="0" dirty="0" smtClean="0"/>
                        <a:t>CAESAR</a:t>
                      </a:r>
                    </a:p>
                    <a:p>
                      <a:r>
                        <a:rPr lang="de-DE" sz="1600" i="1" baseline="0" dirty="0" smtClean="0"/>
                        <a:t>CALPURNIA</a:t>
                      </a:r>
                    </a:p>
                    <a:p>
                      <a:r>
                        <a:rPr lang="de-DE" sz="1600" i="1" baseline="0" dirty="0" smtClean="0"/>
                        <a:t>CLEOPATRA</a:t>
                      </a:r>
                    </a:p>
                    <a:p>
                      <a:r>
                        <a:rPr lang="de-DE" sz="1600" i="1" baseline="0" dirty="0" smtClean="0"/>
                        <a:t>MERCY</a:t>
                      </a:r>
                    </a:p>
                    <a:p>
                      <a:r>
                        <a:rPr lang="de-DE" sz="1600" i="1" baseline="0" dirty="0" smtClean="0"/>
                        <a:t>WORSER</a:t>
                      </a:r>
                    </a:p>
                    <a:p>
                      <a:r>
                        <a:rPr lang="de-DE" sz="1600" i="1" baseline="0" dirty="0" smtClean="0"/>
                        <a:t>. . .</a:t>
                      </a:r>
                      <a:endParaRPr lang="de-DE" sz="16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5.25</a:t>
                      </a:r>
                    </a:p>
                    <a:p>
                      <a:pPr algn="ctr"/>
                      <a:r>
                        <a:rPr lang="de-DE" sz="1600" dirty="0" smtClean="0"/>
                        <a:t>1.21</a:t>
                      </a:r>
                    </a:p>
                    <a:p>
                      <a:pPr algn="ctr"/>
                      <a:r>
                        <a:rPr lang="de-DE" sz="1600" dirty="0" smtClean="0"/>
                        <a:t>8.59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2.85</a:t>
                      </a:r>
                    </a:p>
                    <a:p>
                      <a:pPr algn="ctr"/>
                      <a:r>
                        <a:rPr lang="de-DE" sz="1600" dirty="0" smtClean="0"/>
                        <a:t>1.51</a:t>
                      </a:r>
                    </a:p>
                    <a:p>
                      <a:pPr algn="ctr"/>
                      <a:r>
                        <a:rPr lang="de-DE" sz="1600" dirty="0" smtClean="0"/>
                        <a:t>1.37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3.18</a:t>
                      </a:r>
                    </a:p>
                    <a:p>
                      <a:pPr algn="ctr"/>
                      <a:r>
                        <a:rPr lang="de-DE" sz="1600" dirty="0" smtClean="0"/>
                        <a:t>6.10</a:t>
                      </a:r>
                    </a:p>
                    <a:p>
                      <a:pPr algn="ctr"/>
                      <a:r>
                        <a:rPr lang="de-DE" sz="1600" dirty="0" smtClean="0"/>
                        <a:t>2.54</a:t>
                      </a:r>
                    </a:p>
                    <a:p>
                      <a:pPr algn="ctr"/>
                      <a:r>
                        <a:rPr lang="de-DE" sz="1600" dirty="0" smtClean="0"/>
                        <a:t>1.54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1.90</a:t>
                      </a:r>
                    </a:p>
                    <a:p>
                      <a:pPr algn="ctr"/>
                      <a:r>
                        <a:rPr lang="de-DE" sz="1600" dirty="0" smtClean="0"/>
                        <a:t>0.11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1.0</a:t>
                      </a:r>
                    </a:p>
                    <a:p>
                      <a:pPr algn="ctr"/>
                      <a:r>
                        <a:rPr lang="de-DE" sz="1600" dirty="0" smtClean="0"/>
                        <a:t>1.51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0.12</a:t>
                      </a:r>
                    </a:p>
                    <a:p>
                      <a:pPr algn="ctr"/>
                      <a:r>
                        <a:rPr lang="de-DE" sz="1600" dirty="0" smtClean="0"/>
                        <a:t>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0.25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5.25</a:t>
                      </a:r>
                    </a:p>
                    <a:p>
                      <a:pPr algn="ctr"/>
                      <a:r>
                        <a:rPr lang="de-DE" sz="1600" dirty="0" smtClean="0"/>
                        <a:t>0.25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 smtClean="0"/>
                        <a:t>0.35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0.0</a:t>
                      </a:r>
                    </a:p>
                    <a:p>
                      <a:pPr algn="ctr"/>
                      <a:r>
                        <a:rPr lang="de-DE" sz="1600" dirty="0" smtClean="0"/>
                        <a:t>0.88</a:t>
                      </a:r>
                    </a:p>
                    <a:p>
                      <a:pPr algn="ctr"/>
                      <a:r>
                        <a:rPr lang="de-DE" sz="1600" dirty="0" smtClean="0"/>
                        <a:t>1.95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86788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Documents as </a:t>
            </a:r>
            <a:r>
              <a:rPr lang="de-DE" dirty="0" smtClean="0"/>
              <a:t>Vectors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99181" y="1430759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Each document is now represented as a real-valued vector of </a:t>
            </a:r>
            <a:r>
              <a:rPr lang="de-DE" i="1" dirty="0" err="1"/>
              <a:t>tf-idf</a:t>
            </a:r>
            <a:r>
              <a:rPr lang="de-DE" dirty="0"/>
              <a:t> </a:t>
            </a:r>
            <a:r>
              <a:rPr lang="de-DE" dirty="0" err="1"/>
              <a:t>weights</a:t>
            </a:r>
            <a:r>
              <a:rPr lang="de-DE" dirty="0"/>
              <a:t> ∈ R</a:t>
            </a:r>
            <a:r>
              <a:rPr lang="de-DE" baseline="30000" dirty="0"/>
              <a:t>|V|</a:t>
            </a:r>
            <a:r>
              <a:rPr lang="de-DE" dirty="0"/>
              <a:t>.</a:t>
            </a:r>
          </a:p>
          <a:p>
            <a:r>
              <a:rPr lang="en-US" dirty="0"/>
              <a:t>So we have a |V|-dimensional real-valued vector space.</a:t>
            </a:r>
          </a:p>
          <a:p>
            <a:r>
              <a:rPr lang="en-US" dirty="0"/>
              <a:t>Terms are axes of the space.</a:t>
            </a:r>
          </a:p>
          <a:p>
            <a:r>
              <a:rPr lang="en-US" dirty="0"/>
              <a:t>Documents are points or vectors in this space.</a:t>
            </a:r>
          </a:p>
          <a:p>
            <a:r>
              <a:rPr lang="en-US" dirty="0"/>
              <a:t>Very high-dimensional: tens of millions of dimensions when you apply this to web search engines</a:t>
            </a:r>
          </a:p>
          <a:p>
            <a:r>
              <a:rPr lang="en-US" dirty="0"/>
              <a:t>Each vector is very sparse - most entries are zero.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49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Queries as </a:t>
            </a:r>
            <a:r>
              <a:rPr lang="de-DE" dirty="0" smtClean="0"/>
              <a:t>Vectors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10409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dirty="0"/>
              <a:t>Key idea 1: do the same for queries: represent them as vectors in the high-dimensional space</a:t>
            </a:r>
          </a:p>
          <a:p>
            <a:r>
              <a:rPr lang="en-US" sz="2400" dirty="0"/>
              <a:t>Key idea 2: Rank documents according to their proximity to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query</a:t>
            </a:r>
            <a:endParaRPr lang="de-DE" sz="2400" dirty="0"/>
          </a:p>
          <a:p>
            <a:r>
              <a:rPr lang="de-DE" sz="2400" dirty="0" err="1"/>
              <a:t>proximity</a:t>
            </a:r>
            <a:r>
              <a:rPr lang="de-DE" sz="2400" dirty="0"/>
              <a:t> = </a:t>
            </a:r>
            <a:r>
              <a:rPr lang="de-DE" sz="2400" dirty="0" err="1"/>
              <a:t>similarity</a:t>
            </a:r>
            <a:endParaRPr lang="de-DE" sz="2400" dirty="0"/>
          </a:p>
          <a:p>
            <a:r>
              <a:rPr lang="de-DE" sz="2400" dirty="0"/>
              <a:t>proximity ≈ </a:t>
            </a:r>
            <a:r>
              <a:rPr lang="de-DE" sz="2400" dirty="0" smtClean="0"/>
              <a:t>inverse distance</a:t>
            </a:r>
            <a:endParaRPr lang="de-DE" sz="2400" dirty="0"/>
          </a:p>
          <a:p>
            <a:r>
              <a:rPr lang="en-US" sz="2400" dirty="0"/>
              <a:t>Recall: We’re doing this because we want to get away from the you’re-either-in-or-out, feast-or-famine Boolean model.</a:t>
            </a:r>
          </a:p>
          <a:p>
            <a:r>
              <a:rPr lang="en-US" sz="2400" dirty="0"/>
              <a:t>Instead: rank relevant documents higher than </a:t>
            </a:r>
            <a:r>
              <a:rPr lang="en-US" sz="2400" dirty="0" smtClean="0"/>
              <a:t>non-relevant </a:t>
            </a:r>
            <a:r>
              <a:rPr lang="de-DE" sz="2400" dirty="0" err="1"/>
              <a:t>documents</a:t>
            </a:r>
            <a:endParaRPr lang="de-DE" sz="2400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5079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How </a:t>
            </a:r>
            <a:r>
              <a:rPr lang="en-US" dirty="0" smtClean="0"/>
              <a:t>Do We Formalize Vector Space Similarity</a:t>
            </a:r>
            <a:r>
              <a:rPr lang="en-US" dirty="0"/>
              <a:t>?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16050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dirty="0"/>
              <a:t>First cut: (negative) distance between two points</a:t>
            </a:r>
          </a:p>
          <a:p>
            <a:r>
              <a:rPr lang="en-US" sz="2800" dirty="0"/>
              <a:t>( = distance between the end points of the two vectors)</a:t>
            </a:r>
          </a:p>
          <a:p>
            <a:r>
              <a:rPr lang="de-DE" sz="2800" dirty="0" err="1"/>
              <a:t>Euclidean</a:t>
            </a:r>
            <a:r>
              <a:rPr lang="de-DE" sz="2800" dirty="0"/>
              <a:t> </a:t>
            </a:r>
            <a:r>
              <a:rPr lang="de-DE" sz="2800" dirty="0" err="1"/>
              <a:t>distance</a:t>
            </a:r>
            <a:r>
              <a:rPr lang="de-DE" sz="2800" dirty="0"/>
              <a:t>?</a:t>
            </a:r>
          </a:p>
          <a:p>
            <a:r>
              <a:rPr lang="en-US" sz="2800" dirty="0"/>
              <a:t>Euclidean distance is a bad idea . . .</a:t>
            </a:r>
          </a:p>
          <a:p>
            <a:r>
              <a:rPr lang="en-US" sz="2800" dirty="0"/>
              <a:t>. . . because Euclidean distance is large for vectors of different </a:t>
            </a:r>
            <a:r>
              <a:rPr lang="de-DE" sz="2800" dirty="0" err="1"/>
              <a:t>lengths</a:t>
            </a:r>
            <a:r>
              <a:rPr lang="de-DE" sz="2800" dirty="0"/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233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Why </a:t>
            </a:r>
            <a:r>
              <a:rPr lang="en-US" dirty="0" smtClean="0"/>
              <a:t>Distance Is A Bad Idea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5143512"/>
            <a:ext cx="8286808" cy="135732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sz="2200" dirty="0" smtClean="0">
                <a:solidFill>
                  <a:schemeClr val="tx1"/>
                </a:solidFill>
                <a:latin typeface="+mj-lt"/>
              </a:rPr>
              <a:t>The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Euclidean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distance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200" dirty="0" err="1" smtClean="0">
                <a:solidFill>
                  <a:schemeClr val="tx1"/>
                </a:solidFill>
                <a:latin typeface="+mj-lt"/>
              </a:rPr>
              <a:t>of</a:t>
            </a:r>
            <a:r>
              <a:rPr lang="de-DE" sz="2200" dirty="0" smtClean="0">
                <a:solidFill>
                  <a:schemeClr val="tx1"/>
                </a:solidFill>
                <a:latin typeface="+mj-lt"/>
              </a:rPr>
              <a:t>     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and       is large although the distribution of terms in the query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q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and 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the distribution of terms in the document </a:t>
            </a:r>
            <a:r>
              <a:rPr lang="en-US" sz="2200" i="1" dirty="0" smtClean="0">
                <a:solidFill>
                  <a:schemeClr val="tx1"/>
                </a:solidFill>
                <a:latin typeface="+mj-lt"/>
              </a:rPr>
              <a:t>d</a:t>
            </a:r>
            <a:r>
              <a:rPr lang="en-US" sz="2200" baseline="-25000" dirty="0" smtClean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are very similar.</a:t>
            </a:r>
          </a:p>
          <a:p>
            <a:r>
              <a:rPr lang="en-US" sz="2200" dirty="0" smtClean="0">
                <a:solidFill>
                  <a:srgbClr val="00B050"/>
                </a:solidFill>
                <a:latin typeface="+mj-lt"/>
              </a:rPr>
              <a:t>Questions about basic vector space setup?</a:t>
            </a:r>
            <a:endParaRPr lang="de-DE" sz="2200" dirty="0" smtClean="0">
              <a:solidFill>
                <a:srgbClr val="00B050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9" name="Picture 8" descr="Picture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5" y="1500309"/>
            <a:ext cx="7215238" cy="3452691"/>
          </a:xfrm>
          <a:prstGeom prst="rect">
            <a:avLst/>
          </a:prstGeom>
        </p:spPr>
      </p:pic>
      <p:pic>
        <p:nvPicPr>
          <p:cNvPr id="11" name="Picture 10" descr="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201" y="5140140"/>
            <a:ext cx="302399" cy="432000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5140702"/>
            <a:ext cx="269999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6803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>
                <a:ea typeface="PMingLiU" pitchFamily="18" charset="-120"/>
              </a:rPr>
              <a:t>Classes of Retrieval Models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4876800"/>
          </a:xfrm>
        </p:spPr>
        <p:txBody>
          <a:bodyPr/>
          <a:lstStyle/>
          <a:p>
            <a:r>
              <a:rPr lang="en-US" altLang="zh-TW" sz="3600" dirty="0">
                <a:ea typeface="PMingLiU" pitchFamily="18" charset="-120"/>
              </a:rPr>
              <a:t>Boolean models (set theoretic)</a:t>
            </a:r>
          </a:p>
          <a:p>
            <a:pPr lvl="1"/>
            <a:r>
              <a:rPr lang="en-US" altLang="zh-TW" sz="3200" dirty="0">
                <a:ea typeface="PMingLiU" pitchFamily="18" charset="-120"/>
              </a:rPr>
              <a:t>Extended Boolean</a:t>
            </a:r>
          </a:p>
          <a:p>
            <a:r>
              <a:rPr lang="en-US" altLang="zh-TW" sz="3600" dirty="0">
                <a:ea typeface="PMingLiU" pitchFamily="18" charset="-120"/>
              </a:rPr>
              <a:t>Vector space models (statistical/algebraic)</a:t>
            </a:r>
            <a:r>
              <a:rPr lang="en-US" altLang="zh-TW" dirty="0">
                <a:ea typeface="PMingLiU" pitchFamily="18" charset="-120"/>
              </a:rPr>
              <a:t> </a:t>
            </a:r>
          </a:p>
          <a:p>
            <a:pPr lvl="1"/>
            <a:r>
              <a:rPr lang="en-US" altLang="zh-TW" sz="3200" dirty="0">
                <a:ea typeface="PMingLiU" pitchFamily="18" charset="-120"/>
              </a:rPr>
              <a:t>Generalized VS</a:t>
            </a:r>
          </a:p>
          <a:p>
            <a:pPr lvl="1"/>
            <a:r>
              <a:rPr lang="en-US" altLang="zh-TW" sz="3200" dirty="0">
                <a:ea typeface="PMingLiU" pitchFamily="18" charset="-120"/>
              </a:rPr>
              <a:t>Latent Semantic Indexing</a:t>
            </a:r>
          </a:p>
          <a:p>
            <a:r>
              <a:rPr lang="en-US" altLang="zh-TW" sz="3600" dirty="0">
                <a:ea typeface="PMingLiU" pitchFamily="18" charset="-120"/>
              </a:rPr>
              <a:t>Probabilistic models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Use </a:t>
            </a:r>
            <a:r>
              <a:rPr lang="en-US" dirty="0" smtClean="0"/>
              <a:t>Angle Instead </a:t>
            </a:r>
            <a:r>
              <a:rPr lang="en-US" dirty="0"/>
              <a:t>of </a:t>
            </a:r>
            <a:r>
              <a:rPr lang="en-US" dirty="0" smtClean="0"/>
              <a:t>Distance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16050"/>
            <a:ext cx="828680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Rank documents according to angle with query</a:t>
            </a:r>
          </a:p>
          <a:p>
            <a:r>
              <a:rPr lang="en-US" dirty="0"/>
              <a:t>Thought experiment: take a document </a:t>
            </a:r>
            <a:r>
              <a:rPr lang="en-US" i="1" dirty="0"/>
              <a:t>d</a:t>
            </a:r>
            <a:r>
              <a:rPr lang="en-US" dirty="0"/>
              <a:t> and append it to itself. Call this document </a:t>
            </a:r>
            <a:r>
              <a:rPr lang="en-US" i="1" dirty="0" smtClean="0"/>
              <a:t>d′</a:t>
            </a:r>
            <a:r>
              <a:rPr lang="en-US" dirty="0"/>
              <a:t> </a:t>
            </a:r>
            <a:r>
              <a:rPr lang="en-US" dirty="0" smtClean="0"/>
              <a:t>which is </a:t>
            </a:r>
            <a:r>
              <a:rPr lang="en-US" dirty="0"/>
              <a:t>twice as long as </a:t>
            </a:r>
            <a:r>
              <a:rPr lang="en-US" i="1" dirty="0"/>
              <a:t>d</a:t>
            </a:r>
            <a:r>
              <a:rPr lang="en-US" dirty="0"/>
              <a:t>.</a:t>
            </a:r>
          </a:p>
          <a:p>
            <a:r>
              <a:rPr lang="en-US" dirty="0"/>
              <a:t>“Semantically” </a:t>
            </a:r>
            <a:r>
              <a:rPr lang="en-US" i="1" dirty="0"/>
              <a:t>d</a:t>
            </a:r>
            <a:r>
              <a:rPr lang="en-US" dirty="0"/>
              <a:t> and </a:t>
            </a:r>
            <a:r>
              <a:rPr lang="en-US" i="1" dirty="0"/>
              <a:t>d</a:t>
            </a:r>
            <a:r>
              <a:rPr lang="en-US" dirty="0"/>
              <a:t>′ have the same content.</a:t>
            </a:r>
          </a:p>
          <a:p>
            <a:r>
              <a:rPr lang="en-US" dirty="0"/>
              <a:t>The angle between the two documents is 0, corresponding to </a:t>
            </a:r>
            <a:r>
              <a:rPr lang="de-DE" dirty="0"/>
              <a:t>maximal </a:t>
            </a:r>
            <a:r>
              <a:rPr lang="de-DE" dirty="0" err="1"/>
              <a:t>similarity</a:t>
            </a:r>
            <a:r>
              <a:rPr lang="de-DE" dirty="0"/>
              <a:t> . . .</a:t>
            </a:r>
          </a:p>
          <a:p>
            <a:r>
              <a:rPr lang="en-US" dirty="0"/>
              <a:t>. . . even though the Euclidean distance between the two documents can be quite large.</a:t>
            </a:r>
          </a:p>
          <a:p>
            <a:pPr lvl="1"/>
            <a:endParaRPr lang="de-DE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58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From </a:t>
            </a:r>
            <a:r>
              <a:rPr lang="de-DE" dirty="0" smtClean="0"/>
              <a:t>Angles </a:t>
            </a:r>
            <a:r>
              <a:rPr lang="de-DE" dirty="0"/>
              <a:t>to </a:t>
            </a:r>
            <a:r>
              <a:rPr lang="de-DE" dirty="0" smtClean="0"/>
              <a:t>Cosines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6108" y="1600200"/>
            <a:ext cx="82868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The following two notions are equivalent.</a:t>
            </a:r>
          </a:p>
          <a:p>
            <a:pPr lvl="1"/>
            <a:r>
              <a:rPr lang="en-US" dirty="0"/>
              <a:t>Rank documents according to the angle between query and </a:t>
            </a:r>
            <a:r>
              <a:rPr lang="de-DE" dirty="0" err="1"/>
              <a:t>document</a:t>
            </a:r>
            <a:r>
              <a:rPr lang="de-DE" dirty="0"/>
              <a:t> in </a:t>
            </a:r>
            <a:r>
              <a:rPr lang="de-DE" dirty="0" err="1"/>
              <a:t>decreasing</a:t>
            </a:r>
            <a:r>
              <a:rPr lang="de-DE" dirty="0"/>
              <a:t> order</a:t>
            </a:r>
          </a:p>
          <a:p>
            <a:pPr lvl="1"/>
            <a:r>
              <a:rPr lang="de-DE" dirty="0"/>
              <a:t>Rank </a:t>
            </a:r>
            <a:r>
              <a:rPr lang="de-DE" dirty="0" err="1"/>
              <a:t>documents</a:t>
            </a:r>
            <a:r>
              <a:rPr lang="de-DE" dirty="0"/>
              <a:t> </a:t>
            </a:r>
            <a:r>
              <a:rPr lang="de-DE" dirty="0" err="1"/>
              <a:t>according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cosine</a:t>
            </a:r>
            <a:r>
              <a:rPr lang="de-DE" dirty="0"/>
              <a:t>(</a:t>
            </a:r>
            <a:r>
              <a:rPr lang="de-DE" dirty="0" err="1"/>
              <a:t>query,document</a:t>
            </a:r>
            <a:r>
              <a:rPr lang="de-DE" dirty="0"/>
              <a:t>) in </a:t>
            </a:r>
            <a:r>
              <a:rPr lang="de-DE" dirty="0" err="1"/>
              <a:t>increasing</a:t>
            </a:r>
            <a:r>
              <a:rPr lang="de-DE" dirty="0"/>
              <a:t> order</a:t>
            </a:r>
          </a:p>
          <a:p>
            <a:r>
              <a:rPr lang="en-US" dirty="0"/>
              <a:t>Cosine is a monotonically decreasing function of the angle for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interval</a:t>
            </a:r>
            <a:r>
              <a:rPr lang="de-DE" dirty="0"/>
              <a:t> [0◦, 180◦]</a:t>
            </a:r>
          </a:p>
          <a:p>
            <a:pPr lvl="1"/>
            <a:endParaRPr lang="de-DE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93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Cosine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2143116"/>
            <a:ext cx="8286808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8" name="Picture 7" descr="65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000240"/>
            <a:ext cx="6274591" cy="3929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663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43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Length </a:t>
            </a:r>
            <a:r>
              <a:rPr lang="de-DE" dirty="0" smtClean="0"/>
              <a:t>Normalization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419932"/>
            <a:ext cx="8286808" cy="467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dirty="0"/>
              <a:t>How do we compute the cosine?</a:t>
            </a:r>
          </a:p>
          <a:p>
            <a:r>
              <a:rPr lang="en-US" sz="2400" dirty="0"/>
              <a:t>A vector can be (length-) normalized by dividing each of its components by its length – here we use the L2 norm:</a:t>
            </a:r>
          </a:p>
          <a:p>
            <a:endParaRPr lang="en-US" sz="2400" dirty="0"/>
          </a:p>
          <a:p>
            <a:r>
              <a:rPr lang="en-US" sz="2400" dirty="0"/>
              <a:t>This maps vectors onto the unit sphere . . .</a:t>
            </a:r>
          </a:p>
          <a:p>
            <a:r>
              <a:rPr lang="en-US" sz="2400" dirty="0"/>
              <a:t>. . . since after normalization: </a:t>
            </a:r>
          </a:p>
          <a:p>
            <a:r>
              <a:rPr lang="en-US" sz="2400" dirty="0"/>
              <a:t>As a result, longer documents and shorter documents have weights of the same order of magnitude.</a:t>
            </a:r>
          </a:p>
          <a:p>
            <a:r>
              <a:rPr lang="en-US" sz="2400" dirty="0"/>
              <a:t>Effect on the two documents </a:t>
            </a:r>
            <a:r>
              <a:rPr lang="en-US" sz="2400" i="1" dirty="0"/>
              <a:t>d</a:t>
            </a:r>
            <a:r>
              <a:rPr lang="en-US" sz="2400" dirty="0"/>
              <a:t> and </a:t>
            </a:r>
            <a:r>
              <a:rPr lang="en-US" sz="2400" i="1" dirty="0"/>
              <a:t>d′</a:t>
            </a:r>
            <a:r>
              <a:rPr lang="en-US" sz="2400" dirty="0"/>
              <a:t> (</a:t>
            </a:r>
            <a:r>
              <a:rPr lang="en-US" sz="2400" i="1" dirty="0"/>
              <a:t>d</a:t>
            </a:r>
            <a:r>
              <a:rPr lang="en-US" sz="2400" dirty="0"/>
              <a:t> appended to itself) from earlier slide: they have identical vectors after </a:t>
            </a:r>
            <a:r>
              <a:rPr lang="de-DE" sz="2400" dirty="0" err="1"/>
              <a:t>length-normalization</a:t>
            </a:r>
            <a:r>
              <a:rPr lang="de-DE" sz="2400" dirty="0"/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8" name="Picture 7" descr="65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5155" y="2714620"/>
            <a:ext cx="1833045" cy="488812"/>
          </a:xfrm>
          <a:prstGeom prst="rect">
            <a:avLst/>
          </a:prstGeom>
        </p:spPr>
      </p:pic>
      <p:pic>
        <p:nvPicPr>
          <p:cNvPr id="9" name="Picture 8" descr="651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3505200"/>
            <a:ext cx="2447924" cy="49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698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Cosine </a:t>
            </a:r>
            <a:r>
              <a:rPr lang="en-US" dirty="0" smtClean="0"/>
              <a:t>Similarity Between Query </a:t>
            </a:r>
            <a:r>
              <a:rPr lang="en-US" dirty="0"/>
              <a:t>and </a:t>
            </a:r>
            <a:r>
              <a:rPr lang="en-US" dirty="0" smtClean="0"/>
              <a:t>Document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92744" y="2698587"/>
            <a:ext cx="828680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 i="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i="1" dirty="0" err="1"/>
              <a:t>q</a:t>
            </a:r>
            <a:r>
              <a:rPr lang="en-US" i="1" baseline="-25000" dirty="0" err="1"/>
              <a:t>i</a:t>
            </a:r>
            <a:r>
              <a:rPr lang="en-US" dirty="0"/>
              <a:t> is the </a:t>
            </a:r>
            <a:r>
              <a:rPr lang="en-US" i="1" dirty="0" err="1"/>
              <a:t>tf-idf</a:t>
            </a:r>
            <a:r>
              <a:rPr lang="en-US" dirty="0"/>
              <a:t> weight of term </a:t>
            </a:r>
            <a:r>
              <a:rPr lang="en-US" i="1" dirty="0" err="1"/>
              <a:t>i</a:t>
            </a:r>
            <a:r>
              <a:rPr lang="en-US" dirty="0"/>
              <a:t> in the query.</a:t>
            </a:r>
          </a:p>
          <a:p>
            <a:r>
              <a:rPr lang="en-US" i="1" dirty="0" err="1"/>
              <a:t>d</a:t>
            </a:r>
            <a:r>
              <a:rPr lang="en-US" i="1" baseline="-25000" dirty="0" err="1"/>
              <a:t>i</a:t>
            </a:r>
            <a:r>
              <a:rPr lang="en-US" dirty="0"/>
              <a:t> is the </a:t>
            </a:r>
            <a:r>
              <a:rPr lang="en-US" i="1" dirty="0" err="1"/>
              <a:t>tf-idf</a:t>
            </a:r>
            <a:r>
              <a:rPr lang="en-US" dirty="0"/>
              <a:t> weight of term </a:t>
            </a:r>
            <a:r>
              <a:rPr lang="en-US" i="1" dirty="0" err="1"/>
              <a:t>i</a:t>
            </a:r>
            <a:r>
              <a:rPr lang="en-US" dirty="0"/>
              <a:t> in the document.</a:t>
            </a:r>
          </a:p>
          <a:p>
            <a:r>
              <a:rPr lang="en-US" dirty="0"/>
              <a:t>|    | and |    | are the lengths of     and </a:t>
            </a:r>
          </a:p>
          <a:p>
            <a:r>
              <a:rPr lang="en-US" dirty="0"/>
              <a:t>This is the cosine similarity of      and      . . . . . . or, equivalently, the cosine of the angle between      and </a:t>
            </a:r>
            <a:endParaRPr lang="de-DE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pic>
        <p:nvPicPr>
          <p:cNvPr id="10" name="Picture 9" descr="65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1524000"/>
            <a:ext cx="6645180" cy="1080000"/>
          </a:xfrm>
          <a:prstGeom prst="rect">
            <a:avLst/>
          </a:prstGeom>
        </p:spPr>
      </p:pic>
      <p:pic>
        <p:nvPicPr>
          <p:cNvPr id="12" name="Picture 11" descr="65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5898" y="3505200"/>
            <a:ext cx="317031" cy="468000"/>
          </a:xfrm>
          <a:prstGeom prst="rect">
            <a:avLst/>
          </a:prstGeom>
        </p:spPr>
      </p:pic>
      <p:pic>
        <p:nvPicPr>
          <p:cNvPr id="13" name="Picture 12" descr="65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3505200"/>
            <a:ext cx="317031" cy="468000"/>
          </a:xfrm>
          <a:prstGeom prst="rect">
            <a:avLst/>
          </a:prstGeom>
        </p:spPr>
      </p:pic>
      <p:pic>
        <p:nvPicPr>
          <p:cNvPr id="14" name="Picture 13" descr="65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2793" y="3962400"/>
            <a:ext cx="317031" cy="468000"/>
          </a:xfrm>
          <a:prstGeom prst="rect">
            <a:avLst/>
          </a:prstGeom>
        </p:spPr>
      </p:pic>
      <p:pic>
        <p:nvPicPr>
          <p:cNvPr id="15" name="Picture 14" descr="652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4343400"/>
            <a:ext cx="317031" cy="468000"/>
          </a:xfrm>
          <a:prstGeom prst="rect">
            <a:avLst/>
          </a:prstGeom>
        </p:spPr>
      </p:pic>
      <p:pic>
        <p:nvPicPr>
          <p:cNvPr id="16" name="Picture 15" descr="6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3253" y="3915600"/>
            <a:ext cx="366547" cy="504000"/>
          </a:xfrm>
          <a:prstGeom prst="rect">
            <a:avLst/>
          </a:prstGeom>
        </p:spPr>
      </p:pic>
      <p:pic>
        <p:nvPicPr>
          <p:cNvPr id="17" name="Picture 16" descr="6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3505200"/>
            <a:ext cx="340365" cy="468000"/>
          </a:xfrm>
          <a:prstGeom prst="rect">
            <a:avLst/>
          </a:prstGeom>
        </p:spPr>
      </p:pic>
      <p:pic>
        <p:nvPicPr>
          <p:cNvPr id="18" name="Picture 17" descr="652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2053" y="4296600"/>
            <a:ext cx="366547" cy="504000"/>
          </a:xfrm>
          <a:prstGeom prst="rect">
            <a:avLst/>
          </a:prstGeom>
        </p:spPr>
      </p:pic>
      <p:pic>
        <p:nvPicPr>
          <p:cNvPr id="19" name="Picture 18" descr="Picture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77369" y="3505200"/>
            <a:ext cx="36103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1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Cosine for </a:t>
            </a:r>
            <a:r>
              <a:rPr lang="de-DE" dirty="0" smtClean="0"/>
              <a:t>Normalized Vectors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72" y="1638835"/>
            <a:ext cx="8115328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 i="1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8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i="0" dirty="0"/>
              <a:t>For normalized vectors, the cosine is equivalent to the dot </a:t>
            </a:r>
            <a:r>
              <a:rPr lang="de-DE" sz="2800" i="0" dirty="0" err="1"/>
              <a:t>product</a:t>
            </a:r>
            <a:r>
              <a:rPr lang="de-DE" sz="2800" i="0" dirty="0"/>
              <a:t> </a:t>
            </a:r>
            <a:r>
              <a:rPr lang="de-DE" sz="2800" i="0" dirty="0" err="1"/>
              <a:t>or</a:t>
            </a:r>
            <a:r>
              <a:rPr lang="de-DE" sz="2800" i="0" dirty="0"/>
              <a:t> </a:t>
            </a:r>
            <a:r>
              <a:rPr lang="de-DE" sz="2800" i="0" dirty="0" err="1"/>
              <a:t>scalar</a:t>
            </a:r>
            <a:r>
              <a:rPr lang="de-DE" sz="2800" i="0" dirty="0"/>
              <a:t> </a:t>
            </a:r>
            <a:r>
              <a:rPr lang="de-DE" sz="2800" i="0" dirty="0" err="1"/>
              <a:t>product</a:t>
            </a:r>
            <a:r>
              <a:rPr lang="de-DE" sz="2800" i="0" dirty="0"/>
              <a:t>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(if      and       are length-normalized).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2" name="Picture 11" descr="652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654" y="3581400"/>
            <a:ext cx="317031" cy="468000"/>
          </a:xfrm>
          <a:prstGeom prst="rect">
            <a:avLst/>
          </a:prstGeom>
        </p:spPr>
      </p:pic>
      <p:pic>
        <p:nvPicPr>
          <p:cNvPr id="19" name="Picture 18" descr="Picture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717" y="3610800"/>
            <a:ext cx="388803" cy="504000"/>
          </a:xfrm>
          <a:prstGeom prst="rect">
            <a:avLst/>
          </a:prstGeom>
        </p:spPr>
      </p:pic>
      <p:pic>
        <p:nvPicPr>
          <p:cNvPr id="29" name="Picture 28" descr="65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2883726"/>
            <a:ext cx="4367646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3649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Cosine </a:t>
            </a:r>
            <a:r>
              <a:rPr lang="de-DE" dirty="0" smtClean="0"/>
              <a:t>Similarity Illustrated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2143116"/>
            <a:ext cx="8286808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8" name="Picture 7" descr="65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928802"/>
            <a:ext cx="5160694" cy="3895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07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Cosine</a:t>
            </a:r>
            <a:r>
              <a:rPr lang="de-DE" dirty="0"/>
              <a:t>: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714488"/>
            <a:ext cx="8143932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                                                     </a:t>
            </a:r>
            <a:r>
              <a:rPr lang="de-DE" sz="2800" dirty="0" err="1" smtClean="0">
                <a:solidFill>
                  <a:schemeClr val="tx1"/>
                </a:solidFill>
                <a:latin typeface="+mj-lt"/>
              </a:rPr>
              <a:t>term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800" dirty="0" err="1" smtClean="0">
                <a:solidFill>
                  <a:schemeClr val="tx1"/>
                </a:solidFill>
                <a:latin typeface="+mj-lt"/>
              </a:rPr>
              <a:t>frequencies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800" dirty="0" err="1" smtClean="0">
                <a:solidFill>
                  <a:schemeClr val="tx1"/>
                </a:solidFill>
                <a:latin typeface="+mj-lt"/>
              </a:rPr>
              <a:t>counts</a:t>
            </a:r>
            <a:r>
              <a:rPr lang="de-DE" sz="2800" dirty="0" smtClean="0">
                <a:solidFill>
                  <a:schemeClr val="tx1"/>
                </a:solidFill>
                <a:latin typeface="+mj-lt"/>
              </a:rPr>
              <a:t>)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How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similar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are</a:t>
            </a:r>
            <a:endParaRPr lang="de-DE" sz="2400" dirty="0" smtClean="0">
              <a:solidFill>
                <a:schemeClr val="tx1"/>
              </a:solidFill>
              <a:latin typeface="+mj-lt"/>
            </a:endParaRP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+mj-lt"/>
              </a:rPr>
              <a:t>these novels? </a:t>
            </a: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+mj-lt"/>
              </a:rPr>
              <a:t>SaS: </a:t>
            </a:r>
            <a:r>
              <a:rPr lang="de-DE" sz="2400" i="1" dirty="0" smtClean="0">
                <a:solidFill>
                  <a:schemeClr val="tx1"/>
                </a:solidFill>
                <a:latin typeface="+mj-lt"/>
              </a:rPr>
              <a:t>Sense and</a:t>
            </a:r>
          </a:p>
          <a:p>
            <a:pPr lvl="1"/>
            <a:r>
              <a:rPr lang="de-DE" sz="2400" i="1" dirty="0" smtClean="0">
                <a:solidFill>
                  <a:schemeClr val="tx1"/>
                </a:solidFill>
                <a:latin typeface="+mj-lt"/>
              </a:rPr>
              <a:t>Sensibility </a:t>
            </a: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+mj-lt"/>
              </a:rPr>
              <a:t>PaP: </a:t>
            </a:r>
            <a:r>
              <a:rPr lang="de-DE" sz="2400" i="1" dirty="0" smtClean="0">
                <a:solidFill>
                  <a:schemeClr val="tx1"/>
                </a:solidFill>
                <a:latin typeface="+mj-lt"/>
              </a:rPr>
              <a:t>Pride and</a:t>
            </a:r>
          </a:p>
          <a:p>
            <a:pPr lvl="1"/>
            <a:r>
              <a:rPr lang="de-DE" sz="2400" i="1" dirty="0" smtClean="0">
                <a:solidFill>
                  <a:schemeClr val="tx1"/>
                </a:solidFill>
                <a:latin typeface="+mj-lt"/>
              </a:rPr>
              <a:t>Prejudice </a:t>
            </a:r>
          </a:p>
          <a:p>
            <a:pPr lvl="1"/>
            <a:r>
              <a:rPr lang="de-DE" sz="2400" dirty="0" smtClean="0">
                <a:solidFill>
                  <a:schemeClr val="tx1"/>
                </a:solidFill>
                <a:latin typeface="+mj-lt"/>
              </a:rPr>
              <a:t>WH: </a:t>
            </a:r>
            <a:r>
              <a:rPr lang="de-DE" sz="2400" i="1" dirty="0" smtClean="0">
                <a:solidFill>
                  <a:schemeClr val="tx1"/>
                </a:solidFill>
                <a:latin typeface="+mj-lt"/>
              </a:rPr>
              <a:t>Wuthering</a:t>
            </a:r>
          </a:p>
          <a:p>
            <a:pPr lvl="1"/>
            <a:r>
              <a:rPr lang="de-DE" sz="2400" i="1" dirty="0" smtClean="0">
                <a:solidFill>
                  <a:schemeClr val="tx1"/>
                </a:solidFill>
                <a:latin typeface="+mj-lt"/>
              </a:rPr>
              <a:t>Heights</a:t>
            </a:r>
            <a:endParaRPr lang="en-US" sz="2400" i="1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077933"/>
              </p:ext>
            </p:extLst>
          </p:nvPr>
        </p:nvGraphicFramePr>
        <p:xfrm>
          <a:off x="3505200" y="2417452"/>
          <a:ext cx="4924420" cy="20116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894021"/>
                <a:gridCol w="984891"/>
                <a:gridCol w="1136412"/>
                <a:gridCol w="909096"/>
              </a:tblGrid>
              <a:tr h="356725">
                <a:tc>
                  <a:txBody>
                    <a:bodyPr/>
                    <a:lstStyle/>
                    <a:p>
                      <a:r>
                        <a:rPr lang="de-DE" sz="2400" b="0" dirty="0" err="1" smtClean="0"/>
                        <a:t>term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0" dirty="0" err="1" smtClean="0"/>
                        <a:t>SaS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0" dirty="0" err="1" smtClean="0"/>
                        <a:t>PaP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b="0" dirty="0" smtClean="0"/>
                        <a:t>WH</a:t>
                      </a:r>
                      <a:endParaRPr lang="de-DE" sz="2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473">
                <a:tc>
                  <a:txBody>
                    <a:bodyPr/>
                    <a:lstStyle/>
                    <a:p>
                      <a:r>
                        <a:rPr lang="de-DE" sz="2200" dirty="0" smtClean="0"/>
                        <a:t>AFFECTION</a:t>
                      </a:r>
                    </a:p>
                    <a:p>
                      <a:r>
                        <a:rPr lang="de-DE" sz="2200" dirty="0" smtClean="0"/>
                        <a:t>JEALOUS</a:t>
                      </a:r>
                    </a:p>
                    <a:p>
                      <a:r>
                        <a:rPr lang="de-DE" sz="2200" dirty="0" smtClean="0"/>
                        <a:t>GOSSIP</a:t>
                      </a:r>
                    </a:p>
                    <a:p>
                      <a:r>
                        <a:rPr lang="de-DE" sz="2200" dirty="0" smtClean="0"/>
                        <a:t>WUTHERING</a:t>
                      </a:r>
                      <a:endParaRPr lang="de-DE" sz="2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115</a:t>
                      </a:r>
                    </a:p>
                    <a:p>
                      <a:pPr algn="r"/>
                      <a:r>
                        <a:rPr lang="de-DE" sz="2400" dirty="0" smtClean="0"/>
                        <a:t>10</a:t>
                      </a:r>
                    </a:p>
                    <a:p>
                      <a:pPr algn="r"/>
                      <a:r>
                        <a:rPr lang="de-DE" sz="2400" dirty="0" smtClean="0"/>
                        <a:t>2</a:t>
                      </a:r>
                    </a:p>
                    <a:p>
                      <a:pPr algn="r"/>
                      <a:r>
                        <a:rPr lang="de-DE" sz="2400" dirty="0" smtClean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58</a:t>
                      </a:r>
                    </a:p>
                    <a:p>
                      <a:pPr algn="r"/>
                      <a:r>
                        <a:rPr lang="de-DE" sz="2400" dirty="0" smtClean="0"/>
                        <a:t>7</a:t>
                      </a:r>
                    </a:p>
                    <a:p>
                      <a:pPr algn="r"/>
                      <a:r>
                        <a:rPr lang="de-DE" sz="2400" dirty="0" smtClean="0"/>
                        <a:t>0</a:t>
                      </a:r>
                    </a:p>
                    <a:p>
                      <a:pPr algn="r"/>
                      <a:r>
                        <a:rPr lang="de-DE" sz="2400" dirty="0" smtClean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2400" dirty="0" smtClean="0"/>
                        <a:t>20</a:t>
                      </a:r>
                    </a:p>
                    <a:p>
                      <a:pPr algn="r"/>
                      <a:r>
                        <a:rPr lang="de-DE" sz="2400" dirty="0" smtClean="0"/>
                        <a:t>11</a:t>
                      </a:r>
                    </a:p>
                    <a:p>
                      <a:pPr algn="r"/>
                      <a:r>
                        <a:rPr lang="de-DE" sz="2400" dirty="0" smtClean="0"/>
                        <a:t>6</a:t>
                      </a:r>
                    </a:p>
                    <a:p>
                      <a:pPr algn="r"/>
                      <a:r>
                        <a:rPr lang="de-DE" sz="2400" dirty="0" smtClean="0"/>
                        <a:t>38</a:t>
                      </a:r>
                      <a:endParaRPr lang="de-DE" sz="2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60097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Cosine</a:t>
            </a:r>
            <a:r>
              <a:rPr lang="de-DE" dirty="0"/>
              <a:t>: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00034" y="1440283"/>
            <a:ext cx="8143932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   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term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frequencies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counts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)               log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frequency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weighting</a:t>
            </a:r>
            <a:endParaRPr lang="de-DE" sz="2400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     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(To simplify this example, we don</a:t>
            </a:r>
            <a:r>
              <a:rPr lang="de-DE" sz="2400" dirty="0" smtClean="0">
                <a:latin typeface="+mn-lt"/>
                <a:cs typeface="Calibri"/>
              </a:rPr>
              <a:t>‘t </a:t>
            </a:r>
            <a:r>
              <a:rPr lang="de-DE" sz="2400" dirty="0" smtClean="0">
                <a:solidFill>
                  <a:schemeClr val="tx1"/>
                </a:solidFill>
                <a:latin typeface="+mn-lt"/>
              </a:rPr>
              <a:t>do idf weighting.)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6612164"/>
              </p:ext>
            </p:extLst>
          </p:nvPr>
        </p:nvGraphicFramePr>
        <p:xfrm>
          <a:off x="4724400" y="2028836"/>
          <a:ext cx="4214841" cy="16287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3074"/>
                <a:gridCol w="928694"/>
                <a:gridCol w="785818"/>
                <a:gridCol w="857255"/>
              </a:tblGrid>
              <a:tr h="440044">
                <a:tc>
                  <a:txBody>
                    <a:bodyPr/>
                    <a:lstStyle/>
                    <a:p>
                      <a:r>
                        <a:rPr lang="de-DE" sz="1800" b="0" dirty="0" err="1" smtClean="0"/>
                        <a:t>term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SaS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PaP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WH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4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AFFECTION</a:t>
                      </a:r>
                    </a:p>
                    <a:p>
                      <a:r>
                        <a:rPr lang="de-DE" sz="1800" dirty="0" smtClean="0"/>
                        <a:t>JEALOUS</a:t>
                      </a:r>
                    </a:p>
                    <a:p>
                      <a:r>
                        <a:rPr lang="de-DE" sz="1800" dirty="0" smtClean="0"/>
                        <a:t>GOSSIP</a:t>
                      </a:r>
                    </a:p>
                    <a:p>
                      <a:r>
                        <a:rPr lang="de-DE" sz="1800" dirty="0" smtClean="0"/>
                        <a:t>WUTHERING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3.06</a:t>
                      </a:r>
                    </a:p>
                    <a:p>
                      <a:pPr algn="r"/>
                      <a:r>
                        <a:rPr lang="de-DE" sz="1800" dirty="0" smtClean="0"/>
                        <a:t>2.0</a:t>
                      </a:r>
                    </a:p>
                    <a:p>
                      <a:pPr algn="r"/>
                      <a:r>
                        <a:rPr lang="de-DE" sz="1800" dirty="0" smtClean="0"/>
                        <a:t>1.30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  <a:endParaRPr lang="de-DE" sz="1400" dirty="0" smtClean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2.76</a:t>
                      </a:r>
                    </a:p>
                    <a:p>
                      <a:pPr algn="r"/>
                      <a:r>
                        <a:rPr lang="de-DE" sz="1800" dirty="0" smtClean="0"/>
                        <a:t>1.85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2.30</a:t>
                      </a:r>
                    </a:p>
                    <a:p>
                      <a:pPr algn="r"/>
                      <a:r>
                        <a:rPr lang="de-DE" sz="1800" dirty="0" smtClean="0"/>
                        <a:t>2.04</a:t>
                      </a:r>
                    </a:p>
                    <a:p>
                      <a:pPr algn="r"/>
                      <a:r>
                        <a:rPr lang="de-DE" sz="1800" dirty="0" smtClean="0"/>
                        <a:t>1.78</a:t>
                      </a:r>
                    </a:p>
                    <a:p>
                      <a:pPr algn="r"/>
                      <a:r>
                        <a:rPr lang="de-DE" sz="1800" dirty="0" smtClean="0"/>
                        <a:t>2.58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7413426"/>
              </p:ext>
            </p:extLst>
          </p:nvPr>
        </p:nvGraphicFramePr>
        <p:xfrm>
          <a:off x="500034" y="2057400"/>
          <a:ext cx="3714776" cy="16287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3074"/>
                <a:gridCol w="714380"/>
                <a:gridCol w="642942"/>
                <a:gridCol w="714380"/>
              </a:tblGrid>
              <a:tr h="440044">
                <a:tc>
                  <a:txBody>
                    <a:bodyPr/>
                    <a:lstStyle/>
                    <a:p>
                      <a:r>
                        <a:rPr lang="de-DE" sz="1800" b="0" dirty="0" err="1" smtClean="0"/>
                        <a:t>term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SaS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PaP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WH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4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AFFECTION</a:t>
                      </a:r>
                    </a:p>
                    <a:p>
                      <a:r>
                        <a:rPr lang="de-DE" sz="1800" dirty="0" smtClean="0"/>
                        <a:t>JEALOUS</a:t>
                      </a:r>
                    </a:p>
                    <a:p>
                      <a:r>
                        <a:rPr lang="de-DE" sz="1800" dirty="0" smtClean="0"/>
                        <a:t>GOSSIP</a:t>
                      </a:r>
                    </a:p>
                    <a:p>
                      <a:r>
                        <a:rPr lang="de-DE" sz="1800" dirty="0" smtClean="0"/>
                        <a:t>WUTHERING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115</a:t>
                      </a:r>
                    </a:p>
                    <a:p>
                      <a:pPr algn="r"/>
                      <a:r>
                        <a:rPr lang="de-DE" sz="1800" dirty="0" smtClean="0"/>
                        <a:t>10</a:t>
                      </a:r>
                    </a:p>
                    <a:p>
                      <a:pPr algn="r"/>
                      <a:r>
                        <a:rPr lang="de-DE" sz="1800" dirty="0" smtClean="0"/>
                        <a:t>2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58</a:t>
                      </a:r>
                    </a:p>
                    <a:p>
                      <a:pPr algn="r"/>
                      <a:r>
                        <a:rPr lang="de-DE" sz="1800" dirty="0" smtClean="0"/>
                        <a:t>7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20</a:t>
                      </a:r>
                    </a:p>
                    <a:p>
                      <a:pPr algn="r"/>
                      <a:r>
                        <a:rPr lang="de-DE" sz="1800" dirty="0" smtClean="0"/>
                        <a:t>11</a:t>
                      </a:r>
                    </a:p>
                    <a:p>
                      <a:pPr algn="r"/>
                      <a:r>
                        <a:rPr lang="de-DE" sz="1800" dirty="0" smtClean="0"/>
                        <a:t>6</a:t>
                      </a:r>
                    </a:p>
                    <a:p>
                      <a:pPr algn="r"/>
                      <a:r>
                        <a:rPr lang="de-DE" sz="1800" dirty="0" smtClean="0"/>
                        <a:t>38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877809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36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err="1"/>
              <a:t>Cosine</a:t>
            </a:r>
            <a:r>
              <a:rPr lang="de-DE" dirty="0"/>
              <a:t>: </a:t>
            </a:r>
            <a:r>
              <a:rPr lang="de-DE" dirty="0" err="1"/>
              <a:t>Example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57158" y="1524000"/>
            <a:ext cx="8501122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log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frequency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weighting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                    log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frequency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weighting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&amp;</a:t>
            </a:r>
          </a:p>
          <a:p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                                                                      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cosine</a:t>
            </a:r>
            <a:r>
              <a:rPr lang="de-DE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de-DE" sz="2400" dirty="0" err="1" smtClean="0">
                <a:solidFill>
                  <a:schemeClr val="tx1"/>
                </a:solidFill>
                <a:latin typeface="+mj-lt"/>
              </a:rPr>
              <a:t>normalization</a:t>
            </a:r>
            <a:endParaRPr lang="de-DE" sz="2400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r>
              <a:rPr lang="de-DE" dirty="0" smtClean="0">
                <a:solidFill>
                  <a:schemeClr val="tx1"/>
                </a:solidFill>
                <a:latin typeface="+mj-lt"/>
              </a:rPr>
              <a:t>          </a:t>
            </a:r>
          </a:p>
          <a:p>
            <a:endParaRPr lang="de-DE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27240"/>
              </p:ext>
            </p:extLst>
          </p:nvPr>
        </p:nvGraphicFramePr>
        <p:xfrm>
          <a:off x="152400" y="2438400"/>
          <a:ext cx="4000528" cy="175260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3073"/>
                <a:gridCol w="714380"/>
                <a:gridCol w="857256"/>
                <a:gridCol w="785819"/>
              </a:tblGrid>
              <a:tr h="424016">
                <a:tc>
                  <a:txBody>
                    <a:bodyPr/>
                    <a:lstStyle/>
                    <a:p>
                      <a:r>
                        <a:rPr lang="de-DE" sz="1800" b="0" dirty="0" err="1" smtClean="0"/>
                        <a:t>term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SaS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PaP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WH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584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AFFECTION</a:t>
                      </a:r>
                    </a:p>
                    <a:p>
                      <a:r>
                        <a:rPr lang="de-DE" sz="1800" dirty="0" smtClean="0"/>
                        <a:t>JEALOUS</a:t>
                      </a:r>
                    </a:p>
                    <a:p>
                      <a:r>
                        <a:rPr lang="de-DE" sz="1800" dirty="0" smtClean="0"/>
                        <a:t>GOSSIP</a:t>
                      </a:r>
                    </a:p>
                    <a:p>
                      <a:r>
                        <a:rPr lang="de-DE" sz="1800" dirty="0" smtClean="0"/>
                        <a:t>WUTHERING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3.06</a:t>
                      </a:r>
                    </a:p>
                    <a:p>
                      <a:pPr algn="r"/>
                      <a:r>
                        <a:rPr lang="de-DE" sz="1800" dirty="0" smtClean="0"/>
                        <a:t>2.0</a:t>
                      </a:r>
                    </a:p>
                    <a:p>
                      <a:pPr algn="r"/>
                      <a:r>
                        <a:rPr lang="de-DE" sz="1800" dirty="0" smtClean="0"/>
                        <a:t>1.30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2.76</a:t>
                      </a:r>
                    </a:p>
                    <a:p>
                      <a:pPr algn="r"/>
                      <a:r>
                        <a:rPr lang="de-DE" sz="1800" dirty="0" smtClean="0"/>
                        <a:t>1.85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</a:p>
                    <a:p>
                      <a:pPr algn="r"/>
                      <a:r>
                        <a:rPr lang="de-DE" sz="1800" dirty="0" smtClean="0"/>
                        <a:t>0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2.30</a:t>
                      </a:r>
                    </a:p>
                    <a:p>
                      <a:pPr algn="r"/>
                      <a:r>
                        <a:rPr lang="de-DE" sz="1800" dirty="0" smtClean="0"/>
                        <a:t>2.04</a:t>
                      </a:r>
                    </a:p>
                    <a:p>
                      <a:pPr algn="r"/>
                      <a:r>
                        <a:rPr lang="de-DE" sz="1800" dirty="0" smtClean="0"/>
                        <a:t>1.78</a:t>
                      </a:r>
                    </a:p>
                    <a:p>
                      <a:pPr algn="r"/>
                      <a:r>
                        <a:rPr lang="de-DE" sz="1800" dirty="0" smtClean="0"/>
                        <a:t>2.58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544879"/>
              </p:ext>
            </p:extLst>
          </p:nvPr>
        </p:nvGraphicFramePr>
        <p:xfrm>
          <a:off x="4500563" y="2467934"/>
          <a:ext cx="4357718" cy="162876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643073"/>
                <a:gridCol w="928694"/>
                <a:gridCol w="857256"/>
                <a:gridCol w="928695"/>
              </a:tblGrid>
              <a:tr h="440044">
                <a:tc>
                  <a:txBody>
                    <a:bodyPr/>
                    <a:lstStyle/>
                    <a:p>
                      <a:r>
                        <a:rPr lang="de-DE" sz="1800" b="0" dirty="0" err="1" smtClean="0"/>
                        <a:t>term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SaS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err="1" smtClean="0"/>
                        <a:t>PaP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b="0" dirty="0" smtClean="0"/>
                        <a:t>WH</a:t>
                      </a:r>
                      <a:endParaRPr lang="de-DE" sz="1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3473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AFFECTION</a:t>
                      </a:r>
                    </a:p>
                    <a:p>
                      <a:r>
                        <a:rPr lang="de-DE" sz="1800" dirty="0" smtClean="0"/>
                        <a:t>JEALOUS</a:t>
                      </a:r>
                    </a:p>
                    <a:p>
                      <a:r>
                        <a:rPr lang="de-DE" sz="1800" dirty="0" smtClean="0"/>
                        <a:t>GOSSIP</a:t>
                      </a:r>
                    </a:p>
                    <a:p>
                      <a:r>
                        <a:rPr lang="de-DE" sz="1800" dirty="0" smtClean="0"/>
                        <a:t>WUTHERING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DE" sz="1800" dirty="0" smtClean="0"/>
                        <a:t>0.789</a:t>
                      </a:r>
                    </a:p>
                    <a:p>
                      <a:pPr algn="r"/>
                      <a:r>
                        <a:rPr lang="de-DE" sz="1800" dirty="0" smtClean="0"/>
                        <a:t>0.515</a:t>
                      </a:r>
                    </a:p>
                    <a:p>
                      <a:pPr algn="r"/>
                      <a:r>
                        <a:rPr lang="de-DE" sz="1800" dirty="0" smtClean="0"/>
                        <a:t>0.335</a:t>
                      </a:r>
                    </a:p>
                    <a:p>
                      <a:pPr algn="r"/>
                      <a:r>
                        <a:rPr lang="de-DE" sz="1800" dirty="0" smtClean="0"/>
                        <a:t>0.0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0.832</a:t>
                      </a:r>
                    </a:p>
                    <a:p>
                      <a:r>
                        <a:rPr lang="de-DE" sz="1800" dirty="0" smtClean="0"/>
                        <a:t>0.555</a:t>
                      </a:r>
                    </a:p>
                    <a:p>
                      <a:r>
                        <a:rPr lang="de-DE" sz="1800" dirty="0" smtClean="0"/>
                        <a:t>0.0</a:t>
                      </a:r>
                    </a:p>
                    <a:p>
                      <a:r>
                        <a:rPr lang="de-DE" sz="1800" dirty="0" smtClean="0"/>
                        <a:t>0.0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0.524</a:t>
                      </a:r>
                    </a:p>
                    <a:p>
                      <a:r>
                        <a:rPr lang="de-DE" sz="1800" dirty="0" smtClean="0"/>
                        <a:t>0.465</a:t>
                      </a:r>
                    </a:p>
                    <a:p>
                      <a:r>
                        <a:rPr lang="de-DE" sz="1800" dirty="0" smtClean="0"/>
                        <a:t>0.405</a:t>
                      </a:r>
                    </a:p>
                    <a:p>
                      <a:r>
                        <a:rPr lang="de-DE" sz="1800" dirty="0" smtClean="0"/>
                        <a:t>0.588</a:t>
                      </a:r>
                      <a:endParaRPr lang="de-DE" sz="18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428596" y="4191000"/>
            <a:ext cx="850112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Char char="•"/>
            </a:pPr>
            <a:r>
              <a:rPr lang="de-DE" sz="2400" dirty="0">
                <a:latin typeface="+mn-lt"/>
                <a:ea typeface="PMingLiU" pitchFamily="18" charset="-120"/>
              </a:rPr>
              <a:t>cos(</a:t>
            </a:r>
            <a:r>
              <a:rPr lang="de-DE" sz="2400" dirty="0" err="1">
                <a:latin typeface="+mn-lt"/>
                <a:ea typeface="PMingLiU" pitchFamily="18" charset="-120"/>
              </a:rPr>
              <a:t>SaS,PaP</a:t>
            </a:r>
            <a:r>
              <a:rPr lang="de-DE" sz="2400" dirty="0">
                <a:latin typeface="+mn-lt"/>
                <a:ea typeface="PMingLiU" pitchFamily="18" charset="-120"/>
              </a:rPr>
              <a:t>) ≈                                                                             0.789 ∗ 0.832 + 0.515 ∗ 0.555 + 0.335 ∗ 0.0 + 0.0 ∗ 0.0 ≈ 0.94.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Char char="•"/>
            </a:pPr>
            <a:r>
              <a:rPr lang="de-DE" sz="2400" dirty="0">
                <a:latin typeface="+mn-lt"/>
                <a:ea typeface="PMingLiU" pitchFamily="18" charset="-120"/>
              </a:rPr>
              <a:t>cos(</a:t>
            </a:r>
            <a:r>
              <a:rPr lang="de-DE" sz="2400" dirty="0" err="1">
                <a:latin typeface="+mn-lt"/>
                <a:ea typeface="PMingLiU" pitchFamily="18" charset="-120"/>
              </a:rPr>
              <a:t>SaS,WH</a:t>
            </a:r>
            <a:r>
              <a:rPr lang="de-DE" sz="2400" dirty="0">
                <a:latin typeface="+mn-lt"/>
                <a:ea typeface="PMingLiU" pitchFamily="18" charset="-120"/>
              </a:rPr>
              <a:t>) ≈ 0.79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Char char="•"/>
            </a:pPr>
            <a:r>
              <a:rPr lang="de-DE" sz="2400" dirty="0">
                <a:latin typeface="+mn-lt"/>
                <a:ea typeface="PMingLiU" pitchFamily="18" charset="-120"/>
              </a:rPr>
              <a:t>cos(</a:t>
            </a:r>
            <a:r>
              <a:rPr lang="de-DE" sz="2400" dirty="0" err="1">
                <a:latin typeface="+mn-lt"/>
                <a:ea typeface="PMingLiU" pitchFamily="18" charset="-120"/>
              </a:rPr>
              <a:t>PaP,WH</a:t>
            </a:r>
            <a:r>
              <a:rPr lang="de-DE" sz="2400" dirty="0">
                <a:latin typeface="+mn-lt"/>
                <a:ea typeface="PMingLiU" pitchFamily="18" charset="-120"/>
              </a:rPr>
              <a:t>) ≈ 0.69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Char char="•"/>
            </a:pPr>
            <a:r>
              <a:rPr lang="en-US" sz="2400" dirty="0">
                <a:latin typeface="+mn-lt"/>
                <a:ea typeface="PMingLiU" pitchFamily="18" charset="-120"/>
              </a:rPr>
              <a:t>Why do we have </a:t>
            </a:r>
            <a:r>
              <a:rPr lang="en-US" sz="2400" dirty="0" err="1">
                <a:latin typeface="+mn-lt"/>
                <a:ea typeface="PMingLiU" pitchFamily="18" charset="-120"/>
              </a:rPr>
              <a:t>cos</a:t>
            </a:r>
            <a:r>
              <a:rPr lang="en-US" sz="2400" dirty="0">
                <a:latin typeface="+mn-lt"/>
                <a:ea typeface="PMingLiU" pitchFamily="18" charset="-120"/>
              </a:rPr>
              <a:t>(</a:t>
            </a:r>
            <a:r>
              <a:rPr lang="en-US" sz="2400" dirty="0" err="1">
                <a:latin typeface="+mn-lt"/>
                <a:ea typeface="PMingLiU" pitchFamily="18" charset="-120"/>
              </a:rPr>
              <a:t>SaS,PaP</a:t>
            </a:r>
            <a:r>
              <a:rPr lang="en-US" sz="2400" dirty="0">
                <a:latin typeface="+mn-lt"/>
                <a:ea typeface="PMingLiU" pitchFamily="18" charset="-120"/>
              </a:rPr>
              <a:t>) &gt; </a:t>
            </a:r>
            <a:r>
              <a:rPr lang="en-US" sz="2400" dirty="0" err="1">
                <a:latin typeface="+mn-lt"/>
                <a:ea typeface="PMingLiU" pitchFamily="18" charset="-120"/>
              </a:rPr>
              <a:t>cos</a:t>
            </a:r>
            <a:r>
              <a:rPr lang="en-US" sz="2400" dirty="0">
                <a:latin typeface="+mn-lt"/>
                <a:ea typeface="PMingLiU" pitchFamily="18" charset="-120"/>
              </a:rPr>
              <a:t>(</a:t>
            </a:r>
            <a:r>
              <a:rPr lang="en-US" sz="2400" dirty="0" err="1">
                <a:latin typeface="+mn-lt"/>
                <a:ea typeface="PMingLiU" pitchFamily="18" charset="-120"/>
              </a:rPr>
              <a:t>SaS,WH</a:t>
            </a:r>
            <a:r>
              <a:rPr lang="en-US" sz="2400" dirty="0">
                <a:latin typeface="+mn-lt"/>
                <a:ea typeface="PMingLiU" pitchFamily="18" charset="-120"/>
              </a:rPr>
              <a:t>)?</a:t>
            </a:r>
            <a:endParaRPr lang="de-DE" sz="2400" dirty="0">
              <a:latin typeface="+mn-lt"/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231622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Ranked R</a:t>
            </a:r>
            <a:r>
              <a:rPr lang="de-DE" dirty="0" smtClean="0"/>
              <a:t>etrieval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571636"/>
            <a:ext cx="822960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6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32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400" dirty="0"/>
              <a:t>Thus far, our queries have all been Boolean.</a:t>
            </a:r>
          </a:p>
          <a:p>
            <a:pPr lvl="1"/>
            <a:r>
              <a:rPr lang="en-US" sz="2000" dirty="0"/>
              <a:t>Documents either match or don’t.</a:t>
            </a:r>
          </a:p>
          <a:p>
            <a:r>
              <a:rPr lang="en-US" sz="2400" dirty="0"/>
              <a:t>Good for expert users with precise understanding of their needs and of the collection.</a:t>
            </a:r>
          </a:p>
          <a:p>
            <a:r>
              <a:rPr lang="en-US" sz="2400" dirty="0"/>
              <a:t>Also good for applications: Applications can easily </a:t>
            </a:r>
            <a:r>
              <a:rPr lang="en-US" sz="2400" dirty="0" smtClean="0"/>
              <a:t>consume </a:t>
            </a:r>
            <a:r>
              <a:rPr lang="de-DE" sz="2400" dirty="0"/>
              <a:t>1000s </a:t>
            </a:r>
            <a:r>
              <a:rPr lang="de-DE" sz="2400" dirty="0" err="1"/>
              <a:t>of</a:t>
            </a:r>
            <a:r>
              <a:rPr lang="de-DE" sz="2400" dirty="0"/>
              <a:t> </a:t>
            </a:r>
            <a:r>
              <a:rPr lang="de-DE" sz="2400" dirty="0" err="1"/>
              <a:t>results</a:t>
            </a:r>
            <a:r>
              <a:rPr lang="de-DE" sz="2400" dirty="0"/>
              <a:t>.</a:t>
            </a:r>
          </a:p>
          <a:p>
            <a:r>
              <a:rPr lang="en-US" sz="2400" dirty="0"/>
              <a:t>Not good for the majority of users</a:t>
            </a:r>
          </a:p>
          <a:p>
            <a:r>
              <a:rPr lang="en-US" sz="2400" dirty="0"/>
              <a:t>Most users are not capable of writing Boolean queries . . .</a:t>
            </a:r>
          </a:p>
          <a:p>
            <a:pPr lvl="1"/>
            <a:r>
              <a:rPr lang="en-US" sz="2000" dirty="0"/>
              <a:t>. . . or they are, but they think it’s too much work.</a:t>
            </a:r>
          </a:p>
          <a:p>
            <a:r>
              <a:rPr lang="en-US" sz="2400" dirty="0"/>
              <a:t>Most users don’t want to wade through 1000s of results.</a:t>
            </a:r>
          </a:p>
          <a:p>
            <a:r>
              <a:rPr lang="en-US" sz="2400" dirty="0"/>
              <a:t>This is particularly true of web search.</a:t>
            </a:r>
          </a:p>
          <a:p>
            <a:pPr lvl="1"/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42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49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49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49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49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9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49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49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PMingLiU" pitchFamily="18" charset="-120"/>
              </a:rPr>
              <a:t>Graphic Representation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454150"/>
            <a:ext cx="2519363" cy="1528763"/>
          </a:xfrm>
          <a:solidFill>
            <a:srgbClr val="CCFFCC"/>
          </a:solidFill>
          <a:ln/>
        </p:spPr>
        <p:txBody>
          <a:bodyPr/>
          <a:lstStyle/>
          <a:p>
            <a:pPr>
              <a:buFontTx/>
              <a:buNone/>
            </a:pPr>
            <a:r>
              <a:rPr lang="en-US" altLang="zh-TW" sz="2000">
                <a:ea typeface="PMingLiU" pitchFamily="18" charset="-120"/>
              </a:rPr>
              <a:t>Example</a:t>
            </a:r>
            <a:r>
              <a:rPr lang="en-US" altLang="zh-TW" sz="2000" i="1">
                <a:ea typeface="PMingLiU" pitchFamily="18" charset="-120"/>
              </a:rPr>
              <a:t>:</a:t>
            </a:r>
          </a:p>
          <a:p>
            <a:pPr>
              <a:buFontTx/>
              <a:buNone/>
            </a:pPr>
            <a:r>
              <a:rPr lang="en-US" altLang="zh-TW" sz="2000" i="1">
                <a:ea typeface="PMingLiU" pitchFamily="18" charset="-120"/>
              </a:rPr>
              <a:t>D</a:t>
            </a:r>
            <a:r>
              <a:rPr lang="en-US" altLang="zh-TW" sz="2000" i="1" baseline="-25000">
                <a:ea typeface="PMingLiU" pitchFamily="18" charset="-120"/>
              </a:rPr>
              <a:t>1</a:t>
            </a:r>
            <a:r>
              <a:rPr lang="en-US" altLang="zh-TW" sz="2000" i="1">
                <a:ea typeface="PMingLiU" pitchFamily="18" charset="-120"/>
              </a:rPr>
              <a:t> = 2T</a:t>
            </a:r>
            <a:r>
              <a:rPr lang="en-US" altLang="zh-TW" sz="2000" i="1" baseline="-25000">
                <a:ea typeface="PMingLiU" pitchFamily="18" charset="-120"/>
              </a:rPr>
              <a:t>1</a:t>
            </a:r>
            <a:r>
              <a:rPr lang="en-US" altLang="zh-TW" sz="2000" i="1">
                <a:ea typeface="PMingLiU" pitchFamily="18" charset="-120"/>
              </a:rPr>
              <a:t> + 3T</a:t>
            </a:r>
            <a:r>
              <a:rPr lang="en-US" altLang="zh-TW" sz="2000" i="1" baseline="-25000">
                <a:ea typeface="PMingLiU" pitchFamily="18" charset="-120"/>
              </a:rPr>
              <a:t>2</a:t>
            </a:r>
            <a:r>
              <a:rPr lang="en-US" altLang="zh-TW" sz="2000" i="1">
                <a:ea typeface="PMingLiU" pitchFamily="18" charset="-120"/>
              </a:rPr>
              <a:t> + 5T</a:t>
            </a:r>
            <a:r>
              <a:rPr lang="en-US" altLang="zh-TW" sz="2000" i="1" baseline="-25000">
                <a:ea typeface="PMingLiU" pitchFamily="18" charset="-120"/>
              </a:rPr>
              <a:t>3</a:t>
            </a:r>
          </a:p>
          <a:p>
            <a:pPr>
              <a:buFontTx/>
              <a:buNone/>
            </a:pPr>
            <a:r>
              <a:rPr lang="en-US" altLang="zh-TW" sz="2000" i="1">
                <a:ea typeface="PMingLiU" pitchFamily="18" charset="-120"/>
              </a:rPr>
              <a:t>D</a:t>
            </a:r>
            <a:r>
              <a:rPr lang="en-US" altLang="zh-TW" sz="2000" i="1" baseline="-25000">
                <a:ea typeface="PMingLiU" pitchFamily="18" charset="-120"/>
              </a:rPr>
              <a:t>2</a:t>
            </a:r>
            <a:r>
              <a:rPr lang="en-US" altLang="zh-TW" sz="2000" i="1">
                <a:ea typeface="PMingLiU" pitchFamily="18" charset="-120"/>
              </a:rPr>
              <a:t> = 3T</a:t>
            </a:r>
            <a:r>
              <a:rPr lang="en-US" altLang="zh-TW" sz="2000" i="1" baseline="-25000">
                <a:ea typeface="PMingLiU" pitchFamily="18" charset="-120"/>
              </a:rPr>
              <a:t>1</a:t>
            </a:r>
            <a:r>
              <a:rPr lang="en-US" altLang="zh-TW" sz="2000" i="1">
                <a:ea typeface="PMingLiU" pitchFamily="18" charset="-120"/>
              </a:rPr>
              <a:t> + 7T</a:t>
            </a:r>
            <a:r>
              <a:rPr lang="en-US" altLang="zh-TW" sz="2000" i="1" baseline="-25000">
                <a:ea typeface="PMingLiU" pitchFamily="18" charset="-120"/>
              </a:rPr>
              <a:t>2</a:t>
            </a:r>
            <a:r>
              <a:rPr lang="en-US" altLang="zh-TW" sz="2000" i="1">
                <a:ea typeface="PMingLiU" pitchFamily="18" charset="-120"/>
              </a:rPr>
              <a:t> +   T</a:t>
            </a:r>
            <a:r>
              <a:rPr lang="en-US" altLang="zh-TW" sz="2000" i="1" baseline="-25000">
                <a:ea typeface="PMingLiU" pitchFamily="18" charset="-120"/>
              </a:rPr>
              <a:t>3</a:t>
            </a:r>
          </a:p>
          <a:p>
            <a:pPr>
              <a:buFontTx/>
              <a:buNone/>
            </a:pPr>
            <a:r>
              <a:rPr lang="en-US" altLang="zh-TW" sz="2000" i="1">
                <a:ea typeface="PMingLiU" pitchFamily="18" charset="-120"/>
              </a:rPr>
              <a:t>Q = 0T</a:t>
            </a:r>
            <a:r>
              <a:rPr lang="en-US" altLang="zh-TW" sz="2000" i="1" baseline="-25000">
                <a:ea typeface="PMingLiU" pitchFamily="18" charset="-120"/>
              </a:rPr>
              <a:t>1</a:t>
            </a:r>
            <a:r>
              <a:rPr lang="en-US" altLang="zh-TW" sz="2000" i="1">
                <a:ea typeface="PMingLiU" pitchFamily="18" charset="-120"/>
              </a:rPr>
              <a:t> + 0T</a:t>
            </a:r>
            <a:r>
              <a:rPr lang="en-US" altLang="zh-TW" sz="2000" i="1" baseline="-25000">
                <a:ea typeface="PMingLiU" pitchFamily="18" charset="-120"/>
              </a:rPr>
              <a:t>2</a:t>
            </a:r>
            <a:r>
              <a:rPr lang="en-US" altLang="zh-TW" sz="2000" i="1">
                <a:ea typeface="PMingLiU" pitchFamily="18" charset="-120"/>
              </a:rPr>
              <a:t> +  2T</a:t>
            </a:r>
            <a:r>
              <a:rPr lang="en-US" altLang="zh-TW" sz="2000" i="1" baseline="-25000">
                <a:ea typeface="PMingLiU" pitchFamily="18" charset="-120"/>
              </a:rPr>
              <a:t>3</a:t>
            </a:r>
          </a:p>
        </p:txBody>
      </p:sp>
      <p:sp>
        <p:nvSpPr>
          <p:cNvPr id="116740" name="Line 4"/>
          <p:cNvSpPr>
            <a:spLocks noChangeShapeType="1"/>
          </p:cNvSpPr>
          <p:nvPr/>
        </p:nvSpPr>
        <p:spPr bwMode="auto">
          <a:xfrm>
            <a:off x="4479925" y="4419600"/>
            <a:ext cx="3597275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1066800" y="1828800"/>
            <a:ext cx="7037388" cy="4176713"/>
            <a:chOff x="816" y="1248"/>
            <a:chExt cx="4433" cy="2631"/>
          </a:xfrm>
        </p:grpSpPr>
        <p:sp>
          <p:nvSpPr>
            <p:cNvPr id="116742" name="Text Box 6"/>
            <p:cNvSpPr txBox="1">
              <a:spLocks noChangeArrowheads="1"/>
            </p:cNvSpPr>
            <p:nvPr/>
          </p:nvSpPr>
          <p:spPr bwMode="auto">
            <a:xfrm>
              <a:off x="3216" y="1257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000" i="1"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000" i="1" baseline="-25000">
                  <a:latin typeface="Times New Roman" pitchFamily="18" charset="0"/>
                  <a:ea typeface="PMingLiU" pitchFamily="18" charset="-120"/>
                </a:rPr>
                <a:t>3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6743" name="Line 7"/>
            <p:cNvSpPr>
              <a:spLocks noChangeShapeType="1"/>
            </p:cNvSpPr>
            <p:nvPr/>
          </p:nvSpPr>
          <p:spPr bwMode="auto">
            <a:xfrm>
              <a:off x="3143" y="2871"/>
              <a:ext cx="18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44" name="Line 8"/>
            <p:cNvSpPr>
              <a:spLocks noChangeShapeType="1"/>
            </p:cNvSpPr>
            <p:nvPr/>
          </p:nvSpPr>
          <p:spPr bwMode="auto">
            <a:xfrm flipH="1">
              <a:off x="1543" y="2869"/>
              <a:ext cx="1587" cy="10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6745" name="Line 9"/>
            <p:cNvSpPr>
              <a:spLocks noChangeShapeType="1"/>
            </p:cNvSpPr>
            <p:nvPr/>
          </p:nvSpPr>
          <p:spPr bwMode="auto">
            <a:xfrm flipV="1">
              <a:off x="3130" y="1248"/>
              <a:ext cx="0" cy="16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6746" name="Line 10"/>
            <p:cNvSpPr>
              <a:spLocks noChangeShapeType="1"/>
            </p:cNvSpPr>
            <p:nvPr/>
          </p:nvSpPr>
          <p:spPr bwMode="auto">
            <a:xfrm flipH="1">
              <a:off x="2784" y="2862"/>
              <a:ext cx="730" cy="4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47" name="Line 11"/>
            <p:cNvSpPr>
              <a:spLocks noChangeShapeType="1"/>
            </p:cNvSpPr>
            <p:nvPr/>
          </p:nvSpPr>
          <p:spPr bwMode="auto">
            <a:xfrm>
              <a:off x="2352" y="3360"/>
              <a:ext cx="475" cy="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48" name="Line 12"/>
            <p:cNvSpPr>
              <a:spLocks noChangeShapeType="1"/>
            </p:cNvSpPr>
            <p:nvPr/>
          </p:nvSpPr>
          <p:spPr bwMode="auto">
            <a:xfrm flipV="1">
              <a:off x="2784" y="2112"/>
              <a:ext cx="0" cy="12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49" name="Line 13"/>
            <p:cNvSpPr>
              <a:spLocks noChangeShapeType="1"/>
            </p:cNvSpPr>
            <p:nvPr/>
          </p:nvSpPr>
          <p:spPr bwMode="auto">
            <a:xfrm flipH="1" flipV="1">
              <a:off x="2784" y="2016"/>
              <a:ext cx="346" cy="823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50" name="Line 14"/>
            <p:cNvSpPr>
              <a:spLocks noChangeShapeType="1"/>
            </p:cNvSpPr>
            <p:nvPr/>
          </p:nvSpPr>
          <p:spPr bwMode="auto">
            <a:xfrm flipH="1">
              <a:off x="2371" y="2880"/>
              <a:ext cx="1339" cy="8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51" name="Line 15"/>
            <p:cNvSpPr>
              <a:spLocks noChangeShapeType="1"/>
            </p:cNvSpPr>
            <p:nvPr/>
          </p:nvSpPr>
          <p:spPr bwMode="auto">
            <a:xfrm flipH="1" flipV="1">
              <a:off x="1839" y="3701"/>
              <a:ext cx="558" cy="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52" name="Line 16"/>
            <p:cNvSpPr>
              <a:spLocks noChangeShapeType="1"/>
            </p:cNvSpPr>
            <p:nvPr/>
          </p:nvSpPr>
          <p:spPr bwMode="auto">
            <a:xfrm flipV="1">
              <a:off x="2419" y="3504"/>
              <a:ext cx="0" cy="22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16753" name="Line 17"/>
            <p:cNvSpPr>
              <a:spLocks noChangeShapeType="1"/>
            </p:cNvSpPr>
            <p:nvPr/>
          </p:nvSpPr>
          <p:spPr bwMode="auto">
            <a:xfrm flipH="1">
              <a:off x="2408" y="2858"/>
              <a:ext cx="710" cy="666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54" name="Line 18"/>
            <p:cNvSpPr>
              <a:spLocks noChangeShapeType="1"/>
            </p:cNvSpPr>
            <p:nvPr/>
          </p:nvSpPr>
          <p:spPr bwMode="auto">
            <a:xfrm flipV="1">
              <a:off x="3130" y="2496"/>
              <a:ext cx="0" cy="373"/>
            </a:xfrm>
            <a:prstGeom prst="line">
              <a:avLst/>
            </a:pr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55" name="Text Box 19"/>
            <p:cNvSpPr txBox="1">
              <a:spLocks noChangeArrowheads="1"/>
            </p:cNvSpPr>
            <p:nvPr/>
          </p:nvSpPr>
          <p:spPr bwMode="auto">
            <a:xfrm>
              <a:off x="4992" y="2832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000" i="1"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000" i="1" baseline="-25000">
                  <a:latin typeface="Times New Roman" pitchFamily="18" charset="0"/>
                  <a:ea typeface="PMingLiU" pitchFamily="18" charset="-120"/>
                </a:rPr>
                <a:t>1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6756" name="Text Box 20"/>
            <p:cNvSpPr txBox="1">
              <a:spLocks noChangeArrowheads="1"/>
            </p:cNvSpPr>
            <p:nvPr/>
          </p:nvSpPr>
          <p:spPr bwMode="auto">
            <a:xfrm>
              <a:off x="1305" y="3597"/>
              <a:ext cx="25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000" i="1"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000" i="1" baseline="-25000">
                  <a:latin typeface="Times New Roman" pitchFamily="18" charset="0"/>
                  <a:ea typeface="PMingLiU" pitchFamily="18" charset="-120"/>
                </a:rPr>
                <a:t>2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6757" name="Text Box 21"/>
            <p:cNvSpPr txBox="1">
              <a:spLocks noChangeArrowheads="1"/>
            </p:cNvSpPr>
            <p:nvPr/>
          </p:nvSpPr>
          <p:spPr bwMode="auto">
            <a:xfrm>
              <a:off x="1248" y="2112"/>
              <a:ext cx="133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1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 = 2T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1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+ 3T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2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 + 5T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3</a:t>
              </a:r>
            </a:p>
          </p:txBody>
        </p:sp>
        <p:sp>
          <p:nvSpPr>
            <p:cNvPr id="116758" name="Text Box 22"/>
            <p:cNvSpPr txBox="1">
              <a:spLocks noChangeArrowheads="1"/>
            </p:cNvSpPr>
            <p:nvPr/>
          </p:nvSpPr>
          <p:spPr bwMode="auto">
            <a:xfrm>
              <a:off x="816" y="3120"/>
              <a:ext cx="13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2 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= 3T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1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 + 7T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2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 +  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3</a:t>
              </a:r>
            </a:p>
          </p:txBody>
        </p:sp>
        <p:sp>
          <p:nvSpPr>
            <p:cNvPr id="116759" name="Text Box 23"/>
            <p:cNvSpPr txBox="1">
              <a:spLocks noChangeArrowheads="1"/>
            </p:cNvSpPr>
            <p:nvPr/>
          </p:nvSpPr>
          <p:spPr bwMode="auto">
            <a:xfrm>
              <a:off x="3168" y="2400"/>
              <a:ext cx="13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Q = 0T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1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 + 0T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2</a:t>
              </a:r>
              <a:r>
                <a:rPr kumimoji="1" lang="en-US" altLang="zh-TW" i="1">
                  <a:latin typeface="Times New Roman" pitchFamily="18" charset="0"/>
                  <a:ea typeface="PMingLiU" pitchFamily="18" charset="-120"/>
                </a:rPr>
                <a:t> + 2T</a:t>
              </a:r>
              <a:r>
                <a:rPr kumimoji="1" lang="en-US" altLang="zh-TW" i="1" baseline="-25000">
                  <a:latin typeface="Times New Roman" pitchFamily="18" charset="0"/>
                  <a:ea typeface="PMingLiU" pitchFamily="18" charset="-120"/>
                </a:rPr>
                <a:t>3</a:t>
              </a:r>
            </a:p>
          </p:txBody>
        </p:sp>
        <p:sp>
          <p:nvSpPr>
            <p:cNvPr id="116760" name="Line 24"/>
            <p:cNvSpPr>
              <a:spLocks noChangeShapeType="1"/>
            </p:cNvSpPr>
            <p:nvPr/>
          </p:nvSpPr>
          <p:spPr bwMode="auto">
            <a:xfrm flipH="1">
              <a:off x="2784" y="1824"/>
              <a:ext cx="336" cy="21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16761" name="Freeform 25"/>
            <p:cNvSpPr>
              <a:spLocks/>
            </p:cNvSpPr>
            <p:nvPr/>
          </p:nvSpPr>
          <p:spPr bwMode="auto">
            <a:xfrm>
              <a:off x="2448" y="2016"/>
              <a:ext cx="288" cy="104"/>
            </a:xfrm>
            <a:custGeom>
              <a:avLst/>
              <a:gdLst/>
              <a:ahLst/>
              <a:cxnLst>
                <a:cxn ang="0">
                  <a:pos x="0" y="104"/>
                </a:cxn>
                <a:cxn ang="0">
                  <a:pos x="48" y="8"/>
                </a:cxn>
                <a:cxn ang="0">
                  <a:pos x="192" y="56"/>
                </a:cxn>
                <a:cxn ang="0">
                  <a:pos x="288" y="56"/>
                </a:cxn>
              </a:cxnLst>
              <a:rect l="0" t="0" r="r" b="b"/>
              <a:pathLst>
                <a:path w="288" h="104">
                  <a:moveTo>
                    <a:pt x="0" y="104"/>
                  </a:moveTo>
                  <a:cubicBezTo>
                    <a:pt x="8" y="60"/>
                    <a:pt x="16" y="16"/>
                    <a:pt x="48" y="8"/>
                  </a:cubicBezTo>
                  <a:cubicBezTo>
                    <a:pt x="80" y="0"/>
                    <a:pt x="152" y="48"/>
                    <a:pt x="192" y="56"/>
                  </a:cubicBezTo>
                  <a:cubicBezTo>
                    <a:pt x="232" y="64"/>
                    <a:pt x="260" y="60"/>
                    <a:pt x="288" y="5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2" name="Freeform 26"/>
            <p:cNvSpPr>
              <a:spLocks/>
            </p:cNvSpPr>
            <p:nvPr/>
          </p:nvSpPr>
          <p:spPr bwMode="auto">
            <a:xfrm>
              <a:off x="2116" y="3244"/>
              <a:ext cx="284" cy="21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39" y="33"/>
                </a:cxn>
                <a:cxn ang="0">
                  <a:pos x="284" y="212"/>
                </a:cxn>
              </a:cxnLst>
              <a:rect l="0" t="0" r="r" b="b"/>
              <a:pathLst>
                <a:path w="284" h="212">
                  <a:moveTo>
                    <a:pt x="0" y="13"/>
                  </a:moveTo>
                  <a:cubicBezTo>
                    <a:pt x="23" y="16"/>
                    <a:pt x="92" y="0"/>
                    <a:pt x="139" y="33"/>
                  </a:cubicBezTo>
                  <a:cubicBezTo>
                    <a:pt x="186" y="66"/>
                    <a:pt x="254" y="175"/>
                    <a:pt x="284" y="212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6763" name="Text Box 27"/>
            <p:cNvSpPr txBox="1">
              <a:spLocks noChangeArrowheads="1"/>
            </p:cNvSpPr>
            <p:nvPr/>
          </p:nvSpPr>
          <p:spPr bwMode="auto">
            <a:xfrm>
              <a:off x="1680" y="3504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TW" altLang="en-US" sz="1600">
                  <a:solidFill>
                    <a:schemeClr val="accent2"/>
                  </a:solidFill>
                  <a:latin typeface="Times New Roman" pitchFamily="18" charset="0"/>
                  <a:ea typeface="PMingLiU" pitchFamily="18" charset="-120"/>
                </a:rPr>
                <a:t>7</a:t>
              </a:r>
              <a:endParaRPr kumimoji="1" lang="zh-TW" altLang="en-US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6764" name="Text Box 28"/>
            <p:cNvSpPr txBox="1">
              <a:spLocks noChangeArrowheads="1"/>
            </p:cNvSpPr>
            <p:nvPr/>
          </p:nvSpPr>
          <p:spPr bwMode="auto">
            <a:xfrm>
              <a:off x="3600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TW" altLang="en-US" sz="1600">
                  <a:solidFill>
                    <a:schemeClr val="accent2"/>
                  </a:solidFill>
                  <a:latin typeface="Times New Roman" pitchFamily="18" charset="0"/>
                  <a:ea typeface="PMingLiU" pitchFamily="18" charset="-120"/>
                </a:rPr>
                <a:t>3</a:t>
              </a:r>
              <a:endParaRPr kumimoji="1" lang="zh-TW" altLang="en-US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6765" name="Text Box 29"/>
            <p:cNvSpPr txBox="1">
              <a:spLocks noChangeArrowheads="1"/>
            </p:cNvSpPr>
            <p:nvPr/>
          </p:nvSpPr>
          <p:spPr bwMode="auto">
            <a:xfrm>
              <a:off x="3408" y="2688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TW" altLang="en-US" sz="1600">
                  <a:solidFill>
                    <a:schemeClr val="accent2"/>
                  </a:solidFill>
                  <a:latin typeface="Times New Roman" pitchFamily="18" charset="0"/>
                  <a:ea typeface="PMingLiU" pitchFamily="18" charset="-120"/>
                </a:rPr>
                <a:t>2</a:t>
              </a:r>
              <a:endParaRPr kumimoji="1" lang="zh-TW" altLang="en-US" sz="24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16766" name="Text Box 30"/>
            <p:cNvSpPr txBox="1">
              <a:spLocks noChangeArrowheads="1"/>
            </p:cNvSpPr>
            <p:nvPr/>
          </p:nvSpPr>
          <p:spPr bwMode="auto">
            <a:xfrm>
              <a:off x="3120" y="168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TW" altLang="en-US" sz="1600">
                  <a:solidFill>
                    <a:schemeClr val="accent2"/>
                  </a:solidFill>
                  <a:latin typeface="Times New Roman" pitchFamily="18" charset="0"/>
                  <a:ea typeface="PMingLiU" pitchFamily="18" charset="-120"/>
                </a:rPr>
                <a:t>5</a:t>
              </a:r>
              <a:endParaRPr kumimoji="1" lang="zh-TW" altLang="en-US" sz="2400">
                <a:latin typeface="Times New Roman" pitchFamily="18" charset="0"/>
                <a:ea typeface="PMingLiU" pitchFamily="18" charset="-120"/>
              </a:endParaRPr>
            </a:p>
          </p:txBody>
        </p:sp>
      </p:grpSp>
      <p:sp>
        <p:nvSpPr>
          <p:cNvPr id="116767" name="Text Box 31"/>
          <p:cNvSpPr txBox="1">
            <a:spLocks noChangeArrowheads="1"/>
          </p:cNvSpPr>
          <p:nvPr/>
        </p:nvSpPr>
        <p:spPr bwMode="auto">
          <a:xfrm>
            <a:off x="5181600" y="4953000"/>
            <a:ext cx="3352800" cy="119062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88913" indent="-188913">
              <a:buFontTx/>
              <a:buChar char="•"/>
            </a:pP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Is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 or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 more similar to Q?</a:t>
            </a:r>
          </a:p>
          <a:p>
            <a:pPr marL="188913" indent="-188913">
              <a:buFontTx/>
              <a:buChar char="•"/>
            </a:pP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How to measure the degree of similarity? Distance? Angle? Projection?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6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6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6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 autoUpdateAnimBg="0"/>
      <p:bldP spid="116767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PMingLiU" pitchFamily="18" charset="-120"/>
              </a:rPr>
              <a:t>Document Collection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629525" cy="1809750"/>
          </a:xfrm>
        </p:spPr>
        <p:txBody>
          <a:bodyPr/>
          <a:lstStyle/>
          <a:p>
            <a:pPr marL="188913" indent="-188913">
              <a:lnSpc>
                <a:spcPct val="90000"/>
              </a:lnSpc>
              <a:buClr>
                <a:schemeClr val="tx1"/>
              </a:buClr>
            </a:pPr>
            <a:r>
              <a:rPr lang="en-US" altLang="zh-TW" sz="2400">
                <a:ea typeface="PMingLiU" pitchFamily="18" charset="-120"/>
              </a:rPr>
              <a:t>A collection of </a:t>
            </a:r>
            <a:r>
              <a:rPr lang="en-US" altLang="zh-TW" sz="2400" i="1">
                <a:ea typeface="PMingLiU" pitchFamily="18" charset="-120"/>
              </a:rPr>
              <a:t>n</a:t>
            </a:r>
            <a:r>
              <a:rPr lang="en-US" altLang="zh-TW" sz="2400">
                <a:ea typeface="PMingLiU" pitchFamily="18" charset="-120"/>
              </a:rPr>
              <a:t> documents can be represented in the vector space model by a term-document matrix.</a:t>
            </a:r>
          </a:p>
          <a:p>
            <a:pPr marL="188913" indent="-188913">
              <a:lnSpc>
                <a:spcPct val="90000"/>
              </a:lnSpc>
              <a:buClr>
                <a:schemeClr val="tx1"/>
              </a:buClr>
            </a:pPr>
            <a:r>
              <a:rPr lang="en-US" altLang="zh-TW" sz="2400">
                <a:ea typeface="PMingLiU" pitchFamily="18" charset="-120"/>
              </a:rPr>
              <a:t>An entry in the matrix corresponds to the </a:t>
            </a:r>
            <a:r>
              <a:rPr lang="en-US" altLang="zh-TW" sz="2400">
                <a:solidFill>
                  <a:srgbClr val="FF0000"/>
                </a:solidFill>
                <a:ea typeface="PMingLiU" pitchFamily="18" charset="-120"/>
              </a:rPr>
              <a:t>“weight” of a term in the document</a:t>
            </a:r>
            <a:r>
              <a:rPr lang="en-US" altLang="zh-TW" sz="2400">
                <a:ea typeface="PMingLiU" pitchFamily="18" charset="-120"/>
              </a:rPr>
              <a:t>; zero means the term has no significance in the document or it simply doesn’t exist in the document.</a:t>
            </a:r>
            <a:endParaRPr lang="en-US" altLang="zh-TW" sz="2400" i="1" baseline="-25000">
              <a:ea typeface="PMingLiU" pitchFamily="18" charset="-120"/>
            </a:endParaRPr>
          </a:p>
        </p:txBody>
      </p:sp>
      <p:grpSp>
        <p:nvGrpSpPr>
          <p:cNvPr id="117764" name="Group 4"/>
          <p:cNvGrpSpPr>
            <a:grpSpLocks/>
          </p:cNvGrpSpPr>
          <p:nvPr/>
        </p:nvGrpSpPr>
        <p:grpSpPr bwMode="auto">
          <a:xfrm>
            <a:off x="2895600" y="3505200"/>
            <a:ext cx="3352800" cy="2647950"/>
            <a:chOff x="1632" y="1776"/>
            <a:chExt cx="2046" cy="1668"/>
          </a:xfrm>
        </p:grpSpPr>
        <p:grpSp>
          <p:nvGrpSpPr>
            <p:cNvPr id="117765" name="Group 5"/>
            <p:cNvGrpSpPr>
              <a:grpSpLocks/>
            </p:cNvGrpSpPr>
            <p:nvPr/>
          </p:nvGrpSpPr>
          <p:grpSpPr bwMode="auto">
            <a:xfrm>
              <a:off x="1632" y="1776"/>
              <a:ext cx="2026" cy="1575"/>
              <a:chOff x="1824" y="1296"/>
              <a:chExt cx="1930" cy="1575"/>
            </a:xfrm>
          </p:grpSpPr>
          <p:sp>
            <p:nvSpPr>
              <p:cNvPr id="117766" name="AutoShape 6"/>
              <p:cNvSpPr>
                <a:spLocks/>
              </p:cNvSpPr>
              <p:nvPr/>
            </p:nvSpPr>
            <p:spPr bwMode="auto">
              <a:xfrm>
                <a:off x="1824" y="1296"/>
                <a:ext cx="143" cy="1575"/>
              </a:xfrm>
              <a:prstGeom prst="leftBracket">
                <a:avLst>
                  <a:gd name="adj" fmla="val 91783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17767" name="AutoShape 7"/>
              <p:cNvSpPr>
                <a:spLocks/>
              </p:cNvSpPr>
              <p:nvPr/>
            </p:nvSpPr>
            <p:spPr bwMode="auto">
              <a:xfrm>
                <a:off x="3648" y="1296"/>
                <a:ext cx="106" cy="1565"/>
              </a:xfrm>
              <a:prstGeom prst="rightBracket">
                <a:avLst>
                  <a:gd name="adj" fmla="val 14149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17768" name="Text Box 8"/>
            <p:cNvSpPr txBox="1">
              <a:spLocks noChangeArrowheads="1"/>
            </p:cNvSpPr>
            <p:nvPr/>
          </p:nvSpPr>
          <p:spPr bwMode="auto">
            <a:xfrm>
              <a:off x="1732" y="1776"/>
              <a:ext cx="1946" cy="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     </a:t>
              </a:r>
              <a:r>
                <a:rPr kumimoji="1" lang="en-US" altLang="zh-TW" sz="2400" i="1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400" i="1" baseline="-250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1</a:t>
              </a:r>
              <a:r>
                <a:rPr kumimoji="1" lang="en-US" altLang="zh-TW" sz="2400" i="1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   T</a:t>
              </a:r>
              <a:r>
                <a:rPr kumimoji="1" lang="en-US" altLang="zh-TW" sz="2400" i="1" baseline="-250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2</a:t>
              </a:r>
              <a:r>
                <a:rPr kumimoji="1" lang="en-US" altLang="zh-TW" sz="2400" i="1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    ….      T</a:t>
              </a:r>
              <a:r>
                <a:rPr kumimoji="1" lang="en-US" altLang="zh-TW" sz="2400" i="1" baseline="-250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t</a:t>
              </a:r>
              <a:endParaRPr kumimoji="1" lang="en-US" altLang="zh-TW" sz="2400" i="1">
                <a:solidFill>
                  <a:srgbClr val="FF0000"/>
                </a:solidFill>
                <a:latin typeface="Times New Roman" pitchFamily="18" charset="0"/>
                <a:ea typeface="PMingLiU" pitchFamily="18" charset="-120"/>
              </a:endParaRPr>
            </a:p>
            <a:p>
              <a:r>
                <a:rPr kumimoji="1" lang="en-US" altLang="zh-TW" sz="2400" i="1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sz="2400" i="1" baseline="-250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1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11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21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…    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t1</a:t>
              </a:r>
              <a:endParaRPr kumimoji="1" lang="en-US" altLang="zh-TW" sz="2400" i="1">
                <a:latin typeface="Times New Roman" pitchFamily="18" charset="0"/>
                <a:ea typeface="PMingLiU" pitchFamily="18" charset="-120"/>
              </a:endParaRPr>
            </a:p>
            <a:p>
              <a:r>
                <a:rPr kumimoji="1" lang="en-US" altLang="zh-TW" sz="2400" i="1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sz="2400" i="1" baseline="-250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2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 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12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22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…    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t2</a:t>
              </a:r>
              <a:endParaRPr kumimoji="1" lang="en-US" altLang="zh-TW" sz="2400" i="1">
                <a:latin typeface="Times New Roman" pitchFamily="18" charset="0"/>
                <a:ea typeface="PMingLiU" pitchFamily="18" charset="-120"/>
              </a:endParaRPr>
            </a:p>
            <a:p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</a:t>
              </a:r>
              <a:r>
                <a:rPr kumimoji="1" lang="en-US" altLang="zh-TW" sz="24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:</a:t>
              </a:r>
              <a:r>
                <a:rPr kumimoji="1" lang="en-US" altLang="zh-TW" sz="2400">
                  <a:latin typeface="Times New Roman" pitchFamily="18" charset="0"/>
                  <a:ea typeface="PMingLiU" pitchFamily="18" charset="-120"/>
                </a:rPr>
                <a:t>       :      :               :</a:t>
              </a:r>
            </a:p>
            <a:p>
              <a:r>
                <a:rPr kumimoji="1" lang="en-US" altLang="zh-TW" sz="2400">
                  <a:latin typeface="Times New Roman" pitchFamily="18" charset="0"/>
                  <a:ea typeface="PMingLiU" pitchFamily="18" charset="-120"/>
                </a:rPr>
                <a:t> </a:t>
              </a:r>
              <a:r>
                <a:rPr kumimoji="1" lang="en-US" altLang="zh-TW" sz="24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:</a:t>
              </a:r>
              <a:r>
                <a:rPr kumimoji="1" lang="en-US" altLang="zh-TW" sz="2400">
                  <a:latin typeface="Times New Roman" pitchFamily="18" charset="0"/>
                  <a:ea typeface="PMingLiU" pitchFamily="18" charset="-120"/>
                </a:rPr>
                <a:t>       :      :               :</a:t>
              </a:r>
              <a:endParaRPr kumimoji="1" lang="en-US" altLang="zh-TW" sz="2400" i="1">
                <a:latin typeface="Times New Roman" pitchFamily="18" charset="0"/>
                <a:ea typeface="PMingLiU" pitchFamily="18" charset="-120"/>
              </a:endParaRPr>
            </a:p>
            <a:p>
              <a:r>
                <a:rPr kumimoji="1" lang="en-US" altLang="zh-TW" sz="2400" i="1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sz="2400" i="1" baseline="-25000">
                  <a:solidFill>
                    <a:srgbClr val="FF0000"/>
                  </a:solidFill>
                  <a:latin typeface="Times New Roman" pitchFamily="18" charset="0"/>
                  <a:ea typeface="PMingLiU" pitchFamily="18" charset="-120"/>
                </a:rPr>
                <a:t>n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1n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2n</a:t>
              </a:r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   …      w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tn</a:t>
              </a:r>
            </a:p>
            <a:p>
              <a:endParaRPr kumimoji="1" lang="zh-TW" altLang="en-US" sz="2400">
                <a:latin typeface="Times New Roman" pitchFamily="18" charset="0"/>
                <a:ea typeface="PMingLiU" pitchFamily="18" charset="-12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>
                <a:ea typeface="PMingLiU" pitchFamily="18" charset="-120"/>
              </a:rPr>
              <a:t>Computing TF-IDF -- An Example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71600"/>
            <a:ext cx="7696200" cy="4572000"/>
          </a:xfrm>
        </p:spPr>
        <p:txBody>
          <a:bodyPr lIns="0"/>
          <a:lstStyle/>
          <a:p>
            <a:pPr>
              <a:buFontTx/>
              <a:buNone/>
            </a:pPr>
            <a:r>
              <a:rPr lang="en-US" altLang="zh-TW" sz="2400" dirty="0">
                <a:ea typeface="PMingLiU" pitchFamily="18" charset="-120"/>
              </a:rPr>
              <a:t>Given a document containing terms with given frequencies:</a:t>
            </a:r>
          </a:p>
          <a:p>
            <a:pPr>
              <a:buFontTx/>
              <a:buNone/>
            </a:pPr>
            <a:r>
              <a:rPr lang="en-US" altLang="zh-TW" sz="2400" dirty="0">
                <a:ea typeface="PMingLiU" pitchFamily="18" charset="-120"/>
              </a:rPr>
              <a:t>    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A(3), B(2), C(1)</a:t>
            </a:r>
            <a:endParaRPr lang="en-US" altLang="zh-TW" dirty="0">
              <a:solidFill>
                <a:srgbClr val="000099"/>
              </a:solidFill>
              <a:ea typeface="PMingLiU" pitchFamily="18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ea typeface="PMingLiU" pitchFamily="18" charset="-120"/>
              </a:rPr>
              <a:t>Assume collection contains 10,000 documents and </a:t>
            </a:r>
          </a:p>
          <a:p>
            <a:pPr>
              <a:buFontTx/>
              <a:buNone/>
            </a:pPr>
            <a:r>
              <a:rPr lang="en-US" altLang="zh-TW" sz="2400" dirty="0">
                <a:ea typeface="PMingLiU" pitchFamily="18" charset="-120"/>
              </a:rPr>
              <a:t>document frequencies of these terms are:</a:t>
            </a:r>
          </a:p>
          <a:p>
            <a:pPr>
              <a:buFontTx/>
              <a:buNone/>
            </a:pPr>
            <a:r>
              <a:rPr lang="en-US" altLang="zh-TW" sz="2400" dirty="0">
                <a:ea typeface="PMingLiU" pitchFamily="18" charset="-120"/>
              </a:rPr>
              <a:t>    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A(50), B(1300), C(250)</a:t>
            </a:r>
          </a:p>
          <a:p>
            <a:pPr>
              <a:buFontTx/>
              <a:buNone/>
            </a:pPr>
            <a:r>
              <a:rPr lang="en-US" altLang="zh-TW" sz="2400" dirty="0" smtClean="0">
                <a:ea typeface="PMingLiU" pitchFamily="18" charset="-120"/>
              </a:rPr>
              <a:t>Then (here we take </a:t>
            </a:r>
            <a:r>
              <a:rPr lang="en-US" altLang="zh-TW" sz="2400" i="1" dirty="0" err="1" smtClean="0">
                <a:ea typeface="PMingLiU" pitchFamily="18" charset="-120"/>
              </a:rPr>
              <a:t>tf</a:t>
            </a:r>
            <a:r>
              <a:rPr lang="en-US" altLang="zh-TW" sz="2400" dirty="0" smtClean="0">
                <a:ea typeface="PMingLiU" pitchFamily="18" charset="-120"/>
              </a:rPr>
              <a:t> simply as its raw count without </a:t>
            </a:r>
            <a:r>
              <a:rPr lang="en-US" altLang="zh-TW" sz="2400" i="1" dirty="0" smtClean="0">
                <a:ea typeface="PMingLiU" pitchFamily="18" charset="-120"/>
              </a:rPr>
              <a:t>log</a:t>
            </a:r>
            <a:r>
              <a:rPr lang="en-US" altLang="zh-TW" sz="2400" dirty="0" smtClean="0">
                <a:ea typeface="PMingLiU" pitchFamily="18" charset="-120"/>
              </a:rPr>
              <a:t>):</a:t>
            </a:r>
            <a:endParaRPr lang="en-US" altLang="zh-TW" sz="2400" dirty="0">
              <a:ea typeface="PMingLiU" pitchFamily="18" charset="-120"/>
            </a:endParaRPr>
          </a:p>
          <a:p>
            <a:pPr>
              <a:buFontTx/>
              <a:buNone/>
            </a:pP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A: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tf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3/3;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idf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log(10000/50) = 5.3;   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tf-idf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5.3</a:t>
            </a:r>
          </a:p>
          <a:p>
            <a:pPr>
              <a:buFontTx/>
              <a:buNone/>
            </a:pP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B: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tf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2/3;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idf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log(10000/1300) = 2.0;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tf-idf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1.3</a:t>
            </a:r>
          </a:p>
          <a:p>
            <a:pPr>
              <a:buFontTx/>
              <a:buNone/>
            </a:pP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C: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tf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1/3;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idf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log(10000/250) = 3.7;   </a:t>
            </a:r>
            <a:r>
              <a:rPr lang="en-US" altLang="zh-TW" sz="2400" dirty="0" err="1">
                <a:solidFill>
                  <a:srgbClr val="000099"/>
                </a:solidFill>
                <a:ea typeface="PMingLiU" pitchFamily="18" charset="-120"/>
              </a:rPr>
              <a:t>tf-idf</a:t>
            </a:r>
            <a:r>
              <a:rPr lang="en-US" altLang="zh-TW" sz="2400" dirty="0">
                <a:solidFill>
                  <a:srgbClr val="000099"/>
                </a:solidFill>
                <a:ea typeface="PMingLiU" pitchFamily="18" charset="-120"/>
              </a:rPr>
              <a:t> = 1.2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PMingLiU" pitchFamily="18" charset="-120"/>
              </a:rPr>
              <a:t>Properties of Inner Product</a:t>
            </a:r>
            <a:endParaRPr lang="en-US" sz="4000">
              <a:ea typeface="PMingLiU" pitchFamily="18" charset="-120"/>
            </a:endParaRP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>
              <a:ea typeface="PMingLiU" pitchFamily="18" charset="-120"/>
            </a:endParaRPr>
          </a:p>
          <a:p>
            <a:r>
              <a:rPr lang="en-US" altLang="zh-TW" dirty="0">
                <a:ea typeface="PMingLiU" pitchFamily="18" charset="-120"/>
              </a:rPr>
              <a:t>The inner product is unbounded.</a:t>
            </a:r>
          </a:p>
          <a:p>
            <a:endParaRPr lang="en-US" altLang="zh-TW" dirty="0">
              <a:ea typeface="PMingLiU" pitchFamily="18" charset="-120"/>
            </a:endParaRPr>
          </a:p>
          <a:p>
            <a:r>
              <a:rPr lang="en-US" altLang="zh-TW" dirty="0">
                <a:ea typeface="PMingLiU" pitchFamily="18" charset="-120"/>
              </a:rPr>
              <a:t>Favors long documents with a large number of unique terms.</a:t>
            </a:r>
          </a:p>
          <a:p>
            <a:endParaRPr lang="en-US" altLang="zh-TW" dirty="0">
              <a:ea typeface="PMingLiU" pitchFamily="18" charset="-120"/>
            </a:endParaRPr>
          </a:p>
          <a:p>
            <a:r>
              <a:rPr lang="en-US" altLang="zh-TW" dirty="0">
                <a:ea typeface="PMingLiU" pitchFamily="18" charset="-120"/>
              </a:rPr>
              <a:t>Measures how many terms matched but not how many terms are </a:t>
            </a:r>
            <a:r>
              <a:rPr lang="en-US" altLang="zh-TW" i="1" dirty="0">
                <a:ea typeface="PMingLiU" pitchFamily="18" charset="-120"/>
              </a:rPr>
              <a:t>not</a:t>
            </a:r>
            <a:r>
              <a:rPr lang="en-US" altLang="zh-TW" dirty="0">
                <a:ea typeface="PMingLiU" pitchFamily="18" charset="-120"/>
              </a:rPr>
              <a:t> matched.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59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59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PMingLiU" pitchFamily="18" charset="-120"/>
              </a:rPr>
              <a:t>Inner Product -- Examples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76400"/>
            <a:ext cx="7772400" cy="19812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zh-TW">
                <a:ea typeface="PMingLiU" pitchFamily="18" charset="-120"/>
              </a:rPr>
              <a:t>Binary: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600">
                <a:ea typeface="PMingLiU" pitchFamily="18" charset="-120"/>
              </a:rPr>
              <a:t>D  =  1,    1,    1,   0,    1,    1,     0</a:t>
            </a:r>
          </a:p>
          <a:p>
            <a:pPr lvl="1">
              <a:lnSpc>
                <a:spcPct val="90000"/>
              </a:lnSpc>
              <a:spcBef>
                <a:spcPct val="50000"/>
              </a:spcBef>
            </a:pPr>
            <a:r>
              <a:rPr lang="en-US" altLang="zh-TW" sz="1600">
                <a:ea typeface="PMingLiU" pitchFamily="18" charset="-120"/>
              </a:rPr>
              <a:t>Q  =  1,    0 ,   1,   0,    0,    1,     1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1800">
              <a:ea typeface="PMingLiU" pitchFamily="18" charset="-120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zh-TW">
                <a:ea typeface="PMingLiU" pitchFamily="18" charset="-120"/>
              </a:rPr>
              <a:t>sim(D, Q) = 3</a:t>
            </a:r>
          </a:p>
        </p:txBody>
      </p:sp>
      <p:sp>
        <p:nvSpPr>
          <p:cNvPr id="126980" name="Text Box 4"/>
          <p:cNvSpPr txBox="1">
            <a:spLocks noChangeArrowheads="1"/>
          </p:cNvSpPr>
          <p:nvPr/>
        </p:nvSpPr>
        <p:spPr bwMode="auto">
          <a:xfrm rot="19200000">
            <a:off x="1905000" y="1620838"/>
            <a:ext cx="9906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retrieval</a:t>
            </a:r>
          </a:p>
        </p:txBody>
      </p:sp>
      <p:sp>
        <p:nvSpPr>
          <p:cNvPr id="126981" name="Text Box 5"/>
          <p:cNvSpPr txBox="1">
            <a:spLocks noChangeArrowheads="1"/>
          </p:cNvSpPr>
          <p:nvPr/>
        </p:nvSpPr>
        <p:spPr bwMode="auto">
          <a:xfrm rot="19200000">
            <a:off x="2286000" y="1620838"/>
            <a:ext cx="99060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database</a:t>
            </a:r>
          </a:p>
        </p:txBody>
      </p:sp>
      <p:sp>
        <p:nvSpPr>
          <p:cNvPr id="126982" name="Text Box 6"/>
          <p:cNvSpPr txBox="1">
            <a:spLocks noChangeArrowheads="1"/>
          </p:cNvSpPr>
          <p:nvPr/>
        </p:nvSpPr>
        <p:spPr bwMode="auto">
          <a:xfrm rot="19200000">
            <a:off x="2667000" y="1524000"/>
            <a:ext cx="12906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architecture</a:t>
            </a:r>
          </a:p>
        </p:txBody>
      </p:sp>
      <p:sp>
        <p:nvSpPr>
          <p:cNvPr id="126983" name="Text Box 7"/>
          <p:cNvSpPr txBox="1">
            <a:spLocks noChangeArrowheads="1"/>
          </p:cNvSpPr>
          <p:nvPr/>
        </p:nvSpPr>
        <p:spPr bwMode="auto">
          <a:xfrm rot="19200000">
            <a:off x="3048000" y="1600200"/>
            <a:ext cx="109061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computer</a:t>
            </a:r>
          </a:p>
        </p:txBody>
      </p:sp>
      <p:sp>
        <p:nvSpPr>
          <p:cNvPr id="126984" name="Text Box 8"/>
          <p:cNvSpPr txBox="1">
            <a:spLocks noChangeArrowheads="1"/>
          </p:cNvSpPr>
          <p:nvPr/>
        </p:nvSpPr>
        <p:spPr bwMode="auto">
          <a:xfrm rot="19200000">
            <a:off x="3429000" y="1600200"/>
            <a:ext cx="990600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text</a:t>
            </a:r>
          </a:p>
        </p:txBody>
      </p:sp>
      <p:sp>
        <p:nvSpPr>
          <p:cNvPr id="126985" name="Text Box 9"/>
          <p:cNvSpPr txBox="1">
            <a:spLocks noChangeArrowheads="1"/>
          </p:cNvSpPr>
          <p:nvPr/>
        </p:nvSpPr>
        <p:spPr bwMode="auto">
          <a:xfrm rot="19200000">
            <a:off x="3657600" y="1524000"/>
            <a:ext cx="13636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management</a:t>
            </a:r>
          </a:p>
        </p:txBody>
      </p:sp>
      <p:sp>
        <p:nvSpPr>
          <p:cNvPr id="126986" name="Text Box 10"/>
          <p:cNvSpPr txBox="1">
            <a:spLocks noChangeArrowheads="1"/>
          </p:cNvSpPr>
          <p:nvPr/>
        </p:nvSpPr>
        <p:spPr bwMode="auto">
          <a:xfrm rot="19200000">
            <a:off x="4114800" y="1524000"/>
            <a:ext cx="1249363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kumimoji="1" lang="en-US" altLang="zh-TW" sz="1600" b="1">
                <a:solidFill>
                  <a:schemeClr val="accent2"/>
                </a:solidFill>
                <a:latin typeface="Times New Roman" pitchFamily="18" charset="0"/>
                <a:ea typeface="標楷體" pitchFamily="49" charset="-120"/>
              </a:rPr>
              <a:t>information</a:t>
            </a:r>
          </a:p>
        </p:txBody>
      </p:sp>
      <p:sp>
        <p:nvSpPr>
          <p:cNvPr id="126987" name="Rectangle 11"/>
          <p:cNvSpPr>
            <a:spLocks noChangeArrowheads="1"/>
          </p:cNvSpPr>
          <p:nvPr/>
        </p:nvSpPr>
        <p:spPr bwMode="auto">
          <a:xfrm>
            <a:off x="4724400" y="2286000"/>
            <a:ext cx="396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188913" indent="-188913"/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Size of vector = size of vocabulary = 7</a:t>
            </a:r>
          </a:p>
          <a:p>
            <a:pPr marL="188913" indent="-188913"/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0 means corresponding term not found in document or query</a:t>
            </a:r>
          </a:p>
        </p:txBody>
      </p:sp>
      <p:sp>
        <p:nvSpPr>
          <p:cNvPr id="126988" name="Rectangle 12"/>
          <p:cNvSpPr>
            <a:spLocks noChangeArrowheads="1"/>
          </p:cNvSpPr>
          <p:nvPr/>
        </p:nvSpPr>
        <p:spPr bwMode="auto">
          <a:xfrm>
            <a:off x="838200" y="3810000"/>
            <a:ext cx="6172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r>
              <a:rPr kumimoji="1" lang="en-US" altLang="zh-TW" sz="2800">
                <a:latin typeface="Times New Roman" pitchFamily="18" charset="0"/>
                <a:ea typeface="PMingLiU" pitchFamily="18" charset="-120"/>
              </a:rPr>
              <a:t>Weighted:</a:t>
            </a:r>
          </a:p>
          <a:p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  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       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= 2T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+ 3T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+ 5T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3          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= 3T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+ 7T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+  1T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3      </a:t>
            </a:r>
          </a:p>
          <a:p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                 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Q = 0T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+ 0T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+  2T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3</a:t>
            </a:r>
          </a:p>
          <a:p>
            <a:endParaRPr kumimoji="1" lang="en-US" altLang="zh-TW" i="1" baseline="-25000">
              <a:latin typeface="Times New Roman" pitchFamily="18" charset="0"/>
              <a:ea typeface="PMingLiU" pitchFamily="18" charset="-120"/>
            </a:endParaRPr>
          </a:p>
          <a:p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	sim(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,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Q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) = 2*0 + 3*0 + 5*2  = 10</a:t>
            </a:r>
          </a:p>
          <a:p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      	sim(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, </a:t>
            </a:r>
            <a:r>
              <a:rPr kumimoji="1" lang="en-US" altLang="zh-TW" i="1">
                <a:latin typeface="Times New Roman" pitchFamily="18" charset="0"/>
                <a:ea typeface="PMingLiU" pitchFamily="18" charset="-120"/>
              </a:rPr>
              <a:t>Q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) = 3*0 + 7*0 + 1*2  =  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8" grpId="0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PMingLiU" pitchFamily="18" charset="-120"/>
              </a:rPr>
              <a:t>Cosine Similarity Measure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5638800" cy="12334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TW" sz="2400" dirty="0">
                <a:ea typeface="PMingLiU" pitchFamily="18" charset="-120"/>
              </a:rPr>
              <a:t>Cosine similarity measures the cosine of the angle between two vectors.</a:t>
            </a:r>
          </a:p>
          <a:p>
            <a:pPr>
              <a:lnSpc>
                <a:spcPct val="90000"/>
              </a:lnSpc>
            </a:pPr>
            <a:r>
              <a:rPr lang="en-US" altLang="zh-TW" sz="2400" dirty="0">
                <a:ea typeface="PMingLiU" pitchFamily="18" charset="-120"/>
              </a:rPr>
              <a:t>Inner product normalized by the vector lengths.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400" dirty="0">
                <a:ea typeface="PMingLiU" pitchFamily="18" charset="-120"/>
              </a:rPr>
              <a:t>   </a:t>
            </a:r>
          </a:p>
        </p:txBody>
      </p:sp>
      <p:sp>
        <p:nvSpPr>
          <p:cNvPr id="128004" name="Text Box 4"/>
          <p:cNvSpPr txBox="1">
            <a:spLocks noChangeArrowheads="1"/>
          </p:cNvSpPr>
          <p:nvPr/>
        </p:nvSpPr>
        <p:spPr bwMode="auto">
          <a:xfrm>
            <a:off x="762000" y="4419600"/>
            <a:ext cx="7924800" cy="1006475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= 2T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+ 3T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+ 5T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3    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CosSim(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, 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Q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) = 10 /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  <a:sym typeface="Symbol" pitchFamily="18" charset="2"/>
              </a:rPr>
              <a:t>(4+9+25)(0+0+4) = 0.81</a:t>
            </a:r>
            <a:endParaRPr kumimoji="1" lang="en-US" altLang="zh-TW" sz="2000" i="1" baseline="-25000">
              <a:latin typeface="Times New Roman" pitchFamily="18" charset="0"/>
              <a:ea typeface="PMingLiU" pitchFamily="18" charset="-120"/>
            </a:endParaRPr>
          </a:p>
          <a:p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= 3T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+ 7T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+ 1T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3    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CosSim(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, 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Q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</a:rPr>
              <a:t>) =  2 / </a:t>
            </a:r>
            <a:r>
              <a:rPr kumimoji="1" lang="en-US" altLang="zh-TW" sz="2000">
                <a:latin typeface="Times New Roman" pitchFamily="18" charset="0"/>
                <a:ea typeface="PMingLiU" pitchFamily="18" charset="-120"/>
                <a:sym typeface="Symbol" pitchFamily="18" charset="2"/>
              </a:rPr>
              <a:t>(9+49+1)(0+0+4) = 0.13</a:t>
            </a:r>
            <a:endParaRPr kumimoji="1" lang="en-US" altLang="zh-TW" sz="2000" i="1" baseline="-25000">
              <a:latin typeface="Times New Roman" pitchFamily="18" charset="0"/>
              <a:ea typeface="PMingLiU" pitchFamily="18" charset="-120"/>
            </a:endParaRPr>
          </a:p>
          <a:p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 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Q = 0T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+ 0T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 + 2T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3</a:t>
            </a:r>
            <a:endParaRPr kumimoji="1" lang="en-US" altLang="zh-TW" sz="2000">
              <a:latin typeface="Times New Roman" pitchFamily="18" charset="0"/>
              <a:ea typeface="PMingLiU" pitchFamily="18" charset="-120"/>
            </a:endParaRPr>
          </a:p>
        </p:txBody>
      </p:sp>
      <p:grpSp>
        <p:nvGrpSpPr>
          <p:cNvPr id="128005" name="Group 5"/>
          <p:cNvGrpSpPr>
            <a:grpSpLocks/>
          </p:cNvGrpSpPr>
          <p:nvPr/>
        </p:nvGrpSpPr>
        <p:grpSpPr bwMode="auto">
          <a:xfrm>
            <a:off x="6096000" y="1295400"/>
            <a:ext cx="2487613" cy="3033713"/>
            <a:chOff x="3978" y="2152"/>
            <a:chExt cx="1567" cy="1911"/>
          </a:xfrm>
        </p:grpSpPr>
        <p:sp>
          <p:nvSpPr>
            <p:cNvPr id="128006" name="Text Box 6"/>
            <p:cNvSpPr txBox="1">
              <a:spLocks noChangeArrowheads="1"/>
            </p:cNvSpPr>
            <p:nvPr/>
          </p:nvSpPr>
          <p:spPr bwMode="auto">
            <a:xfrm>
              <a:off x="4445" y="3222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TW" altLang="en-US" sz="2000" i="1">
                  <a:latin typeface="Symbol" pitchFamily="18" charset="2"/>
                  <a:ea typeface="PMingLiU" pitchFamily="18" charset="-120"/>
                  <a:sym typeface="Symbol" pitchFamily="18" charset="2"/>
                </a:rPr>
                <a:t></a:t>
              </a:r>
              <a:r>
                <a:rPr kumimoji="1" lang="zh-TW" altLang="en-US" sz="2000" baseline="-25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2</a:t>
              </a:r>
              <a:endParaRPr kumimoji="1" lang="zh-TW" altLang="en-US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28007" name="Text Box 7"/>
            <p:cNvSpPr txBox="1">
              <a:spLocks noChangeArrowheads="1"/>
            </p:cNvSpPr>
            <p:nvPr/>
          </p:nvSpPr>
          <p:spPr bwMode="auto">
            <a:xfrm>
              <a:off x="4808" y="2159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000" i="1"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000" i="1" baseline="-25000">
                  <a:latin typeface="Times New Roman" pitchFamily="18" charset="0"/>
                  <a:ea typeface="PMingLiU" pitchFamily="18" charset="-120"/>
                </a:rPr>
                <a:t>3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28008" name="Line 8"/>
            <p:cNvSpPr>
              <a:spLocks noChangeShapeType="1"/>
            </p:cNvSpPr>
            <p:nvPr/>
          </p:nvSpPr>
          <p:spPr bwMode="auto">
            <a:xfrm>
              <a:off x="4789" y="3331"/>
              <a:ext cx="72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8009" name="Line 9"/>
            <p:cNvSpPr>
              <a:spLocks noChangeShapeType="1"/>
            </p:cNvSpPr>
            <p:nvPr/>
          </p:nvSpPr>
          <p:spPr bwMode="auto">
            <a:xfrm flipH="1">
              <a:off x="4103" y="3329"/>
              <a:ext cx="681" cy="7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8010" name="Line 10"/>
            <p:cNvSpPr>
              <a:spLocks noChangeShapeType="1"/>
            </p:cNvSpPr>
            <p:nvPr/>
          </p:nvSpPr>
          <p:spPr bwMode="auto">
            <a:xfrm flipV="1">
              <a:off x="4784" y="2152"/>
              <a:ext cx="0" cy="1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8011" name="Line 11"/>
            <p:cNvSpPr>
              <a:spLocks noChangeShapeType="1"/>
            </p:cNvSpPr>
            <p:nvPr/>
          </p:nvSpPr>
          <p:spPr bwMode="auto">
            <a:xfrm flipH="1" flipV="1">
              <a:off x="4481" y="2843"/>
              <a:ext cx="294" cy="484"/>
            </a:xfrm>
            <a:prstGeom prst="line">
              <a:avLst/>
            </a:prstGeom>
            <a:noFill/>
            <a:ln w="57150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8012" name="Line 12"/>
            <p:cNvSpPr>
              <a:spLocks noChangeShapeType="1"/>
            </p:cNvSpPr>
            <p:nvPr/>
          </p:nvSpPr>
          <p:spPr bwMode="auto">
            <a:xfrm flipH="1">
              <a:off x="4416" y="3321"/>
              <a:ext cx="363" cy="734"/>
            </a:xfrm>
            <a:prstGeom prst="line">
              <a:avLst/>
            </a:prstGeom>
            <a:noFill/>
            <a:ln w="57150">
              <a:solidFill>
                <a:srgbClr val="F83F24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8013" name="Line 13"/>
            <p:cNvSpPr>
              <a:spLocks noChangeShapeType="1"/>
            </p:cNvSpPr>
            <p:nvPr/>
          </p:nvSpPr>
          <p:spPr bwMode="auto">
            <a:xfrm flipV="1">
              <a:off x="4784" y="2938"/>
              <a:ext cx="0" cy="39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8014" name="Text Box 14"/>
            <p:cNvSpPr txBox="1">
              <a:spLocks noChangeArrowheads="1"/>
            </p:cNvSpPr>
            <p:nvPr/>
          </p:nvSpPr>
          <p:spPr bwMode="auto">
            <a:xfrm>
              <a:off x="5333" y="3288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000" i="1"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000" i="1" baseline="-25000">
                  <a:latin typeface="Times New Roman" pitchFamily="18" charset="0"/>
                  <a:ea typeface="PMingLiU" pitchFamily="18" charset="-120"/>
                </a:rPr>
                <a:t>1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28015" name="Text Box 15"/>
            <p:cNvSpPr txBox="1">
              <a:spLocks noChangeArrowheads="1"/>
            </p:cNvSpPr>
            <p:nvPr/>
          </p:nvSpPr>
          <p:spPr bwMode="auto">
            <a:xfrm>
              <a:off x="3978" y="3733"/>
              <a:ext cx="21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000" i="1">
                  <a:latin typeface="Times New Roman" pitchFamily="18" charset="0"/>
                  <a:ea typeface="PMingLiU" pitchFamily="18" charset="-120"/>
                </a:rPr>
                <a:t>t</a:t>
              </a:r>
              <a:r>
                <a:rPr kumimoji="1" lang="en-US" altLang="zh-TW" sz="2000" i="1" baseline="-25000">
                  <a:latin typeface="Times New Roman" pitchFamily="18" charset="0"/>
                  <a:ea typeface="PMingLiU" pitchFamily="18" charset="-120"/>
                </a:rPr>
                <a:t>2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28016" name="Text Box 16"/>
            <p:cNvSpPr txBox="1">
              <a:spLocks noChangeArrowheads="1"/>
            </p:cNvSpPr>
            <p:nvPr/>
          </p:nvSpPr>
          <p:spPr bwMode="auto">
            <a:xfrm>
              <a:off x="4273" y="2911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1</a:t>
              </a:r>
            </a:p>
          </p:txBody>
        </p:sp>
        <p:sp>
          <p:nvSpPr>
            <p:cNvPr id="128017" name="Text Box 17"/>
            <p:cNvSpPr txBox="1">
              <a:spLocks noChangeArrowheads="1"/>
            </p:cNvSpPr>
            <p:nvPr/>
          </p:nvSpPr>
          <p:spPr bwMode="auto">
            <a:xfrm>
              <a:off x="4498" y="3764"/>
              <a:ext cx="31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D</a:t>
              </a:r>
              <a:r>
                <a:rPr kumimoji="1" lang="en-US" altLang="zh-TW" sz="2400" i="1" baseline="-25000">
                  <a:latin typeface="Times New Roman" pitchFamily="18" charset="0"/>
                  <a:ea typeface="PMingLiU" pitchFamily="18" charset="-120"/>
                </a:rPr>
                <a:t>2</a:t>
              </a:r>
            </a:p>
          </p:txBody>
        </p:sp>
        <p:sp>
          <p:nvSpPr>
            <p:cNvPr id="128018" name="Text Box 18"/>
            <p:cNvSpPr txBox="1">
              <a:spLocks noChangeArrowheads="1"/>
            </p:cNvSpPr>
            <p:nvPr/>
          </p:nvSpPr>
          <p:spPr bwMode="auto">
            <a:xfrm>
              <a:off x="4824" y="301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en-US" altLang="zh-TW" sz="2400" i="1">
                  <a:latin typeface="Times New Roman" pitchFamily="18" charset="0"/>
                  <a:ea typeface="PMingLiU" pitchFamily="18" charset="-120"/>
                </a:rPr>
                <a:t>Q</a:t>
              </a:r>
              <a:endParaRPr kumimoji="1" lang="en-US" altLang="zh-TW" sz="2000">
                <a:latin typeface="Times New Roman" pitchFamily="18" charset="0"/>
                <a:ea typeface="PMingLiU" pitchFamily="18" charset="-120"/>
              </a:endParaRPr>
            </a:p>
          </p:txBody>
        </p:sp>
        <p:sp>
          <p:nvSpPr>
            <p:cNvPr id="128019" name="Arc 19"/>
            <p:cNvSpPr>
              <a:spLocks/>
            </p:cNvSpPr>
            <p:nvPr/>
          </p:nvSpPr>
          <p:spPr bwMode="auto">
            <a:xfrm>
              <a:off x="4576" y="2921"/>
              <a:ext cx="196" cy="96"/>
            </a:xfrm>
            <a:custGeom>
              <a:avLst/>
              <a:gdLst>
                <a:gd name="G0" fmla="+- 8071 0 0"/>
                <a:gd name="G1" fmla="+- 21600 0 0"/>
                <a:gd name="G2" fmla="+- 21600 0 0"/>
                <a:gd name="T0" fmla="*/ 0 w 29671"/>
                <a:gd name="T1" fmla="*/ 1565 h 21600"/>
                <a:gd name="T2" fmla="*/ 29671 w 29671"/>
                <a:gd name="T3" fmla="*/ 21600 h 21600"/>
                <a:gd name="T4" fmla="*/ 8071 w 29671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671" h="21600" fill="none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</a:path>
                <a:path w="29671" h="21600" stroke="0" extrusionOk="0">
                  <a:moveTo>
                    <a:pt x="-1" y="1564"/>
                  </a:moveTo>
                  <a:cubicBezTo>
                    <a:pt x="2565" y="531"/>
                    <a:pt x="5305" y="-1"/>
                    <a:pt x="8071" y="0"/>
                  </a:cubicBezTo>
                  <a:cubicBezTo>
                    <a:pt x="20000" y="0"/>
                    <a:pt x="29671" y="9670"/>
                    <a:pt x="29671" y="21600"/>
                  </a:cubicBezTo>
                  <a:lnTo>
                    <a:pt x="8071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28020" name="Arc 20"/>
            <p:cNvSpPr>
              <a:spLocks/>
            </p:cNvSpPr>
            <p:nvPr/>
          </p:nvSpPr>
          <p:spPr bwMode="auto">
            <a:xfrm flipH="1">
              <a:off x="4627" y="3102"/>
              <a:ext cx="125" cy="518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28021" name="Text Box 21"/>
            <p:cNvSpPr txBox="1">
              <a:spLocks noChangeArrowheads="1"/>
            </p:cNvSpPr>
            <p:nvPr/>
          </p:nvSpPr>
          <p:spPr bwMode="auto">
            <a:xfrm>
              <a:off x="4512" y="2598"/>
              <a:ext cx="25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kumimoji="1" lang="zh-TW" altLang="en-US" sz="2000" i="1">
                  <a:latin typeface="Symbol" pitchFamily="18" charset="2"/>
                  <a:ea typeface="PMingLiU" pitchFamily="18" charset="-120"/>
                  <a:sym typeface="Symbol" pitchFamily="18" charset="2"/>
                </a:rPr>
                <a:t></a:t>
              </a:r>
              <a:r>
                <a:rPr kumimoji="1" lang="zh-TW" altLang="en-US" sz="2000" baseline="-25000">
                  <a:latin typeface="Symbol" pitchFamily="18" charset="2"/>
                  <a:ea typeface="PMingLiU" pitchFamily="18" charset="-120"/>
                  <a:sym typeface="Symbol" pitchFamily="18" charset="2"/>
                </a:rPr>
                <a:t>1</a:t>
              </a:r>
              <a:endParaRPr kumimoji="1" lang="zh-TW" altLang="en-US" sz="2000">
                <a:latin typeface="Times New Roman" pitchFamily="18" charset="0"/>
                <a:ea typeface="PMingLiU" pitchFamily="18" charset="-120"/>
              </a:endParaRPr>
            </a:p>
          </p:txBody>
        </p:sp>
      </p:grpSp>
      <p:sp>
        <p:nvSpPr>
          <p:cNvPr id="128022" name="Text Box 22"/>
          <p:cNvSpPr txBox="1">
            <a:spLocks noChangeArrowheads="1"/>
          </p:cNvSpPr>
          <p:nvPr/>
        </p:nvSpPr>
        <p:spPr bwMode="auto">
          <a:xfrm>
            <a:off x="768350" y="5562600"/>
            <a:ext cx="7842250" cy="67151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1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 is 6 times better than </a:t>
            </a:r>
            <a:r>
              <a:rPr kumimoji="1" lang="en-US" altLang="zh-TW" sz="2000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sz="2000" i="1" baseline="-25000">
                <a:latin typeface="Times New Roman" pitchFamily="18" charset="0"/>
                <a:ea typeface="PMingLiU" pitchFamily="18" charset="-120"/>
              </a:rPr>
              <a:t>2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 using cosine similarity but only 5 times better using inner product.</a:t>
            </a:r>
          </a:p>
        </p:txBody>
      </p:sp>
      <p:graphicFrame>
        <p:nvGraphicFramePr>
          <p:cNvPr id="128023" name="Object 23"/>
          <p:cNvGraphicFramePr>
            <a:graphicFrameLocks noChangeAspect="1"/>
          </p:cNvGraphicFramePr>
          <p:nvPr/>
        </p:nvGraphicFramePr>
        <p:xfrm>
          <a:off x="2616200" y="2667000"/>
          <a:ext cx="36957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56" name="Equation" r:id="rId3" imgW="1866600" imgH="888840" progId="Equation.3">
                  <p:embed/>
                </p:oleObj>
              </mc:Choice>
              <mc:Fallback>
                <p:oleObj name="Equation" r:id="rId3" imgW="1866600" imgH="888840" progId="Equation.3">
                  <p:embed/>
                  <p:pic>
                    <p:nvPicPr>
                      <p:cNvPr id="0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16200" y="2667000"/>
                        <a:ext cx="36957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8024" name="Rectangle 24"/>
          <p:cNvSpPr>
            <a:spLocks noChangeArrowheads="1"/>
          </p:cNvSpPr>
          <p:nvPr/>
        </p:nvSpPr>
        <p:spPr bwMode="auto">
          <a:xfrm>
            <a:off x="762000" y="3048000"/>
            <a:ext cx="2430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CosSim(</a:t>
            </a:r>
            <a:r>
              <a:rPr kumimoji="1" lang="en-US" altLang="zh-TW" b="1" i="1">
                <a:latin typeface="Times New Roman" pitchFamily="18" charset="0"/>
                <a:ea typeface="PMingLiU" pitchFamily="18" charset="-120"/>
              </a:rPr>
              <a:t>d</a:t>
            </a:r>
            <a:r>
              <a:rPr kumimoji="1" lang="en-US" altLang="zh-TW" i="1" baseline="-25000">
                <a:latin typeface="Times New Roman" pitchFamily="18" charset="0"/>
                <a:ea typeface="PMingLiU" pitchFamily="18" charset="-120"/>
              </a:rPr>
              <a:t>j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, </a:t>
            </a:r>
            <a:r>
              <a:rPr kumimoji="1" lang="en-US" altLang="zh-TW" b="1" i="1">
                <a:latin typeface="Times New Roman" pitchFamily="18" charset="0"/>
                <a:ea typeface="PMingLiU" pitchFamily="18" charset="-120"/>
              </a:rPr>
              <a:t>q</a:t>
            </a:r>
            <a:r>
              <a:rPr kumimoji="1" lang="en-US" altLang="zh-TW">
                <a:latin typeface="Times New Roman" pitchFamily="18" charset="0"/>
                <a:ea typeface="PMingLiU" pitchFamily="18" charset="-120"/>
              </a:rPr>
              <a:t>) =</a:t>
            </a:r>
            <a:endParaRPr kumimoji="1" lang="zh-TW" altLang="en-US">
              <a:latin typeface="Times New Roman" pitchFamily="18" charset="0"/>
              <a:ea typeface="PMingLiU" pitchFamily="18" charset="-120"/>
            </a:endParaRPr>
          </a:p>
        </p:txBody>
      </p:sp>
      <p:sp>
        <p:nvSpPr>
          <p:cNvPr id="128025" name="Line 25"/>
          <p:cNvSpPr>
            <a:spLocks noChangeShapeType="1"/>
          </p:cNvSpPr>
          <p:nvPr/>
        </p:nvSpPr>
        <p:spPr bwMode="auto">
          <a:xfrm>
            <a:off x="5715000" y="44958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8026" name="Line 26"/>
          <p:cNvSpPr>
            <a:spLocks noChangeShapeType="1"/>
          </p:cNvSpPr>
          <p:nvPr/>
        </p:nvSpPr>
        <p:spPr bwMode="auto">
          <a:xfrm>
            <a:off x="5638800" y="4800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Naïve Implementation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/>
              <a:t>Convert all documents in collection D to tf-idf weighted vectors, </a:t>
            </a:r>
            <a:r>
              <a:rPr lang="en-US" b="1" i="1"/>
              <a:t>d</a:t>
            </a:r>
            <a:r>
              <a:rPr lang="en-US" b="1" i="1" baseline="-25000"/>
              <a:t>j</a:t>
            </a:r>
            <a:r>
              <a:rPr lang="en-US"/>
              <a:t>, for keyword vocabulary V.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Convert query to a tf-idf-weighted vector </a:t>
            </a:r>
            <a:r>
              <a:rPr lang="en-US" b="1" i="1"/>
              <a:t>q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For each </a:t>
            </a:r>
            <a:r>
              <a:rPr lang="en-US" b="1" i="1"/>
              <a:t>d</a:t>
            </a:r>
            <a:r>
              <a:rPr lang="en-US" b="1" i="1" baseline="-25000"/>
              <a:t>j</a:t>
            </a:r>
            <a:r>
              <a:rPr lang="en-US"/>
              <a:t> in D do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      Compute score s</a:t>
            </a:r>
            <a:r>
              <a:rPr lang="en-US" baseline="-25000"/>
              <a:t>j </a:t>
            </a:r>
            <a:r>
              <a:rPr lang="en-US"/>
              <a:t>= cosSim(</a:t>
            </a:r>
            <a:r>
              <a:rPr lang="en-US" b="1" i="1"/>
              <a:t>d</a:t>
            </a:r>
            <a:r>
              <a:rPr lang="en-US" b="1" i="1" baseline="-25000"/>
              <a:t>j, </a:t>
            </a:r>
            <a:r>
              <a:rPr lang="en-US" b="1" i="1"/>
              <a:t>q</a:t>
            </a:r>
            <a:r>
              <a:rPr lang="en-US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Sort documents by decreasing score.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/>
              <a:t>Present top ranked documents to the user.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/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000099"/>
                </a:solidFill>
              </a:rPr>
              <a:t>Time complexity:  O(|V|</a:t>
            </a:r>
            <a:r>
              <a:rPr lang="en-US">
                <a:solidFill>
                  <a:srgbClr val="000099"/>
                </a:solidFill>
                <a:cs typeface="Times New Roman" pitchFamily="18" charset="0"/>
              </a:rPr>
              <a:t>·</a:t>
            </a:r>
            <a:r>
              <a:rPr lang="en-US">
                <a:solidFill>
                  <a:srgbClr val="000099"/>
                </a:solidFill>
              </a:rPr>
              <a:t>|D|)</a:t>
            </a:r>
            <a:r>
              <a:rPr lang="en-US"/>
              <a:t>   </a:t>
            </a:r>
            <a:r>
              <a:rPr lang="en-US">
                <a:solidFill>
                  <a:srgbClr val="FF0000"/>
                </a:solidFill>
              </a:rPr>
              <a:t>Bad for large V &amp; D !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>
                <a:solidFill>
                  <a:srgbClr val="FF0000"/>
                </a:solidFill>
              </a:rPr>
              <a:t>|V| = 10,000; |D| = 100,000; |V|</a:t>
            </a: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·</a:t>
            </a:r>
            <a:r>
              <a:rPr lang="en-US">
                <a:solidFill>
                  <a:srgbClr val="FF0000"/>
                </a:solidFill>
              </a:rPr>
              <a:t>|D| = 1,000,000,000</a:t>
            </a:r>
            <a:endParaRPr lang="en-US" b="1" i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40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/>
              <a:t>Computing the </a:t>
            </a:r>
            <a:r>
              <a:rPr lang="de-DE" dirty="0" smtClean="0"/>
              <a:t>Cosine Score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85720" y="2500306"/>
            <a:ext cx="8286808" cy="3643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0" name="Picture 9" descr="65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3" y="1785926"/>
            <a:ext cx="6166419" cy="400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473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>
                <a:ea typeface="PMingLiU" pitchFamily="18" charset="-120"/>
              </a:rPr>
              <a:t>Comments on Vector Space Models</a:t>
            </a:r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54150"/>
            <a:ext cx="7772400" cy="4605338"/>
          </a:xfrm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Simple, mathematically based approach. </a:t>
            </a:r>
          </a:p>
          <a:p>
            <a:r>
              <a:rPr lang="en-US" altLang="zh-TW">
                <a:ea typeface="PMingLiU" pitchFamily="18" charset="-120"/>
              </a:rPr>
              <a:t>Considers both local (</a:t>
            </a:r>
            <a:r>
              <a:rPr lang="en-US" altLang="zh-TW" i="1">
                <a:ea typeface="PMingLiU" pitchFamily="18" charset="-120"/>
              </a:rPr>
              <a:t>tf</a:t>
            </a:r>
            <a:r>
              <a:rPr lang="en-US" altLang="zh-TW">
                <a:ea typeface="PMingLiU" pitchFamily="18" charset="-120"/>
              </a:rPr>
              <a:t>) and global (</a:t>
            </a:r>
            <a:r>
              <a:rPr lang="en-US" altLang="zh-TW" i="1">
                <a:ea typeface="PMingLiU" pitchFamily="18" charset="-120"/>
              </a:rPr>
              <a:t>idf</a:t>
            </a:r>
            <a:r>
              <a:rPr lang="en-US" altLang="zh-TW">
                <a:ea typeface="PMingLiU" pitchFamily="18" charset="-120"/>
              </a:rPr>
              <a:t>) word occurrence frequencies.</a:t>
            </a:r>
          </a:p>
          <a:p>
            <a:r>
              <a:rPr lang="en-US" altLang="zh-TW">
                <a:ea typeface="PMingLiU" pitchFamily="18" charset="-120"/>
              </a:rPr>
              <a:t>Provides partial matching and ranked results.</a:t>
            </a:r>
          </a:p>
          <a:p>
            <a:r>
              <a:rPr lang="en-US" altLang="zh-TW">
                <a:ea typeface="PMingLiU" pitchFamily="18" charset="-120"/>
              </a:rPr>
              <a:t>Tends to work quite well in practice despite obvious weaknesses.</a:t>
            </a:r>
          </a:p>
          <a:p>
            <a:r>
              <a:rPr lang="en-US" altLang="zh-TW">
                <a:ea typeface="PMingLiU" pitchFamily="18" charset="-120"/>
              </a:rPr>
              <a:t>Allows efficient implementation for large document collections.</a:t>
            </a:r>
          </a:p>
        </p:txBody>
      </p:sp>
      <p:sp>
        <p:nvSpPr>
          <p:cNvPr id="130052" name="Rectangle 4"/>
          <p:cNvSpPr>
            <a:spLocks noChangeArrowheads="1"/>
          </p:cNvSpPr>
          <p:nvPr/>
        </p:nvSpPr>
        <p:spPr bwMode="auto">
          <a:xfrm>
            <a:off x="685800" y="1447800"/>
            <a:ext cx="7772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en-US" altLang="zh-TW" sz="2400">
              <a:latin typeface="Times New Roman" pitchFamily="18" charset="0"/>
              <a:ea typeface="PMingLiU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Problems with Vector Space Model</a:t>
            </a:r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001000" cy="4687888"/>
          </a:xfrm>
        </p:spPr>
        <p:txBody>
          <a:bodyPr/>
          <a:lstStyle/>
          <a:p>
            <a:r>
              <a:rPr lang="en-US" altLang="zh-TW">
                <a:ea typeface="PMingLiU" pitchFamily="18" charset="-120"/>
              </a:rPr>
              <a:t>Missing semantic information (e.g. word sense).</a:t>
            </a:r>
          </a:p>
          <a:p>
            <a:r>
              <a:rPr lang="en-US" altLang="zh-TW">
                <a:ea typeface="PMingLiU" pitchFamily="18" charset="-120"/>
              </a:rPr>
              <a:t>Missing syntactic information (e.g. phrase structure, word order, proximity information).</a:t>
            </a:r>
          </a:p>
          <a:p>
            <a:r>
              <a:rPr lang="en-US" altLang="zh-TW">
                <a:ea typeface="PMingLiU" pitchFamily="18" charset="-120"/>
              </a:rPr>
              <a:t>Assumption of term independence (e.g. ignores synonomy).</a:t>
            </a:r>
          </a:p>
          <a:p>
            <a:r>
              <a:rPr lang="en-US" altLang="zh-TW">
                <a:ea typeface="PMingLiU" pitchFamily="18" charset="-120"/>
              </a:rPr>
              <a:t>Lacks the control of a Boolean model (e.g., </a:t>
            </a:r>
            <a:r>
              <a:rPr lang="en-US" altLang="zh-TW" i="1">
                <a:ea typeface="PMingLiU" pitchFamily="18" charset="-120"/>
              </a:rPr>
              <a:t>requiring</a:t>
            </a:r>
            <a:r>
              <a:rPr lang="en-US" altLang="zh-TW">
                <a:ea typeface="PMingLiU" pitchFamily="18" charset="-120"/>
              </a:rPr>
              <a:t> a term to appear in a document).</a:t>
            </a:r>
          </a:p>
          <a:p>
            <a:pPr lvl="1"/>
            <a:r>
              <a:rPr lang="en-US" altLang="zh-TW">
                <a:ea typeface="PMingLiU" pitchFamily="18" charset="-120"/>
              </a:rPr>
              <a:t>Given a two-term query “A B”, may prefer a document containing A frequently but not B, over a document that contains both A and B, but both less frequently.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Problem with Boolean </a:t>
            </a:r>
            <a:r>
              <a:rPr lang="en-US" dirty="0" smtClean="0"/>
              <a:t>Search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Feast </a:t>
            </a:r>
            <a:r>
              <a:rPr lang="en-US" dirty="0"/>
              <a:t>or </a:t>
            </a:r>
            <a:r>
              <a:rPr lang="en-US" dirty="0" smtClean="0"/>
              <a:t>Famine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460658"/>
            <a:ext cx="811536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4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0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dirty="0"/>
              <a:t>Boolean queries often result in either too few (=0) or too </a:t>
            </a:r>
            <a:r>
              <a:rPr lang="de-DE" sz="2800" dirty="0" err="1"/>
              <a:t>many</a:t>
            </a:r>
            <a:r>
              <a:rPr lang="de-DE" sz="2800" dirty="0"/>
              <a:t> (1000s) </a:t>
            </a:r>
            <a:r>
              <a:rPr lang="de-DE" sz="2800" dirty="0" err="1"/>
              <a:t>results</a:t>
            </a:r>
            <a:r>
              <a:rPr lang="de-DE" sz="2800" dirty="0"/>
              <a:t>.</a:t>
            </a:r>
          </a:p>
          <a:p>
            <a:r>
              <a:rPr lang="en-US" sz="2800" dirty="0"/>
              <a:t>Query 1 (</a:t>
            </a:r>
            <a:r>
              <a:rPr lang="en-US" sz="2800" dirty="0" err="1"/>
              <a:t>boolean</a:t>
            </a:r>
            <a:r>
              <a:rPr lang="en-US" sz="2800" dirty="0"/>
              <a:t> conjunction): [standard user </a:t>
            </a:r>
            <a:r>
              <a:rPr lang="en-US" sz="2800" dirty="0" err="1"/>
              <a:t>dlink</a:t>
            </a:r>
            <a:r>
              <a:rPr lang="en-US" sz="2800" dirty="0"/>
              <a:t> 650]</a:t>
            </a:r>
          </a:p>
          <a:p>
            <a:pPr lvl="1"/>
            <a:r>
              <a:rPr lang="de-DE" sz="2400" dirty="0" smtClean="0"/>
              <a:t>200,000 </a:t>
            </a:r>
            <a:r>
              <a:rPr lang="de-DE" sz="2400" dirty="0"/>
              <a:t>hits – feast</a:t>
            </a:r>
          </a:p>
          <a:p>
            <a:r>
              <a:rPr lang="en-US" sz="2800" dirty="0"/>
              <a:t>Query 2 (</a:t>
            </a:r>
            <a:r>
              <a:rPr lang="en-US" sz="2800" dirty="0" err="1"/>
              <a:t>boolean</a:t>
            </a:r>
            <a:r>
              <a:rPr lang="en-US" sz="2800" dirty="0"/>
              <a:t> conjunction): [standard user </a:t>
            </a:r>
            <a:r>
              <a:rPr lang="en-US" sz="2800" dirty="0" err="1"/>
              <a:t>dlink</a:t>
            </a:r>
            <a:r>
              <a:rPr lang="en-US" sz="2800" dirty="0"/>
              <a:t> 650 no </a:t>
            </a:r>
            <a:r>
              <a:rPr lang="de-DE" sz="2800" dirty="0" err="1"/>
              <a:t>card</a:t>
            </a:r>
            <a:r>
              <a:rPr lang="de-DE" sz="2800" dirty="0"/>
              <a:t> </a:t>
            </a:r>
            <a:r>
              <a:rPr lang="de-DE" sz="2800" dirty="0" err="1"/>
              <a:t>found</a:t>
            </a:r>
            <a:r>
              <a:rPr lang="de-DE" sz="2800" dirty="0"/>
              <a:t>]</a:t>
            </a:r>
          </a:p>
          <a:p>
            <a:pPr lvl="1"/>
            <a:r>
              <a:rPr lang="de-DE" sz="2400" dirty="0" smtClean="0"/>
              <a:t>0 </a:t>
            </a:r>
            <a:r>
              <a:rPr lang="de-DE" sz="2400" dirty="0"/>
              <a:t>hits – famine</a:t>
            </a:r>
          </a:p>
          <a:p>
            <a:r>
              <a:rPr lang="en-US" sz="2800" dirty="0"/>
              <a:t>In Boolean retrieval, it takes a lot of skill to come up with a query that produces a manageable number of hits.</a:t>
            </a:r>
          </a:p>
          <a:p>
            <a:pPr lvl="1"/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666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60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+mj-ea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Summary: Ranked </a:t>
            </a:r>
            <a:r>
              <a:rPr lang="en-US" dirty="0" smtClean="0"/>
              <a:t>Retrieval </a:t>
            </a:r>
            <a:r>
              <a:rPr lang="en-US" dirty="0"/>
              <a:t>in the </a:t>
            </a:r>
            <a:r>
              <a:rPr lang="en-US" dirty="0" smtClean="0"/>
              <a:t>Vector Space Model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8077200" cy="3200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Char char="•"/>
              <a:defRPr sz="2400">
                <a:latin typeface="+mn-lt"/>
                <a:ea typeface="PMingLiU" pitchFamily="18" charset="-12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+mn-lt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3200" dirty="0"/>
              <a:t>Represent the query as a weighted </a:t>
            </a:r>
            <a:r>
              <a:rPr lang="en-US" sz="3200" dirty="0" err="1"/>
              <a:t>tf-idf</a:t>
            </a:r>
            <a:r>
              <a:rPr lang="en-US" sz="3200" dirty="0"/>
              <a:t> vector</a:t>
            </a:r>
          </a:p>
          <a:p>
            <a:r>
              <a:rPr lang="en-US" sz="3200" dirty="0"/>
              <a:t>Represent each document as a weighted </a:t>
            </a:r>
            <a:r>
              <a:rPr lang="en-US" sz="3200" dirty="0" err="1"/>
              <a:t>tf-idf</a:t>
            </a:r>
            <a:r>
              <a:rPr lang="en-US" sz="3200" dirty="0"/>
              <a:t> vector</a:t>
            </a:r>
          </a:p>
          <a:p>
            <a:r>
              <a:rPr lang="en-US" sz="3200" dirty="0"/>
              <a:t>Compute the cosine similarity between the query vector and </a:t>
            </a:r>
            <a:r>
              <a:rPr lang="de-DE" sz="3200" dirty="0" err="1"/>
              <a:t>each</a:t>
            </a:r>
            <a:r>
              <a:rPr lang="de-DE" sz="3200" dirty="0"/>
              <a:t> </a:t>
            </a:r>
            <a:r>
              <a:rPr lang="de-DE" sz="3200" dirty="0" err="1"/>
              <a:t>document</a:t>
            </a:r>
            <a:r>
              <a:rPr lang="de-DE" sz="3200" dirty="0"/>
              <a:t> </a:t>
            </a:r>
            <a:r>
              <a:rPr lang="de-DE" sz="3200" dirty="0" err="1"/>
              <a:t>vector</a:t>
            </a:r>
            <a:endParaRPr lang="de-DE" sz="3200" dirty="0"/>
          </a:p>
          <a:p>
            <a:r>
              <a:rPr lang="en-US" sz="3200" dirty="0"/>
              <a:t>Rank documents with respect to the query</a:t>
            </a:r>
          </a:p>
          <a:p>
            <a:r>
              <a:rPr lang="en-US" sz="3200" dirty="0"/>
              <a:t>Return the top K (e.g., K = 10) to the user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3781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Feast or </a:t>
            </a:r>
            <a:r>
              <a:rPr lang="en-US" dirty="0" smtClean="0"/>
              <a:t>Famine</a:t>
            </a:r>
            <a:r>
              <a:rPr lang="en-US" dirty="0"/>
              <a:t>: </a:t>
            </a:r>
            <a:endParaRPr lang="en-US" dirty="0" smtClean="0"/>
          </a:p>
          <a:p>
            <a:r>
              <a:rPr lang="en-US" dirty="0" smtClean="0"/>
              <a:t>Not a Problem </a:t>
            </a:r>
            <a:r>
              <a:rPr lang="en-US" dirty="0"/>
              <a:t>in </a:t>
            </a:r>
            <a:r>
              <a:rPr lang="en-US" dirty="0" smtClean="0"/>
              <a:t>Ranked Retrieval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416050"/>
            <a:ext cx="79947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3200" dirty="0"/>
              <a:t>With ranking, large result sets are not an issue.</a:t>
            </a:r>
          </a:p>
          <a:p>
            <a:r>
              <a:rPr lang="en-US" sz="3200" dirty="0"/>
              <a:t>Just show the top 10 results</a:t>
            </a:r>
          </a:p>
          <a:p>
            <a:r>
              <a:rPr lang="de-DE" sz="3200" dirty="0" err="1"/>
              <a:t>Doesn’t</a:t>
            </a:r>
            <a:r>
              <a:rPr lang="de-DE" sz="3200" dirty="0"/>
              <a:t> </a:t>
            </a:r>
            <a:r>
              <a:rPr lang="de-DE" sz="3200" dirty="0" err="1"/>
              <a:t>overwhelm</a:t>
            </a:r>
            <a:r>
              <a:rPr lang="de-DE" sz="3200" dirty="0"/>
              <a:t> </a:t>
            </a:r>
            <a:r>
              <a:rPr lang="de-DE" sz="3200" dirty="0" err="1"/>
              <a:t>the</a:t>
            </a:r>
            <a:r>
              <a:rPr lang="de-DE" sz="3200" dirty="0"/>
              <a:t> </a:t>
            </a:r>
            <a:r>
              <a:rPr lang="de-DE" sz="3200" dirty="0" err="1"/>
              <a:t>user</a:t>
            </a:r>
            <a:endParaRPr lang="de-DE" sz="3200" dirty="0"/>
          </a:p>
          <a:p>
            <a:r>
              <a:rPr lang="en-US" sz="3200" dirty="0"/>
              <a:t>Premise: the ranking algorithm works: More relevant results are ranked higher than less relevant results.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256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8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en-US" dirty="0"/>
              <a:t>Scoring as the </a:t>
            </a:r>
            <a:r>
              <a:rPr lang="en-US" dirty="0" smtClean="0"/>
              <a:t>Basis </a:t>
            </a:r>
            <a:r>
              <a:rPr lang="en-US" dirty="0"/>
              <a:t>of </a:t>
            </a:r>
            <a:r>
              <a:rPr lang="en-US" dirty="0" smtClean="0"/>
              <a:t>Ranked Retrieval</a:t>
            </a:r>
            <a:endParaRPr lang="en-US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64513" y="1445940"/>
            <a:ext cx="8122287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32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sz="2800" dirty="0"/>
              <a:t>We wish to rank documents that are more relevant higher than documents that are less relevant.</a:t>
            </a:r>
          </a:p>
          <a:p>
            <a:r>
              <a:rPr lang="en-US" sz="2800" dirty="0"/>
              <a:t>How can we accomplish such a ranking of the documents in the collection with respect to a query?</a:t>
            </a:r>
          </a:p>
          <a:p>
            <a:r>
              <a:rPr lang="en-US" sz="2800" dirty="0"/>
              <a:t>Assign a score to each query-document pair, say in [0, 1].</a:t>
            </a:r>
          </a:p>
          <a:p>
            <a:r>
              <a:rPr lang="en-US" sz="2800" dirty="0"/>
              <a:t>This score measures how well document and query “</a:t>
            </a:r>
            <a:r>
              <a:rPr lang="en-US" sz="2800" dirty="0" smtClean="0"/>
              <a:t>match.”</a:t>
            </a:r>
            <a:endParaRPr lang="en-US" sz="2800" dirty="0"/>
          </a:p>
          <a:p>
            <a:pPr lvl="1"/>
            <a:endParaRPr lang="en-US" dirty="0"/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39255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</a:rPr>
              <a:pPr algn="r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9</a:t>
            </a:fld>
            <a:endParaRPr lang="en-US" sz="1200">
              <a:solidFill>
                <a:srgbClr val="898989"/>
              </a:solidFill>
              <a:latin typeface="Calibri" charset="0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85720" y="12700"/>
            <a:ext cx="8572560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>
              <a:defRPr sz="4000">
                <a:solidFill>
                  <a:srgbClr val="0033CC"/>
                </a:solidFill>
                <a:latin typeface="+mj-lt"/>
                <a:ea typeface="PMingLiU" pitchFamily="18" charset="-120"/>
                <a:cs typeface="+mj-cs"/>
              </a:defRPr>
            </a:lvl1pPr>
            <a:lvl2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2pPr>
            <a:lvl3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3pPr>
            <a:lvl4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4pPr>
            <a:lvl5pPr algn="ctr">
              <a:defRPr sz="3600">
                <a:solidFill>
                  <a:srgbClr val="0033CC"/>
                </a:solidFill>
                <a:latin typeface="Times New Roman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0033CC"/>
                </a:solidFill>
                <a:latin typeface="Times New Roman" pitchFamily="18" charset="0"/>
              </a:defRPr>
            </a:lvl9pPr>
          </a:lstStyle>
          <a:p>
            <a:r>
              <a:rPr lang="de-DE" dirty="0" smtClean="0"/>
              <a:t>Query-Document Matching Scores</a:t>
            </a:r>
            <a:endParaRPr lang="de-DE" dirty="0"/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571440" y="1416050"/>
            <a:ext cx="7994710" cy="3571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342900" indent="-342900">
              <a:spcBef>
                <a:spcPct val="20000"/>
              </a:spcBef>
              <a:buClr>
                <a:srgbClr val="FF0000"/>
              </a:buClr>
              <a:buChar char="•"/>
              <a:defRPr sz="2800">
                <a:latin typeface="+mn-lt"/>
                <a:ea typeface="PMingLiU" pitchFamily="18" charset="-120"/>
              </a:defRPr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Char char="–"/>
              <a:defRPr sz="2400">
                <a:solidFill>
                  <a:srgbClr val="000099"/>
                </a:solidFill>
                <a:latin typeface="+mn-lt"/>
                <a:ea typeface="PMingLiU" pitchFamily="18" charset="-120"/>
              </a:defRPr>
            </a:lvl2pPr>
            <a:lvl3pPr marL="1143000" indent="-228600">
              <a:spcBef>
                <a:spcPct val="20000"/>
              </a:spcBef>
              <a:buClr>
                <a:srgbClr val="00CC00"/>
              </a:buClr>
              <a:buChar char="•"/>
              <a:defRPr>
                <a:solidFill>
                  <a:srgbClr val="336600"/>
                </a:solidFill>
                <a:latin typeface="+mn-lt"/>
              </a:defRPr>
            </a:lvl3pPr>
            <a:lvl4pPr marL="1600200" indent="-228600">
              <a:spcBef>
                <a:spcPct val="20000"/>
              </a:spcBef>
              <a:buClr>
                <a:srgbClr val="00CC00"/>
              </a:buClr>
              <a:buChar char="–"/>
              <a:defRPr>
                <a:latin typeface="+mn-lt"/>
              </a:defRPr>
            </a:lvl4pPr>
            <a:lvl5pPr marL="2057400" indent="-228600">
              <a:spcBef>
                <a:spcPct val="20000"/>
              </a:spcBef>
              <a:buClr>
                <a:srgbClr val="00CC00"/>
              </a:buClr>
              <a:buChar char="»"/>
              <a:defRPr sz="20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00CC00"/>
              </a:buClr>
              <a:buChar char="»"/>
              <a:defRPr sz="2000">
                <a:latin typeface="+mn-lt"/>
              </a:defRPr>
            </a:lvl9pPr>
          </a:lstStyle>
          <a:p>
            <a:r>
              <a:rPr lang="en-US" dirty="0"/>
              <a:t>How do we compute the score of a query-document pair?</a:t>
            </a:r>
          </a:p>
          <a:p>
            <a:r>
              <a:rPr lang="en-US" dirty="0"/>
              <a:t>Let’s start with a one-term query.</a:t>
            </a:r>
          </a:p>
          <a:p>
            <a:r>
              <a:rPr lang="en-US" dirty="0"/>
              <a:t>If the query term does not occur in the document: score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0.</a:t>
            </a:r>
          </a:p>
          <a:p>
            <a:r>
              <a:rPr lang="en-US" dirty="0"/>
              <a:t>The more frequent the query term in the document, the </a:t>
            </a:r>
            <a:r>
              <a:rPr lang="de-DE" dirty="0" err="1"/>
              <a:t>higher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score</a:t>
            </a:r>
          </a:p>
          <a:p>
            <a:r>
              <a:rPr lang="en-US" dirty="0"/>
              <a:t>We will look at a number of alternatives for doing this.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755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plate">
  <a:themeElements>
    <a:clrScheme name="templ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1376</TotalTime>
  <Words>3865</Words>
  <Application>Microsoft Office PowerPoint</Application>
  <PresentationFormat>On-screen Show (4:3)</PresentationFormat>
  <Paragraphs>959</Paragraphs>
  <Slides>60</Slides>
  <Notes>44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60</vt:i4>
      </vt:variant>
    </vt:vector>
  </HeadingPairs>
  <TitlesOfParts>
    <vt:vector size="72" baseType="lpstr">
      <vt:lpstr>Arial</vt:lpstr>
      <vt:lpstr>Times New Roman</vt:lpstr>
      <vt:lpstr>PMingLiU</vt:lpstr>
      <vt:lpstr>Calibri</vt:lpstr>
      <vt:lpstr>Wingdings</vt:lpstr>
      <vt:lpstr>Helvetica</vt:lpstr>
      <vt:lpstr>標楷體</vt:lpstr>
      <vt:lpstr>ＭＳ Ｐゴシック</vt:lpstr>
      <vt:lpstr>Symbol</vt:lpstr>
      <vt:lpstr>template</vt:lpstr>
      <vt:lpstr>Vergelijking</vt:lpstr>
      <vt:lpstr>Equation</vt:lpstr>
      <vt:lpstr>Web Information Retrieval </vt:lpstr>
      <vt:lpstr>Retrieval Models and Vector Space Model</vt:lpstr>
      <vt:lpstr>Retrieval Models</vt:lpstr>
      <vt:lpstr>Classes of Retrieval Models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Outline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Graphic Representation</vt:lpstr>
      <vt:lpstr>Document Collection</vt:lpstr>
      <vt:lpstr>Computing TF-IDF -- An Example</vt:lpstr>
      <vt:lpstr>Properties of Inner Product</vt:lpstr>
      <vt:lpstr>Inner Product -- Examples</vt:lpstr>
      <vt:lpstr>Cosine Similarity Measure</vt:lpstr>
      <vt:lpstr>Naïve Implementation</vt:lpstr>
      <vt:lpstr>PowerPoint Presentation</vt:lpstr>
      <vt:lpstr>Comments on Vector Space Models</vt:lpstr>
      <vt:lpstr>Problems with Vector Space Model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Search Engines</dc:title>
  <dc:creator>croft</dc:creator>
  <cp:lastModifiedBy>Xiannong Meng</cp:lastModifiedBy>
  <cp:revision>101</cp:revision>
  <dcterms:created xsi:type="dcterms:W3CDTF">2008-09-19T15:37:19Z</dcterms:created>
  <dcterms:modified xsi:type="dcterms:W3CDTF">2014-06-04T02:33:12Z</dcterms:modified>
</cp:coreProperties>
</file>