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</p:sldMasterIdLst>
  <p:notesMasterIdLst>
    <p:notesMasterId r:id="rId55"/>
  </p:notesMasterIdLst>
  <p:sldIdLst>
    <p:sldId id="286" r:id="rId2"/>
    <p:sldId id="258" r:id="rId3"/>
    <p:sldId id="259" r:id="rId4"/>
    <p:sldId id="272" r:id="rId5"/>
    <p:sldId id="327" r:id="rId6"/>
    <p:sldId id="326" r:id="rId7"/>
    <p:sldId id="371" r:id="rId8"/>
    <p:sldId id="372" r:id="rId9"/>
    <p:sldId id="373" r:id="rId10"/>
    <p:sldId id="374" r:id="rId11"/>
    <p:sldId id="375" r:id="rId12"/>
    <p:sldId id="328" r:id="rId13"/>
    <p:sldId id="329" r:id="rId14"/>
    <p:sldId id="330" r:id="rId15"/>
    <p:sldId id="332" r:id="rId16"/>
    <p:sldId id="333" r:id="rId17"/>
    <p:sldId id="334" r:id="rId18"/>
    <p:sldId id="335" r:id="rId19"/>
    <p:sldId id="336" r:id="rId20"/>
    <p:sldId id="337" r:id="rId21"/>
    <p:sldId id="338" r:id="rId22"/>
    <p:sldId id="339" r:id="rId23"/>
    <p:sldId id="340" r:id="rId24"/>
    <p:sldId id="341" r:id="rId25"/>
    <p:sldId id="342" r:id="rId26"/>
    <p:sldId id="343" r:id="rId27"/>
    <p:sldId id="344" r:id="rId28"/>
    <p:sldId id="345" r:id="rId29"/>
    <p:sldId id="346" r:id="rId30"/>
    <p:sldId id="347" r:id="rId31"/>
    <p:sldId id="348" r:id="rId32"/>
    <p:sldId id="349" r:id="rId33"/>
    <p:sldId id="350" r:id="rId34"/>
    <p:sldId id="351" r:id="rId35"/>
    <p:sldId id="352" r:id="rId36"/>
    <p:sldId id="353" r:id="rId37"/>
    <p:sldId id="354" r:id="rId38"/>
    <p:sldId id="355" r:id="rId39"/>
    <p:sldId id="356" r:id="rId40"/>
    <p:sldId id="357" r:id="rId41"/>
    <p:sldId id="358" r:id="rId42"/>
    <p:sldId id="359" r:id="rId43"/>
    <p:sldId id="360" r:id="rId44"/>
    <p:sldId id="361" r:id="rId45"/>
    <p:sldId id="362" r:id="rId46"/>
    <p:sldId id="363" r:id="rId47"/>
    <p:sldId id="364" r:id="rId48"/>
    <p:sldId id="365" r:id="rId49"/>
    <p:sldId id="366" r:id="rId50"/>
    <p:sldId id="367" r:id="rId51"/>
    <p:sldId id="368" r:id="rId52"/>
    <p:sldId id="369" r:id="rId53"/>
    <p:sldId id="370" r:id="rId54"/>
  </p:sldIdLst>
  <p:sldSz cx="9144000" cy="6858000" type="screen4x3"/>
  <p:notesSz cx="6858000" cy="9144000"/>
  <p:embeddedFontLst>
    <p:embeddedFont>
      <p:font typeface="Helvetica" panose="020B0604020202020204" pitchFamily="34" charset="0"/>
      <p:regular r:id="rId56"/>
      <p:bold r:id="rId57"/>
      <p:italic r:id="rId58"/>
      <p:boldItalic r:id="rId59"/>
    </p:embeddedFont>
    <p:embeddedFont>
      <p:font typeface="ＭＳ Ｐゴシック" panose="020B0600070205080204" pitchFamily="34" charset="-128"/>
      <p:regular r:id="rId60"/>
    </p:embeddedFont>
    <p:embeddedFont>
      <p:font typeface="PMingLiU" panose="02020500000000000000" pitchFamily="18" charset="-120"/>
      <p:regular r:id="rId61"/>
    </p:embeddedFont>
    <p:embeddedFont>
      <p:font typeface="Calibri" panose="020F0502020204030204" pitchFamily="34" charset="0"/>
      <p:regular r:id="rId62"/>
      <p:bold r:id="rId63"/>
      <p:italic r:id="rId64"/>
      <p:boldItalic r:id="rId65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63" Type="http://schemas.openxmlformats.org/officeDocument/2006/relationships/font" Target="fonts/font8.fntdata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font" Target="fonts/font3.fntdata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font" Target="fonts/font2.fntdata"/><Relationship Id="rId61" Type="http://schemas.openxmlformats.org/officeDocument/2006/relationships/font" Target="fonts/font6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font" Target="fonts/font5.fntdata"/><Relationship Id="rId65" Type="http://schemas.openxmlformats.org/officeDocument/2006/relationships/font" Target="fonts/font10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font" Target="fonts/font1.fntdata"/><Relationship Id="rId64" Type="http://schemas.openxmlformats.org/officeDocument/2006/relationships/font" Target="fonts/font9.fntdata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font" Target="fonts/font4.fntdata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font" Target="fonts/font7.fntdata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4AC51D-5C85-4514-B05C-2A6DD4212458}" type="datetimeFigureOut">
              <a:rPr lang="en-US" smtClean="0"/>
              <a:t>6/3/2014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FB4B7F-A003-433E-B5EC-2E2320317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098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5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6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7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25926" cy="4110869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E753DF9-B8CA-47F3-B4B4-E2FBB9DE20C2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643E72-2B10-443B-A8F8-4E9AA55BC4D2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46075"/>
            <a:ext cx="1943100" cy="57134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46075"/>
            <a:ext cx="5676900" cy="57134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3936B60-7ACC-4186-B4E4-952420EDC4FB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97931A-9831-4233-AB04-2BD3954C6AA8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E5B9DED-3EDC-4D41-92DE-3C47EED58CC0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687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687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018601-7BF0-4CC9-B386-B7C519442E53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CA7A327-D933-4E18-927B-7054CEF419B7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D24754-3765-40BD-BB42-F97F786252C7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4D83F0-A99E-43C0-9CE6-DA750ED21F94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0817E18-D4B2-4B58-B8DD-1186571E1255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C150C1-F477-42F9-A5DD-37338584142D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46075"/>
            <a:ext cx="7772400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68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9933"/>
                </a:solidFill>
                <a:latin typeface="+mn-lt"/>
                <a:ea typeface="PMingLiU" pitchFamily="18" charset="-120"/>
              </a:defRPr>
            </a:lvl1pPr>
          </a:lstStyle>
          <a:p>
            <a:endParaRPr lang="en-US"/>
          </a:p>
        </p:txBody>
      </p:sp>
      <p:sp>
        <p:nvSpPr>
          <p:cNvPr id="102405" name="Line 5"/>
          <p:cNvSpPr>
            <a:spLocks noChangeShapeType="1"/>
          </p:cNvSpPr>
          <p:nvPr/>
        </p:nvSpPr>
        <p:spPr bwMode="auto">
          <a:xfrm>
            <a:off x="533400" y="1219200"/>
            <a:ext cx="8077200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CC6600"/>
                </a:solidFill>
                <a:latin typeface="Helvetica" pitchFamily="34" charset="0"/>
                <a:ea typeface="PMingLiU" pitchFamily="18" charset="-120"/>
              </a:defRPr>
            </a:lvl1pPr>
          </a:lstStyle>
          <a:p>
            <a:fld id="{B825DE62-164F-4A98-974E-B13AB1F31702}" type="slidenum">
              <a:rPr lang="en-US"/>
              <a:pPr/>
              <a:t>‹#›</a:t>
            </a:fld>
            <a:endParaRPr lang="en-US">
              <a:latin typeface="+mn-lt"/>
            </a:endParaRPr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CC6600"/>
                </a:solidFill>
                <a:latin typeface="+mn-lt"/>
                <a:ea typeface="PMingLiU" pitchFamily="18" charset="-120"/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rgbClr val="0033CC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rgbClr val="0033CC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rgbClr val="0033CC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rgbClr val="0033CC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rgbClr val="0033CC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0033CC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0033CC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0033CC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0033CC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–"/>
        <a:defRPr sz="2400">
          <a:solidFill>
            <a:srgbClr val="000099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CC00"/>
        </a:buClr>
        <a:buChar char="•"/>
        <a:defRPr>
          <a:solidFill>
            <a:srgbClr val="336600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00CC00"/>
        </a:buClr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00CC00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CC00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CC00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CC00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CC00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7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1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2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3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4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5.w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wordnet.princeton.ed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6.wmf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7.wmf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8.wmf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9.wmf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0.wmf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Web Information Retrieval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1752600"/>
          </a:xfrm>
        </p:spPr>
        <p:txBody>
          <a:bodyPr/>
          <a:lstStyle/>
          <a:p>
            <a:r>
              <a:rPr lang="en-US" sz="2400" dirty="0" smtClean="0"/>
              <a:t>Textbook by</a:t>
            </a:r>
          </a:p>
          <a:p>
            <a:r>
              <a:rPr lang="en-US" sz="2400" dirty="0" smtClean="0"/>
              <a:t>Christopher D. Manning, </a:t>
            </a:r>
            <a:r>
              <a:rPr lang="en-US" sz="2400" dirty="0" err="1" smtClean="0"/>
              <a:t>Prabhakar</a:t>
            </a:r>
            <a:r>
              <a:rPr lang="en-US" sz="2400" dirty="0" smtClean="0"/>
              <a:t> </a:t>
            </a:r>
            <a:r>
              <a:rPr lang="en-US" sz="2400" dirty="0" err="1" smtClean="0"/>
              <a:t>Raghavan</a:t>
            </a:r>
            <a:r>
              <a:rPr lang="en-US" sz="2400" dirty="0" smtClean="0"/>
              <a:t>, and </a:t>
            </a:r>
            <a:r>
              <a:rPr lang="en-US" sz="2400" dirty="0" err="1" smtClean="0"/>
              <a:t>Hinrich</a:t>
            </a:r>
            <a:r>
              <a:rPr lang="en-US" sz="2400" dirty="0" smtClean="0"/>
              <a:t> </a:t>
            </a:r>
            <a:r>
              <a:rPr lang="en-US" sz="2400" dirty="0" err="1" smtClean="0"/>
              <a:t>Schutze</a:t>
            </a:r>
            <a:endParaRPr lang="en-US" sz="2400" dirty="0" smtClean="0"/>
          </a:p>
          <a:p>
            <a:r>
              <a:rPr lang="en-US" sz="2400" i="1" dirty="0" smtClean="0"/>
              <a:t>Notes Revised by X. </a:t>
            </a:r>
            <a:r>
              <a:rPr lang="en-US" sz="2400" i="1" dirty="0" err="1" smtClean="0"/>
              <a:t>Meng</a:t>
            </a:r>
            <a:r>
              <a:rPr lang="en-US" sz="2400" i="1" dirty="0" smtClean="0"/>
              <a:t> for SEU</a:t>
            </a:r>
          </a:p>
          <a:p>
            <a:r>
              <a:rPr lang="en-US" sz="2400" i="1" dirty="0" smtClean="0"/>
              <a:t>May </a:t>
            </a:r>
            <a:r>
              <a:rPr lang="en-US" sz="2400" i="1" dirty="0" smtClean="0"/>
              <a:t>2014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72757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 Length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|d1| = </a:t>
            </a:r>
            <a:r>
              <a:rPr lang="en-US" dirty="0" err="1" smtClean="0"/>
              <a:t>sqrt</a:t>
            </a:r>
            <a:r>
              <a:rPr lang="en-US" dirty="0" smtClean="0"/>
              <a:t>(0.176^2 + 0.477^2 + 0.477^2) = 0.697</a:t>
            </a:r>
          </a:p>
          <a:p>
            <a:r>
              <a:rPr lang="en-US" dirty="0" smtClean="0"/>
              <a:t>|d2| = </a:t>
            </a:r>
            <a:r>
              <a:rPr lang="en-US" dirty="0" err="1" smtClean="0"/>
              <a:t>sqrt</a:t>
            </a:r>
            <a:r>
              <a:rPr lang="en-US" dirty="0" smtClean="0"/>
              <a:t>( 0.704^2 + 3*(0.477)^2) = 1.085</a:t>
            </a:r>
          </a:p>
          <a:p>
            <a:r>
              <a:rPr lang="en-US" dirty="0" smtClean="0"/>
              <a:t>|d3| = </a:t>
            </a:r>
            <a:r>
              <a:rPr lang="en-US" dirty="0" err="1" smtClean="0"/>
              <a:t>sqrt</a:t>
            </a:r>
            <a:r>
              <a:rPr lang="en-US" dirty="0" smtClean="0"/>
              <a:t>(0.176^2 + 0.477^2 + 0.477^2) = 0.697</a:t>
            </a:r>
          </a:p>
          <a:p>
            <a:r>
              <a:rPr lang="en-US" dirty="0" smtClean="0"/>
              <a:t>|q1| = </a:t>
            </a:r>
            <a:r>
              <a:rPr lang="en-US" dirty="0" err="1" smtClean="0"/>
              <a:t>sqrt</a:t>
            </a:r>
            <a:r>
              <a:rPr lang="en-US" dirty="0" smtClean="0"/>
              <a:t>(0.176^2 + 0.477^2) = 0.508</a:t>
            </a:r>
          </a:p>
          <a:p>
            <a:r>
              <a:rPr lang="en-US" dirty="0" smtClean="0"/>
              <a:t>|q2| = </a:t>
            </a:r>
            <a:r>
              <a:rPr lang="en-US" dirty="0" err="1" smtClean="0"/>
              <a:t>sqrt</a:t>
            </a:r>
            <a:r>
              <a:rPr lang="en-US" dirty="0" smtClean="0"/>
              <a:t>(0.176^2 + 0.621^2 + 0.477^2) = 0.802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18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Cosine 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sim(q1, d1) =      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= (0.176*0.176)/(|q1|*|d1|)</a:t>
            </a:r>
          </a:p>
          <a:p>
            <a:pPr marL="0" indent="0">
              <a:buNone/>
            </a:pPr>
            <a:r>
              <a:rPr lang="en-US" dirty="0" smtClean="0"/>
              <a:t>= 0.0309/0.354 = 0.0873</a:t>
            </a:r>
          </a:p>
          <a:p>
            <a:pPr marL="0" indent="0">
              <a:buNone/>
            </a:pPr>
            <a:r>
              <a:rPr lang="en-US" dirty="0" err="1" smtClean="0"/>
              <a:t>sim</a:t>
            </a:r>
            <a:r>
              <a:rPr lang="en-US" dirty="0" smtClean="0"/>
              <a:t>(q1,d2) =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= (0.477*0.704)/</a:t>
            </a:r>
            <a:r>
              <a:rPr lang="en-US" dirty="0"/>
              <a:t>(|q1|*|</a:t>
            </a:r>
            <a:r>
              <a:rPr lang="en-US" dirty="0" smtClean="0"/>
              <a:t>d2|)</a:t>
            </a:r>
          </a:p>
          <a:p>
            <a:pPr marL="0" indent="0">
              <a:buNone/>
            </a:pPr>
            <a:r>
              <a:rPr lang="en-US" dirty="0" smtClean="0"/>
              <a:t>= 0.335/(0.508*1.085) = 0.335/0.468 = 0.716</a:t>
            </a:r>
          </a:p>
          <a:p>
            <a:pPr marL="0" indent="0">
              <a:buNone/>
            </a:pPr>
            <a:r>
              <a:rPr lang="en-US" dirty="0" err="1" smtClean="0"/>
              <a:t>sim</a:t>
            </a:r>
            <a:r>
              <a:rPr lang="en-US" dirty="0" smtClean="0"/>
              <a:t>(q1,d3) = 0.176^2/(0.508*0.697) = 0.0873</a:t>
            </a:r>
          </a:p>
          <a:p>
            <a:pPr marL="0" indent="0">
              <a:buNone/>
            </a:pPr>
            <a:r>
              <a:rPr lang="en-US" dirty="0" smtClean="0"/>
              <a:t>Query 1 is most relevant to doc 2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5465938"/>
              </p:ext>
            </p:extLst>
          </p:nvPr>
        </p:nvGraphicFramePr>
        <p:xfrm>
          <a:off x="2971800" y="1371600"/>
          <a:ext cx="990600" cy="9630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21" name="Equation" r:id="rId3" imgW="457200" imgH="444240" progId="Equation.3">
                  <p:embed/>
                </p:oleObj>
              </mc:Choice>
              <mc:Fallback>
                <p:oleObj name="Equation" r:id="rId3" imgW="457200" imgH="444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71800" y="1371600"/>
                        <a:ext cx="990600" cy="9630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5721298"/>
              </p:ext>
            </p:extLst>
          </p:nvPr>
        </p:nvGraphicFramePr>
        <p:xfrm>
          <a:off x="2868613" y="3379788"/>
          <a:ext cx="1046162" cy="963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22" name="Equation" r:id="rId5" imgW="482400" imgH="444240" progId="Equation.3">
                  <p:embed/>
                </p:oleObj>
              </mc:Choice>
              <mc:Fallback>
                <p:oleObj name="Equation" r:id="rId5" imgW="482400" imgH="4442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8613" y="3379788"/>
                        <a:ext cx="1046162" cy="963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42834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F9FBFC-8E88-4C39-852A-614025D0391D}" type="slidenum">
              <a:rPr lang="en-US"/>
              <a:pPr/>
              <a:t>12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Computing IDF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0"/>
          <a:lstStyle/>
          <a:p>
            <a:pPr>
              <a:buFontTx/>
              <a:buNone/>
            </a:pPr>
            <a:r>
              <a:rPr lang="en-US" sz="2800" dirty="0"/>
              <a:t>Let N be the total number of documents;</a:t>
            </a:r>
          </a:p>
          <a:p>
            <a:pPr>
              <a:buFontTx/>
              <a:buNone/>
            </a:pPr>
            <a:r>
              <a:rPr lang="en-US" sz="2800" dirty="0"/>
              <a:t>For each token, T, in </a:t>
            </a:r>
            <a:r>
              <a:rPr lang="en-US" sz="2800" dirty="0" smtClean="0"/>
              <a:t>I (term list or dictionary):</a:t>
            </a:r>
            <a:endParaRPr lang="en-US" sz="2800" dirty="0"/>
          </a:p>
          <a:p>
            <a:pPr>
              <a:buFontTx/>
              <a:buNone/>
            </a:pPr>
            <a:r>
              <a:rPr lang="en-US" sz="2800" dirty="0"/>
              <a:t>      Determine the total number of documents, M, </a:t>
            </a:r>
          </a:p>
          <a:p>
            <a:pPr>
              <a:buFontTx/>
              <a:buNone/>
            </a:pPr>
            <a:r>
              <a:rPr lang="en-US" sz="2800" dirty="0"/>
              <a:t>          in which T occurs (the length of T’s posting    	list);</a:t>
            </a:r>
          </a:p>
          <a:p>
            <a:pPr>
              <a:buFontTx/>
              <a:buNone/>
            </a:pPr>
            <a:r>
              <a:rPr lang="en-US" sz="2800" dirty="0"/>
              <a:t>      Set the IDF for T to log(N/M);</a:t>
            </a:r>
          </a:p>
          <a:p>
            <a:pPr>
              <a:buFontTx/>
              <a:buNone/>
            </a:pPr>
            <a:endParaRPr lang="en-US" sz="2800" dirty="0"/>
          </a:p>
          <a:p>
            <a:pPr algn="ctr">
              <a:buFontTx/>
              <a:buNone/>
            </a:pPr>
            <a:r>
              <a:rPr lang="en-US" sz="2800" i="1" dirty="0">
                <a:solidFill>
                  <a:srgbClr val="FF5050"/>
                </a:solidFill>
              </a:rPr>
              <a:t>       Note this requires a second pass through all the tokens after all documents have been indexed.</a:t>
            </a:r>
          </a:p>
          <a:p>
            <a:pPr>
              <a:buFontTx/>
              <a:buNone/>
            </a:pPr>
            <a:endParaRPr lang="en-US" sz="2800" dirty="0">
              <a:solidFill>
                <a:srgbClr val="FF5050"/>
              </a:solidFill>
            </a:endParaRPr>
          </a:p>
          <a:p>
            <a:pPr>
              <a:buFontTx/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0547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76F66E-8950-4B9C-98A9-BFD9733EDD32}" type="slidenum">
              <a:rPr lang="en-US"/>
              <a:pPr/>
              <a:t>13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Document Vector Length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Remember that the length of a document vector is the square-root of sum of the squares of the weights of its tokens.</a:t>
            </a:r>
          </a:p>
          <a:p>
            <a:pPr>
              <a:lnSpc>
                <a:spcPct val="90000"/>
              </a:lnSpc>
            </a:pPr>
            <a:r>
              <a:rPr lang="en-US"/>
              <a:t>Remember the weight of a token is: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/>
              <a:t>    TF * IDF</a:t>
            </a:r>
          </a:p>
          <a:p>
            <a:pPr>
              <a:lnSpc>
                <a:spcPct val="90000"/>
              </a:lnSpc>
            </a:pPr>
            <a:r>
              <a:rPr lang="en-US"/>
              <a:t>Therefore, must wait until IDF’s are known (and therefore until all documents are indexed) before document lengths can be determined.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1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123F96-73E6-47E3-92D1-93AC97D05E19}" type="slidenum">
              <a:rPr lang="en-US"/>
              <a:pPr/>
              <a:t>14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Computing Document Vector Lengths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Assume the length of all document vectors (stored in the </a:t>
            </a:r>
            <a:r>
              <a:rPr lang="en-US" sz="2800" dirty="0" err="1"/>
              <a:t>DocumentReference</a:t>
            </a:r>
            <a:r>
              <a:rPr lang="en-US" sz="2800" dirty="0"/>
              <a:t>) are initialized to 0.0;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For each token T in I: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    Let, </a:t>
            </a:r>
            <a:r>
              <a:rPr lang="en-US" sz="2800" i="1" dirty="0" err="1"/>
              <a:t>idf</a:t>
            </a:r>
            <a:r>
              <a:rPr lang="en-US" sz="2800" dirty="0"/>
              <a:t>, be the IDF weight of 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    For each </a:t>
            </a:r>
            <a:r>
              <a:rPr lang="en-US" sz="2800" dirty="0" err="1"/>
              <a:t>TokenOccurence</a:t>
            </a:r>
            <a:r>
              <a:rPr lang="en-US" sz="2800" dirty="0"/>
              <a:t> of T in document 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        Let, C, be the count of T in D;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        Increment the length of D by  (</a:t>
            </a:r>
            <a:r>
              <a:rPr lang="en-US" sz="2800" dirty="0" err="1"/>
              <a:t>idf</a:t>
            </a:r>
            <a:r>
              <a:rPr lang="en-US" sz="2800" dirty="0"/>
              <a:t>*C)</a:t>
            </a:r>
            <a:r>
              <a:rPr lang="en-US" sz="2800" baseline="30000" dirty="0"/>
              <a:t>2</a:t>
            </a:r>
            <a:r>
              <a:rPr lang="en-US" sz="2800" dirty="0" smtClean="0"/>
              <a:t>;</a:t>
            </a: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For each document D in the document set: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     Set the length of D to be the square-root of the  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         current stored length;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dirty="0"/>
          </a:p>
          <a:p>
            <a:pPr>
              <a:lnSpc>
                <a:spcPct val="90000"/>
              </a:lnSpc>
              <a:buFontTx/>
              <a:buNone/>
            </a:pP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228600" y="6107668"/>
            <a:ext cx="8436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Here we use the raw count C as the weight, we could use (1+log C) as the weight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1103556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45BA8B-3495-4D1C-9CA9-A76388C2E059}" type="slidenum">
              <a:rPr lang="en-US"/>
              <a:pPr/>
              <a:t>15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Retrieval with an Inverted Index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924800" cy="4687888"/>
          </a:xfrm>
        </p:spPr>
        <p:txBody>
          <a:bodyPr/>
          <a:lstStyle/>
          <a:p>
            <a:r>
              <a:rPr lang="en-US"/>
              <a:t>Tokens that are not in both the query and the document do not effect cosine similarity.</a:t>
            </a:r>
          </a:p>
          <a:p>
            <a:pPr lvl="1"/>
            <a:r>
              <a:rPr lang="en-US"/>
              <a:t>Product of token weights is zero and does not contribute to the dot product.</a:t>
            </a:r>
          </a:p>
          <a:p>
            <a:r>
              <a:rPr lang="en-US"/>
              <a:t>Usually the query is fairly short, and therefore its vector is </a:t>
            </a:r>
            <a:r>
              <a:rPr lang="en-US" i="1"/>
              <a:t>extremely</a:t>
            </a:r>
            <a:r>
              <a:rPr lang="en-US"/>
              <a:t> sparse.</a:t>
            </a:r>
          </a:p>
          <a:p>
            <a:r>
              <a:rPr lang="en-US"/>
              <a:t>Use inverted index to find the limited set of documents that contain at least one of the query words.</a:t>
            </a:r>
          </a:p>
        </p:txBody>
      </p:sp>
    </p:spTree>
    <p:extLst>
      <p:ext uri="{BB962C8B-B14F-4D97-AF65-F5344CB8AC3E}">
        <p14:creationId xmlns:p14="http://schemas.microsoft.com/office/powerpoint/2010/main" val="2504363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871A826-1171-41BB-8664-3890D26405A6}" type="slidenum">
              <a:rPr lang="en-US"/>
              <a:pPr/>
              <a:t>16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Processing the Query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77200" cy="4687888"/>
          </a:xfrm>
        </p:spPr>
        <p:txBody>
          <a:bodyPr/>
          <a:lstStyle/>
          <a:p>
            <a:r>
              <a:rPr lang="en-US" dirty="0"/>
              <a:t>Incrementally compute cosine similarity of each indexed document as query words are processed one by one.</a:t>
            </a:r>
          </a:p>
          <a:p>
            <a:r>
              <a:rPr lang="en-US" dirty="0"/>
              <a:t>To accumulate a total score for each retrieved document, store retrieved documents in a </a:t>
            </a:r>
            <a:r>
              <a:rPr lang="en-US" dirty="0" err="1"/>
              <a:t>hashtable</a:t>
            </a:r>
            <a:r>
              <a:rPr lang="en-US" dirty="0"/>
              <a:t>, where </a:t>
            </a:r>
            <a:r>
              <a:rPr lang="en-US" dirty="0" err="1"/>
              <a:t>DocumentReference</a:t>
            </a:r>
            <a:r>
              <a:rPr lang="en-US" dirty="0"/>
              <a:t> is the key and the partial accumulated score is the value.</a:t>
            </a:r>
          </a:p>
          <a:p>
            <a:r>
              <a:rPr lang="en-US" dirty="0" smtClean="0"/>
              <a:t>Remember that we are computing cosine similarity:</a:t>
            </a:r>
          </a:p>
          <a:p>
            <a:endParaRPr lang="en-US" dirty="0"/>
          </a:p>
        </p:txBody>
      </p:sp>
      <p:pic>
        <p:nvPicPr>
          <p:cNvPr id="6" name="Picture 5" descr="65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5105400"/>
            <a:ext cx="664518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4694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AAEBAA-2AC9-4B2F-8061-7BECF62ECA7B}" type="slidenum">
              <a:rPr lang="en-US"/>
              <a:pPr/>
              <a:t>17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Inverted-Index Retrieval Algorithm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915400" cy="4687888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Create a vector, Q, for the query.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Create empty HashMap, R, to store retrieved documents with scores.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For each token, T, in Q: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     Let idf be the IDF of T, and K be the count of T in Q;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     Set the weight of T in Q:   W = K * idf;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     Let L be the list of TokenOccurences of T from I (term list);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     For each TokenOccurence, O, in L: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         Let D be the document of O, and C be the count of O </a:t>
            </a:r>
            <a:r>
              <a:rPr lang="en-US" sz="2000">
                <a:solidFill>
                  <a:srgbClr val="0000CC"/>
                </a:solidFill>
              </a:rPr>
              <a:t>(tf of T in D);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	     If D is not already in R </a:t>
            </a:r>
            <a:r>
              <a:rPr lang="en-US" sz="2000">
                <a:solidFill>
                  <a:srgbClr val="0000CC"/>
                </a:solidFill>
              </a:rPr>
              <a:t>(D was not previously retrieved) </a:t>
            </a:r>
            <a:r>
              <a:rPr lang="en-US" sz="2400"/>
              <a:t>                 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                Then add D to R and initialize score to 0.0;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         Increment D’s score by W * idf * C; </a:t>
            </a:r>
            <a:r>
              <a:rPr lang="en-US" sz="2000">
                <a:solidFill>
                  <a:srgbClr val="0000CC"/>
                </a:solidFill>
              </a:rPr>
              <a:t>(product of T-weight in Q and D)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000"/>
          </a:p>
          <a:p>
            <a:pPr>
              <a:lnSpc>
                <a:spcPct val="90000"/>
              </a:lnSpc>
              <a:buFontTx/>
              <a:buNone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9666964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30A360-1526-4334-8755-5BAE649A8D9A}" type="slidenum">
              <a:rPr lang="en-US"/>
              <a:pPr/>
              <a:t>18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Retrieval Algorithm (cont)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305800" cy="4687888"/>
          </a:xfrm>
        </p:spPr>
        <p:txBody>
          <a:bodyPr/>
          <a:lstStyle/>
          <a:p>
            <a:pPr>
              <a:buFontTx/>
              <a:buNone/>
            </a:pPr>
            <a:r>
              <a:rPr lang="en-US" sz="2400"/>
              <a:t>Compute the length, L, of the vector Q (square-root of the sum of the squares of its weights).</a:t>
            </a:r>
          </a:p>
          <a:p>
            <a:pPr>
              <a:buFontTx/>
              <a:buNone/>
            </a:pPr>
            <a:r>
              <a:rPr lang="en-US" sz="2400"/>
              <a:t>For each retrieved document D in R:</a:t>
            </a:r>
          </a:p>
          <a:p>
            <a:pPr>
              <a:buFontTx/>
              <a:buNone/>
            </a:pPr>
            <a:r>
              <a:rPr lang="en-US" sz="2400"/>
              <a:t>       Let S be the current accumulated score of D;</a:t>
            </a:r>
          </a:p>
          <a:p>
            <a:pPr>
              <a:buFontTx/>
              <a:buNone/>
            </a:pPr>
            <a:r>
              <a:rPr lang="en-US" sz="2400"/>
              <a:t>         </a:t>
            </a:r>
            <a:r>
              <a:rPr lang="en-US" sz="2000">
                <a:solidFill>
                  <a:srgbClr val="0000CC"/>
                </a:solidFill>
              </a:rPr>
              <a:t>(S is the dot-product of D and Q)</a:t>
            </a:r>
          </a:p>
          <a:p>
            <a:pPr>
              <a:buFontTx/>
              <a:buNone/>
            </a:pPr>
            <a:r>
              <a:rPr lang="en-US" sz="2400"/>
              <a:t>       Let Y be the length of D as stored in its DocumentReference;</a:t>
            </a:r>
          </a:p>
          <a:p>
            <a:pPr>
              <a:buFontTx/>
              <a:buNone/>
            </a:pPr>
            <a:r>
              <a:rPr lang="en-US" sz="2400"/>
              <a:t>      Normalize D’s final score to S/(L * Y);</a:t>
            </a:r>
          </a:p>
          <a:p>
            <a:pPr>
              <a:buFontTx/>
              <a:buNone/>
            </a:pPr>
            <a:r>
              <a:rPr lang="en-US" sz="2400"/>
              <a:t>Sort retrieved documents in R by final score and return results in an array.</a:t>
            </a:r>
          </a:p>
          <a:p>
            <a:pPr>
              <a:buFontTx/>
              <a:buNone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5546290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D600FA-6AAC-437B-995B-227ECD9B3DA9}" type="slidenum">
              <a:rPr lang="en-US"/>
              <a:pPr/>
              <a:t>19</a:t>
            </a:fld>
            <a:endParaRPr lang="en-US">
              <a:latin typeface="Times New Roman" pitchFamily="18" charset="0"/>
            </a:endParaRPr>
          </a:p>
        </p:txBody>
      </p:sp>
      <p:sp>
        <p:nvSpPr>
          <p:cNvPr id="10137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User Interface</a:t>
            </a:r>
          </a:p>
        </p:txBody>
      </p:sp>
      <p:sp>
        <p:nvSpPr>
          <p:cNvPr id="10137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153400" cy="4687888"/>
          </a:xfrm>
        </p:spPr>
        <p:txBody>
          <a:bodyPr/>
          <a:lstStyle/>
          <a:p>
            <a:pPr>
              <a:buFontTx/>
              <a:buNone/>
            </a:pPr>
            <a:r>
              <a:rPr lang="en-US" sz="2800"/>
              <a:t>Until user terminates with an empty query:</a:t>
            </a:r>
          </a:p>
          <a:p>
            <a:pPr>
              <a:buFontTx/>
              <a:buNone/>
            </a:pPr>
            <a:r>
              <a:rPr lang="en-US" sz="2800"/>
              <a:t>      Prompt user to type a query, Q.</a:t>
            </a:r>
          </a:p>
          <a:p>
            <a:pPr>
              <a:buFontTx/>
              <a:buNone/>
            </a:pPr>
            <a:r>
              <a:rPr lang="en-US" sz="2800"/>
              <a:t>      Compute the ranked array of retrievals R for Q;</a:t>
            </a:r>
          </a:p>
          <a:p>
            <a:pPr>
              <a:buFontTx/>
              <a:buNone/>
            </a:pPr>
            <a:r>
              <a:rPr lang="en-US" sz="2800"/>
              <a:t>      Print the name of top N documents in R;</a:t>
            </a:r>
          </a:p>
          <a:p>
            <a:pPr>
              <a:buFontTx/>
              <a:buNone/>
            </a:pPr>
            <a:r>
              <a:rPr lang="en-US" sz="2800"/>
              <a:t>      Until user terminates with an empty command:</a:t>
            </a:r>
          </a:p>
          <a:p>
            <a:pPr>
              <a:buFontTx/>
              <a:buNone/>
            </a:pPr>
            <a:r>
              <a:rPr lang="en-US" sz="2800"/>
              <a:t>           Prompt user for a command for this query result:</a:t>
            </a:r>
          </a:p>
          <a:p>
            <a:pPr>
              <a:buFontTx/>
              <a:buNone/>
            </a:pPr>
            <a:r>
              <a:rPr lang="en-US" sz="2800"/>
              <a:t>                   1) Show next N retrievals;</a:t>
            </a:r>
          </a:p>
          <a:p>
            <a:pPr>
              <a:buFontTx/>
              <a:buNone/>
            </a:pPr>
            <a:r>
              <a:rPr lang="en-US" sz="2800"/>
              <a:t>                   2) Show the Mth retrieved document;</a:t>
            </a:r>
            <a:endParaRPr lang="en-US" sz="240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912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81200"/>
            <a:ext cx="8153400" cy="1066800"/>
          </a:xfrm>
        </p:spPr>
        <p:txBody>
          <a:bodyPr/>
          <a:lstStyle/>
          <a:p>
            <a:r>
              <a:rPr lang="en-US" altLang="zh-TW" sz="4000" dirty="0" smtClean="0">
                <a:ea typeface="PMingLiU" pitchFamily="18" charset="-120"/>
              </a:rPr>
              <a:t>Vector Space Model Algorithms</a:t>
            </a:r>
            <a:br>
              <a:rPr lang="en-US" altLang="zh-TW" sz="4000" dirty="0" smtClean="0">
                <a:ea typeface="PMingLiU" pitchFamily="18" charset="-120"/>
              </a:rPr>
            </a:br>
            <a:r>
              <a:rPr lang="en-US" altLang="zh-TW" sz="4000" dirty="0" smtClean="0">
                <a:ea typeface="PMingLiU" pitchFamily="18" charset="-120"/>
              </a:rPr>
              <a:t>and Query Expansion</a:t>
            </a:r>
            <a:endParaRPr lang="en-US" altLang="zh-TW" dirty="0">
              <a:ea typeface="PMingLiU" pitchFamily="18" charset="-120"/>
            </a:endParaRP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657600"/>
            <a:ext cx="6934200" cy="1905000"/>
          </a:xfrm>
        </p:spPr>
        <p:txBody>
          <a:bodyPr/>
          <a:lstStyle/>
          <a:p>
            <a:pPr algn="l"/>
            <a:endParaRPr lang="en-US" altLang="zh-TW" dirty="0">
              <a:ea typeface="PMingLiU" pitchFamily="18" charset="-120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8003D17-D6E0-427E-B647-86D34FC5A5A6}" type="slidenum">
              <a:rPr lang="en-US" sz="1200">
                <a:latin typeface="Helvetica" pitchFamily="34" charset="0"/>
              </a:rPr>
              <a:pPr eaLnBrk="1" hangingPunct="1"/>
              <a:t>20</a:t>
            </a:fld>
            <a:endParaRPr lang="en-US" sz="1200"/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smtClean="0"/>
              <a:t>Query Reformulation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Revised from Professor Mooney’s notes for SEU</a:t>
            </a:r>
          </a:p>
          <a:p>
            <a:pPr eaLnBrk="1" hangingPunct="1"/>
            <a:r>
              <a:rPr lang="en-US" smtClean="0"/>
              <a:t>Spring </a:t>
            </a:r>
            <a:r>
              <a:rPr lang="en-US" smtClean="0"/>
              <a:t>2014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122473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Query Reformulation and Relevance Feedback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When a query is submitted from the user, the IR system (search engine) may re-formulate the query in two ways</a:t>
            </a:r>
          </a:p>
          <a:p>
            <a:pPr lvl="1" eaLnBrk="1" hangingPunct="1"/>
            <a:r>
              <a:rPr lang="en-US" smtClean="0"/>
              <a:t>Expanding the query automatically based on the synonyms of the original query terms</a:t>
            </a:r>
          </a:p>
          <a:p>
            <a:pPr lvl="1" eaLnBrk="1" hangingPunct="1"/>
            <a:r>
              <a:rPr lang="en-US" smtClean="0"/>
              <a:t>Expanding the query based on the feedback to the initial set of search results from the user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D7D4F1-DFBE-4376-B11A-F5D6B7FAEBE9}" type="slidenum">
              <a:rPr lang="en-US"/>
              <a:pPr>
                <a:defRPr/>
              </a:pPr>
              <a:t>21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411924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40A55AB-40B7-40C1-9F79-7A83EFD2FFD7}" type="slidenum">
              <a:rPr lang="en-US" sz="1200">
                <a:latin typeface="Helvetica" pitchFamily="34" charset="0"/>
              </a:rPr>
              <a:pPr eaLnBrk="1" hangingPunct="1"/>
              <a:t>22</a:t>
            </a:fld>
            <a:endParaRPr lang="en-US" sz="120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Relevance Feedback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01000" cy="46878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After initial retrieval results are presented, allow the user to provide feedback on the relevance of one or more of the retrieved documents.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Use this feedback information to reformulate the query.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Produce new results based on reformulated query.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Allows more interactive, multi-pass process.</a:t>
            </a:r>
          </a:p>
        </p:txBody>
      </p:sp>
    </p:spTree>
    <p:extLst>
      <p:ext uri="{BB962C8B-B14F-4D97-AF65-F5344CB8AC3E}">
        <p14:creationId xmlns:p14="http://schemas.microsoft.com/office/powerpoint/2010/main" val="36767132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E7CF56-C7FE-48A1-95F0-585164E27B4B}" type="slidenum">
              <a:rPr lang="en-US" sz="1200">
                <a:latin typeface="Helvetica" pitchFamily="34" charset="0"/>
              </a:rPr>
              <a:pPr eaLnBrk="1" hangingPunct="1"/>
              <a:t>23</a:t>
            </a:fld>
            <a:endParaRPr lang="en-US" sz="120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Relevance Feedback Architecture</a:t>
            </a:r>
          </a:p>
        </p:txBody>
      </p:sp>
      <p:sp>
        <p:nvSpPr>
          <p:cNvPr id="5124" name="Text Box 14"/>
          <p:cNvSpPr txBox="1">
            <a:spLocks noChangeArrowheads="1"/>
          </p:cNvSpPr>
          <p:nvPr/>
        </p:nvSpPr>
        <p:spPr bwMode="auto">
          <a:xfrm>
            <a:off x="5105400" y="2819400"/>
            <a:ext cx="11398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Rankings</a:t>
            </a:r>
          </a:p>
        </p:txBody>
      </p:sp>
      <p:pic>
        <p:nvPicPr>
          <p:cNvPr id="71696" name="Picture 16" descr="amconfu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971800"/>
            <a:ext cx="931863" cy="200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Rectangle 17"/>
          <p:cNvSpPr>
            <a:spLocks noChangeArrowheads="1"/>
          </p:cNvSpPr>
          <p:nvPr/>
        </p:nvSpPr>
        <p:spPr bwMode="auto">
          <a:xfrm>
            <a:off x="3962400" y="2819400"/>
            <a:ext cx="2057400" cy="1066800"/>
          </a:xfrm>
          <a:prstGeom prst="rect">
            <a:avLst/>
          </a:prstGeom>
          <a:solidFill>
            <a:srgbClr val="98ED87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8ED87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en-US" sz="2400"/>
              <a:t>IR</a:t>
            </a:r>
          </a:p>
          <a:p>
            <a:r>
              <a:rPr lang="en-US" sz="2400"/>
              <a:t>System</a:t>
            </a:r>
          </a:p>
        </p:txBody>
      </p:sp>
      <p:sp>
        <p:nvSpPr>
          <p:cNvPr id="5127" name="Oval 23"/>
          <p:cNvSpPr>
            <a:spLocks noChangeArrowheads="1"/>
          </p:cNvSpPr>
          <p:nvPr/>
        </p:nvSpPr>
        <p:spPr bwMode="auto">
          <a:xfrm>
            <a:off x="4114800" y="1447800"/>
            <a:ext cx="1676400" cy="9144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/>
              <a:t>Document</a:t>
            </a:r>
          </a:p>
          <a:p>
            <a:r>
              <a:rPr lang="en-US" sz="2400"/>
              <a:t>corpus</a:t>
            </a:r>
          </a:p>
        </p:txBody>
      </p:sp>
      <p:sp>
        <p:nvSpPr>
          <p:cNvPr id="5128" name="Line 24"/>
          <p:cNvSpPr>
            <a:spLocks noChangeShapeType="1"/>
          </p:cNvSpPr>
          <p:nvPr/>
        </p:nvSpPr>
        <p:spPr bwMode="auto">
          <a:xfrm>
            <a:off x="4953000" y="2362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pic>
        <p:nvPicPr>
          <p:cNvPr id="5129" name="Picture 25" descr="bs00554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447800"/>
            <a:ext cx="996950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1735" name="Group 55"/>
          <p:cNvGrpSpPr>
            <a:grpSpLocks/>
          </p:cNvGrpSpPr>
          <p:nvPr/>
        </p:nvGrpSpPr>
        <p:grpSpPr bwMode="auto">
          <a:xfrm>
            <a:off x="4114800" y="3886200"/>
            <a:ext cx="3124200" cy="1909763"/>
            <a:chOff x="2592" y="2448"/>
            <a:chExt cx="1968" cy="1203"/>
          </a:xfrm>
        </p:grpSpPr>
        <p:sp>
          <p:nvSpPr>
            <p:cNvPr id="5161" name="Oval 27"/>
            <p:cNvSpPr>
              <a:spLocks noChangeArrowheads="1"/>
            </p:cNvSpPr>
            <p:nvPr/>
          </p:nvSpPr>
          <p:spPr bwMode="auto">
            <a:xfrm>
              <a:off x="2592" y="2736"/>
              <a:ext cx="1104" cy="624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2400"/>
                <a:t>Ranked</a:t>
              </a:r>
            </a:p>
            <a:p>
              <a:r>
                <a:rPr lang="en-US" sz="2400"/>
                <a:t>Documents</a:t>
              </a:r>
            </a:p>
          </p:txBody>
        </p:sp>
        <p:sp>
          <p:nvSpPr>
            <p:cNvPr id="5162" name="Line 28"/>
            <p:cNvSpPr>
              <a:spLocks noChangeShapeType="1"/>
            </p:cNvSpPr>
            <p:nvPr/>
          </p:nvSpPr>
          <p:spPr bwMode="auto">
            <a:xfrm>
              <a:off x="3120" y="244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5163" name="Group 40"/>
            <p:cNvGrpSpPr>
              <a:grpSpLocks/>
            </p:cNvGrpSpPr>
            <p:nvPr/>
          </p:nvGrpSpPr>
          <p:grpSpPr bwMode="auto">
            <a:xfrm>
              <a:off x="3792" y="2784"/>
              <a:ext cx="768" cy="867"/>
              <a:chOff x="3984" y="2640"/>
              <a:chExt cx="768" cy="867"/>
            </a:xfrm>
          </p:grpSpPr>
          <p:sp>
            <p:nvSpPr>
              <p:cNvPr id="5164" name="Rectangle 29"/>
              <p:cNvSpPr>
                <a:spLocks noChangeArrowheads="1"/>
              </p:cNvSpPr>
              <p:nvPr/>
            </p:nvSpPr>
            <p:spPr bwMode="auto">
              <a:xfrm>
                <a:off x="3984" y="2640"/>
                <a:ext cx="768" cy="86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5165" name="Text Box 30"/>
              <p:cNvSpPr txBox="1">
                <a:spLocks noChangeArrowheads="1"/>
              </p:cNvSpPr>
              <p:nvPr/>
            </p:nvSpPr>
            <p:spPr bwMode="auto">
              <a:xfrm>
                <a:off x="4070" y="2679"/>
                <a:ext cx="553" cy="8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marL="457200" indent="-457200"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l" eaLnBrk="1" hangingPunct="1"/>
                <a:r>
                  <a:rPr lang="en-US" sz="1600"/>
                  <a:t>1. Doc1 </a:t>
                </a:r>
              </a:p>
              <a:p>
                <a:pPr algn="l" eaLnBrk="1" hangingPunct="1"/>
                <a:r>
                  <a:rPr lang="en-US" sz="1600"/>
                  <a:t>2. Doc2 </a:t>
                </a:r>
              </a:p>
              <a:p>
                <a:pPr algn="l" eaLnBrk="1" hangingPunct="1"/>
                <a:r>
                  <a:rPr lang="en-US" sz="1600"/>
                  <a:t>3. Doc3 </a:t>
                </a:r>
              </a:p>
              <a:p>
                <a:pPr algn="l" eaLnBrk="1" hangingPunct="1"/>
                <a:r>
                  <a:rPr lang="en-US" sz="1600"/>
                  <a:t>    .</a:t>
                </a:r>
              </a:p>
              <a:p>
                <a:pPr algn="l" eaLnBrk="1" hangingPunct="1"/>
                <a:r>
                  <a:rPr lang="en-US" sz="1600"/>
                  <a:t>    .</a:t>
                </a:r>
                <a:endParaRPr lang="en-US" sz="1800"/>
              </a:p>
            </p:txBody>
          </p:sp>
        </p:grpSp>
      </p:grpSp>
      <p:grpSp>
        <p:nvGrpSpPr>
          <p:cNvPr id="71738" name="Group 58"/>
          <p:cNvGrpSpPr>
            <a:grpSpLocks/>
          </p:cNvGrpSpPr>
          <p:nvPr/>
        </p:nvGrpSpPr>
        <p:grpSpPr bwMode="auto">
          <a:xfrm>
            <a:off x="1066800" y="5181600"/>
            <a:ext cx="2971800" cy="1447800"/>
            <a:chOff x="672" y="3264"/>
            <a:chExt cx="1872" cy="912"/>
          </a:xfrm>
        </p:grpSpPr>
        <p:grpSp>
          <p:nvGrpSpPr>
            <p:cNvPr id="5155" name="Group 41"/>
            <p:cNvGrpSpPr>
              <a:grpSpLocks/>
            </p:cNvGrpSpPr>
            <p:nvPr/>
          </p:nvGrpSpPr>
          <p:grpSpPr bwMode="auto">
            <a:xfrm>
              <a:off x="1776" y="3264"/>
              <a:ext cx="768" cy="912"/>
              <a:chOff x="1632" y="2688"/>
              <a:chExt cx="768" cy="912"/>
            </a:xfrm>
          </p:grpSpPr>
          <p:sp>
            <p:nvSpPr>
              <p:cNvPr id="5159" name="Rectangle 31"/>
              <p:cNvSpPr>
                <a:spLocks noChangeArrowheads="1"/>
              </p:cNvSpPr>
              <p:nvPr/>
            </p:nvSpPr>
            <p:spPr bwMode="auto">
              <a:xfrm>
                <a:off x="1632" y="2688"/>
                <a:ext cx="768" cy="91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5160" name="Text Box 32"/>
              <p:cNvSpPr txBox="1">
                <a:spLocks noChangeArrowheads="1"/>
              </p:cNvSpPr>
              <p:nvPr/>
            </p:nvSpPr>
            <p:spPr bwMode="auto">
              <a:xfrm>
                <a:off x="1632" y="2736"/>
                <a:ext cx="662" cy="8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457200" indent="-457200"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l" eaLnBrk="1" hangingPunct="1"/>
                <a:r>
                  <a:rPr lang="en-US" sz="1600"/>
                  <a:t>1. Doc1  </a:t>
                </a:r>
                <a:r>
                  <a:rPr lang="en-US" sz="1600" b="1">
                    <a:solidFill>
                      <a:srgbClr val="FF0000"/>
                    </a:solidFill>
                    <a:sym typeface="Symbol" pitchFamily="18" charset="2"/>
                  </a:rPr>
                  <a:t></a:t>
                </a:r>
                <a:endParaRPr lang="en-US" sz="1600" b="1">
                  <a:solidFill>
                    <a:srgbClr val="FF0000"/>
                  </a:solidFill>
                </a:endParaRPr>
              </a:p>
              <a:p>
                <a:pPr algn="l" eaLnBrk="1" hangingPunct="1"/>
                <a:r>
                  <a:rPr lang="en-US" sz="1600"/>
                  <a:t>2. Doc2  </a:t>
                </a:r>
                <a:r>
                  <a:rPr lang="en-US" sz="1600" b="1">
                    <a:solidFill>
                      <a:srgbClr val="FF0000"/>
                    </a:solidFill>
                    <a:sym typeface="Symbol" pitchFamily="18" charset="2"/>
                  </a:rPr>
                  <a:t></a:t>
                </a:r>
                <a:endParaRPr lang="en-US" sz="1600" b="1">
                  <a:solidFill>
                    <a:srgbClr val="FF0000"/>
                  </a:solidFill>
                </a:endParaRPr>
              </a:p>
              <a:p>
                <a:pPr algn="l" eaLnBrk="1" hangingPunct="1"/>
                <a:r>
                  <a:rPr lang="en-US" sz="1600"/>
                  <a:t>3. Doc3  </a:t>
                </a:r>
                <a:r>
                  <a:rPr lang="en-US" sz="1600" b="1">
                    <a:solidFill>
                      <a:srgbClr val="FF0000"/>
                    </a:solidFill>
                    <a:sym typeface="Symbol" pitchFamily="18" charset="2"/>
                  </a:rPr>
                  <a:t></a:t>
                </a:r>
                <a:endParaRPr lang="en-US" sz="1600" b="1">
                  <a:solidFill>
                    <a:srgbClr val="FF0000"/>
                  </a:solidFill>
                </a:endParaRPr>
              </a:p>
              <a:p>
                <a:pPr algn="l" eaLnBrk="1" hangingPunct="1"/>
                <a:r>
                  <a:rPr lang="en-US" sz="1600"/>
                  <a:t>    .</a:t>
                </a:r>
              </a:p>
              <a:p>
                <a:pPr algn="l" eaLnBrk="1" hangingPunct="1"/>
                <a:r>
                  <a:rPr lang="en-US" sz="1600"/>
                  <a:t>    .</a:t>
                </a:r>
                <a:endParaRPr lang="en-US" sz="1800"/>
              </a:p>
            </p:txBody>
          </p:sp>
        </p:grpSp>
        <p:grpSp>
          <p:nvGrpSpPr>
            <p:cNvPr id="5156" name="Group 57"/>
            <p:cNvGrpSpPr>
              <a:grpSpLocks/>
            </p:cNvGrpSpPr>
            <p:nvPr/>
          </p:nvGrpSpPr>
          <p:grpSpPr bwMode="auto">
            <a:xfrm>
              <a:off x="672" y="3648"/>
              <a:ext cx="1056" cy="432"/>
              <a:chOff x="672" y="3648"/>
              <a:chExt cx="1056" cy="432"/>
            </a:xfrm>
          </p:grpSpPr>
          <p:sp>
            <p:nvSpPr>
              <p:cNvPr id="5157" name="AutoShape 44"/>
              <p:cNvSpPr>
                <a:spLocks noChangeArrowheads="1"/>
              </p:cNvSpPr>
              <p:nvPr/>
            </p:nvSpPr>
            <p:spPr bwMode="auto">
              <a:xfrm>
                <a:off x="672" y="3648"/>
                <a:ext cx="1056" cy="432"/>
              </a:xfrm>
              <a:prstGeom prst="wedgeRoundRectCallout">
                <a:avLst>
                  <a:gd name="adj1" fmla="val -53407"/>
                  <a:gd name="adj2" fmla="val -318056"/>
                  <a:gd name="adj3" fmla="val 16667"/>
                </a:avLst>
              </a:prstGeom>
              <a:solidFill>
                <a:srgbClr val="33CC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/>
              <a:lstStyle/>
              <a:p>
                <a:endParaRPr lang="en-US"/>
              </a:p>
            </p:txBody>
          </p:sp>
          <p:sp>
            <p:nvSpPr>
              <p:cNvPr id="5158" name="Text Box 45"/>
              <p:cNvSpPr txBox="1">
                <a:spLocks noChangeArrowheads="1"/>
              </p:cNvSpPr>
              <p:nvPr/>
            </p:nvSpPr>
            <p:spPr bwMode="auto">
              <a:xfrm>
                <a:off x="768" y="3696"/>
                <a:ext cx="84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sz="2400"/>
                  <a:t>Feedback</a:t>
                </a:r>
              </a:p>
            </p:txBody>
          </p:sp>
        </p:grpSp>
      </p:grpSp>
      <p:grpSp>
        <p:nvGrpSpPr>
          <p:cNvPr id="71734" name="Group 54"/>
          <p:cNvGrpSpPr>
            <a:grpSpLocks/>
          </p:cNvGrpSpPr>
          <p:nvPr/>
        </p:nvGrpSpPr>
        <p:grpSpPr bwMode="auto">
          <a:xfrm>
            <a:off x="1524000" y="1524000"/>
            <a:ext cx="2438400" cy="1295400"/>
            <a:chOff x="1152" y="960"/>
            <a:chExt cx="1344" cy="816"/>
          </a:xfrm>
        </p:grpSpPr>
        <p:sp>
          <p:nvSpPr>
            <p:cNvPr id="5152" name="AutoShape 19"/>
            <p:cNvSpPr>
              <a:spLocks noChangeArrowheads="1"/>
            </p:cNvSpPr>
            <p:nvPr/>
          </p:nvSpPr>
          <p:spPr bwMode="auto">
            <a:xfrm>
              <a:off x="1152" y="960"/>
              <a:ext cx="816" cy="576"/>
            </a:xfrm>
            <a:prstGeom prst="wedgeRoundRectCallout">
              <a:avLst>
                <a:gd name="adj1" fmla="val -123282"/>
                <a:gd name="adj2" fmla="val 122917"/>
                <a:gd name="adj3" fmla="val 16667"/>
              </a:avLst>
            </a:prstGeom>
            <a:solidFill>
              <a:srgbClr val="11DBD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5153" name="Rectangle 20"/>
            <p:cNvSpPr>
              <a:spLocks noChangeArrowheads="1"/>
            </p:cNvSpPr>
            <p:nvPr/>
          </p:nvSpPr>
          <p:spPr bwMode="auto">
            <a:xfrm>
              <a:off x="1248" y="1008"/>
              <a:ext cx="596" cy="518"/>
            </a:xfrm>
            <a:prstGeom prst="rect">
              <a:avLst/>
            </a:prstGeom>
            <a:solidFill>
              <a:srgbClr val="11DBD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400"/>
                <a:t>Query String</a:t>
              </a:r>
            </a:p>
          </p:txBody>
        </p:sp>
        <p:sp>
          <p:nvSpPr>
            <p:cNvPr id="5154" name="Line 50"/>
            <p:cNvSpPr>
              <a:spLocks noChangeShapeType="1"/>
            </p:cNvSpPr>
            <p:nvPr/>
          </p:nvSpPr>
          <p:spPr bwMode="auto">
            <a:xfrm>
              <a:off x="1968" y="1248"/>
              <a:ext cx="528" cy="5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71755" name="Group 75"/>
          <p:cNvGrpSpPr>
            <a:grpSpLocks/>
          </p:cNvGrpSpPr>
          <p:nvPr/>
        </p:nvGrpSpPr>
        <p:grpSpPr bwMode="auto">
          <a:xfrm>
            <a:off x="1447340" y="2667000"/>
            <a:ext cx="1900238" cy="1524000"/>
            <a:chOff x="944" y="1680"/>
            <a:chExt cx="996" cy="960"/>
          </a:xfrm>
        </p:grpSpPr>
        <p:sp>
          <p:nvSpPr>
            <p:cNvPr id="5150" name="Oval 47"/>
            <p:cNvSpPr>
              <a:spLocks noChangeArrowheads="1"/>
            </p:cNvSpPr>
            <p:nvPr/>
          </p:nvSpPr>
          <p:spPr bwMode="auto">
            <a:xfrm>
              <a:off x="944" y="1680"/>
              <a:ext cx="996" cy="718"/>
            </a:xfrm>
            <a:prstGeom prst="ellipse">
              <a:avLst/>
            </a:prstGeom>
            <a:solidFill>
              <a:srgbClr val="00FF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r>
                <a:rPr lang="en-US" sz="2400" dirty="0"/>
                <a:t>Revised</a:t>
              </a:r>
            </a:p>
            <a:p>
              <a:r>
                <a:rPr lang="en-US" sz="2400" dirty="0"/>
                <a:t>Query</a:t>
              </a:r>
            </a:p>
          </p:txBody>
        </p:sp>
        <p:sp>
          <p:nvSpPr>
            <p:cNvPr id="5151" name="Line 49"/>
            <p:cNvSpPr>
              <a:spLocks noChangeShapeType="1"/>
            </p:cNvSpPr>
            <p:nvPr/>
          </p:nvSpPr>
          <p:spPr bwMode="auto">
            <a:xfrm flipV="1">
              <a:off x="1424" y="2400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71731" name="Line 51"/>
          <p:cNvSpPr>
            <a:spLocks noChangeShapeType="1"/>
          </p:cNvSpPr>
          <p:nvPr/>
        </p:nvSpPr>
        <p:spPr bwMode="auto">
          <a:xfrm>
            <a:off x="3352800" y="32766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grpSp>
        <p:nvGrpSpPr>
          <p:cNvPr id="71749" name="Group 69"/>
          <p:cNvGrpSpPr>
            <a:grpSpLocks/>
          </p:cNvGrpSpPr>
          <p:nvPr/>
        </p:nvGrpSpPr>
        <p:grpSpPr bwMode="auto">
          <a:xfrm>
            <a:off x="6096000" y="2819400"/>
            <a:ext cx="2819400" cy="2443163"/>
            <a:chOff x="3840" y="1776"/>
            <a:chExt cx="1776" cy="1539"/>
          </a:xfrm>
        </p:grpSpPr>
        <p:sp>
          <p:nvSpPr>
            <p:cNvPr id="5145" name="Oval 63"/>
            <p:cNvSpPr>
              <a:spLocks noChangeArrowheads="1"/>
            </p:cNvSpPr>
            <p:nvPr/>
          </p:nvSpPr>
          <p:spPr bwMode="auto">
            <a:xfrm>
              <a:off x="4512" y="1776"/>
              <a:ext cx="1104" cy="624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2400"/>
                <a:t>ReRanked</a:t>
              </a:r>
            </a:p>
            <a:p>
              <a:r>
                <a:rPr lang="en-US" sz="2400"/>
                <a:t>Documents</a:t>
              </a:r>
            </a:p>
          </p:txBody>
        </p:sp>
        <p:grpSp>
          <p:nvGrpSpPr>
            <p:cNvPr id="5146" name="Group 65"/>
            <p:cNvGrpSpPr>
              <a:grpSpLocks/>
            </p:cNvGrpSpPr>
            <p:nvPr/>
          </p:nvGrpSpPr>
          <p:grpSpPr bwMode="auto">
            <a:xfrm>
              <a:off x="4848" y="2448"/>
              <a:ext cx="768" cy="867"/>
              <a:chOff x="3984" y="2640"/>
              <a:chExt cx="768" cy="867"/>
            </a:xfrm>
          </p:grpSpPr>
          <p:sp>
            <p:nvSpPr>
              <p:cNvPr id="5148" name="Rectangle 66"/>
              <p:cNvSpPr>
                <a:spLocks noChangeArrowheads="1"/>
              </p:cNvSpPr>
              <p:nvPr/>
            </p:nvSpPr>
            <p:spPr bwMode="auto">
              <a:xfrm>
                <a:off x="3984" y="2640"/>
                <a:ext cx="768" cy="86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5149" name="Text Box 67"/>
              <p:cNvSpPr txBox="1">
                <a:spLocks noChangeArrowheads="1"/>
              </p:cNvSpPr>
              <p:nvPr/>
            </p:nvSpPr>
            <p:spPr bwMode="auto">
              <a:xfrm>
                <a:off x="4070" y="2679"/>
                <a:ext cx="553" cy="8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marL="457200" indent="-457200"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l" eaLnBrk="1" hangingPunct="1"/>
                <a:r>
                  <a:rPr lang="en-US" sz="1600"/>
                  <a:t>1. Doc2 </a:t>
                </a:r>
              </a:p>
              <a:p>
                <a:pPr algn="l" eaLnBrk="1" hangingPunct="1"/>
                <a:r>
                  <a:rPr lang="en-US" sz="1600"/>
                  <a:t>2. Doc4 </a:t>
                </a:r>
              </a:p>
              <a:p>
                <a:pPr algn="l" eaLnBrk="1" hangingPunct="1"/>
                <a:r>
                  <a:rPr lang="en-US" sz="1600"/>
                  <a:t>3. Doc5 </a:t>
                </a:r>
              </a:p>
              <a:p>
                <a:pPr algn="l" eaLnBrk="1" hangingPunct="1"/>
                <a:r>
                  <a:rPr lang="en-US" sz="1600"/>
                  <a:t>    .</a:t>
                </a:r>
              </a:p>
              <a:p>
                <a:pPr algn="l" eaLnBrk="1" hangingPunct="1"/>
                <a:r>
                  <a:rPr lang="en-US" sz="1600"/>
                  <a:t>    .</a:t>
                </a:r>
                <a:endParaRPr lang="en-US" sz="1800"/>
              </a:p>
            </p:txBody>
          </p:sp>
        </p:grpSp>
        <p:sp>
          <p:nvSpPr>
            <p:cNvPr id="5147" name="Line 68"/>
            <p:cNvSpPr>
              <a:spLocks noChangeShapeType="1"/>
            </p:cNvSpPr>
            <p:nvPr/>
          </p:nvSpPr>
          <p:spPr bwMode="auto">
            <a:xfrm>
              <a:off x="3840" y="2064"/>
              <a:ext cx="6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71754" name="Group 74"/>
          <p:cNvGrpSpPr>
            <a:grpSpLocks/>
          </p:cNvGrpSpPr>
          <p:nvPr/>
        </p:nvGrpSpPr>
        <p:grpSpPr bwMode="auto">
          <a:xfrm>
            <a:off x="1600200" y="2362200"/>
            <a:ext cx="2514600" cy="3429000"/>
            <a:chOff x="1008" y="1488"/>
            <a:chExt cx="1584" cy="2160"/>
          </a:xfrm>
        </p:grpSpPr>
        <p:grpSp>
          <p:nvGrpSpPr>
            <p:cNvPr id="5137" name="Group 43"/>
            <p:cNvGrpSpPr>
              <a:grpSpLocks/>
            </p:cNvGrpSpPr>
            <p:nvPr/>
          </p:nvGrpSpPr>
          <p:grpSpPr bwMode="auto">
            <a:xfrm>
              <a:off x="1104" y="2640"/>
              <a:ext cx="1232" cy="576"/>
              <a:chOff x="243" y="3120"/>
              <a:chExt cx="1232" cy="576"/>
            </a:xfrm>
          </p:grpSpPr>
          <p:sp>
            <p:nvSpPr>
              <p:cNvPr id="5143" name="Rectangle 39"/>
              <p:cNvSpPr>
                <a:spLocks noChangeArrowheads="1"/>
              </p:cNvSpPr>
              <p:nvPr/>
            </p:nvSpPr>
            <p:spPr bwMode="auto">
              <a:xfrm>
                <a:off x="288" y="3120"/>
                <a:ext cx="1152" cy="576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44" name="Text Box 38"/>
              <p:cNvSpPr txBox="1">
                <a:spLocks noChangeArrowheads="1"/>
              </p:cNvSpPr>
              <p:nvPr/>
            </p:nvSpPr>
            <p:spPr bwMode="auto">
              <a:xfrm>
                <a:off x="243" y="3137"/>
                <a:ext cx="1232" cy="5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sz="2400"/>
                  <a:t>Query</a:t>
                </a:r>
              </a:p>
              <a:p>
                <a:pPr eaLnBrk="1" hangingPunct="1"/>
                <a:r>
                  <a:rPr lang="en-US" sz="2400"/>
                  <a:t>Reformulation</a:t>
                </a:r>
              </a:p>
            </p:txBody>
          </p:sp>
        </p:grpSp>
        <p:sp>
          <p:nvSpPr>
            <p:cNvPr id="5138" name="Line 46"/>
            <p:cNvSpPr>
              <a:spLocks noChangeShapeType="1"/>
            </p:cNvSpPr>
            <p:nvPr/>
          </p:nvSpPr>
          <p:spPr bwMode="auto">
            <a:xfrm flipV="1">
              <a:off x="1536" y="3216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5139" name="Line 53"/>
            <p:cNvSpPr>
              <a:spLocks noChangeShapeType="1"/>
            </p:cNvSpPr>
            <p:nvPr/>
          </p:nvSpPr>
          <p:spPr bwMode="auto">
            <a:xfrm flipH="1" flipV="1">
              <a:off x="2304" y="2928"/>
              <a:ext cx="28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grpSp>
          <p:nvGrpSpPr>
            <p:cNvPr id="5140" name="Group 73"/>
            <p:cNvGrpSpPr>
              <a:grpSpLocks/>
            </p:cNvGrpSpPr>
            <p:nvPr/>
          </p:nvGrpSpPr>
          <p:grpSpPr bwMode="auto">
            <a:xfrm>
              <a:off x="1008" y="1488"/>
              <a:ext cx="144" cy="1440"/>
              <a:chOff x="1008" y="1488"/>
              <a:chExt cx="144" cy="1440"/>
            </a:xfrm>
          </p:grpSpPr>
          <p:sp>
            <p:nvSpPr>
              <p:cNvPr id="5141" name="Line 70"/>
              <p:cNvSpPr>
                <a:spLocks noChangeShapeType="1"/>
              </p:cNvSpPr>
              <p:nvPr/>
            </p:nvSpPr>
            <p:spPr bwMode="auto">
              <a:xfrm>
                <a:off x="1008" y="1488"/>
                <a:ext cx="0" cy="14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142" name="Line 71"/>
              <p:cNvSpPr>
                <a:spLocks noChangeShapeType="1"/>
              </p:cNvSpPr>
              <p:nvPr/>
            </p:nvSpPr>
            <p:spPr bwMode="auto">
              <a:xfrm>
                <a:off x="1008" y="292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76345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4A83352-74C2-4885-B1F8-B0035649F300}" type="slidenum">
              <a:rPr lang="en-US" sz="1200">
                <a:latin typeface="Helvetica" pitchFamily="34" charset="0"/>
              </a:rPr>
              <a:pPr eaLnBrk="1" hangingPunct="1"/>
              <a:t>24</a:t>
            </a:fld>
            <a:endParaRPr lang="en-US" sz="120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Query Reformulation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Revise query to account for feedback:</a:t>
            </a:r>
          </a:p>
          <a:p>
            <a:pPr lvl="1" eaLnBrk="1" hangingPunct="1"/>
            <a:r>
              <a:rPr lang="en-US" smtClean="0">
                <a:solidFill>
                  <a:srgbClr val="FF0000"/>
                </a:solidFill>
              </a:rPr>
              <a:t>Query Expansion</a:t>
            </a:r>
            <a:r>
              <a:rPr lang="en-US" smtClean="0"/>
              <a:t>: Add new terms to query from relevant documents.</a:t>
            </a:r>
          </a:p>
          <a:p>
            <a:pPr lvl="1" eaLnBrk="1" hangingPunct="1"/>
            <a:r>
              <a:rPr lang="en-US" smtClean="0">
                <a:solidFill>
                  <a:srgbClr val="FF0000"/>
                </a:solidFill>
              </a:rPr>
              <a:t>Term Reweighting</a:t>
            </a:r>
            <a:r>
              <a:rPr lang="en-US" smtClean="0"/>
              <a:t>: Increase weight of terms in relevant documents and decrease weight of terms in irrelevant documents.</a:t>
            </a:r>
          </a:p>
          <a:p>
            <a:pPr eaLnBrk="1" hangingPunct="1"/>
            <a:r>
              <a:rPr lang="en-US" smtClean="0"/>
              <a:t>Several algorithms for query reformulation.</a:t>
            </a:r>
          </a:p>
        </p:txBody>
      </p:sp>
    </p:spTree>
    <p:extLst>
      <p:ext uri="{BB962C8B-B14F-4D97-AF65-F5344CB8AC3E}">
        <p14:creationId xmlns:p14="http://schemas.microsoft.com/office/powerpoint/2010/main" val="303933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FDD7A93-8192-4C1C-8C84-3782CF770EE3}" type="slidenum">
              <a:rPr lang="en-US" sz="1200">
                <a:latin typeface="Helvetica" pitchFamily="34" charset="0"/>
              </a:rPr>
              <a:pPr eaLnBrk="1" hangingPunct="1"/>
              <a:t>25</a:t>
            </a:fld>
            <a:endParaRPr lang="en-US" sz="120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Query Reformulation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Change query vector using vector algebra.</a:t>
            </a:r>
          </a:p>
          <a:p>
            <a:pPr eaLnBrk="1" hangingPunct="1"/>
            <a:r>
              <a:rPr lang="en-US" b="1" smtClean="0"/>
              <a:t>Add</a:t>
            </a:r>
            <a:r>
              <a:rPr lang="en-US" smtClean="0"/>
              <a:t> the vectors for the </a:t>
            </a:r>
            <a:r>
              <a:rPr lang="en-US" b="1" smtClean="0"/>
              <a:t>relevant</a:t>
            </a:r>
            <a:r>
              <a:rPr lang="en-US" smtClean="0"/>
              <a:t> documents to the query vector.</a:t>
            </a:r>
          </a:p>
          <a:p>
            <a:pPr eaLnBrk="1" hangingPunct="1"/>
            <a:r>
              <a:rPr lang="en-US" b="1" smtClean="0"/>
              <a:t>Subtract</a:t>
            </a:r>
            <a:r>
              <a:rPr lang="en-US" smtClean="0"/>
              <a:t> the vectors for the </a:t>
            </a:r>
            <a:r>
              <a:rPr lang="en-US" b="1" smtClean="0"/>
              <a:t>irrelevant </a:t>
            </a:r>
            <a:r>
              <a:rPr lang="en-US" smtClean="0"/>
              <a:t>docs from the query vector.</a:t>
            </a:r>
          </a:p>
          <a:p>
            <a:pPr eaLnBrk="1" hangingPunct="1"/>
            <a:r>
              <a:rPr lang="en-US" smtClean="0"/>
              <a:t>This both adds both positive and negatively weighted terms to the query as well as reweighting the initial terms.</a:t>
            </a:r>
          </a:p>
        </p:txBody>
      </p:sp>
    </p:spTree>
    <p:extLst>
      <p:ext uri="{BB962C8B-B14F-4D97-AF65-F5344CB8AC3E}">
        <p14:creationId xmlns:p14="http://schemas.microsoft.com/office/powerpoint/2010/main" val="316337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509A037-12B9-4956-803B-3CBFF8EC2278}" type="slidenum">
              <a:rPr lang="en-US" sz="1200">
                <a:latin typeface="Helvetica" pitchFamily="34" charset="0"/>
              </a:rPr>
              <a:pPr eaLnBrk="1" hangingPunct="1"/>
              <a:t>26</a:t>
            </a:fld>
            <a:endParaRPr lang="en-US" sz="120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Optimal Query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Assume that the relevant set of documents </a:t>
            </a:r>
            <a:r>
              <a:rPr lang="en-US" i="1" smtClean="0"/>
              <a:t>C</a:t>
            </a:r>
            <a:r>
              <a:rPr lang="en-US" i="1" baseline="-25000" smtClean="0"/>
              <a:t>r </a:t>
            </a:r>
            <a:r>
              <a:rPr lang="en-US" smtClean="0"/>
              <a:t>are known.</a:t>
            </a:r>
          </a:p>
          <a:p>
            <a:pPr eaLnBrk="1" hangingPunct="1"/>
            <a:r>
              <a:rPr lang="en-US" smtClean="0"/>
              <a:t>Then the best query that ranks all and only the relevant queries at the top is:</a:t>
            </a:r>
          </a:p>
          <a:p>
            <a:pPr eaLnBrk="1" hangingPunct="1">
              <a:buFontTx/>
              <a:buNone/>
            </a:pPr>
            <a:endParaRPr lang="en-US" i="1" baseline="-25000" smtClean="0"/>
          </a:p>
        </p:txBody>
      </p:sp>
      <p:graphicFrame>
        <p:nvGraphicFramePr>
          <p:cNvPr id="8197" name="Object 4"/>
          <p:cNvGraphicFramePr>
            <a:graphicFrameLocks noChangeAspect="1"/>
          </p:cNvGraphicFramePr>
          <p:nvPr/>
        </p:nvGraphicFramePr>
        <p:xfrm>
          <a:off x="1676400" y="3810000"/>
          <a:ext cx="5791200" cy="1255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85" name="Equation" r:id="rId3" imgW="2108200" imgH="457200" progId="Equation.3">
                  <p:embed/>
                </p:oleObj>
              </mc:Choice>
              <mc:Fallback>
                <p:oleObj name="Equation" r:id="rId3" imgW="21082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810000"/>
                        <a:ext cx="5791200" cy="1255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1479550" y="5410200"/>
            <a:ext cx="62960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/>
              <a:t>Where </a:t>
            </a:r>
            <a:r>
              <a:rPr lang="en-US" sz="2800" i="1"/>
              <a:t>N</a:t>
            </a:r>
            <a:r>
              <a:rPr lang="en-US" sz="2800"/>
              <a:t> is the total number of documents.</a:t>
            </a:r>
          </a:p>
        </p:txBody>
      </p:sp>
    </p:spTree>
    <p:extLst>
      <p:ext uri="{BB962C8B-B14F-4D97-AF65-F5344CB8AC3E}">
        <p14:creationId xmlns:p14="http://schemas.microsoft.com/office/powerpoint/2010/main" val="9459787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C0932EC-B9B5-4CD2-8554-354989E87FBE}" type="slidenum">
              <a:rPr lang="en-US" sz="1200">
                <a:latin typeface="Helvetica" pitchFamily="34" charset="0"/>
              </a:rPr>
              <a:pPr eaLnBrk="1" hangingPunct="1"/>
              <a:t>27</a:t>
            </a:fld>
            <a:endParaRPr lang="en-US" sz="120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Standard Rocchio Method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Since all relevant documents unknown, just use the </a:t>
            </a:r>
            <a:r>
              <a:rPr lang="en-US" b="1" smtClean="0"/>
              <a:t>known </a:t>
            </a:r>
            <a:r>
              <a:rPr lang="en-US" smtClean="0"/>
              <a:t>relevant (</a:t>
            </a:r>
            <a:r>
              <a:rPr lang="en-US" i="1" smtClean="0"/>
              <a:t>D</a:t>
            </a:r>
            <a:r>
              <a:rPr lang="en-US" i="1" baseline="-25000" smtClean="0"/>
              <a:t>r</a:t>
            </a:r>
            <a:r>
              <a:rPr lang="en-US" smtClean="0"/>
              <a:t>) and irrelevant (</a:t>
            </a:r>
            <a:r>
              <a:rPr lang="en-US" i="1" smtClean="0"/>
              <a:t>D</a:t>
            </a:r>
            <a:r>
              <a:rPr lang="en-US" i="1" baseline="-25000" smtClean="0"/>
              <a:t>n</a:t>
            </a:r>
            <a:r>
              <a:rPr lang="en-US" smtClean="0"/>
              <a:t>) sets of documents and include the initial query </a:t>
            </a:r>
            <a:r>
              <a:rPr lang="en-US" i="1" smtClean="0"/>
              <a:t>q.</a:t>
            </a:r>
          </a:p>
        </p:txBody>
      </p:sp>
      <p:graphicFrame>
        <p:nvGraphicFramePr>
          <p:cNvPr id="9221" name="Object 4"/>
          <p:cNvGraphicFramePr>
            <a:graphicFrameLocks noChangeAspect="1"/>
          </p:cNvGraphicFramePr>
          <p:nvPr/>
        </p:nvGraphicFramePr>
        <p:xfrm>
          <a:off x="1600200" y="3429000"/>
          <a:ext cx="5895975" cy="1255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09" name="Equation" r:id="rId3" imgW="2146300" imgH="457200" progId="Equation.3">
                  <p:embed/>
                </p:oleObj>
              </mc:Choice>
              <mc:Fallback>
                <p:oleObj name="Equation" r:id="rId3" imgW="21463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429000"/>
                        <a:ext cx="5895975" cy="1255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2" name="Text Box 5"/>
          <p:cNvSpPr txBox="1">
            <a:spLocks noChangeArrowheads="1"/>
          </p:cNvSpPr>
          <p:nvPr/>
        </p:nvSpPr>
        <p:spPr bwMode="auto">
          <a:xfrm>
            <a:off x="1622425" y="4800600"/>
            <a:ext cx="6581775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2800">
                <a:sym typeface="Symbol" pitchFamily="18" charset="2"/>
              </a:rPr>
              <a:t>:  Tunable weight for initial query.</a:t>
            </a:r>
          </a:p>
          <a:p>
            <a:pPr algn="l" eaLnBrk="1" hangingPunct="1"/>
            <a:r>
              <a:rPr lang="en-US" sz="2800">
                <a:sym typeface="Symbol" pitchFamily="18" charset="2"/>
              </a:rPr>
              <a:t>:  Tunable weight for relevant documents.</a:t>
            </a:r>
          </a:p>
          <a:p>
            <a:pPr algn="l" eaLnBrk="1" hangingPunct="1"/>
            <a:r>
              <a:rPr lang="en-US" sz="2800">
                <a:sym typeface="Symbol" pitchFamily="18" charset="2"/>
              </a:rPr>
              <a:t>:  Tunable weight for irrelevant documents. 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772377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39B2426-1239-4C5D-9E02-4973D9101B64}" type="slidenum">
              <a:rPr lang="en-US" sz="1200">
                <a:latin typeface="Helvetica" pitchFamily="34" charset="0"/>
              </a:rPr>
              <a:pPr eaLnBrk="1" hangingPunct="1"/>
              <a:t>28</a:t>
            </a:fld>
            <a:endParaRPr lang="en-US" sz="120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Ide Regular Method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Since more feedback should perhaps increase the degree of reformulation, do not normalize for amount of feedback:</a:t>
            </a:r>
          </a:p>
        </p:txBody>
      </p:sp>
      <p:graphicFrame>
        <p:nvGraphicFramePr>
          <p:cNvPr id="10245" name="Object 4"/>
          <p:cNvGraphicFramePr>
            <a:graphicFrameLocks noChangeAspect="1"/>
          </p:cNvGraphicFramePr>
          <p:nvPr/>
        </p:nvGraphicFramePr>
        <p:xfrm>
          <a:off x="2036763" y="3287713"/>
          <a:ext cx="5022850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33" name="Equation" r:id="rId3" imgW="1828800" imgH="393700" progId="Equation.3">
                  <p:embed/>
                </p:oleObj>
              </mc:Choice>
              <mc:Fallback>
                <p:oleObj name="Equation" r:id="rId3" imgW="18288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6763" y="3287713"/>
                        <a:ext cx="5022850" cy="1081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6" name="Text Box 5"/>
          <p:cNvSpPr txBox="1">
            <a:spLocks noChangeArrowheads="1"/>
          </p:cNvSpPr>
          <p:nvPr/>
        </p:nvSpPr>
        <p:spPr bwMode="auto">
          <a:xfrm>
            <a:off x="1622425" y="4800600"/>
            <a:ext cx="6581775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2800">
                <a:sym typeface="Symbol" pitchFamily="18" charset="2"/>
              </a:rPr>
              <a:t>:  Tunable weight for initial query.</a:t>
            </a:r>
          </a:p>
          <a:p>
            <a:pPr algn="l" eaLnBrk="1" hangingPunct="1"/>
            <a:r>
              <a:rPr lang="en-US" sz="2800">
                <a:sym typeface="Symbol" pitchFamily="18" charset="2"/>
              </a:rPr>
              <a:t>:  Tunable weight for relevant documents.</a:t>
            </a:r>
          </a:p>
          <a:p>
            <a:pPr algn="l" eaLnBrk="1" hangingPunct="1"/>
            <a:r>
              <a:rPr lang="en-US" sz="2800">
                <a:sym typeface="Symbol" pitchFamily="18" charset="2"/>
              </a:rPr>
              <a:t>:  Tunable weight for irrelevant documents. 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2993935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DD8FECA-416A-49DB-BFC4-3FBB9FC93F7F}" type="slidenum">
              <a:rPr lang="en-US" sz="1200">
                <a:latin typeface="Helvetica" pitchFamily="34" charset="0"/>
              </a:rPr>
              <a:pPr eaLnBrk="1" hangingPunct="1"/>
              <a:t>29</a:t>
            </a:fld>
            <a:endParaRPr lang="en-US" sz="120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Ide “Dec Hi” Method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Bias towards rejecting </a:t>
            </a:r>
            <a:r>
              <a:rPr lang="en-US" b="1" smtClean="0"/>
              <a:t>just </a:t>
            </a:r>
            <a:r>
              <a:rPr lang="en-US" smtClean="0"/>
              <a:t>the highest ranked of the irrelevant documents:</a:t>
            </a:r>
          </a:p>
        </p:txBody>
      </p:sp>
      <p:graphicFrame>
        <p:nvGraphicFramePr>
          <p:cNvPr id="11269" name="Object 4"/>
          <p:cNvGraphicFramePr>
            <a:graphicFrameLocks noChangeAspect="1"/>
          </p:cNvGraphicFramePr>
          <p:nvPr/>
        </p:nvGraphicFramePr>
        <p:xfrm>
          <a:off x="1143000" y="2971800"/>
          <a:ext cx="6802438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57" name="Equation" r:id="rId3" imgW="2476500" imgH="393700" progId="Equation.3">
                  <p:embed/>
                </p:oleObj>
              </mc:Choice>
              <mc:Fallback>
                <p:oleObj name="Equation" r:id="rId3" imgW="24765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971800"/>
                        <a:ext cx="6802438" cy="1081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0" name="Text Box 5"/>
          <p:cNvSpPr txBox="1">
            <a:spLocks noChangeArrowheads="1"/>
          </p:cNvSpPr>
          <p:nvPr/>
        </p:nvSpPr>
        <p:spPr bwMode="auto">
          <a:xfrm>
            <a:off x="1524000" y="4267200"/>
            <a:ext cx="6443663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2800">
                <a:sym typeface="Symbol" pitchFamily="18" charset="2"/>
              </a:rPr>
              <a:t>:  Tunable weight for initial query.</a:t>
            </a:r>
          </a:p>
          <a:p>
            <a:pPr algn="l" eaLnBrk="1" hangingPunct="1"/>
            <a:r>
              <a:rPr lang="en-US" sz="2800">
                <a:sym typeface="Symbol" pitchFamily="18" charset="2"/>
              </a:rPr>
              <a:t>:  Tunable weight for relevant documents.</a:t>
            </a:r>
          </a:p>
          <a:p>
            <a:pPr algn="l" eaLnBrk="1" hangingPunct="1"/>
            <a:r>
              <a:rPr lang="en-US" sz="2800">
                <a:sym typeface="Symbol" pitchFamily="18" charset="2"/>
              </a:rPr>
              <a:t>:  Tunable weight for irrelevant document. 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117349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Recap</a:t>
            </a:r>
            <a:endParaRPr lang="en-US" sz="4000" dirty="0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3600" dirty="0" smtClean="0">
                <a:ea typeface="PMingLiU" pitchFamily="18" charset="-120"/>
              </a:rPr>
              <a:t>IR model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a typeface="PMingLiU" pitchFamily="18" charset="-120"/>
              </a:rPr>
              <a:t>Document representation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a typeface="PMingLiU" pitchFamily="18" charset="-120"/>
              </a:rPr>
              <a:t>Query representation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a typeface="PMingLiU" pitchFamily="18" charset="-120"/>
              </a:rPr>
              <a:t>Retrieval function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ea typeface="PMingLiU" pitchFamily="18" charset="-120"/>
              </a:rPr>
              <a:t>Vector space model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a typeface="PMingLiU" pitchFamily="18" charset="-120"/>
              </a:rPr>
              <a:t>Term-document matrix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a typeface="PMingLiU" pitchFamily="18" charset="-120"/>
              </a:rPr>
              <a:t>Cosine similarity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ea typeface="PMingLiU" pitchFamily="18" charset="-120"/>
              </a:rPr>
              <a:t>In this lecture, we’ll discuss algorithms that implement these models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A04E5C7-6B91-46E3-98B9-6682695487A4}" type="slidenum">
              <a:rPr lang="en-US" sz="1200">
                <a:latin typeface="Helvetica" pitchFamily="34" charset="0"/>
              </a:rPr>
              <a:pPr eaLnBrk="1" hangingPunct="1"/>
              <a:t>30</a:t>
            </a:fld>
            <a:endParaRPr lang="en-US" sz="120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Comparison of Methods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Overall, experimental results indicate no clear preference for any one of the specific methods.</a:t>
            </a:r>
          </a:p>
          <a:p>
            <a:pPr eaLnBrk="1" hangingPunct="1"/>
            <a:r>
              <a:rPr lang="en-US" dirty="0" smtClean="0"/>
              <a:t>All methods generally improve retrieval performance (recall &amp; precision) with feedback.</a:t>
            </a:r>
          </a:p>
          <a:p>
            <a:pPr eaLnBrk="1" hangingPunct="1"/>
            <a:r>
              <a:rPr lang="en-US" dirty="0" smtClean="0"/>
              <a:t>Generally just let tunable constants (</a:t>
            </a:r>
            <a:r>
              <a:rPr lang="el-GR" dirty="0" smtClean="0"/>
              <a:t>α</a:t>
            </a:r>
            <a:r>
              <a:rPr lang="en-US" dirty="0" smtClean="0"/>
              <a:t>, </a:t>
            </a:r>
            <a:r>
              <a:rPr lang="el-GR" dirty="0" smtClean="0"/>
              <a:t>β</a:t>
            </a:r>
            <a:r>
              <a:rPr lang="en-US" dirty="0" smtClean="0"/>
              <a:t>, and </a:t>
            </a:r>
            <a:r>
              <a:rPr lang="el-GR" dirty="0" smtClean="0"/>
              <a:t>γ</a:t>
            </a:r>
            <a:r>
              <a:rPr lang="en-US" dirty="0" smtClean="0"/>
              <a:t>) equal 1.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395006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6EB6C80-B345-4753-9742-21A51BA35E24}" type="slidenum">
              <a:rPr lang="en-US" sz="1200">
                <a:latin typeface="Helvetica" pitchFamily="34" charset="0"/>
              </a:rPr>
              <a:pPr eaLnBrk="1" hangingPunct="1"/>
              <a:t>31</a:t>
            </a:fld>
            <a:endParaRPr lang="en-US" sz="120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Evaluating Relevance Feedback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By construction, reformulated query will rank explicitly-marked relevant documents higher and explicitly-marked irrelevant documents lower.</a:t>
            </a:r>
          </a:p>
          <a:p>
            <a:pPr eaLnBrk="1" hangingPunct="1"/>
            <a:r>
              <a:rPr lang="en-US" sz="2800" smtClean="0"/>
              <a:t>Method should not get credit for improvement on </a:t>
            </a:r>
            <a:r>
              <a:rPr lang="en-US" sz="2800" i="1" smtClean="0"/>
              <a:t>these </a:t>
            </a:r>
            <a:r>
              <a:rPr lang="en-US" sz="2800" smtClean="0"/>
              <a:t>documents, since it was told their relevance.</a:t>
            </a:r>
          </a:p>
          <a:p>
            <a:pPr eaLnBrk="1" hangingPunct="1"/>
            <a:r>
              <a:rPr lang="en-US" sz="2800" smtClean="0"/>
              <a:t>In machine learning, this error is called “testing on the training data.”</a:t>
            </a:r>
          </a:p>
          <a:p>
            <a:pPr eaLnBrk="1" hangingPunct="1"/>
            <a:r>
              <a:rPr lang="en-US" sz="2800" smtClean="0"/>
              <a:t>Evaluation should focus on generalizing  to </a:t>
            </a:r>
            <a:r>
              <a:rPr lang="en-US" sz="2800" b="1" smtClean="0"/>
              <a:t>other</a:t>
            </a:r>
            <a:r>
              <a:rPr lang="en-US" sz="2800" smtClean="0"/>
              <a:t> un-rated documents.</a:t>
            </a:r>
          </a:p>
        </p:txBody>
      </p:sp>
    </p:spTree>
    <p:extLst>
      <p:ext uri="{BB962C8B-B14F-4D97-AF65-F5344CB8AC3E}">
        <p14:creationId xmlns:p14="http://schemas.microsoft.com/office/powerpoint/2010/main" val="27197811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1EA52C1-E1C7-4385-94C2-6EFE84166C5E}" type="slidenum">
              <a:rPr lang="en-US" sz="1200">
                <a:latin typeface="Helvetica" pitchFamily="34" charset="0"/>
              </a:rPr>
              <a:pPr eaLnBrk="1" hangingPunct="1"/>
              <a:t>32</a:t>
            </a:fld>
            <a:endParaRPr lang="en-US" sz="120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Fair Evaluation of Relevance Feedback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Remove from the corpus any documents for which feedback was provided.</a:t>
            </a:r>
          </a:p>
          <a:p>
            <a:pPr eaLnBrk="1" hangingPunct="1"/>
            <a:r>
              <a:rPr lang="en-US" sz="2800" smtClean="0"/>
              <a:t>Measure recall/precision performance on the remaining </a:t>
            </a:r>
            <a:r>
              <a:rPr lang="en-US" sz="2800" i="1" smtClean="0"/>
              <a:t>residual collection</a:t>
            </a:r>
            <a:r>
              <a:rPr lang="en-US" sz="2800" smtClean="0"/>
              <a:t>.</a:t>
            </a:r>
          </a:p>
          <a:p>
            <a:pPr eaLnBrk="1" hangingPunct="1"/>
            <a:r>
              <a:rPr lang="en-US" sz="2800" smtClean="0"/>
              <a:t>Compared to complete corpus, specific recall/precision numbers may decrease since relevant documents were removed.</a:t>
            </a:r>
          </a:p>
          <a:p>
            <a:pPr eaLnBrk="1" hangingPunct="1"/>
            <a:r>
              <a:rPr lang="en-US" sz="2800" smtClean="0"/>
              <a:t>However, </a:t>
            </a:r>
            <a:r>
              <a:rPr lang="en-US" sz="2800" b="1" smtClean="0"/>
              <a:t>relative</a:t>
            </a:r>
            <a:r>
              <a:rPr lang="en-US" sz="2800" smtClean="0"/>
              <a:t> performance on the residual collection provides fair data on the effectiveness of relevance feedback.</a:t>
            </a:r>
          </a:p>
        </p:txBody>
      </p:sp>
    </p:spTree>
    <p:extLst>
      <p:ext uri="{BB962C8B-B14F-4D97-AF65-F5344CB8AC3E}">
        <p14:creationId xmlns:p14="http://schemas.microsoft.com/office/powerpoint/2010/main" val="14623948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347871F-5D3F-4D8F-AD0F-A7B6B7DC98EA}" type="slidenum">
              <a:rPr lang="en-US" sz="1200">
                <a:latin typeface="Helvetica" pitchFamily="34" charset="0"/>
              </a:rPr>
              <a:pPr eaLnBrk="1" hangingPunct="1"/>
              <a:t>33</a:t>
            </a:fld>
            <a:endParaRPr lang="en-US" sz="120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is Feedback Not Widely Used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Users sometimes reluctant to provide explicit feedback.</a:t>
            </a:r>
          </a:p>
          <a:p>
            <a:pPr eaLnBrk="1" hangingPunct="1"/>
            <a:r>
              <a:rPr lang="en-US" smtClean="0"/>
              <a:t>Results in long queries that require more computation to retrieve, and search engines process lots of queries and allow little time for each one.</a:t>
            </a:r>
          </a:p>
          <a:p>
            <a:pPr eaLnBrk="1" hangingPunct="1"/>
            <a:r>
              <a:rPr lang="en-US" smtClean="0"/>
              <a:t>Makes it harder to understand why a particular document was retrieved.</a:t>
            </a:r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980995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356BF76-870C-4D59-BEC9-FC294D0C23CB}" type="slidenum">
              <a:rPr lang="en-US" sz="1200">
                <a:latin typeface="Helvetica" pitchFamily="34" charset="0"/>
              </a:rPr>
              <a:pPr eaLnBrk="1" hangingPunct="1"/>
              <a:t>34</a:t>
            </a:fld>
            <a:endParaRPr lang="en-US" sz="12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Pseudo Feedback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 relevance feedback methods without explicit user input.</a:t>
            </a:r>
          </a:p>
          <a:p>
            <a:pPr eaLnBrk="1" hangingPunct="1"/>
            <a:r>
              <a:rPr lang="en-US" smtClean="0"/>
              <a:t>Just </a:t>
            </a:r>
            <a:r>
              <a:rPr lang="en-US" b="1" smtClean="0"/>
              <a:t>assume</a:t>
            </a:r>
            <a:r>
              <a:rPr lang="en-US" smtClean="0"/>
              <a:t> the top </a:t>
            </a:r>
            <a:r>
              <a:rPr lang="en-US" i="1" smtClean="0"/>
              <a:t>m </a:t>
            </a:r>
            <a:r>
              <a:rPr lang="en-US" smtClean="0"/>
              <a:t>retrieved documents are relevant, and use them to reformulate the query.</a:t>
            </a:r>
          </a:p>
          <a:p>
            <a:pPr eaLnBrk="1" hangingPunct="1"/>
            <a:r>
              <a:rPr lang="en-US" smtClean="0"/>
              <a:t>Allows for query expansion that includes terms that are correlated with the query terms.</a:t>
            </a:r>
          </a:p>
        </p:txBody>
      </p:sp>
    </p:spTree>
    <p:extLst>
      <p:ext uri="{BB962C8B-B14F-4D97-AF65-F5344CB8AC3E}">
        <p14:creationId xmlns:p14="http://schemas.microsoft.com/office/powerpoint/2010/main" val="3586823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5D06F63-B20F-44A7-98FC-E917F2341190}" type="slidenum">
              <a:rPr lang="en-US" sz="1200">
                <a:latin typeface="Helvetica" pitchFamily="34" charset="0"/>
              </a:rPr>
              <a:pPr eaLnBrk="1" hangingPunct="1"/>
              <a:t>35</a:t>
            </a:fld>
            <a:endParaRPr lang="en-US" sz="1200"/>
          </a:p>
        </p:txBody>
      </p:sp>
      <p:sp>
        <p:nvSpPr>
          <p:cNvPr id="17411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Pseudo Feedback Architecture</a:t>
            </a:r>
          </a:p>
        </p:txBody>
      </p:sp>
      <p:sp>
        <p:nvSpPr>
          <p:cNvPr id="17412" name="Text Box 1027"/>
          <p:cNvSpPr txBox="1">
            <a:spLocks noChangeArrowheads="1"/>
          </p:cNvSpPr>
          <p:nvPr/>
        </p:nvSpPr>
        <p:spPr bwMode="auto">
          <a:xfrm>
            <a:off x="5105400" y="2819400"/>
            <a:ext cx="11398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Rankings</a:t>
            </a:r>
          </a:p>
        </p:txBody>
      </p:sp>
      <p:pic>
        <p:nvPicPr>
          <p:cNvPr id="94212" name="Picture 1028" descr="amconfu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971800"/>
            <a:ext cx="931863" cy="200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4" name="Rectangle 1029"/>
          <p:cNvSpPr>
            <a:spLocks noChangeArrowheads="1"/>
          </p:cNvSpPr>
          <p:nvPr/>
        </p:nvSpPr>
        <p:spPr bwMode="auto">
          <a:xfrm>
            <a:off x="3962400" y="2819400"/>
            <a:ext cx="2057400" cy="1066800"/>
          </a:xfrm>
          <a:prstGeom prst="rect">
            <a:avLst/>
          </a:prstGeom>
          <a:solidFill>
            <a:srgbClr val="98ED87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8ED87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r>
              <a:rPr lang="en-US" sz="2400"/>
              <a:t>IR</a:t>
            </a:r>
          </a:p>
          <a:p>
            <a:r>
              <a:rPr lang="en-US" sz="2400"/>
              <a:t>System</a:t>
            </a:r>
          </a:p>
        </p:txBody>
      </p:sp>
      <p:sp>
        <p:nvSpPr>
          <p:cNvPr id="17415" name="Oval 1030"/>
          <p:cNvSpPr>
            <a:spLocks noChangeArrowheads="1"/>
          </p:cNvSpPr>
          <p:nvPr/>
        </p:nvSpPr>
        <p:spPr bwMode="auto">
          <a:xfrm>
            <a:off x="4114800" y="1447800"/>
            <a:ext cx="1676400" cy="91440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400"/>
              <a:t>Document</a:t>
            </a:r>
          </a:p>
          <a:p>
            <a:r>
              <a:rPr lang="en-US" sz="2400"/>
              <a:t>corpus</a:t>
            </a:r>
          </a:p>
        </p:txBody>
      </p:sp>
      <p:sp>
        <p:nvSpPr>
          <p:cNvPr id="17416" name="Line 1031"/>
          <p:cNvSpPr>
            <a:spLocks noChangeShapeType="1"/>
          </p:cNvSpPr>
          <p:nvPr/>
        </p:nvSpPr>
        <p:spPr bwMode="auto">
          <a:xfrm>
            <a:off x="4953000" y="2362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pic>
        <p:nvPicPr>
          <p:cNvPr id="17417" name="Picture 1032" descr="bs00554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447800"/>
            <a:ext cx="996950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4217" name="Group 1033"/>
          <p:cNvGrpSpPr>
            <a:grpSpLocks/>
          </p:cNvGrpSpPr>
          <p:nvPr/>
        </p:nvGrpSpPr>
        <p:grpSpPr bwMode="auto">
          <a:xfrm>
            <a:off x="4114800" y="3886200"/>
            <a:ext cx="3124200" cy="1909763"/>
            <a:chOff x="2592" y="2448"/>
            <a:chExt cx="1968" cy="1203"/>
          </a:xfrm>
        </p:grpSpPr>
        <p:sp>
          <p:nvSpPr>
            <p:cNvPr id="17447" name="Oval 1034"/>
            <p:cNvSpPr>
              <a:spLocks noChangeArrowheads="1"/>
            </p:cNvSpPr>
            <p:nvPr/>
          </p:nvSpPr>
          <p:spPr bwMode="auto">
            <a:xfrm>
              <a:off x="2592" y="2736"/>
              <a:ext cx="1104" cy="624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2400"/>
                <a:t>Ranked</a:t>
              </a:r>
            </a:p>
            <a:p>
              <a:r>
                <a:rPr lang="en-US" sz="2400"/>
                <a:t>Documents</a:t>
              </a:r>
            </a:p>
          </p:txBody>
        </p:sp>
        <p:sp>
          <p:nvSpPr>
            <p:cNvPr id="17448" name="Line 1035"/>
            <p:cNvSpPr>
              <a:spLocks noChangeShapeType="1"/>
            </p:cNvSpPr>
            <p:nvPr/>
          </p:nvSpPr>
          <p:spPr bwMode="auto">
            <a:xfrm>
              <a:off x="3120" y="244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17449" name="Group 1036"/>
            <p:cNvGrpSpPr>
              <a:grpSpLocks/>
            </p:cNvGrpSpPr>
            <p:nvPr/>
          </p:nvGrpSpPr>
          <p:grpSpPr bwMode="auto">
            <a:xfrm>
              <a:off x="3792" y="2784"/>
              <a:ext cx="768" cy="867"/>
              <a:chOff x="3984" y="2640"/>
              <a:chExt cx="768" cy="867"/>
            </a:xfrm>
          </p:grpSpPr>
          <p:sp>
            <p:nvSpPr>
              <p:cNvPr id="17450" name="Rectangle 1037"/>
              <p:cNvSpPr>
                <a:spLocks noChangeArrowheads="1"/>
              </p:cNvSpPr>
              <p:nvPr/>
            </p:nvSpPr>
            <p:spPr bwMode="auto">
              <a:xfrm>
                <a:off x="3984" y="2640"/>
                <a:ext cx="768" cy="86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7451" name="Text Box 1038"/>
              <p:cNvSpPr txBox="1">
                <a:spLocks noChangeArrowheads="1"/>
              </p:cNvSpPr>
              <p:nvPr/>
            </p:nvSpPr>
            <p:spPr bwMode="auto">
              <a:xfrm>
                <a:off x="4070" y="2679"/>
                <a:ext cx="553" cy="8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marL="457200" indent="-457200"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l" eaLnBrk="1" hangingPunct="1"/>
                <a:r>
                  <a:rPr lang="en-US" sz="1600"/>
                  <a:t>1. Doc1 </a:t>
                </a:r>
              </a:p>
              <a:p>
                <a:pPr algn="l" eaLnBrk="1" hangingPunct="1"/>
                <a:r>
                  <a:rPr lang="en-US" sz="1600"/>
                  <a:t>2. Doc2 </a:t>
                </a:r>
              </a:p>
              <a:p>
                <a:pPr algn="l" eaLnBrk="1" hangingPunct="1"/>
                <a:r>
                  <a:rPr lang="en-US" sz="1600"/>
                  <a:t>3. Doc3 </a:t>
                </a:r>
              </a:p>
              <a:p>
                <a:pPr algn="l" eaLnBrk="1" hangingPunct="1"/>
                <a:r>
                  <a:rPr lang="en-US" sz="1600"/>
                  <a:t>    .</a:t>
                </a:r>
              </a:p>
              <a:p>
                <a:pPr algn="l" eaLnBrk="1" hangingPunct="1"/>
                <a:r>
                  <a:rPr lang="en-US" sz="1600"/>
                  <a:t>    .</a:t>
                </a:r>
                <a:endParaRPr lang="en-US" sz="1800"/>
              </a:p>
            </p:txBody>
          </p:sp>
        </p:grpSp>
      </p:grpSp>
      <p:grpSp>
        <p:nvGrpSpPr>
          <p:cNvPr id="94223" name="Group 1039"/>
          <p:cNvGrpSpPr>
            <a:grpSpLocks/>
          </p:cNvGrpSpPr>
          <p:nvPr/>
        </p:nvGrpSpPr>
        <p:grpSpPr bwMode="auto">
          <a:xfrm>
            <a:off x="1524000" y="1524000"/>
            <a:ext cx="2438400" cy="1295400"/>
            <a:chOff x="1152" y="960"/>
            <a:chExt cx="1344" cy="816"/>
          </a:xfrm>
        </p:grpSpPr>
        <p:sp>
          <p:nvSpPr>
            <p:cNvPr id="17444" name="AutoShape 1040"/>
            <p:cNvSpPr>
              <a:spLocks noChangeArrowheads="1"/>
            </p:cNvSpPr>
            <p:nvPr/>
          </p:nvSpPr>
          <p:spPr bwMode="auto">
            <a:xfrm>
              <a:off x="1152" y="960"/>
              <a:ext cx="816" cy="576"/>
            </a:xfrm>
            <a:prstGeom prst="wedgeRoundRectCallout">
              <a:avLst>
                <a:gd name="adj1" fmla="val -123282"/>
                <a:gd name="adj2" fmla="val 122917"/>
                <a:gd name="adj3" fmla="val 16667"/>
              </a:avLst>
            </a:prstGeom>
            <a:solidFill>
              <a:srgbClr val="11DBD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17445" name="Rectangle 1041"/>
            <p:cNvSpPr>
              <a:spLocks noChangeArrowheads="1"/>
            </p:cNvSpPr>
            <p:nvPr/>
          </p:nvSpPr>
          <p:spPr bwMode="auto">
            <a:xfrm>
              <a:off x="1248" y="1008"/>
              <a:ext cx="596" cy="518"/>
            </a:xfrm>
            <a:prstGeom prst="rect">
              <a:avLst/>
            </a:prstGeom>
            <a:solidFill>
              <a:srgbClr val="11DBD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400"/>
                <a:t>Query String</a:t>
              </a:r>
            </a:p>
          </p:txBody>
        </p:sp>
        <p:sp>
          <p:nvSpPr>
            <p:cNvPr id="17446" name="Line 1042"/>
            <p:cNvSpPr>
              <a:spLocks noChangeShapeType="1"/>
            </p:cNvSpPr>
            <p:nvPr/>
          </p:nvSpPr>
          <p:spPr bwMode="auto">
            <a:xfrm>
              <a:off x="1968" y="1248"/>
              <a:ext cx="528" cy="5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94227" name="Group 1043"/>
          <p:cNvGrpSpPr>
            <a:grpSpLocks/>
          </p:cNvGrpSpPr>
          <p:nvPr/>
        </p:nvGrpSpPr>
        <p:grpSpPr bwMode="auto">
          <a:xfrm>
            <a:off x="1524079" y="2667000"/>
            <a:ext cx="1820862" cy="1524000"/>
            <a:chOff x="979" y="1680"/>
            <a:chExt cx="996" cy="960"/>
          </a:xfrm>
        </p:grpSpPr>
        <p:sp>
          <p:nvSpPr>
            <p:cNvPr id="17442" name="Oval 1044"/>
            <p:cNvSpPr>
              <a:spLocks noChangeArrowheads="1"/>
            </p:cNvSpPr>
            <p:nvPr/>
          </p:nvSpPr>
          <p:spPr bwMode="auto">
            <a:xfrm>
              <a:off x="979" y="1680"/>
              <a:ext cx="996" cy="718"/>
            </a:xfrm>
            <a:prstGeom prst="ellipse">
              <a:avLst/>
            </a:prstGeom>
            <a:solidFill>
              <a:srgbClr val="00FFFF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r>
                <a:rPr lang="en-US" sz="2400"/>
                <a:t>Revised</a:t>
              </a:r>
            </a:p>
            <a:p>
              <a:r>
                <a:rPr lang="en-US" sz="2400"/>
                <a:t>Query</a:t>
              </a:r>
            </a:p>
          </p:txBody>
        </p:sp>
        <p:sp>
          <p:nvSpPr>
            <p:cNvPr id="17443" name="Line 1045"/>
            <p:cNvSpPr>
              <a:spLocks noChangeShapeType="1"/>
            </p:cNvSpPr>
            <p:nvPr/>
          </p:nvSpPr>
          <p:spPr bwMode="auto">
            <a:xfrm flipV="1">
              <a:off x="1479" y="2400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94230" name="Line 1046"/>
          <p:cNvSpPr>
            <a:spLocks noChangeShapeType="1"/>
          </p:cNvSpPr>
          <p:nvPr/>
        </p:nvSpPr>
        <p:spPr bwMode="auto">
          <a:xfrm>
            <a:off x="3352800" y="32766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endParaRPr lang="en-US"/>
          </a:p>
        </p:txBody>
      </p:sp>
      <p:grpSp>
        <p:nvGrpSpPr>
          <p:cNvPr id="94231" name="Group 1047"/>
          <p:cNvGrpSpPr>
            <a:grpSpLocks/>
          </p:cNvGrpSpPr>
          <p:nvPr/>
        </p:nvGrpSpPr>
        <p:grpSpPr bwMode="auto">
          <a:xfrm>
            <a:off x="6096000" y="2819400"/>
            <a:ext cx="2819400" cy="2443163"/>
            <a:chOff x="3840" y="1776"/>
            <a:chExt cx="1776" cy="1539"/>
          </a:xfrm>
        </p:grpSpPr>
        <p:sp>
          <p:nvSpPr>
            <p:cNvPr id="17437" name="Oval 1048"/>
            <p:cNvSpPr>
              <a:spLocks noChangeArrowheads="1"/>
            </p:cNvSpPr>
            <p:nvPr/>
          </p:nvSpPr>
          <p:spPr bwMode="auto">
            <a:xfrm>
              <a:off x="4512" y="1776"/>
              <a:ext cx="1104" cy="624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2400"/>
                <a:t>ReRanked</a:t>
              </a:r>
            </a:p>
            <a:p>
              <a:r>
                <a:rPr lang="en-US" sz="2400"/>
                <a:t>Documents</a:t>
              </a:r>
            </a:p>
          </p:txBody>
        </p:sp>
        <p:grpSp>
          <p:nvGrpSpPr>
            <p:cNvPr id="17438" name="Group 1049"/>
            <p:cNvGrpSpPr>
              <a:grpSpLocks/>
            </p:cNvGrpSpPr>
            <p:nvPr/>
          </p:nvGrpSpPr>
          <p:grpSpPr bwMode="auto">
            <a:xfrm>
              <a:off x="4848" y="2448"/>
              <a:ext cx="768" cy="867"/>
              <a:chOff x="3984" y="2640"/>
              <a:chExt cx="768" cy="867"/>
            </a:xfrm>
          </p:grpSpPr>
          <p:sp>
            <p:nvSpPr>
              <p:cNvPr id="17440" name="Rectangle 1050"/>
              <p:cNvSpPr>
                <a:spLocks noChangeArrowheads="1"/>
              </p:cNvSpPr>
              <p:nvPr/>
            </p:nvSpPr>
            <p:spPr bwMode="auto">
              <a:xfrm>
                <a:off x="3984" y="2640"/>
                <a:ext cx="768" cy="86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7441" name="Text Box 1051"/>
              <p:cNvSpPr txBox="1">
                <a:spLocks noChangeArrowheads="1"/>
              </p:cNvSpPr>
              <p:nvPr/>
            </p:nvSpPr>
            <p:spPr bwMode="auto">
              <a:xfrm>
                <a:off x="4070" y="2679"/>
                <a:ext cx="553" cy="8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marL="457200" indent="-457200"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l" eaLnBrk="1" hangingPunct="1"/>
                <a:r>
                  <a:rPr lang="en-US" sz="1600"/>
                  <a:t>1. Doc2 </a:t>
                </a:r>
              </a:p>
              <a:p>
                <a:pPr algn="l" eaLnBrk="1" hangingPunct="1"/>
                <a:r>
                  <a:rPr lang="en-US" sz="1600"/>
                  <a:t>2. Doc4 </a:t>
                </a:r>
              </a:p>
              <a:p>
                <a:pPr algn="l" eaLnBrk="1" hangingPunct="1"/>
                <a:r>
                  <a:rPr lang="en-US" sz="1600"/>
                  <a:t>3. Doc5 </a:t>
                </a:r>
              </a:p>
              <a:p>
                <a:pPr algn="l" eaLnBrk="1" hangingPunct="1"/>
                <a:r>
                  <a:rPr lang="en-US" sz="1600"/>
                  <a:t>    .</a:t>
                </a:r>
              </a:p>
              <a:p>
                <a:pPr algn="l" eaLnBrk="1" hangingPunct="1"/>
                <a:r>
                  <a:rPr lang="en-US" sz="1600"/>
                  <a:t>    .</a:t>
                </a:r>
                <a:endParaRPr lang="en-US" sz="1800"/>
              </a:p>
            </p:txBody>
          </p:sp>
        </p:grpSp>
        <p:sp>
          <p:nvSpPr>
            <p:cNvPr id="17439" name="Line 1052"/>
            <p:cNvSpPr>
              <a:spLocks noChangeShapeType="1"/>
            </p:cNvSpPr>
            <p:nvPr/>
          </p:nvSpPr>
          <p:spPr bwMode="auto">
            <a:xfrm>
              <a:off x="3840" y="2064"/>
              <a:ext cx="6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94237" name="Group 1053"/>
          <p:cNvGrpSpPr>
            <a:grpSpLocks/>
          </p:cNvGrpSpPr>
          <p:nvPr/>
        </p:nvGrpSpPr>
        <p:grpSpPr bwMode="auto">
          <a:xfrm>
            <a:off x="1600200" y="2362200"/>
            <a:ext cx="2514600" cy="3429000"/>
            <a:chOff x="1008" y="1488"/>
            <a:chExt cx="1584" cy="2160"/>
          </a:xfrm>
        </p:grpSpPr>
        <p:grpSp>
          <p:nvGrpSpPr>
            <p:cNvPr id="17429" name="Group 1054"/>
            <p:cNvGrpSpPr>
              <a:grpSpLocks/>
            </p:cNvGrpSpPr>
            <p:nvPr/>
          </p:nvGrpSpPr>
          <p:grpSpPr bwMode="auto">
            <a:xfrm>
              <a:off x="1104" y="2640"/>
              <a:ext cx="1232" cy="576"/>
              <a:chOff x="243" y="3120"/>
              <a:chExt cx="1232" cy="576"/>
            </a:xfrm>
          </p:grpSpPr>
          <p:sp>
            <p:nvSpPr>
              <p:cNvPr id="17435" name="Rectangle 1055"/>
              <p:cNvSpPr>
                <a:spLocks noChangeArrowheads="1"/>
              </p:cNvSpPr>
              <p:nvPr/>
            </p:nvSpPr>
            <p:spPr bwMode="auto">
              <a:xfrm>
                <a:off x="288" y="3120"/>
                <a:ext cx="1152" cy="576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436" name="Text Box 1056"/>
              <p:cNvSpPr txBox="1">
                <a:spLocks noChangeArrowheads="1"/>
              </p:cNvSpPr>
              <p:nvPr/>
            </p:nvSpPr>
            <p:spPr bwMode="auto">
              <a:xfrm>
                <a:off x="243" y="3137"/>
                <a:ext cx="1232" cy="5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n-US" sz="2400"/>
                  <a:t>Query</a:t>
                </a:r>
              </a:p>
              <a:p>
                <a:pPr eaLnBrk="1" hangingPunct="1"/>
                <a:r>
                  <a:rPr lang="en-US" sz="2400"/>
                  <a:t>Reformulation</a:t>
                </a:r>
              </a:p>
            </p:txBody>
          </p:sp>
        </p:grpSp>
        <p:sp>
          <p:nvSpPr>
            <p:cNvPr id="17430" name="Line 1057"/>
            <p:cNvSpPr>
              <a:spLocks noChangeShapeType="1"/>
            </p:cNvSpPr>
            <p:nvPr/>
          </p:nvSpPr>
          <p:spPr bwMode="auto">
            <a:xfrm flipV="1">
              <a:off x="1536" y="3216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7431" name="Line 1058"/>
            <p:cNvSpPr>
              <a:spLocks noChangeShapeType="1"/>
            </p:cNvSpPr>
            <p:nvPr/>
          </p:nvSpPr>
          <p:spPr bwMode="auto">
            <a:xfrm flipH="1" flipV="1">
              <a:off x="2304" y="2928"/>
              <a:ext cx="28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grpSp>
          <p:nvGrpSpPr>
            <p:cNvPr id="17432" name="Group 1059"/>
            <p:cNvGrpSpPr>
              <a:grpSpLocks/>
            </p:cNvGrpSpPr>
            <p:nvPr/>
          </p:nvGrpSpPr>
          <p:grpSpPr bwMode="auto">
            <a:xfrm>
              <a:off x="1008" y="1488"/>
              <a:ext cx="144" cy="1440"/>
              <a:chOff x="1008" y="1488"/>
              <a:chExt cx="144" cy="1440"/>
            </a:xfrm>
          </p:grpSpPr>
          <p:sp>
            <p:nvSpPr>
              <p:cNvPr id="17433" name="Line 1060"/>
              <p:cNvSpPr>
                <a:spLocks noChangeShapeType="1"/>
              </p:cNvSpPr>
              <p:nvPr/>
            </p:nvSpPr>
            <p:spPr bwMode="auto">
              <a:xfrm>
                <a:off x="1008" y="1488"/>
                <a:ext cx="0" cy="14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7434" name="Line 1061"/>
              <p:cNvSpPr>
                <a:spLocks noChangeShapeType="1"/>
              </p:cNvSpPr>
              <p:nvPr/>
            </p:nvSpPr>
            <p:spPr bwMode="auto">
              <a:xfrm>
                <a:off x="1008" y="2928"/>
                <a:ext cx="14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94246" name="Group 1062"/>
          <p:cNvGrpSpPr>
            <a:grpSpLocks/>
          </p:cNvGrpSpPr>
          <p:nvPr/>
        </p:nvGrpSpPr>
        <p:grpSpPr bwMode="auto">
          <a:xfrm>
            <a:off x="1066800" y="5181600"/>
            <a:ext cx="3200400" cy="1447800"/>
            <a:chOff x="672" y="3264"/>
            <a:chExt cx="2016" cy="912"/>
          </a:xfrm>
        </p:grpSpPr>
        <p:grpSp>
          <p:nvGrpSpPr>
            <p:cNvPr id="17425" name="Group 1063"/>
            <p:cNvGrpSpPr>
              <a:grpSpLocks/>
            </p:cNvGrpSpPr>
            <p:nvPr/>
          </p:nvGrpSpPr>
          <p:grpSpPr bwMode="auto">
            <a:xfrm>
              <a:off x="1920" y="3264"/>
              <a:ext cx="768" cy="912"/>
              <a:chOff x="1632" y="2688"/>
              <a:chExt cx="768" cy="912"/>
            </a:xfrm>
          </p:grpSpPr>
          <p:sp>
            <p:nvSpPr>
              <p:cNvPr id="17427" name="Rectangle 1064"/>
              <p:cNvSpPr>
                <a:spLocks noChangeArrowheads="1"/>
              </p:cNvSpPr>
              <p:nvPr/>
            </p:nvSpPr>
            <p:spPr bwMode="auto">
              <a:xfrm>
                <a:off x="1632" y="2688"/>
                <a:ext cx="768" cy="91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2400"/>
              </a:p>
            </p:txBody>
          </p:sp>
          <p:sp>
            <p:nvSpPr>
              <p:cNvPr id="17428" name="Text Box 1065"/>
              <p:cNvSpPr txBox="1">
                <a:spLocks noChangeArrowheads="1"/>
              </p:cNvSpPr>
              <p:nvPr/>
            </p:nvSpPr>
            <p:spPr bwMode="auto">
              <a:xfrm>
                <a:off x="1632" y="2736"/>
                <a:ext cx="662" cy="8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457200" indent="-457200"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l" eaLnBrk="1" hangingPunct="1"/>
                <a:r>
                  <a:rPr lang="en-US" sz="1600"/>
                  <a:t>1. Doc1  </a:t>
                </a:r>
                <a:r>
                  <a:rPr lang="en-US" sz="1600" b="1">
                    <a:solidFill>
                      <a:srgbClr val="FF0000"/>
                    </a:solidFill>
                    <a:sym typeface="Symbol" pitchFamily="18" charset="2"/>
                  </a:rPr>
                  <a:t></a:t>
                </a:r>
                <a:endParaRPr lang="en-US" sz="1600" b="1">
                  <a:solidFill>
                    <a:srgbClr val="FF0000"/>
                  </a:solidFill>
                </a:endParaRPr>
              </a:p>
              <a:p>
                <a:pPr algn="l" eaLnBrk="1" hangingPunct="1"/>
                <a:r>
                  <a:rPr lang="en-US" sz="1600"/>
                  <a:t>2. Doc2  </a:t>
                </a:r>
                <a:r>
                  <a:rPr lang="en-US" sz="1600" b="1">
                    <a:solidFill>
                      <a:srgbClr val="FF0000"/>
                    </a:solidFill>
                    <a:sym typeface="Symbol" pitchFamily="18" charset="2"/>
                  </a:rPr>
                  <a:t></a:t>
                </a:r>
                <a:endParaRPr lang="en-US" sz="1600" b="1">
                  <a:solidFill>
                    <a:srgbClr val="FF0000"/>
                  </a:solidFill>
                </a:endParaRPr>
              </a:p>
              <a:p>
                <a:pPr algn="l" eaLnBrk="1" hangingPunct="1"/>
                <a:r>
                  <a:rPr lang="en-US" sz="1600"/>
                  <a:t>3. Doc3  </a:t>
                </a:r>
                <a:r>
                  <a:rPr lang="en-US" sz="1600" b="1">
                    <a:solidFill>
                      <a:srgbClr val="FF0000"/>
                    </a:solidFill>
                    <a:sym typeface="Symbol" pitchFamily="18" charset="2"/>
                  </a:rPr>
                  <a:t></a:t>
                </a:r>
                <a:endParaRPr lang="en-US" sz="1600" b="1">
                  <a:solidFill>
                    <a:srgbClr val="FF0000"/>
                  </a:solidFill>
                </a:endParaRPr>
              </a:p>
              <a:p>
                <a:pPr algn="l" eaLnBrk="1" hangingPunct="1"/>
                <a:r>
                  <a:rPr lang="en-US" sz="1600"/>
                  <a:t>    .</a:t>
                </a:r>
              </a:p>
              <a:p>
                <a:pPr algn="l" eaLnBrk="1" hangingPunct="1"/>
                <a:r>
                  <a:rPr lang="en-US" sz="1600"/>
                  <a:t>    .</a:t>
                </a:r>
              </a:p>
            </p:txBody>
          </p:sp>
        </p:grpSp>
        <p:sp>
          <p:nvSpPr>
            <p:cNvPr id="17426" name="Oval 1066"/>
            <p:cNvSpPr>
              <a:spLocks noChangeArrowheads="1"/>
            </p:cNvSpPr>
            <p:nvPr/>
          </p:nvSpPr>
          <p:spPr bwMode="auto">
            <a:xfrm>
              <a:off x="672" y="3456"/>
              <a:ext cx="1200" cy="718"/>
            </a:xfrm>
            <a:prstGeom prst="ellipse">
              <a:avLst/>
            </a:prstGeom>
            <a:solidFill>
              <a:srgbClr val="33CCCC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r>
                <a:rPr lang="en-US" sz="2400"/>
                <a:t>Pseudo</a:t>
              </a:r>
            </a:p>
            <a:p>
              <a:r>
                <a:rPr lang="en-US" sz="2400"/>
                <a:t>Feedback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13752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3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42A5355-9595-4774-BE8D-1B8B9886C138}" type="slidenum">
              <a:rPr lang="en-US" sz="1200">
                <a:latin typeface="Helvetica" pitchFamily="34" charset="0"/>
              </a:rPr>
              <a:pPr eaLnBrk="1" hangingPunct="1"/>
              <a:t>36</a:t>
            </a:fld>
            <a:endParaRPr lang="en-US" sz="120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PseudoFeedback Results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Found to improve performance on TREC competition ad-hoc retrieval task.</a:t>
            </a:r>
          </a:p>
          <a:p>
            <a:pPr eaLnBrk="1" hangingPunct="1"/>
            <a:r>
              <a:rPr lang="en-US" smtClean="0"/>
              <a:t>Works even better if top documents must also satisfy additional boolean constraints in order to be used in feedback.</a:t>
            </a:r>
          </a:p>
        </p:txBody>
      </p:sp>
    </p:spTree>
    <p:extLst>
      <p:ext uri="{BB962C8B-B14F-4D97-AF65-F5344CB8AC3E}">
        <p14:creationId xmlns:p14="http://schemas.microsoft.com/office/powerpoint/2010/main" val="121737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1497708-39ED-4421-BF0B-6D298EF4B2E1}" type="slidenum">
              <a:rPr lang="en-US" sz="1200">
                <a:latin typeface="Helvetica" pitchFamily="34" charset="0"/>
              </a:rPr>
              <a:pPr eaLnBrk="1" hangingPunct="1"/>
              <a:t>37</a:t>
            </a:fld>
            <a:endParaRPr lang="en-US" sz="120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Thesaurus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924800" cy="46878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smtClean="0"/>
              <a:t>A thesaurus provides information on synonyms and semantically related words and phrases.</a:t>
            </a:r>
          </a:p>
          <a:p>
            <a:pPr eaLnBrk="1" hangingPunct="1">
              <a:lnSpc>
                <a:spcPct val="90000"/>
              </a:lnSpc>
            </a:pPr>
            <a:r>
              <a:rPr lang="en-US" sz="3600" smtClean="0"/>
              <a:t>Example: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600" smtClean="0"/>
              <a:t>    </a:t>
            </a:r>
            <a:r>
              <a:rPr lang="en-US" sz="2800" smtClean="0">
                <a:latin typeface="Courier New" pitchFamily="49" charset="0"/>
              </a:rPr>
              <a:t>physician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latin typeface="Courier New" pitchFamily="49" charset="0"/>
              </a:rPr>
              <a:t>    syn: doc, doctor, MD, medical, mediciner, medico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latin typeface="Courier New" pitchFamily="49" charset="0"/>
              </a:rPr>
              <a:t>    rel: medic, general practitioner, surgeon </a:t>
            </a:r>
          </a:p>
          <a:p>
            <a:pPr lvl="1" eaLnBrk="1" hangingPunct="1">
              <a:lnSpc>
                <a:spcPct val="90000"/>
              </a:lnSpc>
            </a:pPr>
            <a:endParaRPr lang="en-US" smtClean="0">
              <a:latin typeface="Courier New" pitchFamily="49" charset="0"/>
            </a:endParaRPr>
          </a:p>
        </p:txBody>
      </p:sp>
      <p:graphicFrame>
        <p:nvGraphicFramePr>
          <p:cNvPr id="19461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81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895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C9E8830-E495-45CC-81C6-9101AB4DEC50}" type="slidenum">
              <a:rPr lang="en-US" sz="1200">
                <a:latin typeface="Helvetica" pitchFamily="34" charset="0"/>
              </a:rPr>
              <a:pPr eaLnBrk="1" hangingPunct="1"/>
              <a:t>38</a:t>
            </a:fld>
            <a:endParaRPr lang="en-US" sz="120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Thesaurus-based Query Expansion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For each term, </a:t>
            </a:r>
            <a:r>
              <a:rPr lang="en-US" sz="2800" i="1" smtClean="0"/>
              <a:t>t</a:t>
            </a:r>
            <a:r>
              <a:rPr lang="en-US" sz="2800" smtClean="0"/>
              <a:t>, in a query, expand the query with synonyms and related words of </a:t>
            </a:r>
            <a:r>
              <a:rPr lang="en-US" sz="2800" i="1" smtClean="0"/>
              <a:t>t</a:t>
            </a:r>
            <a:r>
              <a:rPr lang="en-US" sz="2800" smtClean="0"/>
              <a:t> from the thesaurus.</a:t>
            </a:r>
          </a:p>
          <a:p>
            <a:pPr eaLnBrk="1" hangingPunct="1"/>
            <a:r>
              <a:rPr lang="en-US" sz="2800" smtClean="0"/>
              <a:t>May weight added terms less than original query terms.</a:t>
            </a:r>
          </a:p>
          <a:p>
            <a:pPr eaLnBrk="1" hangingPunct="1"/>
            <a:r>
              <a:rPr lang="en-US" sz="2800" smtClean="0"/>
              <a:t>Generally increases recall.</a:t>
            </a:r>
          </a:p>
          <a:p>
            <a:pPr eaLnBrk="1" hangingPunct="1"/>
            <a:r>
              <a:rPr lang="en-US" sz="2800" smtClean="0"/>
              <a:t>May significantly decrease precision, particularly with ambiguous terms.</a:t>
            </a:r>
          </a:p>
          <a:p>
            <a:pPr lvl="1" eaLnBrk="1" hangingPunct="1"/>
            <a:r>
              <a:rPr lang="en-US" sz="2400" smtClean="0"/>
              <a:t>“interest rate” </a:t>
            </a:r>
            <a:r>
              <a:rPr lang="en-US" sz="2400" smtClean="0">
                <a:sym typeface="Symbol" pitchFamily="18" charset="2"/>
              </a:rPr>
              <a:t> “interest rate fascinate evaluate”</a:t>
            </a:r>
          </a:p>
        </p:txBody>
      </p:sp>
    </p:spTree>
    <p:extLst>
      <p:ext uri="{BB962C8B-B14F-4D97-AF65-F5344CB8AC3E}">
        <p14:creationId xmlns:p14="http://schemas.microsoft.com/office/powerpoint/2010/main" val="14203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BF8796A-4E35-4F69-BE44-A9C51D0E4B5D}" type="slidenum">
              <a:rPr lang="en-US" sz="1200">
                <a:latin typeface="Helvetica" pitchFamily="34" charset="0"/>
              </a:rPr>
              <a:pPr eaLnBrk="1" hangingPunct="1"/>
              <a:t>39</a:t>
            </a:fld>
            <a:endParaRPr lang="en-US" sz="120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WordNet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A more detailed database of semantic relationships between English words.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wordnet.princeton.edu/</a:t>
            </a: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Developed by famous cognitive psychologist George Miller and a team at Princeton University.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About 144,000 English words.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Nouns, adjectives, verbs, and adverbs grouped into about 109,000 synonym sets called </a:t>
            </a:r>
            <a:r>
              <a:rPr lang="en-US" i="1" dirty="0" err="1" smtClean="0"/>
              <a:t>synsets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652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000">
                <a:ea typeface="PMingLiU" pitchFamily="18" charset="-120"/>
              </a:rPr>
              <a:t>Document Collection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629525" cy="1809750"/>
          </a:xfrm>
        </p:spPr>
        <p:txBody>
          <a:bodyPr/>
          <a:lstStyle/>
          <a:p>
            <a:pPr marL="188913" indent="-188913">
              <a:lnSpc>
                <a:spcPct val="90000"/>
              </a:lnSpc>
              <a:buClr>
                <a:schemeClr val="tx1"/>
              </a:buClr>
            </a:pPr>
            <a:r>
              <a:rPr lang="en-US" altLang="zh-TW" sz="2400">
                <a:ea typeface="PMingLiU" pitchFamily="18" charset="-120"/>
              </a:rPr>
              <a:t>A collection of </a:t>
            </a:r>
            <a:r>
              <a:rPr lang="en-US" altLang="zh-TW" sz="2400" i="1">
                <a:ea typeface="PMingLiU" pitchFamily="18" charset="-120"/>
              </a:rPr>
              <a:t>n</a:t>
            </a:r>
            <a:r>
              <a:rPr lang="en-US" altLang="zh-TW" sz="2400">
                <a:ea typeface="PMingLiU" pitchFamily="18" charset="-120"/>
              </a:rPr>
              <a:t> documents can be represented in the vector space model by a term-document matrix.</a:t>
            </a:r>
          </a:p>
          <a:p>
            <a:pPr marL="188913" indent="-188913">
              <a:lnSpc>
                <a:spcPct val="90000"/>
              </a:lnSpc>
              <a:buClr>
                <a:schemeClr val="tx1"/>
              </a:buClr>
            </a:pPr>
            <a:r>
              <a:rPr lang="en-US" altLang="zh-TW" sz="2400">
                <a:ea typeface="PMingLiU" pitchFamily="18" charset="-120"/>
              </a:rPr>
              <a:t>An entry in the matrix corresponds to the </a:t>
            </a:r>
            <a:r>
              <a:rPr lang="en-US" altLang="zh-TW" sz="2400">
                <a:solidFill>
                  <a:srgbClr val="FF0000"/>
                </a:solidFill>
                <a:ea typeface="PMingLiU" pitchFamily="18" charset="-120"/>
              </a:rPr>
              <a:t>“weight” of a term in the document</a:t>
            </a:r>
            <a:r>
              <a:rPr lang="en-US" altLang="zh-TW" sz="2400">
                <a:ea typeface="PMingLiU" pitchFamily="18" charset="-120"/>
              </a:rPr>
              <a:t>; zero means the term has no significance in the document or it simply doesn’t exist in the document.</a:t>
            </a:r>
            <a:endParaRPr lang="en-US" altLang="zh-TW" sz="2400" i="1" baseline="-25000">
              <a:ea typeface="PMingLiU" pitchFamily="18" charset="-120"/>
            </a:endParaRPr>
          </a:p>
        </p:txBody>
      </p:sp>
      <p:grpSp>
        <p:nvGrpSpPr>
          <p:cNvPr id="117764" name="Group 4"/>
          <p:cNvGrpSpPr>
            <a:grpSpLocks/>
          </p:cNvGrpSpPr>
          <p:nvPr/>
        </p:nvGrpSpPr>
        <p:grpSpPr bwMode="auto">
          <a:xfrm>
            <a:off x="2895600" y="3505200"/>
            <a:ext cx="3352800" cy="2647950"/>
            <a:chOff x="1632" y="1776"/>
            <a:chExt cx="2046" cy="1668"/>
          </a:xfrm>
        </p:grpSpPr>
        <p:grpSp>
          <p:nvGrpSpPr>
            <p:cNvPr id="117765" name="Group 5"/>
            <p:cNvGrpSpPr>
              <a:grpSpLocks/>
            </p:cNvGrpSpPr>
            <p:nvPr/>
          </p:nvGrpSpPr>
          <p:grpSpPr bwMode="auto">
            <a:xfrm>
              <a:off x="1632" y="1776"/>
              <a:ext cx="2026" cy="1575"/>
              <a:chOff x="1824" y="1296"/>
              <a:chExt cx="1930" cy="1575"/>
            </a:xfrm>
          </p:grpSpPr>
          <p:sp>
            <p:nvSpPr>
              <p:cNvPr id="117766" name="AutoShape 6"/>
              <p:cNvSpPr>
                <a:spLocks/>
              </p:cNvSpPr>
              <p:nvPr/>
            </p:nvSpPr>
            <p:spPr bwMode="auto">
              <a:xfrm>
                <a:off x="1824" y="1296"/>
                <a:ext cx="143" cy="1575"/>
              </a:xfrm>
              <a:prstGeom prst="leftBracket">
                <a:avLst>
                  <a:gd name="adj" fmla="val 91783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17767" name="AutoShape 7"/>
              <p:cNvSpPr>
                <a:spLocks/>
              </p:cNvSpPr>
              <p:nvPr/>
            </p:nvSpPr>
            <p:spPr bwMode="auto">
              <a:xfrm>
                <a:off x="3648" y="1296"/>
                <a:ext cx="106" cy="1565"/>
              </a:xfrm>
              <a:prstGeom prst="rightBracket">
                <a:avLst>
                  <a:gd name="adj" fmla="val 14149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17768" name="Text Box 8"/>
            <p:cNvSpPr txBox="1">
              <a:spLocks noChangeArrowheads="1"/>
            </p:cNvSpPr>
            <p:nvPr/>
          </p:nvSpPr>
          <p:spPr bwMode="auto">
            <a:xfrm>
              <a:off x="1732" y="1776"/>
              <a:ext cx="1946" cy="16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kumimoji="1" lang="en-US" altLang="zh-TW" sz="2400" i="1">
                  <a:latin typeface="Times New Roman" pitchFamily="18" charset="0"/>
                  <a:ea typeface="PMingLiU" pitchFamily="18" charset="-120"/>
                </a:rPr>
                <a:t>        </a:t>
              </a:r>
              <a:r>
                <a:rPr kumimoji="1" lang="en-US" altLang="zh-TW" sz="2400" i="1">
                  <a:solidFill>
                    <a:srgbClr val="FF0000"/>
                  </a:solidFill>
                  <a:latin typeface="Times New Roman" pitchFamily="18" charset="0"/>
                  <a:ea typeface="PMingLiU" pitchFamily="18" charset="-120"/>
                </a:rPr>
                <a:t>T</a:t>
              </a:r>
              <a:r>
                <a:rPr kumimoji="1" lang="en-US" altLang="zh-TW" sz="2400" i="1" baseline="-25000">
                  <a:solidFill>
                    <a:srgbClr val="FF0000"/>
                  </a:solidFill>
                  <a:latin typeface="Times New Roman" pitchFamily="18" charset="0"/>
                  <a:ea typeface="PMingLiU" pitchFamily="18" charset="-120"/>
                </a:rPr>
                <a:t>1</a:t>
              </a:r>
              <a:r>
                <a:rPr kumimoji="1" lang="en-US" altLang="zh-TW" sz="2400" i="1">
                  <a:solidFill>
                    <a:srgbClr val="FF0000"/>
                  </a:solidFill>
                  <a:latin typeface="Times New Roman" pitchFamily="18" charset="0"/>
                  <a:ea typeface="PMingLiU" pitchFamily="18" charset="-120"/>
                </a:rPr>
                <a:t>   T</a:t>
              </a:r>
              <a:r>
                <a:rPr kumimoji="1" lang="en-US" altLang="zh-TW" sz="2400" i="1" baseline="-25000">
                  <a:solidFill>
                    <a:srgbClr val="FF0000"/>
                  </a:solidFill>
                  <a:latin typeface="Times New Roman" pitchFamily="18" charset="0"/>
                  <a:ea typeface="PMingLiU" pitchFamily="18" charset="-120"/>
                </a:rPr>
                <a:t>2</a:t>
              </a:r>
              <a:r>
                <a:rPr kumimoji="1" lang="en-US" altLang="zh-TW" sz="2400" i="1">
                  <a:solidFill>
                    <a:srgbClr val="FF0000"/>
                  </a:solidFill>
                  <a:latin typeface="Times New Roman" pitchFamily="18" charset="0"/>
                  <a:ea typeface="PMingLiU" pitchFamily="18" charset="-120"/>
                </a:rPr>
                <a:t>    ….      T</a:t>
              </a:r>
              <a:r>
                <a:rPr kumimoji="1" lang="en-US" altLang="zh-TW" sz="2400" i="1" baseline="-25000">
                  <a:solidFill>
                    <a:srgbClr val="FF0000"/>
                  </a:solidFill>
                  <a:latin typeface="Times New Roman" pitchFamily="18" charset="0"/>
                  <a:ea typeface="PMingLiU" pitchFamily="18" charset="-120"/>
                </a:rPr>
                <a:t>t</a:t>
              </a:r>
              <a:endParaRPr kumimoji="1" lang="en-US" altLang="zh-TW" sz="2400" i="1">
                <a:solidFill>
                  <a:srgbClr val="FF0000"/>
                </a:solidFill>
                <a:latin typeface="Times New Roman" pitchFamily="18" charset="0"/>
                <a:ea typeface="PMingLiU" pitchFamily="18" charset="-120"/>
              </a:endParaRPr>
            </a:p>
            <a:p>
              <a:r>
                <a:rPr kumimoji="1" lang="en-US" altLang="zh-TW" sz="2400" i="1">
                  <a:solidFill>
                    <a:srgbClr val="FF0000"/>
                  </a:solidFill>
                  <a:latin typeface="Times New Roman" pitchFamily="18" charset="0"/>
                  <a:ea typeface="PMingLiU" pitchFamily="18" charset="-120"/>
                </a:rPr>
                <a:t>D</a:t>
              </a:r>
              <a:r>
                <a:rPr kumimoji="1" lang="en-US" altLang="zh-TW" sz="2400" i="1" baseline="-25000">
                  <a:solidFill>
                    <a:srgbClr val="FF0000"/>
                  </a:solidFill>
                  <a:latin typeface="Times New Roman" pitchFamily="18" charset="0"/>
                  <a:ea typeface="PMingLiU" pitchFamily="18" charset="-120"/>
                </a:rPr>
                <a:t>1</a:t>
              </a:r>
              <a:r>
                <a:rPr kumimoji="1" lang="en-US" altLang="zh-TW" sz="2400" i="1">
                  <a:latin typeface="Times New Roman" pitchFamily="18" charset="0"/>
                  <a:ea typeface="PMingLiU" pitchFamily="18" charset="-120"/>
                </a:rPr>
                <a:t>    w</a:t>
              </a:r>
              <a:r>
                <a:rPr kumimoji="1" lang="en-US" altLang="zh-TW" sz="2400" i="1" baseline="-25000">
                  <a:latin typeface="Times New Roman" pitchFamily="18" charset="0"/>
                  <a:ea typeface="PMingLiU" pitchFamily="18" charset="-120"/>
                </a:rPr>
                <a:t>11</a:t>
              </a:r>
              <a:r>
                <a:rPr kumimoji="1" lang="en-US" altLang="zh-TW" sz="2400" i="1">
                  <a:latin typeface="Times New Roman" pitchFamily="18" charset="0"/>
                  <a:ea typeface="PMingLiU" pitchFamily="18" charset="-120"/>
                </a:rPr>
                <a:t>  w</a:t>
              </a:r>
              <a:r>
                <a:rPr kumimoji="1" lang="en-US" altLang="zh-TW" sz="2400" i="1" baseline="-25000">
                  <a:latin typeface="Times New Roman" pitchFamily="18" charset="0"/>
                  <a:ea typeface="PMingLiU" pitchFamily="18" charset="-120"/>
                </a:rPr>
                <a:t>21</a:t>
              </a:r>
              <a:r>
                <a:rPr kumimoji="1" lang="en-US" altLang="zh-TW" sz="2400" i="1">
                  <a:latin typeface="Times New Roman" pitchFamily="18" charset="0"/>
                  <a:ea typeface="PMingLiU" pitchFamily="18" charset="-120"/>
                </a:rPr>
                <a:t>   …      w</a:t>
              </a:r>
              <a:r>
                <a:rPr kumimoji="1" lang="en-US" altLang="zh-TW" sz="2400" i="1" baseline="-25000">
                  <a:latin typeface="Times New Roman" pitchFamily="18" charset="0"/>
                  <a:ea typeface="PMingLiU" pitchFamily="18" charset="-120"/>
                </a:rPr>
                <a:t>t1</a:t>
              </a:r>
              <a:endParaRPr kumimoji="1" lang="en-US" altLang="zh-TW" sz="2400" i="1">
                <a:latin typeface="Times New Roman" pitchFamily="18" charset="0"/>
                <a:ea typeface="PMingLiU" pitchFamily="18" charset="-120"/>
              </a:endParaRPr>
            </a:p>
            <a:p>
              <a:r>
                <a:rPr kumimoji="1" lang="en-US" altLang="zh-TW" sz="2400" i="1">
                  <a:solidFill>
                    <a:srgbClr val="FF0000"/>
                  </a:solidFill>
                  <a:latin typeface="Times New Roman" pitchFamily="18" charset="0"/>
                  <a:ea typeface="PMingLiU" pitchFamily="18" charset="-120"/>
                </a:rPr>
                <a:t>D</a:t>
              </a:r>
              <a:r>
                <a:rPr kumimoji="1" lang="en-US" altLang="zh-TW" sz="2400" i="1" baseline="-25000">
                  <a:solidFill>
                    <a:srgbClr val="FF0000"/>
                  </a:solidFill>
                  <a:latin typeface="Times New Roman" pitchFamily="18" charset="0"/>
                  <a:ea typeface="PMingLiU" pitchFamily="18" charset="-120"/>
                </a:rPr>
                <a:t>2</a:t>
              </a:r>
              <a:r>
                <a:rPr kumimoji="1" lang="en-US" altLang="zh-TW" sz="2400" i="1" baseline="-25000">
                  <a:latin typeface="Times New Roman" pitchFamily="18" charset="0"/>
                  <a:ea typeface="PMingLiU" pitchFamily="18" charset="-120"/>
                </a:rPr>
                <a:t> </a:t>
              </a:r>
              <a:r>
                <a:rPr kumimoji="1" lang="en-US" altLang="zh-TW" sz="2400" i="1">
                  <a:latin typeface="Times New Roman" pitchFamily="18" charset="0"/>
                  <a:ea typeface="PMingLiU" pitchFamily="18" charset="-120"/>
                </a:rPr>
                <a:t>   w</a:t>
              </a:r>
              <a:r>
                <a:rPr kumimoji="1" lang="en-US" altLang="zh-TW" sz="2400" i="1" baseline="-25000">
                  <a:latin typeface="Times New Roman" pitchFamily="18" charset="0"/>
                  <a:ea typeface="PMingLiU" pitchFamily="18" charset="-120"/>
                </a:rPr>
                <a:t>12</a:t>
              </a:r>
              <a:r>
                <a:rPr kumimoji="1" lang="en-US" altLang="zh-TW" sz="2400" i="1">
                  <a:latin typeface="Times New Roman" pitchFamily="18" charset="0"/>
                  <a:ea typeface="PMingLiU" pitchFamily="18" charset="-120"/>
                </a:rPr>
                <a:t>  w</a:t>
              </a:r>
              <a:r>
                <a:rPr kumimoji="1" lang="en-US" altLang="zh-TW" sz="2400" i="1" baseline="-25000">
                  <a:latin typeface="Times New Roman" pitchFamily="18" charset="0"/>
                  <a:ea typeface="PMingLiU" pitchFamily="18" charset="-120"/>
                </a:rPr>
                <a:t>22</a:t>
              </a:r>
              <a:r>
                <a:rPr kumimoji="1" lang="en-US" altLang="zh-TW" sz="2400" i="1">
                  <a:latin typeface="Times New Roman" pitchFamily="18" charset="0"/>
                  <a:ea typeface="PMingLiU" pitchFamily="18" charset="-120"/>
                </a:rPr>
                <a:t>   …      w</a:t>
              </a:r>
              <a:r>
                <a:rPr kumimoji="1" lang="en-US" altLang="zh-TW" sz="2400" i="1" baseline="-25000">
                  <a:latin typeface="Times New Roman" pitchFamily="18" charset="0"/>
                  <a:ea typeface="PMingLiU" pitchFamily="18" charset="-120"/>
                </a:rPr>
                <a:t>t2</a:t>
              </a:r>
              <a:endParaRPr kumimoji="1" lang="en-US" altLang="zh-TW" sz="2400" i="1">
                <a:latin typeface="Times New Roman" pitchFamily="18" charset="0"/>
                <a:ea typeface="PMingLiU" pitchFamily="18" charset="-120"/>
              </a:endParaRPr>
            </a:p>
            <a:p>
              <a:r>
                <a:rPr kumimoji="1" lang="en-US" altLang="zh-TW" sz="2400" i="1">
                  <a:latin typeface="Times New Roman" pitchFamily="18" charset="0"/>
                  <a:ea typeface="PMingLiU" pitchFamily="18" charset="-120"/>
                </a:rPr>
                <a:t> </a:t>
              </a:r>
              <a:r>
                <a:rPr kumimoji="1" lang="en-US" altLang="zh-TW" sz="2400">
                  <a:solidFill>
                    <a:srgbClr val="FF0000"/>
                  </a:solidFill>
                  <a:latin typeface="Times New Roman" pitchFamily="18" charset="0"/>
                  <a:ea typeface="PMingLiU" pitchFamily="18" charset="-120"/>
                </a:rPr>
                <a:t>:</a:t>
              </a:r>
              <a:r>
                <a:rPr kumimoji="1" lang="en-US" altLang="zh-TW" sz="2400">
                  <a:latin typeface="Times New Roman" pitchFamily="18" charset="0"/>
                  <a:ea typeface="PMingLiU" pitchFamily="18" charset="-120"/>
                </a:rPr>
                <a:t>       :      :               :</a:t>
              </a:r>
            </a:p>
            <a:p>
              <a:r>
                <a:rPr kumimoji="1" lang="en-US" altLang="zh-TW" sz="2400">
                  <a:latin typeface="Times New Roman" pitchFamily="18" charset="0"/>
                  <a:ea typeface="PMingLiU" pitchFamily="18" charset="-120"/>
                </a:rPr>
                <a:t> </a:t>
              </a:r>
              <a:r>
                <a:rPr kumimoji="1" lang="en-US" altLang="zh-TW" sz="2400">
                  <a:solidFill>
                    <a:srgbClr val="FF0000"/>
                  </a:solidFill>
                  <a:latin typeface="Times New Roman" pitchFamily="18" charset="0"/>
                  <a:ea typeface="PMingLiU" pitchFamily="18" charset="-120"/>
                </a:rPr>
                <a:t>:</a:t>
              </a:r>
              <a:r>
                <a:rPr kumimoji="1" lang="en-US" altLang="zh-TW" sz="2400">
                  <a:latin typeface="Times New Roman" pitchFamily="18" charset="0"/>
                  <a:ea typeface="PMingLiU" pitchFamily="18" charset="-120"/>
                </a:rPr>
                <a:t>       :      :               :</a:t>
              </a:r>
              <a:endParaRPr kumimoji="1" lang="en-US" altLang="zh-TW" sz="2400" i="1">
                <a:latin typeface="Times New Roman" pitchFamily="18" charset="0"/>
                <a:ea typeface="PMingLiU" pitchFamily="18" charset="-120"/>
              </a:endParaRPr>
            </a:p>
            <a:p>
              <a:r>
                <a:rPr kumimoji="1" lang="en-US" altLang="zh-TW" sz="2400" i="1">
                  <a:solidFill>
                    <a:srgbClr val="FF0000"/>
                  </a:solidFill>
                  <a:latin typeface="Times New Roman" pitchFamily="18" charset="0"/>
                  <a:ea typeface="PMingLiU" pitchFamily="18" charset="-120"/>
                </a:rPr>
                <a:t>D</a:t>
              </a:r>
              <a:r>
                <a:rPr kumimoji="1" lang="en-US" altLang="zh-TW" sz="2400" i="1" baseline="-25000">
                  <a:solidFill>
                    <a:srgbClr val="FF0000"/>
                  </a:solidFill>
                  <a:latin typeface="Times New Roman" pitchFamily="18" charset="0"/>
                  <a:ea typeface="PMingLiU" pitchFamily="18" charset="-120"/>
                </a:rPr>
                <a:t>n</a:t>
              </a:r>
              <a:r>
                <a:rPr kumimoji="1" lang="en-US" altLang="zh-TW" sz="2400" i="1">
                  <a:latin typeface="Times New Roman" pitchFamily="18" charset="0"/>
                  <a:ea typeface="PMingLiU" pitchFamily="18" charset="-120"/>
                </a:rPr>
                <a:t>    w</a:t>
              </a:r>
              <a:r>
                <a:rPr kumimoji="1" lang="en-US" altLang="zh-TW" sz="2400" i="1" baseline="-25000">
                  <a:latin typeface="Times New Roman" pitchFamily="18" charset="0"/>
                  <a:ea typeface="PMingLiU" pitchFamily="18" charset="-120"/>
                </a:rPr>
                <a:t>1n</a:t>
              </a:r>
              <a:r>
                <a:rPr kumimoji="1" lang="en-US" altLang="zh-TW" sz="2400" i="1">
                  <a:latin typeface="Times New Roman" pitchFamily="18" charset="0"/>
                  <a:ea typeface="PMingLiU" pitchFamily="18" charset="-120"/>
                </a:rPr>
                <a:t>  w</a:t>
              </a:r>
              <a:r>
                <a:rPr kumimoji="1" lang="en-US" altLang="zh-TW" sz="2400" i="1" baseline="-25000">
                  <a:latin typeface="Times New Roman" pitchFamily="18" charset="0"/>
                  <a:ea typeface="PMingLiU" pitchFamily="18" charset="-120"/>
                </a:rPr>
                <a:t>2n</a:t>
              </a:r>
              <a:r>
                <a:rPr kumimoji="1" lang="en-US" altLang="zh-TW" sz="2400" i="1">
                  <a:latin typeface="Times New Roman" pitchFamily="18" charset="0"/>
                  <a:ea typeface="PMingLiU" pitchFamily="18" charset="-120"/>
                </a:rPr>
                <a:t>   …      w</a:t>
              </a:r>
              <a:r>
                <a:rPr kumimoji="1" lang="en-US" altLang="zh-TW" sz="2400" i="1" baseline="-25000">
                  <a:latin typeface="Times New Roman" pitchFamily="18" charset="0"/>
                  <a:ea typeface="PMingLiU" pitchFamily="18" charset="-120"/>
                </a:rPr>
                <a:t>tn</a:t>
              </a:r>
            </a:p>
            <a:p>
              <a:endParaRPr kumimoji="1" lang="zh-TW" altLang="en-US" sz="2400">
                <a:latin typeface="Times New Roman" pitchFamily="18" charset="0"/>
                <a:ea typeface="PMingLiU" pitchFamily="18" charset="-12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BA1DA5E-B19D-4849-9346-0E7BF8695FB7}" type="slidenum">
              <a:rPr lang="en-US" sz="1200">
                <a:latin typeface="Helvetica" pitchFamily="34" charset="0"/>
              </a:rPr>
              <a:pPr eaLnBrk="1" hangingPunct="1"/>
              <a:t>40</a:t>
            </a:fld>
            <a:endParaRPr lang="en-US" sz="120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WordNet Synset Relationships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>
                <a:solidFill>
                  <a:srgbClr val="00CC00"/>
                </a:solidFill>
              </a:rPr>
              <a:t>Antonym</a:t>
            </a:r>
            <a:r>
              <a:rPr lang="en-US" sz="2400" smtClean="0"/>
              <a:t>: front </a:t>
            </a:r>
            <a:r>
              <a:rPr lang="en-US" sz="2400" smtClean="0">
                <a:sym typeface="Symbol" pitchFamily="18" charset="2"/>
              </a:rPr>
              <a:t> back</a:t>
            </a:r>
          </a:p>
          <a:p>
            <a:pPr eaLnBrk="1" hangingPunct="1"/>
            <a:r>
              <a:rPr lang="en-US" sz="2400" smtClean="0">
                <a:solidFill>
                  <a:srgbClr val="00CC00"/>
                </a:solidFill>
                <a:sym typeface="Symbol" pitchFamily="18" charset="2"/>
              </a:rPr>
              <a:t>Attribute</a:t>
            </a:r>
            <a:r>
              <a:rPr lang="en-US" sz="2400" smtClean="0">
                <a:sym typeface="Symbol" pitchFamily="18" charset="2"/>
              </a:rPr>
              <a:t>: benevolence  good (noun to adjective)</a:t>
            </a:r>
          </a:p>
          <a:p>
            <a:pPr eaLnBrk="1" hangingPunct="1"/>
            <a:r>
              <a:rPr lang="en-US" sz="2400" smtClean="0">
                <a:solidFill>
                  <a:srgbClr val="00CC00"/>
                </a:solidFill>
                <a:sym typeface="Symbol" pitchFamily="18" charset="2"/>
              </a:rPr>
              <a:t>Pertainym</a:t>
            </a:r>
            <a:r>
              <a:rPr lang="en-US" sz="2400" smtClean="0">
                <a:sym typeface="Symbol" pitchFamily="18" charset="2"/>
              </a:rPr>
              <a:t>: alphabetical  alphabet (adjective to noun)</a:t>
            </a:r>
          </a:p>
          <a:p>
            <a:pPr eaLnBrk="1" hangingPunct="1"/>
            <a:r>
              <a:rPr lang="en-US" sz="2400" smtClean="0">
                <a:solidFill>
                  <a:srgbClr val="00CC00"/>
                </a:solidFill>
                <a:sym typeface="Symbol" pitchFamily="18" charset="2"/>
              </a:rPr>
              <a:t>Similar</a:t>
            </a:r>
            <a:r>
              <a:rPr lang="en-US" sz="2400" smtClean="0">
                <a:sym typeface="Symbol" pitchFamily="18" charset="2"/>
              </a:rPr>
              <a:t>: unquestioning  absolute</a:t>
            </a:r>
          </a:p>
          <a:p>
            <a:pPr eaLnBrk="1" hangingPunct="1"/>
            <a:r>
              <a:rPr lang="en-US" sz="2400" smtClean="0">
                <a:solidFill>
                  <a:srgbClr val="00CC00"/>
                </a:solidFill>
                <a:sym typeface="Symbol" pitchFamily="18" charset="2"/>
              </a:rPr>
              <a:t>Cause</a:t>
            </a:r>
            <a:r>
              <a:rPr lang="en-US" sz="2400" smtClean="0">
                <a:sym typeface="Symbol" pitchFamily="18" charset="2"/>
              </a:rPr>
              <a:t>: kill  die</a:t>
            </a:r>
          </a:p>
          <a:p>
            <a:pPr eaLnBrk="1" hangingPunct="1"/>
            <a:r>
              <a:rPr lang="en-US" sz="2400" smtClean="0">
                <a:solidFill>
                  <a:srgbClr val="00CC00"/>
                </a:solidFill>
                <a:sym typeface="Symbol" pitchFamily="18" charset="2"/>
              </a:rPr>
              <a:t>Entailment</a:t>
            </a:r>
            <a:r>
              <a:rPr lang="en-US" sz="2400" smtClean="0">
                <a:sym typeface="Symbol" pitchFamily="18" charset="2"/>
              </a:rPr>
              <a:t>: breathe  inhale</a:t>
            </a:r>
          </a:p>
          <a:p>
            <a:pPr eaLnBrk="1" hangingPunct="1"/>
            <a:r>
              <a:rPr lang="en-US" sz="2400" smtClean="0">
                <a:solidFill>
                  <a:srgbClr val="00CC00"/>
                </a:solidFill>
                <a:sym typeface="Symbol" pitchFamily="18" charset="2"/>
              </a:rPr>
              <a:t>Holonym</a:t>
            </a:r>
            <a:r>
              <a:rPr lang="en-US" sz="2400" smtClean="0">
                <a:sym typeface="Symbol" pitchFamily="18" charset="2"/>
              </a:rPr>
              <a:t>: chapter  text (part-of)</a:t>
            </a:r>
          </a:p>
          <a:p>
            <a:pPr eaLnBrk="1" hangingPunct="1"/>
            <a:r>
              <a:rPr lang="en-US" sz="2400" smtClean="0">
                <a:solidFill>
                  <a:srgbClr val="00CC00"/>
                </a:solidFill>
                <a:sym typeface="Symbol" pitchFamily="18" charset="2"/>
              </a:rPr>
              <a:t>Meronym</a:t>
            </a:r>
            <a:r>
              <a:rPr lang="en-US" sz="2400" smtClean="0">
                <a:sym typeface="Symbol" pitchFamily="18" charset="2"/>
              </a:rPr>
              <a:t>: computer  cpu (whole-of)</a:t>
            </a:r>
          </a:p>
          <a:p>
            <a:pPr eaLnBrk="1" hangingPunct="1"/>
            <a:r>
              <a:rPr lang="en-US" sz="2400" smtClean="0">
                <a:solidFill>
                  <a:srgbClr val="00CC00"/>
                </a:solidFill>
                <a:sym typeface="Symbol" pitchFamily="18" charset="2"/>
              </a:rPr>
              <a:t>Hyponym: </a:t>
            </a:r>
            <a:r>
              <a:rPr lang="en-US" sz="2400" smtClean="0">
                <a:sym typeface="Symbol" pitchFamily="18" charset="2"/>
              </a:rPr>
              <a:t>tree  plant (specialization)</a:t>
            </a:r>
          </a:p>
          <a:p>
            <a:pPr eaLnBrk="1" hangingPunct="1"/>
            <a:r>
              <a:rPr lang="en-US" sz="2400" smtClean="0">
                <a:solidFill>
                  <a:srgbClr val="00CC00"/>
                </a:solidFill>
                <a:sym typeface="Symbol" pitchFamily="18" charset="2"/>
              </a:rPr>
              <a:t>Hypernym:</a:t>
            </a:r>
            <a:r>
              <a:rPr lang="en-US" sz="2400" smtClean="0">
                <a:sym typeface="Symbol" pitchFamily="18" charset="2"/>
              </a:rPr>
              <a:t> fruit  apple (generalization)</a:t>
            </a:r>
          </a:p>
        </p:txBody>
      </p:sp>
    </p:spTree>
    <p:extLst>
      <p:ext uri="{BB962C8B-B14F-4D97-AF65-F5344CB8AC3E}">
        <p14:creationId xmlns:p14="http://schemas.microsoft.com/office/powerpoint/2010/main" val="405889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B1D7186-CD65-4AEF-9750-0A76BA8668E9}" type="slidenum">
              <a:rPr lang="en-US" sz="1200">
                <a:latin typeface="Helvetica" pitchFamily="34" charset="0"/>
              </a:rPr>
              <a:pPr eaLnBrk="1" hangingPunct="1"/>
              <a:t>41</a:t>
            </a:fld>
            <a:endParaRPr lang="en-US" sz="120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WordNet Query Expansion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Add synonyms in the same synset.</a:t>
            </a:r>
          </a:p>
          <a:p>
            <a:pPr eaLnBrk="1" hangingPunct="1"/>
            <a:r>
              <a:rPr lang="en-US" smtClean="0"/>
              <a:t>Add  hyponyms to add specialized terms.</a:t>
            </a:r>
          </a:p>
          <a:p>
            <a:pPr eaLnBrk="1" hangingPunct="1"/>
            <a:r>
              <a:rPr lang="en-US" smtClean="0"/>
              <a:t>Add hypernyms to generalize a query.</a:t>
            </a:r>
          </a:p>
          <a:p>
            <a:pPr eaLnBrk="1" hangingPunct="1"/>
            <a:r>
              <a:rPr lang="en-US" smtClean="0"/>
              <a:t>Add other related terms to expand query.</a:t>
            </a:r>
          </a:p>
        </p:txBody>
      </p:sp>
    </p:spTree>
    <p:extLst>
      <p:ext uri="{BB962C8B-B14F-4D97-AF65-F5344CB8AC3E}">
        <p14:creationId xmlns:p14="http://schemas.microsoft.com/office/powerpoint/2010/main" val="39167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36619DA-ABEF-4C93-8FC2-8BF19F039166}" type="slidenum">
              <a:rPr lang="en-US" sz="1200">
                <a:latin typeface="Helvetica" pitchFamily="34" charset="0"/>
              </a:rPr>
              <a:pPr eaLnBrk="1" hangingPunct="1"/>
              <a:t>42</a:t>
            </a:fld>
            <a:endParaRPr lang="en-US" sz="120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Statistical Thesaurus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Existing human-developed thesauri are not easily available in all languages.</a:t>
            </a:r>
          </a:p>
          <a:p>
            <a:pPr eaLnBrk="1" hangingPunct="1"/>
            <a:r>
              <a:rPr lang="en-US" smtClean="0"/>
              <a:t>Human thesuari are limited in the type and range of synonymy and semantic relations they represent.</a:t>
            </a:r>
          </a:p>
          <a:p>
            <a:pPr eaLnBrk="1" hangingPunct="1"/>
            <a:r>
              <a:rPr lang="en-US" smtClean="0"/>
              <a:t>Semantically related terms can be discovered from statistical analysis of corpora.</a:t>
            </a:r>
          </a:p>
        </p:txBody>
      </p:sp>
    </p:spTree>
    <p:extLst>
      <p:ext uri="{BB962C8B-B14F-4D97-AF65-F5344CB8AC3E}">
        <p14:creationId xmlns:p14="http://schemas.microsoft.com/office/powerpoint/2010/main" val="292300258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B1236DE-EF4C-4FCE-A0AE-D7F97161266F}" type="slidenum">
              <a:rPr lang="en-US" sz="1200">
                <a:latin typeface="Helvetica" pitchFamily="34" charset="0"/>
              </a:rPr>
              <a:pPr eaLnBrk="1" hangingPunct="1"/>
              <a:t>43</a:t>
            </a:fld>
            <a:endParaRPr lang="en-US" sz="120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Automatic Global Analysis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Determine term similarity through a pre-computed statistical analysis of the complete corpus.</a:t>
            </a:r>
          </a:p>
          <a:p>
            <a:pPr eaLnBrk="1" hangingPunct="1"/>
            <a:r>
              <a:rPr lang="en-US" smtClean="0"/>
              <a:t>Compute association matrices which quantify term correlations in terms of how frequently they co-occur.</a:t>
            </a:r>
          </a:p>
          <a:p>
            <a:pPr eaLnBrk="1" hangingPunct="1"/>
            <a:r>
              <a:rPr lang="en-US" smtClean="0"/>
              <a:t>Expand queries with statistically most similar terms.</a:t>
            </a:r>
          </a:p>
        </p:txBody>
      </p:sp>
    </p:spTree>
    <p:extLst>
      <p:ext uri="{BB962C8B-B14F-4D97-AF65-F5344CB8AC3E}">
        <p14:creationId xmlns:p14="http://schemas.microsoft.com/office/powerpoint/2010/main" val="387055887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824C3ED-268C-4247-8B63-85BF3A93F4A6}" type="slidenum">
              <a:rPr lang="en-US" sz="1200">
                <a:latin typeface="Helvetica" pitchFamily="34" charset="0"/>
              </a:rPr>
              <a:pPr eaLnBrk="1" hangingPunct="1"/>
              <a:t>44</a:t>
            </a:fld>
            <a:endParaRPr lang="en-US" sz="120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Association Matrix</a:t>
            </a:r>
          </a:p>
        </p:txBody>
      </p:sp>
      <p:grpSp>
        <p:nvGrpSpPr>
          <p:cNvPr id="26628" name="Group 11"/>
          <p:cNvGrpSpPr>
            <a:grpSpLocks/>
          </p:cNvGrpSpPr>
          <p:nvPr/>
        </p:nvGrpSpPr>
        <p:grpSpPr bwMode="auto">
          <a:xfrm>
            <a:off x="2286000" y="1371600"/>
            <a:ext cx="4033838" cy="2286000"/>
            <a:chOff x="1299" y="960"/>
            <a:chExt cx="2541" cy="1440"/>
          </a:xfrm>
        </p:grpSpPr>
        <p:sp>
          <p:nvSpPr>
            <p:cNvPr id="26632" name="Rectangle 4"/>
            <p:cNvSpPr>
              <a:spLocks noChangeArrowheads="1"/>
            </p:cNvSpPr>
            <p:nvPr/>
          </p:nvSpPr>
          <p:spPr bwMode="auto">
            <a:xfrm>
              <a:off x="1632" y="1200"/>
              <a:ext cx="2208" cy="12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26633" name="Text Box 5"/>
            <p:cNvSpPr txBox="1">
              <a:spLocks noChangeArrowheads="1"/>
            </p:cNvSpPr>
            <p:nvPr/>
          </p:nvSpPr>
          <p:spPr bwMode="auto">
            <a:xfrm>
              <a:off x="1632" y="960"/>
              <a:ext cx="217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/>
                <a:t>w</a:t>
              </a:r>
              <a:r>
                <a:rPr lang="en-US" baseline="-25000"/>
                <a:t>1 </a:t>
              </a:r>
              <a:r>
                <a:rPr lang="en-US"/>
                <a:t> w</a:t>
              </a:r>
              <a:r>
                <a:rPr lang="en-US" baseline="-25000"/>
                <a:t>2</a:t>
              </a:r>
              <a:r>
                <a:rPr lang="en-US"/>
                <a:t>  w</a:t>
              </a:r>
              <a:r>
                <a:rPr lang="en-US" baseline="-25000"/>
                <a:t>3</a:t>
              </a:r>
              <a:r>
                <a:rPr lang="en-US"/>
                <a:t> …………………..w</a:t>
              </a:r>
              <a:r>
                <a:rPr lang="en-US" baseline="-25000"/>
                <a:t>n</a:t>
              </a:r>
            </a:p>
          </p:txBody>
        </p:sp>
        <p:sp>
          <p:nvSpPr>
            <p:cNvPr id="26634" name="Text Box 6"/>
            <p:cNvSpPr txBox="1">
              <a:spLocks noChangeArrowheads="1"/>
            </p:cNvSpPr>
            <p:nvPr/>
          </p:nvSpPr>
          <p:spPr bwMode="auto">
            <a:xfrm>
              <a:off x="1299" y="1161"/>
              <a:ext cx="282" cy="1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/>
                <a:t>w</a:t>
              </a:r>
              <a:r>
                <a:rPr lang="en-US" baseline="-25000"/>
                <a:t>1</a:t>
              </a:r>
            </a:p>
            <a:p>
              <a:pPr eaLnBrk="1" hangingPunct="1"/>
              <a:r>
                <a:rPr lang="en-US"/>
                <a:t>w</a:t>
              </a:r>
              <a:r>
                <a:rPr lang="en-US" baseline="-25000"/>
                <a:t>2</a:t>
              </a:r>
            </a:p>
            <a:p>
              <a:pPr eaLnBrk="1" hangingPunct="1"/>
              <a:r>
                <a:rPr lang="en-US"/>
                <a:t>w</a:t>
              </a:r>
              <a:r>
                <a:rPr lang="en-US" baseline="-25000"/>
                <a:t>3</a:t>
              </a:r>
            </a:p>
            <a:p>
              <a:pPr eaLnBrk="1" hangingPunct="1"/>
              <a:r>
                <a:rPr lang="en-US"/>
                <a:t>.</a:t>
              </a:r>
            </a:p>
            <a:p>
              <a:pPr eaLnBrk="1" hangingPunct="1"/>
              <a:r>
                <a:rPr lang="en-US"/>
                <a:t>.</a:t>
              </a:r>
            </a:p>
            <a:p>
              <a:pPr eaLnBrk="1" hangingPunct="1"/>
              <a:r>
                <a:rPr lang="en-US"/>
                <a:t>w</a:t>
              </a:r>
              <a:r>
                <a:rPr lang="en-US" baseline="-25000"/>
                <a:t>n</a:t>
              </a:r>
            </a:p>
          </p:txBody>
        </p:sp>
        <p:sp>
          <p:nvSpPr>
            <p:cNvPr id="26635" name="Text Box 7"/>
            <p:cNvSpPr txBox="1">
              <a:spLocks noChangeArrowheads="1"/>
            </p:cNvSpPr>
            <p:nvPr/>
          </p:nvSpPr>
          <p:spPr bwMode="auto">
            <a:xfrm>
              <a:off x="1680" y="1152"/>
              <a:ext cx="20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/>
                <a:t>c</a:t>
              </a:r>
              <a:r>
                <a:rPr lang="en-US" baseline="-25000"/>
                <a:t>11</a:t>
              </a:r>
              <a:r>
                <a:rPr lang="en-US"/>
                <a:t>  c</a:t>
              </a:r>
              <a:r>
                <a:rPr lang="en-US" baseline="-25000"/>
                <a:t>12</a:t>
              </a:r>
              <a:r>
                <a:rPr lang="en-US"/>
                <a:t>  c</a:t>
              </a:r>
              <a:r>
                <a:rPr lang="en-US" baseline="-25000"/>
                <a:t>13</a:t>
              </a:r>
              <a:r>
                <a:rPr lang="en-US"/>
                <a:t>…………………c</a:t>
              </a:r>
              <a:r>
                <a:rPr lang="en-US" baseline="-25000"/>
                <a:t>1n</a:t>
              </a:r>
            </a:p>
          </p:txBody>
        </p:sp>
        <p:sp>
          <p:nvSpPr>
            <p:cNvPr id="26636" name="Text Box 8"/>
            <p:cNvSpPr txBox="1">
              <a:spLocks noChangeArrowheads="1"/>
            </p:cNvSpPr>
            <p:nvPr/>
          </p:nvSpPr>
          <p:spPr bwMode="auto">
            <a:xfrm>
              <a:off x="1680" y="1344"/>
              <a:ext cx="289" cy="10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/>
                <a:t>c</a:t>
              </a:r>
              <a:r>
                <a:rPr lang="en-US" baseline="-25000"/>
                <a:t>21</a:t>
              </a:r>
            </a:p>
            <a:p>
              <a:pPr eaLnBrk="1" hangingPunct="1"/>
              <a:r>
                <a:rPr lang="en-US"/>
                <a:t>c</a:t>
              </a:r>
              <a:r>
                <a:rPr lang="en-US" baseline="-25000"/>
                <a:t>31</a:t>
              </a:r>
            </a:p>
            <a:p>
              <a:pPr eaLnBrk="1" hangingPunct="1"/>
              <a:r>
                <a:rPr lang="en-US"/>
                <a:t>.</a:t>
              </a:r>
            </a:p>
            <a:p>
              <a:pPr eaLnBrk="1" hangingPunct="1"/>
              <a:r>
                <a:rPr lang="en-US"/>
                <a:t>.</a:t>
              </a:r>
            </a:p>
            <a:p>
              <a:pPr eaLnBrk="1" hangingPunct="1"/>
              <a:r>
                <a:rPr lang="en-US"/>
                <a:t>c</a:t>
              </a:r>
              <a:r>
                <a:rPr lang="en-US" baseline="-25000"/>
                <a:t>n1</a:t>
              </a:r>
            </a:p>
          </p:txBody>
        </p:sp>
      </p:grpSp>
      <p:sp>
        <p:nvSpPr>
          <p:cNvPr id="26629" name="Text Box 9"/>
          <p:cNvSpPr txBox="1">
            <a:spLocks noChangeArrowheads="1"/>
          </p:cNvSpPr>
          <p:nvPr/>
        </p:nvSpPr>
        <p:spPr bwMode="auto">
          <a:xfrm>
            <a:off x="1717675" y="3886200"/>
            <a:ext cx="5956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 i="1">
                <a:solidFill>
                  <a:srgbClr val="FF0000"/>
                </a:solidFill>
              </a:rPr>
              <a:t>c</a:t>
            </a:r>
            <a:r>
              <a:rPr lang="en-US" sz="2400" i="1" baseline="-25000">
                <a:solidFill>
                  <a:srgbClr val="FF0000"/>
                </a:solidFill>
              </a:rPr>
              <a:t>ij</a:t>
            </a:r>
            <a:r>
              <a:rPr lang="en-US" sz="2400"/>
              <a:t>: </a:t>
            </a:r>
            <a:r>
              <a:rPr lang="en-US" sz="2400">
                <a:solidFill>
                  <a:srgbClr val="006600"/>
                </a:solidFill>
              </a:rPr>
              <a:t>Correlation factor between term</a:t>
            </a:r>
            <a:r>
              <a:rPr lang="en-US" sz="2400" i="1">
                <a:solidFill>
                  <a:srgbClr val="006600"/>
                </a:solidFill>
              </a:rPr>
              <a:t> i </a:t>
            </a:r>
            <a:r>
              <a:rPr lang="en-US" sz="2400">
                <a:solidFill>
                  <a:srgbClr val="006600"/>
                </a:solidFill>
              </a:rPr>
              <a:t>and term </a:t>
            </a:r>
            <a:r>
              <a:rPr lang="en-US" sz="2400" i="1">
                <a:solidFill>
                  <a:srgbClr val="006600"/>
                </a:solidFill>
              </a:rPr>
              <a:t>j</a:t>
            </a:r>
            <a:endParaRPr lang="en-US" sz="2400">
              <a:solidFill>
                <a:srgbClr val="006600"/>
              </a:solidFill>
            </a:endParaRPr>
          </a:p>
        </p:txBody>
      </p:sp>
      <p:graphicFrame>
        <p:nvGraphicFramePr>
          <p:cNvPr id="26630" name="Object 12"/>
          <p:cNvGraphicFramePr>
            <a:graphicFrameLocks noChangeAspect="1"/>
          </p:cNvGraphicFramePr>
          <p:nvPr/>
        </p:nvGraphicFramePr>
        <p:xfrm>
          <a:off x="2362200" y="4419600"/>
          <a:ext cx="2133600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05" name="Equation" r:id="rId3" imgW="1016000" imgH="368300" progId="Equation.3">
                  <p:embed/>
                </p:oleObj>
              </mc:Choice>
              <mc:Fallback>
                <p:oleObj name="Equation" r:id="rId3" imgW="1016000" imgH="368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4419600"/>
                        <a:ext cx="2133600" cy="77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1" name="Text Box 13"/>
          <p:cNvSpPr txBox="1">
            <a:spLocks noChangeArrowheads="1"/>
          </p:cNvSpPr>
          <p:nvPr/>
        </p:nvSpPr>
        <p:spPr bwMode="auto">
          <a:xfrm>
            <a:off x="2286000" y="5181600"/>
            <a:ext cx="4938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FF0000"/>
                </a:solidFill>
              </a:rPr>
              <a:t>f</a:t>
            </a:r>
            <a:r>
              <a:rPr lang="en-US" sz="2400" baseline="-25000">
                <a:solidFill>
                  <a:srgbClr val="FF0000"/>
                </a:solidFill>
              </a:rPr>
              <a:t>ik</a:t>
            </a:r>
            <a:r>
              <a:rPr lang="en-US" sz="2400" baseline="-25000"/>
              <a:t> </a:t>
            </a:r>
            <a:r>
              <a:rPr lang="en-US" sz="2400"/>
              <a:t>: </a:t>
            </a:r>
            <a:r>
              <a:rPr lang="en-US" sz="2400">
                <a:solidFill>
                  <a:srgbClr val="006600"/>
                </a:solidFill>
              </a:rPr>
              <a:t>Frequency of term </a:t>
            </a:r>
            <a:r>
              <a:rPr lang="en-US" sz="2400" i="1">
                <a:solidFill>
                  <a:srgbClr val="006600"/>
                </a:solidFill>
              </a:rPr>
              <a:t>i</a:t>
            </a:r>
            <a:r>
              <a:rPr lang="en-US" sz="2400">
                <a:solidFill>
                  <a:srgbClr val="006600"/>
                </a:solidFill>
              </a:rPr>
              <a:t> in document </a:t>
            </a:r>
            <a:r>
              <a:rPr lang="en-US" sz="2400" i="1">
                <a:solidFill>
                  <a:srgbClr val="006600"/>
                </a:solidFill>
              </a:rPr>
              <a:t>k</a:t>
            </a:r>
            <a:r>
              <a:rPr lang="en-US" sz="2400">
                <a:solidFill>
                  <a:srgbClr val="006600"/>
                </a:solidFill>
              </a:rPr>
              <a:t> </a:t>
            </a:r>
            <a:endParaRPr lang="en-US" sz="2400" baseline="-2500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59108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D6E60AF-3356-4A11-9BEC-F35AD7A98EE0}" type="slidenum">
              <a:rPr lang="en-US" sz="1200">
                <a:latin typeface="Helvetica" pitchFamily="34" charset="0"/>
              </a:rPr>
              <a:pPr eaLnBrk="1" hangingPunct="1"/>
              <a:t>45</a:t>
            </a:fld>
            <a:endParaRPr lang="en-US" sz="120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Normalized Association Matrix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Frequency based correlation factor favors more frequent terms.</a:t>
            </a:r>
          </a:p>
          <a:p>
            <a:pPr eaLnBrk="1" hangingPunct="1"/>
            <a:r>
              <a:rPr lang="en-US" smtClean="0"/>
              <a:t>Normalize association scores: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Normalized score is 1 if two terms have the same frequency in all documents.</a:t>
            </a:r>
          </a:p>
        </p:txBody>
      </p:sp>
      <p:graphicFrame>
        <p:nvGraphicFramePr>
          <p:cNvPr id="27653" name="Object 4"/>
          <p:cNvGraphicFramePr>
            <a:graphicFrameLocks noChangeAspect="1"/>
          </p:cNvGraphicFramePr>
          <p:nvPr/>
        </p:nvGraphicFramePr>
        <p:xfrm>
          <a:off x="3429000" y="2971800"/>
          <a:ext cx="19685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29" name="Equation" r:id="rId3" imgW="1040948" imgH="469696" progId="Equation.3">
                  <p:embed/>
                </p:oleObj>
              </mc:Choice>
              <mc:Fallback>
                <p:oleObj name="Equation" r:id="rId3" imgW="1040948" imgH="46969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971800"/>
                        <a:ext cx="1968500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145042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FF38067-9B16-4571-85DD-485850F1BF47}" type="slidenum">
              <a:rPr lang="en-US" sz="1200">
                <a:latin typeface="Helvetica" pitchFamily="34" charset="0"/>
              </a:rPr>
              <a:pPr eaLnBrk="1" hangingPunct="1"/>
              <a:t>46</a:t>
            </a:fld>
            <a:endParaRPr lang="en-US" sz="120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Metric Correlation Matrix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01000" cy="4687888"/>
          </a:xfrm>
        </p:spPr>
        <p:txBody>
          <a:bodyPr/>
          <a:lstStyle/>
          <a:p>
            <a:pPr eaLnBrk="1" hangingPunct="1"/>
            <a:r>
              <a:rPr lang="en-US" smtClean="0"/>
              <a:t>Association correlation does not account for the proximity of terms in documents, just co-occurrence frequencies within documents.</a:t>
            </a:r>
          </a:p>
          <a:p>
            <a:pPr eaLnBrk="1" hangingPunct="1"/>
            <a:r>
              <a:rPr lang="en-US" smtClean="0"/>
              <a:t>Metric correlations account for term proximity.</a:t>
            </a:r>
          </a:p>
        </p:txBody>
      </p:sp>
      <p:graphicFrame>
        <p:nvGraphicFramePr>
          <p:cNvPr id="28677" name="Object 4"/>
          <p:cNvGraphicFramePr>
            <a:graphicFrameLocks noChangeAspect="1"/>
          </p:cNvGraphicFramePr>
          <p:nvPr/>
        </p:nvGraphicFramePr>
        <p:xfrm>
          <a:off x="2730500" y="4038600"/>
          <a:ext cx="2770188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53" name="Equation" r:id="rId3" imgW="1320800" imgH="457200" progId="Equation.3">
                  <p:embed/>
                </p:oleObj>
              </mc:Choice>
              <mc:Fallback>
                <p:oleObj name="Equation" r:id="rId3" imgW="13208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0500" y="4038600"/>
                        <a:ext cx="2770188" cy="960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8" name="Text Box 5"/>
          <p:cNvSpPr txBox="1">
            <a:spLocks noChangeArrowheads="1"/>
          </p:cNvSpPr>
          <p:nvPr/>
        </p:nvSpPr>
        <p:spPr bwMode="auto">
          <a:xfrm>
            <a:off x="762000" y="4953000"/>
            <a:ext cx="785653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2400" i="1">
                <a:solidFill>
                  <a:srgbClr val="FF0000"/>
                </a:solidFill>
              </a:rPr>
              <a:t>V</a:t>
            </a:r>
            <a:r>
              <a:rPr lang="en-US" sz="2400" i="1" baseline="-25000">
                <a:solidFill>
                  <a:srgbClr val="FF0000"/>
                </a:solidFill>
              </a:rPr>
              <a:t>i</a:t>
            </a:r>
            <a:r>
              <a:rPr lang="en-US" sz="2400"/>
              <a:t>:  </a:t>
            </a:r>
            <a:r>
              <a:rPr lang="en-US" sz="2400">
                <a:solidFill>
                  <a:srgbClr val="006600"/>
                </a:solidFill>
              </a:rPr>
              <a:t>Set of all occurrences of term </a:t>
            </a:r>
            <a:r>
              <a:rPr lang="en-US" sz="2400" i="1">
                <a:solidFill>
                  <a:srgbClr val="006600"/>
                </a:solidFill>
              </a:rPr>
              <a:t>i</a:t>
            </a:r>
            <a:r>
              <a:rPr lang="en-US" sz="2400">
                <a:solidFill>
                  <a:srgbClr val="006600"/>
                </a:solidFill>
              </a:rPr>
              <a:t> in any document.</a:t>
            </a:r>
          </a:p>
          <a:p>
            <a:pPr algn="l" eaLnBrk="1" hangingPunct="1"/>
            <a:r>
              <a:rPr lang="en-US" sz="2400" i="1">
                <a:solidFill>
                  <a:srgbClr val="FF0000"/>
                </a:solidFill>
              </a:rPr>
              <a:t>r</a:t>
            </a:r>
            <a:r>
              <a:rPr lang="en-US" sz="2400">
                <a:solidFill>
                  <a:srgbClr val="FF0000"/>
                </a:solidFill>
              </a:rPr>
              <a:t>(</a:t>
            </a:r>
            <a:r>
              <a:rPr lang="en-US" sz="2400" i="1">
                <a:solidFill>
                  <a:srgbClr val="FF0000"/>
                </a:solidFill>
              </a:rPr>
              <a:t>k</a:t>
            </a:r>
            <a:r>
              <a:rPr lang="en-US" sz="2400" i="1" baseline="-25000">
                <a:solidFill>
                  <a:srgbClr val="FF0000"/>
                </a:solidFill>
              </a:rPr>
              <a:t>u</a:t>
            </a:r>
            <a:r>
              <a:rPr lang="en-US" sz="2400" i="1">
                <a:solidFill>
                  <a:srgbClr val="FF0000"/>
                </a:solidFill>
              </a:rPr>
              <a:t>,k</a:t>
            </a:r>
            <a:r>
              <a:rPr lang="en-US" sz="2400" i="1" baseline="-25000">
                <a:solidFill>
                  <a:srgbClr val="FF0000"/>
                </a:solidFill>
              </a:rPr>
              <a:t>v</a:t>
            </a:r>
            <a:r>
              <a:rPr lang="en-US" sz="2400">
                <a:solidFill>
                  <a:srgbClr val="FF0000"/>
                </a:solidFill>
              </a:rPr>
              <a:t>)</a:t>
            </a:r>
            <a:r>
              <a:rPr lang="en-US" sz="2400"/>
              <a:t>: </a:t>
            </a:r>
            <a:r>
              <a:rPr lang="en-US" sz="2400">
                <a:solidFill>
                  <a:srgbClr val="006600"/>
                </a:solidFill>
              </a:rPr>
              <a:t>Distance in words between word occurrences </a:t>
            </a:r>
            <a:r>
              <a:rPr lang="en-US" sz="2400" i="1">
                <a:solidFill>
                  <a:srgbClr val="006600"/>
                </a:solidFill>
              </a:rPr>
              <a:t>k</a:t>
            </a:r>
            <a:r>
              <a:rPr lang="en-US" sz="2400" i="1" baseline="-25000">
                <a:solidFill>
                  <a:srgbClr val="006600"/>
                </a:solidFill>
              </a:rPr>
              <a:t>u</a:t>
            </a:r>
            <a:r>
              <a:rPr lang="en-US" sz="2400" i="1">
                <a:solidFill>
                  <a:srgbClr val="006600"/>
                </a:solidFill>
              </a:rPr>
              <a:t> </a:t>
            </a:r>
            <a:r>
              <a:rPr lang="en-US" sz="2400">
                <a:solidFill>
                  <a:srgbClr val="006600"/>
                </a:solidFill>
              </a:rPr>
              <a:t>and </a:t>
            </a:r>
            <a:r>
              <a:rPr lang="en-US" sz="2400" i="1">
                <a:solidFill>
                  <a:srgbClr val="006600"/>
                </a:solidFill>
              </a:rPr>
              <a:t>k</a:t>
            </a:r>
            <a:r>
              <a:rPr lang="en-US" sz="2400" i="1" baseline="-25000">
                <a:solidFill>
                  <a:srgbClr val="006600"/>
                </a:solidFill>
              </a:rPr>
              <a:t>v</a:t>
            </a:r>
          </a:p>
          <a:p>
            <a:pPr algn="l" eaLnBrk="1" hangingPunct="1"/>
            <a:r>
              <a:rPr lang="en-US" sz="2400" i="1" baseline="-25000"/>
              <a:t>                  </a:t>
            </a:r>
            <a:r>
              <a:rPr lang="en-US" sz="2400">
                <a:solidFill>
                  <a:srgbClr val="333399"/>
                </a:solidFill>
              </a:rPr>
              <a:t>(</a:t>
            </a:r>
            <a:r>
              <a:rPr lang="en-US" sz="2400">
                <a:solidFill>
                  <a:srgbClr val="333399"/>
                </a:solidFill>
                <a:sym typeface="Symbol" pitchFamily="18" charset="2"/>
              </a:rPr>
              <a:t></a:t>
            </a:r>
            <a:r>
              <a:rPr lang="en-US" sz="2400">
                <a:solidFill>
                  <a:srgbClr val="333399"/>
                </a:solidFill>
              </a:rPr>
              <a:t> if </a:t>
            </a:r>
            <a:r>
              <a:rPr lang="en-US" sz="2400" i="1">
                <a:solidFill>
                  <a:srgbClr val="333399"/>
                </a:solidFill>
              </a:rPr>
              <a:t>k</a:t>
            </a:r>
            <a:r>
              <a:rPr lang="en-US" sz="2400" i="1" baseline="-25000">
                <a:solidFill>
                  <a:srgbClr val="333399"/>
                </a:solidFill>
              </a:rPr>
              <a:t>u</a:t>
            </a:r>
            <a:r>
              <a:rPr lang="en-US" sz="2400" i="1">
                <a:solidFill>
                  <a:srgbClr val="333399"/>
                </a:solidFill>
              </a:rPr>
              <a:t> </a:t>
            </a:r>
            <a:r>
              <a:rPr lang="en-US" sz="2400">
                <a:solidFill>
                  <a:srgbClr val="333399"/>
                </a:solidFill>
              </a:rPr>
              <a:t>and</a:t>
            </a:r>
            <a:r>
              <a:rPr lang="en-US" sz="2400" i="1">
                <a:solidFill>
                  <a:srgbClr val="333399"/>
                </a:solidFill>
              </a:rPr>
              <a:t> k</a:t>
            </a:r>
            <a:r>
              <a:rPr lang="en-US" sz="2400" i="1" baseline="-25000">
                <a:solidFill>
                  <a:srgbClr val="333399"/>
                </a:solidFill>
              </a:rPr>
              <a:t>v </a:t>
            </a:r>
            <a:r>
              <a:rPr lang="en-US" sz="2400">
                <a:solidFill>
                  <a:srgbClr val="333399"/>
                </a:solidFill>
              </a:rPr>
              <a:t>are occurrences in different documents</a:t>
            </a:r>
            <a:r>
              <a:rPr lang="en-US" sz="2400" i="1">
                <a:solidFill>
                  <a:srgbClr val="333399"/>
                </a:solidFill>
              </a:rPr>
              <a:t>).</a:t>
            </a:r>
            <a:endParaRPr lang="en-US" sz="2400" i="1" baseline="-2500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38381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FBE534B-3FF0-4886-B109-1D4173694AE4}" type="slidenum">
              <a:rPr lang="en-US" sz="1200">
                <a:latin typeface="Helvetica" pitchFamily="34" charset="0"/>
              </a:rPr>
              <a:pPr eaLnBrk="1" hangingPunct="1"/>
              <a:t>47</a:t>
            </a:fld>
            <a:endParaRPr lang="en-US" sz="120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Normalized Metric Correlation Matrix 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Normalize scores to account for term frequencies:</a:t>
            </a:r>
          </a:p>
        </p:txBody>
      </p:sp>
      <p:graphicFrame>
        <p:nvGraphicFramePr>
          <p:cNvPr id="29701" name="Object 4"/>
          <p:cNvGraphicFramePr>
            <a:graphicFrameLocks noChangeAspect="1"/>
          </p:cNvGraphicFramePr>
          <p:nvPr/>
        </p:nvGraphicFramePr>
        <p:xfrm>
          <a:off x="3200400" y="2438400"/>
          <a:ext cx="1631950" cy="97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77" name="Equation" r:id="rId3" imgW="825142" imgH="495085" progId="Equation.3">
                  <p:embed/>
                </p:oleObj>
              </mc:Choice>
              <mc:Fallback>
                <p:oleObj name="Equation" r:id="rId3" imgW="825142" imgH="49508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438400"/>
                        <a:ext cx="1631950" cy="979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053688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C0A0B8D-FE61-4F97-A5E4-4480036C0AE8}" type="slidenum">
              <a:rPr lang="en-US" sz="1200">
                <a:latin typeface="Helvetica" pitchFamily="34" charset="0"/>
              </a:rPr>
              <a:pPr eaLnBrk="1" hangingPunct="1"/>
              <a:t>48</a:t>
            </a:fld>
            <a:endParaRPr lang="en-US" sz="120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001000" cy="990600"/>
          </a:xfrm>
        </p:spPr>
        <p:txBody>
          <a:bodyPr/>
          <a:lstStyle/>
          <a:p>
            <a:pPr eaLnBrk="1" hangingPunct="1"/>
            <a:r>
              <a:rPr lang="en-US" smtClean="0"/>
              <a:t>Query Expansion with Correlation Matrix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 each term </a:t>
            </a:r>
            <a:r>
              <a:rPr lang="en-US" i="1" smtClean="0"/>
              <a:t>i</a:t>
            </a:r>
            <a:r>
              <a:rPr lang="en-US" smtClean="0"/>
              <a:t> in query, expand query with the </a:t>
            </a:r>
            <a:r>
              <a:rPr lang="en-US" i="1" smtClean="0"/>
              <a:t>n</a:t>
            </a:r>
            <a:r>
              <a:rPr lang="en-US" smtClean="0"/>
              <a:t> terms, </a:t>
            </a:r>
            <a:r>
              <a:rPr lang="en-US" i="1" smtClean="0"/>
              <a:t>j</a:t>
            </a:r>
            <a:r>
              <a:rPr lang="en-US" smtClean="0"/>
              <a:t>, with the highest value of </a:t>
            </a:r>
            <a:r>
              <a:rPr lang="en-US" i="1" smtClean="0"/>
              <a:t>c</a:t>
            </a:r>
            <a:r>
              <a:rPr lang="en-US" i="1" baseline="-25000" smtClean="0"/>
              <a:t>ij</a:t>
            </a:r>
            <a:r>
              <a:rPr lang="en-US" i="1" smtClean="0"/>
              <a:t> </a:t>
            </a:r>
            <a:r>
              <a:rPr lang="en-US" smtClean="0"/>
              <a:t>(</a:t>
            </a:r>
            <a:r>
              <a:rPr lang="en-US" i="1" smtClean="0"/>
              <a:t>s</a:t>
            </a:r>
            <a:r>
              <a:rPr lang="en-US" i="1" baseline="-25000" smtClean="0"/>
              <a:t>ij</a:t>
            </a:r>
            <a:r>
              <a:rPr lang="en-US" smtClean="0"/>
              <a:t>).</a:t>
            </a:r>
          </a:p>
          <a:p>
            <a:pPr eaLnBrk="1" hangingPunct="1"/>
            <a:r>
              <a:rPr lang="en-US" smtClean="0"/>
              <a:t>This adds semantically related terms in the “neighborhood” of the query terms.</a:t>
            </a:r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6434635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A2E269C-E29A-463D-AE24-40A55AAF1F54}" type="slidenum">
              <a:rPr lang="en-US" sz="1200">
                <a:latin typeface="Helvetica" pitchFamily="34" charset="0"/>
              </a:rPr>
              <a:pPr eaLnBrk="1" hangingPunct="1"/>
              <a:t>49</a:t>
            </a:fld>
            <a:endParaRPr lang="en-US" sz="120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Problems with Global Analysis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Term ambiguity may introduce irrelevant statistically correlated terms.</a:t>
            </a:r>
          </a:p>
          <a:p>
            <a:pPr lvl="1" eaLnBrk="1" hangingPunct="1"/>
            <a:r>
              <a:rPr lang="en-US" sz="2400" smtClean="0"/>
              <a:t>“Apple computer” </a:t>
            </a:r>
            <a:r>
              <a:rPr lang="en-US" sz="2400" smtClean="0">
                <a:sym typeface="Symbol" pitchFamily="18" charset="2"/>
              </a:rPr>
              <a:t> </a:t>
            </a:r>
            <a:r>
              <a:rPr lang="en-US" sz="2400" smtClean="0"/>
              <a:t>“Apple red fruit computer”</a:t>
            </a:r>
          </a:p>
          <a:p>
            <a:pPr eaLnBrk="1" hangingPunct="1"/>
            <a:r>
              <a:rPr lang="en-US" smtClean="0"/>
              <a:t>Since terms are highly correlated anyway, expansion may not retrieve many additional documents.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71252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>
              <a:defRPr sz="360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>
              <a:defRPr sz="3600">
                <a:solidFill>
                  <a:srgbClr val="0033CC"/>
                </a:solidFill>
                <a:latin typeface="Times New Roman" pitchFamily="18" charset="0"/>
              </a:defRPr>
            </a:lvl2pPr>
            <a:lvl3pPr algn="ctr">
              <a:defRPr sz="3600">
                <a:solidFill>
                  <a:srgbClr val="0033CC"/>
                </a:solidFill>
                <a:latin typeface="Times New Roman" pitchFamily="18" charset="0"/>
              </a:defRPr>
            </a:lvl3pPr>
            <a:lvl4pPr algn="ctr">
              <a:defRPr sz="3600">
                <a:solidFill>
                  <a:srgbClr val="0033CC"/>
                </a:solidFill>
                <a:latin typeface="Times New Roman" pitchFamily="18" charset="0"/>
              </a:defRPr>
            </a:lvl4pPr>
            <a:lvl5pPr algn="ctr">
              <a:defRPr sz="3600">
                <a:solidFill>
                  <a:srgbClr val="0033CC"/>
                </a:solidFill>
                <a:latin typeface="Times New Roman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  <a:latin typeface="Times New Roman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  <a:latin typeface="Times New Roman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  <a:latin typeface="Times New Roman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  <a:latin typeface="Times New Roman" pitchFamily="18" charset="0"/>
              </a:defRPr>
            </a:lvl9pPr>
          </a:lstStyle>
          <a:p>
            <a:r>
              <a:rPr lang="de-DE" dirty="0" smtClean="0"/>
              <a:t>Term-Document Weight</a:t>
            </a:r>
            <a:endParaRPr lang="de-DE" dirty="0"/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571472" y="1462799"/>
            <a:ext cx="7994678" cy="3867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342900" indent="-342900">
              <a:spcBef>
                <a:spcPct val="20000"/>
              </a:spcBef>
              <a:buClr>
                <a:srgbClr val="FF0000"/>
              </a:buClr>
              <a:buChar char="•"/>
              <a:defRPr sz="2800" i="0">
                <a:latin typeface="+mn-lt"/>
                <a:ea typeface="PMingLiU" pitchFamily="18" charset="-120"/>
              </a:defRPr>
            </a:lvl1pPr>
            <a:lvl2pPr marL="742950" lvl="1" indent="-285750">
              <a:spcBef>
                <a:spcPct val="20000"/>
              </a:spcBef>
              <a:buClr>
                <a:schemeClr val="accent2"/>
              </a:buClr>
              <a:buChar char="–"/>
              <a:defRPr sz="28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en-US" dirty="0"/>
              <a:t>Assign a </a:t>
            </a:r>
            <a:r>
              <a:rPr lang="en-US" i="1" dirty="0" err="1"/>
              <a:t>tf-idf</a:t>
            </a:r>
            <a:r>
              <a:rPr lang="en-US" dirty="0"/>
              <a:t> weight for each term </a:t>
            </a:r>
            <a:r>
              <a:rPr lang="en-US" i="1" dirty="0"/>
              <a:t>t</a:t>
            </a:r>
            <a:r>
              <a:rPr lang="en-US" dirty="0"/>
              <a:t> in each document </a:t>
            </a:r>
            <a:r>
              <a:rPr lang="en-US" i="1" dirty="0"/>
              <a:t>d</a:t>
            </a:r>
            <a:r>
              <a:rPr lang="en-US" dirty="0"/>
              <a:t>:</a:t>
            </a:r>
          </a:p>
          <a:p>
            <a:endParaRPr lang="de-DE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Alternatively, we can define</a:t>
            </a:r>
          </a:p>
          <a:p>
            <a:pPr lvl="1"/>
            <a:endParaRPr lang="de-DE" dirty="0"/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222352"/>
              </p:ext>
            </p:extLst>
          </p:nvPr>
        </p:nvGraphicFramePr>
        <p:xfrm>
          <a:off x="2057399" y="4572000"/>
          <a:ext cx="385233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82" name="Equation" r:id="rId4" imgW="1650960" imgH="457200" progId="Equation.3">
                  <p:embed/>
                </p:oleObj>
              </mc:Choice>
              <mc:Fallback>
                <p:oleObj name="Equation" r:id="rId4" imgW="165096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57399" y="4572000"/>
                        <a:ext cx="3852333" cy="106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4521817"/>
              </p:ext>
            </p:extLst>
          </p:nvPr>
        </p:nvGraphicFramePr>
        <p:xfrm>
          <a:off x="2003425" y="2390775"/>
          <a:ext cx="4267200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83" name="Equation" r:id="rId6" imgW="1828800" imgH="431640" progId="Equation.3">
                  <p:embed/>
                </p:oleObj>
              </mc:Choice>
              <mc:Fallback>
                <p:oleObj name="Equation" r:id="rId6" imgW="1828800" imgH="4316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3425" y="2390775"/>
                        <a:ext cx="4267200" cy="1008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00863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93D14F0-9B25-4BC3-A9EA-F296A0DFA125}" type="slidenum">
              <a:rPr lang="en-US" sz="1200">
                <a:latin typeface="Helvetica" pitchFamily="34" charset="0"/>
              </a:rPr>
              <a:pPr eaLnBrk="1" hangingPunct="1"/>
              <a:t>50</a:t>
            </a:fld>
            <a:endParaRPr lang="en-US" sz="1200"/>
          </a:p>
        </p:txBody>
      </p:sp>
      <p:sp>
        <p:nvSpPr>
          <p:cNvPr id="3277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Automatic Local Analysis</a:t>
            </a:r>
          </a:p>
        </p:txBody>
      </p:sp>
      <p:sp>
        <p:nvSpPr>
          <p:cNvPr id="32772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At query time, dynamically determine similar terms based on analysis of top-ranked retrieved documents.</a:t>
            </a:r>
          </a:p>
          <a:p>
            <a:pPr eaLnBrk="1" hangingPunct="1"/>
            <a:r>
              <a:rPr lang="en-US" sz="2800" smtClean="0"/>
              <a:t>Base correlation analysis on only the “local” set of retrieved documents for a specific query.</a:t>
            </a:r>
          </a:p>
          <a:p>
            <a:pPr eaLnBrk="1" hangingPunct="1"/>
            <a:r>
              <a:rPr lang="en-US" sz="2800" smtClean="0"/>
              <a:t>Avoids ambiguity by determining similar (correlated) terms only within relevant documents.</a:t>
            </a:r>
          </a:p>
          <a:p>
            <a:pPr lvl="1" eaLnBrk="1" hangingPunct="1"/>
            <a:r>
              <a:rPr lang="en-US" sz="2400" smtClean="0"/>
              <a:t>“Apple computer” </a:t>
            </a:r>
            <a:r>
              <a:rPr lang="en-US" sz="2400" smtClean="0">
                <a:sym typeface="Symbol" pitchFamily="18" charset="2"/>
              </a:rPr>
              <a:t>                                                          “Apple computer Powerbook laptop”</a:t>
            </a:r>
            <a:endParaRPr lang="en-US" sz="2400" smtClean="0"/>
          </a:p>
          <a:p>
            <a:pPr eaLnBrk="1" hangingPunct="1"/>
            <a:endParaRPr lang="en-US" sz="2400" smtClean="0"/>
          </a:p>
        </p:txBody>
      </p:sp>
    </p:spTree>
    <p:extLst>
      <p:ext uri="{BB962C8B-B14F-4D97-AF65-F5344CB8AC3E}">
        <p14:creationId xmlns:p14="http://schemas.microsoft.com/office/powerpoint/2010/main" val="253364846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0F49DDF-05DB-461F-AD71-683F496956A0}" type="slidenum">
              <a:rPr lang="en-US" sz="1200">
                <a:latin typeface="Helvetica" pitchFamily="34" charset="0"/>
              </a:rPr>
              <a:pPr eaLnBrk="1" hangingPunct="1"/>
              <a:t>51</a:t>
            </a:fld>
            <a:endParaRPr lang="en-US" sz="1200"/>
          </a:p>
        </p:txBody>
      </p:sp>
      <p:sp>
        <p:nvSpPr>
          <p:cNvPr id="3379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Global vs. Local Analysis</a:t>
            </a:r>
          </a:p>
        </p:txBody>
      </p:sp>
      <p:sp>
        <p:nvSpPr>
          <p:cNvPr id="33796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Global analysis requires intensive term correlation computation only once at system development time.</a:t>
            </a:r>
          </a:p>
          <a:p>
            <a:pPr eaLnBrk="1" hangingPunct="1"/>
            <a:r>
              <a:rPr lang="en-US" smtClean="0"/>
              <a:t>Local analysis requires intensive term correlation computation for every query at run time (although number of terms and documents is less than in global analysis).</a:t>
            </a:r>
          </a:p>
          <a:p>
            <a:pPr eaLnBrk="1" hangingPunct="1"/>
            <a:r>
              <a:rPr lang="en-US" smtClean="0"/>
              <a:t>But local analysis gives better results.</a:t>
            </a:r>
          </a:p>
        </p:txBody>
      </p:sp>
    </p:spTree>
    <p:extLst>
      <p:ext uri="{BB962C8B-B14F-4D97-AF65-F5344CB8AC3E}">
        <p14:creationId xmlns:p14="http://schemas.microsoft.com/office/powerpoint/2010/main" val="390140609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F6B86B1-96BA-431D-A2C0-B27979AF0C91}" type="slidenum">
              <a:rPr lang="en-US" sz="1200">
                <a:latin typeface="Helvetica" pitchFamily="34" charset="0"/>
              </a:rPr>
              <a:pPr eaLnBrk="1" hangingPunct="1"/>
              <a:t>52</a:t>
            </a:fld>
            <a:endParaRPr lang="en-US" sz="120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Global Analysis Refinements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Only expand query with terms that are similar to </a:t>
            </a:r>
            <a:r>
              <a:rPr lang="en-US" sz="2800" i="1" smtClean="0"/>
              <a:t>all</a:t>
            </a:r>
            <a:r>
              <a:rPr lang="en-US" sz="2800" smtClean="0"/>
              <a:t> terms in the query.</a:t>
            </a:r>
          </a:p>
          <a:p>
            <a:pPr eaLnBrk="1" hangingPunct="1">
              <a:buFontTx/>
              <a:buNone/>
            </a:pPr>
            <a:endParaRPr lang="en-US" sz="2800" smtClean="0"/>
          </a:p>
          <a:p>
            <a:pPr eaLnBrk="1" hangingPunct="1">
              <a:buFontTx/>
              <a:buNone/>
            </a:pPr>
            <a:endParaRPr lang="en-US" sz="2800" smtClean="0"/>
          </a:p>
          <a:p>
            <a:pPr lvl="1" eaLnBrk="1" hangingPunct="1"/>
            <a:r>
              <a:rPr lang="en-US" sz="2400" smtClean="0"/>
              <a:t>“fruit” not added to “Apple computer” since it is far from “computer.”</a:t>
            </a:r>
          </a:p>
          <a:p>
            <a:pPr lvl="1" eaLnBrk="1" hangingPunct="1"/>
            <a:r>
              <a:rPr lang="en-US" sz="2400" smtClean="0"/>
              <a:t>“fruit” added to “apple pie” since “fruit” close to both “apple” and “pie.”</a:t>
            </a:r>
          </a:p>
          <a:p>
            <a:pPr eaLnBrk="1" hangingPunct="1"/>
            <a:r>
              <a:rPr lang="en-US" sz="2800" smtClean="0"/>
              <a:t>Use more sophisticated term weights (instead of just frequency) when computing term correlations.</a:t>
            </a:r>
          </a:p>
        </p:txBody>
      </p:sp>
      <p:graphicFrame>
        <p:nvGraphicFramePr>
          <p:cNvPr id="34821" name="Object 4"/>
          <p:cNvGraphicFramePr>
            <a:graphicFrameLocks noChangeAspect="1"/>
          </p:cNvGraphicFramePr>
          <p:nvPr/>
        </p:nvGraphicFramePr>
        <p:xfrm>
          <a:off x="3048000" y="2438400"/>
          <a:ext cx="24384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01" name="Equation" r:id="rId3" imgW="1143000" imgH="381000" progId="Equation.3">
                  <p:embed/>
                </p:oleObj>
              </mc:Choice>
              <mc:Fallback>
                <p:oleObj name="Equation" r:id="rId3" imgW="1143000" imgH="38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438400"/>
                        <a:ext cx="2438400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2291744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4981890-ED01-4B86-81F6-53F80A09E69A}" type="slidenum">
              <a:rPr lang="en-US" sz="1200">
                <a:latin typeface="Helvetica" pitchFamily="34" charset="0"/>
              </a:rPr>
              <a:pPr eaLnBrk="1" hangingPunct="1"/>
              <a:t>53</a:t>
            </a:fld>
            <a:endParaRPr lang="en-US" sz="120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Query Expansion Conclusions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Expansion of queries with related terms can improve performance, particularly recall.</a:t>
            </a:r>
          </a:p>
          <a:p>
            <a:pPr eaLnBrk="1" hangingPunct="1"/>
            <a:r>
              <a:rPr lang="en-US" smtClean="0"/>
              <a:t>However, must select similar terms very carefully to avoid problems, such as loss of precision.</a:t>
            </a:r>
          </a:p>
        </p:txBody>
      </p:sp>
    </p:spTree>
    <p:extLst>
      <p:ext uri="{BB962C8B-B14F-4D97-AF65-F5344CB8AC3E}">
        <p14:creationId xmlns:p14="http://schemas.microsoft.com/office/powerpoint/2010/main" val="1600723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6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>
              <a:defRPr sz="360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>
              <a:defRPr sz="3600">
                <a:solidFill>
                  <a:srgbClr val="0033CC"/>
                </a:solidFill>
                <a:latin typeface="Times New Roman" pitchFamily="18" charset="0"/>
              </a:defRPr>
            </a:lvl2pPr>
            <a:lvl3pPr algn="ctr">
              <a:defRPr sz="3600">
                <a:solidFill>
                  <a:srgbClr val="0033CC"/>
                </a:solidFill>
                <a:latin typeface="Times New Roman" pitchFamily="18" charset="0"/>
              </a:defRPr>
            </a:lvl3pPr>
            <a:lvl4pPr algn="ctr">
              <a:defRPr sz="3600">
                <a:solidFill>
                  <a:srgbClr val="0033CC"/>
                </a:solidFill>
                <a:latin typeface="Times New Roman" pitchFamily="18" charset="0"/>
              </a:defRPr>
            </a:lvl4pPr>
            <a:lvl5pPr algn="ctr">
              <a:defRPr sz="3600">
                <a:solidFill>
                  <a:srgbClr val="0033CC"/>
                </a:solidFill>
                <a:latin typeface="Times New Roman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  <a:latin typeface="Times New Roman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  <a:latin typeface="Times New Roman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  <a:latin typeface="Times New Roman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Cosine </a:t>
            </a:r>
            <a:r>
              <a:rPr lang="en-US" dirty="0" smtClean="0"/>
              <a:t>Similarity Between Query </a:t>
            </a:r>
            <a:r>
              <a:rPr lang="en-US" dirty="0"/>
              <a:t>and </a:t>
            </a:r>
            <a:r>
              <a:rPr lang="en-US" dirty="0" smtClean="0"/>
              <a:t>Document</a:t>
            </a:r>
            <a:endParaRPr lang="de-DE" dirty="0"/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592744" y="2362200"/>
            <a:ext cx="8286808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342900" indent="-342900">
              <a:spcBef>
                <a:spcPct val="20000"/>
              </a:spcBef>
              <a:buClr>
                <a:srgbClr val="FF0000"/>
              </a:buClr>
              <a:buChar char="•"/>
              <a:defRPr sz="2400" i="0">
                <a:latin typeface="+mn-lt"/>
                <a:ea typeface="PMingLiU" pitchFamily="18" charset="-120"/>
              </a:defRPr>
            </a:lvl1pPr>
            <a:lvl2pPr marL="742950" lvl="1" indent="-285750">
              <a:spcBef>
                <a:spcPct val="20000"/>
              </a:spcBef>
              <a:buClr>
                <a:schemeClr val="accent2"/>
              </a:buClr>
              <a:buChar char="–"/>
              <a:defRPr sz="28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en-US" i="1" dirty="0" err="1"/>
              <a:t>q</a:t>
            </a:r>
            <a:r>
              <a:rPr lang="en-US" i="1" baseline="-25000" dirty="0" err="1"/>
              <a:t>i</a:t>
            </a:r>
            <a:r>
              <a:rPr lang="en-US" dirty="0"/>
              <a:t> is the </a:t>
            </a:r>
            <a:r>
              <a:rPr lang="en-US" i="1" dirty="0" err="1"/>
              <a:t>tf-idf</a:t>
            </a:r>
            <a:r>
              <a:rPr lang="en-US" dirty="0"/>
              <a:t> weight of term </a:t>
            </a:r>
            <a:r>
              <a:rPr lang="en-US" i="1" dirty="0" err="1"/>
              <a:t>i</a:t>
            </a:r>
            <a:r>
              <a:rPr lang="en-US" dirty="0"/>
              <a:t> in the query.</a:t>
            </a:r>
          </a:p>
          <a:p>
            <a:r>
              <a:rPr lang="en-US" i="1" dirty="0" err="1"/>
              <a:t>d</a:t>
            </a:r>
            <a:r>
              <a:rPr lang="en-US" i="1" baseline="-25000" dirty="0" err="1"/>
              <a:t>i</a:t>
            </a:r>
            <a:r>
              <a:rPr lang="en-US" dirty="0"/>
              <a:t> is the </a:t>
            </a:r>
            <a:r>
              <a:rPr lang="en-US" i="1" dirty="0" err="1"/>
              <a:t>tf-idf</a:t>
            </a:r>
            <a:r>
              <a:rPr lang="en-US" dirty="0"/>
              <a:t> weight of term </a:t>
            </a:r>
            <a:r>
              <a:rPr lang="en-US" i="1" dirty="0" err="1"/>
              <a:t>i</a:t>
            </a:r>
            <a:r>
              <a:rPr lang="en-US" dirty="0"/>
              <a:t> in the document.</a:t>
            </a:r>
          </a:p>
          <a:p>
            <a:r>
              <a:rPr lang="en-US" dirty="0"/>
              <a:t>|    | and |    | are the lengths of     and </a:t>
            </a:r>
          </a:p>
          <a:p>
            <a:r>
              <a:rPr lang="en-US" dirty="0"/>
              <a:t>This is the cosine similarity of      and      . . . . . . or, equivalently, the cosine of the angle between      and </a:t>
            </a:r>
            <a:endParaRPr lang="en-US" dirty="0" smtClean="0"/>
          </a:p>
          <a:p>
            <a:r>
              <a:rPr lang="en-US" dirty="0" smtClean="0"/>
              <a:t>How to compute the cosine similarity?</a:t>
            </a:r>
          </a:p>
          <a:p>
            <a:r>
              <a:rPr lang="en-US" dirty="0" smtClean="0"/>
              <a:t>We will need to </a:t>
            </a:r>
            <a:r>
              <a:rPr lang="de-DE" dirty="0" smtClean="0"/>
              <a:t>compute</a:t>
            </a:r>
          </a:p>
          <a:p>
            <a:pPr lvl="1"/>
            <a:r>
              <a:rPr lang="de-DE" sz="2000" dirty="0" smtClean="0"/>
              <a:t>Term weight tf-idf</a:t>
            </a:r>
            <a:endParaRPr lang="de-DE" dirty="0" smtClean="0"/>
          </a:p>
          <a:p>
            <a:pPr lvl="1"/>
            <a:r>
              <a:rPr lang="de-DE" sz="2000" dirty="0" smtClean="0"/>
              <a:t>Vector lengths of query and documents</a:t>
            </a:r>
          </a:p>
          <a:p>
            <a:pPr lvl="1"/>
            <a:r>
              <a:rPr lang="de-DE" sz="2000" dirty="0" smtClean="0"/>
              <a:t>Inner product of query and document vectors</a:t>
            </a:r>
            <a:endParaRPr lang="en-US" sz="2000" dirty="0" smtClean="0"/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10" name="Picture 9" descr="65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00" y="1295400"/>
            <a:ext cx="6645180" cy="1080000"/>
          </a:xfrm>
          <a:prstGeom prst="rect">
            <a:avLst/>
          </a:prstGeom>
        </p:spPr>
      </p:pic>
      <p:pic>
        <p:nvPicPr>
          <p:cNvPr id="12" name="Picture 11" descr="652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5898" y="3276600"/>
            <a:ext cx="278013" cy="410400"/>
          </a:xfrm>
          <a:prstGeom prst="rect">
            <a:avLst/>
          </a:prstGeom>
        </p:spPr>
      </p:pic>
      <p:pic>
        <p:nvPicPr>
          <p:cNvPr id="13" name="Picture 12" descr="652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8200" y="3200400"/>
            <a:ext cx="317031" cy="468000"/>
          </a:xfrm>
          <a:prstGeom prst="rect">
            <a:avLst/>
          </a:prstGeom>
        </p:spPr>
      </p:pic>
      <p:pic>
        <p:nvPicPr>
          <p:cNvPr id="14" name="Picture 13" descr="652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2793" y="3646800"/>
            <a:ext cx="317031" cy="468000"/>
          </a:xfrm>
          <a:prstGeom prst="rect">
            <a:avLst/>
          </a:prstGeom>
        </p:spPr>
      </p:pic>
      <p:pic>
        <p:nvPicPr>
          <p:cNvPr id="15" name="Picture 14" descr="652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3200" y="4038600"/>
            <a:ext cx="317031" cy="468000"/>
          </a:xfrm>
          <a:prstGeom prst="rect">
            <a:avLst/>
          </a:prstGeom>
        </p:spPr>
      </p:pic>
      <p:pic>
        <p:nvPicPr>
          <p:cNvPr id="16" name="Picture 15" descr="6521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3253" y="3610800"/>
            <a:ext cx="366547" cy="504000"/>
          </a:xfrm>
          <a:prstGeom prst="rect">
            <a:avLst/>
          </a:prstGeom>
        </p:spPr>
      </p:pic>
      <p:pic>
        <p:nvPicPr>
          <p:cNvPr id="17" name="Picture 16" descr="6521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86400" y="3200400"/>
            <a:ext cx="340365" cy="468000"/>
          </a:xfrm>
          <a:prstGeom prst="rect">
            <a:avLst/>
          </a:prstGeom>
        </p:spPr>
      </p:pic>
      <p:pic>
        <p:nvPicPr>
          <p:cNvPr id="18" name="Picture 17" descr="6521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82053" y="3991800"/>
            <a:ext cx="366547" cy="504000"/>
          </a:xfrm>
          <a:prstGeom prst="rect">
            <a:avLst/>
          </a:prstGeom>
        </p:spPr>
      </p:pic>
      <p:pic>
        <p:nvPicPr>
          <p:cNvPr id="19" name="Picture 18" descr="Picture1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77370" y="3276600"/>
            <a:ext cx="316596" cy="41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9114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7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85720" y="12700"/>
            <a:ext cx="857256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>
              <a:defRPr sz="3600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ctr">
              <a:defRPr sz="3600">
                <a:solidFill>
                  <a:srgbClr val="0033CC"/>
                </a:solidFill>
                <a:latin typeface="Times New Roman" pitchFamily="18" charset="0"/>
              </a:defRPr>
            </a:lvl2pPr>
            <a:lvl3pPr algn="ctr">
              <a:defRPr sz="3600">
                <a:solidFill>
                  <a:srgbClr val="0033CC"/>
                </a:solidFill>
                <a:latin typeface="Times New Roman" pitchFamily="18" charset="0"/>
              </a:defRPr>
            </a:lvl3pPr>
            <a:lvl4pPr algn="ctr">
              <a:defRPr sz="3600">
                <a:solidFill>
                  <a:srgbClr val="0033CC"/>
                </a:solidFill>
                <a:latin typeface="Times New Roman" pitchFamily="18" charset="0"/>
              </a:defRPr>
            </a:lvl4pPr>
            <a:lvl5pPr algn="ctr">
              <a:defRPr sz="3600">
                <a:solidFill>
                  <a:srgbClr val="0033CC"/>
                </a:solidFill>
                <a:latin typeface="Times New Roman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  <a:latin typeface="Times New Roman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  <a:latin typeface="Times New Roman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  <a:latin typeface="Times New Roman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CC"/>
                </a:solidFill>
                <a:latin typeface="Times New Roman" pitchFamily="18" charset="0"/>
              </a:defRPr>
            </a:lvl9pPr>
          </a:lstStyle>
          <a:p>
            <a:r>
              <a:rPr lang="de-DE" dirty="0" err="1"/>
              <a:t>Exercise</a:t>
            </a:r>
            <a:endParaRPr lang="de-DE" dirty="0"/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457201" y="1295400"/>
            <a:ext cx="8401080" cy="3507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342900" indent="-342900">
              <a:spcBef>
                <a:spcPct val="20000"/>
              </a:spcBef>
              <a:buClr>
                <a:srgbClr val="FF0000"/>
              </a:buClr>
              <a:buChar char="•"/>
              <a:defRPr sz="2400">
                <a:latin typeface="+mn-lt"/>
                <a:ea typeface="PMingLiU" pitchFamily="18" charset="-120"/>
              </a:defRPr>
            </a:lvl1pPr>
            <a:lvl2pPr marL="742950" lvl="1" indent="-285750">
              <a:spcBef>
                <a:spcPct val="20000"/>
              </a:spcBef>
              <a:buClr>
                <a:schemeClr val="accent2"/>
              </a:buClr>
              <a:buChar char="–"/>
              <a:defRPr sz="2800">
                <a:solidFill>
                  <a:srgbClr val="000099"/>
                </a:solidFill>
                <a:latin typeface="+mn-lt"/>
                <a:ea typeface="PMingLiU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00CC00"/>
              </a:buClr>
              <a:buChar char="•"/>
              <a:defRPr>
                <a:solidFill>
                  <a:srgbClr val="336600"/>
                </a:solidFill>
                <a:latin typeface="+mn-lt"/>
              </a:defRPr>
            </a:lvl3pPr>
            <a:lvl4pPr marL="1600200" indent="-228600">
              <a:spcBef>
                <a:spcPct val="20000"/>
              </a:spcBef>
              <a:buClr>
                <a:srgbClr val="00CC00"/>
              </a:buClr>
              <a:buChar char="–"/>
              <a:defRPr>
                <a:latin typeface="+mn-lt"/>
              </a:defRPr>
            </a:lvl4pPr>
            <a:lvl5pPr marL="2057400" indent="-228600">
              <a:spcBef>
                <a:spcPct val="20000"/>
              </a:spcBef>
              <a:buClr>
                <a:srgbClr val="00CC00"/>
              </a:buClr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CC00"/>
              </a:buClr>
              <a:buChar char="»"/>
              <a:defRPr sz="2000">
                <a:latin typeface="+mn-lt"/>
              </a:defRPr>
            </a:lvl9pPr>
          </a:lstStyle>
          <a:p>
            <a:r>
              <a:rPr lang="en-US" dirty="0"/>
              <a:t>Compute the </a:t>
            </a:r>
            <a:r>
              <a:rPr lang="en-US" dirty="0" smtClean="0"/>
              <a:t>cosine similarity score </a:t>
            </a:r>
            <a:r>
              <a:rPr lang="en-US" dirty="0"/>
              <a:t>for the following </a:t>
            </a:r>
            <a:r>
              <a:rPr lang="en-US" dirty="0" smtClean="0"/>
              <a:t>queries for the given document collection.</a:t>
            </a:r>
          </a:p>
          <a:p>
            <a:r>
              <a:rPr lang="en-US" dirty="0" smtClean="0"/>
              <a:t>Document collection</a:t>
            </a:r>
          </a:p>
          <a:p>
            <a:pPr lvl="1"/>
            <a:r>
              <a:rPr lang="en-US" sz="2000" dirty="0" smtClean="0"/>
              <a:t>d1: </a:t>
            </a:r>
            <a:r>
              <a:rPr lang="en-US" sz="2000" dirty="0"/>
              <a:t>“all you have ever wanted to know </a:t>
            </a:r>
            <a:r>
              <a:rPr lang="de-DE" sz="2000" dirty="0"/>
              <a:t>about cars</a:t>
            </a:r>
            <a:r>
              <a:rPr lang="de-DE" sz="2000" dirty="0" smtClean="0"/>
              <a:t>”</a:t>
            </a:r>
          </a:p>
          <a:p>
            <a:pPr lvl="1"/>
            <a:r>
              <a:rPr lang="de-DE" sz="2000" dirty="0" smtClean="0"/>
              <a:t>d2: </a:t>
            </a:r>
            <a:r>
              <a:rPr lang="de-DE" sz="2000" dirty="0"/>
              <a:t>“information on trucks, </a:t>
            </a:r>
            <a:r>
              <a:rPr lang="fr-FR" sz="2000" dirty="0"/>
              <a:t>information on planes, information on trains”</a:t>
            </a:r>
          </a:p>
          <a:p>
            <a:pPr lvl="1"/>
            <a:r>
              <a:rPr lang="en-US" sz="2000" dirty="0" smtClean="0"/>
              <a:t>d3: </a:t>
            </a:r>
            <a:r>
              <a:rPr lang="en-US" sz="2000" dirty="0"/>
              <a:t>“cops stop red cars more </a:t>
            </a:r>
            <a:r>
              <a:rPr lang="de-DE" sz="2000" dirty="0"/>
              <a:t>often</a:t>
            </a:r>
            <a:r>
              <a:rPr lang="de-DE" sz="2000" dirty="0" smtClean="0"/>
              <a:t>”</a:t>
            </a:r>
          </a:p>
          <a:p>
            <a:r>
              <a:rPr lang="de-DE" dirty="0" smtClean="0"/>
              <a:t>Stop words: </a:t>
            </a:r>
            <a:r>
              <a:rPr lang="de-DE" i="1" dirty="0" smtClean="0"/>
              <a:t>all, you, have, ever, to, about, on, more, often</a:t>
            </a:r>
            <a:endParaRPr lang="en-US" i="1" dirty="0"/>
          </a:p>
          <a:p>
            <a:r>
              <a:rPr lang="en-US" dirty="0" smtClean="0"/>
              <a:t>q1: </a:t>
            </a:r>
            <a:r>
              <a:rPr lang="en-US" dirty="0"/>
              <a:t>[information on cars</a:t>
            </a:r>
            <a:r>
              <a:rPr lang="en-US" dirty="0" smtClean="0"/>
              <a:t>]</a:t>
            </a:r>
            <a:endParaRPr lang="de-DE" dirty="0"/>
          </a:p>
          <a:p>
            <a:r>
              <a:rPr lang="en-US" dirty="0" smtClean="0"/>
              <a:t>q2: </a:t>
            </a:r>
            <a:r>
              <a:rPr lang="en-US" dirty="0"/>
              <a:t>[red cars and red trucks</a:t>
            </a:r>
            <a:r>
              <a:rPr lang="en-US" dirty="0" smtClean="0"/>
              <a:t>]</a:t>
            </a:r>
            <a:endParaRPr lang="de-DE" dirty="0"/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7023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Term-Document Matrix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0771545"/>
              </p:ext>
            </p:extLst>
          </p:nvPr>
        </p:nvGraphicFramePr>
        <p:xfrm>
          <a:off x="533400" y="2209800"/>
          <a:ext cx="8229601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776"/>
                <a:gridCol w="564776"/>
                <a:gridCol w="623049"/>
                <a:gridCol w="1371600"/>
                <a:gridCol w="748550"/>
                <a:gridCol w="806824"/>
                <a:gridCol w="557443"/>
                <a:gridCol w="748146"/>
                <a:gridCol w="748146"/>
                <a:gridCol w="770148"/>
                <a:gridCol w="726143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information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know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plane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stop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want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q1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q2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90800" y="1676400"/>
            <a:ext cx="27178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Term frequency matrix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26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Term-Document Matrix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263418"/>
              </p:ext>
            </p:extLst>
          </p:nvPr>
        </p:nvGraphicFramePr>
        <p:xfrm>
          <a:off x="228601" y="3068320"/>
          <a:ext cx="8763000" cy="237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833"/>
                <a:gridCol w="715930"/>
                <a:gridCol w="663431"/>
                <a:gridCol w="1410405"/>
                <a:gridCol w="847163"/>
                <a:gridCol w="859118"/>
                <a:gridCol w="593573"/>
                <a:gridCol w="796637"/>
                <a:gridCol w="796637"/>
                <a:gridCol w="820065"/>
                <a:gridCol w="773208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car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cops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information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know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plane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stop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truck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want</a:t>
                      </a:r>
                    </a:p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0.176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0.477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0.477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0.704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0.477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0.477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0.477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0.176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0.477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0.477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0.477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q1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0.176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0.477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q2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0.176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0.621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0.477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1676400"/>
            <a:ext cx="57198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t</a:t>
            </a:r>
            <a:r>
              <a:rPr lang="en-US" sz="2000" dirty="0" err="1" smtClean="0"/>
              <a:t>f-idf</a:t>
            </a:r>
            <a:r>
              <a:rPr lang="en-US" sz="2000" dirty="0" smtClean="0"/>
              <a:t> weighted matrix, </a:t>
            </a:r>
            <a:r>
              <a:rPr lang="en-US" sz="2000" dirty="0" err="1" smtClean="0"/>
              <a:t>w</a:t>
            </a:r>
            <a:r>
              <a:rPr lang="en-US" sz="2000" baseline="-25000" dirty="0" err="1" smtClean="0"/>
              <a:t>i,j</a:t>
            </a:r>
            <a:r>
              <a:rPr lang="en-US" sz="2000" dirty="0" smtClean="0"/>
              <a:t> = (1+log(</a:t>
            </a:r>
            <a:r>
              <a:rPr lang="en-US" sz="2000" dirty="0" err="1" smtClean="0"/>
              <a:t>t</a:t>
            </a:r>
            <a:r>
              <a:rPr lang="en-US" sz="2000" baseline="-25000" dirty="0" err="1" smtClean="0"/>
              <a:t>i,j</a:t>
            </a:r>
            <a:r>
              <a:rPr lang="en-US" sz="2000" dirty="0" smtClean="0"/>
              <a:t>)) * log(N/</a:t>
            </a:r>
            <a:r>
              <a:rPr lang="en-US" sz="2000" dirty="0" err="1" smtClean="0"/>
              <a:t>d</a:t>
            </a:r>
            <a:r>
              <a:rPr lang="en-US" sz="2000" baseline="-25000" dirty="0" err="1" smtClean="0"/>
              <a:t>f</a:t>
            </a:r>
            <a:r>
              <a:rPr lang="en-US" sz="2000" dirty="0" smtClean="0"/>
              <a:t>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572689" y="1676400"/>
            <a:ext cx="742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 = 3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2286000"/>
            <a:ext cx="68146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 that (1+log(1))*log(3/2) = 0.176, (1+log(1))*log(3/1) = 0.477,</a:t>
            </a:r>
          </a:p>
          <a:p>
            <a:r>
              <a:rPr lang="en-US" dirty="0" smtClean="0"/>
              <a:t>(1+log(3))*log(3/1) = 0.704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5791200"/>
            <a:ext cx="78534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Also note: for queries, </a:t>
            </a:r>
            <a:r>
              <a:rPr lang="en-US" dirty="0" err="1" smtClean="0"/>
              <a:t>idf</a:t>
            </a:r>
            <a:r>
              <a:rPr lang="en-US" dirty="0" smtClean="0"/>
              <a:t> ~= </a:t>
            </a:r>
            <a:r>
              <a:rPr lang="en-US" dirty="0" err="1" smtClean="0"/>
              <a:t>idf</a:t>
            </a:r>
            <a:r>
              <a:rPr lang="en-US" dirty="0" smtClean="0"/>
              <a:t> in the original collection, only the </a:t>
            </a:r>
            <a:r>
              <a:rPr lang="en-US" dirty="0" err="1" smtClean="0"/>
              <a:t>tf</a:t>
            </a:r>
            <a:r>
              <a:rPr lang="en-US" dirty="0" smtClean="0"/>
              <a:t> in query</a:t>
            </a:r>
          </a:p>
          <a:p>
            <a:r>
              <a:rPr lang="en-US" dirty="0"/>
              <a:t>i</a:t>
            </a:r>
            <a:r>
              <a:rPr lang="en-US" dirty="0" smtClean="0"/>
              <a:t>s calculated separately.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32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1556</TotalTime>
  <Words>2935</Words>
  <Application>Microsoft Office PowerPoint</Application>
  <PresentationFormat>On-screen Show (4:3)</PresentationFormat>
  <Paragraphs>477</Paragraphs>
  <Slides>53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3" baseType="lpstr">
      <vt:lpstr>Arial</vt:lpstr>
      <vt:lpstr>Helvetica</vt:lpstr>
      <vt:lpstr>ＭＳ Ｐゴシック</vt:lpstr>
      <vt:lpstr>Symbol</vt:lpstr>
      <vt:lpstr>Times New Roman</vt:lpstr>
      <vt:lpstr>PMingLiU</vt:lpstr>
      <vt:lpstr>Courier New</vt:lpstr>
      <vt:lpstr>Calibri</vt:lpstr>
      <vt:lpstr>template</vt:lpstr>
      <vt:lpstr>Equation</vt:lpstr>
      <vt:lpstr>Web Information Retrieval </vt:lpstr>
      <vt:lpstr>Vector Space Model Algorithms and Query Expansion</vt:lpstr>
      <vt:lpstr>Recap</vt:lpstr>
      <vt:lpstr>Document Collection</vt:lpstr>
      <vt:lpstr>PowerPoint Presentation</vt:lpstr>
      <vt:lpstr>PowerPoint Presentation</vt:lpstr>
      <vt:lpstr>PowerPoint Presentation</vt:lpstr>
      <vt:lpstr>The Term-Document Matrix</vt:lpstr>
      <vt:lpstr>The Term-Document Matrix</vt:lpstr>
      <vt:lpstr>Document Length</vt:lpstr>
      <vt:lpstr>Cosine Similarity</vt:lpstr>
      <vt:lpstr>Computing IDF</vt:lpstr>
      <vt:lpstr>Document Vector Length</vt:lpstr>
      <vt:lpstr>Computing Document Vector Lengths</vt:lpstr>
      <vt:lpstr>Retrieval with an Inverted Index</vt:lpstr>
      <vt:lpstr>Processing the Query</vt:lpstr>
      <vt:lpstr>Inverted-Index Retrieval Algorithm</vt:lpstr>
      <vt:lpstr>Retrieval Algorithm (cont)</vt:lpstr>
      <vt:lpstr>User Interface</vt:lpstr>
      <vt:lpstr>Query Reformulation</vt:lpstr>
      <vt:lpstr>Query Reformulation and Relevance Feedback</vt:lpstr>
      <vt:lpstr>Relevance Feedback</vt:lpstr>
      <vt:lpstr>Relevance Feedback Architecture</vt:lpstr>
      <vt:lpstr>Query Reformulation</vt:lpstr>
      <vt:lpstr>Query Reformulation</vt:lpstr>
      <vt:lpstr>Optimal Query</vt:lpstr>
      <vt:lpstr>Standard Rocchio Method</vt:lpstr>
      <vt:lpstr>Ide Regular Method</vt:lpstr>
      <vt:lpstr>Ide “Dec Hi” Method</vt:lpstr>
      <vt:lpstr>Comparison of Methods</vt:lpstr>
      <vt:lpstr>Evaluating Relevance Feedback</vt:lpstr>
      <vt:lpstr>Fair Evaluation of Relevance Feedback</vt:lpstr>
      <vt:lpstr>Why is Feedback Not Widely Used</vt:lpstr>
      <vt:lpstr>Pseudo Feedback</vt:lpstr>
      <vt:lpstr>Pseudo Feedback Architecture</vt:lpstr>
      <vt:lpstr>PseudoFeedback Results</vt:lpstr>
      <vt:lpstr>Thesaurus</vt:lpstr>
      <vt:lpstr>Thesaurus-based Query Expansion</vt:lpstr>
      <vt:lpstr>WordNet</vt:lpstr>
      <vt:lpstr>WordNet Synset Relationships</vt:lpstr>
      <vt:lpstr>WordNet Query Expansion</vt:lpstr>
      <vt:lpstr>Statistical Thesaurus</vt:lpstr>
      <vt:lpstr>Automatic Global Analysis</vt:lpstr>
      <vt:lpstr>Association Matrix</vt:lpstr>
      <vt:lpstr>Normalized Association Matrix</vt:lpstr>
      <vt:lpstr>Metric Correlation Matrix</vt:lpstr>
      <vt:lpstr>Normalized Metric Correlation Matrix </vt:lpstr>
      <vt:lpstr>Query Expansion with Correlation Matrix</vt:lpstr>
      <vt:lpstr>Problems with Global Analysis</vt:lpstr>
      <vt:lpstr>Automatic Local Analysis</vt:lpstr>
      <vt:lpstr>Global vs. Local Analysis</vt:lpstr>
      <vt:lpstr>Global Analysis Refinements</vt:lpstr>
      <vt:lpstr>Query Expansion 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Search Engines</dc:title>
  <dc:creator>croft</dc:creator>
  <cp:lastModifiedBy>Xiannong Meng</cp:lastModifiedBy>
  <cp:revision>121</cp:revision>
  <dcterms:created xsi:type="dcterms:W3CDTF">2008-09-19T15:37:19Z</dcterms:created>
  <dcterms:modified xsi:type="dcterms:W3CDTF">2014-06-04T02:35:23Z</dcterms:modified>
</cp:coreProperties>
</file>