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55"/>
  </p:notesMasterIdLst>
  <p:sldIdLst>
    <p:sldId id="286" r:id="rId2"/>
    <p:sldId id="258" r:id="rId3"/>
    <p:sldId id="259" r:id="rId4"/>
    <p:sldId id="272" r:id="rId5"/>
    <p:sldId id="327" r:id="rId6"/>
    <p:sldId id="326" r:id="rId7"/>
    <p:sldId id="371" r:id="rId8"/>
    <p:sldId id="372" r:id="rId9"/>
    <p:sldId id="373" r:id="rId10"/>
    <p:sldId id="374" r:id="rId11"/>
    <p:sldId id="375" r:id="rId12"/>
    <p:sldId id="328" r:id="rId13"/>
    <p:sldId id="329" r:id="rId14"/>
    <p:sldId id="330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</p:sldIdLst>
  <p:sldSz cx="9144000" cy="6858000" type="screen4x3"/>
  <p:notesSz cx="6858000" cy="9144000"/>
  <p:embeddedFontLst>
    <p:embeddedFont>
      <p:font typeface="Helvetica" panose="020B0604020202020204" pitchFamily="34" charset="0"/>
      <p:regular r:id="rId56"/>
      <p:bold r:id="rId57"/>
      <p:italic r:id="rId58"/>
      <p:boldItalic r:id="rId59"/>
    </p:embeddedFont>
    <p:embeddedFont>
      <p:font typeface="ＭＳ Ｐゴシック" panose="020B0600070205080204" pitchFamily="34" charset="-128"/>
      <p:regular r:id="rId60"/>
    </p:embeddedFont>
    <p:embeddedFont>
      <p:font typeface="PMingLiU" panose="02020500000000000000" pitchFamily="18" charset="-120"/>
      <p:regular r:id="rId61"/>
    </p:embeddedFont>
    <p:embeddedFont>
      <p:font typeface="Calibri" panose="020F0502020204030204" pitchFamily="34" charset="0"/>
      <p:regular r:id="rId62"/>
      <p:bold r:id="rId63"/>
      <p:italic r:id="rId64"/>
      <p:boldItalic r:id="rId6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63" Type="http://schemas.openxmlformats.org/officeDocument/2006/relationships/font" Target="fonts/font8.fntdata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3.fntdata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2.fntdata"/><Relationship Id="rId61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5.fntdata"/><Relationship Id="rId65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1.fntdata"/><Relationship Id="rId64" Type="http://schemas.openxmlformats.org/officeDocument/2006/relationships/font" Target="fonts/font9.fntdata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4.fntdata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7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C51D-5C85-4514-B05C-2A6DD421245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B4B7F-A003-433E-B5EC-2E2320317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753DF9-B8CA-47F3-B4B4-E2FBB9DE20C2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643E72-2B10-443B-A8F8-4E9AA55BC4D2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46075"/>
            <a:ext cx="1943100" cy="5713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6075"/>
            <a:ext cx="5676900" cy="5713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936B60-7ACC-4186-B4E4-952420EDC4FB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97931A-9831-4233-AB04-2BD3954C6AA8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B9DED-3EDC-4D41-92DE-3C47EED58CC0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018601-7BF0-4CC9-B386-B7C519442E53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7A327-D933-4E18-927B-7054CEF419B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24754-3765-40BD-BB42-F97F786252C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4D83F0-A99E-43C0-9CE6-DA750ED21F94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17E18-D4B2-4B58-B8DD-1186571E1255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150C1-F477-42F9-A5DD-37338584142D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46075"/>
            <a:ext cx="77724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9933"/>
                </a:solidFill>
                <a:latin typeface="+mn-lt"/>
                <a:ea typeface="PMingLiU" pitchFamily="18" charset="-120"/>
              </a:defRPr>
            </a:lvl1pPr>
          </a:lstStyle>
          <a:p>
            <a:endParaRPr 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CC6600"/>
                </a:solidFill>
                <a:latin typeface="Helvetica" pitchFamily="34" charset="0"/>
                <a:ea typeface="PMingLiU" pitchFamily="18" charset="-120"/>
              </a:defRPr>
            </a:lvl1pPr>
          </a:lstStyle>
          <a:p>
            <a:fld id="{B825DE62-164F-4A98-974E-B13AB1F31702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6600"/>
                </a:solidFill>
                <a:latin typeface="+mn-lt"/>
                <a:ea typeface="PMingLiU" pitchFamily="18" charset="-12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•"/>
        <a:defRPr>
          <a:solidFill>
            <a:srgbClr val="33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ordnet.princeton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Web Information Retrieval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400" dirty="0" smtClean="0"/>
              <a:t>Textbook by</a:t>
            </a:r>
          </a:p>
          <a:p>
            <a:r>
              <a:rPr lang="en-US" sz="2400" dirty="0" smtClean="0"/>
              <a:t>Christopher D. Manning, </a:t>
            </a:r>
            <a:r>
              <a:rPr lang="en-US" sz="2400" dirty="0" err="1" smtClean="0"/>
              <a:t>Prabhakar</a:t>
            </a:r>
            <a:r>
              <a:rPr lang="en-US" sz="2400" dirty="0" smtClean="0"/>
              <a:t> </a:t>
            </a:r>
            <a:r>
              <a:rPr lang="en-US" sz="2400" dirty="0" err="1" smtClean="0"/>
              <a:t>Raghavan</a:t>
            </a:r>
            <a:r>
              <a:rPr lang="en-US" sz="2400" dirty="0" smtClean="0"/>
              <a:t>, and </a:t>
            </a:r>
            <a:r>
              <a:rPr lang="en-US" sz="2400" dirty="0" err="1" smtClean="0"/>
              <a:t>Hinrich</a:t>
            </a:r>
            <a:r>
              <a:rPr lang="en-US" sz="2400" dirty="0" smtClean="0"/>
              <a:t> </a:t>
            </a:r>
            <a:r>
              <a:rPr lang="en-US" sz="2400" dirty="0" err="1" smtClean="0"/>
              <a:t>Schutze</a:t>
            </a:r>
            <a:endParaRPr lang="en-US" sz="2400" dirty="0" smtClean="0"/>
          </a:p>
          <a:p>
            <a:r>
              <a:rPr lang="en-US" sz="2400" i="1" dirty="0" smtClean="0"/>
              <a:t>Notes Revised by X. </a:t>
            </a:r>
            <a:r>
              <a:rPr lang="en-US" sz="2400" i="1" dirty="0" err="1" smtClean="0"/>
              <a:t>Meng</a:t>
            </a:r>
            <a:r>
              <a:rPr lang="en-US" sz="2400" i="1" dirty="0" smtClean="0"/>
              <a:t> for SEU</a:t>
            </a:r>
          </a:p>
          <a:p>
            <a:r>
              <a:rPr lang="en-US" sz="2400" i="1" dirty="0" smtClean="0"/>
              <a:t>May </a:t>
            </a:r>
            <a:r>
              <a:rPr lang="en-US" sz="2400" i="1" dirty="0" smtClean="0"/>
              <a:t>2014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275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|d1| = </a:t>
            </a:r>
            <a:r>
              <a:rPr lang="en-US" dirty="0" err="1" smtClean="0"/>
              <a:t>sqrt</a:t>
            </a:r>
            <a:r>
              <a:rPr lang="en-US" dirty="0" smtClean="0"/>
              <a:t>(0.176^2 + 0.477^2 + 0.477^2) = 0.697</a:t>
            </a:r>
          </a:p>
          <a:p>
            <a:r>
              <a:rPr lang="en-US" dirty="0" smtClean="0"/>
              <a:t>|d2| = </a:t>
            </a:r>
            <a:r>
              <a:rPr lang="en-US" dirty="0" err="1" smtClean="0"/>
              <a:t>sqrt</a:t>
            </a:r>
            <a:r>
              <a:rPr lang="en-US" dirty="0" smtClean="0"/>
              <a:t>( 0.704^2 + 3*(0.477)^2) = 1.085</a:t>
            </a:r>
          </a:p>
          <a:p>
            <a:r>
              <a:rPr lang="en-US" dirty="0" smtClean="0"/>
              <a:t>|d3| = </a:t>
            </a:r>
            <a:r>
              <a:rPr lang="en-US" dirty="0" err="1" smtClean="0"/>
              <a:t>sqrt</a:t>
            </a:r>
            <a:r>
              <a:rPr lang="en-US" dirty="0" smtClean="0"/>
              <a:t>(0.176^2 + 0.477^2 + 0.477^2) = 0.697</a:t>
            </a:r>
          </a:p>
          <a:p>
            <a:r>
              <a:rPr lang="en-US" dirty="0" smtClean="0"/>
              <a:t>|q1| = </a:t>
            </a:r>
            <a:r>
              <a:rPr lang="en-US" dirty="0" err="1" smtClean="0"/>
              <a:t>sqrt</a:t>
            </a:r>
            <a:r>
              <a:rPr lang="en-US" dirty="0" smtClean="0"/>
              <a:t>(0.176^2 + 0.477^2) = 0.508</a:t>
            </a:r>
          </a:p>
          <a:p>
            <a:r>
              <a:rPr lang="en-US" dirty="0" smtClean="0"/>
              <a:t>|q2| = </a:t>
            </a:r>
            <a:r>
              <a:rPr lang="en-US" dirty="0" err="1" smtClean="0"/>
              <a:t>sqrt</a:t>
            </a:r>
            <a:r>
              <a:rPr lang="en-US" dirty="0" smtClean="0"/>
              <a:t>(0.176^2 + 0.621^2 + 0.477^2) = 0.802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sim(q1, d1) =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= (0.176*0.176)/(|q1|*|d1|)</a:t>
            </a:r>
          </a:p>
          <a:p>
            <a:pPr marL="0" indent="0">
              <a:buNone/>
            </a:pPr>
            <a:r>
              <a:rPr lang="en-US" dirty="0" smtClean="0"/>
              <a:t>= 0.0309/0.354 = 0.0873</a:t>
            </a:r>
          </a:p>
          <a:p>
            <a:pPr marL="0" indent="0">
              <a:buNone/>
            </a:pPr>
            <a:r>
              <a:rPr lang="en-US" dirty="0" err="1" smtClean="0"/>
              <a:t>sim</a:t>
            </a:r>
            <a:r>
              <a:rPr lang="en-US" dirty="0" smtClean="0"/>
              <a:t>(q1,d2)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= (0.477*0.704)/</a:t>
            </a:r>
            <a:r>
              <a:rPr lang="en-US" dirty="0"/>
              <a:t>(|q1|*|</a:t>
            </a:r>
            <a:r>
              <a:rPr lang="en-US" dirty="0" smtClean="0"/>
              <a:t>d2|)</a:t>
            </a:r>
          </a:p>
          <a:p>
            <a:pPr marL="0" indent="0">
              <a:buNone/>
            </a:pPr>
            <a:r>
              <a:rPr lang="en-US" dirty="0" smtClean="0"/>
              <a:t>= 0.335/(0.508*1.085) = 0.335/0.468 = 0.716</a:t>
            </a:r>
          </a:p>
          <a:p>
            <a:pPr marL="0" indent="0">
              <a:buNone/>
            </a:pPr>
            <a:r>
              <a:rPr lang="en-US" dirty="0" err="1" smtClean="0"/>
              <a:t>sim</a:t>
            </a:r>
            <a:r>
              <a:rPr lang="en-US" dirty="0" smtClean="0"/>
              <a:t>(q1,d3) = 0.176^2/(0.508*0.697) = 0.0873</a:t>
            </a:r>
          </a:p>
          <a:p>
            <a:pPr marL="0" indent="0">
              <a:buNone/>
            </a:pPr>
            <a:r>
              <a:rPr lang="en-US" dirty="0" smtClean="0"/>
              <a:t>Query 1 is most relevant to doc 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465938"/>
              </p:ext>
            </p:extLst>
          </p:nvPr>
        </p:nvGraphicFramePr>
        <p:xfrm>
          <a:off x="2971800" y="1371600"/>
          <a:ext cx="990600" cy="96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1" name="Equation" r:id="rId3" imgW="457200" imgH="444240" progId="Equation.3">
                  <p:embed/>
                </p:oleObj>
              </mc:Choice>
              <mc:Fallback>
                <p:oleObj name="Equation" r:id="rId3" imgW="4572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1371600"/>
                        <a:ext cx="990600" cy="963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721298"/>
              </p:ext>
            </p:extLst>
          </p:nvPr>
        </p:nvGraphicFramePr>
        <p:xfrm>
          <a:off x="2868613" y="3379788"/>
          <a:ext cx="104616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2" name="Equation" r:id="rId5" imgW="482400" imgH="444240" progId="Equation.3">
                  <p:embed/>
                </p:oleObj>
              </mc:Choice>
              <mc:Fallback>
                <p:oleObj name="Equation" r:id="rId5" imgW="4824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3379788"/>
                        <a:ext cx="1046162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28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9FBFC-8E88-4C39-852A-614025D0391D}" type="slidenum">
              <a:rPr lang="en-US"/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IDF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/>
          <a:lstStyle/>
          <a:p>
            <a:pPr>
              <a:buFontTx/>
              <a:buNone/>
            </a:pPr>
            <a:r>
              <a:rPr lang="en-US" sz="2800" dirty="0"/>
              <a:t>Let N be the total number of documents;</a:t>
            </a:r>
          </a:p>
          <a:p>
            <a:pPr>
              <a:buFontTx/>
              <a:buNone/>
            </a:pPr>
            <a:r>
              <a:rPr lang="en-US" sz="2800" dirty="0"/>
              <a:t>For each token, T, in </a:t>
            </a:r>
            <a:r>
              <a:rPr lang="en-US" sz="2800" dirty="0" smtClean="0"/>
              <a:t>I (term list or dictionary):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   Determine the total number of documents, M, </a:t>
            </a:r>
          </a:p>
          <a:p>
            <a:pPr>
              <a:buFontTx/>
              <a:buNone/>
            </a:pPr>
            <a:r>
              <a:rPr lang="en-US" sz="2800" dirty="0"/>
              <a:t>          in which T occurs (the length of T’s posting    	list);</a:t>
            </a:r>
          </a:p>
          <a:p>
            <a:pPr>
              <a:buFontTx/>
              <a:buNone/>
            </a:pPr>
            <a:r>
              <a:rPr lang="en-US" sz="2800" dirty="0"/>
              <a:t>      Set the IDF for T to log(N/M);</a:t>
            </a:r>
          </a:p>
          <a:p>
            <a:pPr>
              <a:buFontTx/>
              <a:buNone/>
            </a:pPr>
            <a:endParaRPr lang="en-US" sz="2800" dirty="0"/>
          </a:p>
          <a:p>
            <a:pPr algn="ctr">
              <a:buFontTx/>
              <a:buNone/>
            </a:pPr>
            <a:r>
              <a:rPr lang="en-US" sz="2800" i="1" dirty="0">
                <a:solidFill>
                  <a:srgbClr val="FF5050"/>
                </a:solidFill>
              </a:rPr>
              <a:t>       Note this requires a second pass through all the tokens after all documents have been indexed.</a:t>
            </a:r>
          </a:p>
          <a:p>
            <a:pPr>
              <a:buFontTx/>
              <a:buNone/>
            </a:pPr>
            <a:endParaRPr lang="en-US" sz="2800" dirty="0">
              <a:solidFill>
                <a:srgbClr val="FF5050"/>
              </a:solidFill>
            </a:endParaRPr>
          </a:p>
          <a:p>
            <a:pPr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4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6F66E-8950-4B9C-98A9-BFD9733EDD32}" type="slidenum">
              <a:rPr lang="en-US"/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Vector Length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Remember that the length of a document vector is the square-root of sum of the squares of the weights of its tokens.</a:t>
            </a:r>
          </a:p>
          <a:p>
            <a:pPr>
              <a:lnSpc>
                <a:spcPct val="90000"/>
              </a:lnSpc>
            </a:pPr>
            <a:r>
              <a:rPr lang="en-US"/>
              <a:t>Remember the weight of a token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TF * IDF</a:t>
            </a:r>
          </a:p>
          <a:p>
            <a:pPr>
              <a:lnSpc>
                <a:spcPct val="90000"/>
              </a:lnSpc>
            </a:pPr>
            <a:r>
              <a:rPr lang="en-US"/>
              <a:t>Therefore, must wait until IDF’s are known (and therefore until all documents are indexed) before document lengths can be determined.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23F96-73E6-47E3-92D1-93AC97D05E19}" type="slidenum">
              <a:rPr lang="en-US"/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Document Vector Lengths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Assume the length of all document vectors (stored in the </a:t>
            </a:r>
            <a:r>
              <a:rPr lang="en-US" sz="2800" dirty="0" err="1"/>
              <a:t>DocumentReference</a:t>
            </a:r>
            <a:r>
              <a:rPr lang="en-US" sz="2800" dirty="0"/>
              <a:t>) are initialized to 0.0;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For each token T in I: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Let, </a:t>
            </a:r>
            <a:r>
              <a:rPr lang="en-US" sz="2800" i="1" dirty="0" err="1"/>
              <a:t>idf</a:t>
            </a:r>
            <a:r>
              <a:rPr lang="en-US" sz="2800" dirty="0"/>
              <a:t>, be the IDF weight of 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For each </a:t>
            </a:r>
            <a:r>
              <a:rPr lang="en-US" sz="2800" dirty="0" err="1"/>
              <a:t>TokenOccurence</a:t>
            </a:r>
            <a:r>
              <a:rPr lang="en-US" sz="2800" dirty="0"/>
              <a:t> of T in document 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Let, C, be the count of T in 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Increment the length of D by  (</a:t>
            </a:r>
            <a:r>
              <a:rPr lang="en-US" sz="2800" dirty="0" err="1"/>
              <a:t>idf</a:t>
            </a:r>
            <a:r>
              <a:rPr lang="en-US" sz="2800" dirty="0"/>
              <a:t>*C)</a:t>
            </a:r>
            <a:r>
              <a:rPr lang="en-US" sz="2800" baseline="30000" dirty="0"/>
              <a:t>2</a:t>
            </a:r>
            <a:r>
              <a:rPr lang="en-US" sz="2800" dirty="0" smtClean="0"/>
              <a:t>;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For each document D in the document set: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Set the length of D to be the square-root of the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current stored length;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6107668"/>
            <a:ext cx="843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Here we use the raw count C as the weight, we could use (1+log C) as the weight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035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5BA8B-3495-4D1C-9CA9-A76388C2E059}" type="slidenum">
              <a:rPr lang="en-US"/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Retrieval with an Inverted Index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87888"/>
          </a:xfrm>
        </p:spPr>
        <p:txBody>
          <a:bodyPr/>
          <a:lstStyle/>
          <a:p>
            <a:r>
              <a:rPr lang="en-US"/>
              <a:t>Tokens that are not in both the query and the document do not effect cosine similarity.</a:t>
            </a:r>
          </a:p>
          <a:p>
            <a:pPr lvl="1"/>
            <a:r>
              <a:rPr lang="en-US"/>
              <a:t>Product of token weights is zero and does not contribute to the dot product.</a:t>
            </a:r>
          </a:p>
          <a:p>
            <a:r>
              <a:rPr lang="en-US"/>
              <a:t>Usually the query is fairly short, and therefore its vector is </a:t>
            </a:r>
            <a:r>
              <a:rPr lang="en-US" i="1"/>
              <a:t>extremely</a:t>
            </a:r>
            <a:r>
              <a:rPr lang="en-US"/>
              <a:t> sparse.</a:t>
            </a:r>
          </a:p>
          <a:p>
            <a:r>
              <a:rPr lang="en-US"/>
              <a:t>Use inverted index to find the limited set of documents that contain at least one of the query words.</a:t>
            </a:r>
          </a:p>
        </p:txBody>
      </p:sp>
    </p:spTree>
    <p:extLst>
      <p:ext uri="{BB962C8B-B14F-4D97-AF65-F5344CB8AC3E}">
        <p14:creationId xmlns:p14="http://schemas.microsoft.com/office/powerpoint/2010/main" val="250436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1A826-1171-41BB-8664-3890D26405A6}" type="slidenum">
              <a:rPr lang="en-US"/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Processing the Query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687888"/>
          </a:xfrm>
        </p:spPr>
        <p:txBody>
          <a:bodyPr/>
          <a:lstStyle/>
          <a:p>
            <a:r>
              <a:rPr lang="en-US" dirty="0"/>
              <a:t>Incrementally compute cosine similarity of each indexed document as query words are processed one by one.</a:t>
            </a:r>
          </a:p>
          <a:p>
            <a:r>
              <a:rPr lang="en-US" dirty="0"/>
              <a:t>To accumulate a total score for each retrieved document, store retrieved documents in a </a:t>
            </a:r>
            <a:r>
              <a:rPr lang="en-US" dirty="0" err="1"/>
              <a:t>hashtable</a:t>
            </a:r>
            <a:r>
              <a:rPr lang="en-US" dirty="0"/>
              <a:t>, where </a:t>
            </a:r>
            <a:r>
              <a:rPr lang="en-US" dirty="0" err="1"/>
              <a:t>DocumentReference</a:t>
            </a:r>
            <a:r>
              <a:rPr lang="en-US" dirty="0"/>
              <a:t> is the key and the partial accumulated score is the value.</a:t>
            </a:r>
          </a:p>
          <a:p>
            <a:r>
              <a:rPr lang="en-US" dirty="0" smtClean="0"/>
              <a:t>Remember that we are computing cosine similarity:</a:t>
            </a:r>
          </a:p>
          <a:p>
            <a:endParaRPr lang="en-US" dirty="0"/>
          </a:p>
        </p:txBody>
      </p:sp>
      <p:pic>
        <p:nvPicPr>
          <p:cNvPr id="6" name="Picture 5" descr="6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105400"/>
            <a:ext cx="664518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69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AEBAA-2AC9-4B2F-8061-7BECF62ECA7B}" type="slidenum">
              <a:rPr lang="en-US"/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Inverted-Index Retrieval Algorithm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687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Create a vector, Q, for the query.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Create empty HashMap, R, to store retrieved documents with scores.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For each token, T, in Q: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Let idf be the IDF of T, and K be the count of T in Q;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Set the weight of T in Q:   W = K * idf;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Let L be the list of TokenOccurences of T from I (term list);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For each TokenOccurence, O, in 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Let D be the document of O, and C be the count of O </a:t>
            </a:r>
            <a:r>
              <a:rPr lang="en-US" sz="2000">
                <a:solidFill>
                  <a:srgbClr val="0000CC"/>
                </a:solidFill>
              </a:rPr>
              <a:t>(tf of T in D);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    If D is not already in R </a:t>
            </a:r>
            <a:r>
              <a:rPr lang="en-US" sz="2000">
                <a:solidFill>
                  <a:srgbClr val="0000CC"/>
                </a:solidFill>
              </a:rPr>
              <a:t>(D was not previously retrieved) </a:t>
            </a:r>
            <a:r>
              <a:rPr lang="en-US" sz="2400"/>
              <a:t>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      Then add D to R and initialize score to 0.0;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Increment D’s score by W * idf * C; </a:t>
            </a:r>
            <a:r>
              <a:rPr lang="en-US" sz="2000">
                <a:solidFill>
                  <a:srgbClr val="0000CC"/>
                </a:solidFill>
              </a:rPr>
              <a:t>(product of T-weight in Q and D)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66696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0A360-1526-4334-8755-5BAE649A8D9A}" type="slidenum">
              <a:rPr lang="en-US"/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Retrieval Algorithm (cont)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68788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Compute the length, L, of the vector Q (square-root of the sum of the squares of its weights).</a:t>
            </a:r>
          </a:p>
          <a:p>
            <a:pPr>
              <a:buFontTx/>
              <a:buNone/>
            </a:pPr>
            <a:r>
              <a:rPr lang="en-US" sz="2400"/>
              <a:t>For each retrieved document D in R:</a:t>
            </a:r>
          </a:p>
          <a:p>
            <a:pPr>
              <a:buFontTx/>
              <a:buNone/>
            </a:pPr>
            <a:r>
              <a:rPr lang="en-US" sz="2400"/>
              <a:t>       Let S be the current accumulated score of D;</a:t>
            </a:r>
          </a:p>
          <a:p>
            <a:pPr>
              <a:buFontTx/>
              <a:buNone/>
            </a:pPr>
            <a:r>
              <a:rPr lang="en-US" sz="2400"/>
              <a:t>         </a:t>
            </a:r>
            <a:r>
              <a:rPr lang="en-US" sz="2000">
                <a:solidFill>
                  <a:srgbClr val="0000CC"/>
                </a:solidFill>
              </a:rPr>
              <a:t>(S is the dot-product of D and Q)</a:t>
            </a:r>
          </a:p>
          <a:p>
            <a:pPr>
              <a:buFontTx/>
              <a:buNone/>
            </a:pPr>
            <a:r>
              <a:rPr lang="en-US" sz="2400"/>
              <a:t>       Let Y be the length of D as stored in its DocumentReference;</a:t>
            </a:r>
          </a:p>
          <a:p>
            <a:pPr>
              <a:buFontTx/>
              <a:buNone/>
            </a:pPr>
            <a:r>
              <a:rPr lang="en-US" sz="2400"/>
              <a:t>      Normalize D’s final score to S/(L * Y);</a:t>
            </a:r>
          </a:p>
          <a:p>
            <a:pPr>
              <a:buFontTx/>
              <a:buNone/>
            </a:pPr>
            <a:r>
              <a:rPr lang="en-US" sz="2400"/>
              <a:t>Sort retrieved documents in R by final score and return results in an array.</a:t>
            </a:r>
          </a:p>
          <a:p>
            <a:pPr>
              <a:buFontTx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54629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600FA-6AAC-437B-995B-227ECD9B3DA9}" type="slidenum">
              <a:rPr lang="en-US"/>
              <a:pPr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1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Interface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68788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Until user terminates with an empty query:</a:t>
            </a:r>
          </a:p>
          <a:p>
            <a:pPr>
              <a:buFontTx/>
              <a:buNone/>
            </a:pPr>
            <a:r>
              <a:rPr lang="en-US" sz="2800"/>
              <a:t>      Prompt user to type a query, Q.</a:t>
            </a:r>
          </a:p>
          <a:p>
            <a:pPr>
              <a:buFontTx/>
              <a:buNone/>
            </a:pPr>
            <a:r>
              <a:rPr lang="en-US" sz="2800"/>
              <a:t>      Compute the ranked array of retrievals R for Q;</a:t>
            </a:r>
          </a:p>
          <a:p>
            <a:pPr>
              <a:buFontTx/>
              <a:buNone/>
            </a:pPr>
            <a:r>
              <a:rPr lang="en-US" sz="2800"/>
              <a:t>      Print the name of top N documents in R;</a:t>
            </a:r>
          </a:p>
          <a:p>
            <a:pPr>
              <a:buFontTx/>
              <a:buNone/>
            </a:pPr>
            <a:r>
              <a:rPr lang="en-US" sz="2800"/>
              <a:t>      Until user terminates with an empty command:</a:t>
            </a:r>
          </a:p>
          <a:p>
            <a:pPr>
              <a:buFontTx/>
              <a:buNone/>
            </a:pPr>
            <a:r>
              <a:rPr lang="en-US" sz="2800"/>
              <a:t>           Prompt user for a command for this query result:</a:t>
            </a:r>
          </a:p>
          <a:p>
            <a:pPr>
              <a:buFontTx/>
              <a:buNone/>
            </a:pPr>
            <a:r>
              <a:rPr lang="en-US" sz="2800"/>
              <a:t>                   1) Show next N retrievals;</a:t>
            </a:r>
          </a:p>
          <a:p>
            <a:pPr>
              <a:buFontTx/>
              <a:buNone/>
            </a:pPr>
            <a:r>
              <a:rPr lang="en-US" sz="2800"/>
              <a:t>                   2) Show the Mth retrieved document;</a:t>
            </a:r>
            <a:endParaRPr lang="en-US" sz="240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1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8153400" cy="1066800"/>
          </a:xfrm>
        </p:spPr>
        <p:txBody>
          <a:bodyPr/>
          <a:lstStyle/>
          <a:p>
            <a:r>
              <a:rPr lang="en-US" altLang="zh-TW" sz="4000" dirty="0" smtClean="0">
                <a:ea typeface="PMingLiU" pitchFamily="18" charset="-120"/>
              </a:rPr>
              <a:t>Vector Space Model Algorithms</a:t>
            </a:r>
            <a:br>
              <a:rPr lang="en-US" altLang="zh-TW" sz="4000" dirty="0" smtClean="0">
                <a:ea typeface="PMingLiU" pitchFamily="18" charset="-120"/>
              </a:rPr>
            </a:br>
            <a:r>
              <a:rPr lang="en-US" altLang="zh-TW" sz="4000" dirty="0" smtClean="0">
                <a:ea typeface="PMingLiU" pitchFamily="18" charset="-120"/>
              </a:rPr>
              <a:t>and Query Expansion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657600"/>
            <a:ext cx="6934200" cy="1905000"/>
          </a:xfrm>
        </p:spPr>
        <p:txBody>
          <a:bodyPr/>
          <a:lstStyle/>
          <a:p>
            <a:pPr algn="l"/>
            <a:endParaRPr lang="en-US" altLang="zh-TW" dirty="0">
              <a:ea typeface="PMingLiU" pitchFamily="18" charset="-12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003D17-D6E0-427E-B647-86D34FC5A5A6}" type="slidenum">
              <a:rPr lang="en-US" sz="1200">
                <a:latin typeface="Helvetica" pitchFamily="34" charset="0"/>
              </a:rPr>
              <a:pPr eaLnBrk="1" hangingPunct="1"/>
              <a:t>20</a:t>
            </a:fld>
            <a:endParaRPr lang="en-US" sz="120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Query Reformulation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Revised from Professor Mooney’s notes for SEU</a:t>
            </a:r>
          </a:p>
          <a:p>
            <a:pPr eaLnBrk="1" hangingPunct="1"/>
            <a:r>
              <a:rPr lang="en-US" smtClean="0"/>
              <a:t>Spring </a:t>
            </a:r>
            <a:r>
              <a:rPr lang="en-US" smtClean="0"/>
              <a:t>2014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2247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Reformulation and Relevance Feedback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a query is submitted from the user, the IR system (search engine) may re-formulate the query in two ways</a:t>
            </a:r>
          </a:p>
          <a:p>
            <a:pPr lvl="1" eaLnBrk="1" hangingPunct="1"/>
            <a:r>
              <a:rPr lang="en-US" smtClean="0"/>
              <a:t>Expanding the query automatically based on the synonyms of the original query terms</a:t>
            </a:r>
          </a:p>
          <a:p>
            <a:pPr lvl="1" eaLnBrk="1" hangingPunct="1"/>
            <a:r>
              <a:rPr lang="en-US" smtClean="0"/>
              <a:t>Expanding the query based on the feedback to the initial set of search results from the user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7D4F1-DFBE-4376-B11A-F5D6B7FAEBE9}" type="slidenum">
              <a:rPr lang="en-US"/>
              <a:pPr>
                <a:defRPr/>
              </a:pPr>
              <a:t>21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1192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0A55AB-40B7-40C1-9F79-7A83EFD2FFD7}" type="slidenum">
              <a:rPr lang="en-US" sz="1200">
                <a:latin typeface="Helvetica" pitchFamily="34" charset="0"/>
              </a:rPr>
              <a:pPr eaLnBrk="1" hangingPunct="1"/>
              <a:t>22</a:t>
            </a:fld>
            <a:endParaRPr lang="en-US" sz="12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Relevance Feedback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After initial retrieval results are presented, allow the user to provide feedback on the relevance of one or more of the retrieved documents.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this feedback information to reformulate the query.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Produce new results based on reformulated query.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Allows more interactive, multi-pass process.</a:t>
            </a:r>
          </a:p>
        </p:txBody>
      </p:sp>
    </p:spTree>
    <p:extLst>
      <p:ext uri="{BB962C8B-B14F-4D97-AF65-F5344CB8AC3E}">
        <p14:creationId xmlns:p14="http://schemas.microsoft.com/office/powerpoint/2010/main" val="3676713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E7CF56-C7FE-48A1-95F0-585164E27B4B}" type="slidenum">
              <a:rPr lang="en-US" sz="1200">
                <a:latin typeface="Helvetica" pitchFamily="34" charset="0"/>
              </a:rPr>
              <a:pPr eaLnBrk="1" hangingPunct="1"/>
              <a:t>23</a:t>
            </a:fld>
            <a:endParaRPr lang="en-US" sz="12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Relevance Feedback Architecture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5105400" y="2819400"/>
            <a:ext cx="113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Rankings</a:t>
            </a:r>
          </a:p>
        </p:txBody>
      </p:sp>
      <p:pic>
        <p:nvPicPr>
          <p:cNvPr id="71696" name="Picture 16" descr="amconf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7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400"/>
              <a:t>IR</a:t>
            </a:r>
          </a:p>
          <a:p>
            <a:r>
              <a:rPr lang="en-US" sz="2400"/>
              <a:t>System</a:t>
            </a:r>
          </a:p>
        </p:txBody>
      </p:sp>
      <p:sp>
        <p:nvSpPr>
          <p:cNvPr id="5127" name="Oval 23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Document</a:t>
            </a:r>
          </a:p>
          <a:p>
            <a:r>
              <a:rPr lang="en-US" sz="2400"/>
              <a:t>corpus</a:t>
            </a:r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129" name="Picture 25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9969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5" name="Group 55"/>
          <p:cNvGrpSpPr>
            <a:grpSpLocks/>
          </p:cNvGrpSpPr>
          <p:nvPr/>
        </p:nvGrpSpPr>
        <p:grpSpPr bwMode="auto">
          <a:xfrm>
            <a:off x="4114800" y="3886200"/>
            <a:ext cx="3124200" cy="1909763"/>
            <a:chOff x="2592" y="2448"/>
            <a:chExt cx="1968" cy="1203"/>
          </a:xfrm>
        </p:grpSpPr>
        <p:sp>
          <p:nvSpPr>
            <p:cNvPr id="5161" name="Oval 27"/>
            <p:cNvSpPr>
              <a:spLocks noChangeArrowheads="1"/>
            </p:cNvSpPr>
            <p:nvPr/>
          </p:nvSpPr>
          <p:spPr bwMode="auto">
            <a:xfrm>
              <a:off x="2592" y="273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/>
                <a:t>Ranked</a:t>
              </a:r>
            </a:p>
            <a:p>
              <a:r>
                <a:rPr lang="en-US" sz="2400"/>
                <a:t>Documents</a:t>
              </a:r>
            </a:p>
          </p:txBody>
        </p:sp>
        <p:sp>
          <p:nvSpPr>
            <p:cNvPr id="5162" name="Line 28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63" name="Group 40"/>
            <p:cNvGrpSpPr>
              <a:grpSpLocks/>
            </p:cNvGrpSpPr>
            <p:nvPr/>
          </p:nvGrpSpPr>
          <p:grpSpPr bwMode="auto">
            <a:xfrm>
              <a:off x="3792" y="2784"/>
              <a:ext cx="768" cy="867"/>
              <a:chOff x="3984" y="2640"/>
              <a:chExt cx="768" cy="867"/>
            </a:xfrm>
          </p:grpSpPr>
          <p:sp>
            <p:nvSpPr>
              <p:cNvPr id="5164" name="Rectangle 29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165" name="Text Box 30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/>
                  <a:t>1. Doc1 </a:t>
                </a:r>
              </a:p>
              <a:p>
                <a:pPr algn="l" eaLnBrk="1" hangingPunct="1"/>
                <a:r>
                  <a:rPr lang="en-US" sz="1600"/>
                  <a:t>2. Doc2 </a:t>
                </a:r>
              </a:p>
              <a:p>
                <a:pPr algn="l" eaLnBrk="1" hangingPunct="1"/>
                <a:r>
                  <a:rPr lang="en-US" sz="1600"/>
                  <a:t>3. Doc3 </a:t>
                </a:r>
              </a:p>
              <a:p>
                <a:pPr algn="l" eaLnBrk="1" hangingPunct="1"/>
                <a:r>
                  <a:rPr lang="en-US" sz="1600"/>
                  <a:t>    .</a:t>
                </a:r>
              </a:p>
              <a:p>
                <a:pPr algn="l" eaLnBrk="1" hangingPunct="1"/>
                <a:r>
                  <a:rPr lang="en-US" sz="1600"/>
                  <a:t>    .</a:t>
                </a:r>
                <a:endParaRPr lang="en-US" sz="1800"/>
              </a:p>
            </p:txBody>
          </p:sp>
        </p:grpSp>
      </p:grpSp>
      <p:grpSp>
        <p:nvGrpSpPr>
          <p:cNvPr id="71738" name="Group 58"/>
          <p:cNvGrpSpPr>
            <a:grpSpLocks/>
          </p:cNvGrpSpPr>
          <p:nvPr/>
        </p:nvGrpSpPr>
        <p:grpSpPr bwMode="auto">
          <a:xfrm>
            <a:off x="1066800" y="5181600"/>
            <a:ext cx="2971800" cy="1447800"/>
            <a:chOff x="672" y="3264"/>
            <a:chExt cx="1872" cy="912"/>
          </a:xfrm>
        </p:grpSpPr>
        <p:grpSp>
          <p:nvGrpSpPr>
            <p:cNvPr id="5155" name="Group 41"/>
            <p:cNvGrpSpPr>
              <a:grpSpLocks/>
            </p:cNvGrpSpPr>
            <p:nvPr/>
          </p:nvGrpSpPr>
          <p:grpSpPr bwMode="auto">
            <a:xfrm>
              <a:off x="1776" y="3264"/>
              <a:ext cx="768" cy="912"/>
              <a:chOff x="1632" y="2688"/>
              <a:chExt cx="768" cy="912"/>
            </a:xfrm>
          </p:grpSpPr>
          <p:sp>
            <p:nvSpPr>
              <p:cNvPr id="5159" name="Rectangle 31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160" name="Text Box 32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62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/>
                  <a:t>1. Doc1 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18" charset="2"/>
                  </a:rPr>
                  <a:t></a:t>
                </a:r>
                <a:endParaRPr lang="en-US" sz="1600" b="1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en-US" sz="1600"/>
                  <a:t>2. Doc2 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18" charset="2"/>
                  </a:rPr>
                  <a:t></a:t>
                </a:r>
                <a:endParaRPr lang="en-US" sz="1600" b="1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en-US" sz="1600"/>
                  <a:t>3. Doc3 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18" charset="2"/>
                  </a:rPr>
                  <a:t></a:t>
                </a:r>
                <a:endParaRPr lang="en-US" sz="1600" b="1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en-US" sz="1600"/>
                  <a:t>    .</a:t>
                </a:r>
              </a:p>
              <a:p>
                <a:pPr algn="l" eaLnBrk="1" hangingPunct="1"/>
                <a:r>
                  <a:rPr lang="en-US" sz="1600"/>
                  <a:t>    .</a:t>
                </a:r>
                <a:endParaRPr lang="en-US" sz="1800"/>
              </a:p>
            </p:txBody>
          </p:sp>
        </p:grpSp>
        <p:grpSp>
          <p:nvGrpSpPr>
            <p:cNvPr id="5156" name="Group 57"/>
            <p:cNvGrpSpPr>
              <a:grpSpLocks/>
            </p:cNvGrpSpPr>
            <p:nvPr/>
          </p:nvGrpSpPr>
          <p:grpSpPr bwMode="auto">
            <a:xfrm>
              <a:off x="672" y="3648"/>
              <a:ext cx="1056" cy="432"/>
              <a:chOff x="672" y="3648"/>
              <a:chExt cx="1056" cy="432"/>
            </a:xfrm>
          </p:grpSpPr>
          <p:sp>
            <p:nvSpPr>
              <p:cNvPr id="5157" name="AutoShape 44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1056" cy="432"/>
              </a:xfrm>
              <a:prstGeom prst="wedgeRoundRectCallout">
                <a:avLst>
                  <a:gd name="adj1" fmla="val -53407"/>
                  <a:gd name="adj2" fmla="val -318056"/>
                  <a:gd name="adj3" fmla="val 16667"/>
                </a:avLst>
              </a:prstGeom>
              <a:solidFill>
                <a:srgbClr val="33CC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158" name="Text Box 45"/>
              <p:cNvSpPr txBox="1">
                <a:spLocks noChangeArrowheads="1"/>
              </p:cNvSpPr>
              <p:nvPr/>
            </p:nvSpPr>
            <p:spPr bwMode="auto">
              <a:xfrm>
                <a:off x="768" y="3696"/>
                <a:ext cx="8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Feedback</a:t>
                </a:r>
              </a:p>
            </p:txBody>
          </p:sp>
        </p:grpSp>
      </p:grpSp>
      <p:grpSp>
        <p:nvGrpSpPr>
          <p:cNvPr id="71734" name="Group 54"/>
          <p:cNvGrpSpPr>
            <a:grpSpLocks/>
          </p:cNvGrpSpPr>
          <p:nvPr/>
        </p:nvGrpSpPr>
        <p:grpSpPr bwMode="auto">
          <a:xfrm>
            <a:off x="1524000" y="1524000"/>
            <a:ext cx="2438400" cy="1295400"/>
            <a:chOff x="1152" y="960"/>
            <a:chExt cx="1344" cy="816"/>
          </a:xfrm>
        </p:grpSpPr>
        <p:sp>
          <p:nvSpPr>
            <p:cNvPr id="5152" name="AutoShape 19"/>
            <p:cNvSpPr>
              <a:spLocks noChangeArrowheads="1"/>
            </p:cNvSpPr>
            <p:nvPr/>
          </p:nvSpPr>
          <p:spPr bwMode="auto">
            <a:xfrm>
              <a:off x="1152" y="960"/>
              <a:ext cx="816" cy="576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solidFill>
              <a:srgbClr val="11DB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153" name="Rectangle 20"/>
            <p:cNvSpPr>
              <a:spLocks noChangeArrowheads="1"/>
            </p:cNvSpPr>
            <p:nvPr/>
          </p:nvSpPr>
          <p:spPr bwMode="auto">
            <a:xfrm>
              <a:off x="1248" y="1008"/>
              <a:ext cx="596" cy="518"/>
            </a:xfrm>
            <a:prstGeom prst="rect">
              <a:avLst/>
            </a:prstGeom>
            <a:solidFill>
              <a:srgbClr val="11DB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Query String</a:t>
              </a:r>
            </a:p>
          </p:txBody>
        </p:sp>
        <p:sp>
          <p:nvSpPr>
            <p:cNvPr id="5154" name="Line 50"/>
            <p:cNvSpPr>
              <a:spLocks noChangeShapeType="1"/>
            </p:cNvSpPr>
            <p:nvPr/>
          </p:nvSpPr>
          <p:spPr bwMode="auto">
            <a:xfrm>
              <a:off x="1968" y="1248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1755" name="Group 75"/>
          <p:cNvGrpSpPr>
            <a:grpSpLocks/>
          </p:cNvGrpSpPr>
          <p:nvPr/>
        </p:nvGrpSpPr>
        <p:grpSpPr bwMode="auto">
          <a:xfrm>
            <a:off x="1447340" y="2667000"/>
            <a:ext cx="1900238" cy="1524000"/>
            <a:chOff x="944" y="1680"/>
            <a:chExt cx="996" cy="960"/>
          </a:xfrm>
        </p:grpSpPr>
        <p:sp>
          <p:nvSpPr>
            <p:cNvPr id="5150" name="Oval 47"/>
            <p:cNvSpPr>
              <a:spLocks noChangeArrowheads="1"/>
            </p:cNvSpPr>
            <p:nvPr/>
          </p:nvSpPr>
          <p:spPr bwMode="auto">
            <a:xfrm>
              <a:off x="944" y="1680"/>
              <a:ext cx="996" cy="71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sz="2400" dirty="0"/>
                <a:t>Revised</a:t>
              </a:r>
            </a:p>
            <a:p>
              <a:r>
                <a:rPr lang="en-US" sz="2400" dirty="0"/>
                <a:t>Query</a:t>
              </a:r>
            </a:p>
          </p:txBody>
        </p:sp>
        <p:sp>
          <p:nvSpPr>
            <p:cNvPr id="5151" name="Line 49"/>
            <p:cNvSpPr>
              <a:spLocks noChangeShapeType="1"/>
            </p:cNvSpPr>
            <p:nvPr/>
          </p:nvSpPr>
          <p:spPr bwMode="auto">
            <a:xfrm flipV="1">
              <a:off x="1424" y="24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71731" name="Line 51"/>
          <p:cNvSpPr>
            <a:spLocks noChangeShapeType="1"/>
          </p:cNvSpPr>
          <p:nvPr/>
        </p:nvSpPr>
        <p:spPr bwMode="auto">
          <a:xfrm>
            <a:off x="33528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71749" name="Group 69"/>
          <p:cNvGrpSpPr>
            <a:grpSpLocks/>
          </p:cNvGrpSpPr>
          <p:nvPr/>
        </p:nvGrpSpPr>
        <p:grpSpPr bwMode="auto">
          <a:xfrm>
            <a:off x="6096000" y="2819400"/>
            <a:ext cx="2819400" cy="2443163"/>
            <a:chOff x="3840" y="1776"/>
            <a:chExt cx="1776" cy="1539"/>
          </a:xfrm>
        </p:grpSpPr>
        <p:sp>
          <p:nvSpPr>
            <p:cNvPr id="5145" name="Oval 63"/>
            <p:cNvSpPr>
              <a:spLocks noChangeArrowheads="1"/>
            </p:cNvSpPr>
            <p:nvPr/>
          </p:nvSpPr>
          <p:spPr bwMode="auto">
            <a:xfrm>
              <a:off x="4512" y="177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/>
                <a:t>ReRanked</a:t>
              </a:r>
            </a:p>
            <a:p>
              <a:r>
                <a:rPr lang="en-US" sz="2400"/>
                <a:t>Documents</a:t>
              </a:r>
            </a:p>
          </p:txBody>
        </p:sp>
        <p:grpSp>
          <p:nvGrpSpPr>
            <p:cNvPr id="5146" name="Group 65"/>
            <p:cNvGrpSpPr>
              <a:grpSpLocks/>
            </p:cNvGrpSpPr>
            <p:nvPr/>
          </p:nvGrpSpPr>
          <p:grpSpPr bwMode="auto">
            <a:xfrm>
              <a:off x="4848" y="2448"/>
              <a:ext cx="768" cy="867"/>
              <a:chOff x="3984" y="2640"/>
              <a:chExt cx="768" cy="867"/>
            </a:xfrm>
          </p:grpSpPr>
          <p:sp>
            <p:nvSpPr>
              <p:cNvPr id="5148" name="Rectangle 66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149" name="Text Box 67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/>
                  <a:t>1. Doc2 </a:t>
                </a:r>
              </a:p>
              <a:p>
                <a:pPr algn="l" eaLnBrk="1" hangingPunct="1"/>
                <a:r>
                  <a:rPr lang="en-US" sz="1600"/>
                  <a:t>2. Doc4 </a:t>
                </a:r>
              </a:p>
              <a:p>
                <a:pPr algn="l" eaLnBrk="1" hangingPunct="1"/>
                <a:r>
                  <a:rPr lang="en-US" sz="1600"/>
                  <a:t>3. Doc5 </a:t>
                </a:r>
              </a:p>
              <a:p>
                <a:pPr algn="l" eaLnBrk="1" hangingPunct="1"/>
                <a:r>
                  <a:rPr lang="en-US" sz="1600"/>
                  <a:t>    .</a:t>
                </a:r>
              </a:p>
              <a:p>
                <a:pPr algn="l" eaLnBrk="1" hangingPunct="1"/>
                <a:r>
                  <a:rPr lang="en-US" sz="1600"/>
                  <a:t>    .</a:t>
                </a:r>
                <a:endParaRPr lang="en-US" sz="1800"/>
              </a:p>
            </p:txBody>
          </p:sp>
        </p:grpSp>
        <p:sp>
          <p:nvSpPr>
            <p:cNvPr id="5147" name="Line 68"/>
            <p:cNvSpPr>
              <a:spLocks noChangeShapeType="1"/>
            </p:cNvSpPr>
            <p:nvPr/>
          </p:nvSpPr>
          <p:spPr bwMode="auto">
            <a:xfrm>
              <a:off x="3840" y="206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71754" name="Group 74"/>
          <p:cNvGrpSpPr>
            <a:grpSpLocks/>
          </p:cNvGrpSpPr>
          <p:nvPr/>
        </p:nvGrpSpPr>
        <p:grpSpPr bwMode="auto">
          <a:xfrm>
            <a:off x="1600200" y="2362200"/>
            <a:ext cx="2514600" cy="3429000"/>
            <a:chOff x="1008" y="1488"/>
            <a:chExt cx="1584" cy="2160"/>
          </a:xfrm>
        </p:grpSpPr>
        <p:grpSp>
          <p:nvGrpSpPr>
            <p:cNvPr id="5137" name="Group 43"/>
            <p:cNvGrpSpPr>
              <a:grpSpLocks/>
            </p:cNvGrpSpPr>
            <p:nvPr/>
          </p:nvGrpSpPr>
          <p:grpSpPr bwMode="auto">
            <a:xfrm>
              <a:off x="1104" y="2640"/>
              <a:ext cx="1232" cy="576"/>
              <a:chOff x="243" y="3120"/>
              <a:chExt cx="1232" cy="576"/>
            </a:xfrm>
          </p:grpSpPr>
          <p:sp>
            <p:nvSpPr>
              <p:cNvPr id="5143" name="Rectangle 39"/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1152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4" name="Text Box 38"/>
              <p:cNvSpPr txBox="1">
                <a:spLocks noChangeArrowheads="1"/>
              </p:cNvSpPr>
              <p:nvPr/>
            </p:nvSpPr>
            <p:spPr bwMode="auto">
              <a:xfrm>
                <a:off x="243" y="3137"/>
                <a:ext cx="1232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Query</a:t>
                </a:r>
              </a:p>
              <a:p>
                <a:pPr eaLnBrk="1" hangingPunct="1"/>
                <a:r>
                  <a:rPr lang="en-US" sz="2400"/>
                  <a:t>Reformulation</a:t>
                </a:r>
              </a:p>
            </p:txBody>
          </p:sp>
        </p:grpSp>
        <p:sp>
          <p:nvSpPr>
            <p:cNvPr id="5138" name="Line 46"/>
            <p:cNvSpPr>
              <a:spLocks noChangeShapeType="1"/>
            </p:cNvSpPr>
            <p:nvPr/>
          </p:nvSpPr>
          <p:spPr bwMode="auto">
            <a:xfrm flipV="1">
              <a:off x="1536" y="321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139" name="Line 53"/>
            <p:cNvSpPr>
              <a:spLocks noChangeShapeType="1"/>
            </p:cNvSpPr>
            <p:nvPr/>
          </p:nvSpPr>
          <p:spPr bwMode="auto">
            <a:xfrm flipH="1" flipV="1">
              <a:off x="2304" y="2928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5140" name="Group 73"/>
            <p:cNvGrpSpPr>
              <a:grpSpLocks/>
            </p:cNvGrpSpPr>
            <p:nvPr/>
          </p:nvGrpSpPr>
          <p:grpSpPr bwMode="auto">
            <a:xfrm>
              <a:off x="1008" y="1488"/>
              <a:ext cx="144" cy="1440"/>
              <a:chOff x="1008" y="1488"/>
              <a:chExt cx="144" cy="1440"/>
            </a:xfrm>
          </p:grpSpPr>
          <p:sp>
            <p:nvSpPr>
              <p:cNvPr id="5141" name="Line 70"/>
              <p:cNvSpPr>
                <a:spLocks noChangeShapeType="1"/>
              </p:cNvSpPr>
              <p:nvPr/>
            </p:nvSpPr>
            <p:spPr bwMode="auto">
              <a:xfrm>
                <a:off x="1008" y="1488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2" name="Line 71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63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A83352-74C2-4885-B1F8-B0035649F300}" type="slidenum">
              <a:rPr lang="en-US" sz="1200">
                <a:latin typeface="Helvetica" pitchFamily="34" charset="0"/>
              </a:rPr>
              <a:pPr eaLnBrk="1" hangingPunct="1"/>
              <a:t>24</a:t>
            </a:fld>
            <a:endParaRPr lang="en-US" sz="12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Reformulation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Revise query to account for feedback: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Query Expansion</a:t>
            </a:r>
            <a:r>
              <a:rPr lang="en-US" smtClean="0"/>
              <a:t>: Add new terms to query from relevant documents.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Term Reweighting</a:t>
            </a:r>
            <a:r>
              <a:rPr lang="en-US" smtClean="0"/>
              <a:t>: Increase weight of terms in relevant documents and decrease weight of terms in irrelevant documents.</a:t>
            </a:r>
          </a:p>
          <a:p>
            <a:pPr eaLnBrk="1" hangingPunct="1"/>
            <a:r>
              <a:rPr lang="en-US" smtClean="0"/>
              <a:t>Several algorithms for query reformulation.</a:t>
            </a:r>
          </a:p>
        </p:txBody>
      </p:sp>
    </p:spTree>
    <p:extLst>
      <p:ext uri="{BB962C8B-B14F-4D97-AF65-F5344CB8AC3E}">
        <p14:creationId xmlns:p14="http://schemas.microsoft.com/office/powerpoint/2010/main" val="30393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DD7A93-8192-4C1C-8C84-3782CF770EE3}" type="slidenum">
              <a:rPr lang="en-US" sz="1200">
                <a:latin typeface="Helvetica" pitchFamily="34" charset="0"/>
              </a:rPr>
              <a:pPr eaLnBrk="1" hangingPunct="1"/>
              <a:t>25</a:t>
            </a:fld>
            <a:endParaRPr lang="en-US" sz="12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Reformulation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query vector using vector algebra.</a:t>
            </a:r>
          </a:p>
          <a:p>
            <a:pPr eaLnBrk="1" hangingPunct="1"/>
            <a:r>
              <a:rPr lang="en-US" b="1" smtClean="0"/>
              <a:t>Add</a:t>
            </a:r>
            <a:r>
              <a:rPr lang="en-US" smtClean="0"/>
              <a:t> the vectors for the </a:t>
            </a:r>
            <a:r>
              <a:rPr lang="en-US" b="1" smtClean="0"/>
              <a:t>relevant</a:t>
            </a:r>
            <a:r>
              <a:rPr lang="en-US" smtClean="0"/>
              <a:t> documents to the query vector.</a:t>
            </a:r>
          </a:p>
          <a:p>
            <a:pPr eaLnBrk="1" hangingPunct="1"/>
            <a:r>
              <a:rPr lang="en-US" b="1" smtClean="0"/>
              <a:t>Subtract</a:t>
            </a:r>
            <a:r>
              <a:rPr lang="en-US" smtClean="0"/>
              <a:t> the vectors for the </a:t>
            </a:r>
            <a:r>
              <a:rPr lang="en-US" b="1" smtClean="0"/>
              <a:t>irrelevant </a:t>
            </a:r>
            <a:r>
              <a:rPr lang="en-US" smtClean="0"/>
              <a:t>docs from the query vector.</a:t>
            </a:r>
          </a:p>
          <a:p>
            <a:pPr eaLnBrk="1" hangingPunct="1"/>
            <a:r>
              <a:rPr lang="en-US" smtClean="0"/>
              <a:t>This both adds both positive and negatively weighted terms to the query as well as reweighting the initial terms.</a:t>
            </a:r>
          </a:p>
        </p:txBody>
      </p:sp>
    </p:spTree>
    <p:extLst>
      <p:ext uri="{BB962C8B-B14F-4D97-AF65-F5344CB8AC3E}">
        <p14:creationId xmlns:p14="http://schemas.microsoft.com/office/powerpoint/2010/main" val="31633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09A037-12B9-4956-803B-3CBFF8EC2278}" type="slidenum">
              <a:rPr lang="en-US" sz="1200">
                <a:latin typeface="Helvetica" pitchFamily="34" charset="0"/>
              </a:rPr>
              <a:pPr eaLnBrk="1" hangingPunct="1"/>
              <a:t>26</a:t>
            </a:fld>
            <a:endParaRPr lang="en-US" sz="12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Query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that the relevant set of documents </a:t>
            </a:r>
            <a:r>
              <a:rPr lang="en-US" i="1" smtClean="0"/>
              <a:t>C</a:t>
            </a:r>
            <a:r>
              <a:rPr lang="en-US" i="1" baseline="-25000" smtClean="0"/>
              <a:t>r </a:t>
            </a:r>
            <a:r>
              <a:rPr lang="en-US" smtClean="0"/>
              <a:t>are known.</a:t>
            </a:r>
          </a:p>
          <a:p>
            <a:pPr eaLnBrk="1" hangingPunct="1"/>
            <a:r>
              <a:rPr lang="en-US" smtClean="0"/>
              <a:t>Then the best query that ranks all and only the relevant queries at the top is:</a:t>
            </a:r>
          </a:p>
          <a:p>
            <a:pPr eaLnBrk="1" hangingPunct="1">
              <a:buFontTx/>
              <a:buNone/>
            </a:pPr>
            <a:endParaRPr lang="en-US" i="1" baseline="-25000" smtClean="0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1676400" y="3810000"/>
          <a:ext cx="579120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5" name="Equation" r:id="rId3" imgW="2108200" imgH="457200" progId="Equation.3">
                  <p:embed/>
                </p:oleObj>
              </mc:Choice>
              <mc:Fallback>
                <p:oleObj name="Equation" r:id="rId3" imgW="210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579120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479550" y="5410200"/>
            <a:ext cx="6296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/>
              <a:t>Where </a:t>
            </a:r>
            <a:r>
              <a:rPr lang="en-US" sz="2800" i="1"/>
              <a:t>N</a:t>
            </a:r>
            <a:r>
              <a:rPr lang="en-US" sz="2800"/>
              <a:t> is the total number of documents.</a:t>
            </a:r>
          </a:p>
        </p:txBody>
      </p:sp>
    </p:spTree>
    <p:extLst>
      <p:ext uri="{BB962C8B-B14F-4D97-AF65-F5344CB8AC3E}">
        <p14:creationId xmlns:p14="http://schemas.microsoft.com/office/powerpoint/2010/main" val="945978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0932EC-B9B5-4CD2-8554-354989E87FBE}" type="slidenum">
              <a:rPr lang="en-US" sz="1200">
                <a:latin typeface="Helvetica" pitchFamily="34" charset="0"/>
              </a:rPr>
              <a:pPr eaLnBrk="1" hangingPunct="1"/>
              <a:t>27</a:t>
            </a:fld>
            <a:endParaRPr lang="en-US" sz="12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Rocchio Method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all relevant documents unknown, just use the </a:t>
            </a:r>
            <a:r>
              <a:rPr lang="en-US" b="1" smtClean="0"/>
              <a:t>known </a:t>
            </a:r>
            <a:r>
              <a:rPr lang="en-US" smtClean="0"/>
              <a:t>relevant (</a:t>
            </a:r>
            <a:r>
              <a:rPr lang="en-US" i="1" smtClean="0"/>
              <a:t>D</a:t>
            </a:r>
            <a:r>
              <a:rPr lang="en-US" i="1" baseline="-25000" smtClean="0"/>
              <a:t>r</a:t>
            </a:r>
            <a:r>
              <a:rPr lang="en-US" smtClean="0"/>
              <a:t>) and irrelevant (</a:t>
            </a:r>
            <a:r>
              <a:rPr lang="en-US" i="1" smtClean="0"/>
              <a:t>D</a:t>
            </a:r>
            <a:r>
              <a:rPr lang="en-US" i="1" baseline="-25000" smtClean="0"/>
              <a:t>n</a:t>
            </a:r>
            <a:r>
              <a:rPr lang="en-US" smtClean="0"/>
              <a:t>) sets of documents and include the initial query </a:t>
            </a:r>
            <a:r>
              <a:rPr lang="en-US" i="1" smtClean="0"/>
              <a:t>q.</a:t>
            </a:r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1600200" y="3429000"/>
          <a:ext cx="589597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9" name="Equation" r:id="rId3" imgW="2146300" imgH="457200" progId="Equation.3">
                  <p:embed/>
                </p:oleObj>
              </mc:Choice>
              <mc:Fallback>
                <p:oleObj name="Equation" r:id="rId3" imgW="2146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5895975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622425" y="4800600"/>
            <a:ext cx="65817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>
                <a:sym typeface="Symbol" pitchFamily="18" charset="2"/>
              </a:rPr>
              <a:t>:  Tunable weight for initial query.</a:t>
            </a:r>
          </a:p>
          <a:p>
            <a:pPr algn="l" eaLnBrk="1" hangingPunct="1"/>
            <a:r>
              <a:rPr lang="en-US" sz="2800">
                <a:sym typeface="Symbol" pitchFamily="18" charset="2"/>
              </a:rPr>
              <a:t>:  Tunable weight for relevant documents.</a:t>
            </a:r>
          </a:p>
          <a:p>
            <a:pPr algn="l" eaLnBrk="1" hangingPunct="1"/>
            <a:r>
              <a:rPr lang="en-US" sz="2800">
                <a:sym typeface="Symbol" pitchFamily="18" charset="2"/>
              </a:rPr>
              <a:t>:  Tunable weight for irrelevant documents.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7237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9B2426-1239-4C5D-9E02-4973D9101B64}" type="slidenum">
              <a:rPr lang="en-US" sz="1200">
                <a:latin typeface="Helvetica" pitchFamily="34" charset="0"/>
              </a:rPr>
              <a:pPr eaLnBrk="1" hangingPunct="1"/>
              <a:t>28</a:t>
            </a:fld>
            <a:endParaRPr lang="en-US" sz="12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 Regular Method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more feedback should perhaps increase the degree of reformulation, do not normalize for amount of feedback:</a:t>
            </a:r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2036763" y="3287713"/>
          <a:ext cx="50228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3" name="Equation" r:id="rId3" imgW="1828800" imgH="393700" progId="Equation.3">
                  <p:embed/>
                </p:oleObj>
              </mc:Choice>
              <mc:Fallback>
                <p:oleObj name="Equation" r:id="rId3" imgW="1828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3287713"/>
                        <a:ext cx="502285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622425" y="4800600"/>
            <a:ext cx="65817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>
                <a:sym typeface="Symbol" pitchFamily="18" charset="2"/>
              </a:rPr>
              <a:t>:  Tunable weight for initial query.</a:t>
            </a:r>
          </a:p>
          <a:p>
            <a:pPr algn="l" eaLnBrk="1" hangingPunct="1"/>
            <a:r>
              <a:rPr lang="en-US" sz="2800">
                <a:sym typeface="Symbol" pitchFamily="18" charset="2"/>
              </a:rPr>
              <a:t>:  Tunable weight for relevant documents.</a:t>
            </a:r>
          </a:p>
          <a:p>
            <a:pPr algn="l" eaLnBrk="1" hangingPunct="1"/>
            <a:r>
              <a:rPr lang="en-US" sz="2800">
                <a:sym typeface="Symbol" pitchFamily="18" charset="2"/>
              </a:rPr>
              <a:t>:  Tunable weight for irrelevant documents.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99393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D8FECA-416A-49DB-BFC4-3FBB9FC93F7F}" type="slidenum">
              <a:rPr lang="en-US" sz="1200">
                <a:latin typeface="Helvetica" pitchFamily="34" charset="0"/>
              </a:rPr>
              <a:pPr eaLnBrk="1" hangingPunct="1"/>
              <a:t>29</a:t>
            </a:fld>
            <a:endParaRPr lang="en-US" sz="12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 “Dec Hi” Method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Bias towards rejecting </a:t>
            </a:r>
            <a:r>
              <a:rPr lang="en-US" b="1" smtClean="0"/>
              <a:t>just </a:t>
            </a:r>
            <a:r>
              <a:rPr lang="en-US" smtClean="0"/>
              <a:t>the highest ranked of the irrelevant documents:</a:t>
            </a:r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143000" y="2971800"/>
          <a:ext cx="680243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Equation" r:id="rId3" imgW="2476500" imgH="393700" progId="Equation.3">
                  <p:embed/>
                </p:oleObj>
              </mc:Choice>
              <mc:Fallback>
                <p:oleObj name="Equation" r:id="rId3" imgW="2476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6802438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524000" y="4267200"/>
            <a:ext cx="64436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>
                <a:sym typeface="Symbol" pitchFamily="18" charset="2"/>
              </a:rPr>
              <a:t>:  Tunable weight for initial query.</a:t>
            </a:r>
          </a:p>
          <a:p>
            <a:pPr algn="l" eaLnBrk="1" hangingPunct="1"/>
            <a:r>
              <a:rPr lang="en-US" sz="2800">
                <a:sym typeface="Symbol" pitchFamily="18" charset="2"/>
              </a:rPr>
              <a:t>:  Tunable weight for relevant documents.</a:t>
            </a:r>
          </a:p>
          <a:p>
            <a:pPr algn="l" eaLnBrk="1" hangingPunct="1"/>
            <a:r>
              <a:rPr lang="en-US" sz="2800">
                <a:sym typeface="Symbol" pitchFamily="18" charset="2"/>
              </a:rPr>
              <a:t>:  Tunable weight for irrelevant document.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1734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Recap</a:t>
            </a:r>
            <a:endParaRPr lang="en-US" sz="40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ea typeface="PMingLiU" pitchFamily="18" charset="-120"/>
              </a:rPr>
              <a:t>IR model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Document representation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Query representation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Retrieval function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Vector space model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Term-document matrix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Cosine similarity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PMingLiU" pitchFamily="18" charset="-120"/>
              </a:rPr>
              <a:t>In this lecture, we’ll discuss algorithms that implement these models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04E5C7-6B91-46E3-98B9-6682695487A4}" type="slidenum">
              <a:rPr lang="en-US" sz="1200">
                <a:latin typeface="Helvetica" pitchFamily="34" charset="0"/>
              </a:rPr>
              <a:pPr eaLnBrk="1" hangingPunct="1"/>
              <a:t>30</a:t>
            </a:fld>
            <a:endParaRPr lang="en-US" sz="12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Methods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Overall, experimental results indicate no clear preference for any one of the specific methods.</a:t>
            </a:r>
          </a:p>
          <a:p>
            <a:pPr eaLnBrk="1" hangingPunct="1"/>
            <a:r>
              <a:rPr lang="en-US" dirty="0" smtClean="0"/>
              <a:t>All methods generally improve retrieval performance (recall &amp; precision) with feedback.</a:t>
            </a:r>
          </a:p>
          <a:p>
            <a:pPr eaLnBrk="1" hangingPunct="1"/>
            <a:r>
              <a:rPr lang="en-US" dirty="0" smtClean="0"/>
              <a:t>Generally just let tunable constants (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and </a:t>
            </a:r>
            <a:r>
              <a:rPr lang="el-GR" dirty="0" smtClean="0"/>
              <a:t>γ</a:t>
            </a:r>
            <a:r>
              <a:rPr lang="en-US" dirty="0" smtClean="0"/>
              <a:t>) equal 1.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95006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EB6C80-B345-4753-9742-21A51BA35E24}" type="slidenum">
              <a:rPr lang="en-US" sz="1200">
                <a:latin typeface="Helvetica" pitchFamily="34" charset="0"/>
              </a:rPr>
              <a:pPr eaLnBrk="1" hangingPunct="1"/>
              <a:t>31</a:t>
            </a:fld>
            <a:endParaRPr lang="en-US" sz="12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Relevance Feedback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By construction, reformulated query will rank explicitly-marked relevant documents higher and explicitly-marked irrelevant documents lower.</a:t>
            </a:r>
          </a:p>
          <a:p>
            <a:pPr eaLnBrk="1" hangingPunct="1"/>
            <a:r>
              <a:rPr lang="en-US" sz="2800" smtClean="0"/>
              <a:t>Method should not get credit for improvement on </a:t>
            </a:r>
            <a:r>
              <a:rPr lang="en-US" sz="2800" i="1" smtClean="0"/>
              <a:t>these </a:t>
            </a:r>
            <a:r>
              <a:rPr lang="en-US" sz="2800" smtClean="0"/>
              <a:t>documents, since it was told their relevance.</a:t>
            </a:r>
          </a:p>
          <a:p>
            <a:pPr eaLnBrk="1" hangingPunct="1"/>
            <a:r>
              <a:rPr lang="en-US" sz="2800" smtClean="0"/>
              <a:t>In machine learning, this error is called “testing on the training data.”</a:t>
            </a:r>
          </a:p>
          <a:p>
            <a:pPr eaLnBrk="1" hangingPunct="1"/>
            <a:r>
              <a:rPr lang="en-US" sz="2800" smtClean="0"/>
              <a:t>Evaluation should focus on generalizing  to </a:t>
            </a:r>
            <a:r>
              <a:rPr lang="en-US" sz="2800" b="1" smtClean="0"/>
              <a:t>other</a:t>
            </a:r>
            <a:r>
              <a:rPr lang="en-US" sz="2800" smtClean="0"/>
              <a:t> un-rated documents.</a:t>
            </a:r>
          </a:p>
        </p:txBody>
      </p:sp>
    </p:spTree>
    <p:extLst>
      <p:ext uri="{BB962C8B-B14F-4D97-AF65-F5344CB8AC3E}">
        <p14:creationId xmlns:p14="http://schemas.microsoft.com/office/powerpoint/2010/main" val="2719781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EA52C1-E1C7-4385-94C2-6EFE84166C5E}" type="slidenum">
              <a:rPr lang="en-US" sz="1200">
                <a:latin typeface="Helvetica" pitchFamily="34" charset="0"/>
              </a:rPr>
              <a:pPr eaLnBrk="1" hangingPunct="1"/>
              <a:t>32</a:t>
            </a:fld>
            <a:endParaRPr lang="en-US" sz="12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Fair Evaluation of Relevance Feedback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Remove from the corpus any documents for which feedback was provided.</a:t>
            </a:r>
          </a:p>
          <a:p>
            <a:pPr eaLnBrk="1" hangingPunct="1"/>
            <a:r>
              <a:rPr lang="en-US" sz="2800" smtClean="0"/>
              <a:t>Measure recall/precision performance on the remaining </a:t>
            </a:r>
            <a:r>
              <a:rPr lang="en-US" sz="2800" i="1" smtClean="0"/>
              <a:t>residual collection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Compared to complete corpus, specific recall/precision numbers may decrease since relevant documents were removed.</a:t>
            </a:r>
          </a:p>
          <a:p>
            <a:pPr eaLnBrk="1" hangingPunct="1"/>
            <a:r>
              <a:rPr lang="en-US" sz="2800" smtClean="0"/>
              <a:t>However, </a:t>
            </a:r>
            <a:r>
              <a:rPr lang="en-US" sz="2800" b="1" smtClean="0"/>
              <a:t>relative</a:t>
            </a:r>
            <a:r>
              <a:rPr lang="en-US" sz="2800" smtClean="0"/>
              <a:t> performance on the residual collection provides fair data on the effectiveness of relevance feedback.</a:t>
            </a:r>
          </a:p>
        </p:txBody>
      </p:sp>
    </p:spTree>
    <p:extLst>
      <p:ext uri="{BB962C8B-B14F-4D97-AF65-F5344CB8AC3E}">
        <p14:creationId xmlns:p14="http://schemas.microsoft.com/office/powerpoint/2010/main" val="1462394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47871F-5D3F-4D8F-AD0F-A7B6B7DC98EA}" type="slidenum">
              <a:rPr lang="en-US" sz="1200">
                <a:latin typeface="Helvetica" pitchFamily="34" charset="0"/>
              </a:rPr>
              <a:pPr eaLnBrk="1" hangingPunct="1"/>
              <a:t>33</a:t>
            </a:fld>
            <a:endParaRPr lang="en-US" sz="12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Feedback Not Widely Used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sometimes reluctant to provide explicit feedback.</a:t>
            </a:r>
          </a:p>
          <a:p>
            <a:pPr eaLnBrk="1" hangingPunct="1"/>
            <a:r>
              <a:rPr lang="en-US" smtClean="0"/>
              <a:t>Results in long queries that require more computation to retrieve, and search engines process lots of queries and allow little time for each one.</a:t>
            </a:r>
          </a:p>
          <a:p>
            <a:pPr eaLnBrk="1" hangingPunct="1"/>
            <a:r>
              <a:rPr lang="en-US" smtClean="0"/>
              <a:t>Makes it harder to understand why a particular document was retrieved.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8099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56BF76-870C-4D59-BEC9-FC294D0C23CB}" type="slidenum">
              <a:rPr lang="en-US" sz="1200">
                <a:latin typeface="Helvetica" pitchFamily="34" charset="0"/>
              </a:rPr>
              <a:pPr eaLnBrk="1" hangingPunct="1"/>
              <a:t>34</a:t>
            </a:fld>
            <a:endParaRPr lang="en-US" sz="12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 Feedback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relevance feedback methods without explicit user input.</a:t>
            </a:r>
          </a:p>
          <a:p>
            <a:pPr eaLnBrk="1" hangingPunct="1"/>
            <a:r>
              <a:rPr lang="en-US" smtClean="0"/>
              <a:t>Just </a:t>
            </a:r>
            <a:r>
              <a:rPr lang="en-US" b="1" smtClean="0"/>
              <a:t>assume</a:t>
            </a:r>
            <a:r>
              <a:rPr lang="en-US" smtClean="0"/>
              <a:t> the top </a:t>
            </a:r>
            <a:r>
              <a:rPr lang="en-US" i="1" smtClean="0"/>
              <a:t>m </a:t>
            </a:r>
            <a:r>
              <a:rPr lang="en-US" smtClean="0"/>
              <a:t>retrieved documents are relevant, and use them to reformulate the query.</a:t>
            </a:r>
          </a:p>
          <a:p>
            <a:pPr eaLnBrk="1" hangingPunct="1"/>
            <a:r>
              <a:rPr lang="en-US" smtClean="0"/>
              <a:t>Allows for query expansion that includes terms that are correlated with the query terms.</a:t>
            </a:r>
          </a:p>
        </p:txBody>
      </p:sp>
    </p:spTree>
    <p:extLst>
      <p:ext uri="{BB962C8B-B14F-4D97-AF65-F5344CB8AC3E}">
        <p14:creationId xmlns:p14="http://schemas.microsoft.com/office/powerpoint/2010/main" val="358682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5D06F63-B20F-44A7-98FC-E917F2341190}" type="slidenum">
              <a:rPr lang="en-US" sz="1200">
                <a:latin typeface="Helvetica" pitchFamily="34" charset="0"/>
              </a:rPr>
              <a:pPr eaLnBrk="1" hangingPunct="1"/>
              <a:t>35</a:t>
            </a:fld>
            <a:endParaRPr lang="en-US" sz="1200"/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 Feedback Architecture</a:t>
            </a:r>
          </a:p>
        </p:txBody>
      </p:sp>
      <p:sp>
        <p:nvSpPr>
          <p:cNvPr id="17412" name="Text Box 1027"/>
          <p:cNvSpPr txBox="1">
            <a:spLocks noChangeArrowheads="1"/>
          </p:cNvSpPr>
          <p:nvPr/>
        </p:nvSpPr>
        <p:spPr bwMode="auto">
          <a:xfrm>
            <a:off x="5105400" y="2819400"/>
            <a:ext cx="113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Rankings</a:t>
            </a:r>
          </a:p>
        </p:txBody>
      </p:sp>
      <p:pic>
        <p:nvPicPr>
          <p:cNvPr id="94212" name="Picture 1028" descr="amconf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931863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1029"/>
          <p:cNvSpPr>
            <a:spLocks noChangeArrowheads="1"/>
          </p:cNvSpPr>
          <p:nvPr/>
        </p:nvSpPr>
        <p:spPr bwMode="auto">
          <a:xfrm>
            <a:off x="3962400" y="2819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400"/>
              <a:t>IR</a:t>
            </a:r>
          </a:p>
          <a:p>
            <a:r>
              <a:rPr lang="en-US" sz="2400"/>
              <a:t>System</a:t>
            </a:r>
          </a:p>
        </p:txBody>
      </p:sp>
      <p:sp>
        <p:nvSpPr>
          <p:cNvPr id="17415" name="Oval 1030"/>
          <p:cNvSpPr>
            <a:spLocks noChangeArrowheads="1"/>
          </p:cNvSpPr>
          <p:nvPr/>
        </p:nvSpPr>
        <p:spPr bwMode="auto">
          <a:xfrm>
            <a:off x="4114800" y="1447800"/>
            <a:ext cx="1676400" cy="914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Document</a:t>
            </a:r>
          </a:p>
          <a:p>
            <a:r>
              <a:rPr lang="en-US" sz="2400"/>
              <a:t>corpus</a:t>
            </a:r>
          </a:p>
        </p:txBody>
      </p:sp>
      <p:sp>
        <p:nvSpPr>
          <p:cNvPr id="17416" name="Line 1031"/>
          <p:cNvSpPr>
            <a:spLocks noChangeShapeType="1"/>
          </p:cNvSpPr>
          <p:nvPr/>
        </p:nvSpPr>
        <p:spPr bwMode="auto">
          <a:xfrm>
            <a:off x="4953000" y="2362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7417" name="Picture 1032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9969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7" name="Group 1033"/>
          <p:cNvGrpSpPr>
            <a:grpSpLocks/>
          </p:cNvGrpSpPr>
          <p:nvPr/>
        </p:nvGrpSpPr>
        <p:grpSpPr bwMode="auto">
          <a:xfrm>
            <a:off x="4114800" y="3886200"/>
            <a:ext cx="3124200" cy="1909763"/>
            <a:chOff x="2592" y="2448"/>
            <a:chExt cx="1968" cy="1203"/>
          </a:xfrm>
        </p:grpSpPr>
        <p:sp>
          <p:nvSpPr>
            <p:cNvPr id="17447" name="Oval 1034"/>
            <p:cNvSpPr>
              <a:spLocks noChangeArrowheads="1"/>
            </p:cNvSpPr>
            <p:nvPr/>
          </p:nvSpPr>
          <p:spPr bwMode="auto">
            <a:xfrm>
              <a:off x="2592" y="273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/>
                <a:t>Ranked</a:t>
              </a:r>
            </a:p>
            <a:p>
              <a:r>
                <a:rPr lang="en-US" sz="2400"/>
                <a:t>Documents</a:t>
              </a:r>
            </a:p>
          </p:txBody>
        </p:sp>
        <p:sp>
          <p:nvSpPr>
            <p:cNvPr id="17448" name="Line 1035"/>
            <p:cNvSpPr>
              <a:spLocks noChangeShapeType="1"/>
            </p:cNvSpPr>
            <p:nvPr/>
          </p:nvSpPr>
          <p:spPr bwMode="auto">
            <a:xfrm>
              <a:off x="312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449" name="Group 1036"/>
            <p:cNvGrpSpPr>
              <a:grpSpLocks/>
            </p:cNvGrpSpPr>
            <p:nvPr/>
          </p:nvGrpSpPr>
          <p:grpSpPr bwMode="auto">
            <a:xfrm>
              <a:off x="3792" y="2784"/>
              <a:ext cx="768" cy="867"/>
              <a:chOff x="3984" y="2640"/>
              <a:chExt cx="768" cy="867"/>
            </a:xfrm>
          </p:grpSpPr>
          <p:sp>
            <p:nvSpPr>
              <p:cNvPr id="17450" name="Rectangle 1037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7451" name="Text Box 1038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/>
                  <a:t>1. Doc1 </a:t>
                </a:r>
              </a:p>
              <a:p>
                <a:pPr algn="l" eaLnBrk="1" hangingPunct="1"/>
                <a:r>
                  <a:rPr lang="en-US" sz="1600"/>
                  <a:t>2. Doc2 </a:t>
                </a:r>
              </a:p>
              <a:p>
                <a:pPr algn="l" eaLnBrk="1" hangingPunct="1"/>
                <a:r>
                  <a:rPr lang="en-US" sz="1600"/>
                  <a:t>3. Doc3 </a:t>
                </a:r>
              </a:p>
              <a:p>
                <a:pPr algn="l" eaLnBrk="1" hangingPunct="1"/>
                <a:r>
                  <a:rPr lang="en-US" sz="1600"/>
                  <a:t>    .</a:t>
                </a:r>
              </a:p>
              <a:p>
                <a:pPr algn="l" eaLnBrk="1" hangingPunct="1"/>
                <a:r>
                  <a:rPr lang="en-US" sz="1600"/>
                  <a:t>    .</a:t>
                </a:r>
                <a:endParaRPr lang="en-US" sz="1800"/>
              </a:p>
            </p:txBody>
          </p:sp>
        </p:grpSp>
      </p:grpSp>
      <p:grpSp>
        <p:nvGrpSpPr>
          <p:cNvPr id="94223" name="Group 1039"/>
          <p:cNvGrpSpPr>
            <a:grpSpLocks/>
          </p:cNvGrpSpPr>
          <p:nvPr/>
        </p:nvGrpSpPr>
        <p:grpSpPr bwMode="auto">
          <a:xfrm>
            <a:off x="1524000" y="1524000"/>
            <a:ext cx="2438400" cy="1295400"/>
            <a:chOff x="1152" y="960"/>
            <a:chExt cx="1344" cy="816"/>
          </a:xfrm>
        </p:grpSpPr>
        <p:sp>
          <p:nvSpPr>
            <p:cNvPr id="17444" name="AutoShape 1040"/>
            <p:cNvSpPr>
              <a:spLocks noChangeArrowheads="1"/>
            </p:cNvSpPr>
            <p:nvPr/>
          </p:nvSpPr>
          <p:spPr bwMode="auto">
            <a:xfrm>
              <a:off x="1152" y="960"/>
              <a:ext cx="816" cy="576"/>
            </a:xfrm>
            <a:prstGeom prst="wedgeRoundRectCallout">
              <a:avLst>
                <a:gd name="adj1" fmla="val -123282"/>
                <a:gd name="adj2" fmla="val 122917"/>
                <a:gd name="adj3" fmla="val 16667"/>
              </a:avLst>
            </a:prstGeom>
            <a:solidFill>
              <a:srgbClr val="11DBD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7445" name="Rectangle 1041"/>
            <p:cNvSpPr>
              <a:spLocks noChangeArrowheads="1"/>
            </p:cNvSpPr>
            <p:nvPr/>
          </p:nvSpPr>
          <p:spPr bwMode="auto">
            <a:xfrm>
              <a:off x="1248" y="1008"/>
              <a:ext cx="596" cy="518"/>
            </a:xfrm>
            <a:prstGeom prst="rect">
              <a:avLst/>
            </a:prstGeom>
            <a:solidFill>
              <a:srgbClr val="11DB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/>
                <a:t>Query String</a:t>
              </a:r>
            </a:p>
          </p:txBody>
        </p:sp>
        <p:sp>
          <p:nvSpPr>
            <p:cNvPr id="17446" name="Line 1042"/>
            <p:cNvSpPr>
              <a:spLocks noChangeShapeType="1"/>
            </p:cNvSpPr>
            <p:nvPr/>
          </p:nvSpPr>
          <p:spPr bwMode="auto">
            <a:xfrm>
              <a:off x="1968" y="1248"/>
              <a:ext cx="528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4227" name="Group 1043"/>
          <p:cNvGrpSpPr>
            <a:grpSpLocks/>
          </p:cNvGrpSpPr>
          <p:nvPr/>
        </p:nvGrpSpPr>
        <p:grpSpPr bwMode="auto">
          <a:xfrm>
            <a:off x="1524079" y="2667000"/>
            <a:ext cx="1820862" cy="1524000"/>
            <a:chOff x="979" y="1680"/>
            <a:chExt cx="996" cy="960"/>
          </a:xfrm>
        </p:grpSpPr>
        <p:sp>
          <p:nvSpPr>
            <p:cNvPr id="17442" name="Oval 1044"/>
            <p:cNvSpPr>
              <a:spLocks noChangeArrowheads="1"/>
            </p:cNvSpPr>
            <p:nvPr/>
          </p:nvSpPr>
          <p:spPr bwMode="auto">
            <a:xfrm>
              <a:off x="979" y="1680"/>
              <a:ext cx="996" cy="71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sz="2400"/>
                <a:t>Revised</a:t>
              </a:r>
            </a:p>
            <a:p>
              <a:r>
                <a:rPr lang="en-US" sz="2400"/>
                <a:t>Query</a:t>
              </a:r>
            </a:p>
          </p:txBody>
        </p:sp>
        <p:sp>
          <p:nvSpPr>
            <p:cNvPr id="17443" name="Line 1045"/>
            <p:cNvSpPr>
              <a:spLocks noChangeShapeType="1"/>
            </p:cNvSpPr>
            <p:nvPr/>
          </p:nvSpPr>
          <p:spPr bwMode="auto">
            <a:xfrm flipV="1">
              <a:off x="1479" y="240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94230" name="Line 1046"/>
          <p:cNvSpPr>
            <a:spLocks noChangeShapeType="1"/>
          </p:cNvSpPr>
          <p:nvPr/>
        </p:nvSpPr>
        <p:spPr bwMode="auto">
          <a:xfrm>
            <a:off x="3352800" y="3276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94231" name="Group 1047"/>
          <p:cNvGrpSpPr>
            <a:grpSpLocks/>
          </p:cNvGrpSpPr>
          <p:nvPr/>
        </p:nvGrpSpPr>
        <p:grpSpPr bwMode="auto">
          <a:xfrm>
            <a:off x="6096000" y="2819400"/>
            <a:ext cx="2819400" cy="2443163"/>
            <a:chOff x="3840" y="1776"/>
            <a:chExt cx="1776" cy="1539"/>
          </a:xfrm>
        </p:grpSpPr>
        <p:sp>
          <p:nvSpPr>
            <p:cNvPr id="17437" name="Oval 1048"/>
            <p:cNvSpPr>
              <a:spLocks noChangeArrowheads="1"/>
            </p:cNvSpPr>
            <p:nvPr/>
          </p:nvSpPr>
          <p:spPr bwMode="auto">
            <a:xfrm>
              <a:off x="4512" y="1776"/>
              <a:ext cx="1104" cy="624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/>
                <a:t>ReRanked</a:t>
              </a:r>
            </a:p>
            <a:p>
              <a:r>
                <a:rPr lang="en-US" sz="2400"/>
                <a:t>Documents</a:t>
              </a:r>
            </a:p>
          </p:txBody>
        </p:sp>
        <p:grpSp>
          <p:nvGrpSpPr>
            <p:cNvPr id="17438" name="Group 1049"/>
            <p:cNvGrpSpPr>
              <a:grpSpLocks/>
            </p:cNvGrpSpPr>
            <p:nvPr/>
          </p:nvGrpSpPr>
          <p:grpSpPr bwMode="auto">
            <a:xfrm>
              <a:off x="4848" y="2448"/>
              <a:ext cx="768" cy="867"/>
              <a:chOff x="3984" y="2640"/>
              <a:chExt cx="768" cy="867"/>
            </a:xfrm>
          </p:grpSpPr>
          <p:sp>
            <p:nvSpPr>
              <p:cNvPr id="17440" name="Rectangle 1050"/>
              <p:cNvSpPr>
                <a:spLocks noChangeArrowheads="1"/>
              </p:cNvSpPr>
              <p:nvPr/>
            </p:nvSpPr>
            <p:spPr bwMode="auto">
              <a:xfrm>
                <a:off x="3984" y="2640"/>
                <a:ext cx="76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7441" name="Text Box 1051"/>
              <p:cNvSpPr txBox="1">
                <a:spLocks noChangeArrowheads="1"/>
              </p:cNvSpPr>
              <p:nvPr/>
            </p:nvSpPr>
            <p:spPr bwMode="auto">
              <a:xfrm>
                <a:off x="4070" y="2679"/>
                <a:ext cx="553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/>
                  <a:t>1. Doc2 </a:t>
                </a:r>
              </a:p>
              <a:p>
                <a:pPr algn="l" eaLnBrk="1" hangingPunct="1"/>
                <a:r>
                  <a:rPr lang="en-US" sz="1600"/>
                  <a:t>2. Doc4 </a:t>
                </a:r>
              </a:p>
              <a:p>
                <a:pPr algn="l" eaLnBrk="1" hangingPunct="1"/>
                <a:r>
                  <a:rPr lang="en-US" sz="1600"/>
                  <a:t>3. Doc5 </a:t>
                </a:r>
              </a:p>
              <a:p>
                <a:pPr algn="l" eaLnBrk="1" hangingPunct="1"/>
                <a:r>
                  <a:rPr lang="en-US" sz="1600"/>
                  <a:t>    .</a:t>
                </a:r>
              </a:p>
              <a:p>
                <a:pPr algn="l" eaLnBrk="1" hangingPunct="1"/>
                <a:r>
                  <a:rPr lang="en-US" sz="1600"/>
                  <a:t>    .</a:t>
                </a:r>
                <a:endParaRPr lang="en-US" sz="1800"/>
              </a:p>
            </p:txBody>
          </p:sp>
        </p:grpSp>
        <p:sp>
          <p:nvSpPr>
            <p:cNvPr id="17439" name="Line 1052"/>
            <p:cNvSpPr>
              <a:spLocks noChangeShapeType="1"/>
            </p:cNvSpPr>
            <p:nvPr/>
          </p:nvSpPr>
          <p:spPr bwMode="auto">
            <a:xfrm>
              <a:off x="3840" y="2064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4237" name="Group 1053"/>
          <p:cNvGrpSpPr>
            <a:grpSpLocks/>
          </p:cNvGrpSpPr>
          <p:nvPr/>
        </p:nvGrpSpPr>
        <p:grpSpPr bwMode="auto">
          <a:xfrm>
            <a:off x="1600200" y="2362200"/>
            <a:ext cx="2514600" cy="3429000"/>
            <a:chOff x="1008" y="1488"/>
            <a:chExt cx="1584" cy="2160"/>
          </a:xfrm>
        </p:grpSpPr>
        <p:grpSp>
          <p:nvGrpSpPr>
            <p:cNvPr id="17429" name="Group 1054"/>
            <p:cNvGrpSpPr>
              <a:grpSpLocks/>
            </p:cNvGrpSpPr>
            <p:nvPr/>
          </p:nvGrpSpPr>
          <p:grpSpPr bwMode="auto">
            <a:xfrm>
              <a:off x="1104" y="2640"/>
              <a:ext cx="1232" cy="576"/>
              <a:chOff x="243" y="3120"/>
              <a:chExt cx="1232" cy="576"/>
            </a:xfrm>
          </p:grpSpPr>
          <p:sp>
            <p:nvSpPr>
              <p:cNvPr id="17435" name="Rectangle 1055"/>
              <p:cNvSpPr>
                <a:spLocks noChangeArrowheads="1"/>
              </p:cNvSpPr>
              <p:nvPr/>
            </p:nvSpPr>
            <p:spPr bwMode="auto">
              <a:xfrm>
                <a:off x="288" y="3120"/>
                <a:ext cx="1152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6" name="Text Box 1056"/>
              <p:cNvSpPr txBox="1">
                <a:spLocks noChangeArrowheads="1"/>
              </p:cNvSpPr>
              <p:nvPr/>
            </p:nvSpPr>
            <p:spPr bwMode="auto">
              <a:xfrm>
                <a:off x="243" y="3137"/>
                <a:ext cx="1232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400"/>
                  <a:t>Query</a:t>
                </a:r>
              </a:p>
              <a:p>
                <a:pPr eaLnBrk="1" hangingPunct="1"/>
                <a:r>
                  <a:rPr lang="en-US" sz="2400"/>
                  <a:t>Reformulation</a:t>
                </a:r>
              </a:p>
            </p:txBody>
          </p:sp>
        </p:grpSp>
        <p:sp>
          <p:nvSpPr>
            <p:cNvPr id="17430" name="Line 1057"/>
            <p:cNvSpPr>
              <a:spLocks noChangeShapeType="1"/>
            </p:cNvSpPr>
            <p:nvPr/>
          </p:nvSpPr>
          <p:spPr bwMode="auto">
            <a:xfrm flipV="1">
              <a:off x="1536" y="321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7431" name="Line 1058"/>
            <p:cNvSpPr>
              <a:spLocks noChangeShapeType="1"/>
            </p:cNvSpPr>
            <p:nvPr/>
          </p:nvSpPr>
          <p:spPr bwMode="auto">
            <a:xfrm flipH="1" flipV="1">
              <a:off x="2304" y="2928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17432" name="Group 1059"/>
            <p:cNvGrpSpPr>
              <a:grpSpLocks/>
            </p:cNvGrpSpPr>
            <p:nvPr/>
          </p:nvGrpSpPr>
          <p:grpSpPr bwMode="auto">
            <a:xfrm>
              <a:off x="1008" y="1488"/>
              <a:ext cx="144" cy="1440"/>
              <a:chOff x="1008" y="1488"/>
              <a:chExt cx="144" cy="1440"/>
            </a:xfrm>
          </p:grpSpPr>
          <p:sp>
            <p:nvSpPr>
              <p:cNvPr id="17433" name="Line 1060"/>
              <p:cNvSpPr>
                <a:spLocks noChangeShapeType="1"/>
              </p:cNvSpPr>
              <p:nvPr/>
            </p:nvSpPr>
            <p:spPr bwMode="auto">
              <a:xfrm>
                <a:off x="1008" y="1488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34" name="Line 1061"/>
              <p:cNvSpPr>
                <a:spLocks noChangeShapeType="1"/>
              </p:cNvSpPr>
              <p:nvPr/>
            </p:nvSpPr>
            <p:spPr bwMode="auto">
              <a:xfrm>
                <a:off x="1008" y="29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4246" name="Group 1062"/>
          <p:cNvGrpSpPr>
            <a:grpSpLocks/>
          </p:cNvGrpSpPr>
          <p:nvPr/>
        </p:nvGrpSpPr>
        <p:grpSpPr bwMode="auto">
          <a:xfrm>
            <a:off x="1066800" y="5181600"/>
            <a:ext cx="3200400" cy="1447800"/>
            <a:chOff x="672" y="3264"/>
            <a:chExt cx="2016" cy="912"/>
          </a:xfrm>
        </p:grpSpPr>
        <p:grpSp>
          <p:nvGrpSpPr>
            <p:cNvPr id="17425" name="Group 1063"/>
            <p:cNvGrpSpPr>
              <a:grpSpLocks/>
            </p:cNvGrpSpPr>
            <p:nvPr/>
          </p:nvGrpSpPr>
          <p:grpSpPr bwMode="auto">
            <a:xfrm>
              <a:off x="1920" y="3264"/>
              <a:ext cx="768" cy="912"/>
              <a:chOff x="1632" y="2688"/>
              <a:chExt cx="768" cy="912"/>
            </a:xfrm>
          </p:grpSpPr>
          <p:sp>
            <p:nvSpPr>
              <p:cNvPr id="17427" name="Rectangle 1064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76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7428" name="Text Box 1065"/>
              <p:cNvSpPr txBox="1">
                <a:spLocks noChangeArrowheads="1"/>
              </p:cNvSpPr>
              <p:nvPr/>
            </p:nvSpPr>
            <p:spPr bwMode="auto">
              <a:xfrm>
                <a:off x="1632" y="2736"/>
                <a:ext cx="662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457200" indent="-4572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/>
                  <a:t>1. Doc1 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18" charset="2"/>
                  </a:rPr>
                  <a:t></a:t>
                </a:r>
                <a:endParaRPr lang="en-US" sz="1600" b="1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en-US" sz="1600"/>
                  <a:t>2. Doc2 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18" charset="2"/>
                  </a:rPr>
                  <a:t></a:t>
                </a:r>
                <a:endParaRPr lang="en-US" sz="1600" b="1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en-US" sz="1600"/>
                  <a:t>3. Doc3 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18" charset="2"/>
                  </a:rPr>
                  <a:t></a:t>
                </a:r>
                <a:endParaRPr lang="en-US" sz="1600" b="1">
                  <a:solidFill>
                    <a:srgbClr val="FF0000"/>
                  </a:solidFill>
                </a:endParaRPr>
              </a:p>
              <a:p>
                <a:pPr algn="l" eaLnBrk="1" hangingPunct="1"/>
                <a:r>
                  <a:rPr lang="en-US" sz="1600"/>
                  <a:t>    .</a:t>
                </a:r>
              </a:p>
              <a:p>
                <a:pPr algn="l" eaLnBrk="1" hangingPunct="1"/>
                <a:r>
                  <a:rPr lang="en-US" sz="1600"/>
                  <a:t>    .</a:t>
                </a:r>
              </a:p>
            </p:txBody>
          </p:sp>
        </p:grpSp>
        <p:sp>
          <p:nvSpPr>
            <p:cNvPr id="17426" name="Oval 1066"/>
            <p:cNvSpPr>
              <a:spLocks noChangeArrowheads="1"/>
            </p:cNvSpPr>
            <p:nvPr/>
          </p:nvSpPr>
          <p:spPr bwMode="auto">
            <a:xfrm>
              <a:off x="672" y="3456"/>
              <a:ext cx="1200" cy="718"/>
            </a:xfrm>
            <a:prstGeom prst="ellipse">
              <a:avLst/>
            </a:prstGeom>
            <a:solidFill>
              <a:srgbClr val="33CC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r>
                <a:rPr lang="en-US" sz="2400"/>
                <a:t>Pseudo</a:t>
              </a:r>
            </a:p>
            <a:p>
              <a:r>
                <a:rPr lang="en-US" sz="2400"/>
                <a:t>Feedback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37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2A5355-9595-4774-BE8D-1B8B9886C138}" type="slidenum">
              <a:rPr lang="en-US" sz="1200">
                <a:latin typeface="Helvetica" pitchFamily="34" charset="0"/>
              </a:rPr>
              <a:pPr eaLnBrk="1" hangingPunct="1"/>
              <a:t>36</a:t>
            </a:fld>
            <a:endParaRPr 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PseudoFeedback Results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 to improve performance on TREC competition ad-hoc retrieval task.</a:t>
            </a:r>
          </a:p>
          <a:p>
            <a:pPr eaLnBrk="1" hangingPunct="1"/>
            <a:r>
              <a:rPr lang="en-US" smtClean="0"/>
              <a:t>Works even better if top documents must also satisfy additional boolean constraints in order to be used in feedback.</a:t>
            </a:r>
          </a:p>
        </p:txBody>
      </p:sp>
    </p:spTree>
    <p:extLst>
      <p:ext uri="{BB962C8B-B14F-4D97-AF65-F5344CB8AC3E}">
        <p14:creationId xmlns:p14="http://schemas.microsoft.com/office/powerpoint/2010/main" val="12173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497708-39ED-4421-BF0B-6D298EF4B2E1}" type="slidenum">
              <a:rPr lang="en-US" sz="1200">
                <a:latin typeface="Helvetica" pitchFamily="34" charset="0"/>
              </a:rPr>
              <a:pPr eaLnBrk="1" hangingPunct="1"/>
              <a:t>37</a:t>
            </a:fld>
            <a:endParaRPr lang="en-US" sz="12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Thesaurus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A thesaurus provides information on synonyms and semantically related words and phrases.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    </a:t>
            </a:r>
            <a:r>
              <a:rPr lang="en-US" sz="2800" smtClean="0">
                <a:latin typeface="Courier New" pitchFamily="49" charset="0"/>
              </a:rPr>
              <a:t>physician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</a:rPr>
              <a:t>    syn: doc, doctor, MD, medical, mediciner, medico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</a:rPr>
              <a:t>    rel: medic, general practitioner, surgeon </a:t>
            </a:r>
          </a:p>
          <a:p>
            <a:pPr lvl="1" eaLnBrk="1" hangingPunct="1">
              <a:lnSpc>
                <a:spcPct val="90000"/>
              </a:lnSpc>
            </a:pPr>
            <a:endParaRPr lang="en-US" smtClean="0">
              <a:latin typeface="Courier New" pitchFamily="49" charset="0"/>
            </a:endParaRPr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89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9E8830-E495-45CC-81C6-9101AB4DEC50}" type="slidenum">
              <a:rPr lang="en-US" sz="1200">
                <a:latin typeface="Helvetica" pitchFamily="34" charset="0"/>
              </a:rPr>
              <a:pPr eaLnBrk="1" hangingPunct="1"/>
              <a:t>38</a:t>
            </a:fld>
            <a:endParaRPr lang="en-US" sz="12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Thesaurus-based Query Expansion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For each term, </a:t>
            </a:r>
            <a:r>
              <a:rPr lang="en-US" sz="2800" i="1" smtClean="0"/>
              <a:t>t</a:t>
            </a:r>
            <a:r>
              <a:rPr lang="en-US" sz="2800" smtClean="0"/>
              <a:t>, in a query, expand the query with synonyms and related words of </a:t>
            </a:r>
            <a:r>
              <a:rPr lang="en-US" sz="2800" i="1" smtClean="0"/>
              <a:t>t</a:t>
            </a:r>
            <a:r>
              <a:rPr lang="en-US" sz="2800" smtClean="0"/>
              <a:t> from the thesaurus.</a:t>
            </a:r>
          </a:p>
          <a:p>
            <a:pPr eaLnBrk="1" hangingPunct="1"/>
            <a:r>
              <a:rPr lang="en-US" sz="2800" smtClean="0"/>
              <a:t>May weight added terms less than original query terms.</a:t>
            </a:r>
          </a:p>
          <a:p>
            <a:pPr eaLnBrk="1" hangingPunct="1"/>
            <a:r>
              <a:rPr lang="en-US" sz="2800" smtClean="0"/>
              <a:t>Generally increases recall.</a:t>
            </a:r>
          </a:p>
          <a:p>
            <a:pPr eaLnBrk="1" hangingPunct="1"/>
            <a:r>
              <a:rPr lang="en-US" sz="2800" smtClean="0"/>
              <a:t>May significantly decrease precision, particularly with ambiguous terms.</a:t>
            </a:r>
          </a:p>
          <a:p>
            <a:pPr lvl="1" eaLnBrk="1" hangingPunct="1"/>
            <a:r>
              <a:rPr lang="en-US" sz="2400" smtClean="0"/>
              <a:t>“interest rate” </a:t>
            </a:r>
            <a:r>
              <a:rPr lang="en-US" sz="2400" smtClean="0">
                <a:sym typeface="Symbol" pitchFamily="18" charset="2"/>
              </a:rPr>
              <a:t> “interest rate fascinate evaluate”</a:t>
            </a:r>
          </a:p>
        </p:txBody>
      </p:sp>
    </p:spTree>
    <p:extLst>
      <p:ext uri="{BB962C8B-B14F-4D97-AF65-F5344CB8AC3E}">
        <p14:creationId xmlns:p14="http://schemas.microsoft.com/office/powerpoint/2010/main" val="1420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F8796A-4E35-4F69-BE44-A9C51D0E4B5D}" type="slidenum">
              <a:rPr lang="en-US" sz="1200">
                <a:latin typeface="Helvetica" pitchFamily="34" charset="0"/>
              </a:rPr>
              <a:pPr eaLnBrk="1" hangingPunct="1"/>
              <a:t>39</a:t>
            </a:fld>
            <a:endParaRPr lang="en-US" sz="12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more detailed database of semantic relationships between English words.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wordnet.princeton.edu/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Developed by famous cognitive psychologist George Miller and a team at Princeton University.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About 144,000 English words.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Nouns, adjectives, verbs, and adverbs grouped into about 109,000 synonym sets called </a:t>
            </a:r>
            <a:r>
              <a:rPr lang="en-US" i="1" dirty="0" err="1" smtClean="0"/>
              <a:t>synsets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5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PMingLiU" pitchFamily="18" charset="-120"/>
              </a:rPr>
              <a:t>Document Collection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29525" cy="1809750"/>
          </a:xfrm>
        </p:spPr>
        <p:txBody>
          <a:bodyPr/>
          <a:lstStyle/>
          <a:p>
            <a:pPr marL="188913" indent="-188913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>
                <a:ea typeface="PMingLiU" pitchFamily="18" charset="-120"/>
              </a:rPr>
              <a:t>A collection of </a:t>
            </a:r>
            <a:r>
              <a:rPr lang="en-US" altLang="zh-TW" sz="2400" i="1">
                <a:ea typeface="PMingLiU" pitchFamily="18" charset="-120"/>
              </a:rPr>
              <a:t>n</a:t>
            </a:r>
            <a:r>
              <a:rPr lang="en-US" altLang="zh-TW" sz="2400">
                <a:ea typeface="PMingLiU" pitchFamily="18" charset="-120"/>
              </a:rPr>
              <a:t> documents can be represented in the vector space model by a term-document matrix.</a:t>
            </a:r>
          </a:p>
          <a:p>
            <a:pPr marL="188913" indent="-188913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>
                <a:ea typeface="PMingLiU" pitchFamily="18" charset="-120"/>
              </a:rPr>
              <a:t>An entry in the matrix corresponds to the </a:t>
            </a:r>
            <a:r>
              <a:rPr lang="en-US" altLang="zh-TW" sz="2400">
                <a:solidFill>
                  <a:srgbClr val="FF0000"/>
                </a:solidFill>
                <a:ea typeface="PMingLiU" pitchFamily="18" charset="-120"/>
              </a:rPr>
              <a:t>“weight” of a term in the document</a:t>
            </a:r>
            <a:r>
              <a:rPr lang="en-US" altLang="zh-TW" sz="2400">
                <a:ea typeface="PMingLiU" pitchFamily="18" charset="-120"/>
              </a:rPr>
              <a:t>; zero means the term has no significance in the document or it simply doesn’t exist in the document.</a:t>
            </a:r>
            <a:endParaRPr lang="en-US" altLang="zh-TW" sz="2400" i="1" baseline="-25000">
              <a:ea typeface="PMingLiU" pitchFamily="18" charset="-120"/>
            </a:endParaRPr>
          </a:p>
        </p:txBody>
      </p:sp>
      <p:grpSp>
        <p:nvGrpSpPr>
          <p:cNvPr id="117764" name="Group 4"/>
          <p:cNvGrpSpPr>
            <a:grpSpLocks/>
          </p:cNvGrpSpPr>
          <p:nvPr/>
        </p:nvGrpSpPr>
        <p:grpSpPr bwMode="auto">
          <a:xfrm>
            <a:off x="2895600" y="3505200"/>
            <a:ext cx="3352800" cy="2647950"/>
            <a:chOff x="1632" y="1776"/>
            <a:chExt cx="2046" cy="1668"/>
          </a:xfrm>
        </p:grpSpPr>
        <p:grpSp>
          <p:nvGrpSpPr>
            <p:cNvPr id="117765" name="Group 5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117766" name="AutoShape 6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7767" name="AutoShape 7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1732" y="1776"/>
              <a:ext cx="1946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     </a:t>
              </a:r>
              <a:r>
                <a:rPr kumimoji="1" lang="en-US" altLang="zh-TW" sz="2400" i="1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T</a:t>
              </a:r>
              <a:r>
                <a:rPr kumimoji="1" lang="en-US" altLang="zh-TW" sz="2400" i="1" baseline="-250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1</a:t>
              </a:r>
              <a:r>
                <a:rPr kumimoji="1" lang="en-US" altLang="zh-TW" sz="2400" i="1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   T</a:t>
              </a:r>
              <a:r>
                <a:rPr kumimoji="1" lang="en-US" altLang="zh-TW" sz="2400" i="1" baseline="-250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  <a:r>
                <a:rPr kumimoji="1" lang="en-US" altLang="zh-TW" sz="2400" i="1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    ….      T</a:t>
              </a:r>
              <a:r>
                <a:rPr kumimoji="1" lang="en-US" altLang="zh-TW" sz="2400" i="1" baseline="-250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t</a:t>
              </a:r>
              <a:endParaRPr kumimoji="1" lang="en-US" altLang="zh-TW" sz="2400" i="1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</a:endParaRPr>
            </a:p>
            <a:p>
              <a:r>
                <a:rPr kumimoji="1" lang="en-US" altLang="zh-TW" sz="2400" i="1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D</a:t>
              </a:r>
              <a:r>
                <a:rPr kumimoji="1" lang="en-US" altLang="zh-TW" sz="2400" i="1" baseline="-250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1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11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21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…    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t1</a:t>
              </a:r>
              <a:endParaRPr kumimoji="1" lang="en-US" altLang="zh-TW" sz="2400" i="1">
                <a:latin typeface="Times New Roman" pitchFamily="18" charset="0"/>
                <a:ea typeface="PMingLiU" pitchFamily="18" charset="-120"/>
              </a:endParaRPr>
            </a:p>
            <a:p>
              <a:r>
                <a:rPr kumimoji="1" lang="en-US" altLang="zh-TW" sz="2400" i="1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D</a:t>
              </a:r>
              <a:r>
                <a:rPr kumimoji="1" lang="en-US" altLang="zh-TW" sz="2400" i="1" baseline="-250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2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 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12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22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…    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t2</a:t>
              </a:r>
              <a:endParaRPr kumimoji="1" lang="en-US" altLang="zh-TW" sz="2400" i="1">
                <a:latin typeface="Times New Roman" pitchFamily="18" charset="0"/>
                <a:ea typeface="PMingLiU" pitchFamily="18" charset="-120"/>
              </a:endParaRPr>
            </a:p>
            <a:p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</a:t>
              </a:r>
              <a:r>
                <a:rPr kumimoji="1" lang="en-US" altLang="zh-TW" sz="24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:</a:t>
              </a:r>
              <a:r>
                <a:rPr kumimoji="1" lang="en-US" altLang="zh-TW" sz="2400">
                  <a:latin typeface="Times New Roman" pitchFamily="18" charset="0"/>
                  <a:ea typeface="PMingLiU" pitchFamily="18" charset="-120"/>
                </a:rPr>
                <a:t>       :      :               :</a:t>
              </a:r>
            </a:p>
            <a:p>
              <a:r>
                <a:rPr kumimoji="1" lang="en-US" altLang="zh-TW" sz="2400">
                  <a:latin typeface="Times New Roman" pitchFamily="18" charset="0"/>
                  <a:ea typeface="PMingLiU" pitchFamily="18" charset="-120"/>
                </a:rPr>
                <a:t> </a:t>
              </a:r>
              <a:r>
                <a:rPr kumimoji="1" lang="en-US" altLang="zh-TW" sz="24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:</a:t>
              </a:r>
              <a:r>
                <a:rPr kumimoji="1" lang="en-US" altLang="zh-TW" sz="2400">
                  <a:latin typeface="Times New Roman" pitchFamily="18" charset="0"/>
                  <a:ea typeface="PMingLiU" pitchFamily="18" charset="-120"/>
                </a:rPr>
                <a:t>       :      :               :</a:t>
              </a:r>
              <a:endParaRPr kumimoji="1" lang="en-US" altLang="zh-TW" sz="2400" i="1">
                <a:latin typeface="Times New Roman" pitchFamily="18" charset="0"/>
                <a:ea typeface="PMingLiU" pitchFamily="18" charset="-120"/>
              </a:endParaRPr>
            </a:p>
            <a:p>
              <a:r>
                <a:rPr kumimoji="1" lang="en-US" altLang="zh-TW" sz="2400" i="1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D</a:t>
              </a:r>
              <a:r>
                <a:rPr kumimoji="1" lang="en-US" altLang="zh-TW" sz="2400" i="1" baseline="-25000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n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1n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2n</a:t>
              </a:r>
              <a:r>
                <a:rPr kumimoji="1" lang="en-US" altLang="zh-TW" sz="2400" i="1">
                  <a:latin typeface="Times New Roman" pitchFamily="18" charset="0"/>
                  <a:ea typeface="PMingLiU" pitchFamily="18" charset="-120"/>
                </a:rPr>
                <a:t>   …      w</a:t>
              </a:r>
              <a:r>
                <a:rPr kumimoji="1" lang="en-US" altLang="zh-TW" sz="2400" i="1" baseline="-25000">
                  <a:latin typeface="Times New Roman" pitchFamily="18" charset="0"/>
                  <a:ea typeface="PMingLiU" pitchFamily="18" charset="-120"/>
                </a:rPr>
                <a:t>tn</a:t>
              </a:r>
            </a:p>
            <a:p>
              <a:endParaRPr kumimoji="1" lang="zh-TW" altLang="en-US" sz="2400">
                <a:latin typeface="Times New Roman" pitchFamily="18" charset="0"/>
                <a:ea typeface="PMingLiU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A1DA5E-B19D-4849-9346-0E7BF8695FB7}" type="slidenum">
              <a:rPr lang="en-US" sz="1200">
                <a:latin typeface="Helvetica" pitchFamily="34" charset="0"/>
              </a:rPr>
              <a:pPr eaLnBrk="1" hangingPunct="1"/>
              <a:t>40</a:t>
            </a:fld>
            <a:endParaRPr lang="en-US" sz="12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Synset Relationships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00CC00"/>
                </a:solidFill>
              </a:rPr>
              <a:t>Antonym</a:t>
            </a:r>
            <a:r>
              <a:rPr lang="en-US" sz="2400" smtClean="0"/>
              <a:t>: front </a:t>
            </a:r>
            <a:r>
              <a:rPr lang="en-US" sz="2400" smtClean="0">
                <a:sym typeface="Symbol" pitchFamily="18" charset="2"/>
              </a:rPr>
              <a:t> back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Attribute</a:t>
            </a:r>
            <a:r>
              <a:rPr lang="en-US" sz="2400" smtClean="0">
                <a:sym typeface="Symbol" pitchFamily="18" charset="2"/>
              </a:rPr>
              <a:t>: benevolence  good (noun to adjective)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Pertainym</a:t>
            </a:r>
            <a:r>
              <a:rPr lang="en-US" sz="2400" smtClean="0">
                <a:sym typeface="Symbol" pitchFamily="18" charset="2"/>
              </a:rPr>
              <a:t>: alphabetical  alphabet (adjective to noun)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Similar</a:t>
            </a:r>
            <a:r>
              <a:rPr lang="en-US" sz="2400" smtClean="0">
                <a:sym typeface="Symbol" pitchFamily="18" charset="2"/>
              </a:rPr>
              <a:t>: unquestioning  absolute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Cause</a:t>
            </a:r>
            <a:r>
              <a:rPr lang="en-US" sz="2400" smtClean="0">
                <a:sym typeface="Symbol" pitchFamily="18" charset="2"/>
              </a:rPr>
              <a:t>: kill  die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Entailment</a:t>
            </a:r>
            <a:r>
              <a:rPr lang="en-US" sz="2400" smtClean="0">
                <a:sym typeface="Symbol" pitchFamily="18" charset="2"/>
              </a:rPr>
              <a:t>: breathe  inhale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Holonym</a:t>
            </a:r>
            <a:r>
              <a:rPr lang="en-US" sz="2400" smtClean="0">
                <a:sym typeface="Symbol" pitchFamily="18" charset="2"/>
              </a:rPr>
              <a:t>: chapter  text (part-of)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Meronym</a:t>
            </a:r>
            <a:r>
              <a:rPr lang="en-US" sz="2400" smtClean="0">
                <a:sym typeface="Symbol" pitchFamily="18" charset="2"/>
              </a:rPr>
              <a:t>: computer  cpu (whole-of)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Hyponym: </a:t>
            </a:r>
            <a:r>
              <a:rPr lang="en-US" sz="2400" smtClean="0">
                <a:sym typeface="Symbol" pitchFamily="18" charset="2"/>
              </a:rPr>
              <a:t>tree  plant (specialization)</a:t>
            </a:r>
          </a:p>
          <a:p>
            <a:pPr eaLnBrk="1" hangingPunct="1"/>
            <a:r>
              <a:rPr lang="en-US" sz="2400" smtClean="0">
                <a:solidFill>
                  <a:srgbClr val="00CC00"/>
                </a:solidFill>
                <a:sym typeface="Symbol" pitchFamily="18" charset="2"/>
              </a:rPr>
              <a:t>Hypernym:</a:t>
            </a:r>
            <a:r>
              <a:rPr lang="en-US" sz="2400" smtClean="0">
                <a:sym typeface="Symbol" pitchFamily="18" charset="2"/>
              </a:rPr>
              <a:t> fruit  apple (generalization)</a:t>
            </a:r>
          </a:p>
        </p:txBody>
      </p:sp>
    </p:spTree>
    <p:extLst>
      <p:ext uri="{BB962C8B-B14F-4D97-AF65-F5344CB8AC3E}">
        <p14:creationId xmlns:p14="http://schemas.microsoft.com/office/powerpoint/2010/main" val="40588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1D7186-CD65-4AEF-9750-0A76BA8668E9}" type="slidenum">
              <a:rPr lang="en-US" sz="1200">
                <a:latin typeface="Helvetica" pitchFamily="34" charset="0"/>
              </a:rPr>
              <a:pPr eaLnBrk="1" hangingPunct="1"/>
              <a:t>41</a:t>
            </a:fld>
            <a:endParaRPr lang="en-US" sz="12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Query Expansion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synonyms in the same synset.</a:t>
            </a:r>
          </a:p>
          <a:p>
            <a:pPr eaLnBrk="1" hangingPunct="1"/>
            <a:r>
              <a:rPr lang="en-US" smtClean="0"/>
              <a:t>Add  hyponyms to add specialized terms.</a:t>
            </a:r>
          </a:p>
          <a:p>
            <a:pPr eaLnBrk="1" hangingPunct="1"/>
            <a:r>
              <a:rPr lang="en-US" smtClean="0"/>
              <a:t>Add hypernyms to generalize a query.</a:t>
            </a:r>
          </a:p>
          <a:p>
            <a:pPr eaLnBrk="1" hangingPunct="1"/>
            <a:r>
              <a:rPr lang="en-US" smtClean="0"/>
              <a:t>Add other related terms to expand query.</a:t>
            </a:r>
          </a:p>
        </p:txBody>
      </p:sp>
    </p:spTree>
    <p:extLst>
      <p:ext uri="{BB962C8B-B14F-4D97-AF65-F5344CB8AC3E}">
        <p14:creationId xmlns:p14="http://schemas.microsoft.com/office/powerpoint/2010/main" val="3916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6619DA-ABEF-4C93-8FC2-8BF19F039166}" type="slidenum">
              <a:rPr lang="en-US" sz="1200">
                <a:latin typeface="Helvetica" pitchFamily="34" charset="0"/>
              </a:rPr>
              <a:pPr eaLnBrk="1" hangingPunct="1"/>
              <a:t>42</a:t>
            </a:fld>
            <a:endParaRPr lang="en-US" sz="12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Thesaurus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Existing human-developed thesauri are not easily available in all languages.</a:t>
            </a:r>
          </a:p>
          <a:p>
            <a:pPr eaLnBrk="1" hangingPunct="1"/>
            <a:r>
              <a:rPr lang="en-US" smtClean="0"/>
              <a:t>Human thesuari are limited in the type and range of synonymy and semantic relations they represent.</a:t>
            </a:r>
          </a:p>
          <a:p>
            <a:pPr eaLnBrk="1" hangingPunct="1"/>
            <a:r>
              <a:rPr lang="en-US" smtClean="0"/>
              <a:t>Semantically related terms can be discovered from statistical analysis of corpora.</a:t>
            </a:r>
          </a:p>
        </p:txBody>
      </p:sp>
    </p:spTree>
    <p:extLst>
      <p:ext uri="{BB962C8B-B14F-4D97-AF65-F5344CB8AC3E}">
        <p14:creationId xmlns:p14="http://schemas.microsoft.com/office/powerpoint/2010/main" val="29230025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1236DE-EF4C-4FCE-A0AE-D7F97161266F}" type="slidenum">
              <a:rPr lang="en-US" sz="1200">
                <a:latin typeface="Helvetica" pitchFamily="34" charset="0"/>
              </a:rPr>
              <a:pPr eaLnBrk="1" hangingPunct="1"/>
              <a:t>43</a:t>
            </a:fld>
            <a:endParaRPr lang="en-US" sz="12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Automatic Global Analysis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 term similarity through a pre-computed statistical analysis of the complete corpus.</a:t>
            </a:r>
          </a:p>
          <a:p>
            <a:pPr eaLnBrk="1" hangingPunct="1"/>
            <a:r>
              <a:rPr lang="en-US" smtClean="0"/>
              <a:t>Compute association matrices which quantify term correlations in terms of how frequently they co-occur.</a:t>
            </a:r>
          </a:p>
          <a:p>
            <a:pPr eaLnBrk="1" hangingPunct="1"/>
            <a:r>
              <a:rPr lang="en-US" smtClean="0"/>
              <a:t>Expand queries with statistically most similar terms.</a:t>
            </a:r>
          </a:p>
        </p:txBody>
      </p:sp>
    </p:spTree>
    <p:extLst>
      <p:ext uri="{BB962C8B-B14F-4D97-AF65-F5344CB8AC3E}">
        <p14:creationId xmlns:p14="http://schemas.microsoft.com/office/powerpoint/2010/main" val="38705588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24C3ED-268C-4247-8B63-85BF3A93F4A6}" type="slidenum">
              <a:rPr lang="en-US" sz="1200">
                <a:latin typeface="Helvetica" pitchFamily="34" charset="0"/>
              </a:rPr>
              <a:pPr eaLnBrk="1" hangingPunct="1"/>
              <a:t>44</a:t>
            </a:fld>
            <a:endParaRPr lang="en-US" sz="12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Association Matrix</a:t>
            </a:r>
          </a:p>
        </p:txBody>
      </p:sp>
      <p:grpSp>
        <p:nvGrpSpPr>
          <p:cNvPr id="26628" name="Group 11"/>
          <p:cNvGrpSpPr>
            <a:grpSpLocks/>
          </p:cNvGrpSpPr>
          <p:nvPr/>
        </p:nvGrpSpPr>
        <p:grpSpPr bwMode="auto">
          <a:xfrm>
            <a:off x="2286000" y="1371600"/>
            <a:ext cx="4033838" cy="2286000"/>
            <a:chOff x="1299" y="960"/>
            <a:chExt cx="2541" cy="1440"/>
          </a:xfrm>
        </p:grpSpPr>
        <p:sp>
          <p:nvSpPr>
            <p:cNvPr id="26632" name="Rectangle 4"/>
            <p:cNvSpPr>
              <a:spLocks noChangeArrowheads="1"/>
            </p:cNvSpPr>
            <p:nvPr/>
          </p:nvSpPr>
          <p:spPr bwMode="auto">
            <a:xfrm>
              <a:off x="1632" y="1200"/>
              <a:ext cx="2208" cy="1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6633" name="Text Box 5"/>
            <p:cNvSpPr txBox="1">
              <a:spLocks noChangeArrowheads="1"/>
            </p:cNvSpPr>
            <p:nvPr/>
          </p:nvSpPr>
          <p:spPr bwMode="auto">
            <a:xfrm>
              <a:off x="1632" y="960"/>
              <a:ext cx="21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w</a:t>
              </a:r>
              <a:r>
                <a:rPr lang="en-US" baseline="-25000"/>
                <a:t>1 </a:t>
              </a:r>
              <a:r>
                <a:rPr lang="en-US"/>
                <a:t> w</a:t>
              </a:r>
              <a:r>
                <a:rPr lang="en-US" baseline="-25000"/>
                <a:t>2</a:t>
              </a:r>
              <a:r>
                <a:rPr lang="en-US"/>
                <a:t>  w</a:t>
              </a:r>
              <a:r>
                <a:rPr lang="en-US" baseline="-25000"/>
                <a:t>3</a:t>
              </a:r>
              <a:r>
                <a:rPr lang="en-US"/>
                <a:t> …………………..w</a:t>
              </a:r>
              <a:r>
                <a:rPr lang="en-US" baseline="-25000"/>
                <a:t>n</a:t>
              </a:r>
            </a:p>
          </p:txBody>
        </p:sp>
        <p:sp>
          <p:nvSpPr>
            <p:cNvPr id="26634" name="Text Box 6"/>
            <p:cNvSpPr txBox="1">
              <a:spLocks noChangeArrowheads="1"/>
            </p:cNvSpPr>
            <p:nvPr/>
          </p:nvSpPr>
          <p:spPr bwMode="auto">
            <a:xfrm>
              <a:off x="1299" y="1161"/>
              <a:ext cx="282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w</a:t>
              </a:r>
              <a:r>
                <a:rPr lang="en-US" baseline="-25000"/>
                <a:t>1</a:t>
              </a:r>
            </a:p>
            <a:p>
              <a:pPr eaLnBrk="1" hangingPunct="1"/>
              <a:r>
                <a:rPr lang="en-US"/>
                <a:t>w</a:t>
              </a:r>
              <a:r>
                <a:rPr lang="en-US" baseline="-25000"/>
                <a:t>2</a:t>
              </a:r>
            </a:p>
            <a:p>
              <a:pPr eaLnBrk="1" hangingPunct="1"/>
              <a:r>
                <a:rPr lang="en-US"/>
                <a:t>w</a:t>
              </a:r>
              <a:r>
                <a:rPr lang="en-US" baseline="-25000"/>
                <a:t>3</a:t>
              </a:r>
            </a:p>
            <a:p>
              <a:pPr eaLnBrk="1" hangingPunct="1"/>
              <a:r>
                <a:rPr lang="en-US"/>
                <a:t>.</a:t>
              </a:r>
            </a:p>
            <a:p>
              <a:pPr eaLnBrk="1" hangingPunct="1"/>
              <a:r>
                <a:rPr lang="en-US"/>
                <a:t>.</a:t>
              </a:r>
            </a:p>
            <a:p>
              <a:pPr eaLnBrk="1" hangingPunct="1"/>
              <a:r>
                <a:rPr lang="en-US"/>
                <a:t>w</a:t>
              </a:r>
              <a:r>
                <a:rPr lang="en-US" baseline="-25000"/>
                <a:t>n</a:t>
              </a:r>
            </a:p>
          </p:txBody>
        </p:sp>
        <p:sp>
          <p:nvSpPr>
            <p:cNvPr id="26635" name="Text Box 7"/>
            <p:cNvSpPr txBox="1">
              <a:spLocks noChangeArrowheads="1"/>
            </p:cNvSpPr>
            <p:nvPr/>
          </p:nvSpPr>
          <p:spPr bwMode="auto">
            <a:xfrm>
              <a:off x="1680" y="1152"/>
              <a:ext cx="20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  <a:r>
                <a:rPr lang="en-US" baseline="-25000"/>
                <a:t>11</a:t>
              </a:r>
              <a:r>
                <a:rPr lang="en-US"/>
                <a:t>  c</a:t>
              </a:r>
              <a:r>
                <a:rPr lang="en-US" baseline="-25000"/>
                <a:t>12</a:t>
              </a:r>
              <a:r>
                <a:rPr lang="en-US"/>
                <a:t>  c</a:t>
              </a:r>
              <a:r>
                <a:rPr lang="en-US" baseline="-25000"/>
                <a:t>13</a:t>
              </a:r>
              <a:r>
                <a:rPr lang="en-US"/>
                <a:t>…………………c</a:t>
              </a:r>
              <a:r>
                <a:rPr lang="en-US" baseline="-25000"/>
                <a:t>1n</a:t>
              </a:r>
            </a:p>
          </p:txBody>
        </p:sp>
        <p:sp>
          <p:nvSpPr>
            <p:cNvPr id="26636" name="Text Box 8"/>
            <p:cNvSpPr txBox="1">
              <a:spLocks noChangeArrowheads="1"/>
            </p:cNvSpPr>
            <p:nvPr/>
          </p:nvSpPr>
          <p:spPr bwMode="auto">
            <a:xfrm>
              <a:off x="1680" y="1344"/>
              <a:ext cx="289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  <a:r>
                <a:rPr lang="en-US" baseline="-25000"/>
                <a:t>21</a:t>
              </a:r>
            </a:p>
            <a:p>
              <a:pPr eaLnBrk="1" hangingPunct="1"/>
              <a:r>
                <a:rPr lang="en-US"/>
                <a:t>c</a:t>
              </a:r>
              <a:r>
                <a:rPr lang="en-US" baseline="-25000"/>
                <a:t>31</a:t>
              </a:r>
            </a:p>
            <a:p>
              <a:pPr eaLnBrk="1" hangingPunct="1"/>
              <a:r>
                <a:rPr lang="en-US"/>
                <a:t>.</a:t>
              </a:r>
            </a:p>
            <a:p>
              <a:pPr eaLnBrk="1" hangingPunct="1"/>
              <a:r>
                <a:rPr lang="en-US"/>
                <a:t>.</a:t>
              </a:r>
            </a:p>
            <a:p>
              <a:pPr eaLnBrk="1" hangingPunct="1"/>
              <a:r>
                <a:rPr lang="en-US"/>
                <a:t>c</a:t>
              </a:r>
              <a:r>
                <a:rPr lang="en-US" baseline="-25000"/>
                <a:t>n1</a:t>
              </a:r>
            </a:p>
          </p:txBody>
        </p:sp>
      </p:grp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1717675" y="3886200"/>
            <a:ext cx="595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i="1">
                <a:solidFill>
                  <a:srgbClr val="FF0000"/>
                </a:solidFill>
              </a:rPr>
              <a:t>c</a:t>
            </a:r>
            <a:r>
              <a:rPr lang="en-US" sz="2400" i="1" baseline="-25000">
                <a:solidFill>
                  <a:srgbClr val="FF0000"/>
                </a:solidFill>
              </a:rPr>
              <a:t>ij</a:t>
            </a:r>
            <a:r>
              <a:rPr lang="en-US" sz="2400"/>
              <a:t>: </a:t>
            </a:r>
            <a:r>
              <a:rPr lang="en-US" sz="2400">
                <a:solidFill>
                  <a:srgbClr val="006600"/>
                </a:solidFill>
              </a:rPr>
              <a:t>Correlation factor between term</a:t>
            </a:r>
            <a:r>
              <a:rPr lang="en-US" sz="2400" i="1">
                <a:solidFill>
                  <a:srgbClr val="006600"/>
                </a:solidFill>
              </a:rPr>
              <a:t> i </a:t>
            </a:r>
            <a:r>
              <a:rPr lang="en-US" sz="2400">
                <a:solidFill>
                  <a:srgbClr val="006600"/>
                </a:solidFill>
              </a:rPr>
              <a:t>and term </a:t>
            </a:r>
            <a:r>
              <a:rPr lang="en-US" sz="2400" i="1">
                <a:solidFill>
                  <a:srgbClr val="006600"/>
                </a:solidFill>
              </a:rPr>
              <a:t>j</a:t>
            </a:r>
            <a:endParaRPr lang="en-US" sz="2400">
              <a:solidFill>
                <a:srgbClr val="006600"/>
              </a:solidFill>
            </a:endParaRPr>
          </a:p>
        </p:txBody>
      </p:sp>
      <p:graphicFrame>
        <p:nvGraphicFramePr>
          <p:cNvPr id="26630" name="Object 12"/>
          <p:cNvGraphicFramePr>
            <a:graphicFrameLocks noChangeAspect="1"/>
          </p:cNvGraphicFramePr>
          <p:nvPr/>
        </p:nvGraphicFramePr>
        <p:xfrm>
          <a:off x="2362200" y="4419600"/>
          <a:ext cx="21336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Equation" r:id="rId3" imgW="1016000" imgH="368300" progId="Equation.3">
                  <p:embed/>
                </p:oleObj>
              </mc:Choice>
              <mc:Fallback>
                <p:oleObj name="Equation" r:id="rId3" imgW="10160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21336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2286000" y="5181600"/>
            <a:ext cx="493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f</a:t>
            </a:r>
            <a:r>
              <a:rPr lang="en-US" sz="2400" baseline="-25000">
                <a:solidFill>
                  <a:srgbClr val="FF0000"/>
                </a:solidFill>
              </a:rPr>
              <a:t>ik</a:t>
            </a:r>
            <a:r>
              <a:rPr lang="en-US" sz="2400" baseline="-25000"/>
              <a:t> </a:t>
            </a:r>
            <a:r>
              <a:rPr lang="en-US" sz="2400"/>
              <a:t>: </a:t>
            </a:r>
            <a:r>
              <a:rPr lang="en-US" sz="2400">
                <a:solidFill>
                  <a:srgbClr val="006600"/>
                </a:solidFill>
              </a:rPr>
              <a:t>Frequency of term </a:t>
            </a:r>
            <a:r>
              <a:rPr lang="en-US" sz="2400" i="1">
                <a:solidFill>
                  <a:srgbClr val="006600"/>
                </a:solidFill>
              </a:rPr>
              <a:t>i</a:t>
            </a:r>
            <a:r>
              <a:rPr lang="en-US" sz="2400">
                <a:solidFill>
                  <a:srgbClr val="006600"/>
                </a:solidFill>
              </a:rPr>
              <a:t> in document </a:t>
            </a:r>
            <a:r>
              <a:rPr lang="en-US" sz="2400" i="1">
                <a:solidFill>
                  <a:srgbClr val="006600"/>
                </a:solidFill>
              </a:rPr>
              <a:t>k</a:t>
            </a:r>
            <a:r>
              <a:rPr lang="en-US" sz="2400">
                <a:solidFill>
                  <a:srgbClr val="006600"/>
                </a:solidFill>
              </a:rPr>
              <a:t> </a:t>
            </a:r>
            <a:endParaRPr lang="en-US" sz="2400" baseline="-2500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910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6E60AF-3356-4A11-9BEC-F35AD7A98EE0}" type="slidenum">
              <a:rPr lang="en-US" sz="1200">
                <a:latin typeface="Helvetica" pitchFamily="34" charset="0"/>
              </a:rPr>
              <a:pPr eaLnBrk="1" hangingPunct="1"/>
              <a:t>45</a:t>
            </a:fld>
            <a:endParaRPr lang="en-US" sz="12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Normalized Association Matrix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based correlation factor favors more frequent terms.</a:t>
            </a:r>
          </a:p>
          <a:p>
            <a:pPr eaLnBrk="1" hangingPunct="1"/>
            <a:r>
              <a:rPr lang="en-US" smtClean="0"/>
              <a:t>Normalize association scores: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Normalized score is 1 if two terms have the same frequency in all documents.</a:t>
            </a: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3429000" y="2971800"/>
          <a:ext cx="1968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9" name="Equation" r:id="rId3" imgW="1040948" imgH="469696" progId="Equation.3">
                  <p:embed/>
                </p:oleObj>
              </mc:Choice>
              <mc:Fallback>
                <p:oleObj name="Equation" r:id="rId3" imgW="1040948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1968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4504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F38067-9B16-4571-85DD-485850F1BF47}" type="slidenum">
              <a:rPr lang="en-US" sz="1200">
                <a:latin typeface="Helvetica" pitchFamily="34" charset="0"/>
              </a:rPr>
              <a:pPr eaLnBrk="1" hangingPunct="1"/>
              <a:t>46</a:t>
            </a:fld>
            <a:endParaRPr lang="en-US" sz="12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 Correlation Matrix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687888"/>
          </a:xfrm>
        </p:spPr>
        <p:txBody>
          <a:bodyPr/>
          <a:lstStyle/>
          <a:p>
            <a:pPr eaLnBrk="1" hangingPunct="1"/>
            <a:r>
              <a:rPr lang="en-US" smtClean="0"/>
              <a:t>Association correlation does not account for the proximity of terms in documents, just co-occurrence frequencies within documents.</a:t>
            </a:r>
          </a:p>
          <a:p>
            <a:pPr eaLnBrk="1" hangingPunct="1"/>
            <a:r>
              <a:rPr lang="en-US" smtClean="0"/>
              <a:t>Metric correlations account for term proximity.</a:t>
            </a: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2730500" y="4038600"/>
          <a:ext cx="277018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3" name="Equation" r:id="rId3" imgW="1320800" imgH="457200" progId="Equation.3">
                  <p:embed/>
                </p:oleObj>
              </mc:Choice>
              <mc:Fallback>
                <p:oleObj name="Equation" r:id="rId3" imgW="132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4038600"/>
                        <a:ext cx="2770188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762000" y="4953000"/>
            <a:ext cx="78565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400" i="1">
                <a:solidFill>
                  <a:srgbClr val="FF0000"/>
                </a:solidFill>
              </a:rPr>
              <a:t>V</a:t>
            </a:r>
            <a:r>
              <a:rPr lang="en-US" sz="2400" i="1" baseline="-25000">
                <a:solidFill>
                  <a:srgbClr val="FF0000"/>
                </a:solidFill>
              </a:rPr>
              <a:t>i</a:t>
            </a:r>
            <a:r>
              <a:rPr lang="en-US" sz="2400"/>
              <a:t>:  </a:t>
            </a:r>
            <a:r>
              <a:rPr lang="en-US" sz="2400">
                <a:solidFill>
                  <a:srgbClr val="006600"/>
                </a:solidFill>
              </a:rPr>
              <a:t>Set of all occurrences of term </a:t>
            </a:r>
            <a:r>
              <a:rPr lang="en-US" sz="2400" i="1">
                <a:solidFill>
                  <a:srgbClr val="006600"/>
                </a:solidFill>
              </a:rPr>
              <a:t>i</a:t>
            </a:r>
            <a:r>
              <a:rPr lang="en-US" sz="2400">
                <a:solidFill>
                  <a:srgbClr val="006600"/>
                </a:solidFill>
              </a:rPr>
              <a:t> in any document.</a:t>
            </a:r>
          </a:p>
          <a:p>
            <a:pPr algn="l" eaLnBrk="1" hangingPunct="1"/>
            <a:r>
              <a:rPr lang="en-US" sz="2400" i="1">
                <a:solidFill>
                  <a:srgbClr val="FF0000"/>
                </a:solidFill>
              </a:rPr>
              <a:t>r</a:t>
            </a:r>
            <a:r>
              <a:rPr lang="en-US" sz="2400">
                <a:solidFill>
                  <a:srgbClr val="FF0000"/>
                </a:solidFill>
              </a:rPr>
              <a:t>(</a:t>
            </a:r>
            <a:r>
              <a:rPr lang="en-US" sz="2400" i="1">
                <a:solidFill>
                  <a:srgbClr val="FF0000"/>
                </a:solidFill>
              </a:rPr>
              <a:t>k</a:t>
            </a:r>
            <a:r>
              <a:rPr lang="en-US" sz="2400" i="1" baseline="-25000">
                <a:solidFill>
                  <a:srgbClr val="FF0000"/>
                </a:solidFill>
              </a:rPr>
              <a:t>u</a:t>
            </a:r>
            <a:r>
              <a:rPr lang="en-US" sz="2400" i="1">
                <a:solidFill>
                  <a:srgbClr val="FF0000"/>
                </a:solidFill>
              </a:rPr>
              <a:t>,k</a:t>
            </a:r>
            <a:r>
              <a:rPr lang="en-US" sz="2400" i="1" baseline="-25000">
                <a:solidFill>
                  <a:srgbClr val="FF0000"/>
                </a:solidFill>
              </a:rPr>
              <a:t>v</a:t>
            </a:r>
            <a:r>
              <a:rPr lang="en-US" sz="2400">
                <a:solidFill>
                  <a:srgbClr val="FF0000"/>
                </a:solidFill>
              </a:rPr>
              <a:t>)</a:t>
            </a:r>
            <a:r>
              <a:rPr lang="en-US" sz="2400"/>
              <a:t>: </a:t>
            </a:r>
            <a:r>
              <a:rPr lang="en-US" sz="2400">
                <a:solidFill>
                  <a:srgbClr val="006600"/>
                </a:solidFill>
              </a:rPr>
              <a:t>Distance in words between word occurrences </a:t>
            </a:r>
            <a:r>
              <a:rPr lang="en-US" sz="2400" i="1">
                <a:solidFill>
                  <a:srgbClr val="006600"/>
                </a:solidFill>
              </a:rPr>
              <a:t>k</a:t>
            </a:r>
            <a:r>
              <a:rPr lang="en-US" sz="2400" i="1" baseline="-25000">
                <a:solidFill>
                  <a:srgbClr val="006600"/>
                </a:solidFill>
              </a:rPr>
              <a:t>u</a:t>
            </a:r>
            <a:r>
              <a:rPr lang="en-US" sz="2400" i="1">
                <a:solidFill>
                  <a:srgbClr val="006600"/>
                </a:solidFill>
              </a:rPr>
              <a:t> </a:t>
            </a:r>
            <a:r>
              <a:rPr lang="en-US" sz="2400">
                <a:solidFill>
                  <a:srgbClr val="006600"/>
                </a:solidFill>
              </a:rPr>
              <a:t>and </a:t>
            </a:r>
            <a:r>
              <a:rPr lang="en-US" sz="2400" i="1">
                <a:solidFill>
                  <a:srgbClr val="006600"/>
                </a:solidFill>
              </a:rPr>
              <a:t>k</a:t>
            </a:r>
            <a:r>
              <a:rPr lang="en-US" sz="2400" i="1" baseline="-25000">
                <a:solidFill>
                  <a:srgbClr val="006600"/>
                </a:solidFill>
              </a:rPr>
              <a:t>v</a:t>
            </a:r>
          </a:p>
          <a:p>
            <a:pPr algn="l" eaLnBrk="1" hangingPunct="1"/>
            <a:r>
              <a:rPr lang="en-US" sz="2400" i="1" baseline="-25000"/>
              <a:t>                  </a:t>
            </a:r>
            <a:r>
              <a:rPr lang="en-US" sz="2400">
                <a:solidFill>
                  <a:srgbClr val="333399"/>
                </a:solidFill>
              </a:rPr>
              <a:t>(</a:t>
            </a:r>
            <a:r>
              <a:rPr lang="en-US" sz="2400">
                <a:solidFill>
                  <a:srgbClr val="333399"/>
                </a:solidFill>
                <a:sym typeface="Symbol" pitchFamily="18" charset="2"/>
              </a:rPr>
              <a:t></a:t>
            </a:r>
            <a:r>
              <a:rPr lang="en-US" sz="2400">
                <a:solidFill>
                  <a:srgbClr val="333399"/>
                </a:solidFill>
              </a:rPr>
              <a:t> if </a:t>
            </a:r>
            <a:r>
              <a:rPr lang="en-US" sz="2400" i="1">
                <a:solidFill>
                  <a:srgbClr val="333399"/>
                </a:solidFill>
              </a:rPr>
              <a:t>k</a:t>
            </a:r>
            <a:r>
              <a:rPr lang="en-US" sz="2400" i="1" baseline="-25000">
                <a:solidFill>
                  <a:srgbClr val="333399"/>
                </a:solidFill>
              </a:rPr>
              <a:t>u</a:t>
            </a:r>
            <a:r>
              <a:rPr lang="en-US" sz="2400" i="1">
                <a:solidFill>
                  <a:srgbClr val="333399"/>
                </a:solidFill>
              </a:rPr>
              <a:t> </a:t>
            </a:r>
            <a:r>
              <a:rPr lang="en-US" sz="2400">
                <a:solidFill>
                  <a:srgbClr val="333399"/>
                </a:solidFill>
              </a:rPr>
              <a:t>and</a:t>
            </a:r>
            <a:r>
              <a:rPr lang="en-US" sz="2400" i="1">
                <a:solidFill>
                  <a:srgbClr val="333399"/>
                </a:solidFill>
              </a:rPr>
              <a:t> k</a:t>
            </a:r>
            <a:r>
              <a:rPr lang="en-US" sz="2400" i="1" baseline="-25000">
                <a:solidFill>
                  <a:srgbClr val="333399"/>
                </a:solidFill>
              </a:rPr>
              <a:t>v </a:t>
            </a:r>
            <a:r>
              <a:rPr lang="en-US" sz="2400">
                <a:solidFill>
                  <a:srgbClr val="333399"/>
                </a:solidFill>
              </a:rPr>
              <a:t>are occurrences in different documents</a:t>
            </a:r>
            <a:r>
              <a:rPr lang="en-US" sz="2400" i="1">
                <a:solidFill>
                  <a:srgbClr val="333399"/>
                </a:solidFill>
              </a:rPr>
              <a:t>).</a:t>
            </a:r>
            <a:endParaRPr lang="en-US" sz="2400" i="1" baseline="-250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838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BE534B-3FF0-4886-B109-1D4173694AE4}" type="slidenum">
              <a:rPr lang="en-US" sz="1200">
                <a:latin typeface="Helvetica" pitchFamily="34" charset="0"/>
              </a:rPr>
              <a:pPr eaLnBrk="1" hangingPunct="1"/>
              <a:t>47</a:t>
            </a:fld>
            <a:endParaRPr lang="en-US" sz="12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Normalized Metric Correlation Matrix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Normalize scores to account for term frequencies:</a:t>
            </a:r>
          </a:p>
        </p:txBody>
      </p:sp>
      <p:graphicFrame>
        <p:nvGraphicFramePr>
          <p:cNvPr id="29701" name="Object 4"/>
          <p:cNvGraphicFramePr>
            <a:graphicFrameLocks noChangeAspect="1"/>
          </p:cNvGraphicFramePr>
          <p:nvPr/>
        </p:nvGraphicFramePr>
        <p:xfrm>
          <a:off x="3200400" y="2438400"/>
          <a:ext cx="163195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7" name="Equation" r:id="rId3" imgW="825142" imgH="495085" progId="Equation.3">
                  <p:embed/>
                </p:oleObj>
              </mc:Choice>
              <mc:Fallback>
                <p:oleObj name="Equation" r:id="rId3" imgW="825142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163195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5368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0A0B8D-FE61-4F97-A5E4-4480036C0AE8}" type="slidenum">
              <a:rPr lang="en-US" sz="1200">
                <a:latin typeface="Helvetica" pitchFamily="34" charset="0"/>
              </a:rPr>
              <a:pPr eaLnBrk="1" hangingPunct="1"/>
              <a:t>48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90600"/>
          </a:xfrm>
        </p:spPr>
        <p:txBody>
          <a:bodyPr/>
          <a:lstStyle/>
          <a:p>
            <a:pPr eaLnBrk="1" hangingPunct="1"/>
            <a:r>
              <a:rPr lang="en-US" smtClean="0"/>
              <a:t>Query Expansion with Correlation Matrix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term </a:t>
            </a:r>
            <a:r>
              <a:rPr lang="en-US" i="1" smtClean="0"/>
              <a:t>i</a:t>
            </a:r>
            <a:r>
              <a:rPr lang="en-US" smtClean="0"/>
              <a:t> in query, expand query with the </a:t>
            </a:r>
            <a:r>
              <a:rPr lang="en-US" i="1" smtClean="0"/>
              <a:t>n</a:t>
            </a:r>
            <a:r>
              <a:rPr lang="en-US" smtClean="0"/>
              <a:t> terms, </a:t>
            </a:r>
            <a:r>
              <a:rPr lang="en-US" i="1" smtClean="0"/>
              <a:t>j</a:t>
            </a:r>
            <a:r>
              <a:rPr lang="en-US" smtClean="0"/>
              <a:t>, with the highest value of </a:t>
            </a:r>
            <a:r>
              <a:rPr lang="en-US" i="1" smtClean="0"/>
              <a:t>c</a:t>
            </a:r>
            <a:r>
              <a:rPr lang="en-US" i="1" baseline="-25000" smtClean="0"/>
              <a:t>ij</a:t>
            </a:r>
            <a:r>
              <a:rPr lang="en-US" i="1" smtClean="0"/>
              <a:t> </a:t>
            </a:r>
            <a:r>
              <a:rPr lang="en-US" smtClean="0"/>
              <a:t>(</a:t>
            </a:r>
            <a:r>
              <a:rPr lang="en-US" i="1" smtClean="0"/>
              <a:t>s</a:t>
            </a:r>
            <a:r>
              <a:rPr lang="en-US" i="1" baseline="-25000" smtClean="0"/>
              <a:t>ij</a:t>
            </a:r>
            <a:r>
              <a:rPr lang="en-US" smtClean="0"/>
              <a:t>).</a:t>
            </a:r>
          </a:p>
          <a:p>
            <a:pPr eaLnBrk="1" hangingPunct="1"/>
            <a:r>
              <a:rPr lang="en-US" smtClean="0"/>
              <a:t>This adds semantically related terms in the “neighborhood” of the query terms.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43463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2E269C-E29A-463D-AE24-40A55AAF1F54}" type="slidenum">
              <a:rPr lang="en-US" sz="1200">
                <a:latin typeface="Helvetica" pitchFamily="34" charset="0"/>
              </a:rPr>
              <a:pPr eaLnBrk="1" hangingPunct="1"/>
              <a:t>49</a:t>
            </a:fld>
            <a:endParaRPr lang="en-US" sz="12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Global Analysis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 ambiguity may introduce irrelevant statistically correlated terms.</a:t>
            </a:r>
          </a:p>
          <a:p>
            <a:pPr lvl="1" eaLnBrk="1" hangingPunct="1"/>
            <a:r>
              <a:rPr lang="en-US" sz="2400" smtClean="0"/>
              <a:t>“Apple computer” </a:t>
            </a:r>
            <a:r>
              <a:rPr lang="en-US" sz="2400" smtClean="0">
                <a:sym typeface="Symbol" pitchFamily="18" charset="2"/>
              </a:rPr>
              <a:t> </a:t>
            </a:r>
            <a:r>
              <a:rPr lang="en-US" sz="2400" smtClean="0"/>
              <a:t>“Apple red fruit computer”</a:t>
            </a:r>
          </a:p>
          <a:p>
            <a:pPr eaLnBrk="1" hangingPunct="1"/>
            <a:r>
              <a:rPr lang="en-US" smtClean="0"/>
              <a:t>Since terms are highly correlated anyway, expansion may not retrieve many additional documents.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125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2pPr>
            <a:lvl3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3pPr>
            <a:lvl4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4pPr>
            <a:lvl5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9pPr>
          </a:lstStyle>
          <a:p>
            <a:r>
              <a:rPr lang="de-DE" dirty="0" smtClean="0"/>
              <a:t>Term-Document Weight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462799"/>
            <a:ext cx="7994678" cy="386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sz="2800" i="0">
                <a:latin typeface="+mn-lt"/>
                <a:ea typeface="PMingLiU" pitchFamily="18" charset="-120"/>
              </a:defRPr>
            </a:lvl1pPr>
            <a:lvl2pPr marL="742950" lvl="1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Assign a </a:t>
            </a:r>
            <a:r>
              <a:rPr lang="en-US" i="1" dirty="0" err="1"/>
              <a:t>tf-idf</a:t>
            </a:r>
            <a:r>
              <a:rPr lang="en-US" dirty="0"/>
              <a:t> weight for each term </a:t>
            </a:r>
            <a:r>
              <a:rPr lang="en-US" i="1" dirty="0"/>
              <a:t>t</a:t>
            </a:r>
            <a:r>
              <a:rPr lang="en-US" dirty="0"/>
              <a:t> in each document </a:t>
            </a:r>
            <a:r>
              <a:rPr lang="en-US" i="1" dirty="0"/>
              <a:t>d</a:t>
            </a:r>
            <a:r>
              <a:rPr lang="en-US" dirty="0"/>
              <a:t>:</a:t>
            </a:r>
          </a:p>
          <a:p>
            <a:endParaRPr lang="de-DE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Alternatively, we can define</a:t>
            </a:r>
          </a:p>
          <a:p>
            <a:pPr lvl="1"/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22352"/>
              </p:ext>
            </p:extLst>
          </p:nvPr>
        </p:nvGraphicFramePr>
        <p:xfrm>
          <a:off x="2057399" y="4572000"/>
          <a:ext cx="385233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2" name="Equation" r:id="rId4" imgW="1650960" imgH="457200" progId="Equation.3">
                  <p:embed/>
                </p:oleObj>
              </mc:Choice>
              <mc:Fallback>
                <p:oleObj name="Equation" r:id="rId4" imgW="16509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399" y="4572000"/>
                        <a:ext cx="385233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21817"/>
              </p:ext>
            </p:extLst>
          </p:nvPr>
        </p:nvGraphicFramePr>
        <p:xfrm>
          <a:off x="2003425" y="2390775"/>
          <a:ext cx="4267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3" name="Equation" r:id="rId6" imgW="1828800" imgH="431640" progId="Equation.3">
                  <p:embed/>
                </p:oleObj>
              </mc:Choice>
              <mc:Fallback>
                <p:oleObj name="Equation" r:id="rId6" imgW="18288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2390775"/>
                        <a:ext cx="42672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086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3D14F0-9B25-4BC3-A9EA-F296A0DFA125}" type="slidenum">
              <a:rPr lang="en-US" sz="1200">
                <a:latin typeface="Helvetica" pitchFamily="34" charset="0"/>
              </a:rPr>
              <a:pPr eaLnBrk="1" hangingPunct="1"/>
              <a:t>50</a:t>
            </a:fld>
            <a:endParaRPr lang="en-US" sz="120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Automatic Local Analysis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At query time, dynamically determine similar terms based on analysis of top-ranked retrieved documents.</a:t>
            </a:r>
          </a:p>
          <a:p>
            <a:pPr eaLnBrk="1" hangingPunct="1"/>
            <a:r>
              <a:rPr lang="en-US" sz="2800" smtClean="0"/>
              <a:t>Base correlation analysis on only the “local” set of retrieved documents for a specific query.</a:t>
            </a:r>
          </a:p>
          <a:p>
            <a:pPr eaLnBrk="1" hangingPunct="1"/>
            <a:r>
              <a:rPr lang="en-US" sz="2800" smtClean="0"/>
              <a:t>Avoids ambiguity by determining similar (correlated) terms only within relevant documents.</a:t>
            </a:r>
          </a:p>
          <a:p>
            <a:pPr lvl="1" eaLnBrk="1" hangingPunct="1"/>
            <a:r>
              <a:rPr lang="en-US" sz="2400" smtClean="0"/>
              <a:t>“Apple computer” </a:t>
            </a:r>
            <a:r>
              <a:rPr lang="en-US" sz="2400" smtClean="0">
                <a:sym typeface="Symbol" pitchFamily="18" charset="2"/>
              </a:rPr>
              <a:t>                                                          “Apple computer Powerbook laptop”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5336484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F49DDF-05DB-461F-AD71-683F496956A0}" type="slidenum">
              <a:rPr lang="en-US" sz="1200">
                <a:latin typeface="Helvetica" pitchFamily="34" charset="0"/>
              </a:rPr>
              <a:pPr eaLnBrk="1" hangingPunct="1"/>
              <a:t>51</a:t>
            </a:fld>
            <a:endParaRPr lang="en-US" sz="1200"/>
          </a:p>
        </p:txBody>
      </p:sp>
      <p:sp>
        <p:nvSpPr>
          <p:cNvPr id="337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vs. Local Analysis</a:t>
            </a:r>
          </a:p>
        </p:txBody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analysis requires intensive term correlation computation only once at system development time.</a:t>
            </a:r>
          </a:p>
          <a:p>
            <a:pPr eaLnBrk="1" hangingPunct="1"/>
            <a:r>
              <a:rPr lang="en-US" smtClean="0"/>
              <a:t>Local analysis requires intensive term correlation computation for every query at run time (although number of terms and documents is less than in global analysis).</a:t>
            </a:r>
          </a:p>
          <a:p>
            <a:pPr eaLnBrk="1" hangingPunct="1"/>
            <a:r>
              <a:rPr lang="en-US" smtClean="0"/>
              <a:t>But local analysis gives better results.</a:t>
            </a:r>
          </a:p>
        </p:txBody>
      </p:sp>
    </p:spTree>
    <p:extLst>
      <p:ext uri="{BB962C8B-B14F-4D97-AF65-F5344CB8AC3E}">
        <p14:creationId xmlns:p14="http://schemas.microsoft.com/office/powerpoint/2010/main" val="39014060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6B86B1-96BA-431D-A2C0-B27979AF0C91}" type="slidenum">
              <a:rPr lang="en-US" sz="1200">
                <a:latin typeface="Helvetica" pitchFamily="34" charset="0"/>
              </a:rPr>
              <a:pPr eaLnBrk="1" hangingPunct="1"/>
              <a:t>52</a:t>
            </a:fld>
            <a:endParaRPr lang="en-US" sz="12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Analysis Refinements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Only expand query with terms that are similar to </a:t>
            </a:r>
            <a:r>
              <a:rPr lang="en-US" sz="2800" i="1" smtClean="0"/>
              <a:t>all</a:t>
            </a:r>
            <a:r>
              <a:rPr lang="en-US" sz="2800" smtClean="0"/>
              <a:t> terms in the query.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400" smtClean="0"/>
              <a:t>“fruit” not added to “Apple computer” since it is far from “computer.”</a:t>
            </a:r>
          </a:p>
          <a:p>
            <a:pPr lvl="1" eaLnBrk="1" hangingPunct="1"/>
            <a:r>
              <a:rPr lang="en-US" sz="2400" smtClean="0"/>
              <a:t>“fruit” added to “apple pie” since “fruit” close to both “apple” and “pie.”</a:t>
            </a:r>
          </a:p>
          <a:p>
            <a:pPr eaLnBrk="1" hangingPunct="1"/>
            <a:r>
              <a:rPr lang="en-US" sz="2800" smtClean="0"/>
              <a:t>Use more sophisticated term weights (instead of just frequency) when computing term correlations.</a:t>
            </a:r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/>
        </p:nvGraphicFramePr>
        <p:xfrm>
          <a:off x="3048000" y="2438400"/>
          <a:ext cx="2438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1" name="Equation" r:id="rId3" imgW="1143000" imgH="381000" progId="Equation.3">
                  <p:embed/>
                </p:oleObj>
              </mc:Choice>
              <mc:Fallback>
                <p:oleObj name="Equation" r:id="rId3" imgW="11430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438400"/>
                        <a:ext cx="24384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9174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981890-ED01-4B86-81F6-53F80A09E69A}" type="slidenum">
              <a:rPr lang="en-US" sz="1200">
                <a:latin typeface="Helvetica" pitchFamily="34" charset="0"/>
              </a:rPr>
              <a:pPr eaLnBrk="1" hangingPunct="1"/>
              <a:t>53</a:t>
            </a:fld>
            <a:endParaRPr lang="en-US" sz="12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Expansion Conclusions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Expansion of queries with related terms can improve performance, particularly recall.</a:t>
            </a:r>
          </a:p>
          <a:p>
            <a:pPr eaLnBrk="1" hangingPunct="1"/>
            <a:r>
              <a:rPr lang="en-US" smtClean="0"/>
              <a:t>However, must select similar terms very carefully to avoid problems, such as loss of precision.</a:t>
            </a:r>
          </a:p>
        </p:txBody>
      </p:sp>
    </p:spTree>
    <p:extLst>
      <p:ext uri="{BB962C8B-B14F-4D97-AF65-F5344CB8AC3E}">
        <p14:creationId xmlns:p14="http://schemas.microsoft.com/office/powerpoint/2010/main" val="160072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2pPr>
            <a:lvl3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3pPr>
            <a:lvl4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4pPr>
            <a:lvl5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Cosine </a:t>
            </a:r>
            <a:r>
              <a:rPr lang="en-US" dirty="0" smtClean="0"/>
              <a:t>Similarity Between Query </a:t>
            </a:r>
            <a:r>
              <a:rPr lang="en-US" dirty="0"/>
              <a:t>and </a:t>
            </a:r>
            <a:r>
              <a:rPr lang="en-US" dirty="0" smtClean="0"/>
              <a:t>Document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92744" y="2362200"/>
            <a:ext cx="828680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sz="2400" i="0">
                <a:latin typeface="+mn-lt"/>
                <a:ea typeface="PMingLiU" pitchFamily="18" charset="-120"/>
              </a:defRPr>
            </a:lvl1pPr>
            <a:lvl2pPr marL="742950" lvl="1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/>
              <a:t> is the </a:t>
            </a:r>
            <a:r>
              <a:rPr lang="en-US" i="1" dirty="0" err="1"/>
              <a:t>tf-idf</a:t>
            </a:r>
            <a:r>
              <a:rPr lang="en-US" dirty="0"/>
              <a:t> weight of term </a:t>
            </a:r>
            <a:r>
              <a:rPr lang="en-US" i="1" dirty="0" err="1"/>
              <a:t>i</a:t>
            </a:r>
            <a:r>
              <a:rPr lang="en-US" dirty="0"/>
              <a:t> in the query.</a:t>
            </a:r>
          </a:p>
          <a:p>
            <a:r>
              <a:rPr lang="en-US" i="1" dirty="0" err="1"/>
              <a:t>d</a:t>
            </a:r>
            <a:r>
              <a:rPr lang="en-US" i="1" baseline="-25000" dirty="0" err="1"/>
              <a:t>i</a:t>
            </a:r>
            <a:r>
              <a:rPr lang="en-US" dirty="0"/>
              <a:t> is the </a:t>
            </a:r>
            <a:r>
              <a:rPr lang="en-US" i="1" dirty="0" err="1"/>
              <a:t>tf-idf</a:t>
            </a:r>
            <a:r>
              <a:rPr lang="en-US" dirty="0"/>
              <a:t> weight of term </a:t>
            </a:r>
            <a:r>
              <a:rPr lang="en-US" i="1" dirty="0" err="1"/>
              <a:t>i</a:t>
            </a:r>
            <a:r>
              <a:rPr lang="en-US" dirty="0"/>
              <a:t> in the document.</a:t>
            </a:r>
          </a:p>
          <a:p>
            <a:r>
              <a:rPr lang="en-US" dirty="0"/>
              <a:t>|    | and |    | are the lengths of     and </a:t>
            </a:r>
          </a:p>
          <a:p>
            <a:r>
              <a:rPr lang="en-US" dirty="0"/>
              <a:t>This is the cosine similarity of      and      . . . . . . or, equivalently, the cosine of the angle between      and </a:t>
            </a:r>
            <a:endParaRPr lang="en-US" dirty="0" smtClean="0"/>
          </a:p>
          <a:p>
            <a:r>
              <a:rPr lang="en-US" dirty="0" smtClean="0"/>
              <a:t>How to compute the cosine similarity?</a:t>
            </a:r>
          </a:p>
          <a:p>
            <a:r>
              <a:rPr lang="en-US" dirty="0" smtClean="0"/>
              <a:t>We will need to </a:t>
            </a:r>
            <a:r>
              <a:rPr lang="de-DE" dirty="0" smtClean="0"/>
              <a:t>compute</a:t>
            </a:r>
          </a:p>
          <a:p>
            <a:pPr lvl="1"/>
            <a:r>
              <a:rPr lang="de-DE" sz="2000" dirty="0" smtClean="0"/>
              <a:t>Term weight tf-idf</a:t>
            </a:r>
            <a:endParaRPr lang="de-DE" dirty="0" smtClean="0"/>
          </a:p>
          <a:p>
            <a:pPr lvl="1"/>
            <a:r>
              <a:rPr lang="de-DE" sz="2000" dirty="0" smtClean="0"/>
              <a:t>Vector lengths of query and documents</a:t>
            </a:r>
          </a:p>
          <a:p>
            <a:pPr lvl="1"/>
            <a:r>
              <a:rPr lang="de-DE" sz="2000" dirty="0" smtClean="0"/>
              <a:t>Inner product of query and document vectors</a:t>
            </a:r>
            <a:endParaRPr lang="en-US" sz="2000" dirty="0" smtClean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" name="Picture 9" descr="6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295400"/>
            <a:ext cx="6645180" cy="1080000"/>
          </a:xfrm>
          <a:prstGeom prst="rect">
            <a:avLst/>
          </a:prstGeom>
        </p:spPr>
      </p:pic>
      <p:pic>
        <p:nvPicPr>
          <p:cNvPr id="12" name="Picture 11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898" y="3276600"/>
            <a:ext cx="278013" cy="410400"/>
          </a:xfrm>
          <a:prstGeom prst="rect">
            <a:avLst/>
          </a:prstGeom>
        </p:spPr>
      </p:pic>
      <p:pic>
        <p:nvPicPr>
          <p:cNvPr id="13" name="Picture 12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200400"/>
            <a:ext cx="317031" cy="468000"/>
          </a:xfrm>
          <a:prstGeom prst="rect">
            <a:avLst/>
          </a:prstGeom>
        </p:spPr>
      </p:pic>
      <p:pic>
        <p:nvPicPr>
          <p:cNvPr id="14" name="Picture 13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2793" y="3646800"/>
            <a:ext cx="317031" cy="468000"/>
          </a:xfrm>
          <a:prstGeom prst="rect">
            <a:avLst/>
          </a:prstGeom>
        </p:spPr>
      </p:pic>
      <p:pic>
        <p:nvPicPr>
          <p:cNvPr id="15" name="Picture 14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038600"/>
            <a:ext cx="317031" cy="468000"/>
          </a:xfrm>
          <a:prstGeom prst="rect">
            <a:avLst/>
          </a:prstGeom>
        </p:spPr>
      </p:pic>
      <p:pic>
        <p:nvPicPr>
          <p:cNvPr id="16" name="Picture 15" descr="65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3253" y="3610800"/>
            <a:ext cx="366547" cy="504000"/>
          </a:xfrm>
          <a:prstGeom prst="rect">
            <a:avLst/>
          </a:prstGeom>
        </p:spPr>
      </p:pic>
      <p:pic>
        <p:nvPicPr>
          <p:cNvPr id="17" name="Picture 16" descr="65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3200400"/>
            <a:ext cx="340365" cy="468000"/>
          </a:xfrm>
          <a:prstGeom prst="rect">
            <a:avLst/>
          </a:prstGeom>
        </p:spPr>
      </p:pic>
      <p:pic>
        <p:nvPicPr>
          <p:cNvPr id="18" name="Picture 17" descr="65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2053" y="3991800"/>
            <a:ext cx="366547" cy="504000"/>
          </a:xfrm>
          <a:prstGeom prst="rect">
            <a:avLst/>
          </a:prstGeom>
        </p:spPr>
      </p:pic>
      <p:pic>
        <p:nvPicPr>
          <p:cNvPr id="19" name="Picture 18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7370" y="3276600"/>
            <a:ext cx="316596" cy="4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11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2pPr>
            <a:lvl3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3pPr>
            <a:lvl4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4pPr>
            <a:lvl5pPr algn="ctr">
              <a:defRPr sz="3600">
                <a:solidFill>
                  <a:srgbClr val="0033CC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CC"/>
                </a:solidFill>
                <a:latin typeface="Times New Roman" pitchFamily="18" charset="0"/>
              </a:defRPr>
            </a:lvl9pPr>
          </a:lstStyle>
          <a:p>
            <a:r>
              <a:rPr lang="de-DE" dirty="0" err="1"/>
              <a:t>Exercise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57201" y="1295400"/>
            <a:ext cx="8401080" cy="350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sz="2400">
                <a:latin typeface="+mn-lt"/>
                <a:ea typeface="PMingLiU" pitchFamily="18" charset="-120"/>
              </a:defRPr>
            </a:lvl1pPr>
            <a:lvl2pPr marL="742950" lvl="1" indent="-285750">
              <a:spcBef>
                <a:spcPct val="20000"/>
              </a:spcBef>
              <a:buClr>
                <a:schemeClr val="accent2"/>
              </a:buClr>
              <a:buChar char="–"/>
              <a:defRPr sz="2800">
                <a:solidFill>
                  <a:srgbClr val="000099"/>
                </a:solidFill>
                <a:latin typeface="+mn-lt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>
                <a:solidFill>
                  <a:srgbClr val="336600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>
                <a:latin typeface="+mn-lt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latin typeface="+mn-lt"/>
              </a:defRPr>
            </a:lvl9pPr>
          </a:lstStyle>
          <a:p>
            <a:r>
              <a:rPr lang="en-US" dirty="0"/>
              <a:t>Compute the </a:t>
            </a:r>
            <a:r>
              <a:rPr lang="en-US" dirty="0" smtClean="0"/>
              <a:t>cosine similarity score </a:t>
            </a:r>
            <a:r>
              <a:rPr lang="en-US" dirty="0"/>
              <a:t>for the following </a:t>
            </a:r>
            <a:r>
              <a:rPr lang="en-US" dirty="0" smtClean="0"/>
              <a:t>queries for the given document collection.</a:t>
            </a:r>
          </a:p>
          <a:p>
            <a:r>
              <a:rPr lang="en-US" dirty="0" smtClean="0"/>
              <a:t>Document collection</a:t>
            </a:r>
          </a:p>
          <a:p>
            <a:pPr lvl="1"/>
            <a:r>
              <a:rPr lang="en-US" sz="2000" dirty="0" smtClean="0"/>
              <a:t>d1: </a:t>
            </a:r>
            <a:r>
              <a:rPr lang="en-US" sz="2000" dirty="0"/>
              <a:t>“all you have ever wanted to know </a:t>
            </a:r>
            <a:r>
              <a:rPr lang="de-DE" sz="2000" dirty="0"/>
              <a:t>about cars</a:t>
            </a:r>
            <a:r>
              <a:rPr lang="de-DE" sz="2000" dirty="0" smtClean="0"/>
              <a:t>”</a:t>
            </a:r>
          </a:p>
          <a:p>
            <a:pPr lvl="1"/>
            <a:r>
              <a:rPr lang="de-DE" sz="2000" dirty="0" smtClean="0"/>
              <a:t>d2: </a:t>
            </a:r>
            <a:r>
              <a:rPr lang="de-DE" sz="2000" dirty="0"/>
              <a:t>“information on trucks, </a:t>
            </a:r>
            <a:r>
              <a:rPr lang="fr-FR" sz="2000" dirty="0"/>
              <a:t>information on planes, information on trains”</a:t>
            </a:r>
          </a:p>
          <a:p>
            <a:pPr lvl="1"/>
            <a:r>
              <a:rPr lang="en-US" sz="2000" dirty="0" smtClean="0"/>
              <a:t>d3: </a:t>
            </a:r>
            <a:r>
              <a:rPr lang="en-US" sz="2000" dirty="0"/>
              <a:t>“cops stop red cars more </a:t>
            </a:r>
            <a:r>
              <a:rPr lang="de-DE" sz="2000" dirty="0"/>
              <a:t>often</a:t>
            </a:r>
            <a:r>
              <a:rPr lang="de-DE" sz="2000" dirty="0" smtClean="0"/>
              <a:t>”</a:t>
            </a:r>
          </a:p>
          <a:p>
            <a:r>
              <a:rPr lang="de-DE" dirty="0" smtClean="0"/>
              <a:t>Stop words: </a:t>
            </a:r>
            <a:r>
              <a:rPr lang="de-DE" i="1" dirty="0" smtClean="0"/>
              <a:t>all, you, have, ever, to, about, on, more, often</a:t>
            </a:r>
            <a:endParaRPr lang="en-US" i="1" dirty="0"/>
          </a:p>
          <a:p>
            <a:r>
              <a:rPr lang="en-US" dirty="0" smtClean="0"/>
              <a:t>q1: </a:t>
            </a:r>
            <a:r>
              <a:rPr lang="en-US" dirty="0"/>
              <a:t>[information on cars</a:t>
            </a:r>
            <a:r>
              <a:rPr lang="en-US" dirty="0" smtClean="0"/>
              <a:t>]</a:t>
            </a:r>
            <a:endParaRPr lang="de-DE" dirty="0"/>
          </a:p>
          <a:p>
            <a:r>
              <a:rPr lang="en-US" dirty="0" smtClean="0"/>
              <a:t>q2: </a:t>
            </a:r>
            <a:r>
              <a:rPr lang="en-US" dirty="0"/>
              <a:t>[red cars and red trucks</a:t>
            </a:r>
            <a:r>
              <a:rPr lang="en-US" dirty="0" smtClean="0"/>
              <a:t>]</a:t>
            </a:r>
            <a:endParaRPr lang="de-D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02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Term-Document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771545"/>
              </p:ext>
            </p:extLst>
          </p:nvPr>
        </p:nvGraphicFramePr>
        <p:xfrm>
          <a:off x="533400" y="2209800"/>
          <a:ext cx="822960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776"/>
                <a:gridCol w="564776"/>
                <a:gridCol w="623049"/>
                <a:gridCol w="1371600"/>
                <a:gridCol w="748550"/>
                <a:gridCol w="806824"/>
                <a:gridCol w="557443"/>
                <a:gridCol w="748146"/>
                <a:gridCol w="748146"/>
                <a:gridCol w="770148"/>
                <a:gridCol w="72614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want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1676400"/>
            <a:ext cx="2717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Term frequency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Term-Document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63418"/>
              </p:ext>
            </p:extLst>
          </p:nvPr>
        </p:nvGraphicFramePr>
        <p:xfrm>
          <a:off x="228601" y="3068320"/>
          <a:ext cx="8763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3"/>
                <a:gridCol w="715930"/>
                <a:gridCol w="663431"/>
                <a:gridCol w="1410405"/>
                <a:gridCol w="847163"/>
                <a:gridCol w="859118"/>
                <a:gridCol w="593573"/>
                <a:gridCol w="796637"/>
                <a:gridCol w="796637"/>
                <a:gridCol w="820065"/>
                <a:gridCol w="77320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know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want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0.176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0.477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q2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0.176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0.621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0.477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676400"/>
            <a:ext cx="5719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</a:t>
            </a:r>
            <a:r>
              <a:rPr lang="en-US" sz="2000" dirty="0" err="1" smtClean="0"/>
              <a:t>f-idf</a:t>
            </a:r>
            <a:r>
              <a:rPr lang="en-US" sz="2000" dirty="0" smtClean="0"/>
              <a:t> weighted matrix,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i,j</a:t>
            </a:r>
            <a:r>
              <a:rPr lang="en-US" sz="2000" dirty="0" smtClean="0"/>
              <a:t> = (1+log(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i,j</a:t>
            </a:r>
            <a:r>
              <a:rPr lang="en-US" sz="2000" dirty="0" smtClean="0"/>
              <a:t>)) * log(N/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72689" y="16764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6814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(1+log(1))*log(3/2) = 0.176, (1+log(1))*log(3/1) = 0.477,</a:t>
            </a:r>
          </a:p>
          <a:p>
            <a:r>
              <a:rPr lang="en-US" dirty="0" smtClean="0"/>
              <a:t>(1+log(3))*log(3/1) = 0.704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791200"/>
            <a:ext cx="785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note: for queries, </a:t>
            </a:r>
            <a:r>
              <a:rPr lang="en-US" dirty="0" err="1" smtClean="0"/>
              <a:t>idf</a:t>
            </a:r>
            <a:r>
              <a:rPr lang="en-US" dirty="0" smtClean="0"/>
              <a:t> ~= </a:t>
            </a:r>
            <a:r>
              <a:rPr lang="en-US" dirty="0" err="1" smtClean="0"/>
              <a:t>idf</a:t>
            </a:r>
            <a:r>
              <a:rPr lang="en-US" dirty="0" smtClean="0"/>
              <a:t> in the original collection, only the </a:t>
            </a:r>
            <a:r>
              <a:rPr lang="en-US" dirty="0" err="1" smtClean="0"/>
              <a:t>tf</a:t>
            </a:r>
            <a:r>
              <a:rPr lang="en-US" dirty="0" smtClean="0"/>
              <a:t> in query</a:t>
            </a:r>
          </a:p>
          <a:p>
            <a:r>
              <a:rPr lang="en-US" dirty="0"/>
              <a:t>i</a:t>
            </a:r>
            <a:r>
              <a:rPr lang="en-US" dirty="0" smtClean="0"/>
              <a:t>s calculated separately.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2935</Words>
  <Application>Microsoft Office PowerPoint</Application>
  <PresentationFormat>On-screen Show (4:3)</PresentationFormat>
  <Paragraphs>477</Paragraphs>
  <Slides>53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Helvetica</vt:lpstr>
      <vt:lpstr>ＭＳ Ｐゴシック</vt:lpstr>
      <vt:lpstr>Symbol</vt:lpstr>
      <vt:lpstr>Times New Roman</vt:lpstr>
      <vt:lpstr>PMingLiU</vt:lpstr>
      <vt:lpstr>Courier New</vt:lpstr>
      <vt:lpstr>Calibri</vt:lpstr>
      <vt:lpstr>template</vt:lpstr>
      <vt:lpstr>Equation</vt:lpstr>
      <vt:lpstr>Web Information Retrieval </vt:lpstr>
      <vt:lpstr>Vector Space Model Algorithms and Query Expansion</vt:lpstr>
      <vt:lpstr>Recap</vt:lpstr>
      <vt:lpstr>Document Collection</vt:lpstr>
      <vt:lpstr>PowerPoint Presentation</vt:lpstr>
      <vt:lpstr>PowerPoint Presentation</vt:lpstr>
      <vt:lpstr>PowerPoint Presentation</vt:lpstr>
      <vt:lpstr>The Term-Document Matrix</vt:lpstr>
      <vt:lpstr>The Term-Document Matrix</vt:lpstr>
      <vt:lpstr>Document Length</vt:lpstr>
      <vt:lpstr>Cosine Similarity</vt:lpstr>
      <vt:lpstr>Computing IDF</vt:lpstr>
      <vt:lpstr>Document Vector Length</vt:lpstr>
      <vt:lpstr>Computing Document Vector Lengths</vt:lpstr>
      <vt:lpstr>Retrieval with an Inverted Index</vt:lpstr>
      <vt:lpstr>Processing the Query</vt:lpstr>
      <vt:lpstr>Inverted-Index Retrieval Algorithm</vt:lpstr>
      <vt:lpstr>Retrieval Algorithm (cont)</vt:lpstr>
      <vt:lpstr>User Interface</vt:lpstr>
      <vt:lpstr>Query Reformulation</vt:lpstr>
      <vt:lpstr>Query Reformulation and Relevance Feedback</vt:lpstr>
      <vt:lpstr>Relevance Feedback</vt:lpstr>
      <vt:lpstr>Relevance Feedback Architecture</vt:lpstr>
      <vt:lpstr>Query Reformulation</vt:lpstr>
      <vt:lpstr>Query Reformulation</vt:lpstr>
      <vt:lpstr>Optimal Query</vt:lpstr>
      <vt:lpstr>Standard Rocchio Method</vt:lpstr>
      <vt:lpstr>Ide Regular Method</vt:lpstr>
      <vt:lpstr>Ide “Dec Hi” Method</vt:lpstr>
      <vt:lpstr>Comparison of Methods</vt:lpstr>
      <vt:lpstr>Evaluating Relevance Feedback</vt:lpstr>
      <vt:lpstr>Fair Evaluation of Relevance Feedback</vt:lpstr>
      <vt:lpstr>Why is Feedback Not Widely Used</vt:lpstr>
      <vt:lpstr>Pseudo Feedback</vt:lpstr>
      <vt:lpstr>Pseudo Feedback Architecture</vt:lpstr>
      <vt:lpstr>PseudoFeedback Results</vt:lpstr>
      <vt:lpstr>Thesaurus</vt:lpstr>
      <vt:lpstr>Thesaurus-based Query Expansion</vt:lpstr>
      <vt:lpstr>WordNet</vt:lpstr>
      <vt:lpstr>WordNet Synset Relationships</vt:lpstr>
      <vt:lpstr>WordNet Query Expansion</vt:lpstr>
      <vt:lpstr>Statistical Thesaurus</vt:lpstr>
      <vt:lpstr>Automatic Global Analysis</vt:lpstr>
      <vt:lpstr>Association Matrix</vt:lpstr>
      <vt:lpstr>Normalized Association Matrix</vt:lpstr>
      <vt:lpstr>Metric Correlation Matrix</vt:lpstr>
      <vt:lpstr>Normalized Metric Correlation Matrix </vt:lpstr>
      <vt:lpstr>Query Expansion with Correlation Matrix</vt:lpstr>
      <vt:lpstr>Problems with Global Analysis</vt:lpstr>
      <vt:lpstr>Automatic Local Analysis</vt:lpstr>
      <vt:lpstr>Global vs. Local Analysis</vt:lpstr>
      <vt:lpstr>Global Analysis Refinements</vt:lpstr>
      <vt:lpstr>Query Expansion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croft</dc:creator>
  <cp:lastModifiedBy>Xiannong Meng</cp:lastModifiedBy>
  <cp:revision>121</cp:revision>
  <dcterms:created xsi:type="dcterms:W3CDTF">2008-09-19T15:37:19Z</dcterms:created>
  <dcterms:modified xsi:type="dcterms:W3CDTF">2014-06-04T02:35:23Z</dcterms:modified>
</cp:coreProperties>
</file>