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356" r:id="rId2"/>
    <p:sldId id="392" r:id="rId3"/>
    <p:sldId id="393" r:id="rId4"/>
    <p:sldId id="427" r:id="rId5"/>
    <p:sldId id="428" r:id="rId6"/>
    <p:sldId id="429" r:id="rId7"/>
    <p:sldId id="430" r:id="rId8"/>
    <p:sldId id="431" r:id="rId9"/>
    <p:sldId id="432" r:id="rId10"/>
    <p:sldId id="394" r:id="rId11"/>
    <p:sldId id="384" r:id="rId12"/>
    <p:sldId id="395" r:id="rId13"/>
    <p:sldId id="383" r:id="rId14"/>
    <p:sldId id="385" r:id="rId15"/>
    <p:sldId id="386" r:id="rId16"/>
    <p:sldId id="387" r:id="rId17"/>
    <p:sldId id="388" r:id="rId18"/>
    <p:sldId id="389" r:id="rId19"/>
    <p:sldId id="390" r:id="rId20"/>
    <p:sldId id="396"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397" r:id="rId37"/>
    <p:sldId id="357" r:id="rId38"/>
    <p:sldId id="358" r:id="rId39"/>
    <p:sldId id="359" r:id="rId40"/>
    <p:sldId id="360" r:id="rId41"/>
    <p:sldId id="361" r:id="rId42"/>
    <p:sldId id="362" r:id="rId43"/>
    <p:sldId id="363" r:id="rId44"/>
    <p:sldId id="364" r:id="rId45"/>
    <p:sldId id="365" r:id="rId46"/>
    <p:sldId id="366" r:id="rId47"/>
    <p:sldId id="367" r:id="rId48"/>
    <p:sldId id="413" r:id="rId49"/>
    <p:sldId id="414" r:id="rId50"/>
    <p:sldId id="425" r:id="rId51"/>
    <p:sldId id="415" r:id="rId52"/>
    <p:sldId id="416" r:id="rId53"/>
    <p:sldId id="417" r:id="rId54"/>
    <p:sldId id="418" r:id="rId55"/>
    <p:sldId id="426" r:id="rId56"/>
    <p:sldId id="419" r:id="rId57"/>
    <p:sldId id="420" r:id="rId58"/>
    <p:sldId id="421" r:id="rId59"/>
    <p:sldId id="422" r:id="rId60"/>
    <p:sldId id="391" r:id="rId61"/>
    <p:sldId id="423" r:id="rId62"/>
    <p:sldId id="424" r:id="rId63"/>
  </p:sldIdLst>
  <p:sldSz cx="9144000" cy="6858000" type="screen4x3"/>
  <p:notesSz cx="7315200" cy="9601200"/>
  <p:defaultTextStyle>
    <a:defPPr>
      <a:defRPr lang="zh-TW"/>
    </a:defPPr>
    <a:lvl1pPr algn="l" rtl="0" fontAlgn="base">
      <a:spcBef>
        <a:spcPct val="0"/>
      </a:spcBef>
      <a:spcAft>
        <a:spcPct val="0"/>
      </a:spcAft>
      <a:defRPr kumimoji="1" sz="1600" i="1"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1600" i="1"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1600" i="1"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1600" i="1"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1600" i="1"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1600" i="1"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1600" i="1"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1600" i="1"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1600" i="1"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0099"/>
    <a:srgbClr val="0033CC"/>
    <a:srgbClr val="00CC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169755" cy="479403"/>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l" defTabSz="966928">
              <a:defRPr sz="1200" i="0">
                <a:ea typeface="新細明體" pitchFamily="2" charset="-120"/>
              </a:defRPr>
            </a:lvl1pPr>
          </a:lstStyle>
          <a:p>
            <a:pPr>
              <a:defRPr/>
            </a:pPr>
            <a:endParaRPr lang="en-US" altLang="zh-TW"/>
          </a:p>
        </p:txBody>
      </p:sp>
      <p:sp>
        <p:nvSpPr>
          <p:cNvPr id="119811" name="Rectangle 3"/>
          <p:cNvSpPr>
            <a:spLocks noGrp="1" noChangeArrowheads="1"/>
          </p:cNvSpPr>
          <p:nvPr>
            <p:ph type="dt" sz="quarter" idx="1"/>
          </p:nvPr>
        </p:nvSpPr>
        <p:spPr bwMode="auto">
          <a:xfrm>
            <a:off x="4145445" y="0"/>
            <a:ext cx="3169755" cy="479403"/>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defTabSz="966928">
              <a:defRPr sz="1200" i="0">
                <a:ea typeface="新細明體" pitchFamily="2" charset="-120"/>
              </a:defRPr>
            </a:lvl1pPr>
          </a:lstStyle>
          <a:p>
            <a:pPr>
              <a:defRPr/>
            </a:pPr>
            <a:endParaRPr lang="en-US" altLang="zh-TW"/>
          </a:p>
        </p:txBody>
      </p:sp>
      <p:sp>
        <p:nvSpPr>
          <p:cNvPr id="119812" name="Rectangle 4"/>
          <p:cNvSpPr>
            <a:spLocks noGrp="1" noChangeArrowheads="1"/>
          </p:cNvSpPr>
          <p:nvPr>
            <p:ph type="ftr" sz="quarter" idx="2"/>
          </p:nvPr>
        </p:nvSpPr>
        <p:spPr bwMode="auto">
          <a:xfrm>
            <a:off x="0" y="9121797"/>
            <a:ext cx="3169755" cy="479403"/>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l" defTabSz="966928">
              <a:defRPr sz="1200" i="0">
                <a:ea typeface="新細明體" pitchFamily="2" charset="-120"/>
              </a:defRPr>
            </a:lvl1pPr>
          </a:lstStyle>
          <a:p>
            <a:pPr>
              <a:defRPr/>
            </a:pPr>
            <a:endParaRPr lang="en-US" altLang="zh-TW"/>
          </a:p>
        </p:txBody>
      </p:sp>
      <p:sp>
        <p:nvSpPr>
          <p:cNvPr id="119813" name="Rectangle 5"/>
          <p:cNvSpPr>
            <a:spLocks noGrp="1" noChangeArrowheads="1"/>
          </p:cNvSpPr>
          <p:nvPr>
            <p:ph type="sldNum" sz="quarter" idx="3"/>
          </p:nvPr>
        </p:nvSpPr>
        <p:spPr bwMode="auto">
          <a:xfrm>
            <a:off x="4145445" y="9121797"/>
            <a:ext cx="3169755" cy="479403"/>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defTabSz="966928">
              <a:defRPr sz="1200" i="0">
                <a:ea typeface="新細明體" pitchFamily="2" charset="-120"/>
              </a:defRPr>
            </a:lvl1pPr>
          </a:lstStyle>
          <a:p>
            <a:pPr>
              <a:defRPr/>
            </a:pPr>
            <a:fld id="{482BD026-3A2D-492D-B392-09B4C5795F8B}" type="slidenum">
              <a:rPr lang="zh-TW" altLang="en-US"/>
              <a:pPr>
                <a:defRPr/>
              </a:pPr>
              <a:t>‹#›</a:t>
            </a:fld>
            <a:endParaRPr lang="zh-TW" altLang="en-US"/>
          </a:p>
        </p:txBody>
      </p:sp>
    </p:spTree>
    <p:extLst>
      <p:ext uri="{BB962C8B-B14F-4D97-AF65-F5344CB8AC3E}">
        <p14:creationId xmlns:p14="http://schemas.microsoft.com/office/powerpoint/2010/main" val="822407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169755" cy="479403"/>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l" defTabSz="966928">
              <a:defRPr kumimoji="0" sz="1200">
                <a:ea typeface="新細明體" pitchFamily="2" charset="-120"/>
              </a:defRPr>
            </a:lvl1pPr>
          </a:lstStyle>
          <a:p>
            <a:pPr>
              <a:defRPr/>
            </a:pPr>
            <a:endParaRPr lang="en-US"/>
          </a:p>
        </p:txBody>
      </p:sp>
      <p:sp>
        <p:nvSpPr>
          <p:cNvPr id="150531" name="Rectangle 3"/>
          <p:cNvSpPr>
            <a:spLocks noGrp="1" noChangeArrowheads="1"/>
          </p:cNvSpPr>
          <p:nvPr>
            <p:ph type="dt" idx="1"/>
          </p:nvPr>
        </p:nvSpPr>
        <p:spPr bwMode="auto">
          <a:xfrm>
            <a:off x="4145445" y="0"/>
            <a:ext cx="3169755" cy="479403"/>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defTabSz="966928">
              <a:defRPr kumimoji="0" sz="1200">
                <a:ea typeface="新細明體" pitchFamily="2" charset="-12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975691" y="4559257"/>
            <a:ext cx="5363819" cy="4321197"/>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9121797"/>
            <a:ext cx="3169755" cy="479403"/>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l" defTabSz="966928">
              <a:defRPr kumimoji="0" sz="1200">
                <a:ea typeface="新細明體" pitchFamily="2" charset="-120"/>
              </a:defRPr>
            </a:lvl1pPr>
          </a:lstStyle>
          <a:p>
            <a:pPr>
              <a:defRPr/>
            </a:pPr>
            <a:endParaRPr lang="en-US"/>
          </a:p>
        </p:txBody>
      </p:sp>
      <p:sp>
        <p:nvSpPr>
          <p:cNvPr id="150535" name="Rectangle 7"/>
          <p:cNvSpPr>
            <a:spLocks noGrp="1" noChangeArrowheads="1"/>
          </p:cNvSpPr>
          <p:nvPr>
            <p:ph type="sldNum" sz="quarter" idx="5"/>
          </p:nvPr>
        </p:nvSpPr>
        <p:spPr bwMode="auto">
          <a:xfrm>
            <a:off x="4145445" y="9121797"/>
            <a:ext cx="3169755" cy="479403"/>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defTabSz="966928">
              <a:defRPr kumimoji="0" sz="1200">
                <a:ea typeface="新細明體" pitchFamily="2" charset="-120"/>
              </a:defRPr>
            </a:lvl1pPr>
          </a:lstStyle>
          <a:p>
            <a:pPr>
              <a:defRPr/>
            </a:pPr>
            <a:fld id="{5735320C-2507-419C-B3E7-480571B1C27B}" type="slidenum">
              <a:rPr lang="en-US"/>
              <a:pPr>
                <a:defRPr/>
              </a:pPr>
              <a:t>‹#›</a:t>
            </a:fld>
            <a:endParaRPr lang="en-US"/>
          </a:p>
        </p:txBody>
      </p:sp>
    </p:spTree>
    <p:extLst>
      <p:ext uri="{BB962C8B-B14F-4D97-AF65-F5344CB8AC3E}">
        <p14:creationId xmlns:p14="http://schemas.microsoft.com/office/powerpoint/2010/main" val="1779388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2"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2"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2"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2"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2"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B47855EE-9F64-4B5C-8830-7153AF12EB47}" type="slidenum">
              <a:rPr lang="en-US"/>
              <a:pPr>
                <a:defRPr/>
              </a:pPr>
              <a:t>‹#›</a:t>
            </a:fld>
            <a:endParaRPr lang="en-US">
              <a:latin typeface="+mn-lt"/>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4DCD3DBD-EC36-4CC9-9088-1DDF3743C9AF}" type="slidenum">
              <a:rPr lang="en-US"/>
              <a:pPr>
                <a:defRPr/>
              </a:pPr>
              <a:t>‹#›</a:t>
            </a:fld>
            <a:endParaRPr lang="en-US">
              <a:latin typeface="+mn-lt"/>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46075"/>
            <a:ext cx="1943100" cy="571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46075"/>
            <a:ext cx="5676900" cy="571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93350BC4-0760-42CD-A7E9-3888594E5AA3}" type="slidenum">
              <a:rPr lang="en-US"/>
              <a:pPr>
                <a:defRPr/>
              </a:pPr>
              <a:t>‹#›</a:t>
            </a:fld>
            <a:endParaRPr lang="en-US">
              <a:latin typeface="+mn-lt"/>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4CEC3E8F-C7CB-4FE6-A1F2-6CE962647B6A}" type="slidenum">
              <a:rPr lang="en-US"/>
              <a:pPr>
                <a:defRPr/>
              </a:pPr>
              <a:t>‹#›</a:t>
            </a:fld>
            <a:endParaRPr lang="en-US">
              <a:latin typeface="+mn-lt"/>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A28BD337-04C2-4703-B4D6-41160CB91824}" type="slidenum">
              <a:rPr lang="en-US"/>
              <a:pPr>
                <a:defRPr/>
              </a:pPr>
              <a:t>‹#›</a:t>
            </a:fld>
            <a:endParaRPr lang="en-US">
              <a:latin typeface="+mn-lt"/>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68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68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A42DBB79-AEAB-440B-9AC9-C87FA420AC28}" type="slidenum">
              <a:rPr lang="en-US"/>
              <a:pPr>
                <a:defRPr/>
              </a:pPr>
              <a:t>‹#›</a:t>
            </a:fld>
            <a:endParaRPr lang="en-US">
              <a:latin typeface="+mn-lt"/>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fld id="{F8D2DCD1-4F3D-415C-9C47-B455EFCD8454}" type="slidenum">
              <a:rPr lang="en-US"/>
              <a:pPr>
                <a:defRPr/>
              </a:pPr>
              <a:t>‹#›</a:t>
            </a:fld>
            <a:endParaRPr lang="en-US">
              <a:latin typeface="+mn-lt"/>
            </a:endParaRPr>
          </a:p>
        </p:txBody>
      </p:sp>
      <p:sp>
        <p:nvSpPr>
          <p:cNvPr id="9" name="Footer Placeholder 8"/>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8D664ECE-7D0B-452C-A113-47B60AF368B3}" type="slidenum">
              <a:rPr lang="en-US"/>
              <a:pPr>
                <a:defRPr/>
              </a:pPr>
              <a:t>‹#›</a:t>
            </a:fld>
            <a:endParaRPr lang="en-US">
              <a:latin typeface="+mn-lt"/>
            </a:endParaRPr>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775E0420-54FD-42B5-B221-8FFA3B3FF88F}" type="slidenum">
              <a:rPr lang="en-US"/>
              <a:pPr>
                <a:defRPr/>
              </a:pPr>
              <a:t>‹#›</a:t>
            </a:fld>
            <a:endParaRPr lang="en-US">
              <a:latin typeface="+mn-lt"/>
            </a:endParaRPr>
          </a:p>
        </p:txBody>
      </p:sp>
      <p:sp>
        <p:nvSpPr>
          <p:cNvPr id="4" name="Footer Placeholder 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209CDBE-5E15-4AE8-9A11-97BAB874E966}" type="slidenum">
              <a:rPr lang="en-US"/>
              <a:pPr>
                <a:defRPr/>
              </a:pPr>
              <a:t>‹#›</a:t>
            </a:fld>
            <a:endParaRPr lang="en-US">
              <a:latin typeface="+mn-lt"/>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2DD5C52-B3DF-4495-9D31-580642161BD2}" type="slidenum">
              <a:rPr lang="en-US"/>
              <a:pPr>
                <a:defRPr/>
              </a:pPr>
              <a:t>‹#›</a:t>
            </a:fld>
            <a:endParaRPr lang="en-US">
              <a:latin typeface="+mn-lt"/>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46075"/>
            <a:ext cx="7772400" cy="873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371600"/>
            <a:ext cx="7772400" cy="4687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5412" name="Rectangle 4"/>
          <p:cNvSpPr>
            <a:spLocks noGrp="1" noChangeArrowheads="1"/>
          </p:cNvSpPr>
          <p:nvPr>
            <p:ph type="dt" sz="half" idx="2"/>
          </p:nvPr>
        </p:nvSpPr>
        <p:spPr bwMode="auto">
          <a:xfrm>
            <a:off x="228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i="0">
                <a:solidFill>
                  <a:srgbClr val="FF9933"/>
                </a:solidFill>
                <a:ea typeface="新細明體" pitchFamily="2" charset="-120"/>
              </a:defRPr>
            </a:lvl1pPr>
          </a:lstStyle>
          <a:p>
            <a:pPr>
              <a:defRPr/>
            </a:pPr>
            <a:endParaRPr lang="en-US"/>
          </a:p>
        </p:txBody>
      </p:sp>
      <p:sp>
        <p:nvSpPr>
          <p:cNvPr id="145413" name="Line 5"/>
          <p:cNvSpPr>
            <a:spLocks noChangeShapeType="1"/>
          </p:cNvSpPr>
          <p:nvPr/>
        </p:nvSpPr>
        <p:spPr bwMode="auto">
          <a:xfrm>
            <a:off x="533400" y="1219200"/>
            <a:ext cx="8077200" cy="0"/>
          </a:xfrm>
          <a:prstGeom prst="line">
            <a:avLst/>
          </a:prstGeom>
          <a:noFill/>
          <a:ln w="76200">
            <a:solidFill>
              <a:srgbClr val="FF6600"/>
            </a:solidFill>
            <a:round/>
            <a:headEnd/>
            <a:tailEnd/>
          </a:ln>
          <a:effectLst/>
        </p:spPr>
        <p:txBody>
          <a:bodyPr/>
          <a:lstStyle/>
          <a:p>
            <a:pPr algn="ctr">
              <a:defRPr/>
            </a:pPr>
            <a:endParaRPr lang="en-US">
              <a:ea typeface="新細明體" pitchFamily="2" charset="-120"/>
            </a:endParaRPr>
          </a:p>
        </p:txBody>
      </p:sp>
      <p:sp>
        <p:nvSpPr>
          <p:cNvPr id="145414"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i="0">
                <a:solidFill>
                  <a:srgbClr val="CC6600"/>
                </a:solidFill>
                <a:latin typeface="Helvetica" pitchFamily="34" charset="0"/>
                <a:ea typeface="新細明體" pitchFamily="2" charset="-120"/>
              </a:defRPr>
            </a:lvl1pPr>
          </a:lstStyle>
          <a:p>
            <a:pPr>
              <a:defRPr/>
            </a:pPr>
            <a:fld id="{3B80CEE3-57C3-4C5E-A7BD-E3A0B77C8AEE}" type="slidenum">
              <a:rPr lang="en-US"/>
              <a:pPr>
                <a:defRPr/>
              </a:pPr>
              <a:t>‹#›</a:t>
            </a:fld>
            <a:endParaRPr lang="en-US"/>
          </a:p>
        </p:txBody>
      </p:sp>
      <p:sp>
        <p:nvSpPr>
          <p:cNvPr id="145415" name="Rectangle 7"/>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i="0">
                <a:solidFill>
                  <a:srgbClr val="CC6600"/>
                </a:solidFill>
                <a:ea typeface="新細明體" pitchFamily="2" charset="-12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3600">
          <a:solidFill>
            <a:srgbClr val="0033CC"/>
          </a:solidFill>
          <a:latin typeface="+mj-lt"/>
          <a:ea typeface="+mj-ea"/>
          <a:cs typeface="+mj-cs"/>
        </a:defRPr>
      </a:lvl1pPr>
      <a:lvl2pPr algn="ctr" rtl="0" eaLnBrk="0" fontAlgn="base" hangingPunct="0">
        <a:spcBef>
          <a:spcPct val="0"/>
        </a:spcBef>
        <a:spcAft>
          <a:spcPct val="0"/>
        </a:spcAft>
        <a:defRPr sz="3600">
          <a:solidFill>
            <a:srgbClr val="0033CC"/>
          </a:solidFill>
          <a:latin typeface="Times New Roman" pitchFamily="18" charset="0"/>
        </a:defRPr>
      </a:lvl2pPr>
      <a:lvl3pPr algn="ctr" rtl="0" eaLnBrk="0" fontAlgn="base" hangingPunct="0">
        <a:spcBef>
          <a:spcPct val="0"/>
        </a:spcBef>
        <a:spcAft>
          <a:spcPct val="0"/>
        </a:spcAft>
        <a:defRPr sz="3600">
          <a:solidFill>
            <a:srgbClr val="0033CC"/>
          </a:solidFill>
          <a:latin typeface="Times New Roman" pitchFamily="18" charset="0"/>
        </a:defRPr>
      </a:lvl3pPr>
      <a:lvl4pPr algn="ctr" rtl="0" eaLnBrk="0" fontAlgn="base" hangingPunct="0">
        <a:spcBef>
          <a:spcPct val="0"/>
        </a:spcBef>
        <a:spcAft>
          <a:spcPct val="0"/>
        </a:spcAft>
        <a:defRPr sz="3600">
          <a:solidFill>
            <a:srgbClr val="0033CC"/>
          </a:solidFill>
          <a:latin typeface="Times New Roman" pitchFamily="18" charset="0"/>
        </a:defRPr>
      </a:lvl4pPr>
      <a:lvl5pPr algn="ctr" rtl="0" eaLnBrk="0" fontAlgn="base" hangingPunct="0">
        <a:spcBef>
          <a:spcPct val="0"/>
        </a:spcBef>
        <a:spcAft>
          <a:spcPct val="0"/>
        </a:spcAft>
        <a:defRPr sz="3600">
          <a:solidFill>
            <a:srgbClr val="0033CC"/>
          </a:solidFill>
          <a:latin typeface="Times New Roman" pitchFamily="18" charset="0"/>
        </a:defRPr>
      </a:lvl5pPr>
      <a:lvl6pPr marL="457200" algn="ctr" rtl="0" fontAlgn="base">
        <a:spcBef>
          <a:spcPct val="0"/>
        </a:spcBef>
        <a:spcAft>
          <a:spcPct val="0"/>
        </a:spcAft>
        <a:defRPr sz="3600">
          <a:solidFill>
            <a:srgbClr val="0033CC"/>
          </a:solidFill>
          <a:latin typeface="Times New Roman" pitchFamily="18" charset="0"/>
        </a:defRPr>
      </a:lvl6pPr>
      <a:lvl7pPr marL="914400" algn="ctr" rtl="0" fontAlgn="base">
        <a:spcBef>
          <a:spcPct val="0"/>
        </a:spcBef>
        <a:spcAft>
          <a:spcPct val="0"/>
        </a:spcAft>
        <a:defRPr sz="3600">
          <a:solidFill>
            <a:srgbClr val="0033CC"/>
          </a:solidFill>
          <a:latin typeface="Times New Roman" pitchFamily="18" charset="0"/>
        </a:defRPr>
      </a:lvl7pPr>
      <a:lvl8pPr marL="1371600" algn="ctr" rtl="0" fontAlgn="base">
        <a:spcBef>
          <a:spcPct val="0"/>
        </a:spcBef>
        <a:spcAft>
          <a:spcPct val="0"/>
        </a:spcAft>
        <a:defRPr sz="3600">
          <a:solidFill>
            <a:srgbClr val="0033CC"/>
          </a:solidFill>
          <a:latin typeface="Times New Roman" pitchFamily="18" charset="0"/>
        </a:defRPr>
      </a:lvl8pPr>
      <a:lvl9pPr marL="1828800" algn="ctr" rtl="0" fontAlgn="base">
        <a:spcBef>
          <a:spcPct val="0"/>
        </a:spcBef>
        <a:spcAft>
          <a:spcPct val="0"/>
        </a:spcAft>
        <a:defRPr sz="3600">
          <a:solidFill>
            <a:srgbClr val="0033CC"/>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rgbClr val="000099"/>
          </a:solidFill>
          <a:latin typeface="+mn-lt"/>
        </a:defRPr>
      </a:lvl2pPr>
      <a:lvl3pPr marL="1143000" indent="-228600" algn="l" rtl="0" eaLnBrk="0" fontAlgn="base" hangingPunct="0">
        <a:spcBef>
          <a:spcPct val="20000"/>
        </a:spcBef>
        <a:spcAft>
          <a:spcPct val="0"/>
        </a:spcAft>
        <a:buClr>
          <a:srgbClr val="00CC00"/>
        </a:buClr>
        <a:buChar char="•"/>
        <a:defRPr>
          <a:solidFill>
            <a:srgbClr val="336600"/>
          </a:solidFill>
          <a:latin typeface="+mn-lt"/>
        </a:defRPr>
      </a:lvl3pPr>
      <a:lvl4pPr marL="1600200" indent="-228600" algn="l" rtl="0" eaLnBrk="0" fontAlgn="base" hangingPunct="0">
        <a:spcBef>
          <a:spcPct val="20000"/>
        </a:spcBef>
        <a:spcAft>
          <a:spcPct val="0"/>
        </a:spcAft>
        <a:buClr>
          <a:srgbClr val="00CC00"/>
        </a:buClr>
        <a:buChar char="–"/>
        <a:defRPr>
          <a:solidFill>
            <a:schemeClr val="tx1"/>
          </a:solidFill>
          <a:latin typeface="+mn-lt"/>
        </a:defRPr>
      </a:lvl4pPr>
      <a:lvl5pPr marL="2057400" indent="-228600" algn="l" rtl="0" eaLnBrk="0" fontAlgn="base" hangingPunct="0">
        <a:spcBef>
          <a:spcPct val="20000"/>
        </a:spcBef>
        <a:spcAft>
          <a:spcPct val="0"/>
        </a:spcAft>
        <a:buClr>
          <a:srgbClr val="00CC00"/>
        </a:buClr>
        <a:buChar char="»"/>
        <a:defRPr sz="2000">
          <a:solidFill>
            <a:schemeClr val="tx1"/>
          </a:solidFill>
          <a:latin typeface="+mn-lt"/>
        </a:defRPr>
      </a:lvl5pPr>
      <a:lvl6pPr marL="2514600" indent="-228600" algn="l" rtl="0" fontAlgn="base">
        <a:spcBef>
          <a:spcPct val="20000"/>
        </a:spcBef>
        <a:spcAft>
          <a:spcPct val="0"/>
        </a:spcAft>
        <a:buClr>
          <a:srgbClr val="00CC00"/>
        </a:buClr>
        <a:buChar char="»"/>
        <a:defRPr sz="2000">
          <a:solidFill>
            <a:schemeClr val="tx1"/>
          </a:solidFill>
          <a:latin typeface="+mn-lt"/>
        </a:defRPr>
      </a:lvl6pPr>
      <a:lvl7pPr marL="2971800" indent="-228600" algn="l" rtl="0" fontAlgn="base">
        <a:spcBef>
          <a:spcPct val="20000"/>
        </a:spcBef>
        <a:spcAft>
          <a:spcPct val="0"/>
        </a:spcAft>
        <a:buClr>
          <a:srgbClr val="00CC00"/>
        </a:buClr>
        <a:buChar char="»"/>
        <a:defRPr sz="2000">
          <a:solidFill>
            <a:schemeClr val="tx1"/>
          </a:solidFill>
          <a:latin typeface="+mn-lt"/>
        </a:defRPr>
      </a:lvl7pPr>
      <a:lvl8pPr marL="3429000" indent="-228600" algn="l" rtl="0" fontAlgn="base">
        <a:spcBef>
          <a:spcPct val="20000"/>
        </a:spcBef>
        <a:spcAft>
          <a:spcPct val="0"/>
        </a:spcAft>
        <a:buClr>
          <a:srgbClr val="00CC00"/>
        </a:buClr>
        <a:buChar char="»"/>
        <a:defRPr sz="2000">
          <a:solidFill>
            <a:schemeClr val="tx1"/>
          </a:solidFill>
          <a:latin typeface="+mn-lt"/>
        </a:defRPr>
      </a:lvl8pPr>
      <a:lvl9pPr marL="3886200" indent="-228600" algn="l" rtl="0" fontAlgn="base">
        <a:spcBef>
          <a:spcPct val="20000"/>
        </a:spcBef>
        <a:spcAft>
          <a:spcPct val="0"/>
        </a:spcAft>
        <a:buClr>
          <a:srgbClr val="00CC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iteseer.ist.psu.edu/brin98anatomy.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nytimes.com/2006/06/14/technology/14search.html?pagewanted=2&amp;ei=5088\&amp;en=c96a72bbc5f90a47&amp;ex=1307937600&amp;partner=rssnyt&amp;emc=rs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nytimes.com/2006/06/14/technology/14search.html?pagewanted=1&amp;ei=5088\&amp;en=c96a72bbc5f90a47&amp;ex=1307937600&amp;partner=rssnyt&amp;emc=r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blogoscoped.com/archive/2009-04-08-n39.html" TargetMode="External"/><Relationship Id="rId2" Type="http://schemas.openxmlformats.org/officeDocument/2006/relationships/hyperlink" Target="http://www.theregister.co.uk/2008/04/11/google_data_center_map/" TargetMode="External"/><Relationship Id="rId1" Type="http://schemas.openxmlformats.org/officeDocument/2006/relationships/slideLayout" Target="../slideLayouts/slideLayout2.xml"/><Relationship Id="rId4" Type="http://schemas.openxmlformats.org/officeDocument/2006/relationships/hyperlink" Target="http://www.datacenterknowledge.com/archives/2008/03/27/google-data-center-faq/"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datacenterknowledge.com/archives/2009/06/29/microsoft-to-open-two-massive-data-centers/" TargetMode="External"/><Relationship Id="rId2" Type="http://schemas.openxmlformats.org/officeDocument/2006/relationships/hyperlink" Target="http://www.nytimes.com/2006/06/14/technology/14search.html?pagewanted=1&amp;ei=5088\&amp;en=c96a72bbc5f90a47&amp;ex=1307937600&amp;partner=rssnyt&amp;emc=rss" TargetMode="External"/><Relationship Id="rId1" Type="http://schemas.openxmlformats.org/officeDocument/2006/relationships/slideLayout" Target="../slideLayouts/slideLayout2.xml"/><Relationship Id="rId4" Type="http://schemas.openxmlformats.org/officeDocument/2006/relationships/hyperlink" Target="http://www.datacenterknowledge.com/archives/2007/03/11/microsoft-readies-quincy-data-center/"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datacenterknowledge.com/archives/category/microsoft/" TargetMode="External"/><Relationship Id="rId2" Type="http://schemas.openxmlformats.org/officeDocument/2006/relationships/hyperlink" Target="http://www.datacenterknowledge.com/archives/2007/01/19/microsoft-confirms-huge-san-antonio-center/" TargetMode="External"/><Relationship Id="rId1" Type="http://schemas.openxmlformats.org/officeDocument/2006/relationships/slideLayout" Target="../slideLayouts/slideLayout2.xml"/><Relationship Id="rId6" Type="http://schemas.openxmlformats.org/officeDocument/2006/relationships/hyperlink" Target="http://www.datacenterknowledge.com/archives/2009/06/30/its-official-yahoo-building-in-lockport-ny/" TargetMode="External"/><Relationship Id="rId5" Type="http://schemas.openxmlformats.org/officeDocument/2006/relationships/hyperlink" Target="http://www.theregister.co.uk/2008/04/11/google_data_center_map/" TargetMode="External"/><Relationship Id="rId4" Type="http://schemas.openxmlformats.org/officeDocument/2006/relationships/hyperlink" Target="http://www.datacenterknowledge.com/archives/category/googl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dirty="0" smtClean="0"/>
              <a:t>Google – Architectures and File Systems</a:t>
            </a:r>
            <a:br>
              <a:rPr lang="en-US" dirty="0" smtClean="0"/>
            </a:br>
            <a:endParaRPr lang="en-US" dirty="0" smtClean="0"/>
          </a:p>
        </p:txBody>
      </p:sp>
      <p:sp>
        <p:nvSpPr>
          <p:cNvPr id="15362" name="Subtitle 2"/>
          <p:cNvSpPr>
            <a:spLocks noGrp="1"/>
          </p:cNvSpPr>
          <p:nvPr>
            <p:ph type="subTitle" idx="1"/>
          </p:nvPr>
        </p:nvSpPr>
        <p:spPr/>
        <p:txBody>
          <a:bodyPr/>
          <a:lstStyle/>
          <a:p>
            <a:pPr eaLnBrk="1" hangingPunct="1"/>
            <a:r>
              <a:rPr lang="en-US" dirty="0" smtClean="0"/>
              <a:t>Professor </a:t>
            </a:r>
            <a:r>
              <a:rPr lang="en-US" dirty="0" err="1" smtClean="0"/>
              <a:t>Xiannong</a:t>
            </a:r>
            <a:r>
              <a:rPr lang="en-US" dirty="0" smtClean="0"/>
              <a:t> </a:t>
            </a:r>
            <a:r>
              <a:rPr lang="en-US" dirty="0" err="1" smtClean="0"/>
              <a:t>Meng</a:t>
            </a:r>
            <a:endParaRPr lang="en-US" dirty="0" smtClean="0"/>
          </a:p>
          <a:p>
            <a:pPr eaLnBrk="1" hangingPunct="1"/>
            <a:r>
              <a:rPr lang="en-US" dirty="0" smtClean="0"/>
              <a:t>A Summary of Four Papers about Google</a:t>
            </a:r>
          </a:p>
          <a:p>
            <a:pPr eaLnBrk="1" hangingPunct="1"/>
            <a:r>
              <a:rPr lang="en-US" dirty="0" smtClean="0"/>
              <a:t>Spring 2010</a:t>
            </a:r>
          </a:p>
          <a:p>
            <a:pPr eaLnBrk="1" hangingPunct="1"/>
            <a:r>
              <a:rPr lang="en-US" dirty="0" smtClean="0"/>
              <a:t>Updated </a:t>
            </a:r>
            <a:r>
              <a:rPr lang="en-US" smtClean="0"/>
              <a:t>Spring 2014 </a:t>
            </a:r>
            <a:r>
              <a:rPr lang="en-US" dirty="0" smtClean="0"/>
              <a:t>(Data Centers)</a:t>
            </a:r>
          </a:p>
        </p:txBody>
      </p:sp>
      <p:sp>
        <p:nvSpPr>
          <p:cNvPr id="4" name="Slide Number Placeholder 3"/>
          <p:cNvSpPr>
            <a:spLocks noGrp="1"/>
          </p:cNvSpPr>
          <p:nvPr>
            <p:ph type="sldNum" sz="quarter" idx="11"/>
          </p:nvPr>
        </p:nvSpPr>
        <p:spPr/>
        <p:txBody>
          <a:bodyPr/>
          <a:lstStyle/>
          <a:p>
            <a:pPr>
              <a:defRPr/>
            </a:pPr>
            <a:fld id="{69F5D681-A0BC-4F2B-9C34-F8F52D48EFB9}" type="slidenum">
              <a:rPr lang="en-US" smtClean="0"/>
              <a:pPr>
                <a:defRPr/>
              </a:pPr>
              <a:t>1</a:t>
            </a:fld>
            <a:endParaRPr lang="en-US">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Statistics</a:t>
            </a:r>
            <a:endParaRPr lang="en-US" dirty="0"/>
          </a:p>
        </p:txBody>
      </p:sp>
      <p:sp>
        <p:nvSpPr>
          <p:cNvPr id="3" name="Content Placeholder 2"/>
          <p:cNvSpPr>
            <a:spLocks noGrp="1"/>
          </p:cNvSpPr>
          <p:nvPr>
            <p:ph idx="1"/>
          </p:nvPr>
        </p:nvSpPr>
        <p:spPr/>
        <p:txBody>
          <a:bodyPr/>
          <a:lstStyle/>
          <a:p>
            <a:r>
              <a:rPr lang="en-US" sz="2400" dirty="0" smtClean="0"/>
              <a:t>At the time of the paper (April 1998), Google holds “at least” 24 millions of full web pages and their index.</a:t>
            </a:r>
          </a:p>
          <a:p>
            <a:r>
              <a:rPr lang="en-US" sz="2400" dirty="0" smtClean="0"/>
              <a:t>For historical comparison:</a:t>
            </a:r>
            <a:endParaRPr lang="en-US" sz="2000" dirty="0" smtClean="0"/>
          </a:p>
          <a:p>
            <a:pPr lvl="1" eaLnBrk="1" hangingPunct="1">
              <a:lnSpc>
                <a:spcPct val="90000"/>
              </a:lnSpc>
            </a:pPr>
            <a:r>
              <a:rPr lang="en-US" dirty="0" smtClean="0"/>
              <a:t>1994 WWW Worm had an index of 110,000 web pages</a:t>
            </a:r>
          </a:p>
          <a:p>
            <a:pPr lvl="1" eaLnBrk="1" hangingPunct="1">
              <a:lnSpc>
                <a:spcPct val="90000"/>
              </a:lnSpc>
            </a:pPr>
            <a:r>
              <a:rPr lang="en-US" dirty="0" smtClean="0"/>
              <a:t>AltaVista indexed about 30 million web pages in August 1996</a:t>
            </a:r>
          </a:p>
          <a:p>
            <a:pPr lvl="1" eaLnBrk="1" hangingPunct="1">
              <a:lnSpc>
                <a:spcPct val="90000"/>
              </a:lnSpc>
            </a:pPr>
            <a:r>
              <a:rPr lang="en-US" dirty="0" smtClean="0"/>
              <a:t>1998 AltaVista had about 140 million pages indexed</a:t>
            </a:r>
          </a:p>
          <a:p>
            <a:pPr lvl="1" eaLnBrk="1" hangingPunct="1">
              <a:lnSpc>
                <a:spcPct val="90000"/>
              </a:lnSpc>
            </a:pPr>
            <a:r>
              <a:rPr lang="en-US" dirty="0" smtClean="0"/>
              <a:t>About 20 million queries per day in November of 1997 to AltaVista</a:t>
            </a:r>
          </a:p>
        </p:txBody>
      </p:sp>
      <p:sp>
        <p:nvSpPr>
          <p:cNvPr id="4" name="Slide Number Placeholder 3"/>
          <p:cNvSpPr>
            <a:spLocks noGrp="1"/>
          </p:cNvSpPr>
          <p:nvPr>
            <p:ph type="sldNum" sz="quarter" idx="11"/>
          </p:nvPr>
        </p:nvSpPr>
        <p:spPr/>
        <p:txBody>
          <a:bodyPr/>
          <a:lstStyle/>
          <a:p>
            <a:pPr>
              <a:defRPr/>
            </a:pPr>
            <a:fld id="{4CEC3E8F-C7CB-4FE6-A1F2-6CE962647B6A}" type="slidenum">
              <a:rPr lang="en-US" smtClean="0"/>
              <a:pPr>
                <a:defRPr/>
              </a:pPr>
              <a:t>10</a:t>
            </a:fld>
            <a:endParaRPr lang="en-US">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p:cNvSpPr>
            <a:spLocks noGrp="1"/>
          </p:cNvSpPr>
          <p:nvPr>
            <p:ph type="sldNum" sz="quarter" idx="11"/>
          </p:nvPr>
        </p:nvSpPr>
        <p:spPr>
          <a:noFill/>
        </p:spPr>
        <p:txBody>
          <a:bodyPr/>
          <a:lstStyle/>
          <a:p>
            <a:fld id="{23A8B6DC-7210-4BF3-B255-490FF99D83E5}" type="slidenum">
              <a:rPr lang="en-US" smtClean="0">
                <a:ea typeface="新細明體" pitchFamily="18" charset="-120"/>
              </a:rPr>
              <a:pPr/>
              <a:t>11</a:t>
            </a:fld>
            <a:endParaRPr lang="en-US" smtClean="0">
              <a:latin typeface="Times New Roman" pitchFamily="18" charset="0"/>
              <a:ea typeface="新細明體" pitchFamily="18" charset="-120"/>
            </a:endParaRPr>
          </a:p>
        </p:txBody>
      </p:sp>
      <p:sp>
        <p:nvSpPr>
          <p:cNvPr id="44034" name="Rectangle 2"/>
          <p:cNvSpPr>
            <a:spLocks noGrp="1" noChangeArrowheads="1"/>
          </p:cNvSpPr>
          <p:nvPr>
            <p:ph type="title"/>
          </p:nvPr>
        </p:nvSpPr>
        <p:spPr/>
        <p:txBody>
          <a:bodyPr/>
          <a:lstStyle/>
          <a:p>
            <a:pPr eaLnBrk="1" hangingPunct="1"/>
            <a:r>
              <a:rPr lang="en-US" dirty="0" smtClean="0"/>
              <a:t>More Statistics</a:t>
            </a:r>
          </a:p>
        </p:txBody>
      </p:sp>
      <p:sp>
        <p:nvSpPr>
          <p:cNvPr id="44035" name="Rectangle 3"/>
          <p:cNvSpPr>
            <a:spLocks noGrp="1" noChangeArrowheads="1"/>
          </p:cNvSpPr>
          <p:nvPr>
            <p:ph type="body" idx="1"/>
          </p:nvPr>
        </p:nvSpPr>
        <p:spPr/>
        <p:txBody>
          <a:bodyPr/>
          <a:lstStyle/>
          <a:p>
            <a:r>
              <a:rPr lang="en-US" sz="2400" dirty="0" smtClean="0"/>
              <a:t>For comparison today (http://www.worldwidewebsize.com/), </a:t>
            </a:r>
          </a:p>
          <a:p>
            <a:pPr lvl="1"/>
            <a:r>
              <a:rPr lang="en-US" sz="2000" dirty="0" smtClean="0"/>
              <a:t>Estimated number of web pages indexed by Google today (01/27/2010) is 14 billions.</a:t>
            </a:r>
          </a:p>
          <a:p>
            <a:pPr lvl="1"/>
            <a:r>
              <a:rPr lang="en-US" sz="2000" dirty="0" smtClean="0"/>
              <a:t>Estimated number of web pages indexed by Bing is 3.5 billions, Yahoo! 51 billions.</a:t>
            </a:r>
          </a:p>
          <a:p>
            <a:pPr lvl="1"/>
            <a:r>
              <a:rPr lang="en-US" sz="2000" dirty="0" smtClean="0"/>
              <a:t>Estimated size of the web is about 51 billion web pages.</a:t>
            </a:r>
          </a:p>
          <a:p>
            <a:r>
              <a:rPr lang="en-US" dirty="0" smtClean="0"/>
              <a:t>Number of web pages indexed is no longer an important statistics (why?)</a:t>
            </a:r>
          </a:p>
          <a:p>
            <a:r>
              <a:rPr lang="en-US" dirty="0" smtClean="0"/>
              <a:t>Google has about 20,000 employees as of 2009, consistently ranked high in employee satisfaction.</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t>Google history</a:t>
            </a:r>
          </a:p>
          <a:p>
            <a:r>
              <a:rPr lang="en-US" dirty="0" smtClean="0">
                <a:solidFill>
                  <a:srgbClr val="FF0000"/>
                </a:solidFill>
              </a:rPr>
              <a:t>Overall architecture</a:t>
            </a:r>
          </a:p>
          <a:p>
            <a:r>
              <a:rPr lang="en-US" dirty="0" smtClean="0"/>
              <a:t>File systems</a:t>
            </a:r>
          </a:p>
          <a:p>
            <a:r>
              <a:rPr lang="en-US" dirty="0" smtClean="0"/>
              <a:t>Google cluster</a:t>
            </a:r>
          </a:p>
          <a:p>
            <a:r>
              <a:rPr lang="en-US" dirty="0" smtClean="0"/>
              <a:t>Recent development</a:t>
            </a:r>
            <a:endParaRPr lang="en-US" dirty="0"/>
          </a:p>
        </p:txBody>
      </p:sp>
      <p:sp>
        <p:nvSpPr>
          <p:cNvPr id="4" name="Slide Number Placeholder 3"/>
          <p:cNvSpPr>
            <a:spLocks noGrp="1"/>
          </p:cNvSpPr>
          <p:nvPr>
            <p:ph type="sldNum" sz="quarter" idx="11"/>
          </p:nvPr>
        </p:nvSpPr>
        <p:spPr/>
        <p:txBody>
          <a:bodyPr/>
          <a:lstStyle/>
          <a:p>
            <a:pPr>
              <a:defRPr/>
            </a:pPr>
            <a:fld id="{4CEC3E8F-C7CB-4FE6-A1F2-6CE962647B6A}" type="slidenum">
              <a:rPr lang="en-US" smtClean="0"/>
              <a:pPr>
                <a:defRPr/>
              </a:pPr>
              <a:t>12</a:t>
            </a:fld>
            <a:endParaRPr lang="en-US">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4"/>
          <p:cNvSpPr>
            <a:spLocks noGrp="1"/>
          </p:cNvSpPr>
          <p:nvPr>
            <p:ph type="sldNum" sz="quarter" idx="11"/>
          </p:nvPr>
        </p:nvSpPr>
        <p:spPr>
          <a:noFill/>
        </p:spPr>
        <p:txBody>
          <a:bodyPr/>
          <a:lstStyle/>
          <a:p>
            <a:fld id="{110690AC-05A5-4F66-A0BD-8D3085F55189}" type="slidenum">
              <a:rPr lang="en-US" smtClean="0">
                <a:ea typeface="新細明體" pitchFamily="18" charset="-120"/>
              </a:rPr>
              <a:pPr/>
              <a:t>13</a:t>
            </a:fld>
            <a:endParaRPr lang="en-US" smtClean="0">
              <a:latin typeface="Times New Roman" pitchFamily="18" charset="0"/>
              <a:ea typeface="新細明體" pitchFamily="18" charset="-120"/>
            </a:endParaRPr>
          </a:p>
        </p:txBody>
      </p:sp>
      <p:sp>
        <p:nvSpPr>
          <p:cNvPr id="43010" name="Rectangle 2"/>
          <p:cNvSpPr>
            <a:spLocks noGrp="1" noChangeArrowheads="1"/>
          </p:cNvSpPr>
          <p:nvPr>
            <p:ph type="title"/>
          </p:nvPr>
        </p:nvSpPr>
        <p:spPr/>
        <p:txBody>
          <a:bodyPr/>
          <a:lstStyle/>
          <a:p>
            <a:pPr eaLnBrk="1" hangingPunct="1"/>
            <a:r>
              <a:rPr lang="en-US" smtClean="0"/>
              <a:t>Overall System Architecture</a:t>
            </a:r>
            <a:endParaRPr lang="en-US" sz="2800" smtClean="0"/>
          </a:p>
        </p:txBody>
      </p:sp>
      <p:sp>
        <p:nvSpPr>
          <p:cNvPr id="43011" name="Rectangle 3"/>
          <p:cNvSpPr>
            <a:spLocks noGrp="1" noChangeArrowheads="1"/>
          </p:cNvSpPr>
          <p:nvPr>
            <p:ph type="body" idx="1"/>
          </p:nvPr>
        </p:nvSpPr>
        <p:spPr/>
        <p:txBody>
          <a:bodyPr/>
          <a:lstStyle/>
          <a:p>
            <a:pPr eaLnBrk="1" hangingPunct="1"/>
            <a:r>
              <a:rPr lang="en-US" dirty="0" smtClean="0"/>
              <a:t>Google overall architecture based on their 1998 paper, “The Anatomy of a Large-Scale </a:t>
            </a:r>
            <a:r>
              <a:rPr lang="en-US" dirty="0" err="1" smtClean="0"/>
              <a:t>Hypertextual</a:t>
            </a:r>
            <a:r>
              <a:rPr lang="en-US" dirty="0" smtClean="0"/>
              <a:t> Web Search Engine,” Sergey </a:t>
            </a:r>
            <a:r>
              <a:rPr lang="en-US" dirty="0" err="1" smtClean="0"/>
              <a:t>Brin</a:t>
            </a:r>
            <a:r>
              <a:rPr lang="en-US" dirty="0" smtClean="0"/>
              <a:t> and </a:t>
            </a:r>
            <a:r>
              <a:rPr lang="en-US" dirty="0" err="1" smtClean="0"/>
              <a:t>Lawrance</a:t>
            </a:r>
            <a:r>
              <a:rPr lang="en-US" dirty="0" smtClean="0"/>
              <a:t> Page, 1998 WWW conference, Brisbane, Australia, April 14-28 1998</a:t>
            </a:r>
          </a:p>
          <a:p>
            <a:pPr lvl="1" eaLnBrk="1" hangingPunct="1"/>
            <a:r>
              <a:rPr lang="en-US" dirty="0" smtClean="0">
                <a:hlinkClick r:id="rId2"/>
              </a:rPr>
              <a:t>http://citeseer.ist.psu.edu/brin98anatomy.html</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4"/>
          <p:cNvSpPr>
            <a:spLocks noGrp="1"/>
          </p:cNvSpPr>
          <p:nvPr>
            <p:ph type="sldNum" sz="quarter" idx="11"/>
          </p:nvPr>
        </p:nvSpPr>
        <p:spPr>
          <a:noFill/>
        </p:spPr>
        <p:txBody>
          <a:bodyPr/>
          <a:lstStyle/>
          <a:p>
            <a:fld id="{A6D4F7B6-7C04-4FE5-B00D-B9B46BB48E93}" type="slidenum">
              <a:rPr lang="en-US" smtClean="0">
                <a:ea typeface="新細明體" pitchFamily="18" charset="-120"/>
              </a:rPr>
              <a:pPr/>
              <a:t>14</a:t>
            </a:fld>
            <a:endParaRPr lang="en-US" smtClean="0">
              <a:latin typeface="Times New Roman" pitchFamily="18" charset="0"/>
              <a:ea typeface="新細明體" pitchFamily="18" charset="-120"/>
            </a:endParaRPr>
          </a:p>
        </p:txBody>
      </p:sp>
      <p:sp>
        <p:nvSpPr>
          <p:cNvPr id="45058" name="Rectangle 2"/>
          <p:cNvSpPr>
            <a:spLocks noGrp="1" noChangeArrowheads="1"/>
          </p:cNvSpPr>
          <p:nvPr>
            <p:ph type="title"/>
          </p:nvPr>
        </p:nvSpPr>
        <p:spPr/>
        <p:txBody>
          <a:bodyPr/>
          <a:lstStyle/>
          <a:p>
            <a:pPr eaLnBrk="1" hangingPunct="1"/>
            <a:r>
              <a:rPr lang="en-US" smtClean="0"/>
              <a:t>Google Features</a:t>
            </a:r>
          </a:p>
        </p:txBody>
      </p:sp>
      <p:sp>
        <p:nvSpPr>
          <p:cNvPr id="45059" name="Rectangle 3"/>
          <p:cNvSpPr>
            <a:spLocks noGrp="1" noChangeArrowheads="1"/>
          </p:cNvSpPr>
          <p:nvPr>
            <p:ph type="body" idx="1"/>
          </p:nvPr>
        </p:nvSpPr>
        <p:spPr/>
        <p:txBody>
          <a:bodyPr/>
          <a:lstStyle/>
          <a:p>
            <a:pPr eaLnBrk="1" hangingPunct="1">
              <a:lnSpc>
                <a:spcPct val="80000"/>
              </a:lnSpc>
            </a:pPr>
            <a:r>
              <a:rPr lang="en-US" dirty="0" smtClean="0"/>
              <a:t>PageRank: </a:t>
            </a:r>
          </a:p>
          <a:p>
            <a:pPr lvl="1" eaLnBrk="1" hangingPunct="1">
              <a:lnSpc>
                <a:spcPct val="80000"/>
              </a:lnSpc>
            </a:pPr>
            <a:r>
              <a:rPr lang="en-US" dirty="0"/>
              <a:t>U</a:t>
            </a:r>
            <a:r>
              <a:rPr lang="en-US" dirty="0" smtClean="0"/>
              <a:t>se the frequency of citations to a page and the citations the page used to point to other pages to measure importance</a:t>
            </a:r>
          </a:p>
          <a:p>
            <a:pPr eaLnBrk="1" hangingPunct="1">
              <a:lnSpc>
                <a:spcPct val="80000"/>
              </a:lnSpc>
            </a:pPr>
            <a:r>
              <a:rPr lang="en-US" dirty="0" smtClean="0"/>
              <a:t>Anchor text:</a:t>
            </a:r>
          </a:p>
          <a:p>
            <a:pPr lvl="1" eaLnBrk="1" hangingPunct="1">
              <a:lnSpc>
                <a:spcPct val="80000"/>
              </a:lnSpc>
            </a:pPr>
            <a:r>
              <a:rPr lang="en-US" dirty="0" smtClean="0"/>
              <a:t>Provide more accurate description than the page itself</a:t>
            </a:r>
          </a:p>
          <a:p>
            <a:pPr lvl="1" eaLnBrk="1" hangingPunct="1">
              <a:lnSpc>
                <a:spcPct val="80000"/>
              </a:lnSpc>
            </a:pPr>
            <a:r>
              <a:rPr lang="en-US" dirty="0" smtClean="0"/>
              <a:t>Exist for documents that cannot be indexed by a text-based search engine (e.g., image, database)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4"/>
          <p:cNvSpPr>
            <a:spLocks noGrp="1"/>
          </p:cNvSpPr>
          <p:nvPr>
            <p:ph type="sldNum" sz="quarter" idx="11"/>
          </p:nvPr>
        </p:nvSpPr>
        <p:spPr>
          <a:noFill/>
        </p:spPr>
        <p:txBody>
          <a:bodyPr/>
          <a:lstStyle/>
          <a:p>
            <a:fld id="{8F9C7563-2002-4C25-9DB3-7C2E1EB7292E}" type="slidenum">
              <a:rPr lang="en-US" smtClean="0">
                <a:ea typeface="新細明體" pitchFamily="18" charset="-120"/>
              </a:rPr>
              <a:pPr/>
              <a:t>15</a:t>
            </a:fld>
            <a:endParaRPr lang="en-US" smtClean="0">
              <a:latin typeface="Times New Roman" pitchFamily="18" charset="0"/>
              <a:ea typeface="新細明體" pitchFamily="18" charset="-120"/>
            </a:endParaRPr>
          </a:p>
        </p:txBody>
      </p:sp>
      <p:sp>
        <p:nvSpPr>
          <p:cNvPr id="46082" name="Rectangle 4"/>
          <p:cNvSpPr>
            <a:spLocks noGrp="1" noChangeArrowheads="1"/>
          </p:cNvSpPr>
          <p:nvPr>
            <p:ph type="title"/>
          </p:nvPr>
        </p:nvSpPr>
        <p:spPr/>
        <p:txBody>
          <a:bodyPr/>
          <a:lstStyle/>
          <a:p>
            <a:pPr eaLnBrk="1" hangingPunct="1"/>
            <a:r>
              <a:rPr lang="en-US" smtClean="0"/>
              <a:t>Google Architecture</a:t>
            </a:r>
          </a:p>
        </p:txBody>
      </p:sp>
      <p:pic>
        <p:nvPicPr>
          <p:cNvPr id="46083" name="Picture 5" descr="google-arch"/>
          <p:cNvPicPr>
            <a:picLocks noGrp="1" noChangeAspect="1" noChangeArrowheads="1"/>
          </p:cNvPicPr>
          <p:nvPr>
            <p:ph idx="1"/>
          </p:nvPr>
        </p:nvPicPr>
        <p:blipFill>
          <a:blip r:embed="rId2"/>
          <a:srcRect/>
          <a:stretch>
            <a:fillRect/>
          </a:stretch>
        </p:blipFill>
        <p:spPr>
          <a:xfrm>
            <a:off x="2438400" y="1600200"/>
            <a:ext cx="4111625" cy="457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4"/>
          <p:cNvSpPr>
            <a:spLocks noGrp="1"/>
          </p:cNvSpPr>
          <p:nvPr>
            <p:ph type="sldNum" sz="quarter" idx="11"/>
          </p:nvPr>
        </p:nvSpPr>
        <p:spPr>
          <a:noFill/>
        </p:spPr>
        <p:txBody>
          <a:bodyPr/>
          <a:lstStyle/>
          <a:p>
            <a:fld id="{E1A1A9CC-1CE9-46D7-BF6E-5B7FE838CEF6}" type="slidenum">
              <a:rPr lang="en-US" smtClean="0">
                <a:ea typeface="新細明體" pitchFamily="18" charset="-120"/>
              </a:rPr>
              <a:pPr/>
              <a:t>16</a:t>
            </a:fld>
            <a:endParaRPr lang="en-US" smtClean="0">
              <a:latin typeface="Times New Roman" pitchFamily="18" charset="0"/>
              <a:ea typeface="新細明體" pitchFamily="18" charset="-120"/>
            </a:endParaRPr>
          </a:p>
        </p:txBody>
      </p:sp>
      <p:sp>
        <p:nvSpPr>
          <p:cNvPr id="47106" name="Rectangle 2"/>
          <p:cNvSpPr>
            <a:spLocks noGrp="1" noChangeArrowheads="1"/>
          </p:cNvSpPr>
          <p:nvPr>
            <p:ph type="title"/>
          </p:nvPr>
        </p:nvSpPr>
        <p:spPr/>
        <p:txBody>
          <a:bodyPr/>
          <a:lstStyle/>
          <a:p>
            <a:pPr eaLnBrk="1" hangingPunct="1"/>
            <a:r>
              <a:rPr lang="en-US" smtClean="0"/>
              <a:t>Components of Google</a:t>
            </a:r>
          </a:p>
        </p:txBody>
      </p:sp>
      <p:sp>
        <p:nvSpPr>
          <p:cNvPr id="47107" name="Rectangle 3"/>
          <p:cNvSpPr>
            <a:spLocks noGrp="1" noChangeArrowheads="1"/>
          </p:cNvSpPr>
          <p:nvPr>
            <p:ph type="body" idx="1"/>
          </p:nvPr>
        </p:nvSpPr>
        <p:spPr/>
        <p:txBody>
          <a:bodyPr/>
          <a:lstStyle/>
          <a:p>
            <a:pPr eaLnBrk="1" hangingPunct="1">
              <a:lnSpc>
                <a:spcPct val="80000"/>
              </a:lnSpc>
            </a:pPr>
            <a:r>
              <a:rPr lang="en-US" smtClean="0"/>
              <a:t>Distributed web crawling</a:t>
            </a:r>
          </a:p>
          <a:p>
            <a:pPr eaLnBrk="1" hangingPunct="1">
              <a:lnSpc>
                <a:spcPct val="80000"/>
              </a:lnSpc>
            </a:pPr>
            <a:r>
              <a:rPr lang="en-US" smtClean="0"/>
              <a:t>URLserver sends lists of URLs to be fetched to the crawlers</a:t>
            </a:r>
          </a:p>
          <a:p>
            <a:pPr eaLnBrk="1" hangingPunct="1">
              <a:lnSpc>
                <a:spcPct val="80000"/>
              </a:lnSpc>
            </a:pPr>
            <a:r>
              <a:rPr lang="en-US" smtClean="0"/>
              <a:t>The web pages fetched are sent to the Storeserver which compresses and stores them</a:t>
            </a:r>
          </a:p>
          <a:p>
            <a:pPr eaLnBrk="1" hangingPunct="1">
              <a:lnSpc>
                <a:spcPct val="80000"/>
              </a:lnSpc>
            </a:pPr>
            <a:r>
              <a:rPr lang="en-US" smtClean="0"/>
              <a:t>A unique docID is assigned for each page</a:t>
            </a:r>
          </a:p>
          <a:p>
            <a:pPr eaLnBrk="1" hangingPunct="1">
              <a:lnSpc>
                <a:spcPct val="80000"/>
              </a:lnSpc>
            </a:pPr>
            <a:r>
              <a:rPr lang="en-US" smtClean="0"/>
              <a:t>The indexing function is performed by the indexer and the sorter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4"/>
          <p:cNvSpPr>
            <a:spLocks noGrp="1"/>
          </p:cNvSpPr>
          <p:nvPr>
            <p:ph type="sldNum" sz="quarter" idx="11"/>
          </p:nvPr>
        </p:nvSpPr>
        <p:spPr>
          <a:noFill/>
        </p:spPr>
        <p:txBody>
          <a:bodyPr/>
          <a:lstStyle/>
          <a:p>
            <a:fld id="{6914ABCA-82F4-43BC-AD3E-14A18001B2AF}" type="slidenum">
              <a:rPr lang="en-US" smtClean="0">
                <a:ea typeface="新細明體" pitchFamily="18" charset="-120"/>
              </a:rPr>
              <a:pPr/>
              <a:t>17</a:t>
            </a:fld>
            <a:endParaRPr lang="en-US" smtClean="0">
              <a:latin typeface="Times New Roman" pitchFamily="18" charset="0"/>
              <a:ea typeface="新細明體" pitchFamily="18" charset="-120"/>
            </a:endParaRPr>
          </a:p>
        </p:txBody>
      </p:sp>
      <p:sp>
        <p:nvSpPr>
          <p:cNvPr id="48130" name="Rectangle 2"/>
          <p:cNvSpPr>
            <a:spLocks noGrp="1" noChangeArrowheads="1"/>
          </p:cNvSpPr>
          <p:nvPr>
            <p:ph type="title"/>
          </p:nvPr>
        </p:nvSpPr>
        <p:spPr/>
        <p:txBody>
          <a:bodyPr/>
          <a:lstStyle/>
          <a:p>
            <a:pPr eaLnBrk="1" hangingPunct="1"/>
            <a:r>
              <a:rPr lang="en-US" smtClean="0"/>
              <a:t>Components of Google (</a:t>
            </a:r>
            <a:r>
              <a:rPr lang="en-US" sz="2800" smtClean="0"/>
              <a:t>cont</a:t>
            </a:r>
            <a:r>
              <a:rPr lang="en-US" smtClean="0"/>
              <a:t>)</a:t>
            </a:r>
          </a:p>
        </p:txBody>
      </p:sp>
      <p:sp>
        <p:nvSpPr>
          <p:cNvPr id="48131" name="Rectangle 3"/>
          <p:cNvSpPr>
            <a:spLocks noGrp="1" noChangeArrowheads="1"/>
          </p:cNvSpPr>
          <p:nvPr>
            <p:ph type="body" idx="1"/>
          </p:nvPr>
        </p:nvSpPr>
        <p:spPr/>
        <p:txBody>
          <a:bodyPr/>
          <a:lstStyle/>
          <a:p>
            <a:pPr eaLnBrk="1" hangingPunct="1">
              <a:lnSpc>
                <a:spcPct val="90000"/>
              </a:lnSpc>
            </a:pPr>
            <a:r>
              <a:rPr lang="en-US" smtClean="0"/>
              <a:t>Indexer:</a:t>
            </a:r>
          </a:p>
          <a:p>
            <a:pPr lvl="1" eaLnBrk="1" hangingPunct="1">
              <a:lnSpc>
                <a:spcPct val="90000"/>
              </a:lnSpc>
            </a:pPr>
            <a:r>
              <a:rPr lang="en-US" smtClean="0"/>
              <a:t>Each doc is converted into a set of word occurrences called </a:t>
            </a:r>
            <a:r>
              <a:rPr lang="en-US" i="1" smtClean="0"/>
              <a:t>hits </a:t>
            </a:r>
            <a:r>
              <a:rPr lang="en-US" smtClean="0"/>
              <a:t>(term frequency + other information)</a:t>
            </a:r>
          </a:p>
          <a:p>
            <a:pPr lvl="1" eaLnBrk="1" hangingPunct="1">
              <a:lnSpc>
                <a:spcPct val="90000"/>
              </a:lnSpc>
            </a:pPr>
            <a:r>
              <a:rPr lang="en-US" smtClean="0"/>
              <a:t>The hits record the word, its position in the doc, font size, and capitalization</a:t>
            </a:r>
          </a:p>
          <a:p>
            <a:pPr lvl="1" eaLnBrk="1" hangingPunct="1">
              <a:lnSpc>
                <a:spcPct val="90000"/>
              </a:lnSpc>
            </a:pPr>
            <a:r>
              <a:rPr lang="en-US" smtClean="0"/>
              <a:t>The indexer distributes these hits into a set of “barrels”, creating a partially sorted forward index</a:t>
            </a:r>
          </a:p>
          <a:p>
            <a:pPr lvl="1" eaLnBrk="1" hangingPunct="1">
              <a:lnSpc>
                <a:spcPct val="90000"/>
              </a:lnSpc>
            </a:pPr>
            <a:r>
              <a:rPr lang="en-US" smtClean="0"/>
              <a:t>The indexer also parses out all the links in every web page and stores important information about them (points to and from, text of the link) in an anchor file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4"/>
          <p:cNvSpPr>
            <a:spLocks noGrp="1"/>
          </p:cNvSpPr>
          <p:nvPr>
            <p:ph type="sldNum" sz="quarter" idx="11"/>
          </p:nvPr>
        </p:nvSpPr>
        <p:spPr>
          <a:noFill/>
        </p:spPr>
        <p:txBody>
          <a:bodyPr/>
          <a:lstStyle/>
          <a:p>
            <a:fld id="{5201C704-9B1E-4F89-A64A-E3BE155FF766}" type="slidenum">
              <a:rPr lang="en-US" smtClean="0">
                <a:ea typeface="新細明體" pitchFamily="18" charset="-120"/>
              </a:rPr>
              <a:pPr/>
              <a:t>18</a:t>
            </a:fld>
            <a:endParaRPr lang="en-US" smtClean="0">
              <a:latin typeface="Times New Roman" pitchFamily="18" charset="0"/>
              <a:ea typeface="新細明體" pitchFamily="18" charset="-120"/>
            </a:endParaRPr>
          </a:p>
        </p:txBody>
      </p:sp>
      <p:sp>
        <p:nvSpPr>
          <p:cNvPr id="49154" name="Rectangle 2"/>
          <p:cNvSpPr>
            <a:spLocks noGrp="1" noChangeArrowheads="1"/>
          </p:cNvSpPr>
          <p:nvPr>
            <p:ph type="title"/>
          </p:nvPr>
        </p:nvSpPr>
        <p:spPr/>
        <p:txBody>
          <a:bodyPr/>
          <a:lstStyle/>
          <a:p>
            <a:pPr eaLnBrk="1" hangingPunct="1"/>
            <a:r>
              <a:rPr lang="en-US" smtClean="0"/>
              <a:t>Components of Google (</a:t>
            </a:r>
            <a:r>
              <a:rPr lang="en-US" sz="2800" smtClean="0"/>
              <a:t>cont</a:t>
            </a:r>
            <a:r>
              <a:rPr lang="en-US" smtClean="0"/>
              <a:t>)</a:t>
            </a:r>
          </a:p>
        </p:txBody>
      </p:sp>
      <p:sp>
        <p:nvSpPr>
          <p:cNvPr id="49155" name="Rectangle 3"/>
          <p:cNvSpPr>
            <a:spLocks noGrp="1" noChangeArrowheads="1"/>
          </p:cNvSpPr>
          <p:nvPr>
            <p:ph type="body" idx="1"/>
          </p:nvPr>
        </p:nvSpPr>
        <p:spPr/>
        <p:txBody>
          <a:bodyPr/>
          <a:lstStyle/>
          <a:p>
            <a:pPr eaLnBrk="1" hangingPunct="1">
              <a:lnSpc>
                <a:spcPct val="80000"/>
              </a:lnSpc>
            </a:pPr>
            <a:r>
              <a:rPr lang="en-US" smtClean="0"/>
              <a:t>The URLresolver reads the anchors file and converts relative URLs into absolute URLs, and docIDs</a:t>
            </a:r>
          </a:p>
          <a:p>
            <a:pPr lvl="1" eaLnBrk="1" hangingPunct="1">
              <a:lnSpc>
                <a:spcPct val="80000"/>
              </a:lnSpc>
            </a:pPr>
            <a:r>
              <a:rPr lang="en-US" smtClean="0"/>
              <a:t>Put the anchor text into the forward index, associated with the docID</a:t>
            </a:r>
          </a:p>
          <a:p>
            <a:pPr lvl="1" eaLnBrk="1" hangingPunct="1">
              <a:lnSpc>
                <a:spcPct val="80000"/>
              </a:lnSpc>
            </a:pPr>
            <a:r>
              <a:rPr lang="en-US" smtClean="0"/>
              <a:t>Generate a database of links which are pairs of docIDs (the host page, and the page pointed by this host page)</a:t>
            </a:r>
          </a:p>
          <a:p>
            <a:pPr lvl="1" eaLnBrk="1" hangingPunct="1">
              <a:lnSpc>
                <a:spcPct val="80000"/>
              </a:lnSpc>
            </a:pPr>
            <a:r>
              <a:rPr lang="en-US" smtClean="0"/>
              <a:t>The links database is used to compute PageRanks for all documents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4"/>
          <p:cNvSpPr>
            <a:spLocks noGrp="1"/>
          </p:cNvSpPr>
          <p:nvPr>
            <p:ph type="sldNum" sz="quarter" idx="11"/>
          </p:nvPr>
        </p:nvSpPr>
        <p:spPr>
          <a:noFill/>
        </p:spPr>
        <p:txBody>
          <a:bodyPr/>
          <a:lstStyle/>
          <a:p>
            <a:fld id="{A54030C3-9FA1-48FE-BE52-8E514271E8FD}" type="slidenum">
              <a:rPr lang="en-US" smtClean="0">
                <a:ea typeface="新細明體" pitchFamily="18" charset="-120"/>
              </a:rPr>
              <a:pPr/>
              <a:t>19</a:t>
            </a:fld>
            <a:endParaRPr lang="en-US" smtClean="0">
              <a:latin typeface="Times New Roman" pitchFamily="18" charset="0"/>
              <a:ea typeface="新細明體" pitchFamily="18" charset="-120"/>
            </a:endParaRPr>
          </a:p>
        </p:txBody>
      </p:sp>
      <p:sp>
        <p:nvSpPr>
          <p:cNvPr id="50178" name="Rectangle 2"/>
          <p:cNvSpPr>
            <a:spLocks noGrp="1" noChangeArrowheads="1"/>
          </p:cNvSpPr>
          <p:nvPr>
            <p:ph type="title"/>
          </p:nvPr>
        </p:nvSpPr>
        <p:spPr/>
        <p:txBody>
          <a:bodyPr/>
          <a:lstStyle/>
          <a:p>
            <a:pPr eaLnBrk="1" hangingPunct="1"/>
            <a:r>
              <a:rPr lang="en-US" smtClean="0"/>
              <a:t>Major Data Structures</a:t>
            </a:r>
          </a:p>
        </p:txBody>
      </p:sp>
      <p:sp>
        <p:nvSpPr>
          <p:cNvPr id="50179" name="Rectangle 3"/>
          <p:cNvSpPr>
            <a:spLocks noGrp="1" noChangeArrowheads="1"/>
          </p:cNvSpPr>
          <p:nvPr>
            <p:ph type="body" idx="1"/>
          </p:nvPr>
        </p:nvSpPr>
        <p:spPr>
          <a:xfrm>
            <a:off x="685800" y="1600200"/>
            <a:ext cx="7772400" cy="4495800"/>
          </a:xfrm>
        </p:spPr>
        <p:txBody>
          <a:bodyPr/>
          <a:lstStyle/>
          <a:p>
            <a:pPr eaLnBrk="1" hangingPunct="1">
              <a:lnSpc>
                <a:spcPct val="80000"/>
              </a:lnSpc>
            </a:pPr>
            <a:r>
              <a:rPr lang="en-US" sz="2400" smtClean="0"/>
              <a:t>BigFiles: virtual files spanning multiple file systems, addressed in 64 bit integers</a:t>
            </a:r>
          </a:p>
          <a:p>
            <a:pPr eaLnBrk="1" hangingPunct="1">
              <a:lnSpc>
                <a:spcPct val="80000"/>
              </a:lnSpc>
            </a:pPr>
            <a:r>
              <a:rPr lang="en-US" sz="2400" smtClean="0"/>
              <a:t>Repository: full HTML of every web page (then) current size: 150 G</a:t>
            </a:r>
          </a:p>
          <a:p>
            <a:pPr eaLnBrk="1" hangingPunct="1">
              <a:lnSpc>
                <a:spcPct val="80000"/>
              </a:lnSpc>
            </a:pPr>
            <a:r>
              <a:rPr lang="en-US" sz="2400" smtClean="0"/>
              <a:t>Document Index: information about each doc, it is a fixed width ISAM (index sequential access mode) index, ordered by docID</a:t>
            </a:r>
          </a:p>
          <a:p>
            <a:pPr eaLnBrk="1" hangingPunct="1">
              <a:lnSpc>
                <a:spcPct val="80000"/>
              </a:lnSpc>
            </a:pPr>
            <a:r>
              <a:rPr lang="en-US" sz="2400" smtClean="0"/>
              <a:t>Hit list: occurrences of a particular word in a particular document including position, font, capitalization</a:t>
            </a:r>
          </a:p>
          <a:p>
            <a:pPr eaLnBrk="1" hangingPunct="1">
              <a:lnSpc>
                <a:spcPct val="80000"/>
              </a:lnSpc>
            </a:pPr>
            <a:r>
              <a:rPr lang="en-US" sz="2400" smtClean="0"/>
              <a:t>Forward index: from doc to words, in a number of barrels</a:t>
            </a:r>
          </a:p>
          <a:p>
            <a:pPr eaLnBrk="1" hangingPunct="1">
              <a:lnSpc>
                <a:spcPct val="80000"/>
              </a:lnSpc>
            </a:pPr>
            <a:r>
              <a:rPr lang="en-US" sz="2400" smtClean="0"/>
              <a:t>Inverted index: from word to doc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Google history</a:t>
            </a:r>
          </a:p>
          <a:p>
            <a:r>
              <a:rPr lang="en-US" dirty="0" smtClean="0"/>
              <a:t>Overall architecture</a:t>
            </a:r>
          </a:p>
          <a:p>
            <a:r>
              <a:rPr lang="en-US" dirty="0" smtClean="0"/>
              <a:t>File systems</a:t>
            </a:r>
          </a:p>
          <a:p>
            <a:r>
              <a:rPr lang="en-US" dirty="0" smtClean="0"/>
              <a:t>Google cluster</a:t>
            </a:r>
          </a:p>
          <a:p>
            <a:r>
              <a:rPr lang="en-US" dirty="0" smtClean="0"/>
              <a:t>Recent development</a:t>
            </a:r>
          </a:p>
          <a:p>
            <a:pPr lvl="1"/>
            <a:r>
              <a:rPr lang="en-US" dirty="0" smtClean="0"/>
              <a:t>Data centers</a:t>
            </a:r>
            <a:endParaRPr lang="en-US" dirty="0"/>
          </a:p>
        </p:txBody>
      </p:sp>
      <p:sp>
        <p:nvSpPr>
          <p:cNvPr id="4" name="Slide Number Placeholder 3"/>
          <p:cNvSpPr>
            <a:spLocks noGrp="1"/>
          </p:cNvSpPr>
          <p:nvPr>
            <p:ph type="sldNum" sz="quarter" idx="11"/>
          </p:nvPr>
        </p:nvSpPr>
        <p:spPr/>
        <p:txBody>
          <a:bodyPr/>
          <a:lstStyle/>
          <a:p>
            <a:pPr>
              <a:defRPr/>
            </a:pPr>
            <a:fld id="{4CEC3E8F-C7CB-4FE6-A1F2-6CE962647B6A}" type="slidenum">
              <a:rPr lang="en-US" smtClean="0"/>
              <a:pPr>
                <a:defRPr/>
              </a:pPr>
              <a:t>2</a:t>
            </a:fld>
            <a:endParaRPr lang="en-US">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t>Google history</a:t>
            </a:r>
          </a:p>
          <a:p>
            <a:r>
              <a:rPr lang="en-US" dirty="0" smtClean="0"/>
              <a:t>Overall architecture</a:t>
            </a:r>
          </a:p>
          <a:p>
            <a:r>
              <a:rPr lang="en-US" dirty="0" smtClean="0">
                <a:solidFill>
                  <a:srgbClr val="FF0000"/>
                </a:solidFill>
              </a:rPr>
              <a:t>File systems</a:t>
            </a:r>
          </a:p>
          <a:p>
            <a:r>
              <a:rPr lang="en-US" dirty="0" smtClean="0"/>
              <a:t>Google cluster</a:t>
            </a:r>
          </a:p>
          <a:p>
            <a:r>
              <a:rPr lang="en-US" dirty="0" smtClean="0"/>
              <a:t>Recent development</a:t>
            </a:r>
            <a:endParaRPr lang="en-US" dirty="0"/>
          </a:p>
        </p:txBody>
      </p:sp>
      <p:sp>
        <p:nvSpPr>
          <p:cNvPr id="4" name="Slide Number Placeholder 3"/>
          <p:cNvSpPr>
            <a:spLocks noGrp="1"/>
          </p:cNvSpPr>
          <p:nvPr>
            <p:ph type="sldNum" sz="quarter" idx="11"/>
          </p:nvPr>
        </p:nvSpPr>
        <p:spPr/>
        <p:txBody>
          <a:bodyPr/>
          <a:lstStyle/>
          <a:p>
            <a:pPr>
              <a:defRPr/>
            </a:pPr>
            <a:fld id="{4CEC3E8F-C7CB-4FE6-A1F2-6CE962647B6A}" type="slidenum">
              <a:rPr lang="en-US" smtClean="0"/>
              <a:pPr>
                <a:defRPr/>
              </a:pPr>
              <a:t>20</a:t>
            </a:fld>
            <a:endParaRPr lang="en-US">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53F303E-49E0-47CF-89DF-DDDEE5E91DA0}" type="slidenum">
              <a:rPr lang="en-US"/>
              <a:pPr/>
              <a:t>21</a:t>
            </a:fld>
            <a:endParaRPr lang="en-US">
              <a:latin typeface="Times New Roman" pitchFamily="18" charset="0"/>
            </a:endParaRPr>
          </a:p>
        </p:txBody>
      </p:sp>
      <p:sp>
        <p:nvSpPr>
          <p:cNvPr id="243714" name="Rectangle 2"/>
          <p:cNvSpPr>
            <a:spLocks noGrp="1" noChangeArrowheads="1"/>
          </p:cNvSpPr>
          <p:nvPr>
            <p:ph type="title"/>
          </p:nvPr>
        </p:nvSpPr>
        <p:spPr/>
        <p:txBody>
          <a:bodyPr/>
          <a:lstStyle/>
          <a:p>
            <a:r>
              <a:rPr lang="en-US"/>
              <a:t>Google File System</a:t>
            </a:r>
          </a:p>
        </p:txBody>
      </p:sp>
      <p:sp>
        <p:nvSpPr>
          <p:cNvPr id="243715" name="Rectangle 3"/>
          <p:cNvSpPr>
            <a:spLocks noGrp="1" noChangeArrowheads="1"/>
          </p:cNvSpPr>
          <p:nvPr>
            <p:ph type="body" idx="1"/>
          </p:nvPr>
        </p:nvSpPr>
        <p:spPr/>
        <p:txBody>
          <a:bodyPr/>
          <a:lstStyle/>
          <a:p>
            <a:pPr>
              <a:lnSpc>
                <a:spcPct val="90000"/>
              </a:lnSpc>
            </a:pPr>
            <a:r>
              <a:rPr lang="en-US"/>
              <a:t>Google file system (GFS,Ghemawat 2003)</a:t>
            </a:r>
          </a:p>
          <a:p>
            <a:pPr lvl="1">
              <a:lnSpc>
                <a:spcPct val="90000"/>
              </a:lnSpc>
            </a:pPr>
            <a:r>
              <a:rPr lang="en-US"/>
              <a:t>64-bit distributed file system</a:t>
            </a:r>
          </a:p>
          <a:p>
            <a:pPr lvl="1">
              <a:lnSpc>
                <a:spcPct val="90000"/>
              </a:lnSpc>
            </a:pPr>
            <a:r>
              <a:rPr lang="en-US"/>
              <a:t>Single </a:t>
            </a:r>
            <a:r>
              <a:rPr lang="en-US" i="1"/>
              <a:t>master</a:t>
            </a:r>
            <a:r>
              <a:rPr lang="en-US"/>
              <a:t>, multiple </a:t>
            </a:r>
            <a:r>
              <a:rPr lang="en-US" i="1"/>
              <a:t>chunkservers</a:t>
            </a:r>
            <a:endParaRPr lang="en-US"/>
          </a:p>
          <a:p>
            <a:pPr lvl="1">
              <a:lnSpc>
                <a:spcPct val="90000"/>
              </a:lnSpc>
            </a:pPr>
            <a:r>
              <a:rPr lang="en-US"/>
              <a:t>Chunk size 64 MB</a:t>
            </a:r>
          </a:p>
          <a:p>
            <a:pPr lvl="1">
              <a:lnSpc>
                <a:spcPct val="90000"/>
              </a:lnSpc>
            </a:pPr>
            <a:r>
              <a:rPr lang="en-US"/>
              <a:t>The largest GFS cluster has over 1000 storage nodes and over 300 TB disk storage space</a:t>
            </a:r>
          </a:p>
          <a:p>
            <a:pPr>
              <a:lnSpc>
                <a:spcPct val="90000"/>
              </a:lnSpc>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141399A-0ADF-4DC0-9353-E715EDB75006}" type="slidenum">
              <a:rPr lang="en-US"/>
              <a:pPr/>
              <a:t>22</a:t>
            </a:fld>
            <a:endParaRPr lang="en-US">
              <a:latin typeface="Times New Roman" pitchFamily="18" charset="0"/>
            </a:endParaRPr>
          </a:p>
        </p:txBody>
      </p:sp>
      <p:sp>
        <p:nvSpPr>
          <p:cNvPr id="244738" name="Rectangle 2"/>
          <p:cNvSpPr>
            <a:spLocks noGrp="1" noChangeArrowheads="1"/>
          </p:cNvSpPr>
          <p:nvPr>
            <p:ph type="title"/>
          </p:nvPr>
        </p:nvSpPr>
        <p:spPr/>
        <p:txBody>
          <a:bodyPr/>
          <a:lstStyle/>
          <a:p>
            <a:r>
              <a:rPr lang="en-US"/>
              <a:t>Issues with File Systems</a:t>
            </a:r>
          </a:p>
        </p:txBody>
      </p:sp>
      <p:sp>
        <p:nvSpPr>
          <p:cNvPr id="244739" name="Rectangle 3"/>
          <p:cNvSpPr>
            <a:spLocks noGrp="1" noChangeArrowheads="1"/>
          </p:cNvSpPr>
          <p:nvPr>
            <p:ph type="body" idx="1"/>
          </p:nvPr>
        </p:nvSpPr>
        <p:spPr/>
        <p:txBody>
          <a:bodyPr/>
          <a:lstStyle/>
          <a:p>
            <a:pPr>
              <a:lnSpc>
                <a:spcPct val="80000"/>
              </a:lnSpc>
            </a:pPr>
            <a:r>
              <a:rPr lang="en-US" dirty="0"/>
              <a:t>Component failures are the norm rather than the exception</a:t>
            </a:r>
          </a:p>
          <a:p>
            <a:pPr>
              <a:lnSpc>
                <a:spcPct val="80000"/>
              </a:lnSpc>
            </a:pPr>
            <a:r>
              <a:rPr lang="en-US" dirty="0"/>
              <a:t>Files are huge in </a:t>
            </a:r>
            <a:r>
              <a:rPr lang="en-US" dirty="0" smtClean="0"/>
              <a:t>Google </a:t>
            </a:r>
            <a:r>
              <a:rPr lang="en-US" dirty="0"/>
              <a:t>by traditional standards</a:t>
            </a:r>
          </a:p>
          <a:p>
            <a:pPr>
              <a:lnSpc>
                <a:spcPct val="80000"/>
              </a:lnSpc>
            </a:pPr>
            <a:r>
              <a:rPr lang="en-US" dirty="0"/>
              <a:t>Most files are mutated by appending new data rather than overwriting existing data</a:t>
            </a:r>
          </a:p>
          <a:p>
            <a:pPr>
              <a:lnSpc>
                <a:spcPct val="80000"/>
              </a:lnSpc>
            </a:pPr>
            <a:r>
              <a:rPr lang="en-US" dirty="0"/>
              <a:t>Co-design (GFS) with other applications makes it more efficient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4C3C6C3-93DA-4E3A-89C1-C2E8D22C9E21}" type="slidenum">
              <a:rPr lang="en-US"/>
              <a:pPr/>
              <a:t>23</a:t>
            </a:fld>
            <a:endParaRPr lang="en-US">
              <a:latin typeface="Times New Roman" pitchFamily="18" charset="0"/>
            </a:endParaRPr>
          </a:p>
        </p:txBody>
      </p:sp>
      <p:sp>
        <p:nvSpPr>
          <p:cNvPr id="245762" name="Rectangle 2"/>
          <p:cNvSpPr>
            <a:spLocks noGrp="1" noChangeArrowheads="1"/>
          </p:cNvSpPr>
          <p:nvPr>
            <p:ph type="title"/>
          </p:nvPr>
        </p:nvSpPr>
        <p:spPr/>
        <p:txBody>
          <a:bodyPr/>
          <a:lstStyle/>
          <a:p>
            <a:r>
              <a:rPr lang="en-US"/>
              <a:t>Assumptions</a:t>
            </a:r>
          </a:p>
        </p:txBody>
      </p:sp>
      <p:sp>
        <p:nvSpPr>
          <p:cNvPr id="245763" name="Rectangle 3"/>
          <p:cNvSpPr>
            <a:spLocks noGrp="1" noChangeArrowheads="1"/>
          </p:cNvSpPr>
          <p:nvPr>
            <p:ph type="body" idx="1"/>
          </p:nvPr>
        </p:nvSpPr>
        <p:spPr/>
        <p:txBody>
          <a:bodyPr/>
          <a:lstStyle/>
          <a:p>
            <a:pPr>
              <a:lnSpc>
                <a:spcPct val="90000"/>
              </a:lnSpc>
            </a:pPr>
            <a:r>
              <a:rPr lang="en-US"/>
              <a:t>Built from many inexpensive commodity components that often fail</a:t>
            </a:r>
          </a:p>
          <a:p>
            <a:pPr>
              <a:lnSpc>
                <a:spcPct val="90000"/>
              </a:lnSpc>
            </a:pPr>
            <a:r>
              <a:rPr lang="en-US"/>
              <a:t>Store a modest number of large files, on the order of a few million files, 100 MB or large for each</a:t>
            </a:r>
          </a:p>
          <a:p>
            <a:pPr>
              <a:lnSpc>
                <a:spcPct val="90000"/>
              </a:lnSpc>
            </a:pPr>
            <a:r>
              <a:rPr lang="en-US"/>
              <a:t>Workload: large streaming reads and small random reads, e.g. streaming reads involve 100 KB or 1 MB per read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B2D5473-BA3A-44A8-934E-A1D248F65C57}" type="slidenum">
              <a:rPr lang="en-US"/>
              <a:pPr/>
              <a:t>24</a:t>
            </a:fld>
            <a:endParaRPr lang="en-US">
              <a:latin typeface="Times New Roman" pitchFamily="18" charset="0"/>
            </a:endParaRPr>
          </a:p>
        </p:txBody>
      </p:sp>
      <p:sp>
        <p:nvSpPr>
          <p:cNvPr id="246786" name="Rectangle 2"/>
          <p:cNvSpPr>
            <a:spLocks noGrp="1" noChangeArrowheads="1"/>
          </p:cNvSpPr>
          <p:nvPr>
            <p:ph type="title"/>
          </p:nvPr>
        </p:nvSpPr>
        <p:spPr/>
        <p:txBody>
          <a:bodyPr/>
          <a:lstStyle/>
          <a:p>
            <a:r>
              <a:rPr lang="en-US"/>
              <a:t>Assumptions (cont)</a:t>
            </a:r>
          </a:p>
        </p:txBody>
      </p:sp>
      <p:sp>
        <p:nvSpPr>
          <p:cNvPr id="246787" name="Rectangle 3"/>
          <p:cNvSpPr>
            <a:spLocks noGrp="1" noChangeArrowheads="1"/>
          </p:cNvSpPr>
          <p:nvPr>
            <p:ph type="body" idx="1"/>
          </p:nvPr>
        </p:nvSpPr>
        <p:spPr/>
        <p:txBody>
          <a:bodyPr/>
          <a:lstStyle/>
          <a:p>
            <a:r>
              <a:rPr lang="en-US"/>
              <a:t>Workloads may also have many large, sequential writes to append files</a:t>
            </a:r>
          </a:p>
          <a:p>
            <a:r>
              <a:rPr lang="en-US"/>
              <a:t>Once written, revisions are rare</a:t>
            </a:r>
          </a:p>
          <a:p>
            <a:r>
              <a:rPr lang="en-US"/>
              <a:t>Multiple clients, concurrent access (append)</a:t>
            </a:r>
          </a:p>
          <a:p>
            <a:r>
              <a:rPr lang="en-US"/>
              <a:t>High sustained bandwidth is more important than low latency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F69B2D7-6F63-49A7-8452-1F1E8A3414F0}" type="slidenum">
              <a:rPr lang="en-US"/>
              <a:pPr/>
              <a:t>25</a:t>
            </a:fld>
            <a:endParaRPr lang="en-US">
              <a:latin typeface="Times New Roman" pitchFamily="18" charset="0"/>
            </a:endParaRPr>
          </a:p>
        </p:txBody>
      </p:sp>
      <p:sp>
        <p:nvSpPr>
          <p:cNvPr id="247810" name="Rectangle 2"/>
          <p:cNvSpPr>
            <a:spLocks noGrp="1" noChangeArrowheads="1"/>
          </p:cNvSpPr>
          <p:nvPr>
            <p:ph type="title"/>
          </p:nvPr>
        </p:nvSpPr>
        <p:spPr/>
        <p:txBody>
          <a:bodyPr/>
          <a:lstStyle/>
          <a:p>
            <a:r>
              <a:rPr lang="en-US"/>
              <a:t>Architecture</a:t>
            </a:r>
          </a:p>
        </p:txBody>
      </p:sp>
      <p:sp>
        <p:nvSpPr>
          <p:cNvPr id="247811" name="Rectangle 3"/>
          <p:cNvSpPr>
            <a:spLocks noGrp="1" noChangeArrowheads="1"/>
          </p:cNvSpPr>
          <p:nvPr>
            <p:ph type="body" idx="1"/>
          </p:nvPr>
        </p:nvSpPr>
        <p:spPr/>
        <p:txBody>
          <a:bodyPr/>
          <a:lstStyle/>
          <a:p>
            <a:pPr>
              <a:lnSpc>
                <a:spcPct val="80000"/>
              </a:lnSpc>
            </a:pPr>
            <a:r>
              <a:rPr lang="en-US"/>
              <a:t>A single master cluster</a:t>
            </a:r>
          </a:p>
          <a:p>
            <a:pPr>
              <a:lnSpc>
                <a:spcPct val="80000"/>
              </a:lnSpc>
            </a:pPr>
            <a:r>
              <a:rPr lang="en-US"/>
              <a:t>Multiple chunk-servers</a:t>
            </a:r>
          </a:p>
          <a:p>
            <a:pPr>
              <a:lnSpc>
                <a:spcPct val="80000"/>
              </a:lnSpc>
            </a:pPr>
            <a:r>
              <a:rPr lang="en-US"/>
              <a:t>Each accessed by multiple clients</a:t>
            </a:r>
          </a:p>
          <a:p>
            <a:pPr>
              <a:lnSpc>
                <a:spcPct val="80000"/>
              </a:lnSpc>
            </a:pPr>
            <a:r>
              <a:rPr lang="en-US"/>
              <a:t>Files are divided into fixed-size chunks (64 Mbytes)</a:t>
            </a:r>
          </a:p>
          <a:p>
            <a:pPr>
              <a:lnSpc>
                <a:spcPct val="80000"/>
              </a:lnSpc>
            </a:pPr>
            <a:r>
              <a:rPr lang="en-US"/>
              <a:t>Each chunk is identified by a unique 64-bit chunk-handle</a:t>
            </a:r>
          </a:p>
          <a:p>
            <a:pPr>
              <a:lnSpc>
                <a:spcPct val="80000"/>
              </a:lnSpc>
            </a:pPr>
            <a:r>
              <a:rPr lang="en-US"/>
              <a:t>Chunk-servers store chunks on local disks as linux files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B11912C-01EE-498B-B9FD-C38A1D36E0DC}" type="slidenum">
              <a:rPr lang="en-US"/>
              <a:pPr/>
              <a:t>26</a:t>
            </a:fld>
            <a:endParaRPr lang="en-US">
              <a:latin typeface="Times New Roman" pitchFamily="18" charset="0"/>
            </a:endParaRPr>
          </a:p>
        </p:txBody>
      </p:sp>
      <p:sp>
        <p:nvSpPr>
          <p:cNvPr id="248834" name="Rectangle 2"/>
          <p:cNvSpPr>
            <a:spLocks noGrp="1" noChangeArrowheads="1"/>
          </p:cNvSpPr>
          <p:nvPr>
            <p:ph type="title"/>
          </p:nvPr>
        </p:nvSpPr>
        <p:spPr/>
        <p:txBody>
          <a:bodyPr/>
          <a:lstStyle/>
          <a:p>
            <a:r>
              <a:rPr lang="en-US"/>
              <a:t>Metadata</a:t>
            </a:r>
          </a:p>
        </p:txBody>
      </p:sp>
      <p:sp>
        <p:nvSpPr>
          <p:cNvPr id="248835" name="Rectangle 3"/>
          <p:cNvSpPr>
            <a:spLocks noGrp="1" noChangeArrowheads="1"/>
          </p:cNvSpPr>
          <p:nvPr>
            <p:ph type="body" idx="1"/>
          </p:nvPr>
        </p:nvSpPr>
        <p:spPr/>
        <p:txBody>
          <a:bodyPr/>
          <a:lstStyle/>
          <a:p>
            <a:pPr>
              <a:lnSpc>
                <a:spcPct val="80000"/>
              </a:lnSpc>
            </a:pPr>
            <a:r>
              <a:rPr lang="en-US"/>
              <a:t>The master stores three major types of metadata:</a:t>
            </a:r>
          </a:p>
          <a:p>
            <a:pPr lvl="1">
              <a:lnSpc>
                <a:spcPct val="80000"/>
              </a:lnSpc>
            </a:pPr>
            <a:r>
              <a:rPr lang="en-US"/>
              <a:t>File and chunk namespaces</a:t>
            </a:r>
          </a:p>
          <a:p>
            <a:pPr lvl="1">
              <a:lnSpc>
                <a:spcPct val="80000"/>
              </a:lnSpc>
            </a:pPr>
            <a:r>
              <a:rPr lang="en-US"/>
              <a:t>Mapping from files to chunks</a:t>
            </a:r>
          </a:p>
          <a:p>
            <a:pPr lvl="1">
              <a:lnSpc>
                <a:spcPct val="80000"/>
              </a:lnSpc>
            </a:pPr>
            <a:r>
              <a:rPr lang="en-US"/>
              <a:t>Locations of each chunk’s replicas</a:t>
            </a:r>
          </a:p>
          <a:p>
            <a:pPr>
              <a:lnSpc>
                <a:spcPct val="80000"/>
              </a:lnSpc>
            </a:pPr>
            <a:r>
              <a:rPr lang="en-US"/>
              <a:t>All metadata have a copy in memory</a:t>
            </a:r>
          </a:p>
          <a:p>
            <a:pPr>
              <a:lnSpc>
                <a:spcPct val="80000"/>
              </a:lnSpc>
            </a:pPr>
            <a:r>
              <a:rPr lang="en-US"/>
              <a:t>Namespaces and file-to-chunk mapping are also kept persistent storage (local disk and remote replica)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9A5195E-36ED-4220-8C9C-DCBB7FD5235E}" type="slidenum">
              <a:rPr lang="en-US"/>
              <a:pPr/>
              <a:t>27</a:t>
            </a:fld>
            <a:endParaRPr lang="en-US">
              <a:latin typeface="Times New Roman" pitchFamily="18" charset="0"/>
            </a:endParaRPr>
          </a:p>
        </p:txBody>
      </p:sp>
      <p:sp>
        <p:nvSpPr>
          <p:cNvPr id="249858" name="Rectangle 2"/>
          <p:cNvSpPr>
            <a:spLocks noGrp="1" noChangeArrowheads="1"/>
          </p:cNvSpPr>
          <p:nvPr>
            <p:ph type="title"/>
          </p:nvPr>
        </p:nvSpPr>
        <p:spPr/>
        <p:txBody>
          <a:bodyPr/>
          <a:lstStyle/>
          <a:p>
            <a:r>
              <a:rPr lang="en-US"/>
              <a:t>Consistent Model</a:t>
            </a:r>
          </a:p>
        </p:txBody>
      </p:sp>
      <p:sp>
        <p:nvSpPr>
          <p:cNvPr id="249859" name="Rectangle 3"/>
          <p:cNvSpPr>
            <a:spLocks noGrp="1" noChangeArrowheads="1"/>
          </p:cNvSpPr>
          <p:nvPr>
            <p:ph type="body" idx="1"/>
          </p:nvPr>
        </p:nvSpPr>
        <p:spPr/>
        <p:txBody>
          <a:bodyPr/>
          <a:lstStyle/>
          <a:p>
            <a:pPr>
              <a:lnSpc>
                <a:spcPct val="90000"/>
              </a:lnSpc>
            </a:pPr>
            <a:r>
              <a:rPr lang="en-US"/>
              <a:t>What is a consistent model? – How Google (or anyone) guarantees the integrity of the data</a:t>
            </a:r>
          </a:p>
          <a:p>
            <a:pPr>
              <a:lnSpc>
                <a:spcPct val="90000"/>
              </a:lnSpc>
            </a:pPr>
            <a:r>
              <a:rPr lang="en-US"/>
              <a:t>Guarantee by GFS</a:t>
            </a:r>
          </a:p>
          <a:p>
            <a:pPr lvl="1">
              <a:lnSpc>
                <a:spcPct val="90000"/>
              </a:lnSpc>
            </a:pPr>
            <a:r>
              <a:rPr lang="en-US"/>
              <a:t>File namespace mutations are atomic</a:t>
            </a:r>
          </a:p>
          <a:p>
            <a:pPr lvl="1">
              <a:lnSpc>
                <a:spcPct val="90000"/>
              </a:lnSpc>
            </a:pPr>
            <a:r>
              <a:rPr lang="en-US"/>
              <a:t>State of a file region after a data mutation depends on the type of operations, success or failure, and whether or not concurrent updates occurred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2F72F07-584C-46C8-9B68-679654600CB3}" type="slidenum">
              <a:rPr lang="en-US"/>
              <a:pPr/>
              <a:t>28</a:t>
            </a:fld>
            <a:endParaRPr lang="en-US">
              <a:latin typeface="Times New Roman" pitchFamily="18" charset="0"/>
            </a:endParaRPr>
          </a:p>
        </p:txBody>
      </p:sp>
      <p:sp>
        <p:nvSpPr>
          <p:cNvPr id="250882" name="Rectangle 2"/>
          <p:cNvSpPr>
            <a:spLocks noGrp="1" noChangeArrowheads="1"/>
          </p:cNvSpPr>
          <p:nvPr>
            <p:ph type="title"/>
          </p:nvPr>
        </p:nvSpPr>
        <p:spPr/>
        <p:txBody>
          <a:bodyPr/>
          <a:lstStyle/>
          <a:p>
            <a:r>
              <a:rPr lang="en-US"/>
              <a:t>Consistent Model (</a:t>
            </a:r>
            <a:r>
              <a:rPr lang="en-US" sz="2800"/>
              <a:t>cont</a:t>
            </a:r>
            <a:r>
              <a:rPr lang="en-US"/>
              <a:t>)</a:t>
            </a:r>
          </a:p>
        </p:txBody>
      </p:sp>
      <p:sp>
        <p:nvSpPr>
          <p:cNvPr id="250883" name="Rectangle 3"/>
          <p:cNvSpPr>
            <a:spLocks noGrp="1" noChangeArrowheads="1"/>
          </p:cNvSpPr>
          <p:nvPr>
            <p:ph type="body" idx="1"/>
          </p:nvPr>
        </p:nvSpPr>
        <p:spPr/>
        <p:txBody>
          <a:bodyPr/>
          <a:lstStyle/>
          <a:p>
            <a:pPr>
              <a:lnSpc>
                <a:spcPct val="90000"/>
              </a:lnSpc>
            </a:pPr>
            <a:r>
              <a:rPr lang="en-US"/>
              <a:t>A file region is consistent if all clients will always see the same data</a:t>
            </a:r>
          </a:p>
          <a:p>
            <a:pPr>
              <a:lnSpc>
                <a:spcPct val="90000"/>
              </a:lnSpc>
            </a:pPr>
            <a:r>
              <a:rPr lang="en-US"/>
              <a:t>GFS guarantees the consistency by</a:t>
            </a:r>
          </a:p>
          <a:p>
            <a:pPr lvl="1">
              <a:lnSpc>
                <a:spcPct val="90000"/>
              </a:lnSpc>
            </a:pPr>
            <a:r>
              <a:rPr lang="en-US"/>
              <a:t>Applying mutations to a chunk in the same order on all its replicas</a:t>
            </a:r>
          </a:p>
          <a:p>
            <a:pPr lvl="1">
              <a:lnSpc>
                <a:spcPct val="90000"/>
              </a:lnSpc>
            </a:pPr>
            <a:r>
              <a:rPr lang="en-US"/>
              <a:t>Using chunk version number to detect any replica that has become stale because it has missed mutations while its chunkserver was down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2F7056A-006B-4CD4-B1AD-AD0B76C35692}" type="slidenum">
              <a:rPr lang="en-US"/>
              <a:pPr/>
              <a:t>29</a:t>
            </a:fld>
            <a:endParaRPr lang="en-US">
              <a:latin typeface="Times New Roman" pitchFamily="18" charset="0"/>
            </a:endParaRPr>
          </a:p>
        </p:txBody>
      </p:sp>
      <p:sp>
        <p:nvSpPr>
          <p:cNvPr id="251906" name="Rectangle 2"/>
          <p:cNvSpPr>
            <a:spLocks noGrp="1" noChangeArrowheads="1"/>
          </p:cNvSpPr>
          <p:nvPr>
            <p:ph type="title"/>
          </p:nvPr>
        </p:nvSpPr>
        <p:spPr/>
        <p:txBody>
          <a:bodyPr/>
          <a:lstStyle/>
          <a:p>
            <a:r>
              <a:rPr lang="en-US"/>
              <a:t>System Interactions</a:t>
            </a:r>
            <a:r>
              <a:rPr lang="en-US" sz="3200"/>
              <a:t/>
            </a:r>
            <a:br>
              <a:rPr lang="en-US" sz="3200"/>
            </a:br>
            <a:r>
              <a:rPr lang="en-US" sz="2800"/>
              <a:t>--- </a:t>
            </a:r>
            <a:r>
              <a:rPr lang="en-US" sz="3200"/>
              <a:t>Lease</a:t>
            </a:r>
          </a:p>
        </p:txBody>
      </p:sp>
      <p:sp>
        <p:nvSpPr>
          <p:cNvPr id="251907" name="Rectangle 3"/>
          <p:cNvSpPr>
            <a:spLocks noGrp="1" noChangeArrowheads="1"/>
          </p:cNvSpPr>
          <p:nvPr>
            <p:ph type="body" idx="1"/>
          </p:nvPr>
        </p:nvSpPr>
        <p:spPr/>
        <p:txBody>
          <a:bodyPr/>
          <a:lstStyle/>
          <a:p>
            <a:pPr>
              <a:lnSpc>
                <a:spcPct val="90000"/>
              </a:lnSpc>
            </a:pPr>
            <a:r>
              <a:rPr lang="en-US"/>
              <a:t>Lease: when each mutation is performed, the master grants a chunk </a:t>
            </a:r>
            <a:r>
              <a:rPr lang="en-US" smtClean="0"/>
              <a:t>lease </a:t>
            </a:r>
            <a:r>
              <a:rPr lang="en-US"/>
              <a:t>to one of the replicas, </a:t>
            </a:r>
            <a:r>
              <a:rPr lang="en-US" i="1"/>
              <a:t>primary</a:t>
            </a:r>
          </a:p>
          <a:p>
            <a:pPr>
              <a:lnSpc>
                <a:spcPct val="90000"/>
              </a:lnSpc>
            </a:pPr>
            <a:r>
              <a:rPr lang="en-US" dirty="0"/>
              <a:t>The primary picks up a serial order for all mutations to the chunk</a:t>
            </a:r>
          </a:p>
          <a:p>
            <a:pPr>
              <a:lnSpc>
                <a:spcPct val="90000"/>
              </a:lnSpc>
            </a:pPr>
            <a:r>
              <a:rPr lang="en-US" dirty="0"/>
              <a:t>A lease has an initial amount of timeout of 60 seconds</a:t>
            </a:r>
          </a:p>
          <a:p>
            <a:pPr>
              <a:lnSpc>
                <a:spcPct val="90000"/>
              </a:lnSpc>
            </a:pPr>
            <a:r>
              <a:rPr lang="en-US" dirty="0"/>
              <a:t>As long as the chunk is being updated, the primary can request and will get extension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a:t>
            </a:r>
            <a:endParaRPr lang="en-US" dirty="0"/>
          </a:p>
        </p:txBody>
      </p:sp>
      <p:sp>
        <p:nvSpPr>
          <p:cNvPr id="3" name="Content Placeholder 2"/>
          <p:cNvSpPr>
            <a:spLocks noGrp="1"/>
          </p:cNvSpPr>
          <p:nvPr>
            <p:ph idx="1"/>
          </p:nvPr>
        </p:nvSpPr>
        <p:spPr/>
        <p:txBody>
          <a:bodyPr/>
          <a:lstStyle/>
          <a:p>
            <a:r>
              <a:rPr lang="en-US" dirty="0" err="1" smtClean="0"/>
              <a:t>Brin</a:t>
            </a:r>
            <a:r>
              <a:rPr lang="en-US" dirty="0" smtClean="0"/>
              <a:t> and Page’s classic paper, “The anatomy of a large-scale </a:t>
            </a:r>
            <a:r>
              <a:rPr lang="en-US" dirty="0" err="1" smtClean="0"/>
              <a:t>hypertextual</a:t>
            </a:r>
            <a:r>
              <a:rPr lang="en-US" dirty="0" smtClean="0"/>
              <a:t> web search engine” was published in April of 1998 at the 7</a:t>
            </a:r>
            <a:r>
              <a:rPr lang="en-US" baseline="30000" dirty="0" smtClean="0"/>
              <a:t>th</a:t>
            </a:r>
            <a:r>
              <a:rPr lang="en-US" dirty="0" smtClean="0"/>
              <a:t> World Wide Web Conference in Brisbane, Australia.</a:t>
            </a:r>
          </a:p>
          <a:p>
            <a:r>
              <a:rPr lang="en-US" dirty="0" smtClean="0"/>
              <a:t>Though the original goal of building Google was to provide a search engine for academic study, </a:t>
            </a:r>
            <a:r>
              <a:rPr lang="en-US" dirty="0" err="1" smtClean="0"/>
              <a:t>Brin</a:t>
            </a:r>
            <a:r>
              <a:rPr lang="en-US" dirty="0" smtClean="0"/>
              <a:t> and Page declared the founding of Google as a private commercial company in September 4</a:t>
            </a:r>
            <a:r>
              <a:rPr lang="en-US" baseline="30000" dirty="0" smtClean="0"/>
              <a:t>th</a:t>
            </a:r>
            <a:r>
              <a:rPr lang="en-US" dirty="0" smtClean="0"/>
              <a:t>, 1998.</a:t>
            </a:r>
          </a:p>
          <a:p>
            <a:r>
              <a:rPr lang="en-US" dirty="0" smtClean="0"/>
              <a:t>Googol: a common spelling of 10</a:t>
            </a:r>
            <a:r>
              <a:rPr lang="en-US" baseline="30000" dirty="0" smtClean="0"/>
              <a:t>100</a:t>
            </a:r>
            <a:endParaRPr lang="en-US" dirty="0" smtClean="0"/>
          </a:p>
        </p:txBody>
      </p:sp>
      <p:sp>
        <p:nvSpPr>
          <p:cNvPr id="4" name="Slide Number Placeholder 3"/>
          <p:cNvSpPr>
            <a:spLocks noGrp="1"/>
          </p:cNvSpPr>
          <p:nvPr>
            <p:ph type="sldNum" sz="quarter" idx="11"/>
          </p:nvPr>
        </p:nvSpPr>
        <p:spPr/>
        <p:txBody>
          <a:bodyPr/>
          <a:lstStyle/>
          <a:p>
            <a:pPr>
              <a:defRPr/>
            </a:pPr>
            <a:fld id="{4CEC3E8F-C7CB-4FE6-A1F2-6CE962647B6A}" type="slidenum">
              <a:rPr lang="en-US" smtClean="0"/>
              <a:pPr>
                <a:defRPr/>
              </a:pPr>
              <a:t>3</a:t>
            </a:fld>
            <a:endParaRPr lang="en-US">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BB9F99C-E8CC-4C6E-A8BF-7FDD23F4A3AD}" type="slidenum">
              <a:rPr lang="en-US"/>
              <a:pPr/>
              <a:t>30</a:t>
            </a:fld>
            <a:endParaRPr lang="en-US">
              <a:latin typeface="Times New Roman" pitchFamily="18" charset="0"/>
            </a:endParaRPr>
          </a:p>
        </p:txBody>
      </p:sp>
      <p:sp>
        <p:nvSpPr>
          <p:cNvPr id="252930" name="Rectangle 2"/>
          <p:cNvSpPr>
            <a:spLocks noGrp="1" noChangeArrowheads="1"/>
          </p:cNvSpPr>
          <p:nvPr>
            <p:ph type="title"/>
          </p:nvPr>
        </p:nvSpPr>
        <p:spPr/>
        <p:txBody>
          <a:bodyPr/>
          <a:lstStyle/>
          <a:p>
            <a:r>
              <a:rPr lang="en-US"/>
              <a:t>System Interactions</a:t>
            </a:r>
            <a:br>
              <a:rPr lang="en-US"/>
            </a:br>
            <a:r>
              <a:rPr lang="en-US" sz="2800"/>
              <a:t>--- </a:t>
            </a:r>
            <a:r>
              <a:rPr lang="en-US" sz="3200"/>
              <a:t>Data Flow</a:t>
            </a:r>
          </a:p>
        </p:txBody>
      </p:sp>
      <p:sp>
        <p:nvSpPr>
          <p:cNvPr id="252931" name="Rectangle 3"/>
          <p:cNvSpPr>
            <a:spLocks noGrp="1" noChangeArrowheads="1"/>
          </p:cNvSpPr>
          <p:nvPr>
            <p:ph type="body" idx="1"/>
          </p:nvPr>
        </p:nvSpPr>
        <p:spPr/>
        <p:txBody>
          <a:bodyPr/>
          <a:lstStyle/>
          <a:p>
            <a:pPr>
              <a:lnSpc>
                <a:spcPct val="80000"/>
              </a:lnSpc>
            </a:pPr>
            <a:r>
              <a:rPr lang="en-US"/>
              <a:t>Data is pushed linearly along a chain of chunkservers</a:t>
            </a:r>
          </a:p>
          <a:p>
            <a:pPr>
              <a:lnSpc>
                <a:spcPct val="80000"/>
              </a:lnSpc>
            </a:pPr>
            <a:r>
              <a:rPr lang="en-US"/>
              <a:t>Each machine’s full outbound bandwidth is used to transfer data</a:t>
            </a:r>
          </a:p>
          <a:p>
            <a:pPr>
              <a:lnSpc>
                <a:spcPct val="80000"/>
              </a:lnSpc>
            </a:pPr>
            <a:r>
              <a:rPr lang="en-US"/>
              <a:t>Each machine forwards the data to the “closest” machine that has not received the data</a:t>
            </a:r>
          </a:p>
          <a:p>
            <a:pPr>
              <a:lnSpc>
                <a:spcPct val="80000"/>
              </a:lnSpc>
            </a:pPr>
            <a:r>
              <a:rPr lang="en-US"/>
              <a:t>Data transfer is “pipelined” over TCP connection – as soon as a chunkserver starts receiving data, it forwards the data immediately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E1D5D59-09D5-4000-B5CF-671FE986BEBA}" type="slidenum">
              <a:rPr lang="en-US"/>
              <a:pPr/>
              <a:t>31</a:t>
            </a:fld>
            <a:endParaRPr lang="en-US">
              <a:latin typeface="Times New Roman" pitchFamily="18" charset="0"/>
            </a:endParaRPr>
          </a:p>
        </p:txBody>
      </p:sp>
      <p:sp>
        <p:nvSpPr>
          <p:cNvPr id="253954" name="Rectangle 2"/>
          <p:cNvSpPr>
            <a:spLocks noGrp="1" noChangeArrowheads="1"/>
          </p:cNvSpPr>
          <p:nvPr>
            <p:ph type="title"/>
          </p:nvPr>
        </p:nvSpPr>
        <p:spPr/>
        <p:txBody>
          <a:bodyPr/>
          <a:lstStyle/>
          <a:p>
            <a:r>
              <a:rPr lang="en-US"/>
              <a:t>System Interactions</a:t>
            </a:r>
            <a:r>
              <a:rPr lang="en-US" sz="3200"/>
              <a:t/>
            </a:r>
            <a:br>
              <a:rPr lang="en-US" sz="3200"/>
            </a:br>
            <a:r>
              <a:rPr lang="en-US" sz="2800"/>
              <a:t>--- </a:t>
            </a:r>
            <a:r>
              <a:rPr lang="en-US" sz="3200"/>
              <a:t>Atomic Record Appends</a:t>
            </a:r>
          </a:p>
        </p:txBody>
      </p:sp>
      <p:sp>
        <p:nvSpPr>
          <p:cNvPr id="253955" name="Rectangle 3"/>
          <p:cNvSpPr>
            <a:spLocks noGrp="1" noChangeArrowheads="1"/>
          </p:cNvSpPr>
          <p:nvPr>
            <p:ph type="body" idx="1"/>
          </p:nvPr>
        </p:nvSpPr>
        <p:spPr/>
        <p:txBody>
          <a:bodyPr/>
          <a:lstStyle/>
          <a:p>
            <a:pPr>
              <a:lnSpc>
                <a:spcPct val="80000"/>
              </a:lnSpc>
            </a:pPr>
            <a:r>
              <a:rPr lang="en-US" dirty="0"/>
              <a:t>Clients only specify the data</a:t>
            </a:r>
          </a:p>
          <a:p>
            <a:pPr>
              <a:lnSpc>
                <a:spcPct val="80000"/>
              </a:lnSpc>
            </a:pPr>
            <a:r>
              <a:rPr lang="en-US" dirty="0"/>
              <a:t>GFS appends the data </a:t>
            </a:r>
            <a:r>
              <a:rPr lang="en-US" dirty="0" smtClean="0"/>
              <a:t>to the </a:t>
            </a:r>
            <a:r>
              <a:rPr lang="en-US" dirty="0"/>
              <a:t>file at least once atomically</a:t>
            </a:r>
          </a:p>
          <a:p>
            <a:pPr>
              <a:lnSpc>
                <a:spcPct val="80000"/>
              </a:lnSpc>
            </a:pPr>
            <a:r>
              <a:rPr lang="en-US" dirty="0"/>
              <a:t>Returns the location to the client</a:t>
            </a:r>
          </a:p>
          <a:p>
            <a:pPr>
              <a:lnSpc>
                <a:spcPct val="80000"/>
              </a:lnSpc>
            </a:pPr>
            <a:r>
              <a:rPr lang="en-US" dirty="0"/>
              <a:t>If the append would cause the chunk to exceed its size limit (64M), the current chunk is padded, a new chunk starts with the record in operation</a:t>
            </a:r>
          </a:p>
          <a:p>
            <a:pPr>
              <a:lnSpc>
                <a:spcPct val="80000"/>
              </a:lnSpc>
            </a:pPr>
            <a:r>
              <a:rPr lang="en-US" dirty="0"/>
              <a:t>If an append fails at any replica, the client retries the operation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99412B7-4C9C-4F81-9721-4318A414E45A}" type="slidenum">
              <a:rPr lang="en-US"/>
              <a:pPr/>
              <a:t>32</a:t>
            </a:fld>
            <a:endParaRPr lang="en-US">
              <a:latin typeface="Times New Roman" pitchFamily="18" charset="0"/>
            </a:endParaRPr>
          </a:p>
        </p:txBody>
      </p:sp>
      <p:sp>
        <p:nvSpPr>
          <p:cNvPr id="254978" name="Rectangle 2"/>
          <p:cNvSpPr>
            <a:spLocks noGrp="1" noChangeArrowheads="1"/>
          </p:cNvSpPr>
          <p:nvPr>
            <p:ph type="title"/>
          </p:nvPr>
        </p:nvSpPr>
        <p:spPr/>
        <p:txBody>
          <a:bodyPr/>
          <a:lstStyle/>
          <a:p>
            <a:r>
              <a:rPr lang="en-US"/>
              <a:t>System Interactions</a:t>
            </a:r>
            <a:r>
              <a:rPr lang="en-US" sz="3200"/>
              <a:t/>
            </a:r>
            <a:br>
              <a:rPr lang="en-US" sz="3200"/>
            </a:br>
            <a:r>
              <a:rPr lang="en-US" sz="2800"/>
              <a:t>--- </a:t>
            </a:r>
            <a:r>
              <a:rPr lang="en-US" sz="3200"/>
              <a:t>Snapshot</a:t>
            </a:r>
          </a:p>
        </p:txBody>
      </p:sp>
      <p:sp>
        <p:nvSpPr>
          <p:cNvPr id="254979" name="Rectangle 3"/>
          <p:cNvSpPr>
            <a:spLocks noGrp="1" noChangeArrowheads="1"/>
          </p:cNvSpPr>
          <p:nvPr>
            <p:ph type="body" idx="1"/>
          </p:nvPr>
        </p:nvSpPr>
        <p:spPr/>
        <p:txBody>
          <a:bodyPr/>
          <a:lstStyle/>
          <a:p>
            <a:pPr>
              <a:lnSpc>
                <a:spcPct val="80000"/>
              </a:lnSpc>
            </a:pPr>
            <a:r>
              <a:rPr lang="en-US"/>
              <a:t>The snapshot operation makes a copy of a file or a directory tree</a:t>
            </a:r>
          </a:p>
          <a:p>
            <a:pPr>
              <a:lnSpc>
                <a:spcPct val="80000"/>
              </a:lnSpc>
            </a:pPr>
            <a:r>
              <a:rPr lang="en-US"/>
              <a:t>Copy-on-write is used to implement snapshots</a:t>
            </a:r>
          </a:p>
          <a:p>
            <a:pPr>
              <a:lnSpc>
                <a:spcPct val="80000"/>
              </a:lnSpc>
            </a:pPr>
            <a:r>
              <a:rPr lang="en-US"/>
              <a:t>When a request is received, the master revokes any outstanding leases, ensuring data integrity</a:t>
            </a:r>
          </a:p>
          <a:p>
            <a:pPr>
              <a:lnSpc>
                <a:spcPct val="80000"/>
              </a:lnSpc>
            </a:pPr>
            <a:r>
              <a:rPr lang="en-US"/>
              <a:t>Subsequent write would have to interact with the master again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2E9325B-96B3-4216-9BC6-CB64A81BE07B}" type="slidenum">
              <a:rPr lang="en-US"/>
              <a:pPr/>
              <a:t>33</a:t>
            </a:fld>
            <a:endParaRPr lang="en-US">
              <a:latin typeface="Times New Roman" pitchFamily="18" charset="0"/>
            </a:endParaRPr>
          </a:p>
        </p:txBody>
      </p:sp>
      <p:sp>
        <p:nvSpPr>
          <p:cNvPr id="256002" name="Rectangle 2"/>
          <p:cNvSpPr>
            <a:spLocks noGrp="1" noChangeArrowheads="1"/>
          </p:cNvSpPr>
          <p:nvPr>
            <p:ph type="title"/>
          </p:nvPr>
        </p:nvSpPr>
        <p:spPr/>
        <p:txBody>
          <a:bodyPr/>
          <a:lstStyle/>
          <a:p>
            <a:r>
              <a:rPr lang="en-US"/>
              <a:t>Fault Tolerance</a:t>
            </a:r>
          </a:p>
        </p:txBody>
      </p:sp>
      <p:sp>
        <p:nvSpPr>
          <p:cNvPr id="256003" name="Rectangle 3"/>
          <p:cNvSpPr>
            <a:spLocks noGrp="1" noChangeArrowheads="1"/>
          </p:cNvSpPr>
          <p:nvPr>
            <p:ph type="body" idx="1"/>
          </p:nvPr>
        </p:nvSpPr>
        <p:spPr/>
        <p:txBody>
          <a:bodyPr/>
          <a:lstStyle/>
          <a:p>
            <a:r>
              <a:rPr lang="en-US"/>
              <a:t>High availability</a:t>
            </a:r>
          </a:p>
          <a:p>
            <a:pPr lvl="1"/>
            <a:r>
              <a:rPr lang="en-US"/>
              <a:t>Both master and chunkservers restart in seconds</a:t>
            </a:r>
          </a:p>
          <a:p>
            <a:pPr lvl="1"/>
            <a:r>
              <a:rPr lang="en-US"/>
              <a:t>Each chunk is replicated on multiple chunkservers on different racks</a:t>
            </a:r>
          </a:p>
          <a:p>
            <a:pPr lvl="1"/>
            <a:r>
              <a:rPr lang="en-US"/>
              <a:t>A read-only “shadow” master replica, may lag the primary slightly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29BECB1-D44D-4A48-B7BA-70FAA01A39F2}" type="slidenum">
              <a:rPr lang="en-US"/>
              <a:pPr/>
              <a:t>34</a:t>
            </a:fld>
            <a:endParaRPr lang="en-US">
              <a:latin typeface="Times New Roman" pitchFamily="18" charset="0"/>
            </a:endParaRPr>
          </a:p>
        </p:txBody>
      </p:sp>
      <p:sp>
        <p:nvSpPr>
          <p:cNvPr id="257026" name="Rectangle 2"/>
          <p:cNvSpPr>
            <a:spLocks noGrp="1" noChangeArrowheads="1"/>
          </p:cNvSpPr>
          <p:nvPr>
            <p:ph type="title"/>
          </p:nvPr>
        </p:nvSpPr>
        <p:spPr/>
        <p:txBody>
          <a:bodyPr/>
          <a:lstStyle/>
          <a:p>
            <a:r>
              <a:rPr lang="en-US"/>
              <a:t>Fault Tolerance (</a:t>
            </a:r>
            <a:r>
              <a:rPr lang="en-US" sz="2800"/>
              <a:t>cont</a:t>
            </a:r>
            <a:r>
              <a:rPr lang="en-US"/>
              <a:t>)</a:t>
            </a:r>
          </a:p>
        </p:txBody>
      </p:sp>
      <p:sp>
        <p:nvSpPr>
          <p:cNvPr id="257027" name="Rectangle 3"/>
          <p:cNvSpPr>
            <a:spLocks noGrp="1" noChangeArrowheads="1"/>
          </p:cNvSpPr>
          <p:nvPr>
            <p:ph type="body" idx="1"/>
          </p:nvPr>
        </p:nvSpPr>
        <p:spPr/>
        <p:txBody>
          <a:bodyPr/>
          <a:lstStyle/>
          <a:p>
            <a:pPr>
              <a:lnSpc>
                <a:spcPct val="90000"/>
              </a:lnSpc>
            </a:pPr>
            <a:r>
              <a:rPr lang="en-US"/>
              <a:t>Data integrity</a:t>
            </a:r>
          </a:p>
          <a:p>
            <a:pPr lvl="1">
              <a:lnSpc>
                <a:spcPct val="90000"/>
              </a:lnSpc>
            </a:pPr>
            <a:r>
              <a:rPr lang="en-US"/>
              <a:t>A chunk is broken into 64 K blocks, each of which has a 32 bit checksum</a:t>
            </a:r>
          </a:p>
          <a:p>
            <a:pPr lvl="1">
              <a:lnSpc>
                <a:spcPct val="90000"/>
              </a:lnSpc>
            </a:pPr>
            <a:r>
              <a:rPr lang="en-US"/>
              <a:t>Upon a read request, if checksum fails, the reader may read from another chunk replica</a:t>
            </a:r>
          </a:p>
          <a:p>
            <a:pPr lvl="1">
              <a:lnSpc>
                <a:spcPct val="90000"/>
              </a:lnSpc>
            </a:pPr>
            <a:r>
              <a:rPr lang="en-US"/>
              <a:t>Checksum computation is heavily optimized for appending operation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EF2660E-BF57-4495-9D74-5909813A886A}" type="slidenum">
              <a:rPr lang="en-US"/>
              <a:pPr/>
              <a:t>35</a:t>
            </a:fld>
            <a:endParaRPr lang="en-US">
              <a:latin typeface="Times New Roman" pitchFamily="18" charset="0"/>
            </a:endParaRPr>
          </a:p>
        </p:txBody>
      </p:sp>
      <p:sp>
        <p:nvSpPr>
          <p:cNvPr id="258050" name="Rectangle 2"/>
          <p:cNvSpPr>
            <a:spLocks noGrp="1" noChangeArrowheads="1"/>
          </p:cNvSpPr>
          <p:nvPr>
            <p:ph type="title"/>
          </p:nvPr>
        </p:nvSpPr>
        <p:spPr/>
        <p:txBody>
          <a:bodyPr/>
          <a:lstStyle/>
          <a:p>
            <a:r>
              <a:rPr lang="en-US"/>
              <a:t>Fault Tolerance (</a:t>
            </a:r>
            <a:r>
              <a:rPr lang="en-US" sz="2800"/>
              <a:t>cont</a:t>
            </a:r>
            <a:r>
              <a:rPr lang="en-US"/>
              <a:t>)</a:t>
            </a:r>
          </a:p>
        </p:txBody>
      </p:sp>
      <p:sp>
        <p:nvSpPr>
          <p:cNvPr id="258051" name="Rectangle 3"/>
          <p:cNvSpPr>
            <a:spLocks noGrp="1" noChangeArrowheads="1"/>
          </p:cNvSpPr>
          <p:nvPr>
            <p:ph type="body" idx="1"/>
          </p:nvPr>
        </p:nvSpPr>
        <p:spPr/>
        <p:txBody>
          <a:bodyPr/>
          <a:lstStyle/>
          <a:p>
            <a:r>
              <a:rPr lang="en-US"/>
              <a:t>Diagnostic tools</a:t>
            </a:r>
          </a:p>
          <a:p>
            <a:pPr lvl="1"/>
            <a:r>
              <a:rPr lang="en-US"/>
              <a:t>Extensive and detailed logs are kept to help in problem isolation, debugging, performance analysis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t>Google history</a:t>
            </a:r>
          </a:p>
          <a:p>
            <a:r>
              <a:rPr lang="en-US" dirty="0" smtClean="0"/>
              <a:t>Overall architecture</a:t>
            </a:r>
          </a:p>
          <a:p>
            <a:r>
              <a:rPr lang="en-US" dirty="0" smtClean="0"/>
              <a:t>File systems</a:t>
            </a:r>
          </a:p>
          <a:p>
            <a:r>
              <a:rPr lang="en-US" dirty="0" smtClean="0">
                <a:solidFill>
                  <a:srgbClr val="FF0000"/>
                </a:solidFill>
              </a:rPr>
              <a:t>Google cluster</a:t>
            </a:r>
          </a:p>
          <a:p>
            <a:r>
              <a:rPr lang="en-US" dirty="0" smtClean="0"/>
              <a:t>Recent development</a:t>
            </a:r>
            <a:endParaRPr lang="en-US" dirty="0"/>
          </a:p>
        </p:txBody>
      </p:sp>
      <p:sp>
        <p:nvSpPr>
          <p:cNvPr id="4" name="Slide Number Placeholder 3"/>
          <p:cNvSpPr>
            <a:spLocks noGrp="1"/>
          </p:cNvSpPr>
          <p:nvPr>
            <p:ph type="sldNum" sz="quarter" idx="11"/>
          </p:nvPr>
        </p:nvSpPr>
        <p:spPr/>
        <p:txBody>
          <a:bodyPr/>
          <a:lstStyle/>
          <a:p>
            <a:pPr>
              <a:defRPr/>
            </a:pPr>
            <a:fld id="{4CEC3E8F-C7CB-4FE6-A1F2-6CE962647B6A}" type="slidenum">
              <a:rPr lang="en-US" smtClean="0"/>
              <a:pPr>
                <a:defRPr/>
              </a:pPr>
              <a:t>36</a:t>
            </a:fld>
            <a:endParaRPr lang="en-US">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4"/>
          <p:cNvSpPr>
            <a:spLocks noGrp="1"/>
          </p:cNvSpPr>
          <p:nvPr>
            <p:ph type="sldNum" sz="quarter" idx="11"/>
          </p:nvPr>
        </p:nvSpPr>
        <p:spPr>
          <a:noFill/>
        </p:spPr>
        <p:txBody>
          <a:bodyPr/>
          <a:lstStyle/>
          <a:p>
            <a:fld id="{06019BB6-F9B2-4C5B-A6EB-F52233D0EE95}" type="slidenum">
              <a:rPr lang="en-US" smtClean="0">
                <a:ea typeface="新細明體" pitchFamily="18" charset="-120"/>
              </a:rPr>
              <a:pPr/>
              <a:t>37</a:t>
            </a:fld>
            <a:endParaRPr lang="en-US" smtClean="0">
              <a:latin typeface="Times New Roman" pitchFamily="18" charset="0"/>
              <a:ea typeface="新細明體" pitchFamily="18" charset="-120"/>
            </a:endParaRPr>
          </a:p>
        </p:txBody>
      </p:sp>
      <p:sp>
        <p:nvSpPr>
          <p:cNvPr id="16386" name="Rectangle 2"/>
          <p:cNvSpPr>
            <a:spLocks noGrp="1" noChangeArrowheads="1"/>
          </p:cNvSpPr>
          <p:nvPr>
            <p:ph type="title"/>
          </p:nvPr>
        </p:nvSpPr>
        <p:spPr/>
        <p:txBody>
          <a:bodyPr/>
          <a:lstStyle/>
          <a:p>
            <a:pPr eaLnBrk="1" hangingPunct="1"/>
            <a:r>
              <a:rPr lang="en-US" smtClean="0"/>
              <a:t>Hardware Architecture</a:t>
            </a:r>
          </a:p>
        </p:txBody>
      </p:sp>
      <p:sp>
        <p:nvSpPr>
          <p:cNvPr id="16387" name="Rectangle 3"/>
          <p:cNvSpPr>
            <a:spLocks noGrp="1" noChangeArrowheads="1"/>
          </p:cNvSpPr>
          <p:nvPr>
            <p:ph type="body" idx="1"/>
          </p:nvPr>
        </p:nvSpPr>
        <p:spPr/>
        <p:txBody>
          <a:bodyPr/>
          <a:lstStyle/>
          <a:p>
            <a:pPr eaLnBrk="1" hangingPunct="1">
              <a:lnSpc>
                <a:spcPct val="80000"/>
              </a:lnSpc>
            </a:pPr>
            <a:r>
              <a:rPr lang="en-US" dirty="0" smtClean="0"/>
              <a:t>Very little is published on specific search engines</a:t>
            </a:r>
          </a:p>
          <a:p>
            <a:pPr eaLnBrk="1" hangingPunct="1">
              <a:lnSpc>
                <a:spcPct val="80000"/>
              </a:lnSpc>
            </a:pPr>
            <a:r>
              <a:rPr lang="en-US" dirty="0" smtClean="0"/>
              <a:t>Google clusters (early 2003 data) (</a:t>
            </a:r>
            <a:r>
              <a:rPr lang="en-US" dirty="0" err="1" smtClean="0"/>
              <a:t>Barroso</a:t>
            </a:r>
            <a:r>
              <a:rPr lang="en-US" dirty="0" smtClean="0"/>
              <a:t> </a:t>
            </a:r>
            <a:r>
              <a:rPr lang="en-US" i="1" dirty="0" smtClean="0"/>
              <a:t>et.al.</a:t>
            </a:r>
            <a:r>
              <a:rPr lang="en-US" dirty="0" smtClean="0"/>
              <a:t>)</a:t>
            </a:r>
          </a:p>
          <a:p>
            <a:pPr lvl="1" eaLnBrk="1" hangingPunct="1">
              <a:lnSpc>
                <a:spcPct val="80000"/>
              </a:lnSpc>
            </a:pPr>
            <a:r>
              <a:rPr lang="en-US" dirty="0" smtClean="0"/>
              <a:t>15,000</a:t>
            </a:r>
            <a:r>
              <a:rPr lang="en-US" i="1" dirty="0" smtClean="0"/>
              <a:t> </a:t>
            </a:r>
            <a:r>
              <a:rPr lang="en-US" dirty="0" smtClean="0"/>
              <a:t>Off-the-shelf PCs</a:t>
            </a:r>
          </a:p>
          <a:p>
            <a:pPr lvl="1" eaLnBrk="1" hangingPunct="1">
              <a:lnSpc>
                <a:spcPct val="80000"/>
              </a:lnSpc>
            </a:pPr>
            <a:r>
              <a:rPr lang="en-US" dirty="0" smtClean="0"/>
              <a:t>Ranging from single-processor 533-MHz Celeron to dual-processor 1.4 GHz PIII</a:t>
            </a:r>
          </a:p>
          <a:p>
            <a:pPr lvl="1" eaLnBrk="1" hangingPunct="1">
              <a:lnSpc>
                <a:spcPct val="80000"/>
              </a:lnSpc>
            </a:pPr>
            <a:r>
              <a:rPr lang="en-US" dirty="0" smtClean="0"/>
              <a:t>One or more 80G IDE drives on each PC</a:t>
            </a:r>
          </a:p>
          <a:p>
            <a:pPr lvl="1" eaLnBrk="1" hangingPunct="1">
              <a:lnSpc>
                <a:spcPct val="80000"/>
              </a:lnSpc>
            </a:pPr>
            <a:r>
              <a:rPr lang="en-US" dirty="0" smtClean="0"/>
              <a:t>Giga-bit switches</a:t>
            </a:r>
          </a:p>
          <a:p>
            <a:pPr lvl="1" eaLnBrk="1" hangingPunct="1">
              <a:lnSpc>
                <a:spcPct val="80000"/>
              </a:lnSpc>
            </a:pPr>
            <a:r>
              <a:rPr lang="en-US" dirty="0" smtClean="0"/>
              <a:t>2-3 years of life cycle (hardware)</a:t>
            </a:r>
          </a:p>
          <a:p>
            <a:pPr lvl="1" eaLnBrk="1" hangingPunct="1">
              <a:lnSpc>
                <a:spcPct val="80000"/>
              </a:lnSpc>
            </a:pPr>
            <a:r>
              <a:rPr lang="en-US" dirty="0" smtClean="0"/>
              <a:t>Fault-tolerant software</a:t>
            </a:r>
          </a:p>
          <a:p>
            <a:pPr lvl="1" eaLnBrk="1" hangingPunct="1">
              <a:lnSpc>
                <a:spcPct val="80000"/>
              </a:lnSpc>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4"/>
          <p:cNvSpPr>
            <a:spLocks noGrp="1"/>
          </p:cNvSpPr>
          <p:nvPr>
            <p:ph type="sldNum" sz="quarter" idx="11"/>
          </p:nvPr>
        </p:nvSpPr>
        <p:spPr>
          <a:noFill/>
        </p:spPr>
        <p:txBody>
          <a:bodyPr/>
          <a:lstStyle/>
          <a:p>
            <a:fld id="{7476458C-8149-49F2-AF92-C078DB051EB0}" type="slidenum">
              <a:rPr lang="en-US" smtClean="0">
                <a:ea typeface="新細明體" pitchFamily="18" charset="-120"/>
              </a:rPr>
              <a:pPr/>
              <a:t>38</a:t>
            </a:fld>
            <a:endParaRPr lang="en-US" smtClean="0">
              <a:latin typeface="Times New Roman" pitchFamily="18" charset="0"/>
              <a:ea typeface="新細明體" pitchFamily="18" charset="-120"/>
            </a:endParaRPr>
          </a:p>
        </p:txBody>
      </p:sp>
      <p:sp>
        <p:nvSpPr>
          <p:cNvPr id="17410" name="Rectangle 2"/>
          <p:cNvSpPr>
            <a:spLocks noGrp="1" noChangeArrowheads="1"/>
          </p:cNvSpPr>
          <p:nvPr>
            <p:ph type="title"/>
          </p:nvPr>
        </p:nvSpPr>
        <p:spPr/>
        <p:txBody>
          <a:bodyPr/>
          <a:lstStyle/>
          <a:p>
            <a:pPr eaLnBrk="1" hangingPunct="1"/>
            <a:r>
              <a:rPr lang="en-US" smtClean="0"/>
              <a:t>Hardware Architecture (2)</a:t>
            </a:r>
          </a:p>
        </p:txBody>
      </p:sp>
      <p:sp>
        <p:nvSpPr>
          <p:cNvPr id="17411" name="Rectangle 3"/>
          <p:cNvSpPr>
            <a:spLocks noGrp="1" noChangeArrowheads="1"/>
          </p:cNvSpPr>
          <p:nvPr>
            <p:ph type="body" idx="1"/>
          </p:nvPr>
        </p:nvSpPr>
        <p:spPr/>
        <p:txBody>
          <a:bodyPr/>
          <a:lstStyle/>
          <a:p>
            <a:pPr eaLnBrk="1" hangingPunct="1"/>
            <a:r>
              <a:rPr lang="en-US" dirty="0" smtClean="0"/>
              <a:t>According to NY Times: 450,000 servers across 25 locations</a:t>
            </a:r>
            <a:r>
              <a:rPr lang="en-US" sz="2400" dirty="0" smtClean="0"/>
              <a:t> (“Hiding in Plain Sight, Google Seeks More Power” By JOHN MARKOFF and SAUL HANSELL Published: June 14, 2006)</a:t>
            </a:r>
          </a:p>
          <a:p>
            <a:pPr lvl="1" eaLnBrk="1" hangingPunct="1">
              <a:lnSpc>
                <a:spcPct val="80000"/>
              </a:lnSpc>
            </a:pPr>
            <a:r>
              <a:rPr lang="en-US" sz="1800" b="1" dirty="0" smtClean="0">
                <a:hlinkClick r:id="rId2"/>
              </a:rPr>
              <a:t>http://www.nytimes.com/2006/06/14/technology/14search.html?pagewanted=2&amp;ei=5088\&amp;en=c96a72bbc5f90a47&amp;ex=1307937600&amp;partner=rssnyt&amp;emc=rss</a:t>
            </a:r>
            <a:endParaRPr lang="en-US" sz="1800" b="1" dirty="0" smtClean="0"/>
          </a:p>
          <a:p>
            <a:pPr eaLnBrk="1" hangingPunct="1">
              <a:lnSpc>
                <a:spcPct val="80000"/>
              </a:lnSpc>
            </a:pPr>
            <a:r>
              <a:rPr lang="en-US" dirty="0" smtClean="0"/>
              <a:t>The same source points that Microsoft has about 200,000 servers currently and plans to expand it to 800,000 by 2011</a:t>
            </a:r>
          </a:p>
          <a:p>
            <a:pPr marL="342900" lvl="1" indent="-342900" eaLnBrk="1" hangingPunct="1">
              <a:lnSpc>
                <a:spcPct val="80000"/>
              </a:lnSpc>
              <a:buClr>
                <a:srgbClr val="FF0000"/>
              </a:buClr>
              <a:buFontTx/>
              <a:buChar char="•"/>
            </a:pPr>
            <a:r>
              <a:rPr lang="en-US" sz="2800" dirty="0" smtClean="0">
                <a:solidFill>
                  <a:schemeClr val="tx1"/>
                </a:solidFill>
              </a:rPr>
              <a:t>Jeff Dean’s October 2009 presentation anticipates 10 million computers in the next a few years</a:t>
            </a:r>
            <a:endParaRPr lang="en-US" dirty="0" smtClean="0">
              <a:solidFill>
                <a:schemeClr val="tx1"/>
              </a:solidFill>
            </a:endParaRPr>
          </a:p>
          <a:p>
            <a:pPr eaLnBrk="1" hangingPunct="1">
              <a:lnSpc>
                <a:spcPct val="80000"/>
              </a:lnSpc>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4"/>
          <p:cNvSpPr>
            <a:spLocks noGrp="1"/>
          </p:cNvSpPr>
          <p:nvPr>
            <p:ph type="sldNum" sz="quarter" idx="11"/>
          </p:nvPr>
        </p:nvSpPr>
        <p:spPr>
          <a:noFill/>
        </p:spPr>
        <p:txBody>
          <a:bodyPr/>
          <a:lstStyle/>
          <a:p>
            <a:fld id="{21439173-F7A7-452F-9E59-C230C48013D6}" type="slidenum">
              <a:rPr lang="en-US" smtClean="0">
                <a:ea typeface="新細明體" pitchFamily="18" charset="-120"/>
              </a:rPr>
              <a:pPr/>
              <a:t>39</a:t>
            </a:fld>
            <a:endParaRPr lang="en-US" smtClean="0">
              <a:latin typeface="Times New Roman" pitchFamily="18" charset="0"/>
              <a:ea typeface="新細明體" pitchFamily="18" charset="-120"/>
            </a:endParaRPr>
          </a:p>
        </p:txBody>
      </p:sp>
      <p:sp>
        <p:nvSpPr>
          <p:cNvPr id="18434" name="Rectangle 2"/>
          <p:cNvSpPr>
            <a:spLocks noGrp="1" noChangeArrowheads="1"/>
          </p:cNvSpPr>
          <p:nvPr>
            <p:ph type="title"/>
          </p:nvPr>
        </p:nvSpPr>
        <p:spPr/>
        <p:txBody>
          <a:bodyPr/>
          <a:lstStyle/>
          <a:p>
            <a:pPr eaLnBrk="1" hangingPunct="1"/>
            <a:r>
              <a:rPr lang="en-US" smtClean="0"/>
              <a:t>Some Highlights</a:t>
            </a:r>
          </a:p>
        </p:txBody>
      </p:sp>
      <p:sp>
        <p:nvSpPr>
          <p:cNvPr id="18435" name="Rectangle 3"/>
          <p:cNvSpPr>
            <a:spLocks noGrp="1" noChangeArrowheads="1"/>
          </p:cNvSpPr>
          <p:nvPr>
            <p:ph type="body" idx="1"/>
          </p:nvPr>
        </p:nvSpPr>
        <p:spPr/>
        <p:txBody>
          <a:bodyPr/>
          <a:lstStyle/>
          <a:p>
            <a:pPr eaLnBrk="1" hangingPunct="1">
              <a:lnSpc>
                <a:spcPct val="90000"/>
              </a:lnSpc>
            </a:pPr>
            <a:r>
              <a:rPr lang="en-US" dirty="0" smtClean="0"/>
              <a:t>On average, a single query reads hundreds of megabytes of data and consumes billions of CPU cycles</a:t>
            </a:r>
          </a:p>
          <a:p>
            <a:pPr eaLnBrk="1" hangingPunct="1">
              <a:lnSpc>
                <a:spcPct val="90000"/>
              </a:lnSpc>
            </a:pPr>
            <a:r>
              <a:rPr lang="en-US" dirty="0" smtClean="0"/>
              <a:t>Thousands of queries per second at peek time</a:t>
            </a:r>
          </a:p>
          <a:p>
            <a:pPr eaLnBrk="1" hangingPunct="1">
              <a:lnSpc>
                <a:spcPct val="90000"/>
              </a:lnSpc>
            </a:pPr>
            <a:r>
              <a:rPr lang="en-US" dirty="0" smtClean="0"/>
              <a:t>Index structure is partitioned</a:t>
            </a:r>
          </a:p>
          <a:p>
            <a:pPr eaLnBrk="1" hangingPunct="1">
              <a:lnSpc>
                <a:spcPct val="90000"/>
              </a:lnSpc>
            </a:pPr>
            <a:r>
              <a:rPr lang="en-US" dirty="0" smtClean="0"/>
              <a:t>Different queries can run on different processors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Google” </a:t>
            </a:r>
            <a:r>
              <a:rPr lang="en-US" dirty="0"/>
              <a:t>1997 (google.stanford.edu)</a:t>
            </a:r>
          </a:p>
        </p:txBody>
      </p:sp>
      <p:sp>
        <p:nvSpPr>
          <p:cNvPr id="4" name="Slide Number Placeholder 3"/>
          <p:cNvSpPr>
            <a:spLocks noGrp="1"/>
          </p:cNvSpPr>
          <p:nvPr>
            <p:ph type="sldNum" sz="quarter" idx="11"/>
          </p:nvPr>
        </p:nvSpPr>
        <p:spPr/>
        <p:txBody>
          <a:bodyPr/>
          <a:lstStyle/>
          <a:p>
            <a:pPr>
              <a:defRPr/>
            </a:pPr>
            <a:fld id="{4CEC3E8F-C7CB-4FE6-A1F2-6CE962647B6A}" type="slidenum">
              <a:rPr lang="en-US" smtClean="0"/>
              <a:pPr>
                <a:defRPr/>
              </a:pPr>
              <a:t>4</a:t>
            </a:fld>
            <a:endParaRPr lang="en-US">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328738"/>
            <a:ext cx="565785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19400" y="5943600"/>
            <a:ext cx="4275466" cy="338554"/>
          </a:xfrm>
          <a:prstGeom prst="rect">
            <a:avLst/>
          </a:prstGeom>
          <a:noFill/>
        </p:spPr>
        <p:txBody>
          <a:bodyPr wrap="none" rtlCol="0">
            <a:spAutoFit/>
          </a:bodyPr>
          <a:lstStyle/>
          <a:p>
            <a:r>
              <a:rPr lang="en-US" dirty="0" smtClean="0"/>
              <a:t>Photo from Jeff Dean’s WSDM 2009 Presentation</a:t>
            </a:r>
            <a:endParaRPr lang="en-US" dirty="0"/>
          </a:p>
        </p:txBody>
      </p:sp>
    </p:spTree>
    <p:extLst>
      <p:ext uri="{BB962C8B-B14F-4D97-AF65-F5344CB8AC3E}">
        <p14:creationId xmlns:p14="http://schemas.microsoft.com/office/powerpoint/2010/main" val="3963195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p:cNvSpPr>
            <a:spLocks noGrp="1"/>
          </p:cNvSpPr>
          <p:nvPr>
            <p:ph type="sldNum" sz="quarter" idx="11"/>
          </p:nvPr>
        </p:nvSpPr>
        <p:spPr>
          <a:noFill/>
        </p:spPr>
        <p:txBody>
          <a:bodyPr/>
          <a:lstStyle/>
          <a:p>
            <a:fld id="{7165BE9B-ED26-4A2F-A027-C4DE244E0FEA}" type="slidenum">
              <a:rPr lang="en-US" smtClean="0">
                <a:ea typeface="新細明體" pitchFamily="18" charset="-120"/>
              </a:rPr>
              <a:pPr/>
              <a:t>40</a:t>
            </a:fld>
            <a:endParaRPr lang="en-US" smtClean="0">
              <a:latin typeface="Times New Roman" pitchFamily="18" charset="0"/>
              <a:ea typeface="新細明體" pitchFamily="18" charset="-120"/>
            </a:endParaRPr>
          </a:p>
        </p:txBody>
      </p:sp>
      <p:sp>
        <p:nvSpPr>
          <p:cNvPr id="19458" name="Rectangle 2"/>
          <p:cNvSpPr>
            <a:spLocks noGrp="1" noChangeArrowheads="1"/>
          </p:cNvSpPr>
          <p:nvPr>
            <p:ph type="title"/>
          </p:nvPr>
        </p:nvSpPr>
        <p:spPr/>
        <p:txBody>
          <a:bodyPr/>
          <a:lstStyle/>
          <a:p>
            <a:pPr eaLnBrk="1" hangingPunct="1"/>
            <a:r>
              <a:rPr lang="en-US" smtClean="0"/>
              <a:t>Design Considerations</a:t>
            </a:r>
          </a:p>
        </p:txBody>
      </p:sp>
      <p:sp>
        <p:nvSpPr>
          <p:cNvPr id="19459" name="Rectangle 3"/>
          <p:cNvSpPr>
            <a:spLocks noGrp="1" noChangeArrowheads="1"/>
          </p:cNvSpPr>
          <p:nvPr>
            <p:ph type="body" idx="1"/>
          </p:nvPr>
        </p:nvSpPr>
        <p:spPr/>
        <p:txBody>
          <a:bodyPr/>
          <a:lstStyle/>
          <a:p>
            <a:pPr eaLnBrk="1" hangingPunct="1">
              <a:lnSpc>
                <a:spcPct val="90000"/>
              </a:lnSpc>
            </a:pPr>
            <a:r>
              <a:rPr lang="en-US" dirty="0" smtClean="0"/>
              <a:t>Use software to provide functionality, rather than using hardware</a:t>
            </a:r>
          </a:p>
          <a:p>
            <a:pPr eaLnBrk="1" hangingPunct="1">
              <a:lnSpc>
                <a:spcPct val="90000"/>
              </a:lnSpc>
            </a:pPr>
            <a:r>
              <a:rPr lang="en-US" dirty="0" smtClean="0"/>
              <a:t>Component-off-the-shelf (COTS) approach: commodity PCs are used with faulty tolerant back-bone network</a:t>
            </a:r>
          </a:p>
          <a:p>
            <a:pPr eaLnBrk="1" hangingPunct="1">
              <a:lnSpc>
                <a:spcPct val="90000"/>
              </a:lnSpc>
            </a:pPr>
            <a:r>
              <a:rPr lang="en-US" dirty="0" smtClean="0"/>
              <a:t>Reliability is achieved through replicating services across many different machines</a:t>
            </a:r>
          </a:p>
          <a:p>
            <a:pPr eaLnBrk="1" hangingPunct="1">
              <a:lnSpc>
                <a:spcPct val="90000"/>
              </a:lnSpc>
            </a:pPr>
            <a:r>
              <a:rPr lang="en-US" dirty="0" smtClean="0"/>
              <a:t>Price/performance consideration beats peek performance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4"/>
          <p:cNvSpPr>
            <a:spLocks noGrp="1"/>
          </p:cNvSpPr>
          <p:nvPr>
            <p:ph type="sldNum" sz="quarter" idx="11"/>
          </p:nvPr>
        </p:nvSpPr>
        <p:spPr>
          <a:noFill/>
        </p:spPr>
        <p:txBody>
          <a:bodyPr/>
          <a:lstStyle/>
          <a:p>
            <a:fld id="{097D93F4-98E9-4450-A901-B602205B26BB}" type="slidenum">
              <a:rPr lang="en-US" smtClean="0">
                <a:ea typeface="新細明體" pitchFamily="18" charset="-120"/>
              </a:rPr>
              <a:pPr/>
              <a:t>41</a:t>
            </a:fld>
            <a:endParaRPr lang="en-US" smtClean="0">
              <a:latin typeface="Times New Roman" pitchFamily="18" charset="0"/>
              <a:ea typeface="新細明體" pitchFamily="18" charset="-120"/>
            </a:endParaRPr>
          </a:p>
        </p:txBody>
      </p:sp>
      <p:sp>
        <p:nvSpPr>
          <p:cNvPr id="20482" name="Rectangle 2"/>
          <p:cNvSpPr>
            <a:spLocks noGrp="1" noChangeArrowheads="1"/>
          </p:cNvSpPr>
          <p:nvPr>
            <p:ph type="title"/>
          </p:nvPr>
        </p:nvSpPr>
        <p:spPr/>
        <p:txBody>
          <a:bodyPr/>
          <a:lstStyle/>
          <a:p>
            <a:pPr eaLnBrk="1" hangingPunct="1"/>
            <a:r>
              <a:rPr lang="en-US" smtClean="0"/>
              <a:t>Serving a Query</a:t>
            </a:r>
          </a:p>
        </p:txBody>
      </p:sp>
      <p:sp>
        <p:nvSpPr>
          <p:cNvPr id="20483" name="Rectangle 3"/>
          <p:cNvSpPr>
            <a:spLocks noGrp="1" noChangeArrowheads="1"/>
          </p:cNvSpPr>
          <p:nvPr>
            <p:ph type="body" idx="1"/>
          </p:nvPr>
        </p:nvSpPr>
        <p:spPr/>
        <p:txBody>
          <a:bodyPr/>
          <a:lstStyle/>
          <a:p>
            <a:pPr eaLnBrk="1" hangingPunct="1">
              <a:lnSpc>
                <a:spcPct val="90000"/>
              </a:lnSpc>
            </a:pPr>
            <a:r>
              <a:rPr lang="en-US" dirty="0" smtClean="0"/>
              <a:t>When a query is received, it is mapped to a local Google cluster that is close to the user geographically</a:t>
            </a:r>
          </a:p>
          <a:p>
            <a:pPr eaLnBrk="1" hangingPunct="1">
              <a:lnSpc>
                <a:spcPct val="90000"/>
              </a:lnSpc>
            </a:pPr>
            <a:r>
              <a:rPr lang="en-US" dirty="0" smtClean="0"/>
              <a:t>Google has clusters distributed across the world</a:t>
            </a:r>
          </a:p>
          <a:p>
            <a:pPr eaLnBrk="1" hangingPunct="1">
              <a:lnSpc>
                <a:spcPct val="90000"/>
              </a:lnSpc>
            </a:pPr>
            <a:r>
              <a:rPr lang="en-US" dirty="0" smtClean="0"/>
              <a:t>Each cluster has a few thousand machines</a:t>
            </a:r>
          </a:p>
          <a:p>
            <a:pPr eaLnBrk="1" hangingPunct="1">
              <a:lnSpc>
                <a:spcPct val="90000"/>
              </a:lnSpc>
            </a:pPr>
            <a:r>
              <a:rPr lang="en-US" dirty="0" smtClean="0"/>
              <a:t>A DNS-based hardware load-balancing scheme is used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4"/>
          <p:cNvSpPr>
            <a:spLocks noGrp="1"/>
          </p:cNvSpPr>
          <p:nvPr>
            <p:ph type="sldNum" sz="quarter" idx="11"/>
          </p:nvPr>
        </p:nvSpPr>
        <p:spPr>
          <a:noFill/>
        </p:spPr>
        <p:txBody>
          <a:bodyPr/>
          <a:lstStyle/>
          <a:p>
            <a:fld id="{E8A67532-7D47-4405-A8C6-5BB063AE41C9}" type="slidenum">
              <a:rPr lang="en-US" smtClean="0">
                <a:ea typeface="新細明體" pitchFamily="18" charset="-120"/>
              </a:rPr>
              <a:pPr/>
              <a:t>42</a:t>
            </a:fld>
            <a:endParaRPr lang="en-US" smtClean="0">
              <a:latin typeface="Times New Roman" pitchFamily="18" charset="0"/>
              <a:ea typeface="新細明體" pitchFamily="18" charset="-120"/>
            </a:endParaRPr>
          </a:p>
        </p:txBody>
      </p:sp>
      <p:sp>
        <p:nvSpPr>
          <p:cNvPr id="21506" name="Rectangle 2"/>
          <p:cNvSpPr>
            <a:spLocks noGrp="1" noChangeArrowheads="1"/>
          </p:cNvSpPr>
          <p:nvPr>
            <p:ph type="title"/>
          </p:nvPr>
        </p:nvSpPr>
        <p:spPr/>
        <p:txBody>
          <a:bodyPr/>
          <a:lstStyle/>
          <a:p>
            <a:pPr eaLnBrk="1" hangingPunct="1"/>
            <a:r>
              <a:rPr lang="en-US" smtClean="0"/>
              <a:t>Serving a Query (</a:t>
            </a:r>
            <a:r>
              <a:rPr lang="en-US" sz="3200" smtClean="0"/>
              <a:t>cont</a:t>
            </a:r>
            <a:r>
              <a:rPr lang="en-US" smtClean="0"/>
              <a:t>)</a:t>
            </a:r>
          </a:p>
        </p:txBody>
      </p:sp>
      <p:sp>
        <p:nvSpPr>
          <p:cNvPr id="21507" name="Rectangle 3"/>
          <p:cNvSpPr>
            <a:spLocks noGrp="1" noChangeArrowheads="1"/>
          </p:cNvSpPr>
          <p:nvPr>
            <p:ph type="body" idx="1"/>
          </p:nvPr>
        </p:nvSpPr>
        <p:spPr/>
        <p:txBody>
          <a:bodyPr/>
          <a:lstStyle/>
          <a:p>
            <a:pPr eaLnBrk="1" hangingPunct="1">
              <a:lnSpc>
                <a:spcPct val="90000"/>
              </a:lnSpc>
            </a:pPr>
            <a:r>
              <a:rPr lang="en-US" dirty="0" smtClean="0"/>
              <a:t>Query execution consists of two major phases</a:t>
            </a:r>
          </a:p>
          <a:p>
            <a:pPr eaLnBrk="1" hangingPunct="1">
              <a:lnSpc>
                <a:spcPct val="90000"/>
              </a:lnSpc>
            </a:pPr>
            <a:r>
              <a:rPr lang="en-US" dirty="0" smtClean="0"/>
              <a:t>Phase one:</a:t>
            </a:r>
          </a:p>
          <a:p>
            <a:pPr lvl="1" eaLnBrk="1" hangingPunct="1">
              <a:lnSpc>
                <a:spcPct val="90000"/>
              </a:lnSpc>
            </a:pPr>
            <a:r>
              <a:rPr lang="en-US" dirty="0" smtClean="0"/>
              <a:t>The index servers consult an inverted index that map each query word to a hit list</a:t>
            </a:r>
          </a:p>
          <a:p>
            <a:pPr lvl="1" eaLnBrk="1" hangingPunct="1">
              <a:lnSpc>
                <a:spcPct val="90000"/>
              </a:lnSpc>
            </a:pPr>
            <a:r>
              <a:rPr lang="en-US" dirty="0" smtClean="0"/>
              <a:t>The index servers then determine a set of relevant documents by intersecting the hit lists of each query words</a:t>
            </a:r>
          </a:p>
          <a:p>
            <a:pPr lvl="1" eaLnBrk="1" hangingPunct="1">
              <a:lnSpc>
                <a:spcPct val="90000"/>
              </a:lnSpc>
            </a:pPr>
            <a:r>
              <a:rPr lang="en-US" dirty="0" smtClean="0"/>
              <a:t>A relevance score is computed for each document</a:t>
            </a:r>
          </a:p>
          <a:p>
            <a:pPr lvl="1" eaLnBrk="1" hangingPunct="1">
              <a:lnSpc>
                <a:spcPct val="90000"/>
              </a:lnSpc>
            </a:pPr>
            <a:r>
              <a:rPr lang="en-US" dirty="0" smtClean="0"/>
              <a:t>The result of this phase is an ordered list of </a:t>
            </a:r>
            <a:r>
              <a:rPr lang="en-US" dirty="0" err="1" smtClean="0"/>
              <a:t>docIds</a:t>
            </a:r>
            <a:endParaRPr lang="en-US" dirty="0" smtClean="0"/>
          </a:p>
          <a:p>
            <a:pPr lvl="1" eaLnBrk="1" hangingPunct="1">
              <a:lnSpc>
                <a:spcPct val="90000"/>
              </a:lnSpc>
            </a:pPr>
            <a:r>
              <a:rPr lang="en-US" dirty="0" smtClean="0"/>
              <a:t>The entire index is randomly divided into pieces (</a:t>
            </a:r>
            <a:r>
              <a:rPr lang="en-US" i="1" dirty="0" smtClean="0"/>
              <a:t>index shards</a:t>
            </a:r>
            <a:r>
              <a:rPr lang="en-US" dirty="0"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4"/>
          <p:cNvSpPr>
            <a:spLocks noGrp="1"/>
          </p:cNvSpPr>
          <p:nvPr>
            <p:ph type="sldNum" sz="quarter" idx="11"/>
          </p:nvPr>
        </p:nvSpPr>
        <p:spPr>
          <a:noFill/>
        </p:spPr>
        <p:txBody>
          <a:bodyPr/>
          <a:lstStyle/>
          <a:p>
            <a:fld id="{C3DA3BA9-6709-4442-8228-A608D40124C1}" type="slidenum">
              <a:rPr lang="en-US" smtClean="0">
                <a:ea typeface="新細明體" pitchFamily="18" charset="-120"/>
              </a:rPr>
              <a:pPr/>
              <a:t>43</a:t>
            </a:fld>
            <a:endParaRPr lang="en-US" smtClean="0">
              <a:latin typeface="Times New Roman" pitchFamily="18" charset="0"/>
              <a:ea typeface="新細明體" pitchFamily="18" charset="-120"/>
            </a:endParaRPr>
          </a:p>
        </p:txBody>
      </p:sp>
      <p:sp>
        <p:nvSpPr>
          <p:cNvPr id="22530" name="Rectangle 2"/>
          <p:cNvSpPr>
            <a:spLocks noGrp="1" noChangeArrowheads="1"/>
          </p:cNvSpPr>
          <p:nvPr>
            <p:ph type="title"/>
          </p:nvPr>
        </p:nvSpPr>
        <p:spPr/>
        <p:txBody>
          <a:bodyPr/>
          <a:lstStyle/>
          <a:p>
            <a:pPr eaLnBrk="1" hangingPunct="1"/>
            <a:r>
              <a:rPr lang="en-US" smtClean="0"/>
              <a:t>Serving a Query (</a:t>
            </a:r>
            <a:r>
              <a:rPr lang="en-US" sz="3200" smtClean="0"/>
              <a:t>cont</a:t>
            </a:r>
            <a:r>
              <a:rPr lang="en-US" smtClean="0"/>
              <a:t>)</a:t>
            </a:r>
          </a:p>
        </p:txBody>
      </p:sp>
      <p:sp>
        <p:nvSpPr>
          <p:cNvPr id="22531" name="Rectangle 3"/>
          <p:cNvSpPr>
            <a:spLocks noGrp="1" noChangeArrowheads="1"/>
          </p:cNvSpPr>
          <p:nvPr>
            <p:ph type="body" idx="1"/>
          </p:nvPr>
        </p:nvSpPr>
        <p:spPr/>
        <p:txBody>
          <a:bodyPr/>
          <a:lstStyle/>
          <a:p>
            <a:pPr eaLnBrk="1" hangingPunct="1">
              <a:lnSpc>
                <a:spcPct val="90000"/>
              </a:lnSpc>
            </a:pPr>
            <a:r>
              <a:rPr lang="en-US" dirty="0" smtClean="0"/>
              <a:t>Phase two:</a:t>
            </a:r>
          </a:p>
          <a:p>
            <a:pPr lvl="1" eaLnBrk="1" hangingPunct="1">
              <a:lnSpc>
                <a:spcPct val="90000"/>
              </a:lnSpc>
            </a:pPr>
            <a:r>
              <a:rPr lang="en-US" dirty="0" smtClean="0"/>
              <a:t>The document servers take the </a:t>
            </a:r>
            <a:r>
              <a:rPr lang="en-US" dirty="0" err="1" smtClean="0"/>
              <a:t>docIds</a:t>
            </a:r>
            <a:r>
              <a:rPr lang="en-US" dirty="0" smtClean="0"/>
              <a:t> and compute the actual title and URL for each, along with a summary</a:t>
            </a:r>
          </a:p>
          <a:p>
            <a:pPr lvl="1" eaLnBrk="1" hangingPunct="1">
              <a:lnSpc>
                <a:spcPct val="90000"/>
              </a:lnSpc>
            </a:pPr>
            <a:r>
              <a:rPr lang="en-US" dirty="0" smtClean="0"/>
              <a:t>Documents are randomly distributed into smaller shards</a:t>
            </a:r>
          </a:p>
          <a:p>
            <a:pPr lvl="1" eaLnBrk="1" hangingPunct="1">
              <a:lnSpc>
                <a:spcPct val="90000"/>
              </a:lnSpc>
            </a:pPr>
            <a:r>
              <a:rPr lang="en-US" dirty="0" smtClean="0"/>
              <a:t>Multiple servers replicas responsible for handling each shard</a:t>
            </a:r>
          </a:p>
          <a:p>
            <a:pPr lvl="1" eaLnBrk="1" hangingPunct="1">
              <a:lnSpc>
                <a:spcPct val="90000"/>
              </a:lnSpc>
            </a:pPr>
            <a:r>
              <a:rPr lang="en-US" dirty="0" smtClean="0"/>
              <a:t>Routing requests through a load balancer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4"/>
          <p:cNvSpPr>
            <a:spLocks noGrp="1"/>
          </p:cNvSpPr>
          <p:nvPr>
            <p:ph type="sldNum" sz="quarter" idx="11"/>
          </p:nvPr>
        </p:nvSpPr>
        <p:spPr>
          <a:noFill/>
        </p:spPr>
        <p:txBody>
          <a:bodyPr/>
          <a:lstStyle/>
          <a:p>
            <a:fld id="{AF83C32E-F694-45C1-9FA7-82E862435517}" type="slidenum">
              <a:rPr lang="en-US" smtClean="0">
                <a:ea typeface="新細明體" pitchFamily="18" charset="-120"/>
              </a:rPr>
              <a:pPr/>
              <a:t>44</a:t>
            </a:fld>
            <a:endParaRPr lang="en-US" smtClean="0">
              <a:latin typeface="Times New Roman" pitchFamily="18" charset="0"/>
              <a:ea typeface="新細明體" pitchFamily="18" charset="-120"/>
            </a:endParaRPr>
          </a:p>
        </p:txBody>
      </p:sp>
      <p:sp>
        <p:nvSpPr>
          <p:cNvPr id="23554" name="Rectangle 2"/>
          <p:cNvSpPr>
            <a:spLocks noGrp="1" noChangeArrowheads="1"/>
          </p:cNvSpPr>
          <p:nvPr>
            <p:ph type="title"/>
          </p:nvPr>
        </p:nvSpPr>
        <p:spPr/>
        <p:txBody>
          <a:bodyPr/>
          <a:lstStyle/>
          <a:p>
            <a:pPr eaLnBrk="1" hangingPunct="1"/>
            <a:r>
              <a:rPr lang="en-US" smtClean="0"/>
              <a:t>Document Server Clusters</a:t>
            </a:r>
          </a:p>
        </p:txBody>
      </p:sp>
      <p:sp>
        <p:nvSpPr>
          <p:cNvPr id="23555" name="Rectangle 3"/>
          <p:cNvSpPr>
            <a:spLocks noGrp="1" noChangeArrowheads="1"/>
          </p:cNvSpPr>
          <p:nvPr>
            <p:ph type="body" idx="1"/>
          </p:nvPr>
        </p:nvSpPr>
        <p:spPr/>
        <p:txBody>
          <a:bodyPr/>
          <a:lstStyle/>
          <a:p>
            <a:pPr eaLnBrk="1" hangingPunct="1">
              <a:lnSpc>
                <a:spcPct val="90000"/>
              </a:lnSpc>
            </a:pPr>
            <a:r>
              <a:rPr lang="en-US" dirty="0" smtClean="0"/>
              <a:t>Each must have access to an online, low-latency copy of the entire web</a:t>
            </a:r>
          </a:p>
          <a:p>
            <a:pPr eaLnBrk="1" hangingPunct="1">
              <a:lnSpc>
                <a:spcPct val="90000"/>
              </a:lnSpc>
            </a:pPr>
            <a:r>
              <a:rPr lang="en-US" dirty="0" smtClean="0"/>
              <a:t>Google stores dozens of copies of the web across its clusters</a:t>
            </a:r>
          </a:p>
          <a:p>
            <a:pPr eaLnBrk="1" hangingPunct="1">
              <a:lnSpc>
                <a:spcPct val="90000"/>
              </a:lnSpc>
            </a:pPr>
            <a:r>
              <a:rPr lang="en-US" dirty="0" smtClean="0"/>
              <a:t>Supporting services of a Google web server (GWS) besides doc server and index server:</a:t>
            </a:r>
          </a:p>
          <a:p>
            <a:pPr lvl="1" eaLnBrk="1" hangingPunct="1">
              <a:lnSpc>
                <a:spcPct val="90000"/>
              </a:lnSpc>
            </a:pPr>
            <a:r>
              <a:rPr lang="en-US" dirty="0" smtClean="0"/>
              <a:t>Spell check</a:t>
            </a:r>
          </a:p>
          <a:p>
            <a:pPr lvl="1" eaLnBrk="1" hangingPunct="1">
              <a:lnSpc>
                <a:spcPct val="90000"/>
              </a:lnSpc>
            </a:pPr>
            <a:r>
              <a:rPr lang="en-US" dirty="0" smtClean="0"/>
              <a:t>Ad serving (if any)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4"/>
          <p:cNvSpPr>
            <a:spLocks noGrp="1"/>
          </p:cNvSpPr>
          <p:nvPr>
            <p:ph type="sldNum" sz="quarter" idx="11"/>
          </p:nvPr>
        </p:nvSpPr>
        <p:spPr>
          <a:noFill/>
        </p:spPr>
        <p:txBody>
          <a:bodyPr/>
          <a:lstStyle/>
          <a:p>
            <a:fld id="{FC25E565-7166-44DB-ABF0-3DF53AE2CC88}" type="slidenum">
              <a:rPr lang="en-US" smtClean="0">
                <a:ea typeface="新細明體" pitchFamily="18" charset="-120"/>
              </a:rPr>
              <a:pPr/>
              <a:t>45</a:t>
            </a:fld>
            <a:endParaRPr lang="en-US" smtClean="0">
              <a:latin typeface="Times New Roman" pitchFamily="18" charset="0"/>
              <a:ea typeface="新細明體" pitchFamily="18" charset="-120"/>
            </a:endParaRPr>
          </a:p>
        </p:txBody>
      </p:sp>
      <p:sp>
        <p:nvSpPr>
          <p:cNvPr id="24578" name="Rectangle 2"/>
          <p:cNvSpPr>
            <a:spLocks noGrp="1" noChangeArrowheads="1"/>
          </p:cNvSpPr>
          <p:nvPr>
            <p:ph type="title"/>
          </p:nvPr>
        </p:nvSpPr>
        <p:spPr/>
        <p:txBody>
          <a:bodyPr/>
          <a:lstStyle/>
          <a:p>
            <a:pPr eaLnBrk="1" hangingPunct="1"/>
            <a:r>
              <a:rPr lang="en-US" smtClean="0"/>
              <a:t>Commodity Parts</a:t>
            </a:r>
          </a:p>
        </p:txBody>
      </p:sp>
      <p:sp>
        <p:nvSpPr>
          <p:cNvPr id="24579" name="Rectangle 3"/>
          <p:cNvSpPr>
            <a:spLocks noGrp="1" noChangeArrowheads="1"/>
          </p:cNvSpPr>
          <p:nvPr>
            <p:ph type="body" idx="1"/>
          </p:nvPr>
        </p:nvSpPr>
        <p:spPr/>
        <p:txBody>
          <a:bodyPr/>
          <a:lstStyle/>
          <a:p>
            <a:pPr eaLnBrk="1" hangingPunct="1">
              <a:lnSpc>
                <a:spcPct val="90000"/>
              </a:lnSpc>
            </a:pPr>
            <a:r>
              <a:rPr lang="en-US" dirty="0" smtClean="0"/>
              <a:t>Google’s racks consist of 40 to 80 x86-based servers mounted on either side of a custom made rack</a:t>
            </a:r>
          </a:p>
          <a:p>
            <a:pPr eaLnBrk="1" hangingPunct="1">
              <a:lnSpc>
                <a:spcPct val="90000"/>
              </a:lnSpc>
            </a:pPr>
            <a:r>
              <a:rPr lang="en-US" dirty="0" smtClean="0"/>
              <a:t>Each side of the rack contains 20 2-u or 40 1-u servers</a:t>
            </a:r>
          </a:p>
          <a:p>
            <a:pPr eaLnBrk="1" hangingPunct="1">
              <a:lnSpc>
                <a:spcPct val="90000"/>
              </a:lnSpc>
            </a:pPr>
            <a:r>
              <a:rPr lang="en-US" dirty="0" smtClean="0"/>
              <a:t>These servers are mid-range</a:t>
            </a:r>
          </a:p>
          <a:p>
            <a:pPr eaLnBrk="1" hangingPunct="1">
              <a:lnSpc>
                <a:spcPct val="90000"/>
              </a:lnSpc>
            </a:pPr>
            <a:r>
              <a:rPr lang="en-US" dirty="0" smtClean="0"/>
              <a:t>Several generations of CPU in active use, ranging from 533-MHz single processor to dual 1.4-GHz Pentium III servers (2003)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4"/>
          <p:cNvSpPr>
            <a:spLocks noGrp="1"/>
          </p:cNvSpPr>
          <p:nvPr>
            <p:ph type="sldNum" sz="quarter" idx="11"/>
          </p:nvPr>
        </p:nvSpPr>
        <p:spPr>
          <a:noFill/>
        </p:spPr>
        <p:txBody>
          <a:bodyPr/>
          <a:lstStyle/>
          <a:p>
            <a:fld id="{29A49668-2DFB-47E2-A952-26CDD84DE0F0}" type="slidenum">
              <a:rPr lang="en-US" smtClean="0">
                <a:ea typeface="新細明體" pitchFamily="18" charset="-120"/>
              </a:rPr>
              <a:pPr/>
              <a:t>46</a:t>
            </a:fld>
            <a:endParaRPr lang="en-US" smtClean="0">
              <a:latin typeface="Times New Roman" pitchFamily="18" charset="0"/>
              <a:ea typeface="新細明體" pitchFamily="18" charset="-120"/>
            </a:endParaRPr>
          </a:p>
        </p:txBody>
      </p:sp>
      <p:sp>
        <p:nvSpPr>
          <p:cNvPr id="25602" name="Rectangle 2"/>
          <p:cNvSpPr>
            <a:spLocks noGrp="1" noChangeArrowheads="1"/>
          </p:cNvSpPr>
          <p:nvPr>
            <p:ph type="title"/>
          </p:nvPr>
        </p:nvSpPr>
        <p:spPr/>
        <p:txBody>
          <a:bodyPr/>
          <a:lstStyle/>
          <a:p>
            <a:pPr eaLnBrk="1" hangingPunct="1"/>
            <a:r>
              <a:rPr lang="en-US" smtClean="0"/>
              <a:t>Commodity Parts (cont)</a:t>
            </a:r>
          </a:p>
        </p:txBody>
      </p:sp>
      <p:sp>
        <p:nvSpPr>
          <p:cNvPr id="25603" name="Rectangle 3"/>
          <p:cNvSpPr>
            <a:spLocks noGrp="1" noChangeArrowheads="1"/>
          </p:cNvSpPr>
          <p:nvPr>
            <p:ph type="body" idx="1"/>
          </p:nvPr>
        </p:nvSpPr>
        <p:spPr/>
        <p:txBody>
          <a:bodyPr/>
          <a:lstStyle/>
          <a:p>
            <a:pPr eaLnBrk="1" hangingPunct="1">
              <a:lnSpc>
                <a:spcPct val="90000"/>
              </a:lnSpc>
            </a:pPr>
            <a:r>
              <a:rPr lang="en-US" dirty="0" smtClean="0"/>
              <a:t>Each server contains one or more IDE 80 G byte disk drive</a:t>
            </a:r>
          </a:p>
          <a:p>
            <a:pPr eaLnBrk="1" hangingPunct="1">
              <a:lnSpc>
                <a:spcPct val="90000"/>
              </a:lnSpc>
            </a:pPr>
            <a:r>
              <a:rPr lang="en-US" dirty="0" smtClean="0"/>
              <a:t>The servers on each side of a rack interconnect via a 100-Mbps Ethernet switch </a:t>
            </a:r>
          </a:p>
          <a:p>
            <a:pPr eaLnBrk="1" hangingPunct="1">
              <a:lnSpc>
                <a:spcPct val="90000"/>
              </a:lnSpc>
            </a:pPr>
            <a:r>
              <a:rPr lang="en-US" dirty="0" smtClean="0"/>
              <a:t>Each switch has one or two gigabit uplinks to a core gigabit switch that connect all racks together</a:t>
            </a:r>
          </a:p>
          <a:p>
            <a:r>
              <a:rPr lang="en-US" dirty="0" smtClean="0"/>
              <a:t>Today (Dean 2009): One server</a:t>
            </a:r>
          </a:p>
          <a:p>
            <a:pPr lvl="1"/>
            <a:r>
              <a:rPr lang="en-US" dirty="0" smtClean="0"/>
              <a:t>DRAM: 16GB, 100ns, 20GB/s</a:t>
            </a:r>
          </a:p>
          <a:p>
            <a:pPr lvl="1"/>
            <a:r>
              <a:rPr lang="en-US" dirty="0" smtClean="0"/>
              <a:t>Disk: 2TB, 10ms, 200MB/s</a:t>
            </a:r>
          </a:p>
          <a:p>
            <a:pPr eaLnBrk="1" hangingPunct="1">
              <a:lnSpc>
                <a:spcPct val="90000"/>
              </a:lnSpc>
            </a:pPr>
            <a:endParaRPr lang="en-US"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4"/>
          <p:cNvSpPr>
            <a:spLocks noGrp="1"/>
          </p:cNvSpPr>
          <p:nvPr>
            <p:ph type="sldNum" sz="quarter" idx="11"/>
          </p:nvPr>
        </p:nvSpPr>
        <p:spPr>
          <a:noFill/>
        </p:spPr>
        <p:txBody>
          <a:bodyPr/>
          <a:lstStyle/>
          <a:p>
            <a:fld id="{7B300DDE-D26F-45D4-8064-AE60E89370AA}" type="slidenum">
              <a:rPr lang="en-US" smtClean="0">
                <a:ea typeface="新細明體" pitchFamily="18" charset="-120"/>
              </a:rPr>
              <a:pPr/>
              <a:t>47</a:t>
            </a:fld>
            <a:endParaRPr lang="en-US" smtClean="0">
              <a:latin typeface="Times New Roman" pitchFamily="18" charset="0"/>
              <a:ea typeface="新細明體" pitchFamily="18" charset="-120"/>
            </a:endParaRPr>
          </a:p>
        </p:txBody>
      </p:sp>
      <p:sp>
        <p:nvSpPr>
          <p:cNvPr id="26626" name="Rectangle 2"/>
          <p:cNvSpPr>
            <a:spLocks noGrp="1" noChangeArrowheads="1"/>
          </p:cNvSpPr>
          <p:nvPr>
            <p:ph type="title"/>
          </p:nvPr>
        </p:nvSpPr>
        <p:spPr/>
        <p:txBody>
          <a:bodyPr/>
          <a:lstStyle/>
          <a:p>
            <a:pPr eaLnBrk="1" hangingPunct="1"/>
            <a:r>
              <a:rPr lang="en-US" smtClean="0"/>
              <a:t>Cost Estimate of an Example Rack</a:t>
            </a:r>
          </a:p>
        </p:txBody>
      </p:sp>
      <p:sp>
        <p:nvSpPr>
          <p:cNvPr id="26627" name="Rectangle 3"/>
          <p:cNvSpPr>
            <a:spLocks noGrp="1" noChangeArrowheads="1"/>
          </p:cNvSpPr>
          <p:nvPr>
            <p:ph type="body" idx="1"/>
          </p:nvPr>
        </p:nvSpPr>
        <p:spPr/>
        <p:txBody>
          <a:bodyPr/>
          <a:lstStyle/>
          <a:p>
            <a:pPr eaLnBrk="1" hangingPunct="1">
              <a:lnSpc>
                <a:spcPct val="90000"/>
              </a:lnSpc>
            </a:pPr>
            <a:r>
              <a:rPr lang="en-US" dirty="0" smtClean="0"/>
              <a:t>Late 2002, a rack of 88 dual-CPU 2-GHz Xeon servers with 2 G bytes Ram and 80 G bytes of disk costs around $278,000</a:t>
            </a:r>
          </a:p>
          <a:p>
            <a:pPr eaLnBrk="1" hangingPunct="1">
              <a:lnSpc>
                <a:spcPct val="90000"/>
              </a:lnSpc>
            </a:pPr>
            <a:r>
              <a:rPr lang="en-US" dirty="0" smtClean="0"/>
              <a:t>This rack contains 176 2-GHz Xeon CPUs, 176 G bytes of RAM, 7 T bytes of disk</a:t>
            </a:r>
          </a:p>
          <a:p>
            <a:pPr eaLnBrk="1" hangingPunct="1">
              <a:lnSpc>
                <a:spcPct val="90000"/>
              </a:lnSpc>
            </a:pPr>
            <a:r>
              <a:rPr lang="en-US" dirty="0" smtClean="0"/>
              <a:t>A typical x86-based server contains 8 2-GHz Xeon CPUs, 64 G bytes of RAM, 8 T bytes of disk, costing about $758,000</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t>Google history</a:t>
            </a:r>
          </a:p>
          <a:p>
            <a:r>
              <a:rPr lang="en-US" dirty="0" smtClean="0"/>
              <a:t>Overall architecture</a:t>
            </a:r>
          </a:p>
          <a:p>
            <a:r>
              <a:rPr lang="en-US" dirty="0" smtClean="0"/>
              <a:t>File systems</a:t>
            </a:r>
          </a:p>
          <a:p>
            <a:r>
              <a:rPr lang="en-US" dirty="0" smtClean="0"/>
              <a:t>Google cluster</a:t>
            </a:r>
          </a:p>
          <a:p>
            <a:r>
              <a:rPr lang="en-US" dirty="0" smtClean="0">
                <a:solidFill>
                  <a:srgbClr val="FF0000"/>
                </a:solidFill>
              </a:rPr>
              <a:t>Recent development</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fld id="{4CEC3E8F-C7CB-4FE6-A1F2-6CE962647B6A}" type="slidenum">
              <a:rPr lang="en-US" smtClean="0"/>
              <a:pPr>
                <a:defRPr/>
              </a:pPr>
              <a:t>48</a:t>
            </a:fld>
            <a:endParaRPr lang="en-US">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 Data Centers</a:t>
            </a:r>
            <a:endParaRPr lang="en-US" dirty="0"/>
          </a:p>
        </p:txBody>
      </p:sp>
      <p:sp>
        <p:nvSpPr>
          <p:cNvPr id="3" name="Content Placeholder 2"/>
          <p:cNvSpPr>
            <a:spLocks noGrp="1"/>
          </p:cNvSpPr>
          <p:nvPr>
            <p:ph idx="1"/>
          </p:nvPr>
        </p:nvSpPr>
        <p:spPr/>
        <p:txBody>
          <a:bodyPr/>
          <a:lstStyle/>
          <a:p>
            <a:r>
              <a:rPr lang="en-US" dirty="0" smtClean="0"/>
              <a:t>June 2006 New York Times reported that Google’s </a:t>
            </a:r>
            <a:r>
              <a:rPr lang="en-US" dirty="0" err="1" smtClean="0"/>
              <a:t>Dalles</a:t>
            </a:r>
            <a:r>
              <a:rPr lang="en-US" dirty="0" smtClean="0"/>
              <a:t>, </a:t>
            </a:r>
            <a:r>
              <a:rPr lang="en-US" dirty="0" err="1" smtClean="0"/>
              <a:t>Oregan</a:t>
            </a:r>
            <a:r>
              <a:rPr lang="en-US" dirty="0" smtClean="0"/>
              <a:t> Data Center would create 60-120 full-time jobs</a:t>
            </a:r>
          </a:p>
          <a:p>
            <a:pPr eaLnBrk="1" hangingPunct="1"/>
            <a:r>
              <a:rPr lang="en-US" dirty="0" smtClean="0"/>
              <a:t>According to NY Times: 450,000 servers across 25 locations</a:t>
            </a:r>
            <a:r>
              <a:rPr lang="en-US" sz="2400" dirty="0" smtClean="0"/>
              <a:t> (“Hiding in Plain Sight, Google Seeks More Power” By JOHN MARKOFF and SAUL HANSELL Published: June 14, 2006)</a:t>
            </a:r>
          </a:p>
          <a:p>
            <a:pPr lvl="1" eaLnBrk="1" hangingPunct="1">
              <a:lnSpc>
                <a:spcPct val="80000"/>
              </a:lnSpc>
            </a:pPr>
            <a:r>
              <a:rPr lang="en-US" sz="1800" b="1" dirty="0" smtClean="0">
                <a:hlinkClick r:id="rId2"/>
              </a:rPr>
              <a:t>http://www.nytimes.com/2006/06/14/technology/14search.html?pagewanted=1&amp;ei=5088\&amp;en=c96a72bbc5f90a47&amp;ex=1307937600&amp;partner=rssnyt&amp;emc=rss</a:t>
            </a:r>
            <a:endParaRPr lang="en-US" sz="1800" b="1" dirty="0" smtClean="0"/>
          </a:p>
        </p:txBody>
      </p:sp>
      <p:sp>
        <p:nvSpPr>
          <p:cNvPr id="4" name="Slide Number Placeholder 3"/>
          <p:cNvSpPr>
            <a:spLocks noGrp="1"/>
          </p:cNvSpPr>
          <p:nvPr>
            <p:ph type="sldNum" sz="quarter" idx="11"/>
          </p:nvPr>
        </p:nvSpPr>
        <p:spPr/>
        <p:txBody>
          <a:bodyPr/>
          <a:lstStyle/>
          <a:p>
            <a:fld id="{8868584E-4600-45AD-9CDB-C9A3A2503F13}" type="slidenum">
              <a:rPr lang="en-US" smtClean="0"/>
              <a:pPr/>
              <a:t>49</a:t>
            </a:fld>
            <a:endParaRPr lang="en-US">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“Corkboards” (1999)</a:t>
            </a:r>
          </a:p>
        </p:txBody>
      </p:sp>
      <p:sp>
        <p:nvSpPr>
          <p:cNvPr id="3" name="Slide Number Placeholder 2"/>
          <p:cNvSpPr>
            <a:spLocks noGrp="1"/>
          </p:cNvSpPr>
          <p:nvPr>
            <p:ph type="sldNum" sz="quarter" idx="11"/>
          </p:nvPr>
        </p:nvSpPr>
        <p:spPr/>
        <p:txBody>
          <a:bodyPr/>
          <a:lstStyle/>
          <a:p>
            <a:pPr>
              <a:defRPr/>
            </a:pPr>
            <a:fld id="{8D664ECE-7D0B-452C-A113-47B60AF368B3}" type="slidenum">
              <a:rPr lang="en-US" smtClean="0"/>
              <a:pPr>
                <a:defRPr/>
              </a:pPr>
              <a:t>5</a:t>
            </a:fld>
            <a:endParaRPr lang="en-US">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2768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0" y="5943600"/>
            <a:ext cx="4275466" cy="338554"/>
          </a:xfrm>
          <a:prstGeom prst="rect">
            <a:avLst/>
          </a:prstGeom>
          <a:noFill/>
        </p:spPr>
        <p:txBody>
          <a:bodyPr wrap="none" rtlCol="0">
            <a:spAutoFit/>
          </a:bodyPr>
          <a:lstStyle/>
          <a:p>
            <a:r>
              <a:rPr lang="en-US" dirty="0" smtClean="0"/>
              <a:t>Photo from Jeff Dean’s WSDM 2009 Presentation</a:t>
            </a:r>
            <a:endParaRPr lang="en-US" dirty="0"/>
          </a:p>
        </p:txBody>
      </p:sp>
    </p:spTree>
    <p:extLst>
      <p:ext uri="{BB962C8B-B14F-4D97-AF65-F5344CB8AC3E}">
        <p14:creationId xmlns:p14="http://schemas.microsoft.com/office/powerpoint/2010/main" val="1166678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Changes at Google</a:t>
            </a:r>
            <a:endParaRPr lang="en-US" dirty="0"/>
          </a:p>
        </p:txBody>
      </p:sp>
      <p:sp>
        <p:nvSpPr>
          <p:cNvPr id="3" name="Content Placeholder 2"/>
          <p:cNvSpPr>
            <a:spLocks noGrp="1"/>
          </p:cNvSpPr>
          <p:nvPr>
            <p:ph idx="1"/>
          </p:nvPr>
        </p:nvSpPr>
        <p:spPr/>
        <p:txBody>
          <a:bodyPr/>
          <a:lstStyle/>
          <a:p>
            <a:r>
              <a:rPr lang="en-US" dirty="0" smtClean="0"/>
              <a:t>March </a:t>
            </a:r>
            <a:r>
              <a:rPr lang="en-US" dirty="0"/>
              <a:t>2001, serving 70 million web pages with 8,000 computers</a:t>
            </a:r>
          </a:p>
          <a:p>
            <a:r>
              <a:rPr lang="en-US" dirty="0"/>
              <a:t>In 2003, the number of computers grew to 100,000</a:t>
            </a:r>
          </a:p>
          <a:p>
            <a:r>
              <a:rPr lang="en-US" dirty="0"/>
              <a:t>The June 2006 estimate was 450,000 scattered over at least 25 locations</a:t>
            </a:r>
          </a:p>
          <a:p>
            <a:r>
              <a:rPr lang="en-US" dirty="0"/>
              <a:t>Jeff Dean’s presentation </a:t>
            </a:r>
            <a:r>
              <a:rPr lang="en-US" dirty="0" smtClean="0"/>
              <a:t>(2009 SIGOPS) anticipates </a:t>
            </a:r>
            <a:r>
              <a:rPr lang="en-US" dirty="0"/>
              <a:t>10 million computers in the next a few years</a:t>
            </a:r>
          </a:p>
        </p:txBody>
      </p:sp>
      <p:sp>
        <p:nvSpPr>
          <p:cNvPr id="4" name="Slide Number Placeholder 3"/>
          <p:cNvSpPr>
            <a:spLocks noGrp="1"/>
          </p:cNvSpPr>
          <p:nvPr>
            <p:ph type="sldNum" sz="quarter" idx="11"/>
          </p:nvPr>
        </p:nvSpPr>
        <p:spPr/>
        <p:txBody>
          <a:bodyPr/>
          <a:lstStyle/>
          <a:p>
            <a:pPr>
              <a:defRPr/>
            </a:pPr>
            <a:fld id="{4CEC3E8F-C7CB-4FE6-A1F2-6CE962647B6A}" type="slidenum">
              <a:rPr lang="en-US" smtClean="0"/>
              <a:pPr>
                <a:defRPr/>
              </a:pPr>
              <a:t>50</a:t>
            </a:fld>
            <a:endParaRPr lang="en-US">
              <a:latin typeface="+mn-lt"/>
            </a:endParaRPr>
          </a:p>
        </p:txBody>
      </p:sp>
    </p:spTree>
    <p:extLst>
      <p:ext uri="{BB962C8B-B14F-4D97-AF65-F5344CB8AC3E}">
        <p14:creationId xmlns:p14="http://schemas.microsoft.com/office/powerpoint/2010/main" val="249598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Other Google Data Centers (1)</a:t>
            </a:r>
            <a:endParaRPr lang="en-US" dirty="0"/>
          </a:p>
        </p:txBody>
      </p:sp>
      <p:sp>
        <p:nvSpPr>
          <p:cNvPr id="3" name="Content Placeholder 2"/>
          <p:cNvSpPr>
            <a:spLocks noGrp="1"/>
          </p:cNvSpPr>
          <p:nvPr>
            <p:ph idx="1"/>
          </p:nvPr>
        </p:nvSpPr>
        <p:spPr/>
        <p:txBody>
          <a:bodyPr/>
          <a:lstStyle/>
          <a:p>
            <a:r>
              <a:rPr lang="en-US" dirty="0" smtClean="0"/>
              <a:t>Belgium Data Center:</a:t>
            </a:r>
          </a:p>
          <a:p>
            <a:pPr lvl="1"/>
            <a:r>
              <a:rPr lang="en-US" dirty="0" smtClean="0"/>
              <a:t>341 million dollars</a:t>
            </a:r>
          </a:p>
          <a:p>
            <a:pPr lvl="1"/>
            <a:r>
              <a:rPr lang="en-US" dirty="0" smtClean="0"/>
              <a:t>120 long-term jobs</a:t>
            </a:r>
          </a:p>
          <a:p>
            <a:pPr lvl="1"/>
            <a:r>
              <a:rPr lang="en-US" dirty="0" smtClean="0"/>
              <a:t>No chillers, just air-cooling, or called “free-cooling”</a:t>
            </a:r>
          </a:p>
          <a:p>
            <a:pPr lvl="1"/>
            <a:r>
              <a:rPr lang="en-US" dirty="0" smtClean="0"/>
              <a:t>Scheduled to open early 2008</a:t>
            </a:r>
          </a:p>
          <a:p>
            <a:r>
              <a:rPr lang="en-US" dirty="0" smtClean="0"/>
              <a:t>Lenoir, North Carolina Data Center</a:t>
            </a:r>
          </a:p>
          <a:p>
            <a:pPr lvl="1"/>
            <a:r>
              <a:rPr lang="en-US" dirty="0" smtClean="0"/>
              <a:t>600 million dollars</a:t>
            </a:r>
          </a:p>
          <a:p>
            <a:pPr lvl="1"/>
            <a:r>
              <a:rPr lang="en-US" dirty="0" smtClean="0"/>
              <a:t>150 acres</a:t>
            </a:r>
          </a:p>
          <a:p>
            <a:pPr lvl="1"/>
            <a:r>
              <a:rPr lang="en-US" dirty="0" smtClean="0"/>
              <a:t>200 long-term jobs</a:t>
            </a:r>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8868584E-4600-45AD-9CDB-C9A3A2503F13}" type="slidenum">
              <a:rPr lang="en-US" smtClean="0"/>
              <a:pPr/>
              <a:t>51</a:t>
            </a:fld>
            <a:endParaRPr lang="en-US">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Other Google Data Centers (2)</a:t>
            </a:r>
            <a:endParaRPr lang="en-US" dirty="0"/>
          </a:p>
        </p:txBody>
      </p:sp>
      <p:sp>
        <p:nvSpPr>
          <p:cNvPr id="3" name="Content Placeholder 2"/>
          <p:cNvSpPr>
            <a:spLocks noGrp="1"/>
          </p:cNvSpPr>
          <p:nvPr>
            <p:ph idx="1"/>
          </p:nvPr>
        </p:nvSpPr>
        <p:spPr/>
        <p:txBody>
          <a:bodyPr/>
          <a:lstStyle/>
          <a:p>
            <a:r>
              <a:rPr lang="en-US" dirty="0" smtClean="0"/>
              <a:t>Goose Creek, South Carolina Data Center</a:t>
            </a:r>
          </a:p>
          <a:p>
            <a:pPr lvl="1"/>
            <a:r>
              <a:rPr lang="en-US" dirty="0" smtClean="0"/>
              <a:t>600 million dollars</a:t>
            </a:r>
          </a:p>
          <a:p>
            <a:pPr lvl="1"/>
            <a:r>
              <a:rPr lang="en-US" dirty="0" smtClean="0"/>
              <a:t>520 acres</a:t>
            </a:r>
          </a:p>
          <a:p>
            <a:pPr lvl="1"/>
            <a:r>
              <a:rPr lang="en-US" dirty="0" smtClean="0"/>
              <a:t>200 jobs</a:t>
            </a:r>
          </a:p>
          <a:p>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8868584E-4600-45AD-9CDB-C9A3A2503F13}" type="slidenum">
              <a:rPr lang="en-US" smtClean="0"/>
              <a:pPr/>
              <a:t>52</a:t>
            </a:fld>
            <a:endParaRPr lang="en-US">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Data Center Information</a:t>
            </a:r>
            <a:endParaRPr lang="en-US" dirty="0"/>
          </a:p>
        </p:txBody>
      </p:sp>
      <p:sp>
        <p:nvSpPr>
          <p:cNvPr id="3" name="Content Placeholder 2"/>
          <p:cNvSpPr>
            <a:spLocks noGrp="1"/>
          </p:cNvSpPr>
          <p:nvPr>
            <p:ph idx="1"/>
          </p:nvPr>
        </p:nvSpPr>
        <p:spPr/>
        <p:txBody>
          <a:bodyPr/>
          <a:lstStyle/>
          <a:p>
            <a:r>
              <a:rPr lang="en-US" dirty="0" smtClean="0"/>
              <a:t>Estimated that Google has about 36 data centers world-wide</a:t>
            </a:r>
          </a:p>
          <a:p>
            <a:pPr lvl="1"/>
            <a:r>
              <a:rPr lang="en-US" dirty="0" smtClean="0"/>
              <a:t>Google maintains its data center temperature at 80 F</a:t>
            </a:r>
          </a:p>
          <a:p>
            <a:pPr lvl="1"/>
            <a:r>
              <a:rPr lang="en-US" dirty="0" smtClean="0"/>
              <a:t>Location map of Google data centers </a:t>
            </a:r>
            <a:r>
              <a:rPr lang="en-US" dirty="0" smtClean="0">
                <a:hlinkClick r:id="rId2"/>
              </a:rPr>
              <a:t>http://www.theregister.co.uk/2008/04/11/google_data_center_map/</a:t>
            </a:r>
            <a:endParaRPr lang="en-US" dirty="0" smtClean="0"/>
          </a:p>
          <a:p>
            <a:pPr lvl="1"/>
            <a:r>
              <a:rPr lang="en-US" dirty="0" smtClean="0"/>
              <a:t>Google data center video: </a:t>
            </a:r>
            <a:r>
              <a:rPr lang="en-US" dirty="0" smtClean="0">
                <a:hlinkClick r:id="rId3"/>
              </a:rPr>
              <a:t>http://blogoscoped.com/archive/2009-04-08-n39.html</a:t>
            </a:r>
            <a:endParaRPr lang="en-US" dirty="0" smtClean="0"/>
          </a:p>
          <a:p>
            <a:pPr lvl="1"/>
            <a:r>
              <a:rPr lang="en-US" dirty="0" smtClean="0"/>
              <a:t>Google data center FAQ: </a:t>
            </a:r>
            <a:r>
              <a:rPr lang="en-US" dirty="0" smtClean="0">
                <a:hlinkClick r:id="rId4"/>
              </a:rPr>
              <a:t>http://www.datacenterknowledge.com/archives/2008/03/27/google-data-center-faq/</a:t>
            </a:r>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fld id="{8868584E-4600-45AD-9CDB-C9A3A2503F13}" type="slidenum">
              <a:rPr lang="en-US" smtClean="0"/>
              <a:pPr/>
              <a:t>53</a:t>
            </a:fld>
            <a:endParaRPr lang="en-US">
              <a:latin typeface="+mn-l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Centers (Microsoft 1)</a:t>
            </a:r>
            <a:endParaRPr lang="en-US" dirty="0"/>
          </a:p>
        </p:txBody>
      </p:sp>
      <p:sp>
        <p:nvSpPr>
          <p:cNvPr id="3" name="Content Placeholder 2"/>
          <p:cNvSpPr>
            <a:spLocks noGrp="1"/>
          </p:cNvSpPr>
          <p:nvPr>
            <p:ph idx="1"/>
          </p:nvPr>
        </p:nvSpPr>
        <p:spPr/>
        <p:txBody>
          <a:bodyPr/>
          <a:lstStyle/>
          <a:p>
            <a:r>
              <a:rPr lang="en-US" dirty="0" smtClean="0"/>
              <a:t>The Chicago Data Center: </a:t>
            </a:r>
          </a:p>
          <a:p>
            <a:pPr lvl="1"/>
            <a:r>
              <a:rPr lang="en-US" dirty="0" smtClean="0"/>
              <a:t>700,000 square feet – approximately the size of 16 football fields; </a:t>
            </a:r>
          </a:p>
          <a:p>
            <a:pPr lvl="1"/>
            <a:r>
              <a:rPr lang="en-US" dirty="0" smtClean="0"/>
              <a:t>Up to 220 shipping containers packed with servers; each container houses 1,800 to 2,500 servers, which makes 396,000 to 550,000 servers at the site! Each container can be wheeled in and out of the center in hours and be connected to the internet.</a:t>
            </a:r>
          </a:p>
          <a:p>
            <a:pPr lvl="1"/>
            <a:r>
              <a:rPr lang="en-US" dirty="0" smtClean="0"/>
              <a:t>Another source said a total capacity of 112 containers holding 224,000 servers.</a:t>
            </a:r>
          </a:p>
          <a:p>
            <a:pPr lvl="1"/>
            <a:r>
              <a:rPr lang="en-US" dirty="0" smtClean="0"/>
              <a:t>Go live July 20, 2009.</a:t>
            </a:r>
            <a:endParaRPr lang="en-US"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54</a:t>
            </a:fld>
            <a:endParaRPr lang="en-US">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Photo of Microsoft Chicago Data Center</a:t>
            </a:r>
            <a:endParaRPr lang="en-US" dirty="0"/>
          </a:p>
        </p:txBody>
      </p:sp>
      <p:sp>
        <p:nvSpPr>
          <p:cNvPr id="4" name="Slide Number Placeholder 3"/>
          <p:cNvSpPr>
            <a:spLocks noGrp="1"/>
          </p:cNvSpPr>
          <p:nvPr>
            <p:ph type="sldNum" sz="quarter" idx="11"/>
          </p:nvPr>
        </p:nvSpPr>
        <p:spPr/>
        <p:txBody>
          <a:bodyPr/>
          <a:lstStyle/>
          <a:p>
            <a:pPr>
              <a:defRPr/>
            </a:pPr>
            <a:fld id="{4CEC3E8F-C7CB-4FE6-A1F2-6CE962647B6A}" type="slidenum">
              <a:rPr lang="en-US" smtClean="0"/>
              <a:pPr>
                <a:defRPr/>
              </a:pPr>
              <a:t>55</a:t>
            </a:fld>
            <a:endParaRPr lang="en-US">
              <a:latin typeface="+mn-lt"/>
            </a:endParaRPr>
          </a:p>
        </p:txBody>
      </p:sp>
      <p:pic>
        <p:nvPicPr>
          <p:cNvPr id="6" name="Picture 1"/>
          <p:cNvPicPr>
            <a:picLocks noChangeAspect="1"/>
          </p:cNvPicPr>
          <p:nvPr/>
        </p:nvPicPr>
        <p:blipFill>
          <a:blip r:embed="rId2" cstate="print"/>
          <a:srcRect/>
          <a:stretch>
            <a:fillRect/>
          </a:stretch>
        </p:blipFill>
        <p:spPr bwMode="auto">
          <a:xfrm>
            <a:off x="1793875" y="1676400"/>
            <a:ext cx="4794988" cy="3429000"/>
          </a:xfrm>
          <a:prstGeom prst="rect">
            <a:avLst/>
          </a:prstGeom>
          <a:noFill/>
          <a:ln w="9525">
            <a:noFill/>
            <a:miter lim="800000"/>
            <a:headEnd/>
            <a:tailEnd/>
          </a:ln>
        </p:spPr>
      </p:pic>
      <p:sp>
        <p:nvSpPr>
          <p:cNvPr id="7" name="TextBox 3"/>
          <p:cNvSpPr txBox="1">
            <a:spLocks noChangeArrowheads="1"/>
          </p:cNvSpPr>
          <p:nvPr/>
        </p:nvSpPr>
        <p:spPr bwMode="auto">
          <a:xfrm>
            <a:off x="533400" y="5334000"/>
            <a:ext cx="7924800" cy="461665"/>
          </a:xfrm>
          <a:prstGeom prst="rect">
            <a:avLst/>
          </a:prstGeom>
          <a:noFill/>
          <a:ln w="9525">
            <a:noFill/>
            <a:miter lim="800000"/>
            <a:headEnd/>
            <a:tailEnd/>
          </a:ln>
        </p:spPr>
        <p:txBody>
          <a:bodyPr wrap="square">
            <a:spAutoFit/>
          </a:bodyPr>
          <a:lstStyle/>
          <a:p>
            <a:pPr algn="ctr"/>
            <a:r>
              <a:rPr lang="en-US" sz="2400" i="0" dirty="0">
                <a:latin typeface="Arial" pitchFamily="34" charset="0"/>
                <a:cs typeface="Arial" pitchFamily="34" charset="0"/>
              </a:rPr>
              <a:t>Inside a 40-ft Microsoft container, </a:t>
            </a:r>
            <a:r>
              <a:rPr lang="en-US" sz="2400" i="0" dirty="0" smtClean="0">
                <a:latin typeface="Arial" pitchFamily="34" charset="0"/>
                <a:cs typeface="Arial" pitchFamily="34" charset="0"/>
              </a:rPr>
              <a:t>Chicago </a:t>
            </a:r>
            <a:r>
              <a:rPr lang="en-US" sz="2400" i="0" dirty="0">
                <a:latin typeface="Arial" pitchFamily="34" charset="0"/>
                <a:cs typeface="Arial" pitchFamily="34" charset="0"/>
              </a:rPr>
              <a:t>data center</a:t>
            </a:r>
          </a:p>
        </p:txBody>
      </p:sp>
    </p:spTree>
    <p:extLst>
      <p:ext uri="{BB962C8B-B14F-4D97-AF65-F5344CB8AC3E}">
        <p14:creationId xmlns:p14="http://schemas.microsoft.com/office/powerpoint/2010/main" val="4201889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Centers (Microsoft 2)</a:t>
            </a:r>
            <a:endParaRPr lang="en-US" dirty="0"/>
          </a:p>
        </p:txBody>
      </p:sp>
      <p:sp>
        <p:nvSpPr>
          <p:cNvPr id="3" name="Content Placeholder 2"/>
          <p:cNvSpPr>
            <a:spLocks noGrp="1"/>
          </p:cNvSpPr>
          <p:nvPr>
            <p:ph idx="1"/>
          </p:nvPr>
        </p:nvSpPr>
        <p:spPr/>
        <p:txBody>
          <a:bodyPr/>
          <a:lstStyle/>
          <a:p>
            <a:r>
              <a:rPr lang="en-US" dirty="0" smtClean="0"/>
              <a:t>The Dublin Data Center (Ireland): </a:t>
            </a:r>
          </a:p>
          <a:p>
            <a:pPr lvl="1"/>
            <a:r>
              <a:rPr lang="en-US" dirty="0" smtClean="0"/>
              <a:t>303,000 square feet, first phase, eventually will reach 550,00 square feet</a:t>
            </a:r>
          </a:p>
          <a:p>
            <a:pPr lvl="1"/>
            <a:r>
              <a:rPr lang="en-US" dirty="0" smtClean="0"/>
              <a:t>Supported by 5.4 megawatts electricity.</a:t>
            </a:r>
          </a:p>
          <a:p>
            <a:pPr lvl="1"/>
            <a:r>
              <a:rPr lang="en-US" dirty="0" smtClean="0"/>
              <a:t>Go live on July 1, 2009. (Started in summer 2007.)</a:t>
            </a:r>
          </a:p>
          <a:p>
            <a:pPr lvl="1"/>
            <a:r>
              <a:rPr lang="en-US" dirty="0" smtClean="0"/>
              <a:t>500 million dollar project.</a:t>
            </a:r>
          </a:p>
          <a:p>
            <a:pPr lvl="1"/>
            <a:r>
              <a:rPr lang="en-US" dirty="0" smtClean="0"/>
              <a:t>Expected to create 250 jobs.</a:t>
            </a:r>
          </a:p>
          <a:p>
            <a:pPr lvl="1"/>
            <a:endParaRPr lang="en-US"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56</a:t>
            </a:fld>
            <a:endParaRPr lang="en-US">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Centers (Microsoft 3)</a:t>
            </a:r>
            <a:endParaRPr lang="en-US" dirty="0"/>
          </a:p>
        </p:txBody>
      </p:sp>
      <p:sp>
        <p:nvSpPr>
          <p:cNvPr id="3" name="Content Placeholder 2"/>
          <p:cNvSpPr>
            <a:spLocks noGrp="1"/>
          </p:cNvSpPr>
          <p:nvPr>
            <p:ph idx="1"/>
          </p:nvPr>
        </p:nvSpPr>
        <p:spPr/>
        <p:txBody>
          <a:bodyPr/>
          <a:lstStyle/>
          <a:p>
            <a:r>
              <a:rPr lang="en-US" dirty="0" smtClean="0"/>
              <a:t>The Quincy Data Center (Washington): </a:t>
            </a:r>
          </a:p>
          <a:p>
            <a:pPr lvl="1"/>
            <a:r>
              <a:rPr lang="en-US" sz="2000" dirty="0" smtClean="0"/>
              <a:t>470,000 square feet room on a 75 acre site</a:t>
            </a:r>
          </a:p>
          <a:p>
            <a:pPr lvl="1"/>
            <a:r>
              <a:rPr lang="en-US" sz="2000" dirty="0" smtClean="0"/>
              <a:t>A tile floor and a maze of rooms centering around five 12,000-square-foot brain centers that contain tens of thousands of computer servers.</a:t>
            </a:r>
          </a:p>
          <a:p>
            <a:pPr lvl="1"/>
            <a:r>
              <a:rPr lang="en-US" sz="2000" dirty="0" smtClean="0"/>
              <a:t>Temperature kept in between 60 and 68 degree Fahrenheit</a:t>
            </a:r>
          </a:p>
          <a:p>
            <a:pPr lvl="1"/>
            <a:r>
              <a:rPr lang="en-US" sz="2000" dirty="0" smtClean="0"/>
              <a:t>Collects rainwater from its roof to use in its cooling system.</a:t>
            </a:r>
          </a:p>
          <a:p>
            <a:pPr lvl="1"/>
            <a:r>
              <a:rPr lang="en-US" sz="2000" dirty="0" smtClean="0"/>
              <a:t>Row after row of batteries to kick in for 18 seconds if a power failure should occur before the truck-sized backup generators fire up.</a:t>
            </a:r>
          </a:p>
          <a:p>
            <a:pPr lvl="1"/>
            <a:r>
              <a:rPr lang="en-US" sz="2000" dirty="0" smtClean="0"/>
              <a:t>Scheduled to go live on March 27, 2007</a:t>
            </a:r>
            <a:endParaRPr lang="en-US" sz="2000"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57</a:t>
            </a:fld>
            <a:endParaRPr lang="en-US">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Centers (Microsoft 4)</a:t>
            </a:r>
            <a:endParaRPr lang="en-US" dirty="0"/>
          </a:p>
        </p:txBody>
      </p:sp>
      <p:sp>
        <p:nvSpPr>
          <p:cNvPr id="3" name="Content Placeholder 2"/>
          <p:cNvSpPr>
            <a:spLocks noGrp="1"/>
          </p:cNvSpPr>
          <p:nvPr>
            <p:ph idx="1"/>
          </p:nvPr>
        </p:nvSpPr>
        <p:spPr/>
        <p:txBody>
          <a:bodyPr/>
          <a:lstStyle/>
          <a:p>
            <a:r>
              <a:rPr lang="en-US" dirty="0" smtClean="0"/>
              <a:t>The San Antonio Data Center (Texas): </a:t>
            </a:r>
          </a:p>
          <a:p>
            <a:pPr lvl="1"/>
            <a:r>
              <a:rPr lang="en-US" dirty="0" smtClean="0"/>
              <a:t>550 million dollar project</a:t>
            </a:r>
          </a:p>
          <a:p>
            <a:pPr lvl="1"/>
            <a:r>
              <a:rPr lang="en-US" dirty="0" smtClean="0"/>
              <a:t>470,000 square foot</a:t>
            </a:r>
          </a:p>
          <a:p>
            <a:pPr lvl="1"/>
            <a:r>
              <a:rPr lang="en-US" dirty="0" smtClean="0"/>
              <a:t>Two 10 megawatt utility feeds, each expandable to 30 megawatts each.</a:t>
            </a:r>
            <a:endParaRPr lang="en-US"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58</a:t>
            </a:fld>
            <a:endParaRPr lang="en-US">
              <a:latin typeface="+mn-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Yahoo Data Center</a:t>
            </a:r>
            <a:endParaRPr lang="en-US" dirty="0"/>
          </a:p>
        </p:txBody>
      </p:sp>
      <p:sp>
        <p:nvSpPr>
          <p:cNvPr id="3" name="Content Placeholder 2"/>
          <p:cNvSpPr>
            <a:spLocks noGrp="1"/>
          </p:cNvSpPr>
          <p:nvPr>
            <p:ph idx="1"/>
          </p:nvPr>
        </p:nvSpPr>
        <p:spPr/>
        <p:txBody>
          <a:bodyPr/>
          <a:lstStyle/>
          <a:p>
            <a:r>
              <a:rPr lang="en-US" dirty="0" smtClean="0"/>
              <a:t>Lockport, NY Data Center</a:t>
            </a:r>
          </a:p>
          <a:p>
            <a:pPr lvl="1"/>
            <a:r>
              <a:rPr lang="en-US" dirty="0" smtClean="0"/>
              <a:t>Using Niagara Fall as its power source</a:t>
            </a:r>
          </a:p>
          <a:p>
            <a:pPr lvl="1"/>
            <a:r>
              <a:rPr lang="en-US" dirty="0" smtClean="0"/>
              <a:t>150 million dollars</a:t>
            </a:r>
          </a:p>
          <a:p>
            <a:pPr lvl="1"/>
            <a:r>
              <a:rPr lang="en-US" dirty="0" smtClean="0"/>
              <a:t>30 acre site</a:t>
            </a:r>
          </a:p>
          <a:p>
            <a:pPr lvl="1"/>
            <a:r>
              <a:rPr lang="en-US" dirty="0" smtClean="0"/>
              <a:t>181,000 square feet rooms</a:t>
            </a:r>
          </a:p>
          <a:p>
            <a:pPr lvl="1"/>
            <a:r>
              <a:rPr lang="en-US" dirty="0" smtClean="0"/>
              <a:t>First phase : 10 megawatts of hydro-electric power; second phase another 15 </a:t>
            </a:r>
            <a:r>
              <a:rPr lang="en-US" dirty="0" err="1" smtClean="0"/>
              <a:t>megewatts</a:t>
            </a:r>
            <a:endParaRPr lang="en-US" dirty="0" smtClean="0"/>
          </a:p>
          <a:p>
            <a:pPr lvl="1"/>
            <a:r>
              <a:rPr lang="en-US" dirty="0" smtClean="0"/>
              <a:t>To be completed by May 2010</a:t>
            </a:r>
          </a:p>
          <a:p>
            <a:r>
              <a:rPr lang="en-US" dirty="0" smtClean="0"/>
              <a:t>Quincy, Washington Yahoo Data Center</a:t>
            </a:r>
            <a:endParaRPr lang="en-US"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59</a:t>
            </a:fld>
            <a:endParaRPr lang="en-US">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Data Center (2000)</a:t>
            </a:r>
          </a:p>
        </p:txBody>
      </p:sp>
      <p:sp>
        <p:nvSpPr>
          <p:cNvPr id="3" name="Slide Number Placeholder 2"/>
          <p:cNvSpPr>
            <a:spLocks noGrp="1"/>
          </p:cNvSpPr>
          <p:nvPr>
            <p:ph type="sldNum" sz="quarter" idx="11"/>
          </p:nvPr>
        </p:nvSpPr>
        <p:spPr/>
        <p:txBody>
          <a:bodyPr/>
          <a:lstStyle/>
          <a:p>
            <a:pPr>
              <a:defRPr/>
            </a:pPr>
            <a:fld id="{8D664ECE-7D0B-452C-A113-47B60AF368B3}" type="slidenum">
              <a:rPr lang="en-US" smtClean="0"/>
              <a:pPr>
                <a:defRPr/>
              </a:pPr>
              <a:t>6</a:t>
            </a:fld>
            <a:endParaRPr lang="en-US">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2484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09800" y="6214646"/>
            <a:ext cx="4275466" cy="338554"/>
          </a:xfrm>
          <a:prstGeom prst="rect">
            <a:avLst/>
          </a:prstGeom>
          <a:noFill/>
        </p:spPr>
        <p:txBody>
          <a:bodyPr wrap="none" rtlCol="0">
            <a:spAutoFit/>
          </a:bodyPr>
          <a:lstStyle/>
          <a:p>
            <a:r>
              <a:rPr lang="en-US" dirty="0" smtClean="0"/>
              <a:t>Photo from Jeff Dean’s WSDM 2009 Presentation</a:t>
            </a:r>
            <a:endParaRPr lang="en-US" dirty="0"/>
          </a:p>
        </p:txBody>
      </p:sp>
    </p:spTree>
    <p:extLst>
      <p:ext uri="{BB962C8B-B14F-4D97-AF65-F5344CB8AC3E}">
        <p14:creationId xmlns:p14="http://schemas.microsoft.com/office/powerpoint/2010/main" val="14094606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dirty="0" smtClean="0"/>
              <a:t>References (1)</a:t>
            </a:r>
          </a:p>
        </p:txBody>
      </p:sp>
      <p:sp>
        <p:nvSpPr>
          <p:cNvPr id="62467" name="Rectangle 3"/>
          <p:cNvSpPr>
            <a:spLocks noGrp="1" noChangeArrowheads="1"/>
          </p:cNvSpPr>
          <p:nvPr>
            <p:ph type="body" idx="4294967295"/>
          </p:nvPr>
        </p:nvSpPr>
        <p:spPr/>
        <p:txBody>
          <a:bodyPr/>
          <a:lstStyle/>
          <a:p>
            <a:r>
              <a:rPr lang="en-US" sz="2000" dirty="0" err="1" smtClean="0"/>
              <a:t>Barroso</a:t>
            </a:r>
            <a:r>
              <a:rPr lang="en-US" sz="2000" dirty="0" smtClean="0"/>
              <a:t>, L.A., Dean, J., and </a:t>
            </a:r>
            <a:r>
              <a:rPr lang="en-US" sz="2000" dirty="0" err="1" smtClean="0"/>
              <a:t>Hölzle</a:t>
            </a:r>
            <a:r>
              <a:rPr lang="en-US" sz="2000" dirty="0" smtClean="0"/>
              <a:t>, U. (2003). “Web Search for a Planet: The Google Cluster Architecture”. </a:t>
            </a:r>
            <a:r>
              <a:rPr lang="en-US" sz="2000" i="1" dirty="0" smtClean="0"/>
              <a:t>IEEE Micro</a:t>
            </a:r>
            <a:r>
              <a:rPr lang="en-US" sz="2000" dirty="0" smtClean="0"/>
              <a:t>, vol. 23, pp. 22-28. </a:t>
            </a:r>
          </a:p>
          <a:p>
            <a:r>
              <a:rPr lang="en-US" sz="2000" dirty="0" err="1" smtClean="0"/>
              <a:t>Brin</a:t>
            </a:r>
            <a:r>
              <a:rPr lang="en-US" sz="2000" dirty="0" smtClean="0"/>
              <a:t>, S. and Page, L. (1998). “The Anatomy of a Large-Scale </a:t>
            </a:r>
            <a:r>
              <a:rPr lang="en-US" sz="2000" dirty="0" err="1" smtClean="0"/>
              <a:t>Hypertextual</a:t>
            </a:r>
            <a:r>
              <a:rPr lang="en-US" sz="2000" dirty="0" smtClean="0"/>
              <a:t> Web Search Engine”. In </a:t>
            </a:r>
            <a:r>
              <a:rPr lang="en-US" sz="2000" i="1" dirty="0" smtClean="0"/>
              <a:t>Proceedings of the 1998 WWW Conference</a:t>
            </a:r>
            <a:r>
              <a:rPr lang="en-US" sz="2000" dirty="0" smtClean="0"/>
              <a:t>, Brisbane, Australia.</a:t>
            </a:r>
          </a:p>
          <a:p>
            <a:r>
              <a:rPr lang="en-US" sz="2000" dirty="0" smtClean="0"/>
              <a:t>Dean, J. (2009). “Designs, Lessons and Advice from Building Large Distributed Systems”, Keynote Speech, </a:t>
            </a:r>
            <a:r>
              <a:rPr lang="en-US" sz="2000" i="1" dirty="0" smtClean="0"/>
              <a:t>The 3rd ACM SIGOPS International Workshop on Large Scale Distributed Systems and Middleware</a:t>
            </a:r>
            <a:r>
              <a:rPr lang="en-US" sz="2000" dirty="0" smtClean="0"/>
              <a:t>, October 10-11, 2009 Big Sky Resort, Big Sky, MT.</a:t>
            </a:r>
          </a:p>
          <a:p>
            <a:r>
              <a:rPr lang="en-US" sz="2000" dirty="0" err="1" smtClean="0"/>
              <a:t>Ghemawat</a:t>
            </a:r>
            <a:r>
              <a:rPr lang="en-US" sz="2000" dirty="0" smtClean="0"/>
              <a:t>, S., </a:t>
            </a:r>
            <a:r>
              <a:rPr lang="en-US" sz="2000" dirty="0" err="1" smtClean="0"/>
              <a:t>Gobioff</a:t>
            </a:r>
            <a:r>
              <a:rPr lang="en-US" sz="2000" dirty="0" smtClean="0"/>
              <a:t>, H., &amp; Leung, S.T. (2003). The Google File System. In </a:t>
            </a:r>
            <a:r>
              <a:rPr lang="en-US" sz="2000" i="1" dirty="0" smtClean="0"/>
              <a:t>Proceedings of SOSP'03</a:t>
            </a:r>
            <a:r>
              <a:rPr lang="en-US" sz="2000" dirty="0" smtClean="0"/>
              <a:t>, pp. 29-43.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(2)</a:t>
            </a:r>
            <a:endParaRPr lang="en-US" dirty="0"/>
          </a:p>
        </p:txBody>
      </p:sp>
      <p:sp>
        <p:nvSpPr>
          <p:cNvPr id="3" name="Content Placeholder 2"/>
          <p:cNvSpPr>
            <a:spLocks noGrp="1"/>
          </p:cNvSpPr>
          <p:nvPr>
            <p:ph idx="1"/>
          </p:nvPr>
        </p:nvSpPr>
        <p:spPr/>
        <p:txBody>
          <a:bodyPr/>
          <a:lstStyle/>
          <a:p>
            <a:r>
              <a:rPr lang="en-US" sz="2000" dirty="0" err="1" smtClean="0"/>
              <a:t>Markoff</a:t>
            </a:r>
            <a:r>
              <a:rPr lang="en-US" sz="2000" dirty="0" smtClean="0"/>
              <a:t>, J. &amp; </a:t>
            </a:r>
            <a:r>
              <a:rPr lang="en-US" sz="2000" dirty="0" err="1" smtClean="0"/>
              <a:t>Hansell</a:t>
            </a:r>
            <a:r>
              <a:rPr lang="en-US" sz="2000" dirty="0" smtClean="0"/>
              <a:t>, S. (2006, June 8). Hiding in Plain Sight, Google Seeks More Power. New York Times  Retrieved July 16, 2009 from </a:t>
            </a:r>
            <a:r>
              <a:rPr lang="en-US" sz="1800" dirty="0" smtClean="0">
                <a:hlinkClick r:id="rId2"/>
              </a:rPr>
              <a:t>http://www.nytimes.com/2006/06/14/technology/14search.html?pagewanted=1&amp;ei=5088\&amp;en=c96a72bbc5f90a47&amp;ex=1307937600&amp;partner=rssnyt&amp;emc=rss</a:t>
            </a:r>
            <a:endParaRPr lang="en-US" sz="2000" dirty="0" smtClean="0"/>
          </a:p>
          <a:p>
            <a:r>
              <a:rPr lang="en-US" sz="2000" dirty="0" smtClean="0"/>
              <a:t>Miller, R. (2009, June 29). Microsoft to Open Two Massive Data Centers. Retrieved November 4, 2009, from </a:t>
            </a:r>
            <a:r>
              <a:rPr lang="en-US" sz="1800" dirty="0" smtClean="0">
                <a:hlinkClick r:id="rId3"/>
              </a:rPr>
              <a:t>http://www.datacenterknowledge.com/archives/2009/06/29/microsoft-to-open-two-massive-data-centers/</a:t>
            </a:r>
            <a:endParaRPr lang="en-US" sz="1800" dirty="0" smtClean="0"/>
          </a:p>
          <a:p>
            <a:r>
              <a:rPr lang="en-US" sz="2000" dirty="0" smtClean="0"/>
              <a:t>Miller, R. (2007, March 11). Microsoft Readies Quincy Data Center. Retrieved November 4, 2009, from </a:t>
            </a:r>
            <a:r>
              <a:rPr lang="en-US" sz="1800" dirty="0" smtClean="0">
                <a:hlinkClick r:id="rId4"/>
              </a:rPr>
              <a:t>http://www.datacenterknowledge.com/archives/2007/03/11/microsoft-readies-quincy-data-center/</a:t>
            </a:r>
            <a:endParaRPr lang="en-US" sz="1800" dirty="0" smtClean="0"/>
          </a:p>
          <a:p>
            <a:pPr>
              <a:buNone/>
            </a:pPr>
            <a:endParaRPr lang="en-US" sz="2400" dirty="0"/>
          </a:p>
        </p:txBody>
      </p:sp>
      <p:sp>
        <p:nvSpPr>
          <p:cNvPr id="4" name="Slide Number Placeholder 3"/>
          <p:cNvSpPr>
            <a:spLocks noGrp="1"/>
          </p:cNvSpPr>
          <p:nvPr>
            <p:ph type="sldNum" sz="quarter" idx="11"/>
          </p:nvPr>
        </p:nvSpPr>
        <p:spPr/>
        <p:txBody>
          <a:bodyPr/>
          <a:lstStyle/>
          <a:p>
            <a:fld id="{8868584E-4600-45AD-9CDB-C9A3A2503F13}" type="slidenum">
              <a:rPr lang="en-US" smtClean="0"/>
              <a:pPr/>
              <a:t>61</a:t>
            </a:fld>
            <a:endParaRPr lang="en-US">
              <a:latin typeface="+mn-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(3)</a:t>
            </a:r>
            <a:endParaRPr lang="en-US" dirty="0"/>
          </a:p>
        </p:txBody>
      </p:sp>
      <p:sp>
        <p:nvSpPr>
          <p:cNvPr id="3" name="Content Placeholder 2"/>
          <p:cNvSpPr>
            <a:spLocks noGrp="1"/>
          </p:cNvSpPr>
          <p:nvPr>
            <p:ph idx="1"/>
          </p:nvPr>
        </p:nvSpPr>
        <p:spPr/>
        <p:txBody>
          <a:bodyPr/>
          <a:lstStyle/>
          <a:p>
            <a:r>
              <a:rPr lang="en-US" sz="2000" dirty="0" smtClean="0"/>
              <a:t>Miller, R. (2007, January 19). Microsoft Confirms Huge San Antonio Center. Retrieved November 4, 2009 from </a:t>
            </a:r>
            <a:r>
              <a:rPr lang="en-US" sz="1800" dirty="0" smtClean="0">
                <a:hlinkClick r:id="rId2"/>
              </a:rPr>
              <a:t>http://www.datacenterknowledge.com/archives/2007/01/19/microsoft-confirms-huge-san-antonio-center/</a:t>
            </a:r>
            <a:endParaRPr lang="en-US" sz="2000" dirty="0" smtClean="0"/>
          </a:p>
          <a:p>
            <a:r>
              <a:rPr lang="en-US" sz="2000" dirty="0" smtClean="0"/>
              <a:t>Microsoft Data Centers: </a:t>
            </a:r>
            <a:r>
              <a:rPr lang="en-US" sz="1800" dirty="0" smtClean="0">
                <a:hlinkClick r:id="rId3"/>
              </a:rPr>
              <a:t>http://www.datacenterknowledge.com/archives/category/microsoft/</a:t>
            </a:r>
            <a:endParaRPr lang="en-US" sz="2000" dirty="0" smtClean="0"/>
          </a:p>
          <a:p>
            <a:r>
              <a:rPr lang="en-US" sz="2000" dirty="0" smtClean="0"/>
              <a:t>Google Data Centers: </a:t>
            </a:r>
            <a:r>
              <a:rPr lang="en-US" sz="1800" dirty="0" smtClean="0">
                <a:hlinkClick r:id="rId4"/>
              </a:rPr>
              <a:t>http://www.datacenterknowledge.com/archives/category/google/</a:t>
            </a:r>
            <a:endParaRPr lang="en-US" sz="1800" dirty="0" smtClean="0"/>
          </a:p>
          <a:p>
            <a:r>
              <a:rPr lang="en-US" sz="2000" dirty="0" smtClean="0"/>
              <a:t>Metz, C. (2008, April 11). Google data centers snub Africa, Oz, and anything near Wyoming. Or do they? </a:t>
            </a:r>
            <a:r>
              <a:rPr lang="en-US" sz="1800" dirty="0" smtClean="0">
                <a:hlinkClick r:id="rId5"/>
              </a:rPr>
              <a:t>http://www.theregister.co.uk/2008/04/11/google_data_center_map/</a:t>
            </a:r>
            <a:endParaRPr lang="en-US" sz="1800" dirty="0" smtClean="0"/>
          </a:p>
          <a:p>
            <a:r>
              <a:rPr lang="en-US" sz="2000" dirty="0" smtClean="0"/>
              <a:t>Miller, R. (2009, June 30). It’s Official: Yahoo Building in Lockport, NY. Retrieved November 4, 2009, from </a:t>
            </a:r>
            <a:r>
              <a:rPr lang="en-US" sz="1800" dirty="0" smtClean="0">
                <a:hlinkClick r:id="rId6"/>
              </a:rPr>
              <a:t>http://www.datacenterknowledge.com/archives/2009/06/30/its-official-yahoo-building-in-lockport-ny/</a:t>
            </a:r>
            <a:endParaRPr lang="en-US" sz="1800" dirty="0" smtClean="0"/>
          </a:p>
          <a:p>
            <a:endParaRPr lang="en-US" sz="2400" dirty="0" smtClean="0"/>
          </a:p>
          <a:p>
            <a:endParaRPr lang="en-US" sz="2000" dirty="0" smtClean="0"/>
          </a:p>
        </p:txBody>
      </p:sp>
      <p:sp>
        <p:nvSpPr>
          <p:cNvPr id="4" name="Slide Number Placeholder 3"/>
          <p:cNvSpPr>
            <a:spLocks noGrp="1"/>
          </p:cNvSpPr>
          <p:nvPr>
            <p:ph type="sldNum" sz="quarter" idx="11"/>
          </p:nvPr>
        </p:nvSpPr>
        <p:spPr/>
        <p:txBody>
          <a:bodyPr/>
          <a:lstStyle/>
          <a:p>
            <a:fld id="{8868584E-4600-45AD-9CDB-C9A3A2503F13}" type="slidenum">
              <a:rPr lang="en-US" smtClean="0"/>
              <a:pPr/>
              <a:t>62</a:t>
            </a:fld>
            <a:endParaRPr lang="en-US">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(new data center 2001)</a:t>
            </a:r>
          </a:p>
        </p:txBody>
      </p:sp>
      <p:sp>
        <p:nvSpPr>
          <p:cNvPr id="3" name="Slide Number Placeholder 2"/>
          <p:cNvSpPr>
            <a:spLocks noGrp="1"/>
          </p:cNvSpPr>
          <p:nvPr>
            <p:ph type="sldNum" sz="quarter" idx="11"/>
          </p:nvPr>
        </p:nvSpPr>
        <p:spPr/>
        <p:txBody>
          <a:bodyPr/>
          <a:lstStyle/>
          <a:p>
            <a:pPr>
              <a:defRPr/>
            </a:pPr>
            <a:fld id="{8D664ECE-7D0B-452C-A113-47B60AF368B3}" type="slidenum">
              <a:rPr lang="en-US" smtClean="0"/>
              <a:pPr>
                <a:defRPr/>
              </a:pPr>
              <a:t>7</a:t>
            </a:fld>
            <a:endParaRPr lang="en-US">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62484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4600" y="6290846"/>
            <a:ext cx="4275466" cy="338554"/>
          </a:xfrm>
          <a:prstGeom prst="rect">
            <a:avLst/>
          </a:prstGeom>
          <a:noFill/>
        </p:spPr>
        <p:txBody>
          <a:bodyPr wrap="none" rtlCol="0">
            <a:spAutoFit/>
          </a:bodyPr>
          <a:lstStyle/>
          <a:p>
            <a:r>
              <a:rPr lang="en-US" dirty="0" smtClean="0"/>
              <a:t>Photo from Jeff Dean’s WSDM 2009 Presentation</a:t>
            </a:r>
            <a:endParaRPr lang="en-US" dirty="0"/>
          </a:p>
        </p:txBody>
      </p:sp>
    </p:spTree>
    <p:extLst>
      <p:ext uri="{BB962C8B-B14F-4D97-AF65-F5344CB8AC3E}">
        <p14:creationId xmlns:p14="http://schemas.microsoft.com/office/powerpoint/2010/main" val="3102370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Data Center (3 days later)</a:t>
            </a:r>
          </a:p>
        </p:txBody>
      </p:sp>
      <p:sp>
        <p:nvSpPr>
          <p:cNvPr id="3" name="Slide Number Placeholder 2"/>
          <p:cNvSpPr>
            <a:spLocks noGrp="1"/>
          </p:cNvSpPr>
          <p:nvPr>
            <p:ph type="sldNum" sz="quarter" idx="11"/>
          </p:nvPr>
        </p:nvSpPr>
        <p:spPr/>
        <p:txBody>
          <a:bodyPr/>
          <a:lstStyle/>
          <a:p>
            <a:pPr>
              <a:defRPr/>
            </a:pPr>
            <a:fld id="{8D664ECE-7D0B-452C-A113-47B60AF368B3}" type="slidenum">
              <a:rPr lang="en-US" smtClean="0"/>
              <a:pPr>
                <a:defRPr/>
              </a:pPr>
              <a:t>8</a:t>
            </a:fld>
            <a:endParaRPr lang="en-US">
              <a:latin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5715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33600" y="5943600"/>
            <a:ext cx="4275466" cy="338554"/>
          </a:xfrm>
          <a:prstGeom prst="rect">
            <a:avLst/>
          </a:prstGeom>
          <a:noFill/>
        </p:spPr>
        <p:txBody>
          <a:bodyPr wrap="none" rtlCol="0">
            <a:spAutoFit/>
          </a:bodyPr>
          <a:lstStyle/>
          <a:p>
            <a:r>
              <a:rPr lang="en-US" dirty="0" smtClean="0"/>
              <a:t>Photo from Jeff Dean’s WSDM 2009 Presentation</a:t>
            </a:r>
            <a:endParaRPr lang="en-US" dirty="0"/>
          </a:p>
        </p:txBody>
      </p:sp>
    </p:spTree>
    <p:extLst>
      <p:ext uri="{BB962C8B-B14F-4D97-AF65-F5344CB8AC3E}">
        <p14:creationId xmlns:p14="http://schemas.microsoft.com/office/powerpoint/2010/main" val="1330363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(2009) </a:t>
            </a:r>
            <a:r>
              <a:rPr lang="en-US" dirty="0"/>
              <a:t>Machines</a:t>
            </a:r>
          </a:p>
        </p:txBody>
      </p:sp>
      <p:sp>
        <p:nvSpPr>
          <p:cNvPr id="3" name="Slide Number Placeholder 2"/>
          <p:cNvSpPr>
            <a:spLocks noGrp="1"/>
          </p:cNvSpPr>
          <p:nvPr>
            <p:ph type="sldNum" sz="quarter" idx="11"/>
          </p:nvPr>
        </p:nvSpPr>
        <p:spPr/>
        <p:txBody>
          <a:bodyPr/>
          <a:lstStyle/>
          <a:p>
            <a:pPr>
              <a:defRPr/>
            </a:pPr>
            <a:fld id="{8D664ECE-7D0B-452C-A113-47B60AF368B3}" type="slidenum">
              <a:rPr lang="en-US" smtClean="0"/>
              <a:pPr>
                <a:defRPr/>
              </a:pPr>
              <a:t>9</a:t>
            </a:fld>
            <a:endParaRPr lang="en-US">
              <a:latin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89363"/>
            <a:ext cx="3648075" cy="497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5400000">
            <a:off x="5270544" y="3568656"/>
            <a:ext cx="4275466" cy="338554"/>
          </a:xfrm>
          <a:prstGeom prst="rect">
            <a:avLst/>
          </a:prstGeom>
          <a:noFill/>
        </p:spPr>
        <p:txBody>
          <a:bodyPr wrap="none" rtlCol="0">
            <a:spAutoFit/>
          </a:bodyPr>
          <a:lstStyle/>
          <a:p>
            <a:r>
              <a:rPr lang="en-US" dirty="0" smtClean="0"/>
              <a:t>Photo from Jeff Dean’s WSDM 2009 Presentation</a:t>
            </a:r>
            <a:endParaRPr lang="en-US" dirty="0"/>
          </a:p>
        </p:txBody>
      </p:sp>
    </p:spTree>
    <p:extLst>
      <p:ext uri="{BB962C8B-B14F-4D97-AF65-F5344CB8AC3E}">
        <p14:creationId xmlns:p14="http://schemas.microsoft.com/office/powerpoint/2010/main" val="1513124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GB" sz="1600" b="0" i="1" u="none" strike="noStrike" cap="none" normalizeH="0" baseline="0" smtClean="0">
            <a:ln>
              <a:noFill/>
            </a:ln>
            <a:solidFill>
              <a:schemeClr val="tx1"/>
            </a:solidFill>
            <a:effectLst/>
            <a:latin typeface="Times New Roman" pitchFamily="18" charset="0"/>
            <a:ea typeface="新細明體" pitchFamily="2"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GB" sz="1600" b="0" i="1" u="none" strike="noStrike" cap="none" normalizeH="0" baseline="0" smtClean="0">
            <a:ln>
              <a:noFill/>
            </a:ln>
            <a:solidFill>
              <a:schemeClr val="tx1"/>
            </a:solidFill>
            <a:effectLst/>
            <a:latin typeface="Times New Roman" pitchFamily="18" charset="0"/>
            <a:ea typeface="新細明體" pitchFamily="2" charset="-120"/>
          </a:defRPr>
        </a:defPPr>
      </a:lstStyle>
    </a:lnDef>
  </a:objectDefaults>
  <a:extraClrSchemeLst>
    <a:extraClrScheme>
      <a:clrScheme name="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Settings\ghosh\Desktop\template.ppt</Template>
  <TotalTime>5675</TotalTime>
  <Words>3213</Words>
  <Application>Microsoft Office PowerPoint</Application>
  <PresentationFormat>On-screen Show (4:3)</PresentationFormat>
  <Paragraphs>387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template</vt:lpstr>
      <vt:lpstr>Google – Architectures and File Systems </vt:lpstr>
      <vt:lpstr>Outline Of Presentation</vt:lpstr>
      <vt:lpstr>Brief History</vt:lpstr>
      <vt:lpstr>“Google” 1997 (google.stanford.edu)</vt:lpstr>
      <vt:lpstr>“Corkboards” (1999)</vt:lpstr>
      <vt:lpstr>Google Data Center (2000)</vt:lpstr>
      <vt:lpstr>Google (new data center 2001)</vt:lpstr>
      <vt:lpstr>Google Data Center (3 days later)</vt:lpstr>
      <vt:lpstr>Current (2009) Machines</vt:lpstr>
      <vt:lpstr>Some Statistics</vt:lpstr>
      <vt:lpstr>More Statistics</vt:lpstr>
      <vt:lpstr>Outline Of Presentation</vt:lpstr>
      <vt:lpstr>Overall System Architecture</vt:lpstr>
      <vt:lpstr>Google Features</vt:lpstr>
      <vt:lpstr>Google Architecture</vt:lpstr>
      <vt:lpstr>Components of Google</vt:lpstr>
      <vt:lpstr>Components of Google (cont)</vt:lpstr>
      <vt:lpstr>Components of Google (cont)</vt:lpstr>
      <vt:lpstr>Major Data Structures</vt:lpstr>
      <vt:lpstr>Outline Of Presentation</vt:lpstr>
      <vt:lpstr>Google File System</vt:lpstr>
      <vt:lpstr>Issues with File Systems</vt:lpstr>
      <vt:lpstr>Assumptions</vt:lpstr>
      <vt:lpstr>Assumptions (cont)</vt:lpstr>
      <vt:lpstr>Architecture</vt:lpstr>
      <vt:lpstr>Metadata</vt:lpstr>
      <vt:lpstr>Consistent Model</vt:lpstr>
      <vt:lpstr>Consistent Model (cont)</vt:lpstr>
      <vt:lpstr>System Interactions --- Lease</vt:lpstr>
      <vt:lpstr>System Interactions --- Data Flow</vt:lpstr>
      <vt:lpstr>System Interactions --- Atomic Record Appends</vt:lpstr>
      <vt:lpstr>System Interactions --- Snapshot</vt:lpstr>
      <vt:lpstr>Fault Tolerance</vt:lpstr>
      <vt:lpstr>Fault Tolerance (cont)</vt:lpstr>
      <vt:lpstr>Fault Tolerance (cont)</vt:lpstr>
      <vt:lpstr>Outline Of Presentation</vt:lpstr>
      <vt:lpstr>Hardware Architecture</vt:lpstr>
      <vt:lpstr>Hardware Architecture (2)</vt:lpstr>
      <vt:lpstr>Some Highlights</vt:lpstr>
      <vt:lpstr>Design Considerations</vt:lpstr>
      <vt:lpstr>Serving a Query</vt:lpstr>
      <vt:lpstr>Serving a Query (cont)</vt:lpstr>
      <vt:lpstr>Serving a Query (cont)</vt:lpstr>
      <vt:lpstr>Document Server Clusters</vt:lpstr>
      <vt:lpstr>Commodity Parts</vt:lpstr>
      <vt:lpstr>Commodity Parts (cont)</vt:lpstr>
      <vt:lpstr>Cost Estimate of an Example Rack</vt:lpstr>
      <vt:lpstr>Outline Of Presentation</vt:lpstr>
      <vt:lpstr>Search Engine Data Centers</vt:lpstr>
      <vt:lpstr>Rate of Changes at Google</vt:lpstr>
      <vt:lpstr>A Few Other Google Data Centers (1)</vt:lpstr>
      <vt:lpstr>A Few Other Google Data Centers (2)</vt:lpstr>
      <vt:lpstr>Google Data Center Information</vt:lpstr>
      <vt:lpstr>Other Data Centers (Microsoft 1)</vt:lpstr>
      <vt:lpstr>A Photo of Microsoft Chicago Data Center</vt:lpstr>
      <vt:lpstr>Other Data Centers (Microsoft 2)</vt:lpstr>
      <vt:lpstr>Other Data Centers (Microsoft 3)</vt:lpstr>
      <vt:lpstr>Other Data Centers (Microsoft 4)</vt:lpstr>
      <vt:lpstr>Yahoo Data Center</vt:lpstr>
      <vt:lpstr>References (1)</vt:lpstr>
      <vt:lpstr>References (2)</vt:lpstr>
      <vt:lpstr>References (3)</vt:lpstr>
    </vt:vector>
  </TitlesOfParts>
  <Company>Bucknell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Xiannong Meng</dc:creator>
  <cp:lastModifiedBy>Xiannong Meng</cp:lastModifiedBy>
  <cp:revision>304</cp:revision>
  <cp:lastPrinted>2002-09-03T19:24:48Z</cp:lastPrinted>
  <dcterms:created xsi:type="dcterms:W3CDTF">2000-01-08T09:24:32Z</dcterms:created>
  <dcterms:modified xsi:type="dcterms:W3CDTF">2014-06-08T13:30:14Z</dcterms:modified>
</cp:coreProperties>
</file>