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2"/>
  </p:notesMasterIdLst>
  <p:handoutMasterIdLst>
    <p:handoutMasterId r:id="rId63"/>
  </p:handoutMasterIdLst>
  <p:sldIdLst>
    <p:sldId id="357" r:id="rId2"/>
    <p:sldId id="421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8" r:id="rId11"/>
    <p:sldId id="369" r:id="rId12"/>
    <p:sldId id="417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418" r:id="rId21"/>
    <p:sldId id="419" r:id="rId22"/>
    <p:sldId id="420" r:id="rId23"/>
    <p:sldId id="377" r:id="rId24"/>
    <p:sldId id="378" r:id="rId25"/>
    <p:sldId id="379" r:id="rId26"/>
    <p:sldId id="380" r:id="rId27"/>
    <p:sldId id="381" r:id="rId28"/>
    <p:sldId id="382" r:id="rId29"/>
    <p:sldId id="383" r:id="rId30"/>
    <p:sldId id="384" r:id="rId31"/>
    <p:sldId id="385" r:id="rId32"/>
    <p:sldId id="386" r:id="rId33"/>
    <p:sldId id="387" r:id="rId34"/>
    <p:sldId id="388" r:id="rId35"/>
    <p:sldId id="389" r:id="rId36"/>
    <p:sldId id="391" r:id="rId37"/>
    <p:sldId id="392" r:id="rId38"/>
    <p:sldId id="393" r:id="rId39"/>
    <p:sldId id="394" r:id="rId40"/>
    <p:sldId id="395" r:id="rId41"/>
    <p:sldId id="396" r:id="rId42"/>
    <p:sldId id="397" r:id="rId43"/>
    <p:sldId id="398" r:id="rId44"/>
    <p:sldId id="399" r:id="rId45"/>
    <p:sldId id="400" r:id="rId46"/>
    <p:sldId id="401" r:id="rId47"/>
    <p:sldId id="402" r:id="rId48"/>
    <p:sldId id="403" r:id="rId49"/>
    <p:sldId id="404" r:id="rId50"/>
    <p:sldId id="405" r:id="rId51"/>
    <p:sldId id="406" r:id="rId52"/>
    <p:sldId id="407" r:id="rId53"/>
    <p:sldId id="408" r:id="rId54"/>
    <p:sldId id="409" r:id="rId55"/>
    <p:sldId id="410" r:id="rId56"/>
    <p:sldId id="411" r:id="rId57"/>
    <p:sldId id="412" r:id="rId58"/>
    <p:sldId id="414" r:id="rId59"/>
    <p:sldId id="415" r:id="rId60"/>
    <p:sldId id="416" r:id="rId61"/>
  </p:sldIdLst>
  <p:sldSz cx="9144000" cy="6858000" type="screen4x3"/>
  <p:notesSz cx="7315200" cy="96012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600" 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1600" 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1600" 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1600" 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1600" 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000099"/>
    <a:srgbClr val="0033CC"/>
    <a:srgbClr val="00CC00"/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75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t" anchorCtr="0" compatLnSpc="1">
            <a:prstTxWarp prst="textNoShape">
              <a:avLst/>
            </a:prstTxWarp>
          </a:bodyPr>
          <a:lstStyle>
            <a:lvl1pPr algn="l" defTabSz="966928">
              <a:defRPr sz="1200" i="0">
                <a:ea typeface="新細明體" pitchFamily="2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445" y="0"/>
            <a:ext cx="316975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t" anchorCtr="0" compatLnSpc="1">
            <a:prstTxWarp prst="textNoShape">
              <a:avLst/>
            </a:prstTxWarp>
          </a:bodyPr>
          <a:lstStyle>
            <a:lvl1pPr algn="r" defTabSz="966928">
              <a:defRPr sz="1200" i="0">
                <a:ea typeface="新細明體" pitchFamily="2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97"/>
            <a:ext cx="316975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b" anchorCtr="0" compatLnSpc="1">
            <a:prstTxWarp prst="textNoShape">
              <a:avLst/>
            </a:prstTxWarp>
          </a:bodyPr>
          <a:lstStyle>
            <a:lvl1pPr algn="l" defTabSz="966928">
              <a:defRPr sz="1200" i="0">
                <a:ea typeface="新細明體" pitchFamily="2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445" y="9121797"/>
            <a:ext cx="316975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b" anchorCtr="0" compatLnSpc="1">
            <a:prstTxWarp prst="textNoShape">
              <a:avLst/>
            </a:prstTxWarp>
          </a:bodyPr>
          <a:lstStyle>
            <a:lvl1pPr algn="r" defTabSz="966928">
              <a:defRPr sz="1200" i="0">
                <a:ea typeface="新細明體" pitchFamily="2" charset="-120"/>
              </a:defRPr>
            </a:lvl1pPr>
          </a:lstStyle>
          <a:p>
            <a:pPr>
              <a:defRPr/>
            </a:pPr>
            <a:fld id="{482BD026-3A2D-492D-B392-09B4C5795F8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2407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75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t" anchorCtr="0" compatLnSpc="1">
            <a:prstTxWarp prst="textNoShape">
              <a:avLst/>
            </a:prstTxWarp>
          </a:bodyPr>
          <a:lstStyle>
            <a:lvl1pPr algn="l" defTabSz="966928">
              <a:defRPr kumimoji="0" sz="1200">
                <a:ea typeface="新細明體" pitchFamily="2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445" y="0"/>
            <a:ext cx="316975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t" anchorCtr="0" compatLnSpc="1">
            <a:prstTxWarp prst="textNoShape">
              <a:avLst/>
            </a:prstTxWarp>
          </a:bodyPr>
          <a:lstStyle>
            <a:lvl1pPr algn="r" defTabSz="966928">
              <a:defRPr kumimoji="0" sz="1200">
                <a:ea typeface="新細明體" pitchFamily="2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1" y="4559257"/>
            <a:ext cx="5363819" cy="432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97"/>
            <a:ext cx="316975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b" anchorCtr="0" compatLnSpc="1">
            <a:prstTxWarp prst="textNoShape">
              <a:avLst/>
            </a:prstTxWarp>
          </a:bodyPr>
          <a:lstStyle>
            <a:lvl1pPr algn="l" defTabSz="966928">
              <a:defRPr kumimoji="0" sz="1200">
                <a:ea typeface="新細明體" pitchFamily="2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445" y="9121797"/>
            <a:ext cx="316975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b" anchorCtr="0" compatLnSpc="1">
            <a:prstTxWarp prst="textNoShape">
              <a:avLst/>
            </a:prstTxWarp>
          </a:bodyPr>
          <a:lstStyle>
            <a:lvl1pPr algn="r" defTabSz="966928">
              <a:defRPr kumimoji="0" sz="1200">
                <a:ea typeface="新細明體" pitchFamily="2" charset="-120"/>
              </a:defRPr>
            </a:lvl1pPr>
          </a:lstStyle>
          <a:p>
            <a:pPr>
              <a:defRPr/>
            </a:pPr>
            <a:fld id="{5735320C-2507-419C-B3E7-480571B1C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88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2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2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2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2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2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5320C-2507-419C-B3E7-480571B1C2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393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894" y="720090"/>
            <a:ext cx="4875106" cy="3598784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894" y="720090"/>
            <a:ext cx="4875106" cy="3598784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604A62-EFA2-41DB-B42E-F6086C981D06}" type="slidenum">
              <a:rPr lang="en-US"/>
              <a:pPr/>
              <a:t>22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5320C-2507-419C-B3E7-480571B1C27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39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60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855EE-9F64-4B5C-8830-7153AF12EB47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D3DBD-EC36-4CC9-9088-1DDF3743C9AF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46075"/>
            <a:ext cx="1943100" cy="5713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6075"/>
            <a:ext cx="5676900" cy="5713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50BC4-0760-42CD-A7E9-3888594E5AA3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371600"/>
            <a:ext cx="7772400" cy="4687888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9CEC14F-1B30-4AF4-97E8-1106C5233BAD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3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C3E8F-C7CB-4FE6-A1F2-6CE962647B6A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BD337-04C2-4703-B4D6-41160CB91824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DBB79-AEAB-440B-9AC9-C87FA420AC28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2DCD1-4F3D-415C-9C47-B455EFCD8454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64ECE-7D0B-452C-A113-47B60AF368B3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E0420-54FD-42B5-B221-8FFA3B3FF88F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9CDBE-5E15-4AE8-9A11-97BAB874E966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D5C52-B3DF-4495-9D31-580642161BD2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46075"/>
            <a:ext cx="77724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 i="0">
                <a:solidFill>
                  <a:srgbClr val="FF9933"/>
                </a:solidFill>
                <a:ea typeface="新細明體" pitchFamily="2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3" name="Line 5"/>
          <p:cNvSpPr>
            <a:spLocks noChangeShapeType="1"/>
          </p:cNvSpPr>
          <p:nvPr/>
        </p:nvSpPr>
        <p:spPr bwMode="auto">
          <a:xfrm>
            <a:off x="533400" y="1219200"/>
            <a:ext cx="80772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>
              <a:ea typeface="新細明體" pitchFamily="2" charset="-120"/>
            </a:endParaRP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i="0">
                <a:solidFill>
                  <a:srgbClr val="CC6600"/>
                </a:solidFill>
                <a:latin typeface="Helvetica" pitchFamily="34" charset="0"/>
                <a:ea typeface="新細明體" pitchFamily="2" charset="-120"/>
              </a:defRPr>
            </a:lvl1pPr>
          </a:lstStyle>
          <a:p>
            <a:pPr>
              <a:defRPr/>
            </a:pPr>
            <a:fld id="{3B80CEE3-57C3-4C5E-A7BD-E3A0B77C8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i="0">
                <a:solidFill>
                  <a:srgbClr val="CC6600"/>
                </a:solidFill>
                <a:ea typeface="新細明體" pitchFamily="2" charset="-12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24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•"/>
        <a:defRPr>
          <a:solidFill>
            <a:srgbClr val="33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Web Information Retrieval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sz="2400" dirty="0" smtClean="0"/>
              <a:t>Textbook by</a:t>
            </a:r>
          </a:p>
          <a:p>
            <a:r>
              <a:rPr lang="en-US" sz="2400" dirty="0" smtClean="0"/>
              <a:t>Christopher D. Manning, </a:t>
            </a:r>
            <a:r>
              <a:rPr lang="en-US" sz="2400" dirty="0" err="1" smtClean="0"/>
              <a:t>Prabhakar</a:t>
            </a:r>
            <a:r>
              <a:rPr lang="en-US" sz="2400" dirty="0" smtClean="0"/>
              <a:t> </a:t>
            </a:r>
            <a:r>
              <a:rPr lang="en-US" sz="2400" dirty="0" err="1" smtClean="0"/>
              <a:t>Raghavan</a:t>
            </a:r>
            <a:r>
              <a:rPr lang="en-US" sz="2400" dirty="0" smtClean="0"/>
              <a:t>, and </a:t>
            </a:r>
            <a:r>
              <a:rPr lang="en-US" sz="2400" dirty="0" err="1" smtClean="0"/>
              <a:t>Hinrich</a:t>
            </a:r>
            <a:r>
              <a:rPr lang="en-US" sz="2400" dirty="0" smtClean="0"/>
              <a:t> </a:t>
            </a:r>
            <a:r>
              <a:rPr lang="en-US" sz="2400" dirty="0" err="1" smtClean="0"/>
              <a:t>Schutze</a:t>
            </a:r>
            <a:endParaRPr lang="en-US" sz="2400" dirty="0" smtClean="0"/>
          </a:p>
          <a:p>
            <a:r>
              <a:rPr lang="en-US" sz="2400" i="1" dirty="0" smtClean="0"/>
              <a:t>Notes Revised by X. </a:t>
            </a:r>
            <a:r>
              <a:rPr lang="en-US" sz="2400" i="1" dirty="0" err="1" smtClean="0"/>
              <a:t>Meng</a:t>
            </a:r>
            <a:r>
              <a:rPr lang="en-US" sz="2400" i="1" dirty="0" smtClean="0"/>
              <a:t> for SEU</a:t>
            </a:r>
          </a:p>
          <a:p>
            <a:r>
              <a:rPr lang="en-US" sz="2400" i="1" dirty="0" smtClean="0"/>
              <a:t>May 2014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412287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36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sz="4400" i="0" dirty="0"/>
              <a:t>Measures for a </a:t>
            </a:r>
            <a:r>
              <a:rPr lang="en-US" sz="4400" i="0" dirty="0" smtClean="0"/>
              <a:t>Search Engine</a:t>
            </a:r>
            <a:endParaRPr lang="en-US" sz="4400" i="0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71472" y="1428736"/>
            <a:ext cx="7994678" cy="451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8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3600" dirty="0"/>
              <a:t>How fast does it index</a:t>
            </a:r>
          </a:p>
          <a:p>
            <a:pPr lvl="1"/>
            <a:r>
              <a:rPr lang="en-US" sz="3200" dirty="0"/>
              <a:t>e.g., number of bytes per hour</a:t>
            </a:r>
          </a:p>
          <a:p>
            <a:r>
              <a:rPr lang="en-US" sz="3600" dirty="0"/>
              <a:t>How fast does it search</a:t>
            </a:r>
          </a:p>
          <a:p>
            <a:pPr lvl="1"/>
            <a:r>
              <a:rPr lang="en-US" sz="3200" dirty="0"/>
              <a:t>e.g., latency as a function of queries per second</a:t>
            </a:r>
          </a:p>
          <a:p>
            <a:r>
              <a:rPr lang="en-US" sz="3600" dirty="0"/>
              <a:t>What is the cost per query?</a:t>
            </a:r>
          </a:p>
          <a:p>
            <a:pPr lvl="1"/>
            <a:r>
              <a:rPr lang="de-DE" sz="3200" dirty="0"/>
              <a:t>in </a:t>
            </a:r>
            <a:r>
              <a:rPr lang="de-DE" sz="3200" dirty="0" err="1"/>
              <a:t>dollars</a:t>
            </a:r>
            <a:endParaRPr lang="de-DE" sz="3200" dirty="0"/>
          </a:p>
          <a:p>
            <a:pPr lvl="1"/>
            <a:endParaRPr lang="en-US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666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dirty="0"/>
              <a:t>Measures for a </a:t>
            </a:r>
            <a:r>
              <a:rPr lang="en-US" dirty="0" smtClean="0"/>
              <a:t>Search Engine</a:t>
            </a:r>
            <a:endParaRPr lang="en-US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64513" y="1295400"/>
            <a:ext cx="8122287" cy="4595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6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32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3200" dirty="0"/>
              <a:t>All of the preceding criteria are measurable: we can quantify </a:t>
            </a:r>
            <a:r>
              <a:rPr lang="de-DE" sz="3200" dirty="0" err="1"/>
              <a:t>speed</a:t>
            </a:r>
            <a:r>
              <a:rPr lang="de-DE" sz="3200" dirty="0"/>
              <a:t> / </a:t>
            </a:r>
            <a:r>
              <a:rPr lang="de-DE" sz="3200" dirty="0" err="1"/>
              <a:t>size</a:t>
            </a:r>
            <a:r>
              <a:rPr lang="de-DE" sz="3200" dirty="0"/>
              <a:t> / </a:t>
            </a:r>
            <a:r>
              <a:rPr lang="de-DE" sz="3200" dirty="0" err="1"/>
              <a:t>money</a:t>
            </a:r>
            <a:endParaRPr lang="de-DE" sz="3200" dirty="0"/>
          </a:p>
          <a:p>
            <a:r>
              <a:rPr lang="en-US" sz="3200" dirty="0"/>
              <a:t>However, the key measure for a search engine is user </a:t>
            </a:r>
            <a:r>
              <a:rPr lang="de-DE" sz="3200" dirty="0" smtClean="0"/>
              <a:t>happiness </a:t>
            </a:r>
            <a:r>
              <a:rPr lang="de-DE" sz="3200" smtClean="0"/>
              <a:t>(satisfaction</a:t>
            </a:r>
            <a:r>
              <a:rPr lang="de-DE" sz="3200" dirty="0" smtClean="0"/>
              <a:t>).</a:t>
            </a:r>
            <a:endParaRPr lang="de-DE" sz="3200" dirty="0"/>
          </a:p>
          <a:p>
            <a:r>
              <a:rPr lang="de-DE" sz="3200" dirty="0" err="1"/>
              <a:t>What</a:t>
            </a:r>
            <a:r>
              <a:rPr lang="de-DE" sz="3200" dirty="0"/>
              <a:t> </a:t>
            </a:r>
            <a:r>
              <a:rPr lang="de-DE" sz="3200" dirty="0" err="1"/>
              <a:t>is</a:t>
            </a:r>
            <a:r>
              <a:rPr lang="de-DE" sz="3200" dirty="0"/>
              <a:t> </a:t>
            </a:r>
            <a:r>
              <a:rPr lang="de-DE" sz="3200" dirty="0" err="1"/>
              <a:t>user</a:t>
            </a:r>
            <a:r>
              <a:rPr lang="de-DE" sz="3200" dirty="0"/>
              <a:t> </a:t>
            </a:r>
            <a:r>
              <a:rPr lang="de-DE" sz="3200" dirty="0" err="1"/>
              <a:t>happiness</a:t>
            </a:r>
            <a:r>
              <a:rPr lang="de-DE" sz="3200" dirty="0"/>
              <a:t>?</a:t>
            </a:r>
          </a:p>
          <a:p>
            <a:r>
              <a:rPr lang="de-DE" sz="3200" dirty="0" err="1"/>
              <a:t>Factors</a:t>
            </a:r>
            <a:r>
              <a:rPr lang="de-DE" sz="3200" dirty="0"/>
              <a:t> </a:t>
            </a:r>
            <a:r>
              <a:rPr lang="de-DE" sz="3200" dirty="0" err="1"/>
              <a:t>include</a:t>
            </a:r>
            <a:r>
              <a:rPr lang="de-DE" sz="3200" dirty="0"/>
              <a:t>:</a:t>
            </a:r>
          </a:p>
          <a:p>
            <a:pPr lvl="1"/>
            <a:r>
              <a:rPr lang="de-DE" sz="2800" dirty="0"/>
              <a:t>Speed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response</a:t>
            </a:r>
            <a:endParaRPr lang="de-DE" sz="2800" dirty="0"/>
          </a:p>
          <a:p>
            <a:pPr lvl="1"/>
            <a:r>
              <a:rPr lang="de-DE" sz="2800" dirty="0"/>
              <a:t>Size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index</a:t>
            </a:r>
            <a:endParaRPr lang="de-DE" sz="2800" dirty="0"/>
          </a:p>
          <a:p>
            <a:pPr lvl="1"/>
            <a:r>
              <a:rPr lang="de-DE" sz="2800" dirty="0" err="1"/>
              <a:t>Uncluttered</a:t>
            </a:r>
            <a:r>
              <a:rPr lang="de-DE" sz="2800" dirty="0"/>
              <a:t> UI</a:t>
            </a:r>
          </a:p>
          <a:p>
            <a:pPr lvl="1"/>
            <a:r>
              <a:rPr lang="de-DE" sz="2800" dirty="0"/>
              <a:t>Most important: </a:t>
            </a:r>
            <a:r>
              <a:rPr lang="de-DE" sz="2800" dirty="0" smtClean="0"/>
              <a:t>relevance</a:t>
            </a:r>
            <a:endParaRPr lang="de-DE" sz="2800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38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dirty="0"/>
              <a:t>Measures for a </a:t>
            </a:r>
            <a:r>
              <a:rPr lang="en-US" dirty="0" smtClean="0"/>
              <a:t>Search Engine</a:t>
            </a:r>
            <a:endParaRPr lang="en-US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71440" y="1292211"/>
            <a:ext cx="7994710" cy="442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6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32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 smtClean="0"/>
              <a:t>Note </a:t>
            </a:r>
            <a:r>
              <a:rPr lang="en-US" dirty="0"/>
              <a:t>that none of these </a:t>
            </a:r>
            <a:r>
              <a:rPr lang="en-US" dirty="0" smtClean="0"/>
              <a:t>alone is </a:t>
            </a:r>
            <a:r>
              <a:rPr lang="en-US" dirty="0"/>
              <a:t>sufficient: blindingly fast, but useless answers won’t make a user happy.</a:t>
            </a:r>
          </a:p>
          <a:p>
            <a:r>
              <a:rPr lang="en-US" dirty="0"/>
              <a:t>How can we quantify user happiness?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428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Who </a:t>
            </a:r>
            <a:r>
              <a:rPr lang="de-DE" dirty="0" smtClean="0"/>
              <a:t>Is The User</a:t>
            </a:r>
            <a:r>
              <a:rPr lang="de-DE" dirty="0"/>
              <a:t>?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36804" y="1292211"/>
            <a:ext cx="8029346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6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32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2400" dirty="0"/>
              <a:t>Who is the user we are trying to make happy?</a:t>
            </a:r>
          </a:p>
          <a:p>
            <a:r>
              <a:rPr lang="en-US" sz="2400" dirty="0"/>
              <a:t>Web search engine: searcher. Success: Searcher finds what she was looking for. Measure: rate of return to this search </a:t>
            </a:r>
            <a:r>
              <a:rPr lang="de-DE" sz="2400" dirty="0" smtClean="0"/>
              <a:t>engine.</a:t>
            </a:r>
            <a:endParaRPr lang="de-DE" sz="2400" dirty="0"/>
          </a:p>
          <a:p>
            <a:r>
              <a:rPr lang="en-US" sz="2400" dirty="0"/>
              <a:t>Web search engine: advertiser. Success: Searcher clicks on </a:t>
            </a:r>
            <a:r>
              <a:rPr lang="de-DE" sz="2400" dirty="0"/>
              <a:t>ad. Measure: clickthrough </a:t>
            </a:r>
            <a:r>
              <a:rPr lang="de-DE" sz="2400" dirty="0" smtClean="0"/>
              <a:t>rate.</a:t>
            </a:r>
            <a:endParaRPr lang="de-DE" sz="2400" dirty="0"/>
          </a:p>
          <a:p>
            <a:r>
              <a:rPr lang="en-US" sz="2400" dirty="0"/>
              <a:t>Ecommerce: buyer. Success: Buyer buys something. Measures: time to purchase, fraction of “conversions” of </a:t>
            </a:r>
            <a:r>
              <a:rPr lang="de-DE" sz="2400" dirty="0"/>
              <a:t>searchers to </a:t>
            </a:r>
            <a:r>
              <a:rPr lang="de-DE" sz="2400" dirty="0" smtClean="0"/>
              <a:t>buyers.</a:t>
            </a:r>
            <a:endParaRPr lang="de-DE" sz="2400" dirty="0"/>
          </a:p>
          <a:p>
            <a:r>
              <a:rPr lang="en-US" sz="2400" dirty="0"/>
              <a:t>Ecommerce: seller. Success: Seller sells something. Measure: </a:t>
            </a:r>
            <a:r>
              <a:rPr lang="de-DE" sz="2400" dirty="0"/>
              <a:t>profit per item </a:t>
            </a:r>
            <a:r>
              <a:rPr lang="de-DE" sz="2400" dirty="0" smtClean="0"/>
              <a:t>sold.</a:t>
            </a:r>
            <a:endParaRPr lang="de-DE" sz="2400" dirty="0"/>
          </a:p>
          <a:p>
            <a:r>
              <a:rPr lang="en-US" sz="2400" dirty="0"/>
              <a:t>Enterprise: CEO. Success: Employees are more productive (because of effective search). Measure: profit of the </a:t>
            </a:r>
            <a:r>
              <a:rPr lang="en-US" sz="2400" dirty="0" smtClean="0"/>
              <a:t>company.</a:t>
            </a:r>
            <a:endParaRPr lang="en-US" sz="2400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94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dirty="0"/>
              <a:t>Most </a:t>
            </a:r>
            <a:r>
              <a:rPr lang="en-US" dirty="0" smtClean="0"/>
              <a:t>Common Definition </a:t>
            </a:r>
            <a:r>
              <a:rPr lang="en-US" dirty="0"/>
              <a:t>of </a:t>
            </a:r>
            <a:r>
              <a:rPr lang="en-US" dirty="0" smtClean="0"/>
              <a:t>User Happiness</a:t>
            </a:r>
            <a:r>
              <a:rPr lang="en-US" dirty="0"/>
              <a:t>: Relevance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09600" y="1416050"/>
            <a:ext cx="8248680" cy="490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4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32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2800" dirty="0"/>
              <a:t>User happiness is equated with the relevance of search results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query</a:t>
            </a:r>
            <a:r>
              <a:rPr lang="de-DE" sz="2800" dirty="0"/>
              <a:t>.</a:t>
            </a:r>
          </a:p>
          <a:p>
            <a:r>
              <a:rPr lang="en-US" sz="2800" dirty="0"/>
              <a:t>But how do you measure relevance?</a:t>
            </a:r>
          </a:p>
          <a:p>
            <a:r>
              <a:rPr lang="en-US" sz="2800" dirty="0"/>
              <a:t>Standard methodology in information retrieval consists of </a:t>
            </a:r>
            <a:r>
              <a:rPr lang="de-DE" sz="2800" dirty="0" err="1"/>
              <a:t>three</a:t>
            </a:r>
            <a:r>
              <a:rPr lang="de-DE" sz="2800" dirty="0"/>
              <a:t> </a:t>
            </a:r>
            <a:r>
              <a:rPr lang="de-DE" sz="2800" dirty="0" err="1"/>
              <a:t>elements</a:t>
            </a:r>
            <a:r>
              <a:rPr lang="de-DE" sz="2800" dirty="0"/>
              <a:t>.</a:t>
            </a:r>
          </a:p>
          <a:p>
            <a:pPr lvl="1"/>
            <a:r>
              <a:rPr lang="de-DE" sz="2800" dirty="0"/>
              <a:t>A </a:t>
            </a:r>
            <a:r>
              <a:rPr lang="de-DE" sz="2800" dirty="0" err="1"/>
              <a:t>benchmark</a:t>
            </a:r>
            <a:r>
              <a:rPr lang="de-DE" sz="2800" dirty="0"/>
              <a:t> </a:t>
            </a:r>
            <a:r>
              <a:rPr lang="de-DE" sz="2800" dirty="0" err="1"/>
              <a:t>document</a:t>
            </a:r>
            <a:r>
              <a:rPr lang="de-DE" sz="2800" dirty="0"/>
              <a:t> </a:t>
            </a:r>
            <a:r>
              <a:rPr lang="de-DE" sz="2800" dirty="0" err="1"/>
              <a:t>collection</a:t>
            </a:r>
            <a:endParaRPr lang="de-DE" sz="2800" dirty="0"/>
          </a:p>
          <a:p>
            <a:pPr lvl="1"/>
            <a:r>
              <a:rPr lang="de-DE" sz="2800" dirty="0"/>
              <a:t>A </a:t>
            </a:r>
            <a:r>
              <a:rPr lang="de-DE" sz="2800" dirty="0" err="1"/>
              <a:t>benchmark</a:t>
            </a:r>
            <a:r>
              <a:rPr lang="de-DE" sz="2800" dirty="0"/>
              <a:t> </a:t>
            </a:r>
            <a:r>
              <a:rPr lang="de-DE" sz="2800" dirty="0" err="1"/>
              <a:t>suite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queries</a:t>
            </a:r>
            <a:endParaRPr lang="de-DE" sz="2800" dirty="0"/>
          </a:p>
          <a:p>
            <a:pPr lvl="1"/>
            <a:r>
              <a:rPr lang="en-US" sz="2800" dirty="0"/>
              <a:t>An assessment of the relevance of each query-document pair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0553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fr-FR" dirty="0"/>
              <a:t>Relevance: </a:t>
            </a:r>
            <a:r>
              <a:rPr lang="fr-FR" dirty="0" err="1" smtClean="0"/>
              <a:t>Query</a:t>
            </a:r>
            <a:r>
              <a:rPr lang="fr-FR" dirty="0" smtClean="0"/>
              <a:t> </a:t>
            </a:r>
            <a:r>
              <a:rPr lang="fr-FR" dirty="0"/>
              <a:t>vs. </a:t>
            </a:r>
            <a:r>
              <a:rPr lang="fr-FR" dirty="0" smtClean="0"/>
              <a:t>Information </a:t>
            </a:r>
            <a:r>
              <a:rPr lang="fr-FR" dirty="0" err="1" smtClean="0"/>
              <a:t>Need</a:t>
            </a:r>
            <a:endParaRPr lang="fr-FR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09600" y="1408268"/>
            <a:ext cx="8643998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8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de-DE" sz="2400" dirty="0" err="1"/>
              <a:t>Relevance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what</a:t>
            </a:r>
            <a:r>
              <a:rPr lang="de-DE" sz="2400" dirty="0"/>
              <a:t>?</a:t>
            </a:r>
          </a:p>
          <a:p>
            <a:r>
              <a:rPr lang="en-US" sz="2400" dirty="0"/>
              <a:t>First take: relevance to the query</a:t>
            </a:r>
          </a:p>
          <a:p>
            <a:r>
              <a:rPr lang="en-US" sz="2400" dirty="0"/>
              <a:t>“Relevance to the query” is very problematic.</a:t>
            </a:r>
          </a:p>
          <a:p>
            <a:r>
              <a:rPr lang="en-US" sz="2400" dirty="0"/>
              <a:t>Information need </a:t>
            </a:r>
            <a:r>
              <a:rPr lang="en-US" sz="2400" i="1" dirty="0" err="1"/>
              <a:t>i</a:t>
            </a:r>
            <a:r>
              <a:rPr lang="en-US" sz="2400" dirty="0"/>
              <a:t> : “I am looking for information on whether drinking red wine is more effective at reducing your risk of heart attacks than white wine.”</a:t>
            </a:r>
          </a:p>
          <a:p>
            <a:r>
              <a:rPr lang="en-US" sz="2400" dirty="0"/>
              <a:t>This is an information need, not a query.</a:t>
            </a:r>
          </a:p>
          <a:p>
            <a:r>
              <a:rPr lang="en-US" sz="2400" dirty="0"/>
              <a:t>Query </a:t>
            </a:r>
            <a:r>
              <a:rPr lang="en-US" sz="2400" i="1" dirty="0"/>
              <a:t>q</a:t>
            </a:r>
            <a:r>
              <a:rPr lang="en-US" sz="2400" dirty="0"/>
              <a:t>: [red wine white wine heart attack]</a:t>
            </a:r>
          </a:p>
          <a:p>
            <a:r>
              <a:rPr lang="en-US" sz="2400" dirty="0"/>
              <a:t>Consider document </a:t>
            </a:r>
            <a:r>
              <a:rPr lang="en-US" sz="2400" i="1" dirty="0"/>
              <a:t>d′</a:t>
            </a:r>
            <a:r>
              <a:rPr lang="en-US" sz="2400" dirty="0"/>
              <a:t>: At heart of his speech was an attack on the wine industry lobby for downplaying the role of red and </a:t>
            </a:r>
            <a:r>
              <a:rPr lang="de-DE" sz="2400" dirty="0" err="1"/>
              <a:t>white</a:t>
            </a:r>
            <a:r>
              <a:rPr lang="de-DE" sz="2400" dirty="0"/>
              <a:t> </a:t>
            </a:r>
            <a:r>
              <a:rPr lang="de-DE" sz="2400" dirty="0" err="1"/>
              <a:t>wine</a:t>
            </a:r>
            <a:r>
              <a:rPr lang="de-DE" sz="2400" dirty="0"/>
              <a:t> in </a:t>
            </a:r>
            <a:r>
              <a:rPr lang="de-DE" sz="2400" dirty="0" err="1"/>
              <a:t>drunk</a:t>
            </a:r>
            <a:r>
              <a:rPr lang="de-DE" sz="2400" dirty="0"/>
              <a:t> </a:t>
            </a:r>
            <a:r>
              <a:rPr lang="de-DE" sz="2400" dirty="0" err="1"/>
              <a:t>driving</a:t>
            </a:r>
            <a:r>
              <a:rPr lang="de-DE" sz="2400" dirty="0"/>
              <a:t>.</a:t>
            </a:r>
          </a:p>
          <a:p>
            <a:r>
              <a:rPr lang="en-US" sz="2400" i="1" dirty="0"/>
              <a:t>d′</a:t>
            </a:r>
            <a:r>
              <a:rPr lang="en-US" sz="2400" dirty="0"/>
              <a:t> is an excellent match for query </a:t>
            </a:r>
            <a:r>
              <a:rPr lang="en-US" sz="2400" i="1" dirty="0"/>
              <a:t>q</a:t>
            </a:r>
            <a:r>
              <a:rPr lang="en-US" sz="2400" dirty="0"/>
              <a:t> . . .</a:t>
            </a:r>
          </a:p>
          <a:p>
            <a:r>
              <a:rPr lang="en-US" sz="2400" i="1" dirty="0"/>
              <a:t>d′</a:t>
            </a:r>
            <a:r>
              <a:rPr lang="en-US" sz="2400" dirty="0"/>
              <a:t> is not relevant to the information need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41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49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49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fr-FR" dirty="0"/>
              <a:t>Relevance: </a:t>
            </a:r>
            <a:r>
              <a:rPr lang="fr-FR" dirty="0" err="1" smtClean="0"/>
              <a:t>Query</a:t>
            </a:r>
            <a:r>
              <a:rPr lang="fr-FR" dirty="0" smtClean="0"/>
              <a:t> </a:t>
            </a:r>
            <a:r>
              <a:rPr lang="fr-FR" dirty="0"/>
              <a:t>vs. </a:t>
            </a:r>
            <a:r>
              <a:rPr lang="fr-FR" dirty="0" smtClean="0"/>
              <a:t>Information </a:t>
            </a:r>
            <a:r>
              <a:rPr lang="fr-FR" dirty="0" err="1" smtClean="0"/>
              <a:t>Need</a:t>
            </a:r>
            <a:endParaRPr lang="fr-FR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13857" y="1428736"/>
            <a:ext cx="8052293" cy="436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4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8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3200" dirty="0"/>
              <a:t>User happiness can only be measured by relevance to an information need, not by relevance to queries.</a:t>
            </a:r>
          </a:p>
          <a:p>
            <a:r>
              <a:rPr lang="en-US" sz="3200" dirty="0"/>
              <a:t>Our terminology is sloppy in these slides and in </a:t>
            </a:r>
            <a:r>
              <a:rPr lang="en-US" sz="3200" dirty="0" smtClean="0"/>
              <a:t>IIR</a:t>
            </a:r>
            <a:r>
              <a:rPr lang="en-US" sz="3200" dirty="0"/>
              <a:t>: we talk about query-document relevance judgments even though we </a:t>
            </a:r>
            <a:r>
              <a:rPr lang="de-DE" sz="3200" dirty="0" err="1"/>
              <a:t>mean</a:t>
            </a:r>
            <a:r>
              <a:rPr lang="de-DE" sz="3200" dirty="0"/>
              <a:t> </a:t>
            </a:r>
            <a:r>
              <a:rPr lang="de-DE" sz="3200" dirty="0" err="1"/>
              <a:t>information-need-document</a:t>
            </a:r>
            <a:r>
              <a:rPr lang="de-DE" sz="3200" dirty="0"/>
              <a:t> </a:t>
            </a:r>
            <a:r>
              <a:rPr lang="de-DE" sz="3200" dirty="0" err="1"/>
              <a:t>relevance</a:t>
            </a:r>
            <a:r>
              <a:rPr lang="de-DE" sz="3200" dirty="0"/>
              <a:t> </a:t>
            </a:r>
            <a:r>
              <a:rPr lang="de-DE" sz="3200" dirty="0" err="1"/>
              <a:t>judgments</a:t>
            </a:r>
            <a:r>
              <a:rPr lang="de-DE" sz="3200" dirty="0"/>
              <a:t>.</a:t>
            </a:r>
          </a:p>
          <a:p>
            <a:pPr lvl="1"/>
            <a:endParaRPr lang="en-US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20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Precision and </a:t>
            </a:r>
            <a:r>
              <a:rPr lang="de-DE" dirty="0" smtClean="0"/>
              <a:t>Recall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00002" y="1299574"/>
            <a:ext cx="8186798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8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Precision (P) is the fraction of retrieved documents that are </a:t>
            </a:r>
            <a:r>
              <a:rPr lang="de-DE" dirty="0"/>
              <a:t>relevant</a:t>
            </a:r>
          </a:p>
          <a:p>
            <a:endParaRPr lang="de-DE" dirty="0"/>
          </a:p>
          <a:p>
            <a:endParaRPr lang="de-DE" dirty="0"/>
          </a:p>
          <a:p>
            <a:r>
              <a:rPr lang="en-US" dirty="0"/>
              <a:t>Recall (R) is the fraction of relevant documents that are </a:t>
            </a:r>
            <a:r>
              <a:rPr lang="de-DE" dirty="0" err="1"/>
              <a:t>retrieved</a:t>
            </a:r>
            <a:endParaRPr lang="de-DE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8" name="Picture 7" descr="18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112" y="2286000"/>
            <a:ext cx="7568006" cy="792000"/>
          </a:xfrm>
          <a:prstGeom prst="rect">
            <a:avLst/>
          </a:prstGeom>
        </p:spPr>
      </p:pic>
      <p:pic>
        <p:nvPicPr>
          <p:cNvPr id="9" name="Picture 8" descr="1808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432" y="4724400"/>
            <a:ext cx="7309468" cy="75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1468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fr-FR" dirty="0" err="1"/>
              <a:t>Precision</a:t>
            </a:r>
            <a:r>
              <a:rPr lang="fr-FR" dirty="0"/>
              <a:t> and </a:t>
            </a:r>
            <a:r>
              <a:rPr lang="fr-FR" dirty="0" err="1" smtClean="0"/>
              <a:t>Recall</a:t>
            </a:r>
            <a:endParaRPr lang="fr-FR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428860" y="3643338"/>
            <a:ext cx="3571900" cy="22145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2600" i="1" dirty="0" smtClean="0">
                <a:solidFill>
                  <a:schemeClr val="tx1"/>
                </a:solidFill>
                <a:latin typeface="+mj-lt"/>
              </a:rPr>
              <a:t>P 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= </a:t>
            </a:r>
            <a:r>
              <a:rPr lang="en-US" sz="2600" i="1" dirty="0" smtClean="0">
                <a:solidFill>
                  <a:schemeClr val="tx1"/>
                </a:solidFill>
                <a:latin typeface="+mj-lt"/>
              </a:rPr>
              <a:t>TP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600" dirty="0" smtClean="0">
                <a:solidFill>
                  <a:schemeClr val="tx1"/>
                </a:solidFill>
                <a:latin typeface="+mj-lt"/>
              </a:rPr>
              <a:t>/ 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( </a:t>
            </a:r>
            <a:r>
              <a:rPr lang="en-US" sz="2600" i="1" dirty="0" smtClean="0">
                <a:solidFill>
                  <a:schemeClr val="tx1"/>
                </a:solidFill>
                <a:latin typeface="+mj-lt"/>
              </a:rPr>
              <a:t>TP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+ </a:t>
            </a:r>
            <a:r>
              <a:rPr lang="en-US" sz="2600" i="1" dirty="0" smtClean="0">
                <a:solidFill>
                  <a:schemeClr val="tx1"/>
                </a:solidFill>
                <a:latin typeface="+mj-lt"/>
              </a:rPr>
              <a:t>FP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)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2600" i="1" dirty="0" smtClean="0">
                <a:solidFill>
                  <a:schemeClr val="tx1"/>
                </a:solidFill>
                <a:latin typeface="+mj-lt"/>
              </a:rPr>
              <a:t>R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= </a:t>
            </a:r>
            <a:r>
              <a:rPr lang="en-US" sz="2600" i="1" dirty="0" smtClean="0">
                <a:solidFill>
                  <a:schemeClr val="tx1"/>
                </a:solidFill>
                <a:latin typeface="+mj-lt"/>
              </a:rPr>
              <a:t>TP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/ ( </a:t>
            </a:r>
            <a:r>
              <a:rPr lang="en-US" sz="2600" i="1" dirty="0" smtClean="0">
                <a:solidFill>
                  <a:schemeClr val="tx1"/>
                </a:solidFill>
                <a:latin typeface="+mj-lt"/>
              </a:rPr>
              <a:t>TP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+ </a:t>
            </a:r>
            <a:r>
              <a:rPr lang="en-US" sz="2600" i="1" dirty="0" smtClean="0">
                <a:solidFill>
                  <a:schemeClr val="tx1"/>
                </a:solidFill>
                <a:latin typeface="+mj-lt"/>
              </a:rPr>
              <a:t>FN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)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8" name="Picture 7" descr="19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2071678"/>
            <a:ext cx="7327020" cy="135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6586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 smtClean="0"/>
              <a:t>Precision/Recall Tradeoff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13857" y="1428736"/>
            <a:ext cx="8172943" cy="4743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8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You can increase recall by returning more docs.</a:t>
            </a:r>
          </a:p>
          <a:p>
            <a:r>
              <a:rPr lang="en-US" dirty="0"/>
              <a:t>Recall is a non-decreasing function of the number of docs </a:t>
            </a:r>
            <a:r>
              <a:rPr lang="de-DE" dirty="0" err="1"/>
              <a:t>retrieved</a:t>
            </a:r>
            <a:r>
              <a:rPr lang="de-DE" dirty="0"/>
              <a:t>.</a:t>
            </a:r>
          </a:p>
          <a:p>
            <a:r>
              <a:rPr lang="en-US" dirty="0"/>
              <a:t>A system that returns all docs has 100% recall!</a:t>
            </a:r>
          </a:p>
          <a:p>
            <a:r>
              <a:rPr lang="en-US" dirty="0"/>
              <a:t>The converse is also true (usually): It’s easy to get high precision for very low recall.</a:t>
            </a:r>
          </a:p>
          <a:p>
            <a:r>
              <a:rPr lang="en-US" dirty="0"/>
              <a:t>Suppose the document with the largest score is relevant. How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maximize</a:t>
            </a:r>
            <a:r>
              <a:rPr lang="de-DE" dirty="0"/>
              <a:t> </a:t>
            </a:r>
            <a:r>
              <a:rPr lang="de-DE" dirty="0" err="1"/>
              <a:t>precision</a:t>
            </a:r>
            <a:r>
              <a:rPr lang="de-DE" dirty="0"/>
              <a:t>?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502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533401" y="1371600"/>
            <a:ext cx="8077200" cy="472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3200" dirty="0"/>
              <a:t> Recap </a:t>
            </a:r>
          </a:p>
          <a:p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Unranked evaluation</a:t>
            </a:r>
          </a:p>
          <a:p>
            <a:r>
              <a:rPr lang="en-US" sz="3200" dirty="0"/>
              <a:t> Ranked evaluation </a:t>
            </a:r>
          </a:p>
          <a:p>
            <a:r>
              <a:rPr lang="en-US" sz="3200" dirty="0"/>
              <a:t> Evaluation benchmarks</a:t>
            </a:r>
          </a:p>
          <a:p>
            <a:r>
              <a:rPr lang="en-US" sz="3200" dirty="0"/>
              <a:t> Result summaries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6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736600" y="4089400"/>
          <a:ext cx="64770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4" imgW="3085920" imgH="419040" progId="Equation.3">
                  <p:embed/>
                </p:oleObj>
              </mc:Choice>
              <mc:Fallback>
                <p:oleObj name="Equation" r:id="rId4" imgW="3085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4089400"/>
                        <a:ext cx="6477000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609600" y="5257800"/>
          <a:ext cx="67818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6" imgW="3377880" imgH="419040" progId="Equation.3">
                  <p:embed/>
                </p:oleObj>
              </mc:Choice>
              <mc:Fallback>
                <p:oleObj name="Equation" r:id="rId6" imgW="3377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257800"/>
                        <a:ext cx="6781800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564" name="Group 4"/>
          <p:cNvGrpSpPr>
            <a:grpSpLocks/>
          </p:cNvGrpSpPr>
          <p:nvPr/>
        </p:nvGrpSpPr>
        <p:grpSpPr bwMode="auto">
          <a:xfrm>
            <a:off x="609600" y="1828800"/>
            <a:ext cx="4410075" cy="1752600"/>
            <a:chOff x="432" y="1158"/>
            <a:chExt cx="2778" cy="1104"/>
          </a:xfrm>
        </p:grpSpPr>
        <p:sp>
          <p:nvSpPr>
            <p:cNvPr id="66565" name="Rectangle 5"/>
            <p:cNvSpPr>
              <a:spLocks noChangeArrowheads="1"/>
            </p:cNvSpPr>
            <p:nvPr/>
          </p:nvSpPr>
          <p:spPr bwMode="auto">
            <a:xfrm>
              <a:off x="468" y="1158"/>
              <a:ext cx="2742" cy="110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6566" name="Oval 6"/>
            <p:cNvSpPr>
              <a:spLocks noChangeArrowheads="1"/>
            </p:cNvSpPr>
            <p:nvPr/>
          </p:nvSpPr>
          <p:spPr bwMode="auto">
            <a:xfrm>
              <a:off x="1296" y="1248"/>
              <a:ext cx="996" cy="960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6567" name="Oval 7"/>
            <p:cNvSpPr>
              <a:spLocks noChangeArrowheads="1"/>
            </p:cNvSpPr>
            <p:nvPr/>
          </p:nvSpPr>
          <p:spPr bwMode="auto">
            <a:xfrm>
              <a:off x="1968" y="1200"/>
              <a:ext cx="1008" cy="100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6568" name="Text Box 8"/>
            <p:cNvSpPr txBox="1">
              <a:spLocks noChangeArrowheads="1"/>
            </p:cNvSpPr>
            <p:nvPr/>
          </p:nvSpPr>
          <p:spPr bwMode="auto">
            <a:xfrm>
              <a:off x="1200" y="1344"/>
              <a:ext cx="96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b"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Relevant documents</a:t>
              </a:r>
            </a:p>
          </p:txBody>
        </p:sp>
        <p:sp>
          <p:nvSpPr>
            <p:cNvPr id="66569" name="Text Box 9"/>
            <p:cNvSpPr txBox="1">
              <a:spLocks noChangeArrowheads="1"/>
            </p:cNvSpPr>
            <p:nvPr/>
          </p:nvSpPr>
          <p:spPr bwMode="auto">
            <a:xfrm>
              <a:off x="2160" y="1344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b"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Retrieved documents</a:t>
              </a:r>
            </a:p>
          </p:txBody>
        </p:sp>
        <p:sp>
          <p:nvSpPr>
            <p:cNvPr id="66570" name="Text Box 10"/>
            <p:cNvSpPr txBox="1">
              <a:spLocks noChangeArrowheads="1"/>
            </p:cNvSpPr>
            <p:nvPr/>
          </p:nvSpPr>
          <p:spPr bwMode="auto">
            <a:xfrm>
              <a:off x="432" y="1200"/>
              <a:ext cx="110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b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latin typeface="Times New Roman" pitchFamily="18" charset="0"/>
                  <a:ea typeface="標楷體" pitchFamily="65" charset="-120"/>
                </a:rPr>
                <a:t>Entire document collection</a:t>
              </a:r>
            </a:p>
          </p:txBody>
        </p:sp>
      </p:grpSp>
      <p:grpSp>
        <p:nvGrpSpPr>
          <p:cNvPr id="66571" name="Group 11"/>
          <p:cNvGrpSpPr>
            <a:grpSpLocks/>
          </p:cNvGrpSpPr>
          <p:nvPr/>
        </p:nvGrpSpPr>
        <p:grpSpPr bwMode="auto">
          <a:xfrm>
            <a:off x="5105400" y="1676400"/>
            <a:ext cx="3144838" cy="2222500"/>
            <a:chOff x="3216" y="1056"/>
            <a:chExt cx="1981" cy="1400"/>
          </a:xfrm>
        </p:grpSpPr>
        <p:grpSp>
          <p:nvGrpSpPr>
            <p:cNvPr id="66572" name="Group 12"/>
            <p:cNvGrpSpPr>
              <a:grpSpLocks/>
            </p:cNvGrpSpPr>
            <p:nvPr/>
          </p:nvGrpSpPr>
          <p:grpSpPr bwMode="auto">
            <a:xfrm>
              <a:off x="3456" y="1104"/>
              <a:ext cx="1741" cy="1116"/>
              <a:chOff x="3534" y="918"/>
              <a:chExt cx="1746" cy="1116"/>
            </a:xfrm>
          </p:grpSpPr>
          <p:sp>
            <p:nvSpPr>
              <p:cNvPr id="66573" name="Rectangle 13"/>
              <p:cNvSpPr>
                <a:spLocks noChangeArrowheads="1"/>
              </p:cNvSpPr>
              <p:nvPr/>
            </p:nvSpPr>
            <p:spPr bwMode="auto">
              <a:xfrm>
                <a:off x="3534" y="1577"/>
                <a:ext cx="757" cy="457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/>
              <a:lstStyle/>
              <a:p>
                <a:pPr algn="ctr"/>
                <a:r>
                  <a:rPr kumimoji="1" lang="en-US" altLang="zh-TW" sz="1600">
                    <a:latin typeface="Times New Roman" pitchFamily="18" charset="0"/>
                    <a:ea typeface="PMingLiU" pitchFamily="18" charset="-120"/>
                  </a:rPr>
                  <a:t>retrieved &amp; relevant</a:t>
                </a:r>
              </a:p>
            </p:txBody>
          </p:sp>
          <p:sp>
            <p:nvSpPr>
              <p:cNvPr id="66574" name="Rectangle 14"/>
              <p:cNvSpPr>
                <a:spLocks noChangeArrowheads="1"/>
              </p:cNvSpPr>
              <p:nvPr/>
            </p:nvSpPr>
            <p:spPr bwMode="auto">
              <a:xfrm>
                <a:off x="4291" y="1577"/>
                <a:ext cx="989" cy="457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/>
              <a:lstStyle/>
              <a:p>
                <a:pPr algn="ctr"/>
                <a:r>
                  <a:rPr kumimoji="1" lang="en-US" altLang="zh-TW" sz="1600">
                    <a:latin typeface="Times New Roman" pitchFamily="18" charset="0"/>
                    <a:ea typeface="PMingLiU" pitchFamily="18" charset="-120"/>
                  </a:rPr>
                  <a:t>not retrieved but relevant</a:t>
                </a:r>
                <a:endParaRPr kumimoji="1" lang="zh-TW" altLang="en-US" sz="2400">
                  <a:latin typeface="Times New Roman" pitchFamily="18" charset="0"/>
                  <a:ea typeface="PMingLiU" pitchFamily="18" charset="-120"/>
                </a:endParaRPr>
              </a:p>
            </p:txBody>
          </p:sp>
          <p:sp>
            <p:nvSpPr>
              <p:cNvPr id="66575" name="Rectangle 15"/>
              <p:cNvSpPr>
                <a:spLocks noChangeArrowheads="1"/>
              </p:cNvSpPr>
              <p:nvPr/>
            </p:nvSpPr>
            <p:spPr bwMode="auto">
              <a:xfrm>
                <a:off x="3534" y="918"/>
                <a:ext cx="757" cy="65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/>
              <a:lstStyle/>
              <a:p>
                <a:pPr algn="ctr"/>
                <a:r>
                  <a:rPr kumimoji="1" lang="en-US" altLang="zh-TW" sz="1600">
                    <a:latin typeface="Times New Roman" pitchFamily="18" charset="0"/>
                    <a:ea typeface="PMingLiU" pitchFamily="18" charset="-120"/>
                  </a:rPr>
                  <a:t>retrieved &amp; irrelevant</a:t>
                </a:r>
                <a:endParaRPr kumimoji="1" lang="zh-TW" altLang="en-US" sz="2400">
                  <a:latin typeface="Times New Roman" pitchFamily="18" charset="0"/>
                  <a:ea typeface="PMingLiU" pitchFamily="18" charset="-120"/>
                </a:endParaRPr>
              </a:p>
            </p:txBody>
          </p:sp>
          <p:sp>
            <p:nvSpPr>
              <p:cNvPr id="66576" name="Rectangle 16"/>
              <p:cNvSpPr>
                <a:spLocks noChangeArrowheads="1"/>
              </p:cNvSpPr>
              <p:nvPr/>
            </p:nvSpPr>
            <p:spPr bwMode="auto">
              <a:xfrm>
                <a:off x="4291" y="918"/>
                <a:ext cx="989" cy="65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/>
              <a:lstStyle/>
              <a:p>
                <a:pPr algn="ctr"/>
                <a:r>
                  <a:rPr kumimoji="1" lang="en-US" altLang="zh-TW" sz="1600">
                    <a:latin typeface="Times New Roman" pitchFamily="18" charset="0"/>
                    <a:ea typeface="PMingLiU" pitchFamily="18" charset="-120"/>
                  </a:rPr>
                  <a:t>Not retrieved &amp; irrelevant</a:t>
                </a:r>
                <a:endParaRPr kumimoji="1" lang="zh-TW" altLang="en-US" sz="2400">
                  <a:latin typeface="Times New Roman" pitchFamily="18" charset="0"/>
                  <a:ea typeface="PMingLiU" pitchFamily="18" charset="-120"/>
                </a:endParaRPr>
              </a:p>
            </p:txBody>
          </p:sp>
        </p:grpSp>
        <p:sp>
          <p:nvSpPr>
            <p:cNvPr id="66577" name="Text Box 17"/>
            <p:cNvSpPr txBox="1">
              <a:spLocks noChangeArrowheads="1"/>
            </p:cNvSpPr>
            <p:nvPr/>
          </p:nvSpPr>
          <p:spPr bwMode="auto">
            <a:xfrm>
              <a:off x="3514" y="2225"/>
              <a:ext cx="62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kumimoji="1" lang="en-US" altLang="zh-TW">
                  <a:latin typeface="Times New Roman" pitchFamily="18" charset="0"/>
                  <a:ea typeface="PMingLiU" pitchFamily="18" charset="-120"/>
                </a:rPr>
                <a:t>retrieved</a:t>
              </a:r>
            </a:p>
          </p:txBody>
        </p:sp>
        <p:sp>
          <p:nvSpPr>
            <p:cNvPr id="66578" name="Text Box 18"/>
            <p:cNvSpPr txBox="1">
              <a:spLocks noChangeArrowheads="1"/>
            </p:cNvSpPr>
            <p:nvPr/>
          </p:nvSpPr>
          <p:spPr bwMode="auto">
            <a:xfrm>
              <a:off x="4280" y="2225"/>
              <a:ext cx="84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kumimoji="1" lang="en-US" altLang="zh-TW">
                  <a:latin typeface="Times New Roman" pitchFamily="18" charset="0"/>
                  <a:ea typeface="PMingLiU" pitchFamily="18" charset="-120"/>
                </a:rPr>
                <a:t>not retrieved</a:t>
              </a:r>
            </a:p>
          </p:txBody>
        </p:sp>
        <p:sp>
          <p:nvSpPr>
            <p:cNvPr id="66579" name="Text Box 19"/>
            <p:cNvSpPr txBox="1">
              <a:spLocks noChangeArrowheads="1"/>
            </p:cNvSpPr>
            <p:nvPr/>
          </p:nvSpPr>
          <p:spPr bwMode="auto">
            <a:xfrm rot="-5400000">
              <a:off x="3042" y="1902"/>
              <a:ext cx="578" cy="2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kumimoji="1" lang="en-US" altLang="zh-TW">
                  <a:latin typeface="Times New Roman" pitchFamily="18" charset="0"/>
                  <a:ea typeface="PMingLiU" pitchFamily="18" charset="-120"/>
                </a:rPr>
                <a:t>relevant</a:t>
              </a:r>
            </a:p>
          </p:txBody>
        </p:sp>
        <p:sp>
          <p:nvSpPr>
            <p:cNvPr id="66580" name="Text Box 20"/>
            <p:cNvSpPr txBox="1">
              <a:spLocks noChangeArrowheads="1"/>
            </p:cNvSpPr>
            <p:nvPr/>
          </p:nvSpPr>
          <p:spPr bwMode="auto">
            <a:xfrm rot="-5400000">
              <a:off x="2998" y="1274"/>
              <a:ext cx="666" cy="2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kumimoji="1" lang="en-US" altLang="zh-TW">
                  <a:latin typeface="Times New Roman" pitchFamily="18" charset="0"/>
                  <a:ea typeface="PMingLiU" pitchFamily="18" charset="-120"/>
                </a:rPr>
                <a:t>irrelevant</a:t>
              </a:r>
            </a:p>
          </p:txBody>
        </p:sp>
      </p:grpSp>
      <p:sp>
        <p:nvSpPr>
          <p:cNvPr id="66581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PMingLiU" pitchFamily="18" charset="-120"/>
              </a:rPr>
              <a:t>Precision and Recall</a:t>
            </a:r>
          </a:p>
        </p:txBody>
      </p:sp>
    </p:spTree>
    <p:extLst>
      <p:ext uri="{BB962C8B-B14F-4D97-AF65-F5344CB8AC3E}">
        <p14:creationId xmlns:p14="http://schemas.microsoft.com/office/powerpoint/2010/main" val="40429798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421688" cy="814388"/>
          </a:xfrm>
          <a:noFill/>
          <a:ln/>
        </p:spPr>
        <p:txBody>
          <a:bodyPr lIns="92075" tIns="46038" rIns="92075" bIns="46038"/>
          <a:lstStyle/>
          <a:p>
            <a:r>
              <a:rPr lang="en-US" altLang="zh-TW">
                <a:ea typeface="PMingLiU" pitchFamily="18" charset="-120"/>
              </a:rPr>
              <a:t>Trade-off between Recall and Precision</a:t>
            </a:r>
            <a:endParaRPr lang="zh-TW" altLang="zh-TW">
              <a:ea typeface="PMingLiU" pitchFamily="18" charset="-120"/>
            </a:endParaRP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5334000" y="4267200"/>
            <a:ext cx="3365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kumimoji="1" lang="zh-TW" altLang="en-US" sz="2400">
                <a:latin typeface="Times New Roman" pitchFamily="18" charset="0"/>
                <a:ea typeface="PMingLiU" pitchFamily="18" charset="-120"/>
              </a:rPr>
              <a:t>1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2974975" y="2667000"/>
            <a:ext cx="2438400" cy="1752600"/>
          </a:xfrm>
          <a:prstGeom prst="rect">
            <a:avLst/>
          </a:prstGeom>
          <a:solidFill>
            <a:srgbClr val="CC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7" name="Freeform 5"/>
          <p:cNvSpPr>
            <a:spLocks/>
          </p:cNvSpPr>
          <p:nvPr/>
        </p:nvSpPr>
        <p:spPr bwMode="auto">
          <a:xfrm>
            <a:off x="3127375" y="2895600"/>
            <a:ext cx="2057400" cy="1295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7" y="386"/>
              </a:cxn>
              <a:cxn ang="0">
                <a:pos x="366" y="697"/>
              </a:cxn>
              <a:cxn ang="0">
                <a:pos x="825" y="794"/>
              </a:cxn>
              <a:cxn ang="0">
                <a:pos x="1296" y="816"/>
              </a:cxn>
            </a:cxnLst>
            <a:rect l="0" t="0" r="r" b="b"/>
            <a:pathLst>
              <a:path w="1296" h="816">
                <a:moveTo>
                  <a:pt x="0" y="0"/>
                </a:moveTo>
                <a:cubicBezTo>
                  <a:pt x="13" y="64"/>
                  <a:pt x="16" y="270"/>
                  <a:pt x="77" y="386"/>
                </a:cubicBezTo>
                <a:cubicBezTo>
                  <a:pt x="138" y="502"/>
                  <a:pt x="241" y="629"/>
                  <a:pt x="366" y="697"/>
                </a:cubicBezTo>
                <a:cubicBezTo>
                  <a:pt x="491" y="765"/>
                  <a:pt x="670" y="774"/>
                  <a:pt x="825" y="794"/>
                </a:cubicBezTo>
                <a:cubicBezTo>
                  <a:pt x="980" y="814"/>
                  <a:pt x="1198" y="812"/>
                  <a:pt x="1296" y="816"/>
                </a:cubicBez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2670175" y="4191000"/>
            <a:ext cx="3365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kumimoji="1" lang="zh-TW" altLang="en-US" sz="2400">
                <a:latin typeface="Times New Roman" pitchFamily="18" charset="0"/>
                <a:ea typeface="PMingLiU" pitchFamily="18" charset="-120"/>
              </a:rPr>
              <a:t>0</a:t>
            </a: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2670175" y="2438400"/>
            <a:ext cx="3365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kumimoji="1" lang="zh-TW" altLang="en-US" sz="2400">
                <a:latin typeface="Times New Roman" pitchFamily="18" charset="0"/>
                <a:ea typeface="PMingLiU" pitchFamily="18" charset="-120"/>
              </a:rPr>
              <a:t>1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3584575" y="4419600"/>
            <a:ext cx="96043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sz="2400">
                <a:latin typeface="Times New Roman" pitchFamily="18" charset="0"/>
                <a:ea typeface="PMingLiU" pitchFamily="18" charset="-120"/>
              </a:rPr>
              <a:t>Recall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 rot="-5400000">
            <a:off x="2008187" y="3249613"/>
            <a:ext cx="131762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sz="2400">
                <a:latin typeface="Times New Roman" pitchFamily="18" charset="0"/>
                <a:ea typeface="PMingLiU" pitchFamily="18" charset="-120"/>
              </a:rPr>
              <a:t>Precision</a:t>
            </a:r>
          </a:p>
        </p:txBody>
      </p:sp>
      <p:grpSp>
        <p:nvGrpSpPr>
          <p:cNvPr id="69642" name="Group 10"/>
          <p:cNvGrpSpPr>
            <a:grpSpLocks/>
          </p:cNvGrpSpPr>
          <p:nvPr/>
        </p:nvGrpSpPr>
        <p:grpSpPr bwMode="auto">
          <a:xfrm>
            <a:off x="4953000" y="1981200"/>
            <a:ext cx="1820863" cy="1143000"/>
            <a:chOff x="3120" y="1248"/>
            <a:chExt cx="1147" cy="720"/>
          </a:xfrm>
        </p:grpSpPr>
        <p:sp>
          <p:nvSpPr>
            <p:cNvPr id="69643" name="Oval 11"/>
            <p:cNvSpPr>
              <a:spLocks noChangeArrowheads="1"/>
            </p:cNvSpPr>
            <p:nvPr/>
          </p:nvSpPr>
          <p:spPr bwMode="auto">
            <a:xfrm>
              <a:off x="3120" y="1584"/>
              <a:ext cx="432" cy="384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4" name="Text Box 12"/>
            <p:cNvSpPr txBox="1">
              <a:spLocks noChangeArrowheads="1"/>
            </p:cNvSpPr>
            <p:nvPr/>
          </p:nvSpPr>
          <p:spPr bwMode="auto">
            <a:xfrm>
              <a:off x="3552" y="1248"/>
              <a:ext cx="715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TW" sz="2000">
                  <a:latin typeface="Times New Roman" pitchFamily="18" charset="0"/>
                  <a:ea typeface="PMingLiU" pitchFamily="18" charset="-120"/>
                </a:rPr>
                <a:t>The ideal</a:t>
              </a:r>
              <a:endParaRPr kumimoji="1" lang="en-US" altLang="zh-TW" sz="2400"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69645" name="Freeform 13"/>
            <p:cNvSpPr>
              <a:spLocks/>
            </p:cNvSpPr>
            <p:nvPr/>
          </p:nvSpPr>
          <p:spPr bwMode="auto">
            <a:xfrm>
              <a:off x="3408" y="1392"/>
              <a:ext cx="192" cy="192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96" y="48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192" y="0"/>
                  </a:moveTo>
                  <a:cubicBezTo>
                    <a:pt x="160" y="8"/>
                    <a:pt x="128" y="16"/>
                    <a:pt x="96" y="48"/>
                  </a:cubicBezTo>
                  <a:cubicBezTo>
                    <a:pt x="64" y="80"/>
                    <a:pt x="32" y="136"/>
                    <a:pt x="0" y="192"/>
                  </a:cubicBezTo>
                </a:path>
              </a:pathLst>
            </a:custGeom>
            <a:noFill/>
            <a:ln w="12700" cap="sq" cmpd="sng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6" name="Group 14"/>
          <p:cNvGrpSpPr>
            <a:grpSpLocks/>
          </p:cNvGrpSpPr>
          <p:nvPr/>
        </p:nvGrpSpPr>
        <p:grpSpPr bwMode="auto">
          <a:xfrm>
            <a:off x="762000" y="1676400"/>
            <a:ext cx="3402013" cy="1447800"/>
            <a:chOff x="480" y="1056"/>
            <a:chExt cx="2143" cy="912"/>
          </a:xfrm>
        </p:grpSpPr>
        <p:sp>
          <p:nvSpPr>
            <p:cNvPr id="69647" name="Text Box 15"/>
            <p:cNvSpPr txBox="1">
              <a:spLocks noChangeArrowheads="1"/>
            </p:cNvSpPr>
            <p:nvPr/>
          </p:nvSpPr>
          <p:spPr bwMode="auto">
            <a:xfrm>
              <a:off x="480" y="1056"/>
              <a:ext cx="2143" cy="44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TW" sz="2000">
                  <a:latin typeface="Times New Roman" pitchFamily="18" charset="0"/>
                  <a:ea typeface="PMingLiU" pitchFamily="18" charset="-120"/>
                </a:rPr>
                <a:t>Returns relevant documents but</a:t>
              </a:r>
            </a:p>
            <a:p>
              <a:r>
                <a:rPr kumimoji="1" lang="en-US" altLang="zh-TW" sz="2000">
                  <a:latin typeface="Times New Roman" pitchFamily="18" charset="0"/>
                  <a:ea typeface="PMingLiU" pitchFamily="18" charset="-120"/>
                </a:rPr>
                <a:t>misses many useful ones too</a:t>
              </a:r>
              <a:endParaRPr kumimoji="1" lang="en-US" altLang="zh-TW" sz="2400"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69648" name="Oval 16"/>
            <p:cNvSpPr>
              <a:spLocks noChangeArrowheads="1"/>
            </p:cNvSpPr>
            <p:nvPr/>
          </p:nvSpPr>
          <p:spPr bwMode="auto">
            <a:xfrm>
              <a:off x="1632" y="1584"/>
              <a:ext cx="432" cy="384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9" name="Freeform 17"/>
            <p:cNvSpPr>
              <a:spLocks/>
            </p:cNvSpPr>
            <p:nvPr/>
          </p:nvSpPr>
          <p:spPr bwMode="auto">
            <a:xfrm>
              <a:off x="1288" y="1488"/>
              <a:ext cx="344" cy="24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56" y="96"/>
                </a:cxn>
                <a:cxn ang="0">
                  <a:pos x="344" y="240"/>
                </a:cxn>
              </a:cxnLst>
              <a:rect l="0" t="0" r="r" b="b"/>
              <a:pathLst>
                <a:path w="344" h="240">
                  <a:moveTo>
                    <a:pt x="8" y="0"/>
                  </a:moveTo>
                  <a:cubicBezTo>
                    <a:pt x="4" y="28"/>
                    <a:pt x="0" y="56"/>
                    <a:pt x="56" y="96"/>
                  </a:cubicBezTo>
                  <a:cubicBezTo>
                    <a:pt x="112" y="136"/>
                    <a:pt x="228" y="188"/>
                    <a:pt x="344" y="240"/>
                  </a:cubicBezTo>
                </a:path>
              </a:pathLst>
            </a:custGeom>
            <a:noFill/>
            <a:ln w="12700" cap="sq" cmpd="sng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50" name="Group 18"/>
          <p:cNvGrpSpPr>
            <a:grpSpLocks/>
          </p:cNvGrpSpPr>
          <p:nvPr/>
        </p:nvGrpSpPr>
        <p:grpSpPr bwMode="auto">
          <a:xfrm>
            <a:off x="4953000" y="4114800"/>
            <a:ext cx="3873500" cy="1387475"/>
            <a:chOff x="3120" y="2592"/>
            <a:chExt cx="2440" cy="874"/>
          </a:xfrm>
        </p:grpSpPr>
        <p:sp>
          <p:nvSpPr>
            <p:cNvPr id="69651" name="Text Box 19"/>
            <p:cNvSpPr txBox="1">
              <a:spLocks noChangeArrowheads="1"/>
            </p:cNvSpPr>
            <p:nvPr/>
          </p:nvSpPr>
          <p:spPr bwMode="auto">
            <a:xfrm>
              <a:off x="3936" y="2832"/>
              <a:ext cx="1624" cy="63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TW" sz="2000">
                  <a:latin typeface="Times New Roman" pitchFamily="18" charset="0"/>
                  <a:ea typeface="PMingLiU" pitchFamily="18" charset="-120"/>
                </a:rPr>
                <a:t>Returns most relevant</a:t>
              </a:r>
            </a:p>
            <a:p>
              <a:r>
                <a:rPr kumimoji="1" lang="en-US" altLang="zh-TW" sz="2000">
                  <a:latin typeface="Times New Roman" pitchFamily="18" charset="0"/>
                  <a:ea typeface="PMingLiU" pitchFamily="18" charset="-120"/>
                </a:rPr>
                <a:t>documents but includes</a:t>
              </a:r>
            </a:p>
            <a:p>
              <a:r>
                <a:rPr kumimoji="1" lang="en-US" altLang="zh-TW" sz="2000">
                  <a:latin typeface="Times New Roman" pitchFamily="18" charset="0"/>
                  <a:ea typeface="PMingLiU" pitchFamily="18" charset="-120"/>
                </a:rPr>
                <a:t> lots of  junk</a:t>
              </a:r>
              <a:endParaRPr kumimoji="1" lang="en-US" altLang="zh-TW" sz="2400"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69652" name="Oval 20"/>
            <p:cNvSpPr>
              <a:spLocks noChangeArrowheads="1"/>
            </p:cNvSpPr>
            <p:nvPr/>
          </p:nvSpPr>
          <p:spPr bwMode="auto">
            <a:xfrm>
              <a:off x="3120" y="2592"/>
              <a:ext cx="480" cy="384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3" name="Freeform 21"/>
            <p:cNvSpPr>
              <a:spLocks/>
            </p:cNvSpPr>
            <p:nvPr/>
          </p:nvSpPr>
          <p:spPr bwMode="auto">
            <a:xfrm>
              <a:off x="3600" y="2736"/>
              <a:ext cx="384" cy="144"/>
            </a:xfrm>
            <a:custGeom>
              <a:avLst/>
              <a:gdLst/>
              <a:ahLst/>
              <a:cxnLst>
                <a:cxn ang="0">
                  <a:pos x="384" y="144"/>
                </a:cxn>
                <a:cxn ang="0">
                  <a:pos x="288" y="48"/>
                </a:cxn>
                <a:cxn ang="0">
                  <a:pos x="0" y="0"/>
                </a:cxn>
              </a:cxnLst>
              <a:rect l="0" t="0" r="r" b="b"/>
              <a:pathLst>
                <a:path w="384" h="144">
                  <a:moveTo>
                    <a:pt x="384" y="144"/>
                  </a:moveTo>
                  <a:cubicBezTo>
                    <a:pt x="368" y="108"/>
                    <a:pt x="352" y="72"/>
                    <a:pt x="288" y="48"/>
                  </a:cubicBezTo>
                  <a:cubicBezTo>
                    <a:pt x="224" y="24"/>
                    <a:pt x="112" y="12"/>
                    <a:pt x="0" y="0"/>
                  </a:cubicBezTo>
                </a:path>
              </a:pathLst>
            </a:custGeom>
            <a:noFill/>
            <a:ln w="12700" cap="sq" cmpd="sng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340712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846BD6-51A2-42FB-8852-3476227CE68C}" type="slidenum">
              <a:rPr lang="en-US"/>
              <a:pPr/>
              <a:t>22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3884613" y="3821113"/>
            <a:ext cx="2924175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1" lang="en-US" altLang="zh-TW" sz="2000" i="0">
                <a:ea typeface="新細明體" pitchFamily="18" charset="-120"/>
              </a:rPr>
              <a:t>R=3/6=0.5;     P=3/4=0.75</a:t>
            </a:r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>
            <a:off x="3276600" y="3032125"/>
            <a:ext cx="6096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78857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292100"/>
            <a:ext cx="7772400" cy="762000"/>
          </a:xfrm>
        </p:spPr>
        <p:txBody>
          <a:bodyPr/>
          <a:lstStyle/>
          <a:p>
            <a:r>
              <a:rPr lang="en-US" altLang="zh-TW">
                <a:ea typeface="新細明體" pitchFamily="18" charset="-120"/>
              </a:rPr>
              <a:t>Computing Recall/Precision Points: </a:t>
            </a:r>
            <a:br>
              <a:rPr lang="en-US" altLang="zh-TW">
                <a:ea typeface="新細明體" pitchFamily="18" charset="-120"/>
              </a:rPr>
            </a:br>
            <a:r>
              <a:rPr lang="en-US" altLang="zh-TW">
                <a:ea typeface="新細明體" pitchFamily="18" charset="-120"/>
              </a:rPr>
              <a:t>An Example</a:t>
            </a:r>
          </a:p>
        </p:txBody>
      </p:sp>
      <p:graphicFrame>
        <p:nvGraphicFramePr>
          <p:cNvPr id="78858" name="Object 10"/>
          <p:cNvGraphicFramePr>
            <a:graphicFrameLocks noChangeAspect="1"/>
          </p:cNvGraphicFramePr>
          <p:nvPr/>
        </p:nvGraphicFramePr>
        <p:xfrm>
          <a:off x="990600" y="1447800"/>
          <a:ext cx="2282825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Worksheet" r:id="rId4" imgW="2248442" imgH="4896091" progId="Excel.Sheet.8">
                  <p:embed/>
                </p:oleObj>
              </mc:Choice>
              <mc:Fallback>
                <p:oleObj name="Worksheet" r:id="rId4" imgW="2248442" imgH="489609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47800"/>
                        <a:ext cx="2282825" cy="497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3886200" y="1600200"/>
            <a:ext cx="3733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/>
            <a:r>
              <a:rPr kumimoji="1" lang="en-US" altLang="zh-TW" sz="2000" i="0">
                <a:solidFill>
                  <a:srgbClr val="FF5050"/>
                </a:solidFill>
                <a:ea typeface="新細明體" pitchFamily="18" charset="-120"/>
              </a:rPr>
              <a:t>Let total # of relevant docs = 6</a:t>
            </a:r>
          </a:p>
          <a:p>
            <a:pPr algn="l"/>
            <a:r>
              <a:rPr kumimoji="1" lang="en-US" altLang="zh-TW" sz="2000" i="0">
                <a:solidFill>
                  <a:srgbClr val="FF5050"/>
                </a:solidFill>
                <a:ea typeface="新細明體" pitchFamily="18" charset="-120"/>
              </a:rPr>
              <a:t>Check each new recall point: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3884613" y="2589213"/>
            <a:ext cx="2771775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1" lang="en-US" altLang="zh-TW" sz="2000" i="0">
                <a:ea typeface="新細明體" pitchFamily="18" charset="-120"/>
              </a:rPr>
              <a:t>R=1/6=0.167;	P=1/1=1</a:t>
            </a:r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>
            <a:off x="3276600" y="1965325"/>
            <a:ext cx="622300" cy="723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3884613" y="3224213"/>
            <a:ext cx="2771775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1" lang="en-US" altLang="zh-TW" sz="2000" i="0">
                <a:ea typeface="新細明體" pitchFamily="18" charset="-120"/>
              </a:rPr>
              <a:t>R=2/6=0.333;	P=2/2=1</a:t>
            </a:r>
          </a:p>
        </p:txBody>
      </p:sp>
      <p:sp>
        <p:nvSpPr>
          <p:cNvPr id="78865" name="Line 17"/>
          <p:cNvSpPr>
            <a:spLocks noChangeShapeType="1"/>
          </p:cNvSpPr>
          <p:nvPr/>
        </p:nvSpPr>
        <p:spPr bwMode="auto">
          <a:xfrm>
            <a:off x="3276600" y="2346325"/>
            <a:ext cx="647700" cy="914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3886200" y="5775325"/>
            <a:ext cx="3063875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1" lang="en-US" altLang="zh-TW" sz="2000" i="0">
                <a:ea typeface="新細明體" pitchFamily="18" charset="-120"/>
              </a:rPr>
              <a:t>R=5/6=0.833;	p=5/13=0.38</a:t>
            </a:r>
          </a:p>
        </p:txBody>
      </p:sp>
      <p:sp>
        <p:nvSpPr>
          <p:cNvPr id="78868" name="Line 20"/>
          <p:cNvSpPr>
            <a:spLocks noChangeShapeType="1"/>
          </p:cNvSpPr>
          <p:nvPr/>
        </p:nvSpPr>
        <p:spPr bwMode="auto">
          <a:xfrm>
            <a:off x="3276600" y="6003925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78873" name="Text Box 25"/>
          <p:cNvSpPr txBox="1">
            <a:spLocks noChangeArrowheads="1"/>
          </p:cNvSpPr>
          <p:nvPr/>
        </p:nvSpPr>
        <p:spPr bwMode="auto">
          <a:xfrm>
            <a:off x="3886200" y="4403725"/>
            <a:ext cx="3124200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1" lang="en-US" altLang="zh-TW" sz="2000" i="0">
                <a:ea typeface="新細明體" pitchFamily="18" charset="-120"/>
              </a:rPr>
              <a:t>R=4/6=0.667; P=4/6=0.667</a:t>
            </a:r>
          </a:p>
        </p:txBody>
      </p:sp>
      <p:sp>
        <p:nvSpPr>
          <p:cNvPr id="78874" name="Line 26"/>
          <p:cNvSpPr>
            <a:spLocks noChangeShapeType="1"/>
          </p:cNvSpPr>
          <p:nvPr/>
        </p:nvSpPr>
        <p:spPr bwMode="auto">
          <a:xfrm>
            <a:off x="3276600" y="3717925"/>
            <a:ext cx="60960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78875" name="Text Box 27"/>
          <p:cNvSpPr txBox="1">
            <a:spLocks noChangeArrowheads="1"/>
          </p:cNvSpPr>
          <p:nvPr/>
        </p:nvSpPr>
        <p:spPr bwMode="auto">
          <a:xfrm>
            <a:off x="6826250" y="4953000"/>
            <a:ext cx="21240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en-US" sz="2000" i="0">
                <a:solidFill>
                  <a:srgbClr val="FF5050"/>
                </a:solidFill>
              </a:rPr>
              <a:t>Missing one </a:t>
            </a:r>
          </a:p>
          <a:p>
            <a:r>
              <a:rPr lang="en-US" sz="2000" i="0">
                <a:solidFill>
                  <a:srgbClr val="FF5050"/>
                </a:solidFill>
              </a:rPr>
              <a:t>relevant document.</a:t>
            </a:r>
          </a:p>
          <a:p>
            <a:r>
              <a:rPr lang="en-US" sz="2000" i="0">
                <a:solidFill>
                  <a:srgbClr val="FF5050"/>
                </a:solidFill>
              </a:rPr>
              <a:t>Never reach </a:t>
            </a:r>
          </a:p>
          <a:p>
            <a:r>
              <a:rPr lang="en-US" sz="2000" i="0">
                <a:solidFill>
                  <a:srgbClr val="FF5050"/>
                </a:solidFill>
              </a:rPr>
              <a:t>100% recall</a:t>
            </a:r>
          </a:p>
        </p:txBody>
      </p:sp>
    </p:spTree>
    <p:extLst>
      <p:ext uri="{BB962C8B-B14F-4D97-AF65-F5344CB8AC3E}">
        <p14:creationId xmlns:p14="http://schemas.microsoft.com/office/powerpoint/2010/main" val="140254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00002" y="1394715"/>
            <a:ext cx="8186798" cy="4701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8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2800" dirty="0"/>
              <a:t>F allows us to trade off precision against recall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/>
              <a:t>                                                                                                                                                      </a:t>
            </a:r>
          </a:p>
          <a:p>
            <a:endParaRPr lang="de-DE" sz="2800" dirty="0"/>
          </a:p>
          <a:p>
            <a:r>
              <a:rPr lang="en-US" sz="2800" dirty="0"/>
              <a:t> α </a:t>
            </a:r>
            <a:r>
              <a:rPr lang="el-GR" sz="2800" dirty="0"/>
              <a:t>ϵ</a:t>
            </a:r>
            <a:r>
              <a:rPr lang="de-DE" sz="2800" dirty="0"/>
              <a:t> </a:t>
            </a:r>
            <a:r>
              <a:rPr lang="en-US" sz="2800" dirty="0"/>
              <a:t>[0, 1] and thus </a:t>
            </a:r>
            <a:r>
              <a:rPr lang="el-GR" sz="2800" dirty="0" smtClean="0"/>
              <a:t>β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r>
              <a:rPr lang="el-GR" sz="2800" dirty="0"/>
              <a:t>ϵ</a:t>
            </a:r>
            <a:r>
              <a:rPr lang="en-US" sz="2800" dirty="0"/>
              <a:t> [0,∞]</a:t>
            </a:r>
          </a:p>
          <a:p>
            <a:r>
              <a:rPr lang="en-US" sz="2800" dirty="0"/>
              <a:t>Most frequently used: balanced F with </a:t>
            </a:r>
            <a:r>
              <a:rPr lang="el-GR" sz="2800" dirty="0" smtClean="0"/>
              <a:t>β</a:t>
            </a:r>
            <a:r>
              <a:rPr lang="de-DE" sz="2800" dirty="0" smtClean="0"/>
              <a:t> </a:t>
            </a:r>
            <a:r>
              <a:rPr lang="en-US" sz="2800" dirty="0" smtClean="0"/>
              <a:t> </a:t>
            </a:r>
            <a:r>
              <a:rPr lang="en-US" sz="2800" dirty="0"/>
              <a:t>= 1 or α  = 0.5</a:t>
            </a:r>
          </a:p>
          <a:p>
            <a:pPr lvl="1"/>
            <a:r>
              <a:rPr lang="en-US" sz="2400" dirty="0"/>
              <a:t>This is the harmonic mean of P and R: </a:t>
            </a:r>
            <a:endParaRPr lang="de-DE" sz="2400" dirty="0"/>
          </a:p>
          <a:p>
            <a:r>
              <a:rPr lang="en-US" sz="2800" dirty="0"/>
              <a:t>What value range of </a:t>
            </a:r>
            <a:r>
              <a:rPr lang="el-GR" sz="2800" dirty="0"/>
              <a:t>β</a:t>
            </a:r>
            <a:r>
              <a:rPr lang="en-US" sz="2800" dirty="0"/>
              <a:t> weights recall higher than precision?</a:t>
            </a:r>
          </a:p>
          <a:p>
            <a:pPr lvl="1"/>
            <a:endParaRPr lang="de-DE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85720" y="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A </a:t>
            </a:r>
            <a:r>
              <a:rPr lang="de-DE" dirty="0" smtClean="0"/>
              <a:t>Combined Measure</a:t>
            </a:r>
            <a:r>
              <a:rPr lang="de-DE" dirty="0"/>
              <a:t>: F</a:t>
            </a:r>
          </a:p>
        </p:txBody>
      </p:sp>
      <p:pic>
        <p:nvPicPr>
          <p:cNvPr id="9" name="Picture 8" descr="21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968" y="2152039"/>
            <a:ext cx="4572032" cy="895961"/>
          </a:xfrm>
          <a:prstGeom prst="rect">
            <a:avLst/>
          </a:prstGeom>
        </p:spPr>
      </p:pic>
      <p:pic>
        <p:nvPicPr>
          <p:cNvPr id="10" name="Picture 9" descr="2108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2286000"/>
            <a:ext cx="1668857" cy="792000"/>
          </a:xfrm>
          <a:prstGeom prst="rect">
            <a:avLst/>
          </a:prstGeom>
        </p:spPr>
      </p:pic>
      <p:pic>
        <p:nvPicPr>
          <p:cNvPr id="11" name="Picture 10" descr="2108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8999" y="4460194"/>
            <a:ext cx="2347151" cy="56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60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F: </a:t>
            </a:r>
            <a:r>
              <a:rPr lang="de-DE" dirty="0" err="1"/>
              <a:t>Example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09600" y="3505200"/>
            <a:ext cx="7620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de-DE" dirty="0"/>
              <a:t>P = </a:t>
            </a:r>
            <a:r>
              <a:rPr lang="de-DE" dirty="0" smtClean="0"/>
              <a:t>20/(</a:t>
            </a:r>
            <a:r>
              <a:rPr lang="de-DE" dirty="0"/>
              <a:t>20 + 40) = 1/3</a:t>
            </a:r>
          </a:p>
          <a:p>
            <a:r>
              <a:rPr lang="pt-BR" dirty="0"/>
              <a:t>R = 20/(20 + 60) = </a:t>
            </a:r>
            <a:r>
              <a:rPr lang="pt-BR" dirty="0" smtClean="0"/>
              <a:t>1/4</a:t>
            </a:r>
            <a:r>
              <a:rPr lang="de-DE" dirty="0" smtClean="0"/>
              <a:t> </a:t>
            </a:r>
            <a:endParaRPr lang="de-DE" dirty="0"/>
          </a:p>
          <a:p>
            <a:endParaRPr lang="de-DE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152132"/>
              </p:ext>
            </p:extLst>
          </p:nvPr>
        </p:nvGraphicFramePr>
        <p:xfrm>
          <a:off x="809618" y="1447800"/>
          <a:ext cx="7419984" cy="1905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854996"/>
                <a:gridCol w="1854996"/>
                <a:gridCol w="1854996"/>
                <a:gridCol w="1854996"/>
              </a:tblGrid>
              <a:tr h="476250">
                <a:tc>
                  <a:txBody>
                    <a:bodyPr/>
                    <a:lstStyle/>
                    <a:p>
                      <a:endParaRPr lang="de-DE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kern="1200" dirty="0" smtClean="0"/>
                        <a:t>relevant</a:t>
                      </a:r>
                      <a:endParaRPr lang="de-DE" sz="2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200" kern="1200" dirty="0" smtClean="0"/>
                        <a:t>not relevant</a:t>
                      </a:r>
                      <a:endParaRPr lang="de-DE" sz="2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total</a:t>
                      </a:r>
                      <a:endParaRPr lang="de-DE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de-DE" sz="2200" kern="1200" dirty="0" err="1" smtClean="0"/>
                        <a:t>retrieved</a:t>
                      </a:r>
                      <a:endParaRPr lang="de-DE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kern="1200" dirty="0" smtClean="0"/>
                        <a:t>20</a:t>
                      </a:r>
                      <a:endParaRPr lang="de-DE" sz="2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kern="1200" dirty="0" smtClean="0"/>
                        <a:t>40</a:t>
                      </a:r>
                      <a:endParaRPr lang="de-DE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200" kern="1200" dirty="0" smtClean="0"/>
                        <a:t>60</a:t>
                      </a:r>
                      <a:endParaRPr lang="de-DE" sz="2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sz="2200" kern="1200" dirty="0" smtClean="0"/>
                        <a:t>not retrieved </a:t>
                      </a:r>
                      <a:endParaRPr lang="de-DE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kern="1200" dirty="0" smtClean="0"/>
                        <a:t>60</a:t>
                      </a:r>
                      <a:endParaRPr lang="de-DE" sz="2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kern="1200" dirty="0" smtClean="0"/>
                        <a:t>1,000,000</a:t>
                      </a:r>
                      <a:endParaRPr lang="de-DE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smtClean="0"/>
                        <a:t>1,000,060</a:t>
                      </a:r>
                      <a:endParaRPr lang="en-US" sz="2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de-DE" sz="2200" b="1" dirty="0" smtClean="0"/>
                        <a:t>total</a:t>
                      </a:r>
                      <a:endParaRPr lang="de-DE" sz="2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kern="1200" dirty="0" smtClean="0"/>
                        <a:t>80</a:t>
                      </a:r>
                      <a:endParaRPr lang="de-DE" sz="2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kern="1200" dirty="0" smtClean="0"/>
                        <a:t>1,000,040</a:t>
                      </a:r>
                      <a:endParaRPr lang="de-DE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200" kern="1200" dirty="0" smtClean="0"/>
                        <a:t>1,000,120</a:t>
                      </a:r>
                      <a:endParaRPr lang="de-DE" sz="2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0" name="Picture 9" descr="22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556" y="4572008"/>
            <a:ext cx="2479998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92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 err="1"/>
              <a:t>Accuracy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00002" y="1371600"/>
            <a:ext cx="8066148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Why do we use complex measures like precision, recall, and F?</a:t>
            </a:r>
          </a:p>
          <a:p>
            <a:r>
              <a:rPr lang="en-US" dirty="0"/>
              <a:t>Why not something simple like accuracy?</a:t>
            </a:r>
          </a:p>
          <a:p>
            <a:r>
              <a:rPr lang="en-US" dirty="0"/>
              <a:t>Accuracy is the fraction of decisions (relevant/</a:t>
            </a:r>
            <a:r>
              <a:rPr lang="en-US" dirty="0" err="1"/>
              <a:t>nonrelevant</a:t>
            </a:r>
            <a:r>
              <a:rPr lang="en-US" dirty="0"/>
              <a:t>)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.</a:t>
            </a:r>
          </a:p>
          <a:p>
            <a:r>
              <a:rPr lang="en-US" dirty="0"/>
              <a:t>In terms of the contingency table above, </a:t>
            </a:r>
          </a:p>
          <a:p>
            <a:r>
              <a:rPr lang="en-US" dirty="0" smtClean="0"/>
              <a:t>Accuracy </a:t>
            </a:r>
            <a:r>
              <a:rPr lang="en-US" dirty="0"/>
              <a:t>= (TP + TN)/(TP + FP + FN + TN).</a:t>
            </a:r>
          </a:p>
          <a:p>
            <a:r>
              <a:rPr lang="en-US" dirty="0"/>
              <a:t>Why is accuracy not a useful measure for web information </a:t>
            </a:r>
            <a:r>
              <a:rPr lang="de-DE" dirty="0" err="1"/>
              <a:t>retrieval</a:t>
            </a:r>
            <a:r>
              <a:rPr lang="de-DE" dirty="0"/>
              <a:t>?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981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 err="1"/>
              <a:t>Exercise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76202" y="1295400"/>
            <a:ext cx="8643998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pPr lvl="1"/>
            <a:r>
              <a:rPr lang="en-US" dirty="0"/>
              <a:t>Compute precision, recall and F1 for this result set: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de-DE" dirty="0"/>
          </a:p>
          <a:p>
            <a:pPr lvl="1"/>
            <a:r>
              <a:rPr lang="en-US" dirty="0"/>
              <a:t>The </a:t>
            </a:r>
            <a:r>
              <a:rPr lang="en-US" dirty="0" err="1"/>
              <a:t>snoogle</a:t>
            </a:r>
            <a:r>
              <a:rPr lang="en-US" dirty="0"/>
              <a:t> search engine below always returns 0 results (“0 matching results found”), regardless of the query. Why does </a:t>
            </a:r>
            <a:r>
              <a:rPr lang="en-US" dirty="0" err="1"/>
              <a:t>snoogle</a:t>
            </a:r>
            <a:r>
              <a:rPr lang="en-US" dirty="0"/>
              <a:t> demonstrate that accuracy is not a useful measure in </a:t>
            </a:r>
            <a:r>
              <a:rPr lang="de-DE" dirty="0"/>
              <a:t>IR?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14414" y="1857364"/>
          <a:ext cx="6096000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928826"/>
                <a:gridCol w="1285884"/>
                <a:gridCol w="2881290"/>
              </a:tblGrid>
              <a:tr h="370840">
                <a:tc>
                  <a:txBody>
                    <a:bodyPr/>
                    <a:lstStyle/>
                    <a:p>
                      <a:endParaRPr lang="de-DE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0" kern="1200" dirty="0" smtClean="0"/>
                        <a:t>relevant</a:t>
                      </a:r>
                      <a:endParaRPr lang="de-DE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0" kern="1200" dirty="0" smtClean="0"/>
                        <a:t>not relevant</a:t>
                      </a:r>
                      <a:endParaRPr lang="de-DE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kern="1200" dirty="0" err="1" smtClean="0"/>
                        <a:t>retrieved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18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kern="1200" dirty="0" smtClean="0"/>
                        <a:t>not </a:t>
                      </a:r>
                      <a:r>
                        <a:rPr lang="de-DE" sz="2400" kern="1200" dirty="0" err="1" smtClean="0"/>
                        <a:t>retrieved</a:t>
                      </a:r>
                      <a:r>
                        <a:rPr lang="de-DE" sz="2400" kern="1200" dirty="0" smtClean="0"/>
                        <a:t> 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82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kern="1200" dirty="0" smtClean="0"/>
                        <a:t>1,000,000,000</a:t>
                      </a:r>
                      <a:endParaRPr lang="de-DE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24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4855010"/>
            <a:ext cx="3798726" cy="185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0076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dirty="0"/>
              <a:t>Why </a:t>
            </a:r>
            <a:r>
              <a:rPr lang="en-US" dirty="0" smtClean="0"/>
              <a:t>Accuracy </a:t>
            </a:r>
            <a:r>
              <a:rPr lang="en-US" dirty="0"/>
              <a:t>is a </a:t>
            </a:r>
            <a:r>
              <a:rPr lang="en-US" dirty="0" smtClean="0"/>
              <a:t>Useless Measure </a:t>
            </a:r>
            <a:r>
              <a:rPr lang="en-US" dirty="0"/>
              <a:t>in IR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09600" y="1416050"/>
            <a:ext cx="795655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Simple trick to maximize accuracy in IR: always say no and </a:t>
            </a:r>
            <a:r>
              <a:rPr lang="de-DE" dirty="0" err="1"/>
              <a:t>return</a:t>
            </a:r>
            <a:r>
              <a:rPr lang="de-DE" dirty="0"/>
              <a:t> </a:t>
            </a:r>
            <a:r>
              <a:rPr lang="de-DE" dirty="0" err="1"/>
              <a:t>nothing</a:t>
            </a:r>
            <a:endParaRPr lang="de-DE" dirty="0"/>
          </a:p>
          <a:p>
            <a:r>
              <a:rPr lang="en-US" dirty="0"/>
              <a:t>You then get 99.99% accuracy on most queries.</a:t>
            </a:r>
          </a:p>
          <a:p>
            <a:r>
              <a:rPr lang="en-US" dirty="0"/>
              <a:t>Searchers on the web (and in IR in general) want to find something and have a certain tolerance for junk.</a:t>
            </a:r>
          </a:p>
          <a:p>
            <a:r>
              <a:rPr lang="en-US" dirty="0"/>
              <a:t>It’s better to return some bad hits as long as you return </a:t>
            </a:r>
            <a:r>
              <a:rPr lang="de-DE" dirty="0" err="1"/>
              <a:t>something</a:t>
            </a:r>
            <a:r>
              <a:rPr lang="de-DE" dirty="0"/>
              <a:t>.</a:t>
            </a:r>
          </a:p>
          <a:p>
            <a:r>
              <a:rPr lang="en-US" dirty="0" smtClean="0"/>
              <a:t>We </a:t>
            </a:r>
            <a:r>
              <a:rPr lang="en-US" dirty="0"/>
              <a:t>use precision, recall, and F for evaluation, not accuracy.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696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F: Why </a:t>
            </a:r>
            <a:r>
              <a:rPr lang="de-DE" dirty="0" smtClean="0"/>
              <a:t>Harmonic Mean</a:t>
            </a:r>
            <a:r>
              <a:rPr lang="de-DE" dirty="0"/>
              <a:t>?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09600" y="1416050"/>
            <a:ext cx="80772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Why don’t we use a different mean of P and R as a measure?</a:t>
            </a:r>
          </a:p>
          <a:p>
            <a:pPr lvl="1"/>
            <a:r>
              <a:rPr lang="de-DE" dirty="0"/>
              <a:t>e.g.,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arithmetic</a:t>
            </a:r>
            <a:r>
              <a:rPr lang="de-DE" dirty="0"/>
              <a:t> </a:t>
            </a:r>
            <a:r>
              <a:rPr lang="de-DE" dirty="0" err="1"/>
              <a:t>mean</a:t>
            </a:r>
            <a:endParaRPr lang="de-DE" dirty="0"/>
          </a:p>
          <a:p>
            <a:r>
              <a:rPr lang="en-US" dirty="0"/>
              <a:t>The simple (arithmetic) mean is 50% for “return-everything” search engine, which is too high.</a:t>
            </a:r>
          </a:p>
          <a:p>
            <a:r>
              <a:rPr lang="en-US" dirty="0"/>
              <a:t>Desideratum: Punish really bad performance on either </a:t>
            </a:r>
            <a:r>
              <a:rPr lang="de-DE" dirty="0" err="1"/>
              <a:t>precision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recall</a:t>
            </a:r>
            <a:r>
              <a:rPr lang="de-DE" dirty="0"/>
              <a:t>.</a:t>
            </a:r>
          </a:p>
          <a:p>
            <a:r>
              <a:rPr lang="en-US" dirty="0"/>
              <a:t>Taking the minimum achieves this.</a:t>
            </a:r>
          </a:p>
          <a:p>
            <a:r>
              <a:rPr lang="en-US" dirty="0"/>
              <a:t>But minimum is not smooth and hard to weight.</a:t>
            </a:r>
          </a:p>
          <a:p>
            <a:r>
              <a:rPr lang="en-US" dirty="0"/>
              <a:t>F (harmonic mean) is a kind of smooth minimum.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30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F1 </a:t>
            </a:r>
            <a:r>
              <a:rPr lang="de-DE" dirty="0" smtClean="0"/>
              <a:t>And Other Averages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486147" y="5429288"/>
            <a:ext cx="8200653" cy="7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We can view the harmonic mean as a kind of soft minimum 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8" name="Picture 7" descr="27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9188" y="1295400"/>
            <a:ext cx="6008414" cy="413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71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714488"/>
            <a:ext cx="8286808" cy="5429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9" name="Picture 8" descr="4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3480" y="1285197"/>
            <a:ext cx="7010400" cy="5191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1727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dirty="0"/>
              <a:t>Difficulties in </a:t>
            </a:r>
            <a:r>
              <a:rPr lang="en-US" dirty="0" smtClean="0"/>
              <a:t>Using Precision</a:t>
            </a:r>
            <a:r>
              <a:rPr lang="en-US" dirty="0"/>
              <a:t>, </a:t>
            </a:r>
            <a:r>
              <a:rPr lang="en-US" dirty="0" smtClean="0"/>
              <a:t>Recall </a:t>
            </a:r>
            <a:r>
              <a:rPr lang="en-US" dirty="0"/>
              <a:t>and F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20784" y="1504936"/>
            <a:ext cx="8045366" cy="4743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We need relevance judgments for information-need-document pairs – but they are expensive to produce.</a:t>
            </a:r>
          </a:p>
          <a:p>
            <a:r>
              <a:rPr lang="en-US" dirty="0"/>
              <a:t>For alternatives to using precision/recall and having to produce relevance judgments – see end of this lecture.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23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533401" y="1371600"/>
            <a:ext cx="8077200" cy="472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3200" dirty="0"/>
              <a:t> Recap </a:t>
            </a:r>
          </a:p>
          <a:p>
            <a:r>
              <a:rPr lang="en-US" sz="3200" dirty="0"/>
              <a:t> Unranked evaluation</a:t>
            </a:r>
          </a:p>
          <a:p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Ranked evaluation </a:t>
            </a:r>
          </a:p>
          <a:p>
            <a:r>
              <a:rPr lang="en-US" sz="3200" dirty="0"/>
              <a:t> Evaluation benchmarks</a:t>
            </a:r>
          </a:p>
          <a:p>
            <a:r>
              <a:rPr lang="en-US" sz="3200" dirty="0"/>
              <a:t> Result summaries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5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36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sz="4000" i="0" dirty="0" smtClean="0"/>
              <a:t>Precision-Recall Curve</a:t>
            </a:r>
            <a:endParaRPr lang="de-DE" sz="4000" i="0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76202" y="1447800"/>
            <a:ext cx="798994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Precision/recall/F are measures for unranked sets.</a:t>
            </a:r>
          </a:p>
          <a:p>
            <a:r>
              <a:rPr lang="en-US" dirty="0"/>
              <a:t>We can easily turn set measures into measures of ranked lists.</a:t>
            </a:r>
          </a:p>
          <a:p>
            <a:r>
              <a:rPr lang="en-US" dirty="0"/>
              <a:t>Just compute the set measure for each “prefix”: the top 1, top 2, top 3, top 4 etc results</a:t>
            </a:r>
          </a:p>
          <a:p>
            <a:r>
              <a:rPr lang="en-US" dirty="0"/>
              <a:t>Doing this for precision and recall gives you a precision-recall </a:t>
            </a:r>
            <a:r>
              <a:rPr lang="de-DE" dirty="0" err="1"/>
              <a:t>curve</a:t>
            </a:r>
            <a:r>
              <a:rPr lang="de-DE" dirty="0"/>
              <a:t>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0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A </a:t>
            </a:r>
            <a:r>
              <a:rPr lang="de-DE" dirty="0" smtClean="0"/>
              <a:t>Precision-Recall Curve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142844" y="4429132"/>
            <a:ext cx="8643998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2400" dirty="0"/>
              <a:t>Each point corresponds to a result for the top k ranked hits             </a:t>
            </a:r>
            <a:r>
              <a:rPr lang="de-DE" sz="2400" dirty="0"/>
              <a:t>(k = 1, 2, 3, 4, . . .).</a:t>
            </a:r>
          </a:p>
          <a:p>
            <a:r>
              <a:rPr lang="en-US" sz="2400" dirty="0"/>
              <a:t>Interpolation (in red): Take maximum of all future points</a:t>
            </a:r>
          </a:p>
          <a:p>
            <a:r>
              <a:rPr lang="en-US" sz="2400" dirty="0"/>
              <a:t>Rationale for interpolation: The user is willing to look at more stuff if both precision and recall get better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9" name="Picture 8" descr="31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2634" y="1371600"/>
            <a:ext cx="4071966" cy="28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551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11-point </a:t>
            </a:r>
            <a:r>
              <a:rPr lang="de-DE" dirty="0" smtClean="0"/>
              <a:t>Interpolated Average Precision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4000496" y="2928934"/>
            <a:ext cx="4686304" cy="20002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de-DE" sz="2800" dirty="0" smtClean="0">
                <a:solidFill>
                  <a:schemeClr val="tx1"/>
                </a:solidFill>
                <a:latin typeface="+mj-lt"/>
              </a:rPr>
              <a:t>11-point average: </a:t>
            </a:r>
            <a:r>
              <a:rPr lang="de-DE" sz="2800" dirty="0" smtClean="0">
                <a:solidFill>
                  <a:schemeClr val="tx1"/>
                </a:solidFill>
                <a:latin typeface="Calibri"/>
                <a:cs typeface="Calibri"/>
              </a:rPr>
              <a:t>≈ 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0.425</a:t>
            </a:r>
          </a:p>
          <a:p>
            <a:endParaRPr lang="de-DE" sz="2800" dirty="0" smtClean="0">
              <a:solidFill>
                <a:srgbClr val="00B050"/>
              </a:solidFill>
              <a:latin typeface="+mj-lt"/>
            </a:endParaRPr>
          </a:p>
          <a:p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179350"/>
              </p:ext>
            </p:extLst>
          </p:nvPr>
        </p:nvGraphicFramePr>
        <p:xfrm>
          <a:off x="881058" y="1643050"/>
          <a:ext cx="2905124" cy="49377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976298"/>
                <a:gridCol w="1928826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400" b="0" kern="1200" dirty="0" smtClean="0"/>
                        <a:t>Recall</a:t>
                      </a:r>
                      <a:endParaRPr lang="de-DE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0" kern="1200" dirty="0" err="1" smtClean="0"/>
                        <a:t>Interpolated</a:t>
                      </a:r>
                      <a:endParaRPr lang="de-DE" sz="2400" b="0" kern="1200" dirty="0" smtClean="0"/>
                    </a:p>
                    <a:p>
                      <a:r>
                        <a:rPr lang="de-DE" sz="2400" b="0" kern="1200" dirty="0" smtClean="0"/>
                        <a:t>Precision</a:t>
                      </a:r>
                      <a:endParaRPr lang="de-DE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kern="1200" dirty="0" smtClean="0"/>
                        <a:t>0.0</a:t>
                      </a:r>
                    </a:p>
                    <a:p>
                      <a:r>
                        <a:rPr lang="de-DE" sz="2400" kern="1200" dirty="0" smtClean="0"/>
                        <a:t>0.1</a:t>
                      </a:r>
                    </a:p>
                    <a:p>
                      <a:r>
                        <a:rPr lang="de-DE" sz="2400" kern="1200" dirty="0" smtClean="0"/>
                        <a:t>0.2</a:t>
                      </a:r>
                    </a:p>
                    <a:p>
                      <a:r>
                        <a:rPr lang="de-DE" sz="2400" kern="1200" dirty="0" smtClean="0"/>
                        <a:t>0.3</a:t>
                      </a:r>
                    </a:p>
                    <a:p>
                      <a:r>
                        <a:rPr lang="de-DE" sz="2400" kern="1200" dirty="0" smtClean="0"/>
                        <a:t>0.4</a:t>
                      </a:r>
                    </a:p>
                    <a:p>
                      <a:r>
                        <a:rPr lang="de-DE" sz="2400" kern="1200" dirty="0" smtClean="0"/>
                        <a:t>0.5</a:t>
                      </a:r>
                    </a:p>
                    <a:p>
                      <a:r>
                        <a:rPr lang="de-DE" sz="2400" kern="1200" dirty="0" smtClean="0"/>
                        <a:t>0.6</a:t>
                      </a:r>
                    </a:p>
                    <a:p>
                      <a:r>
                        <a:rPr lang="de-DE" sz="2400" kern="1200" dirty="0" smtClean="0"/>
                        <a:t>0.7</a:t>
                      </a:r>
                    </a:p>
                    <a:p>
                      <a:r>
                        <a:rPr lang="de-DE" sz="2400" kern="1200" dirty="0" smtClean="0"/>
                        <a:t>0.8</a:t>
                      </a:r>
                    </a:p>
                    <a:p>
                      <a:r>
                        <a:rPr lang="de-DE" sz="2400" kern="1200" dirty="0" smtClean="0"/>
                        <a:t>0.9 </a:t>
                      </a:r>
                    </a:p>
                    <a:p>
                      <a:r>
                        <a:rPr lang="de-DE" sz="2400" kern="1200" dirty="0" smtClean="0"/>
                        <a:t>1.0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kern="1200" dirty="0" smtClean="0"/>
                        <a:t> 1.00</a:t>
                      </a:r>
                    </a:p>
                    <a:p>
                      <a:r>
                        <a:rPr lang="de-DE" sz="2400" kern="1200" dirty="0" smtClean="0"/>
                        <a:t> 0.67</a:t>
                      </a:r>
                    </a:p>
                    <a:p>
                      <a:r>
                        <a:rPr lang="de-DE" sz="2400" kern="1200" dirty="0" smtClean="0"/>
                        <a:t> 0.63</a:t>
                      </a:r>
                    </a:p>
                    <a:p>
                      <a:r>
                        <a:rPr lang="de-DE" sz="2400" kern="1200" dirty="0" smtClean="0"/>
                        <a:t> 0.55</a:t>
                      </a:r>
                    </a:p>
                    <a:p>
                      <a:r>
                        <a:rPr lang="de-DE" sz="2400" kern="1200" dirty="0" smtClean="0"/>
                        <a:t> 0.45</a:t>
                      </a:r>
                    </a:p>
                    <a:p>
                      <a:r>
                        <a:rPr lang="de-DE" sz="2400" kern="1200" dirty="0" smtClean="0"/>
                        <a:t> 0.41</a:t>
                      </a:r>
                    </a:p>
                    <a:p>
                      <a:r>
                        <a:rPr lang="de-DE" sz="2400" kern="1200" dirty="0" smtClean="0"/>
                        <a:t> 0.36</a:t>
                      </a:r>
                    </a:p>
                    <a:p>
                      <a:r>
                        <a:rPr lang="de-DE" sz="2400" kern="1200" dirty="0" smtClean="0"/>
                        <a:t> 0.29</a:t>
                      </a:r>
                    </a:p>
                    <a:p>
                      <a:r>
                        <a:rPr lang="de-DE" sz="2400" kern="1200" dirty="0" smtClean="0"/>
                        <a:t> 0.13</a:t>
                      </a:r>
                    </a:p>
                    <a:p>
                      <a:pPr algn="l"/>
                      <a:r>
                        <a:rPr lang="de-DE" sz="2400" kern="1200" dirty="0" smtClean="0"/>
                        <a:t> 0.10</a:t>
                      </a:r>
                    </a:p>
                    <a:p>
                      <a:r>
                        <a:rPr lang="de-DE" sz="2400" kern="1200" dirty="0" smtClean="0"/>
                        <a:t> 0.08</a:t>
                      </a:r>
                      <a:endParaRPr lang="de-DE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9234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Averaged 11-point </a:t>
            </a:r>
            <a:r>
              <a:rPr lang="de-DE" dirty="0" smtClean="0"/>
              <a:t>Precision/Recall Graph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85800" y="4391277"/>
            <a:ext cx="788035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4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1800" dirty="0"/>
              <a:t>Compute interpolated precision at recall levels 0.0, 0.1, 0.2, </a:t>
            </a:r>
            <a:r>
              <a:rPr lang="de-DE" sz="1800" dirty="0"/>
              <a:t>. . .</a:t>
            </a:r>
          </a:p>
          <a:p>
            <a:r>
              <a:rPr lang="en-US" sz="1800" dirty="0"/>
              <a:t>Do this for each of the queries in the evaluation benchmark</a:t>
            </a:r>
          </a:p>
          <a:p>
            <a:r>
              <a:rPr lang="de-DE" sz="1800" dirty="0" err="1"/>
              <a:t>Average</a:t>
            </a:r>
            <a:r>
              <a:rPr lang="de-DE" sz="1800" dirty="0"/>
              <a:t> </a:t>
            </a:r>
            <a:r>
              <a:rPr lang="de-DE" sz="1800" dirty="0" err="1"/>
              <a:t>over</a:t>
            </a:r>
            <a:r>
              <a:rPr lang="de-DE" sz="1800" dirty="0"/>
              <a:t> </a:t>
            </a:r>
            <a:r>
              <a:rPr lang="de-DE" sz="1800" dirty="0" err="1"/>
              <a:t>queries</a:t>
            </a:r>
            <a:endParaRPr lang="de-DE" sz="1800" dirty="0"/>
          </a:p>
          <a:p>
            <a:r>
              <a:rPr lang="en-US" sz="1800" dirty="0"/>
              <a:t>This measure measures performance at all recall levels.</a:t>
            </a:r>
          </a:p>
          <a:p>
            <a:r>
              <a:rPr lang="en-US" sz="1800" dirty="0"/>
              <a:t>The curve is typical of performance levels at TREC.</a:t>
            </a:r>
          </a:p>
          <a:p>
            <a:r>
              <a:rPr lang="en-US" sz="1800" dirty="0"/>
              <a:t>Note that performance is not very good!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8" name="Picture 7" descr="33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5647" y="1371600"/>
            <a:ext cx="4405153" cy="30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938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dirty="0"/>
              <a:t>Variance of </a:t>
            </a:r>
            <a:r>
              <a:rPr lang="en-US" dirty="0" smtClean="0"/>
              <a:t>Measures Like Precision/Recall</a:t>
            </a:r>
            <a:endParaRPr lang="en-US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76202" y="1295400"/>
            <a:ext cx="7989948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0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3200" dirty="0"/>
              <a:t>For a test collection, it is usual that a system does badly on some information needs (e.g., P = 0.2 at R = 0.1) and really well on others (e.g., P = 0.95 at R = 0.1).</a:t>
            </a:r>
          </a:p>
          <a:p>
            <a:r>
              <a:rPr lang="en-US" sz="3200" dirty="0"/>
              <a:t>Indeed, it is usually the case that the variance of the same system across queries is much greater than the variance of different systems on the same query.</a:t>
            </a:r>
          </a:p>
          <a:p>
            <a:r>
              <a:rPr lang="en-US" sz="3200" dirty="0"/>
              <a:t>That is, there are easy information needs and hard ones.</a:t>
            </a:r>
          </a:p>
          <a:p>
            <a:pPr lvl="1"/>
            <a:endParaRPr lang="en-US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44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631249" y="1447800"/>
            <a:ext cx="7979352" cy="472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 </a:t>
            </a:r>
            <a:r>
              <a:rPr lang="en-US" sz="3600" dirty="0"/>
              <a:t>Recap </a:t>
            </a:r>
          </a:p>
          <a:p>
            <a:r>
              <a:rPr lang="en-US" sz="3600" dirty="0"/>
              <a:t> Unranked evaluation</a:t>
            </a:r>
          </a:p>
          <a:p>
            <a:r>
              <a:rPr lang="en-US" sz="3600" dirty="0"/>
              <a:t> Ranked evaluation </a:t>
            </a:r>
          </a:p>
          <a:p>
            <a:r>
              <a:rPr lang="en-US" sz="3600" dirty="0">
                <a:solidFill>
                  <a:srgbClr val="FF0000"/>
                </a:solidFill>
              </a:rPr>
              <a:t> Evaluation benchmarks</a:t>
            </a:r>
          </a:p>
          <a:p>
            <a:r>
              <a:rPr lang="en-US" sz="3600" dirty="0"/>
              <a:t> Result summaries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5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36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sz="4000" i="0" dirty="0"/>
              <a:t>What </a:t>
            </a:r>
            <a:r>
              <a:rPr lang="en-US" sz="4000" i="0" dirty="0" smtClean="0"/>
              <a:t>We Need </a:t>
            </a:r>
            <a:r>
              <a:rPr lang="en-US" sz="4000" i="0" dirty="0"/>
              <a:t>for a </a:t>
            </a:r>
            <a:r>
              <a:rPr lang="en-US" sz="4000" i="0" dirty="0" smtClean="0"/>
              <a:t>Benchmark</a:t>
            </a:r>
            <a:endParaRPr lang="en-US" sz="4000" i="0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371600"/>
            <a:ext cx="8643998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de-DE" dirty="0"/>
              <a:t>A </a:t>
            </a:r>
            <a:r>
              <a:rPr lang="de-DE" dirty="0" err="1"/>
              <a:t>collection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documents</a:t>
            </a:r>
            <a:endParaRPr lang="de-DE" dirty="0"/>
          </a:p>
          <a:p>
            <a:pPr lvl="1"/>
            <a:r>
              <a:rPr lang="en-US" dirty="0"/>
              <a:t>Documents must be representative of the documents we expect to see in reality.</a:t>
            </a:r>
          </a:p>
          <a:p>
            <a:r>
              <a:rPr lang="en-US" dirty="0"/>
              <a:t>A collection of information needs</a:t>
            </a:r>
          </a:p>
          <a:p>
            <a:pPr lvl="1"/>
            <a:r>
              <a:rPr lang="en-US" dirty="0"/>
              <a:t>. . .which we will often incorrectly refer to as queries</a:t>
            </a:r>
          </a:p>
          <a:p>
            <a:pPr lvl="1"/>
            <a:r>
              <a:rPr lang="en-US" dirty="0"/>
              <a:t>Information needs must be representative of the information needs we expect to see in reality.</a:t>
            </a:r>
          </a:p>
          <a:p>
            <a:r>
              <a:rPr lang="de-DE" dirty="0"/>
              <a:t>Human </a:t>
            </a:r>
            <a:r>
              <a:rPr lang="de-DE" dirty="0" err="1"/>
              <a:t>relevance</a:t>
            </a:r>
            <a:r>
              <a:rPr lang="de-DE" dirty="0"/>
              <a:t> </a:t>
            </a:r>
            <a:r>
              <a:rPr lang="de-DE" dirty="0" err="1"/>
              <a:t>assessments</a:t>
            </a:r>
            <a:endParaRPr lang="de-DE" dirty="0"/>
          </a:p>
          <a:p>
            <a:pPr lvl="1"/>
            <a:r>
              <a:rPr lang="en-US" dirty="0"/>
              <a:t>We need to hire/pay “judges” or assessors to do this.</a:t>
            </a:r>
          </a:p>
          <a:p>
            <a:pPr lvl="1"/>
            <a:r>
              <a:rPr lang="de-DE" dirty="0"/>
              <a:t>Expensive, time-</a:t>
            </a:r>
            <a:r>
              <a:rPr lang="de-DE" dirty="0" err="1"/>
              <a:t>consuming</a:t>
            </a:r>
            <a:endParaRPr lang="de-DE" dirty="0"/>
          </a:p>
          <a:p>
            <a:pPr lvl="1"/>
            <a:r>
              <a:rPr lang="en-US" dirty="0"/>
              <a:t>Judges must be representative of the users we expect to see in </a:t>
            </a:r>
            <a:r>
              <a:rPr lang="de-DE" dirty="0" err="1"/>
              <a:t>reality</a:t>
            </a:r>
            <a:r>
              <a:rPr lang="de-DE" dirty="0"/>
              <a:t>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648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Standard </a:t>
            </a:r>
            <a:r>
              <a:rPr lang="de-DE" dirty="0" smtClean="0"/>
              <a:t>Relevance Benchmark</a:t>
            </a:r>
            <a:r>
              <a:rPr lang="de-DE" dirty="0"/>
              <a:t>: Cranfield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00002" y="1421235"/>
            <a:ext cx="818679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Pioneering: first </a:t>
            </a:r>
            <a:r>
              <a:rPr lang="en-US" dirty="0" err="1"/>
              <a:t>testbed</a:t>
            </a:r>
            <a:r>
              <a:rPr lang="en-US" dirty="0"/>
              <a:t> allowing precise quantitative measures of information retrieval effectiveness</a:t>
            </a:r>
          </a:p>
          <a:p>
            <a:r>
              <a:rPr lang="de-DE" dirty="0" err="1"/>
              <a:t>Late</a:t>
            </a:r>
            <a:r>
              <a:rPr lang="de-DE" dirty="0"/>
              <a:t> 1950s, UK</a:t>
            </a:r>
          </a:p>
          <a:p>
            <a:r>
              <a:rPr lang="en-US" dirty="0"/>
              <a:t>1398 abstracts of aerodynamics journal articles, a set of 225 queries, exhaustive relevance judgments of all </a:t>
            </a:r>
            <a:r>
              <a:rPr lang="de-DE" dirty="0" err="1"/>
              <a:t>query-document-pairs</a:t>
            </a:r>
            <a:endParaRPr lang="de-DE" dirty="0"/>
          </a:p>
          <a:p>
            <a:r>
              <a:rPr lang="en-US" dirty="0"/>
              <a:t>Too small, too untypical for serious IR evaluation today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75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36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sz="4400" i="0" dirty="0"/>
              <a:t>Pivot </a:t>
            </a:r>
            <a:r>
              <a:rPr lang="de-DE" sz="4400" i="0" dirty="0" smtClean="0"/>
              <a:t>Normalization</a:t>
            </a:r>
            <a:endParaRPr lang="de-DE" sz="4400" i="0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321834" y="6160849"/>
            <a:ext cx="3002765" cy="560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sz="2400" dirty="0" smtClean="0">
                <a:solidFill>
                  <a:schemeClr val="tx1"/>
                </a:solidFill>
                <a:latin typeface="+mj-lt"/>
              </a:rPr>
              <a:t>source:  Lilian Lee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8" name="Picture 7" descr="5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7502" y="1295400"/>
            <a:ext cx="6955892" cy="4637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4731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Standard </a:t>
            </a:r>
            <a:r>
              <a:rPr lang="de-DE" dirty="0" smtClean="0"/>
              <a:t>Relevance Benchmark</a:t>
            </a:r>
            <a:r>
              <a:rPr lang="de-DE" dirty="0"/>
              <a:t>: TREC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00002" y="1433788"/>
            <a:ext cx="864399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fr-FR" sz="2400" dirty="0"/>
              <a:t>TREC = </a:t>
            </a:r>
            <a:r>
              <a:rPr lang="fr-FR" sz="2400" dirty="0" err="1"/>
              <a:t>Text</a:t>
            </a:r>
            <a:r>
              <a:rPr lang="fr-FR" sz="2400" dirty="0"/>
              <a:t> </a:t>
            </a:r>
            <a:r>
              <a:rPr lang="fr-FR" sz="2400" dirty="0" err="1" smtClean="0"/>
              <a:t>REtrieval</a:t>
            </a:r>
            <a:r>
              <a:rPr lang="fr-FR" sz="2400" dirty="0" smtClean="0"/>
              <a:t> </a:t>
            </a:r>
            <a:r>
              <a:rPr lang="fr-FR" sz="2400" dirty="0" err="1"/>
              <a:t>Conference</a:t>
            </a:r>
            <a:r>
              <a:rPr lang="fr-FR" sz="2400" dirty="0"/>
              <a:t> (TREC)</a:t>
            </a:r>
          </a:p>
          <a:p>
            <a:r>
              <a:rPr lang="en-US" sz="2400" dirty="0"/>
              <a:t>Organized by the U.S. National Institute of Standards and </a:t>
            </a:r>
            <a:r>
              <a:rPr lang="de-DE" sz="2400" dirty="0"/>
              <a:t>Technology (NIST)</a:t>
            </a:r>
          </a:p>
          <a:p>
            <a:r>
              <a:rPr lang="en-US" sz="2400" dirty="0"/>
              <a:t>TREC is actually a set of several different relevance </a:t>
            </a:r>
            <a:r>
              <a:rPr lang="de-DE" sz="2400" dirty="0" err="1"/>
              <a:t>benchmarks</a:t>
            </a:r>
            <a:r>
              <a:rPr lang="de-DE" sz="2400" dirty="0"/>
              <a:t>.</a:t>
            </a:r>
          </a:p>
          <a:p>
            <a:r>
              <a:rPr lang="en-US" sz="2400" dirty="0"/>
              <a:t>Best known: TREC Ad Hoc, used for first 8 TREC evaluations between 1992 and 1999</a:t>
            </a:r>
          </a:p>
          <a:p>
            <a:r>
              <a:rPr lang="de-DE" sz="2400" dirty="0"/>
              <a:t>1.89 </a:t>
            </a:r>
            <a:r>
              <a:rPr lang="de-DE" sz="2400" dirty="0" err="1"/>
              <a:t>million</a:t>
            </a:r>
            <a:r>
              <a:rPr lang="de-DE" sz="2400" dirty="0"/>
              <a:t> </a:t>
            </a:r>
            <a:r>
              <a:rPr lang="de-DE" sz="2400" dirty="0" err="1"/>
              <a:t>documents</a:t>
            </a:r>
            <a:r>
              <a:rPr lang="de-DE" sz="2400" dirty="0"/>
              <a:t>, </a:t>
            </a:r>
            <a:r>
              <a:rPr lang="de-DE" sz="2400" dirty="0" err="1"/>
              <a:t>mainly</a:t>
            </a:r>
            <a:r>
              <a:rPr lang="de-DE" sz="2400" dirty="0"/>
              <a:t> </a:t>
            </a:r>
            <a:r>
              <a:rPr lang="de-DE" sz="2400" dirty="0" err="1"/>
              <a:t>newswire</a:t>
            </a:r>
            <a:r>
              <a:rPr lang="de-DE" sz="2400" dirty="0"/>
              <a:t> </a:t>
            </a:r>
            <a:r>
              <a:rPr lang="de-DE" sz="2400" dirty="0" err="1"/>
              <a:t>articles</a:t>
            </a:r>
            <a:r>
              <a:rPr lang="de-DE" sz="2400" dirty="0"/>
              <a:t>, 450 </a:t>
            </a:r>
            <a:r>
              <a:rPr lang="de-DE" sz="2400" dirty="0" err="1"/>
              <a:t>information</a:t>
            </a:r>
            <a:r>
              <a:rPr lang="de-DE" sz="2400" dirty="0"/>
              <a:t> </a:t>
            </a:r>
            <a:r>
              <a:rPr lang="de-DE" sz="2400" dirty="0" err="1"/>
              <a:t>needs</a:t>
            </a:r>
            <a:endParaRPr lang="de-DE" sz="2400" dirty="0"/>
          </a:p>
          <a:p>
            <a:r>
              <a:rPr lang="en-US" sz="2400" dirty="0"/>
              <a:t>No exhaustive relevance judgments – too expensive</a:t>
            </a:r>
          </a:p>
          <a:p>
            <a:r>
              <a:rPr lang="en-US" sz="2400" dirty="0"/>
              <a:t>Rather, NIST assessors’ relevance judgments are available only for the documents that were among the top k returned for some system which was entered in the TREC evaluation for which the information need was developed.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965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Standard </a:t>
            </a:r>
            <a:r>
              <a:rPr lang="de-DE" dirty="0" smtClean="0"/>
              <a:t>Relevance Benchmarks</a:t>
            </a:r>
            <a:r>
              <a:rPr lang="de-DE" dirty="0"/>
              <a:t>: Others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00002" y="1416050"/>
            <a:ext cx="818679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4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de-DE" dirty="0"/>
              <a:t>GOV2</a:t>
            </a:r>
          </a:p>
          <a:p>
            <a:pPr lvl="1"/>
            <a:r>
              <a:rPr lang="de-DE" dirty="0" err="1"/>
              <a:t>Another</a:t>
            </a:r>
            <a:r>
              <a:rPr lang="de-DE" dirty="0"/>
              <a:t> TREC/NIST </a:t>
            </a:r>
            <a:r>
              <a:rPr lang="de-DE" dirty="0" err="1"/>
              <a:t>collection</a:t>
            </a:r>
            <a:endParaRPr lang="de-DE" dirty="0"/>
          </a:p>
          <a:p>
            <a:pPr lvl="1"/>
            <a:r>
              <a:rPr lang="de-DE" dirty="0"/>
              <a:t>25 </a:t>
            </a:r>
            <a:r>
              <a:rPr lang="de-DE" dirty="0" err="1"/>
              <a:t>million</a:t>
            </a:r>
            <a:r>
              <a:rPr lang="de-DE" dirty="0"/>
              <a:t> web </a:t>
            </a:r>
            <a:r>
              <a:rPr lang="de-DE" dirty="0" err="1"/>
              <a:t>pages</a:t>
            </a:r>
            <a:endParaRPr lang="de-DE" dirty="0"/>
          </a:p>
          <a:p>
            <a:pPr lvl="1"/>
            <a:r>
              <a:rPr lang="en-US" dirty="0"/>
              <a:t>Used to be largest collection that is easily available</a:t>
            </a:r>
          </a:p>
          <a:p>
            <a:pPr lvl="1"/>
            <a:r>
              <a:rPr lang="en-US" dirty="0"/>
              <a:t>But still 3 orders of magnitude smaller than what </a:t>
            </a:r>
            <a:r>
              <a:rPr lang="de-DE" dirty="0"/>
              <a:t>Google/Yahoo/MSN </a:t>
            </a:r>
            <a:r>
              <a:rPr lang="de-DE" dirty="0" err="1"/>
              <a:t>index</a:t>
            </a:r>
            <a:endParaRPr lang="de-DE" dirty="0"/>
          </a:p>
          <a:p>
            <a:r>
              <a:rPr lang="de-DE" dirty="0"/>
              <a:t>NTCIR</a:t>
            </a:r>
          </a:p>
          <a:p>
            <a:pPr lvl="1"/>
            <a:r>
              <a:rPr lang="en-US" dirty="0"/>
              <a:t>East Asian language and cross-language information retrieval</a:t>
            </a:r>
          </a:p>
          <a:p>
            <a:r>
              <a:rPr lang="en-US" dirty="0"/>
              <a:t>Cross Language Evaluation Forum (CLEF)</a:t>
            </a:r>
          </a:p>
          <a:p>
            <a:pPr lvl="1"/>
            <a:r>
              <a:rPr lang="en-US" dirty="0"/>
              <a:t>This evaluation series has concentrated on European languages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cross-language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retrieval</a:t>
            </a:r>
            <a:r>
              <a:rPr lang="de-DE" dirty="0"/>
              <a:t>.</a:t>
            </a:r>
          </a:p>
          <a:p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others</a:t>
            </a:r>
            <a:endParaRPr lang="de-DE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1426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Validity of </a:t>
            </a:r>
            <a:r>
              <a:rPr lang="de-DE" dirty="0" smtClean="0"/>
              <a:t>Relevance Assessments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00002" y="1416050"/>
            <a:ext cx="818679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4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3200" dirty="0"/>
              <a:t>Relevance assessments are only usable if they are consistent.</a:t>
            </a:r>
          </a:p>
          <a:p>
            <a:r>
              <a:rPr lang="en-US" sz="3200" dirty="0"/>
              <a:t>If they are not consistent, then there is no “truth” and </a:t>
            </a:r>
            <a:r>
              <a:rPr lang="de-DE" sz="3200" dirty="0" err="1"/>
              <a:t>experiments</a:t>
            </a:r>
            <a:r>
              <a:rPr lang="de-DE" sz="3200" dirty="0"/>
              <a:t> </a:t>
            </a:r>
            <a:r>
              <a:rPr lang="de-DE" sz="3200" dirty="0" err="1"/>
              <a:t>are</a:t>
            </a:r>
            <a:r>
              <a:rPr lang="de-DE" sz="3200" dirty="0"/>
              <a:t> not </a:t>
            </a:r>
            <a:r>
              <a:rPr lang="de-DE" sz="3200" dirty="0" err="1"/>
              <a:t>repeatable</a:t>
            </a:r>
            <a:r>
              <a:rPr lang="de-DE" sz="3200" dirty="0"/>
              <a:t>.</a:t>
            </a:r>
          </a:p>
          <a:p>
            <a:r>
              <a:rPr lang="en-US" sz="3200" dirty="0"/>
              <a:t>How can we measure this consistency or agreement among </a:t>
            </a:r>
            <a:r>
              <a:rPr lang="de-DE" sz="3200" dirty="0" err="1"/>
              <a:t>judges</a:t>
            </a:r>
            <a:r>
              <a:rPr lang="de-DE" sz="3200" dirty="0"/>
              <a:t>?</a:t>
            </a:r>
          </a:p>
          <a:p>
            <a:r>
              <a:rPr lang="de-DE" sz="3200" dirty="0" smtClean="0"/>
              <a:t>Kappa </a:t>
            </a:r>
            <a:r>
              <a:rPr lang="de-DE" sz="3200" dirty="0"/>
              <a:t>measure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650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Kappa </a:t>
            </a:r>
            <a:r>
              <a:rPr lang="de-DE" dirty="0" smtClean="0"/>
              <a:t>Measure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00002" y="1390751"/>
            <a:ext cx="806614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Kappa </a:t>
            </a:r>
            <a:r>
              <a:rPr lang="en-US" dirty="0" smtClean="0"/>
              <a:t>statistics is </a:t>
            </a:r>
            <a:r>
              <a:rPr lang="en-US" dirty="0"/>
              <a:t>measure of how much judges agree or disagree.</a:t>
            </a:r>
          </a:p>
          <a:p>
            <a:r>
              <a:rPr lang="de-DE" dirty="0" err="1"/>
              <a:t>Designed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categorical</a:t>
            </a:r>
            <a:r>
              <a:rPr lang="de-DE" dirty="0"/>
              <a:t> </a:t>
            </a:r>
            <a:r>
              <a:rPr lang="de-DE" dirty="0" err="1"/>
              <a:t>judgments</a:t>
            </a:r>
            <a:endParaRPr lang="de-DE" dirty="0"/>
          </a:p>
          <a:p>
            <a:r>
              <a:rPr lang="de-DE" dirty="0" err="1"/>
              <a:t>Corrects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chance</a:t>
            </a:r>
            <a:r>
              <a:rPr lang="de-DE" dirty="0"/>
              <a:t> </a:t>
            </a:r>
            <a:r>
              <a:rPr lang="de-DE" dirty="0" err="1"/>
              <a:t>agreement</a:t>
            </a:r>
            <a:endParaRPr lang="de-DE" dirty="0"/>
          </a:p>
          <a:p>
            <a:r>
              <a:rPr lang="en-US" dirty="0"/>
              <a:t>P(A) = proportion of time judges agree</a:t>
            </a:r>
          </a:p>
          <a:p>
            <a:r>
              <a:rPr lang="en-US" dirty="0"/>
              <a:t>P(E) = what agreement would we get by chance</a:t>
            </a:r>
          </a:p>
          <a:p>
            <a:r>
              <a:rPr lang="en-US" dirty="0" smtClean="0"/>
              <a:t>k </a:t>
            </a:r>
            <a:r>
              <a:rPr lang="en-US" dirty="0"/>
              <a:t>=? for (</a:t>
            </a:r>
            <a:r>
              <a:rPr lang="en-US" dirty="0" err="1"/>
              <a:t>i</a:t>
            </a:r>
            <a:r>
              <a:rPr lang="en-US" dirty="0"/>
              <a:t>) chance agreement (ii) total agreement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pic>
        <p:nvPicPr>
          <p:cNvPr id="8" name="Picture 7" descr="42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8097" y="5485268"/>
            <a:ext cx="2496903" cy="91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679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Kappa </a:t>
            </a:r>
            <a:r>
              <a:rPr lang="de-DE" dirty="0" smtClean="0"/>
              <a:t>Measure </a:t>
            </a:r>
            <a:r>
              <a:rPr lang="de-DE" dirty="0"/>
              <a:t>(2)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13857" y="1416050"/>
            <a:ext cx="8172943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Values of k  in the interval [2/3, 1.0] are seen as acceptable.</a:t>
            </a:r>
          </a:p>
          <a:p>
            <a:r>
              <a:rPr lang="en-US" dirty="0"/>
              <a:t>With smaller values: need to </a:t>
            </a:r>
            <a:r>
              <a:rPr lang="en-US" dirty="0" smtClean="0"/>
              <a:t>redesign the relevance </a:t>
            </a:r>
            <a:r>
              <a:rPr lang="en-US" dirty="0"/>
              <a:t>assessment </a:t>
            </a:r>
            <a:r>
              <a:rPr lang="de-DE" dirty="0" err="1"/>
              <a:t>methodology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etc.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30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Calculating the </a:t>
            </a:r>
            <a:r>
              <a:rPr lang="de-DE" dirty="0" smtClean="0"/>
              <a:t>Kappa Statistic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09600" y="3733800"/>
            <a:ext cx="7956550" cy="259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de-DE" sz="2000" i="1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de-DE" sz="20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de-DE" sz="2000" i="1" dirty="0" smtClean="0">
                <a:solidFill>
                  <a:schemeClr val="tx1"/>
                </a:solidFill>
                <a:latin typeface="+mj-lt"/>
              </a:rPr>
              <a:t>A</a:t>
            </a:r>
            <a:r>
              <a:rPr lang="de-DE" sz="2000" dirty="0" smtClean="0">
                <a:solidFill>
                  <a:schemeClr val="tx1"/>
                </a:solidFill>
                <a:latin typeface="+mj-lt"/>
              </a:rPr>
              <a:t>) = (300 + 70)/400 = 370/400 = 0.925</a:t>
            </a:r>
          </a:p>
          <a:p>
            <a:r>
              <a:rPr lang="de-DE" sz="2000" dirty="0" err="1" smtClean="0">
                <a:solidFill>
                  <a:schemeClr val="tx1"/>
                </a:solidFill>
                <a:latin typeface="+mj-lt"/>
              </a:rPr>
              <a:t>Pooled</a:t>
            </a:r>
            <a:r>
              <a:rPr lang="de-DE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+mj-lt"/>
              </a:rPr>
              <a:t>marginals</a:t>
            </a:r>
            <a:endParaRPr lang="de-DE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nn-NO" sz="2000" i="1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nn-NO" sz="20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nn-NO" sz="2000" i="1" dirty="0" smtClean="0">
                <a:solidFill>
                  <a:schemeClr val="tx1"/>
                </a:solidFill>
                <a:latin typeface="+mj-lt"/>
              </a:rPr>
              <a:t>nonrelevant</a:t>
            </a:r>
            <a:r>
              <a:rPr lang="nn-NO" sz="2000" dirty="0" smtClean="0">
                <a:solidFill>
                  <a:schemeClr val="tx1"/>
                </a:solidFill>
                <a:latin typeface="+mj-lt"/>
              </a:rPr>
              <a:t>) = (80 + 90)/(400 + 400) = 170/800 = 0.2125</a:t>
            </a:r>
          </a:p>
          <a:p>
            <a:r>
              <a:rPr lang="nn-NO" sz="2000" i="1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nn-NO" sz="20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nn-NO" sz="2000" i="1" dirty="0" smtClean="0">
                <a:solidFill>
                  <a:schemeClr val="tx1"/>
                </a:solidFill>
                <a:latin typeface="+mj-lt"/>
              </a:rPr>
              <a:t>relevant</a:t>
            </a:r>
            <a:r>
              <a:rPr lang="nn-NO" sz="2000" dirty="0" smtClean="0">
                <a:solidFill>
                  <a:schemeClr val="tx1"/>
                </a:solidFill>
                <a:latin typeface="+mj-lt"/>
              </a:rPr>
              <a:t>) = (320 + 310)/(400 + 400) = 630/800 = 0.7878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Probability that the two judges agreed by chance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E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) =</a:t>
            </a:r>
          </a:p>
          <a:p>
            <a:r>
              <a:rPr lang="de-DE" sz="2000" i="1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de-DE" sz="20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de-DE" sz="2000" i="1" dirty="0" err="1" smtClean="0">
                <a:solidFill>
                  <a:schemeClr val="tx1"/>
                </a:solidFill>
                <a:latin typeface="+mj-lt"/>
              </a:rPr>
              <a:t>nonrelevant</a:t>
            </a:r>
            <a:r>
              <a:rPr lang="de-DE" sz="2000" dirty="0" smtClean="0">
                <a:solidFill>
                  <a:schemeClr val="tx1"/>
                </a:solidFill>
                <a:latin typeface="+mj-lt"/>
              </a:rPr>
              <a:t>)</a:t>
            </a:r>
            <a:r>
              <a:rPr lang="de-DE" sz="2000" baseline="30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de-DE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000" dirty="0" smtClean="0">
                <a:solidFill>
                  <a:schemeClr val="tx1"/>
                </a:solidFill>
                <a:latin typeface="+mj-lt"/>
              </a:rPr>
              <a:t>+ </a:t>
            </a:r>
            <a:r>
              <a:rPr lang="de-DE" sz="2000" i="1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de-DE" sz="2000" dirty="0" smtClean="0">
                <a:solidFill>
                  <a:schemeClr val="tx1"/>
                </a:solidFill>
                <a:latin typeface="+mj-lt"/>
              </a:rPr>
              <a:t>(relevant)</a:t>
            </a:r>
            <a:r>
              <a:rPr lang="de-DE" sz="2000" baseline="30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de-DE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000" dirty="0" smtClean="0">
                <a:solidFill>
                  <a:schemeClr val="tx1"/>
                </a:solidFill>
                <a:latin typeface="+mj-lt"/>
              </a:rPr>
              <a:t>= 0.2125</a:t>
            </a:r>
            <a:r>
              <a:rPr lang="de-DE" sz="2000" baseline="30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de-DE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000" dirty="0" smtClean="0">
                <a:solidFill>
                  <a:schemeClr val="tx1"/>
                </a:solidFill>
                <a:latin typeface="+mj-lt"/>
              </a:rPr>
              <a:t>+ 0.7878</a:t>
            </a:r>
            <a:r>
              <a:rPr lang="de-DE" sz="2000" baseline="30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de-DE" sz="2000" dirty="0" smtClean="0">
                <a:solidFill>
                  <a:schemeClr val="tx1"/>
                </a:solidFill>
                <a:latin typeface="+mj-lt"/>
              </a:rPr>
              <a:t> = 0.665</a:t>
            </a:r>
          </a:p>
          <a:p>
            <a:r>
              <a:rPr lang="it-IT" sz="2000" dirty="0" smtClean="0">
                <a:solidFill>
                  <a:schemeClr val="tx1"/>
                </a:solidFill>
                <a:latin typeface="+mj-lt"/>
              </a:rPr>
              <a:t>Kappa </a:t>
            </a:r>
            <a:r>
              <a:rPr lang="it-IT" sz="2000" dirty="0" err="1" smtClean="0">
                <a:solidFill>
                  <a:schemeClr val="tx1"/>
                </a:solidFill>
                <a:latin typeface="+mj-lt"/>
              </a:rPr>
              <a:t>statistic</a:t>
            </a:r>
            <a:r>
              <a:rPr lang="it-IT" sz="2000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az-Cyrl-AZ" sz="2000" i="1" dirty="0" smtClean="0">
                <a:solidFill>
                  <a:schemeClr val="tx1"/>
                </a:solidFill>
                <a:latin typeface="Calibri"/>
                <a:cs typeface="Calibri"/>
              </a:rPr>
              <a:t>к</a:t>
            </a:r>
            <a:r>
              <a:rPr lang="it-IT" sz="2000" dirty="0" smtClean="0">
                <a:solidFill>
                  <a:schemeClr val="tx1"/>
                </a:solidFill>
                <a:latin typeface="+mj-lt"/>
              </a:rPr>
              <a:t> = (</a:t>
            </a:r>
            <a:r>
              <a:rPr lang="it-IT" sz="2000" i="1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it-IT" sz="20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it-IT" sz="2000" i="1" dirty="0" smtClean="0">
                <a:solidFill>
                  <a:schemeClr val="tx1"/>
                </a:solidFill>
                <a:latin typeface="+mj-lt"/>
              </a:rPr>
              <a:t>A</a:t>
            </a:r>
            <a:r>
              <a:rPr lang="it-IT" sz="2000" dirty="0" smtClean="0">
                <a:solidFill>
                  <a:schemeClr val="tx1"/>
                </a:solidFill>
                <a:latin typeface="+mj-lt"/>
              </a:rPr>
              <a:t>) − </a:t>
            </a:r>
            <a:r>
              <a:rPr lang="it-IT" sz="2000" i="1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it-IT" sz="20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it-IT" sz="2000" i="1" dirty="0" smtClean="0">
                <a:solidFill>
                  <a:schemeClr val="tx1"/>
                </a:solidFill>
                <a:latin typeface="+mj-lt"/>
              </a:rPr>
              <a:t>E</a:t>
            </a:r>
            <a:r>
              <a:rPr lang="it-IT" sz="2000" dirty="0" smtClean="0">
                <a:solidFill>
                  <a:schemeClr val="tx1"/>
                </a:solidFill>
                <a:latin typeface="+mj-lt"/>
              </a:rPr>
              <a:t>))/(1 − </a:t>
            </a:r>
            <a:r>
              <a:rPr lang="it-IT" sz="2000" i="1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it-IT" sz="20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it-IT" sz="2000" i="1" dirty="0" smtClean="0">
                <a:solidFill>
                  <a:schemeClr val="tx1"/>
                </a:solidFill>
                <a:latin typeface="+mj-lt"/>
              </a:rPr>
              <a:t>E</a:t>
            </a:r>
            <a:r>
              <a:rPr lang="it-IT" sz="2000" dirty="0" smtClean="0">
                <a:solidFill>
                  <a:schemeClr val="tx1"/>
                </a:solidFill>
                <a:latin typeface="+mj-lt"/>
              </a:rPr>
              <a:t>)) =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(0.925 − 0.665)/(1 − 0.665) = 0.776 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(still in acceptable range)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967046"/>
              </p:ext>
            </p:extLst>
          </p:nvPr>
        </p:nvGraphicFramePr>
        <p:xfrm>
          <a:off x="914400" y="1426358"/>
          <a:ext cx="6960394" cy="214789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392079"/>
                <a:gridCol w="1008630"/>
                <a:gridCol w="900266"/>
                <a:gridCol w="750221"/>
                <a:gridCol w="2909198"/>
              </a:tblGrid>
              <a:tr h="429579">
                <a:tc rowSpan="5">
                  <a:txBody>
                    <a:bodyPr/>
                    <a:lstStyle/>
                    <a:p>
                      <a:endParaRPr lang="en-US" sz="2000" b="0" kern="1200" dirty="0" smtClean="0"/>
                    </a:p>
                    <a:p>
                      <a:endParaRPr lang="en-US" sz="2000" b="0" kern="1200" dirty="0" smtClean="0"/>
                    </a:p>
                    <a:p>
                      <a:endParaRPr lang="en-US" sz="2000" b="0" kern="1200" dirty="0" smtClean="0"/>
                    </a:p>
                    <a:p>
                      <a:r>
                        <a:rPr lang="en-US" sz="2000" b="0" kern="1200" dirty="0" smtClean="0"/>
                        <a:t>Judge 1 </a:t>
                      </a:r>
                    </a:p>
                    <a:p>
                      <a:r>
                        <a:rPr lang="de-DE" sz="2000" b="0" kern="1200" dirty="0" err="1" smtClean="0"/>
                        <a:t>Relevance</a:t>
                      </a:r>
                      <a:endParaRPr lang="de-DE" sz="2000" b="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kern="1200" dirty="0" smtClean="0"/>
                        <a:t>                  </a:t>
                      </a:r>
                      <a:r>
                        <a:rPr lang="de-DE" sz="2000" b="0" kern="1200" dirty="0" err="1" smtClean="0"/>
                        <a:t>Judge</a:t>
                      </a:r>
                      <a:r>
                        <a:rPr lang="de-DE" sz="2000" b="0" kern="1200" dirty="0" smtClean="0"/>
                        <a:t> 2 </a:t>
                      </a:r>
                      <a:r>
                        <a:rPr lang="de-DE" sz="2000" b="0" kern="1200" dirty="0" err="1" smtClean="0"/>
                        <a:t>Relevance</a:t>
                      </a:r>
                      <a:endParaRPr lang="de-DE" sz="2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29579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kern="1200" dirty="0" err="1" smtClean="0"/>
                        <a:t>Yes</a:t>
                      </a:r>
                      <a:endParaRPr lang="de-DE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kern="1200" dirty="0" err="1" smtClean="0"/>
                        <a:t>No</a:t>
                      </a:r>
                      <a:endParaRPr lang="de-DE" sz="2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kern="1200" dirty="0" smtClean="0"/>
                        <a:t>Total</a:t>
                      </a:r>
                      <a:endParaRPr lang="de-DE" sz="2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29579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 smtClean="0"/>
                        <a:t>Yes</a:t>
                      </a:r>
                      <a:endParaRPr lang="de-D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300</a:t>
                      </a:r>
                      <a:endParaRPr lang="de-D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20</a:t>
                      </a:r>
                      <a:endParaRPr lang="de-D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320</a:t>
                      </a:r>
                      <a:endParaRPr lang="de-DE" sz="2000" b="0" dirty="0"/>
                    </a:p>
                  </a:txBody>
                  <a:tcPr/>
                </a:tc>
              </a:tr>
              <a:tr h="429579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0" kern="1200" dirty="0" err="1" smtClean="0"/>
                        <a:t>No</a:t>
                      </a:r>
                      <a:endParaRPr lang="de-D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10</a:t>
                      </a:r>
                      <a:endParaRPr lang="de-D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70</a:t>
                      </a:r>
                      <a:endParaRPr lang="de-D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80</a:t>
                      </a:r>
                      <a:endParaRPr lang="de-DE" sz="2000" b="0" dirty="0"/>
                    </a:p>
                  </a:txBody>
                  <a:tcPr/>
                </a:tc>
              </a:tr>
              <a:tr h="429579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0" kern="1200" dirty="0" smtClean="0"/>
                        <a:t>Total</a:t>
                      </a:r>
                      <a:endParaRPr lang="de-D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310</a:t>
                      </a:r>
                      <a:endParaRPr lang="de-D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90</a:t>
                      </a:r>
                      <a:endParaRPr lang="de-D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400</a:t>
                      </a:r>
                      <a:endParaRPr lang="de-DE" sz="20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357422" y="2357430"/>
          <a:ext cx="2500330" cy="1183341"/>
        </p:xfrm>
        <a:graphic>
          <a:graphicData uri="http://schemas.openxmlformats.org/drawingml/2006/table">
            <a:tbl>
              <a:tblPr/>
              <a:tblGrid>
                <a:gridCol w="2500330"/>
              </a:tblGrid>
              <a:tr h="1183341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5783258" y="2209800"/>
            <a:ext cx="3714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err="1" smtClean="0">
                <a:solidFill>
                  <a:schemeClr val="tx1"/>
                </a:solidFill>
                <a:latin typeface="+mj-lt"/>
              </a:rPr>
              <a:t>Observed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proportion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the times the judges agreed</a:t>
            </a:r>
            <a:endParaRPr lang="de-D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249560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Interjudge </a:t>
            </a:r>
            <a:r>
              <a:rPr lang="de-DE" dirty="0" smtClean="0"/>
              <a:t>Agreement </a:t>
            </a:r>
            <a:r>
              <a:rPr lang="de-DE" dirty="0"/>
              <a:t>at TREC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571612"/>
            <a:ext cx="8715436" cy="2643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de-DE" dirty="0" smtClean="0">
                <a:solidFill>
                  <a:schemeClr val="tx1"/>
                </a:solidFill>
                <a:latin typeface="+mj-lt"/>
              </a:rPr>
              <a:t>  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57224" y="2285992"/>
          <a:ext cx="6096000" cy="2743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400" b="0" kern="1200" dirty="0" smtClean="0"/>
                        <a:t>Information  </a:t>
                      </a:r>
                      <a:r>
                        <a:rPr lang="de-DE" sz="2400" b="0" kern="1200" dirty="0" err="1" smtClean="0"/>
                        <a:t>need</a:t>
                      </a:r>
                      <a:endParaRPr lang="de-DE" sz="2400" b="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kern="1200" dirty="0" err="1" smtClean="0"/>
                        <a:t>number</a:t>
                      </a:r>
                      <a:r>
                        <a:rPr lang="de-DE" sz="2400" b="0" kern="1200" dirty="0" smtClean="0"/>
                        <a:t> </a:t>
                      </a:r>
                      <a:r>
                        <a:rPr lang="de-DE" sz="2400" b="0" kern="1200" dirty="0" err="1" smtClean="0"/>
                        <a:t>of</a:t>
                      </a:r>
                      <a:r>
                        <a:rPr lang="de-DE" sz="2400" b="0" kern="1200" dirty="0" smtClean="0"/>
                        <a:t> </a:t>
                      </a:r>
                    </a:p>
                    <a:p>
                      <a:r>
                        <a:rPr lang="de-DE" sz="2400" b="0" kern="1200" dirty="0" err="1" smtClean="0"/>
                        <a:t>docs</a:t>
                      </a:r>
                      <a:r>
                        <a:rPr lang="de-DE" sz="2400" b="0" kern="1200" dirty="0" smtClean="0"/>
                        <a:t> </a:t>
                      </a:r>
                      <a:r>
                        <a:rPr lang="de-DE" sz="2400" b="0" kern="1200" dirty="0" err="1" smtClean="0"/>
                        <a:t>judged</a:t>
                      </a:r>
                      <a:endParaRPr lang="de-DE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0" kern="1200" dirty="0" err="1" smtClean="0"/>
                        <a:t>disagreements</a:t>
                      </a:r>
                      <a:endParaRPr lang="de-DE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kern="1200" dirty="0" smtClean="0"/>
                        <a:t>  51</a:t>
                      </a:r>
                    </a:p>
                    <a:p>
                      <a:r>
                        <a:rPr lang="de-DE" sz="2400" kern="1200" dirty="0" smtClean="0"/>
                        <a:t>  62</a:t>
                      </a:r>
                    </a:p>
                    <a:p>
                      <a:r>
                        <a:rPr lang="de-DE" sz="2400" kern="1200" dirty="0" smtClean="0"/>
                        <a:t>  67</a:t>
                      </a:r>
                    </a:p>
                    <a:p>
                      <a:r>
                        <a:rPr lang="de-DE" sz="2400" kern="1200" dirty="0" smtClean="0"/>
                        <a:t>  95</a:t>
                      </a:r>
                    </a:p>
                    <a:p>
                      <a:r>
                        <a:rPr lang="de-DE" sz="2400" kern="1200" dirty="0" smtClean="0"/>
                        <a:t>127</a:t>
                      </a:r>
                      <a:endParaRPr lang="de-DE" sz="24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kern="1200" dirty="0" smtClean="0"/>
                        <a:t>211</a:t>
                      </a:r>
                    </a:p>
                    <a:p>
                      <a:r>
                        <a:rPr lang="de-DE" sz="2400" kern="1200" dirty="0" smtClean="0"/>
                        <a:t>400</a:t>
                      </a:r>
                    </a:p>
                    <a:p>
                      <a:r>
                        <a:rPr lang="de-DE" sz="2400" kern="1200" dirty="0" smtClean="0"/>
                        <a:t>400</a:t>
                      </a:r>
                    </a:p>
                    <a:p>
                      <a:r>
                        <a:rPr lang="de-DE" sz="2400" kern="1200" dirty="0" smtClean="0"/>
                        <a:t>400</a:t>
                      </a:r>
                    </a:p>
                    <a:p>
                      <a:r>
                        <a:rPr lang="de-DE" sz="2400" kern="1200" dirty="0" smtClean="0"/>
                        <a:t>400</a:t>
                      </a:r>
                      <a:endParaRPr lang="de-DE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kern="1200" dirty="0" smtClean="0"/>
                        <a:t>       6</a:t>
                      </a:r>
                    </a:p>
                    <a:p>
                      <a:pPr algn="l"/>
                      <a:r>
                        <a:rPr lang="de-DE" sz="2400" kern="1200" dirty="0" smtClean="0"/>
                        <a:t> </a:t>
                      </a:r>
                      <a:r>
                        <a:rPr lang="de-DE" sz="2400" kern="1200" baseline="0" dirty="0" smtClean="0"/>
                        <a:t>  </a:t>
                      </a:r>
                      <a:r>
                        <a:rPr lang="de-DE" sz="2400" kern="1200" dirty="0" smtClean="0"/>
                        <a:t>157</a:t>
                      </a:r>
                    </a:p>
                    <a:p>
                      <a:pPr algn="l"/>
                      <a:r>
                        <a:rPr lang="de-DE" sz="2400" kern="1200" dirty="0" smtClean="0"/>
                        <a:t>     68</a:t>
                      </a:r>
                    </a:p>
                    <a:p>
                      <a:pPr algn="l"/>
                      <a:r>
                        <a:rPr lang="de-DE" sz="2400" kern="1200" dirty="0" smtClean="0"/>
                        <a:t>   110</a:t>
                      </a:r>
                    </a:p>
                    <a:p>
                      <a:pPr algn="l"/>
                      <a:r>
                        <a:rPr lang="de-DE" sz="2400" kern="1200" dirty="0" smtClean="0"/>
                        <a:t>   106</a:t>
                      </a:r>
                      <a:endParaRPr lang="de-DE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072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Impact of </a:t>
            </a:r>
            <a:r>
              <a:rPr lang="de-DE" dirty="0" smtClean="0"/>
              <a:t>Interjudge Disagreement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04764" y="1371600"/>
            <a:ext cx="818203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2800" dirty="0"/>
              <a:t>Judges disagree a lot. Does that mean that the results of information retrieval experiments are meaningless?</a:t>
            </a:r>
          </a:p>
          <a:p>
            <a:r>
              <a:rPr lang="de-DE" sz="2800" dirty="0" err="1"/>
              <a:t>No</a:t>
            </a:r>
            <a:r>
              <a:rPr lang="de-DE" sz="2800" dirty="0"/>
              <a:t>.</a:t>
            </a:r>
          </a:p>
          <a:p>
            <a:r>
              <a:rPr lang="en-US" sz="2800" dirty="0"/>
              <a:t>Large impact on absolute performance numbers</a:t>
            </a:r>
          </a:p>
          <a:p>
            <a:r>
              <a:rPr lang="en-US" sz="2800" dirty="0"/>
              <a:t>Virtually no impact on ranking of systems</a:t>
            </a:r>
          </a:p>
          <a:p>
            <a:r>
              <a:rPr lang="en-US" sz="2800" dirty="0"/>
              <a:t>Suppose we want to know if algorithm A is better than </a:t>
            </a:r>
            <a:r>
              <a:rPr lang="de-DE" sz="2800" dirty="0" err="1"/>
              <a:t>algorithm</a:t>
            </a:r>
            <a:r>
              <a:rPr lang="de-DE" sz="2800" dirty="0"/>
              <a:t> B</a:t>
            </a:r>
          </a:p>
          <a:p>
            <a:r>
              <a:rPr lang="en-US" sz="2800" dirty="0"/>
              <a:t>An information retrieval experiment will give us a reliable </a:t>
            </a:r>
            <a:r>
              <a:rPr lang="de-DE" sz="2800" dirty="0" err="1"/>
              <a:t>answer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 </a:t>
            </a:r>
            <a:r>
              <a:rPr lang="de-DE" sz="2800" dirty="0" err="1"/>
              <a:t>question</a:t>
            </a:r>
            <a:r>
              <a:rPr lang="de-DE" sz="2800" dirty="0"/>
              <a:t> . . .</a:t>
            </a:r>
          </a:p>
          <a:p>
            <a:r>
              <a:rPr lang="en-US" sz="2800" dirty="0"/>
              <a:t>. . . even if there is a lot of disagreement between judges.</a:t>
            </a:r>
          </a:p>
          <a:p>
            <a:pPr lvl="1"/>
            <a:endParaRPr lang="de-DE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3993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dirty="0"/>
              <a:t>Evaluation at </a:t>
            </a:r>
            <a:r>
              <a:rPr lang="en-US" dirty="0" smtClean="0"/>
              <a:t>Large Search Engines</a:t>
            </a:r>
            <a:endParaRPr lang="en-US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428736"/>
            <a:ext cx="871543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2400" dirty="0"/>
              <a:t>Recall is difficult to measure on the web</a:t>
            </a:r>
          </a:p>
          <a:p>
            <a:r>
              <a:rPr lang="en-US" sz="2400" dirty="0"/>
              <a:t>Search engines often use precision at top k, e.g., k = 10 . . .</a:t>
            </a:r>
          </a:p>
          <a:p>
            <a:r>
              <a:rPr lang="en-US" sz="2400" dirty="0"/>
              <a:t>. . . or use measures that reward you more for getting rank 1 right than for getting rank 10 right.</a:t>
            </a:r>
          </a:p>
          <a:p>
            <a:r>
              <a:rPr lang="en-US" sz="2400" dirty="0"/>
              <a:t>Search engines also use non-relevance-based measures.</a:t>
            </a:r>
          </a:p>
          <a:p>
            <a:pPr lvl="1"/>
            <a:r>
              <a:rPr lang="en-US" sz="2000" dirty="0"/>
              <a:t>Example 1: </a:t>
            </a:r>
            <a:r>
              <a:rPr lang="en-US" sz="2000" dirty="0" err="1"/>
              <a:t>clickthrough</a:t>
            </a:r>
            <a:r>
              <a:rPr lang="en-US" sz="2000" dirty="0"/>
              <a:t> on first result</a:t>
            </a:r>
          </a:p>
          <a:p>
            <a:pPr lvl="1"/>
            <a:r>
              <a:rPr lang="en-US" sz="2000" dirty="0"/>
              <a:t>Not very reliable if you look at a single </a:t>
            </a:r>
            <a:r>
              <a:rPr lang="en-US" sz="2000" dirty="0" err="1"/>
              <a:t>clickthrough</a:t>
            </a:r>
            <a:r>
              <a:rPr lang="en-US" sz="2000" dirty="0"/>
              <a:t> (you may realize after clicking that the summary was misleading and the </a:t>
            </a:r>
            <a:r>
              <a:rPr lang="de-DE" sz="2000" dirty="0" err="1"/>
              <a:t>document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nonrelevant</a:t>
            </a:r>
            <a:r>
              <a:rPr lang="de-DE" sz="2000" dirty="0"/>
              <a:t>) . . .</a:t>
            </a:r>
          </a:p>
          <a:p>
            <a:pPr lvl="1"/>
            <a:r>
              <a:rPr lang="en-US" sz="2000" dirty="0"/>
              <a:t>. . . but pretty reliable in the aggregate.</a:t>
            </a:r>
          </a:p>
          <a:p>
            <a:pPr lvl="1"/>
            <a:r>
              <a:rPr lang="en-US" sz="2000" dirty="0"/>
              <a:t>Example 2: Ongoing studies of user behavior in the </a:t>
            </a:r>
            <a:r>
              <a:rPr lang="en-US" sz="2000" dirty="0" smtClean="0"/>
              <a:t>lab</a:t>
            </a:r>
            <a:endParaRPr lang="de-DE" sz="2000" dirty="0"/>
          </a:p>
          <a:p>
            <a:pPr lvl="1"/>
            <a:r>
              <a:rPr lang="de-DE" sz="2000" dirty="0" err="1"/>
              <a:t>Example</a:t>
            </a:r>
            <a:r>
              <a:rPr lang="de-DE" sz="2000" dirty="0"/>
              <a:t> 3: A/B </a:t>
            </a:r>
            <a:r>
              <a:rPr lang="de-DE" sz="2000" dirty="0" err="1"/>
              <a:t>testing</a:t>
            </a:r>
            <a:endParaRPr lang="de-DE" sz="2000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256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A/B </a:t>
            </a:r>
            <a:r>
              <a:rPr lang="de-DE" dirty="0" smtClean="0"/>
              <a:t>Testing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09600" y="1416050"/>
            <a:ext cx="824868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4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0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Purpose: Test a single innovation</a:t>
            </a:r>
          </a:p>
          <a:p>
            <a:r>
              <a:rPr lang="en-US" dirty="0"/>
              <a:t>Prerequisite: You have a large search engine up and running.</a:t>
            </a:r>
          </a:p>
          <a:p>
            <a:r>
              <a:rPr lang="en-US" dirty="0"/>
              <a:t>Have most users use old system</a:t>
            </a:r>
          </a:p>
          <a:p>
            <a:r>
              <a:rPr lang="en-US" dirty="0"/>
              <a:t>Divert a small proportion of traffic (e.g., 1%) to the new system that includes the innovation</a:t>
            </a:r>
          </a:p>
          <a:p>
            <a:r>
              <a:rPr lang="en-US" dirty="0"/>
              <a:t>Evaluate with an “automatic” measure like </a:t>
            </a:r>
            <a:r>
              <a:rPr lang="en-US" dirty="0" err="1"/>
              <a:t>clickthrough</a:t>
            </a:r>
            <a:r>
              <a:rPr lang="en-US" dirty="0"/>
              <a:t> on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result</a:t>
            </a:r>
            <a:endParaRPr lang="de-DE" dirty="0"/>
          </a:p>
          <a:p>
            <a:r>
              <a:rPr lang="en-US" dirty="0"/>
              <a:t>Now we can directly see if the innovation does improve user </a:t>
            </a:r>
            <a:r>
              <a:rPr lang="de-DE" dirty="0" err="1"/>
              <a:t>happiness</a:t>
            </a:r>
            <a:r>
              <a:rPr lang="de-DE" dirty="0"/>
              <a:t>.</a:t>
            </a:r>
          </a:p>
          <a:p>
            <a:r>
              <a:rPr lang="en-US" dirty="0"/>
              <a:t>Probably the evaluation methodology that large search </a:t>
            </a:r>
            <a:r>
              <a:rPr lang="de-DE" dirty="0" err="1"/>
              <a:t>engines</a:t>
            </a:r>
            <a:r>
              <a:rPr lang="de-DE" dirty="0"/>
              <a:t> </a:t>
            </a:r>
            <a:r>
              <a:rPr lang="de-DE" dirty="0" err="1"/>
              <a:t>trust</a:t>
            </a:r>
            <a:r>
              <a:rPr lang="de-DE" dirty="0"/>
              <a:t> </a:t>
            </a:r>
            <a:r>
              <a:rPr lang="de-DE" dirty="0" err="1"/>
              <a:t>most</a:t>
            </a:r>
            <a:endParaRPr lang="de-DE" dirty="0"/>
          </a:p>
          <a:p>
            <a:pPr lvl="1"/>
            <a:endParaRPr lang="de-DE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392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dirty="0"/>
              <a:t>Heuristics for </a:t>
            </a:r>
            <a:r>
              <a:rPr lang="en-US" dirty="0" smtClean="0"/>
              <a:t>Finding </a:t>
            </a:r>
            <a:r>
              <a:rPr lang="en-US" dirty="0"/>
              <a:t>the </a:t>
            </a:r>
            <a:r>
              <a:rPr lang="en-US" dirty="0" smtClean="0"/>
              <a:t>Top </a:t>
            </a:r>
            <a:r>
              <a:rPr lang="en-US" dirty="0"/>
              <a:t>k </a:t>
            </a:r>
            <a:r>
              <a:rPr lang="en-US" dirty="0" smtClean="0"/>
              <a:t>Even Faster</a:t>
            </a:r>
            <a:endParaRPr lang="en-US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92254" y="1300449"/>
            <a:ext cx="8286808" cy="502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60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de-DE" sz="3200" dirty="0" err="1"/>
              <a:t>Document</a:t>
            </a:r>
            <a:r>
              <a:rPr lang="de-DE" sz="3200" dirty="0"/>
              <a:t>-</a:t>
            </a:r>
            <a:r>
              <a:rPr lang="de-DE" sz="3200" dirty="0" err="1"/>
              <a:t>at</a:t>
            </a:r>
            <a:r>
              <a:rPr lang="de-DE" sz="3200" dirty="0"/>
              <a:t>-a-time </a:t>
            </a:r>
            <a:r>
              <a:rPr lang="de-DE" sz="3200" dirty="0" err="1"/>
              <a:t>processing</a:t>
            </a:r>
            <a:endParaRPr lang="de-DE" sz="3200" dirty="0"/>
          </a:p>
          <a:p>
            <a:pPr lvl="1"/>
            <a:r>
              <a:rPr lang="en-US" sz="2000" dirty="0"/>
              <a:t>We complete computation of the query-document similarity score of document </a:t>
            </a:r>
            <a:r>
              <a:rPr lang="en-US" sz="2000" dirty="0" err="1"/>
              <a:t>di</a:t>
            </a:r>
            <a:r>
              <a:rPr lang="en-US" sz="2000" dirty="0"/>
              <a:t> before starting to compute the </a:t>
            </a:r>
            <a:r>
              <a:rPr lang="de-DE" sz="2000" dirty="0" err="1"/>
              <a:t>query-document</a:t>
            </a:r>
            <a:r>
              <a:rPr lang="de-DE" sz="2000" dirty="0"/>
              <a:t> </a:t>
            </a:r>
            <a:r>
              <a:rPr lang="de-DE" sz="2000" dirty="0" err="1"/>
              <a:t>similarity</a:t>
            </a:r>
            <a:r>
              <a:rPr lang="de-DE" sz="2000" dirty="0"/>
              <a:t> score </a:t>
            </a:r>
            <a:r>
              <a:rPr lang="de-DE" sz="2000" dirty="0" err="1"/>
              <a:t>of</a:t>
            </a:r>
            <a:r>
              <a:rPr lang="de-DE" sz="2000" dirty="0"/>
              <a:t> di+1.</a:t>
            </a:r>
          </a:p>
          <a:p>
            <a:pPr lvl="1"/>
            <a:r>
              <a:rPr lang="en-US" sz="2000" dirty="0"/>
              <a:t>Requires a consistent ordering of documents in the postings </a:t>
            </a:r>
            <a:r>
              <a:rPr lang="de-DE" sz="2000" dirty="0" err="1"/>
              <a:t>lists</a:t>
            </a:r>
            <a:endParaRPr lang="de-DE" sz="2000" dirty="0"/>
          </a:p>
          <a:p>
            <a:r>
              <a:rPr lang="de-DE" sz="3200" dirty="0"/>
              <a:t>Term-</a:t>
            </a:r>
            <a:r>
              <a:rPr lang="de-DE" sz="3200" dirty="0" err="1"/>
              <a:t>at</a:t>
            </a:r>
            <a:r>
              <a:rPr lang="de-DE" sz="3200" dirty="0"/>
              <a:t>-a-time </a:t>
            </a:r>
            <a:r>
              <a:rPr lang="de-DE" sz="3200" dirty="0" err="1"/>
              <a:t>processing</a:t>
            </a:r>
            <a:endParaRPr lang="de-DE" sz="3200" dirty="0"/>
          </a:p>
          <a:p>
            <a:pPr lvl="1"/>
            <a:r>
              <a:rPr lang="en-US" sz="2000" dirty="0"/>
              <a:t>We complete processing the postings list of query term </a:t>
            </a:r>
            <a:r>
              <a:rPr lang="en-US" sz="2000" dirty="0" err="1"/>
              <a:t>ti</a:t>
            </a:r>
            <a:r>
              <a:rPr lang="en-US" sz="2000" dirty="0"/>
              <a:t> before starting to process the postings list of ti+1.</a:t>
            </a:r>
          </a:p>
          <a:p>
            <a:pPr lvl="1"/>
            <a:r>
              <a:rPr lang="en-US" sz="2000" dirty="0"/>
              <a:t>Requires an accumulator for each document “still in the </a:t>
            </a:r>
            <a:r>
              <a:rPr lang="de-DE" sz="2000" dirty="0" err="1"/>
              <a:t>running</a:t>
            </a:r>
            <a:r>
              <a:rPr lang="de-DE" sz="2000" dirty="0"/>
              <a:t>”</a:t>
            </a:r>
          </a:p>
          <a:p>
            <a:r>
              <a:rPr lang="en-US" sz="3200" dirty="0"/>
              <a:t>The most effective heuristics switch back and forth between </a:t>
            </a:r>
            <a:r>
              <a:rPr lang="de-DE" sz="3200" dirty="0" err="1"/>
              <a:t>term</a:t>
            </a:r>
            <a:r>
              <a:rPr lang="de-DE" sz="3200" dirty="0"/>
              <a:t>-</a:t>
            </a:r>
            <a:r>
              <a:rPr lang="de-DE" sz="3200" dirty="0" err="1"/>
              <a:t>at</a:t>
            </a:r>
            <a:r>
              <a:rPr lang="de-DE" sz="3200" dirty="0"/>
              <a:t>-a-time </a:t>
            </a:r>
            <a:r>
              <a:rPr lang="de-DE" sz="3200" dirty="0" err="1"/>
              <a:t>and</a:t>
            </a:r>
            <a:r>
              <a:rPr lang="de-DE" sz="3200" dirty="0"/>
              <a:t> </a:t>
            </a:r>
            <a:r>
              <a:rPr lang="de-DE" sz="3200" dirty="0" err="1"/>
              <a:t>document</a:t>
            </a:r>
            <a:r>
              <a:rPr lang="de-DE" sz="3200" dirty="0"/>
              <a:t>-</a:t>
            </a:r>
            <a:r>
              <a:rPr lang="de-DE" sz="3200" dirty="0" err="1"/>
              <a:t>at</a:t>
            </a:r>
            <a:r>
              <a:rPr lang="de-DE" sz="3200" dirty="0"/>
              <a:t>-a-time </a:t>
            </a:r>
            <a:r>
              <a:rPr lang="de-DE" sz="3200" dirty="0" err="1"/>
              <a:t>processing</a:t>
            </a:r>
            <a:r>
              <a:rPr lang="de-DE" sz="3200" dirty="0"/>
              <a:t>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17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Critique of </a:t>
            </a:r>
            <a:r>
              <a:rPr lang="de-DE" dirty="0" smtClean="0"/>
              <a:t>Pure Relevance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64938" y="1504057"/>
            <a:ext cx="871543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4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0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We’ve defined relevance for an isolated query-document pair.</a:t>
            </a:r>
          </a:p>
          <a:p>
            <a:r>
              <a:rPr lang="de-DE" dirty="0"/>
              <a:t>Alternative </a:t>
            </a:r>
            <a:r>
              <a:rPr lang="de-DE" dirty="0" err="1"/>
              <a:t>definition</a:t>
            </a:r>
            <a:r>
              <a:rPr lang="de-DE" dirty="0"/>
              <a:t>: marginal </a:t>
            </a:r>
            <a:r>
              <a:rPr lang="de-DE" dirty="0" err="1"/>
              <a:t>relevance</a:t>
            </a:r>
            <a:endParaRPr lang="de-DE" dirty="0"/>
          </a:p>
          <a:p>
            <a:r>
              <a:rPr lang="en-US" dirty="0"/>
              <a:t>The marginal relevance of a document at position k in the result list is the additional information it contributes over and above the information that was contained in documents         </a:t>
            </a:r>
            <a:r>
              <a:rPr lang="de-DE" dirty="0"/>
              <a:t>d</a:t>
            </a:r>
            <a:r>
              <a:rPr lang="de-DE" baseline="-25000" dirty="0"/>
              <a:t>1</a:t>
            </a:r>
            <a:r>
              <a:rPr lang="de-DE" dirty="0"/>
              <a:t> . . . d</a:t>
            </a:r>
            <a:r>
              <a:rPr lang="de-DE" baseline="-25000" dirty="0"/>
              <a:t>k−1</a:t>
            </a:r>
            <a:r>
              <a:rPr lang="de-DE" dirty="0"/>
              <a:t>.</a:t>
            </a:r>
          </a:p>
          <a:p>
            <a:r>
              <a:rPr lang="de-DE" dirty="0" err="1"/>
              <a:t>Exercise</a:t>
            </a:r>
            <a:endParaRPr lang="de-DE" dirty="0"/>
          </a:p>
          <a:p>
            <a:pPr lvl="1"/>
            <a:r>
              <a:rPr lang="en-US" dirty="0"/>
              <a:t>Why is marginal relevance a more realistic measure of user </a:t>
            </a:r>
            <a:r>
              <a:rPr lang="de-DE" dirty="0" err="1"/>
              <a:t>happiness</a:t>
            </a:r>
            <a:r>
              <a:rPr lang="de-DE" dirty="0"/>
              <a:t>?</a:t>
            </a:r>
          </a:p>
          <a:p>
            <a:pPr lvl="1"/>
            <a:r>
              <a:rPr lang="en-US" dirty="0"/>
              <a:t>Give an example where a non-marginal measure like precision or recall is a misleading measure of user happiness, but marginal relevance is a good measure.</a:t>
            </a:r>
          </a:p>
          <a:p>
            <a:pPr lvl="1"/>
            <a:r>
              <a:rPr lang="en-US" dirty="0"/>
              <a:t>In a practical application, what is the difficulty of using marginal measures instead of non-marginal measures?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0397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kumimoji="1" lang="en-US" sz="4000" kern="1200" dirty="0"/>
              <a:t>Outline</a:t>
            </a:r>
            <a:endParaRPr kumimoji="1" lang="de-DE" sz="4000" kern="1200" dirty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638175" y="1524000"/>
            <a:ext cx="7820025" cy="472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4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0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4000" dirty="0"/>
              <a:t> Recap </a:t>
            </a:r>
          </a:p>
          <a:p>
            <a:r>
              <a:rPr lang="en-US" sz="4000" dirty="0"/>
              <a:t> Unranked evaluation</a:t>
            </a:r>
          </a:p>
          <a:p>
            <a:r>
              <a:rPr lang="en-US" sz="4000" dirty="0"/>
              <a:t> Ranked evaluation </a:t>
            </a:r>
          </a:p>
          <a:p>
            <a:r>
              <a:rPr lang="en-US" sz="4000" dirty="0"/>
              <a:t> Evaluation benchmarks</a:t>
            </a:r>
          </a:p>
          <a:p>
            <a:r>
              <a:rPr lang="en-US" sz="4000" dirty="0"/>
              <a:t> </a:t>
            </a:r>
            <a:r>
              <a:rPr lang="en-US" sz="4000" dirty="0">
                <a:solidFill>
                  <a:srgbClr val="FF0000"/>
                </a:solidFill>
              </a:rPr>
              <a:t>Result summaries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2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40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i="0" dirty="0"/>
              <a:t>How </a:t>
            </a:r>
            <a:r>
              <a:rPr lang="en-US" i="0" dirty="0" smtClean="0"/>
              <a:t>Do We Present Results </a:t>
            </a:r>
            <a:r>
              <a:rPr lang="en-US" i="0" dirty="0"/>
              <a:t>to the </a:t>
            </a:r>
            <a:r>
              <a:rPr lang="en-US" i="0" dirty="0" smtClean="0"/>
              <a:t>User</a:t>
            </a:r>
            <a:r>
              <a:rPr lang="en-US" i="0" dirty="0"/>
              <a:t>?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435491" y="1416050"/>
            <a:ext cx="871543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40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0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3600" dirty="0"/>
              <a:t>Most often: as a list – </a:t>
            </a:r>
            <a:r>
              <a:rPr lang="en-US" sz="3600" dirty="0" smtClean="0"/>
              <a:t>a.k.a. </a:t>
            </a:r>
            <a:r>
              <a:rPr lang="en-US" sz="3600" dirty="0"/>
              <a:t>“10 blue links”</a:t>
            </a:r>
          </a:p>
          <a:p>
            <a:r>
              <a:rPr lang="en-US" sz="3600" dirty="0"/>
              <a:t>How should each document in the list be described?</a:t>
            </a:r>
          </a:p>
          <a:p>
            <a:r>
              <a:rPr lang="de-DE" sz="3600" dirty="0" err="1"/>
              <a:t>This</a:t>
            </a:r>
            <a:r>
              <a:rPr lang="de-DE" sz="3600" dirty="0"/>
              <a:t> </a:t>
            </a:r>
            <a:r>
              <a:rPr lang="de-DE" sz="3600" dirty="0" err="1"/>
              <a:t>description</a:t>
            </a:r>
            <a:r>
              <a:rPr lang="de-DE" sz="3600" dirty="0"/>
              <a:t> </a:t>
            </a:r>
            <a:r>
              <a:rPr lang="de-DE" sz="3600" dirty="0" err="1"/>
              <a:t>is</a:t>
            </a:r>
            <a:r>
              <a:rPr lang="de-DE" sz="3600" dirty="0"/>
              <a:t> </a:t>
            </a:r>
            <a:r>
              <a:rPr lang="de-DE" sz="3600" dirty="0" err="1"/>
              <a:t>crucial</a:t>
            </a:r>
            <a:r>
              <a:rPr lang="de-DE" sz="3600" dirty="0"/>
              <a:t>.</a:t>
            </a:r>
          </a:p>
          <a:p>
            <a:r>
              <a:rPr lang="en-US" sz="3600" dirty="0"/>
              <a:t>The user often can identify good hits (= relevant hits) based </a:t>
            </a:r>
            <a:r>
              <a:rPr lang="de-DE" sz="3600" dirty="0"/>
              <a:t>on </a:t>
            </a:r>
            <a:r>
              <a:rPr lang="de-DE" sz="3600" dirty="0" err="1"/>
              <a:t>the</a:t>
            </a:r>
            <a:r>
              <a:rPr lang="de-DE" sz="3600" dirty="0"/>
              <a:t> </a:t>
            </a:r>
            <a:r>
              <a:rPr lang="de-DE" sz="3600" dirty="0" err="1"/>
              <a:t>description</a:t>
            </a:r>
            <a:r>
              <a:rPr lang="de-DE" sz="3600" dirty="0"/>
              <a:t>.</a:t>
            </a:r>
          </a:p>
          <a:p>
            <a:r>
              <a:rPr lang="en-US" sz="3600" dirty="0"/>
              <a:t>No need to “click” on all documents </a:t>
            </a:r>
            <a:r>
              <a:rPr lang="en-US" sz="3600" dirty="0" smtClean="0"/>
              <a:t>sequentially.</a:t>
            </a:r>
            <a:endParaRPr lang="en-US" sz="3600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0921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dirty="0"/>
              <a:t>Doc </a:t>
            </a:r>
            <a:r>
              <a:rPr lang="en-US" dirty="0" smtClean="0"/>
              <a:t>Description </a:t>
            </a:r>
            <a:r>
              <a:rPr lang="en-US" dirty="0"/>
              <a:t>in </a:t>
            </a:r>
            <a:r>
              <a:rPr lang="en-US" dirty="0" smtClean="0"/>
              <a:t>Result List</a:t>
            </a:r>
            <a:endParaRPr lang="en-US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09600" y="1600200"/>
            <a:ext cx="807720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6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0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Most commonly: doc title, </a:t>
            </a:r>
            <a:r>
              <a:rPr lang="en-US" dirty="0" err="1"/>
              <a:t>url</a:t>
            </a:r>
            <a:r>
              <a:rPr lang="en-US" dirty="0"/>
              <a:t>, some metadata . . .</a:t>
            </a:r>
          </a:p>
          <a:p>
            <a:r>
              <a:rPr lang="de-DE" dirty="0"/>
              <a:t>. . . </a:t>
            </a:r>
            <a:r>
              <a:rPr lang="de-DE" dirty="0" err="1"/>
              <a:t>and</a:t>
            </a:r>
            <a:r>
              <a:rPr lang="de-DE" dirty="0"/>
              <a:t> a </a:t>
            </a:r>
            <a:r>
              <a:rPr lang="de-DE" dirty="0" err="1"/>
              <a:t>summary</a:t>
            </a:r>
            <a:endParaRPr lang="de-DE" dirty="0"/>
          </a:p>
          <a:p>
            <a:r>
              <a:rPr lang="en-US" dirty="0"/>
              <a:t>How do we “compute” the summary?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15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 err="1"/>
              <a:t>Summaries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33400" y="1420373"/>
            <a:ext cx="803275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6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0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Two basic kinds: (</a:t>
            </a:r>
            <a:r>
              <a:rPr lang="en-US" dirty="0" err="1"/>
              <a:t>i</a:t>
            </a:r>
            <a:r>
              <a:rPr lang="en-US" dirty="0"/>
              <a:t>) static (ii) dynamic</a:t>
            </a:r>
          </a:p>
          <a:p>
            <a:r>
              <a:rPr lang="en-US" dirty="0"/>
              <a:t>A static summary of a document is always the same, regardless of the query that was issued by the user.</a:t>
            </a:r>
          </a:p>
          <a:p>
            <a:r>
              <a:rPr lang="en-US" dirty="0"/>
              <a:t>Dynamic summaries are query-dependent. They attempt to explain why the document was retrieved for the query at hand.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10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Static </a:t>
            </a:r>
            <a:r>
              <a:rPr lang="de-DE" dirty="0" smtClean="0"/>
              <a:t>Summaries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33400" y="1416050"/>
            <a:ext cx="803275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6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0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2800" dirty="0"/>
              <a:t>In typical systems, the static summary is a subset of the </a:t>
            </a:r>
            <a:r>
              <a:rPr lang="de-DE" sz="2800" dirty="0" err="1"/>
              <a:t>document</a:t>
            </a:r>
            <a:r>
              <a:rPr lang="de-DE" sz="2800" dirty="0"/>
              <a:t>.</a:t>
            </a:r>
          </a:p>
          <a:p>
            <a:r>
              <a:rPr lang="en-US" sz="2800" dirty="0"/>
              <a:t>Simplest heuristic: the first 50 or so words of the </a:t>
            </a:r>
            <a:r>
              <a:rPr lang="en-US" sz="2800" dirty="0" smtClean="0"/>
              <a:t>document.</a:t>
            </a:r>
            <a:endParaRPr lang="en-US" sz="2800" dirty="0"/>
          </a:p>
          <a:p>
            <a:r>
              <a:rPr lang="en-US" sz="2800" dirty="0"/>
              <a:t>More sophisticated: extract from each document a set of </a:t>
            </a:r>
            <a:r>
              <a:rPr lang="de-DE" sz="2800" dirty="0"/>
              <a:t>“key” </a:t>
            </a:r>
            <a:r>
              <a:rPr lang="de-DE" sz="2800" dirty="0" smtClean="0"/>
              <a:t>sentences.</a:t>
            </a:r>
            <a:endParaRPr lang="de-DE" sz="2800" dirty="0"/>
          </a:p>
          <a:p>
            <a:pPr lvl="1"/>
            <a:r>
              <a:rPr lang="en-US" sz="1800" dirty="0"/>
              <a:t>Simple NLP heuristics to score each sentence</a:t>
            </a:r>
          </a:p>
          <a:p>
            <a:pPr lvl="1"/>
            <a:r>
              <a:rPr lang="en-US" sz="1800" dirty="0"/>
              <a:t>Summary is made up of top-scoring sentences.</a:t>
            </a:r>
          </a:p>
          <a:p>
            <a:pPr lvl="1"/>
            <a:r>
              <a:rPr lang="en-US" sz="1800" dirty="0"/>
              <a:t>Machine learning </a:t>
            </a:r>
            <a:r>
              <a:rPr lang="en-US" sz="1800" dirty="0" smtClean="0"/>
              <a:t>approach</a:t>
            </a:r>
            <a:r>
              <a:rPr lang="en-US" sz="1800" dirty="0"/>
              <a:t>.</a:t>
            </a:r>
          </a:p>
          <a:p>
            <a:r>
              <a:rPr lang="en-US" sz="2800" dirty="0"/>
              <a:t>Most sophisticated: complex NLP to synthesize/generate a </a:t>
            </a:r>
            <a:r>
              <a:rPr lang="de-DE" sz="2800" dirty="0" smtClean="0"/>
              <a:t>summary.</a:t>
            </a:r>
            <a:endParaRPr lang="de-DE" sz="2800" dirty="0"/>
          </a:p>
          <a:p>
            <a:r>
              <a:rPr lang="en-US" sz="2800" dirty="0"/>
              <a:t>For most IR applications: not quite ready for prime time </a:t>
            </a:r>
            <a:r>
              <a:rPr lang="en-US" sz="2800" dirty="0" smtClean="0"/>
              <a:t>yet.</a:t>
            </a:r>
            <a:endParaRPr lang="en-US" sz="2800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92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Dynamic </a:t>
            </a:r>
            <a:r>
              <a:rPr lang="de-DE" dirty="0" smtClean="0"/>
              <a:t>Summaries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09600" y="1416050"/>
            <a:ext cx="795655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18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Present one or more “windows” or snippets within the document that contain several of the query terms.</a:t>
            </a:r>
          </a:p>
          <a:p>
            <a:r>
              <a:rPr lang="en-US" dirty="0"/>
              <a:t>Prefer snippets in which query terms occurred as a phrase</a:t>
            </a:r>
          </a:p>
          <a:p>
            <a:r>
              <a:rPr lang="en-US" dirty="0"/>
              <a:t>Prefer snippets in which query terms occurred jointly in a </a:t>
            </a:r>
            <a:r>
              <a:rPr lang="de-DE" dirty="0" err="1"/>
              <a:t>small</a:t>
            </a:r>
            <a:r>
              <a:rPr lang="de-DE" dirty="0"/>
              <a:t> </a:t>
            </a:r>
            <a:r>
              <a:rPr lang="de-DE" dirty="0" err="1"/>
              <a:t>window</a:t>
            </a:r>
            <a:endParaRPr lang="de-DE" dirty="0"/>
          </a:p>
          <a:p>
            <a:r>
              <a:rPr lang="en-US" dirty="0"/>
              <a:t>The summary that is computed this way gives the entire content of the window – all terms, not just the query terms.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5506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A </a:t>
            </a:r>
            <a:r>
              <a:rPr lang="de-DE" dirty="0" smtClean="0"/>
              <a:t>Dynamic Summary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42910" y="1428736"/>
            <a:ext cx="8286808" cy="3357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Query: “new guinea economic development” Snippets (in bold)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that were extracted from a document: . . .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In recent years, Papua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New Guinea has faced severe economic difficulties and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economic growth has slowed, partly as a result of weak governance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and civil war, and partly as a result of external factors such as the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Bougainville civil war which led to the closure in 1989 of the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Panguna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mine (at that time the most important foreign exchange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earner and contributor to Government finances), the Asian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financial crisis, a decline in the prices of gold and copper, and a fall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in the production of oil.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PNG’s economic development record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over the past few years is evidence that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governance issues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underly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many of the country’s problems. Good governance, which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may be defined as the transparent and accountable management of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human, natural, economic and financial resources for the purposes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of equitable and sustainable development, flows from proper public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sector management, efficient fiscal and accounting mechanisms,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and a willingness to make service delivery a priority in practice. . . 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530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Generating </a:t>
            </a:r>
            <a:r>
              <a:rPr lang="de-DE" dirty="0" smtClean="0"/>
              <a:t>Dynamic Summaries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33400" y="1524000"/>
            <a:ext cx="803275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18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Where do we get these other terms in the snippet from?</a:t>
            </a:r>
          </a:p>
          <a:p>
            <a:r>
              <a:rPr lang="en-US" dirty="0"/>
              <a:t>We cannot construct a dynamic summary from the positional inverted index – at least not efficiently.</a:t>
            </a:r>
          </a:p>
          <a:p>
            <a:r>
              <a:rPr lang="en-US" dirty="0"/>
              <a:t>We need to cache documents.</a:t>
            </a:r>
          </a:p>
          <a:p>
            <a:r>
              <a:rPr lang="en-US" dirty="0"/>
              <a:t>The positional index tells us: query term occurs at position </a:t>
            </a:r>
            <a:r>
              <a:rPr lang="de-DE" dirty="0"/>
              <a:t>4378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.</a:t>
            </a:r>
          </a:p>
          <a:p>
            <a:r>
              <a:rPr lang="en-US" dirty="0"/>
              <a:t>Byte offset or word offset?</a:t>
            </a:r>
          </a:p>
          <a:p>
            <a:r>
              <a:rPr lang="en-US" dirty="0"/>
              <a:t>Note that the cached copy can be outdated</a:t>
            </a:r>
          </a:p>
          <a:p>
            <a:r>
              <a:rPr lang="en-US" dirty="0"/>
              <a:t>Don’t cache very long documents – just cache a short prefix</a:t>
            </a:r>
          </a:p>
          <a:p>
            <a:pPr lvl="1"/>
            <a:endParaRPr lang="en-US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085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Dynamic </a:t>
            </a:r>
            <a:r>
              <a:rPr lang="de-DE" dirty="0" smtClean="0"/>
              <a:t>Summaries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486147" y="1408244"/>
            <a:ext cx="8200653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18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sz="2400" dirty="0"/>
              <a:t>Real estate on the search result page is </a:t>
            </a:r>
            <a:r>
              <a:rPr lang="en-US" sz="2400" dirty="0" smtClean="0"/>
              <a:t>limited! </a:t>
            </a:r>
            <a:r>
              <a:rPr lang="en-US" sz="2400" dirty="0"/>
              <a:t>Snippets </a:t>
            </a:r>
            <a:r>
              <a:rPr lang="de-DE" sz="2400" dirty="0"/>
              <a:t>must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short</a:t>
            </a:r>
            <a:r>
              <a:rPr lang="de-DE" sz="2400" dirty="0"/>
              <a:t> . . .</a:t>
            </a:r>
          </a:p>
          <a:p>
            <a:r>
              <a:rPr lang="en-US" sz="2400" dirty="0"/>
              <a:t>. . . but snippets must be long enough to be meaningful.</a:t>
            </a:r>
          </a:p>
          <a:p>
            <a:r>
              <a:rPr lang="en-US" sz="2400" dirty="0"/>
              <a:t>Snippets should communicate whether and how the document </a:t>
            </a:r>
            <a:r>
              <a:rPr lang="de-DE" sz="2400" dirty="0" err="1"/>
              <a:t>answers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query</a:t>
            </a:r>
            <a:r>
              <a:rPr lang="de-DE" sz="2400" dirty="0"/>
              <a:t>.</a:t>
            </a:r>
          </a:p>
          <a:p>
            <a:r>
              <a:rPr lang="de-DE" sz="2400" dirty="0" err="1"/>
              <a:t>Ideally</a:t>
            </a:r>
            <a:r>
              <a:rPr lang="de-DE" sz="2400" dirty="0"/>
              <a:t>: </a:t>
            </a:r>
            <a:r>
              <a:rPr lang="de-DE" sz="2400" dirty="0" err="1"/>
              <a:t>linguistically</a:t>
            </a:r>
            <a:r>
              <a:rPr lang="de-DE" sz="2400" dirty="0"/>
              <a:t> well-</a:t>
            </a:r>
            <a:r>
              <a:rPr lang="de-DE" sz="2400" dirty="0" err="1"/>
              <a:t>formed</a:t>
            </a:r>
            <a:r>
              <a:rPr lang="de-DE" sz="2400" dirty="0"/>
              <a:t> </a:t>
            </a:r>
            <a:r>
              <a:rPr lang="de-DE" sz="2400" dirty="0" err="1"/>
              <a:t>snippets</a:t>
            </a:r>
            <a:endParaRPr lang="de-DE" sz="2400" dirty="0"/>
          </a:p>
          <a:p>
            <a:r>
              <a:rPr lang="en-US" sz="2400" dirty="0"/>
              <a:t>Ideally: the snippet should answer the query, so we don’t have to look at the document.</a:t>
            </a:r>
          </a:p>
          <a:p>
            <a:r>
              <a:rPr lang="en-US" sz="2400" dirty="0"/>
              <a:t>Dynamic summaries are a big part of user happiness because    </a:t>
            </a:r>
            <a:r>
              <a:rPr lang="de-DE" sz="2400" dirty="0"/>
              <a:t>. . .</a:t>
            </a:r>
          </a:p>
          <a:p>
            <a:pPr lvl="1"/>
            <a:r>
              <a:rPr lang="en-US" sz="2000" dirty="0"/>
              <a:t>. . .we can quickly scan them to find the relevant document we </a:t>
            </a:r>
            <a:r>
              <a:rPr lang="de-DE" sz="2000" dirty="0" err="1"/>
              <a:t>then</a:t>
            </a:r>
            <a:r>
              <a:rPr lang="de-DE" sz="2000" dirty="0"/>
              <a:t> </a:t>
            </a:r>
            <a:r>
              <a:rPr lang="de-DE" sz="2000" dirty="0" err="1"/>
              <a:t>click</a:t>
            </a:r>
            <a:r>
              <a:rPr lang="de-DE" sz="2000" dirty="0"/>
              <a:t> on.</a:t>
            </a:r>
          </a:p>
          <a:p>
            <a:pPr lvl="1"/>
            <a:r>
              <a:rPr lang="en-US" sz="2000" dirty="0"/>
              <a:t>. . . in many cases, we don’t have to click at all and save time.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72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dirty="0"/>
              <a:t>Use M</a:t>
            </a:r>
            <a:r>
              <a:rPr lang="en-US" dirty="0" smtClean="0"/>
              <a:t>in Heap </a:t>
            </a:r>
            <a:r>
              <a:rPr lang="en-US" dirty="0"/>
              <a:t>for </a:t>
            </a:r>
            <a:r>
              <a:rPr lang="en-US" dirty="0" smtClean="0"/>
              <a:t>Selecting Top </a:t>
            </a:r>
            <a:r>
              <a:rPr lang="en-US" dirty="0"/>
              <a:t>k </a:t>
            </a:r>
            <a:r>
              <a:rPr lang="en-US" dirty="0" smtClean="0"/>
              <a:t>Out </a:t>
            </a:r>
            <a:r>
              <a:rPr lang="en-US" dirty="0"/>
              <a:t>of N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71472" y="1461655"/>
            <a:ext cx="8286808" cy="4329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0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i="0" dirty="0"/>
              <a:t>Use a binary min heap</a:t>
            </a:r>
          </a:p>
          <a:p>
            <a:r>
              <a:rPr lang="en-US" i="0" dirty="0"/>
              <a:t>A binary min heap is a binary tree in which each node’s value is less than the values of its children.</a:t>
            </a:r>
          </a:p>
          <a:p>
            <a:r>
              <a:rPr lang="en-US" i="0" dirty="0"/>
              <a:t>It takes O(N log k) operations to construct the k-heap containing the k largest values (where N is the number of </a:t>
            </a:r>
            <a:r>
              <a:rPr lang="de-DE" i="0" dirty="0" err="1"/>
              <a:t>documents</a:t>
            </a:r>
            <a:r>
              <a:rPr lang="de-DE" i="0" dirty="0"/>
              <a:t>).</a:t>
            </a:r>
          </a:p>
          <a:p>
            <a:r>
              <a:rPr lang="en-US" i="0" dirty="0"/>
              <a:t>Essentially linear in N for small k and large N.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690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000" i="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Resources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571612"/>
            <a:ext cx="864399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24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0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pPr lvl="1"/>
            <a:endParaRPr lang="de-DE" dirty="0"/>
          </a:p>
          <a:p>
            <a:r>
              <a:rPr lang="de-DE" sz="2800"/>
              <a:t>Resources </a:t>
            </a:r>
          </a:p>
          <a:p>
            <a:pPr lvl="1"/>
            <a:r>
              <a:rPr lang="en-US" sz="2000" smtClean="0"/>
              <a:t>The </a:t>
            </a:r>
            <a:r>
              <a:rPr lang="en-US" sz="2000" dirty="0"/>
              <a:t>TREC home page – TREC had a huge impact on </a:t>
            </a:r>
            <a:r>
              <a:rPr lang="de-DE" sz="2000" dirty="0" err="1"/>
              <a:t>information</a:t>
            </a:r>
            <a:r>
              <a:rPr lang="de-DE" sz="2000" dirty="0"/>
              <a:t> </a:t>
            </a:r>
            <a:r>
              <a:rPr lang="de-DE" sz="2000" dirty="0" err="1"/>
              <a:t>retrieval</a:t>
            </a:r>
            <a:r>
              <a:rPr lang="de-DE" sz="2000" dirty="0"/>
              <a:t> </a:t>
            </a:r>
            <a:r>
              <a:rPr lang="de-DE" sz="2000" dirty="0" err="1"/>
              <a:t>evaluation</a:t>
            </a:r>
            <a:r>
              <a:rPr lang="de-DE" sz="2000" dirty="0"/>
              <a:t>.</a:t>
            </a:r>
          </a:p>
          <a:p>
            <a:pPr lvl="1"/>
            <a:r>
              <a:rPr lang="de-DE" sz="2400" dirty="0" err="1"/>
              <a:t>Originator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F-</a:t>
            </a:r>
            <a:r>
              <a:rPr lang="de-DE" sz="2400" dirty="0" err="1"/>
              <a:t>measure</a:t>
            </a:r>
            <a:r>
              <a:rPr lang="de-DE" sz="2400" dirty="0"/>
              <a:t>: Keith van </a:t>
            </a:r>
            <a:r>
              <a:rPr lang="de-DE" sz="2400" dirty="0" err="1"/>
              <a:t>Rijsbergen</a:t>
            </a:r>
            <a:endParaRPr lang="de-DE" sz="2400" dirty="0"/>
          </a:p>
          <a:p>
            <a:pPr lvl="1"/>
            <a:r>
              <a:rPr lang="de-DE" sz="2400" dirty="0"/>
              <a:t>More on A/B </a:t>
            </a:r>
            <a:r>
              <a:rPr lang="de-DE" sz="2400" dirty="0" err="1"/>
              <a:t>testing</a:t>
            </a:r>
            <a:endParaRPr lang="de-DE" sz="2400" dirty="0"/>
          </a:p>
          <a:p>
            <a:pPr lvl="1"/>
            <a:r>
              <a:rPr lang="en-US" sz="2400" dirty="0"/>
              <a:t>Too much A/B testing at Google?</a:t>
            </a:r>
          </a:p>
          <a:p>
            <a:pPr lvl="1"/>
            <a:r>
              <a:rPr lang="en-US" sz="2400" dirty="0" err="1"/>
              <a:t>Tombros</a:t>
            </a:r>
            <a:r>
              <a:rPr lang="en-US" sz="2400" dirty="0"/>
              <a:t> &amp; Sanderson 1998: one of the first papers on </a:t>
            </a:r>
            <a:r>
              <a:rPr lang="de-DE" sz="2400" dirty="0" err="1"/>
              <a:t>dynamic</a:t>
            </a:r>
            <a:r>
              <a:rPr lang="de-DE" sz="2400" dirty="0"/>
              <a:t> </a:t>
            </a:r>
            <a:r>
              <a:rPr lang="de-DE" sz="2400" dirty="0" err="1"/>
              <a:t>summaries</a:t>
            </a:r>
            <a:endParaRPr lang="de-DE" sz="2400" dirty="0"/>
          </a:p>
          <a:p>
            <a:pPr lvl="1"/>
            <a:r>
              <a:rPr lang="en-US" sz="2400" dirty="0"/>
              <a:t>Google VP of Engineering on search quality evaluation at </a:t>
            </a:r>
            <a:r>
              <a:rPr lang="de-DE" sz="2400" dirty="0"/>
              <a:t>Google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183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kumimoji="1" lang="en-US" sz="4400" kern="1200" dirty="0"/>
              <a:t>Binary </a:t>
            </a:r>
            <a:r>
              <a:rPr kumimoji="1" lang="en-US" sz="4400" kern="1200" dirty="0" smtClean="0"/>
              <a:t>Min Heap</a:t>
            </a:r>
            <a:endParaRPr kumimoji="1" lang="de-DE" sz="4400" kern="1200" dirty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38113" y="2060598"/>
            <a:ext cx="8505825" cy="47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 descr="80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928802"/>
            <a:ext cx="5147737" cy="35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85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0" y="12700"/>
            <a:ext cx="914400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44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en-US" dirty="0"/>
              <a:t>  </a:t>
            </a:r>
            <a:r>
              <a:rPr lang="en-US" i="0" dirty="0"/>
              <a:t>Selecting k </a:t>
            </a:r>
            <a:r>
              <a:rPr lang="en-US" i="0" dirty="0" smtClean="0"/>
              <a:t>Top Scoring Documents </a:t>
            </a:r>
            <a:r>
              <a:rPr lang="en-US" i="0" dirty="0"/>
              <a:t>in O(N log k)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33400" y="1396555"/>
            <a:ext cx="8032750" cy="4547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Char char="•"/>
              <a:defRPr sz="3200" i="0">
                <a:latin typeface="+mn-lt"/>
                <a:ea typeface="PMingLiU" pitchFamily="18" charset="-120"/>
              </a:defRPr>
            </a:lvl1pPr>
            <a:lvl2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Char char="–"/>
              <a:defRPr sz="20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Goal: Keep the k top documents seen so far</a:t>
            </a:r>
          </a:p>
          <a:p>
            <a:r>
              <a:rPr lang="en-US" dirty="0"/>
              <a:t>Use a binary min heap</a:t>
            </a:r>
          </a:p>
          <a:p>
            <a:r>
              <a:rPr lang="en-US" dirty="0"/>
              <a:t>To process a new document d′ with score s′:</a:t>
            </a:r>
          </a:p>
          <a:p>
            <a:pPr lvl="1"/>
            <a:r>
              <a:rPr lang="en-US" sz="2800" dirty="0"/>
              <a:t>Get current minimum </a:t>
            </a:r>
            <a:r>
              <a:rPr lang="en-US" sz="2800" dirty="0" err="1"/>
              <a:t>h</a:t>
            </a:r>
            <a:r>
              <a:rPr lang="en-US" sz="2800" baseline="-25000" dirty="0" err="1"/>
              <a:t>m</a:t>
            </a:r>
            <a:r>
              <a:rPr lang="en-US" sz="2800" dirty="0"/>
              <a:t> of heap (in O(1))</a:t>
            </a:r>
          </a:p>
          <a:p>
            <a:pPr lvl="1"/>
            <a:r>
              <a:rPr lang="en-US" sz="2800" dirty="0"/>
              <a:t>If s′ ≤ </a:t>
            </a:r>
            <a:r>
              <a:rPr lang="en-US" sz="2800" dirty="0" err="1"/>
              <a:t>h</a:t>
            </a:r>
            <a:r>
              <a:rPr lang="en-US" sz="2800" baseline="-25000" dirty="0" err="1"/>
              <a:t>m</a:t>
            </a:r>
            <a:r>
              <a:rPr lang="en-US" sz="2800" dirty="0"/>
              <a:t> skip to next document</a:t>
            </a:r>
          </a:p>
          <a:p>
            <a:pPr lvl="1"/>
            <a:r>
              <a:rPr lang="de-DE" sz="2800" dirty="0" err="1"/>
              <a:t>If</a:t>
            </a:r>
            <a:r>
              <a:rPr lang="de-DE" sz="2800" dirty="0"/>
              <a:t> </a:t>
            </a:r>
            <a:r>
              <a:rPr lang="de-DE" sz="2800" dirty="0" err="1"/>
              <a:t>s′</a:t>
            </a:r>
            <a:r>
              <a:rPr lang="de-DE" sz="2800" dirty="0"/>
              <a:t> &gt; h</a:t>
            </a:r>
            <a:r>
              <a:rPr lang="de-DE" sz="2800" baseline="-25000" dirty="0"/>
              <a:t>m</a:t>
            </a:r>
            <a:r>
              <a:rPr lang="de-DE" sz="2800" dirty="0"/>
              <a:t> </a:t>
            </a:r>
            <a:r>
              <a:rPr lang="de-DE" sz="2800" dirty="0" err="1"/>
              <a:t>heap-delete-root</a:t>
            </a:r>
            <a:r>
              <a:rPr lang="de-DE" sz="2800" dirty="0"/>
              <a:t> (in O(log k))</a:t>
            </a:r>
          </a:p>
          <a:p>
            <a:pPr lvl="1"/>
            <a:r>
              <a:rPr lang="en-US" sz="2800" dirty="0"/>
              <a:t>Heap-add d′/s′ (in O(1))</a:t>
            </a:r>
          </a:p>
          <a:p>
            <a:pPr lvl="1"/>
            <a:r>
              <a:rPr lang="de-DE" sz="2800" dirty="0" err="1"/>
              <a:t>Reheapify</a:t>
            </a:r>
            <a:r>
              <a:rPr lang="de-DE" sz="2800" dirty="0"/>
              <a:t> (in O(log k))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83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ctr" eaLnBrk="0" hangingPunct="0">
              <a:defRPr sz="44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3600">
                <a:solidFill>
                  <a:srgbClr val="0033CC"/>
                </a:solidFill>
              </a:defRPr>
            </a:lvl2pPr>
            <a:lvl3pPr algn="ctr" eaLnBrk="0" hangingPunct="0">
              <a:defRPr sz="3600">
                <a:solidFill>
                  <a:srgbClr val="0033CC"/>
                </a:solidFill>
              </a:defRPr>
            </a:lvl3pPr>
            <a:lvl4pPr algn="ctr" eaLnBrk="0" hangingPunct="0">
              <a:defRPr sz="3600">
                <a:solidFill>
                  <a:srgbClr val="0033CC"/>
                </a:solidFill>
              </a:defRPr>
            </a:lvl4pPr>
            <a:lvl5pPr algn="ctr" eaLnBrk="0" hangingPunct="0">
              <a:defRPr sz="3600">
                <a:solidFill>
                  <a:srgbClr val="0033CC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</a:defRPr>
            </a:lvl9pPr>
          </a:lstStyle>
          <a:p>
            <a:r>
              <a:rPr lang="de-DE" dirty="0"/>
              <a:t>Tiered </a:t>
            </a:r>
            <a:r>
              <a:rPr lang="de-DE" dirty="0" smtClean="0"/>
              <a:t>Index</a:t>
            </a:r>
            <a:endParaRPr lang="de-DE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" name="Picture 7" descr="10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246909"/>
            <a:ext cx="4572000" cy="544082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911070"/>
              </p:ext>
            </p:extLst>
          </p:nvPr>
        </p:nvGraphicFramePr>
        <p:xfrm>
          <a:off x="5290735" y="1416050"/>
          <a:ext cx="3581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685800"/>
                <a:gridCol w="762000"/>
                <a:gridCol w="990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81600" y="3809999"/>
            <a:ext cx="38264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If we set different criteria for </a:t>
            </a:r>
          </a:p>
          <a:p>
            <a:r>
              <a:rPr lang="en-US" sz="2400" dirty="0" smtClean="0"/>
              <a:t>different thresholds, we could</a:t>
            </a:r>
          </a:p>
          <a:p>
            <a:r>
              <a:rPr lang="en-US" sz="2400" dirty="0" smtClean="0"/>
              <a:t>Have tiered indexing.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06015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">
  <a:themeElements>
    <a:clrScheme name="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GB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2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GB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2" charset="-12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Settings\ghosh\Desktop\template.ppt</Template>
  <TotalTime>6072</TotalTime>
  <Words>3801</Words>
  <Application>Microsoft Office PowerPoint</Application>
  <PresentationFormat>On-screen Show (4:3)</PresentationFormat>
  <Paragraphs>658</Paragraphs>
  <Slides>60</Slides>
  <Notes>56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60</vt:i4>
      </vt:variant>
    </vt:vector>
  </HeadingPairs>
  <TitlesOfParts>
    <vt:vector size="63" baseType="lpstr">
      <vt:lpstr>template</vt:lpstr>
      <vt:lpstr>Equation</vt:lpstr>
      <vt:lpstr>Worksheet</vt:lpstr>
      <vt:lpstr>Web Information Retrieval </vt:lpstr>
      <vt:lpstr>Outline</vt:lpstr>
      <vt:lpstr>PowerPoint Presentation</vt:lpstr>
      <vt:lpstr>PowerPoint Presentation</vt:lpstr>
      <vt:lpstr>PowerPoint Presentation</vt:lpstr>
      <vt:lpstr>PowerPoint Presentation</vt:lpstr>
      <vt:lpstr>Binary Min Heap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Precision and Recall</vt:lpstr>
      <vt:lpstr>Trade-off between Recall and Precision</vt:lpstr>
      <vt:lpstr>Computing Recall/Precision Points:  An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Bucknell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Xiannong Meng</dc:creator>
  <cp:lastModifiedBy>Xiannong Meng</cp:lastModifiedBy>
  <cp:revision>346</cp:revision>
  <cp:lastPrinted>2002-09-03T19:24:48Z</cp:lastPrinted>
  <dcterms:created xsi:type="dcterms:W3CDTF">2000-01-08T09:24:32Z</dcterms:created>
  <dcterms:modified xsi:type="dcterms:W3CDTF">2014-06-09T13:59:28Z</dcterms:modified>
</cp:coreProperties>
</file>