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537" r:id="rId2"/>
    <p:sldId id="538" r:id="rId3"/>
    <p:sldId id="540" r:id="rId4"/>
    <p:sldId id="541" r:id="rId5"/>
    <p:sldId id="542" r:id="rId6"/>
    <p:sldId id="543" r:id="rId7"/>
    <p:sldId id="544" r:id="rId8"/>
    <p:sldId id="545" r:id="rId9"/>
    <p:sldId id="546" r:id="rId10"/>
    <p:sldId id="547" r:id="rId11"/>
    <p:sldId id="548" r:id="rId12"/>
    <p:sldId id="549" r:id="rId13"/>
    <p:sldId id="550" r:id="rId14"/>
    <p:sldId id="551" r:id="rId15"/>
    <p:sldId id="552" r:id="rId16"/>
    <p:sldId id="553" r:id="rId17"/>
    <p:sldId id="554" r:id="rId18"/>
    <p:sldId id="555" r:id="rId19"/>
    <p:sldId id="556" r:id="rId20"/>
    <p:sldId id="557" r:id="rId21"/>
    <p:sldId id="559" r:id="rId22"/>
    <p:sldId id="558" r:id="rId23"/>
    <p:sldId id="560" r:id="rId24"/>
    <p:sldId id="561" r:id="rId25"/>
    <p:sldId id="562" r:id="rId26"/>
    <p:sldId id="563" r:id="rId27"/>
    <p:sldId id="564" r:id="rId28"/>
    <p:sldId id="565" r:id="rId29"/>
    <p:sldId id="566" r:id="rId30"/>
    <p:sldId id="567" r:id="rId31"/>
    <p:sldId id="568" r:id="rId32"/>
    <p:sldId id="569" r:id="rId33"/>
    <p:sldId id="570" r:id="rId34"/>
    <p:sldId id="571" r:id="rId35"/>
    <p:sldId id="572" r:id="rId36"/>
    <p:sldId id="573" r:id="rId37"/>
    <p:sldId id="574" r:id="rId38"/>
    <p:sldId id="576" r:id="rId39"/>
    <p:sldId id="577" r:id="rId40"/>
    <p:sldId id="578" r:id="rId41"/>
    <p:sldId id="579" r:id="rId42"/>
    <p:sldId id="526" r:id="rId43"/>
    <p:sldId id="527" r:id="rId44"/>
    <p:sldId id="528" r:id="rId45"/>
    <p:sldId id="529" r:id="rId46"/>
    <p:sldId id="530" r:id="rId47"/>
    <p:sldId id="536" r:id="rId48"/>
    <p:sldId id="532" r:id="rId49"/>
    <p:sldId id="533" r:id="rId50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Comic Sans MS" pitchFamily="66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Comic Sans MS" pitchFamily="66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Comic Sans MS" pitchFamily="66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Comic Sans MS" pitchFamily="66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i="1" kern="1200">
        <a:solidFill>
          <a:schemeClr val="tx1"/>
        </a:solidFill>
        <a:latin typeface="Comic Sans MS" pitchFamily="66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omic Sans MS" pitchFamily="66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omic Sans MS" pitchFamily="66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omic Sans MS" pitchFamily="66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omic Sans MS" pitchFamily="66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33"/>
    <a:srgbClr val="CC0000"/>
    <a:srgbClr val="FFFF00"/>
    <a:srgbClr val="D60093"/>
    <a:srgbClr val="33CC33"/>
    <a:srgbClr val="008000"/>
    <a:srgbClr val="FF0000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162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38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4631" tIns="47316" rIns="94631" bIns="47316" numCol="1" anchor="t" anchorCtr="0" compatLnSpc="1">
            <a:prstTxWarp prst="textNoShape">
              <a:avLst/>
            </a:prstTxWarp>
          </a:bodyPr>
          <a:lstStyle>
            <a:lvl1pPr defTabSz="946150">
              <a:defRPr sz="1200" i="0"/>
            </a:lvl1pPr>
          </a:lstStyle>
          <a:p>
            <a:endParaRPr lang="en-US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11625" y="0"/>
            <a:ext cx="31638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4631" tIns="47316" rIns="94631" bIns="47316" numCol="1" anchor="t" anchorCtr="0" compatLnSpc="1">
            <a:prstTxWarp prst="textNoShape">
              <a:avLst/>
            </a:prstTxWarp>
          </a:bodyPr>
          <a:lstStyle>
            <a:lvl1pPr algn="r" defTabSz="946150">
              <a:defRPr sz="1200" i="0"/>
            </a:lvl1pPr>
          </a:lstStyle>
          <a:p>
            <a:endParaRPr lang="en-US"/>
          </a:p>
        </p:txBody>
      </p:sp>
      <p:sp>
        <p:nvSpPr>
          <p:cNvPr id="155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9713"/>
            <a:ext cx="3163888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4631" tIns="47316" rIns="94631" bIns="47316" numCol="1" anchor="b" anchorCtr="0" compatLnSpc="1">
            <a:prstTxWarp prst="textNoShape">
              <a:avLst/>
            </a:prstTxWarp>
          </a:bodyPr>
          <a:lstStyle>
            <a:lvl1pPr defTabSz="946150">
              <a:defRPr sz="1200" i="0"/>
            </a:lvl1pPr>
          </a:lstStyle>
          <a:p>
            <a:endParaRPr lang="en-US"/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11625" y="9129713"/>
            <a:ext cx="3163888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4631" tIns="47316" rIns="94631" bIns="47316" numCol="1" anchor="b" anchorCtr="0" compatLnSpc="1">
            <a:prstTxWarp prst="textNoShape">
              <a:avLst/>
            </a:prstTxWarp>
          </a:bodyPr>
          <a:lstStyle>
            <a:lvl1pPr algn="r" defTabSz="946150">
              <a:defRPr sz="1200" i="0"/>
            </a:lvl1pPr>
          </a:lstStyle>
          <a:p>
            <a:fld id="{51421C4A-9F69-4571-8F80-5A94D4045B9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7" tIns="48328" rIns="96657" bIns="48328" numCol="1" anchor="t" anchorCtr="0" compatLnSpc="1">
            <a:prstTxWarp prst="textNoShape">
              <a:avLst/>
            </a:prstTxWarp>
          </a:bodyPr>
          <a:lstStyle>
            <a:lvl1pPr defTabSz="966788">
              <a:defRPr sz="1200" i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7" tIns="48328" rIns="96657" bIns="48328" numCol="1" anchor="t" anchorCtr="0" compatLnSpc="1">
            <a:prstTxWarp prst="textNoShape">
              <a:avLst/>
            </a:prstTxWarp>
          </a:bodyPr>
          <a:lstStyle>
            <a:lvl1pPr algn="r" defTabSz="966788">
              <a:defRPr sz="1200" i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7" tIns="48328" rIns="96657" bIns="483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7" tIns="48328" rIns="96657" bIns="48328" numCol="1" anchor="b" anchorCtr="0" compatLnSpc="1">
            <a:prstTxWarp prst="textNoShape">
              <a:avLst/>
            </a:prstTxWarp>
          </a:bodyPr>
          <a:lstStyle>
            <a:lvl1pPr defTabSz="966788">
              <a:defRPr sz="1200" i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0188"/>
            <a:ext cx="3170237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7" tIns="48328" rIns="96657" bIns="48328" numCol="1" anchor="b" anchorCtr="0" compatLnSpc="1">
            <a:prstTxWarp prst="textNoShape">
              <a:avLst/>
            </a:prstTxWarp>
          </a:bodyPr>
          <a:lstStyle>
            <a:lvl1pPr algn="r" defTabSz="966788">
              <a:defRPr sz="1200" i="0">
                <a:latin typeface="Times New Roman" pitchFamily="18" charset="0"/>
              </a:defRPr>
            </a:lvl1pPr>
          </a:lstStyle>
          <a:p>
            <a:fld id="{D35E22B4-2320-4D66-B631-4BF64B7061D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9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fld id="{C40EB220-005C-4807-97C8-5EA9217A3C54}" type="slidenum">
              <a:rPr lang="en-US"/>
              <a:pPr/>
              <a:t>6</a:t>
            </a:fld>
            <a:endParaRPr lang="en-US"/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fld id="{98D1358A-03F4-40E9-BD89-F3FE4C05BA13}" type="slidenum">
              <a:rPr lang="en-US"/>
              <a:pPr/>
              <a:t>30</a:t>
            </a:fld>
            <a:endParaRPr lang="en-US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fld id="{F2CE4174-5366-4753-84E3-61428FA171C9}" type="slidenum">
              <a:rPr lang="en-US"/>
              <a:pPr/>
              <a:t>31</a:t>
            </a:fld>
            <a:endParaRPr lang="en-US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66696"/>
            <a:fld id="{0717E5B8-EE39-48F2-9533-E8FBD8CDEB68}" type="slidenum">
              <a:rPr lang="en-US"/>
              <a:pPr defTabSz="966696"/>
              <a:t>32</a:t>
            </a:fld>
            <a:endParaRPr lang="en-US" dirty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66696"/>
            <a:fld id="{E7F064B3-6348-45EE-9800-2BF95DE25BFF}" type="slidenum">
              <a:rPr lang="en-US"/>
              <a:pPr defTabSz="966696"/>
              <a:t>33</a:t>
            </a:fld>
            <a:endParaRPr lang="en-US" dirty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66696"/>
            <a:fld id="{902AD4B5-F94D-42AB-A3A0-DDDE931AFFED}" type="slidenum">
              <a:rPr lang="en-US"/>
              <a:pPr defTabSz="966696"/>
              <a:t>36</a:t>
            </a:fld>
            <a:endParaRPr lang="en-US" dirty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66696"/>
            <a:fld id="{F39D5DA0-B549-419E-ADFF-DB223FCF6166}" type="slidenum">
              <a:rPr lang="en-US"/>
              <a:pPr defTabSz="966696"/>
              <a:t>37</a:t>
            </a:fld>
            <a:endParaRPr lang="en-US" dirty="0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66696"/>
            <a:fld id="{097EC76A-D979-4167-AC98-A89B4BC68C27}" type="slidenum">
              <a:rPr lang="en-US"/>
              <a:pPr defTabSz="966696"/>
              <a:t>39</a:t>
            </a:fld>
            <a:endParaRPr lang="en-US" dirty="0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66696"/>
            <a:fld id="{97F39C86-6666-4560-B324-FC5598ECAB46}" type="slidenum">
              <a:rPr lang="en-US"/>
              <a:pPr defTabSz="966696"/>
              <a:t>41</a:t>
            </a:fld>
            <a:endParaRPr lang="en-US" dirty="0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fld id="{0C1CC77A-82E5-4FA6-9EBD-53FDAE40E24E}" type="slidenum">
              <a:rPr lang="en-US"/>
              <a:pPr/>
              <a:t>7</a:t>
            </a:fld>
            <a:endParaRPr lang="en-US"/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fld id="{1C257013-66C6-4E31-92C5-DB0EF3DC5F17}" type="slidenum">
              <a:rPr lang="en-US"/>
              <a:pPr/>
              <a:t>19</a:t>
            </a:fld>
            <a:endParaRPr lang="en-US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fld id="{1693CCD4-1960-439C-B2C1-F5D1DC97BE62}" type="slidenum">
              <a:rPr lang="en-US"/>
              <a:pPr/>
              <a:t>21</a:t>
            </a:fld>
            <a:endParaRPr lang="en-US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fld id="{95F2E9D4-9636-410D-809C-AD46EA1F8AE4}" type="slidenum">
              <a:rPr lang="en-US"/>
              <a:pPr/>
              <a:t>22</a:t>
            </a:fld>
            <a:endParaRPr lang="en-US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fld id="{0B02A169-4EC1-4E35-8CD7-3197DC938A9B}" type="slidenum">
              <a:rPr lang="en-US"/>
              <a:pPr/>
              <a:t>25</a:t>
            </a:fld>
            <a:endParaRPr lang="en-US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fld id="{7F6C7736-83D5-467F-A4AA-9684E50BCB7C}" type="slidenum">
              <a:rPr lang="en-US"/>
              <a:pPr/>
              <a:t>26</a:t>
            </a:fld>
            <a:endParaRPr lang="en-US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fld id="{445FE9F1-7940-473A-8818-48BB85C4FB99}" type="slidenum">
              <a:rPr lang="en-US"/>
              <a:pPr/>
              <a:t>27</a:t>
            </a:fld>
            <a:endParaRPr lang="en-US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fld id="{05164F6A-8EC1-4D45-9483-E74FE13BB354}" type="slidenum">
              <a:rPr lang="en-US"/>
              <a:pPr/>
              <a:t>29</a:t>
            </a:fld>
            <a:endParaRPr lang="en-US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Review 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5-</a:t>
            </a:r>
            <a:fld id="{604ACCCD-9BEE-4DC7-80A3-0B457AF197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Review 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5-</a:t>
            </a:r>
            <a:fld id="{A2067BAB-A31F-480C-BE59-D2AB89E04C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228600"/>
            <a:ext cx="19431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"/>
            <a:ext cx="56769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Review 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5-</a:t>
            </a:r>
            <a:fld id="{7CD68221-C586-460A-BE51-8887D51604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600200"/>
            <a:ext cx="38100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3810000" cy="464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Wireless, Mobile Networks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6-</a:t>
            </a:r>
            <a:fld id="{654E6535-1D95-4E66-8594-D47E6CBAA0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Review 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5-</a:t>
            </a:r>
            <a:fld id="{463AF55C-6F80-4F96-9FDD-2D56B426CD2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Review 2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5-</a:t>
            </a:r>
            <a:fld id="{AD525BD7-D3C3-4DF5-9415-56568E8393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Review 2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5-</a:t>
            </a:r>
            <a:fld id="{C6A2C643-859C-4FF5-9B79-C6FDDAFA14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Review 2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5-</a:t>
            </a:r>
            <a:fld id="{5C025D2B-BA5D-4CB7-8E68-3B7EB1F297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Review 2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5-</a:t>
            </a:r>
            <a:fld id="{382B89A5-D69C-4E04-8E2D-75F0B52989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Review 2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5-</a:t>
            </a:r>
            <a:fld id="{179383E8-C67B-4188-8221-633E4B927D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Review 2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5-</a:t>
            </a:r>
            <a:fld id="{4F12A57F-B3EE-4A07-8BC0-CDDCB6EE12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Review 2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5-</a:t>
            </a:r>
            <a:fld id="{2EA49787-FD6A-49CD-BA71-642291B37B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00200"/>
            <a:ext cx="77724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572125" y="648652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Review 2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81975" y="6486525"/>
            <a:ext cx="676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5-</a:t>
            </a:r>
            <a:fld id="{D12AAC32-82D8-42D7-B401-CAAE08D2A28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Gill Sans MT" pitchFamily="34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Gill Sans MT" pitchFamily="34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Gill Sans MT" pitchFamily="34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Gill Sans MT" pitchFamily="34" charset="0"/>
          <a:ea typeface="MS PGothic" pitchFamily="34" charset="-128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Gill Sans MT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Gill Sans MT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Gill Sans MT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99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rgbClr val="000099"/>
        </a:buClr>
        <a:buSzPct val="65000"/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-109" charset="0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-109" charset="0"/>
          <a:ea typeface="MS PGothic" pitchFamily="34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-109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-109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-109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-109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g.bucknell.edu/~cs363/2013-spring/review1.html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9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9.w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nternet_Control_Message_Protocol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2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9.png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for mid-term exam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Contents from Chapter 4.3 through Chapter 6</a:t>
            </a:r>
          </a:p>
          <a:p>
            <a:r>
              <a:rPr lang="en-US" dirty="0" smtClean="0"/>
              <a:t>Chapter 4: Network layer</a:t>
            </a:r>
          </a:p>
          <a:p>
            <a:r>
              <a:rPr lang="en-US" dirty="0" smtClean="0"/>
              <a:t>Chapter 5: Data link layer</a:t>
            </a:r>
          </a:p>
          <a:p>
            <a:r>
              <a:rPr lang="en-US" dirty="0" smtClean="0"/>
              <a:t>Chapter 6: Wireless and mobile networks</a:t>
            </a:r>
          </a:p>
          <a:p>
            <a:r>
              <a:rPr lang="en-US" dirty="0" smtClean="0"/>
              <a:t>See </a:t>
            </a:r>
            <a:r>
              <a:rPr lang="en-US" dirty="0" smtClean="0">
                <a:hlinkClick r:id="rId2"/>
              </a:rPr>
              <a:t>the list of topics from the review sheet.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Link Layer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5-</a:t>
            </a:r>
            <a:fld id="{463AF55C-6F80-4F96-9FDD-2D56B426CD2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>
                <a:latin typeface="Tahoma" charset="0"/>
              </a:rPr>
              <a:t>Network Layer</a:t>
            </a:r>
          </a:p>
        </p:txBody>
      </p:sp>
      <p:sp>
        <p:nvSpPr>
          <p:cNvPr id="686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4-</a:t>
            </a:r>
            <a:fld id="{1D0EF60A-536B-4FDD-B3D4-F774CA09B6DA}" type="slidenum">
              <a:rPr lang="en-US"/>
              <a:pPr/>
              <a:t>10</a:t>
            </a:fld>
            <a:endParaRPr lang="en-US"/>
          </a:p>
        </p:txBody>
      </p:sp>
      <p:pic>
        <p:nvPicPr>
          <p:cNvPr id="88067" name="Picture 82" descr="underline_base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013" y="871538"/>
            <a:ext cx="5027612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3" name="Rectangle 80"/>
          <p:cNvSpPr>
            <a:spLocks noChangeArrowheads="1"/>
          </p:cNvSpPr>
          <p:nvPr/>
        </p:nvSpPr>
        <p:spPr bwMode="auto">
          <a:xfrm>
            <a:off x="2216150" y="3263900"/>
            <a:ext cx="4748213" cy="2817813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90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85738"/>
            <a:ext cx="7772400" cy="908050"/>
          </a:xfrm>
        </p:spPr>
        <p:txBody>
          <a:bodyPr/>
          <a:lstStyle/>
          <a:p>
            <a:pPr>
              <a:defRPr/>
            </a:pPr>
            <a:r>
              <a:rPr lang="en-US">
                <a:cs typeface="+mj-cs"/>
              </a:rPr>
              <a:t>IPv6 datagram format</a:t>
            </a:r>
          </a:p>
        </p:txBody>
      </p:sp>
      <p:sp>
        <p:nvSpPr>
          <p:cNvPr id="68615" name="Rectangle 4"/>
          <p:cNvSpPr>
            <a:spLocks noChangeArrowheads="1"/>
          </p:cNvSpPr>
          <p:nvPr/>
        </p:nvSpPr>
        <p:spPr bwMode="auto">
          <a:xfrm>
            <a:off x="390217" y="1061191"/>
            <a:ext cx="8599598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i="1" dirty="0" err="1" smtClean="0">
                <a:solidFill>
                  <a:srgbClr val="CC0000"/>
                </a:solidFill>
                <a:latin typeface="Gill Sans MT" pitchFamily="34" charset="0"/>
              </a:rPr>
              <a:t>ver</a:t>
            </a:r>
            <a:r>
              <a:rPr lang="en-US" sz="2400" i="1" dirty="0" smtClean="0">
                <a:solidFill>
                  <a:srgbClr val="CC0000"/>
                </a:solidFill>
                <a:latin typeface="Gill Sans MT" pitchFamily="34" charset="0"/>
              </a:rPr>
              <a:t> (4 bit):  </a:t>
            </a:r>
            <a:r>
              <a:rPr lang="en-US" sz="2400" i="1" dirty="0" smtClean="0">
                <a:latin typeface="Gill Sans MT" pitchFamily="34" charset="0"/>
              </a:rPr>
              <a:t>version number (6)</a:t>
            </a:r>
            <a:endParaRPr lang="en-US" sz="2400" i="1" dirty="0" smtClean="0">
              <a:solidFill>
                <a:srgbClr val="CC0000"/>
              </a:solidFill>
              <a:latin typeface="Gill Sans MT" pitchFamily="34" charset="0"/>
            </a:endParaRPr>
          </a:p>
          <a:p>
            <a:r>
              <a:rPr lang="en-US" sz="2400" i="1" dirty="0" smtClean="0">
                <a:solidFill>
                  <a:srgbClr val="CC0000"/>
                </a:solidFill>
                <a:latin typeface="Gill Sans MT" pitchFamily="34" charset="0"/>
              </a:rPr>
              <a:t>Priority (8 bit):</a:t>
            </a:r>
            <a:r>
              <a:rPr lang="en-US" sz="2400" dirty="0" smtClean="0">
                <a:latin typeface="Gill Sans MT" pitchFamily="34" charset="0"/>
              </a:rPr>
              <a:t>  </a:t>
            </a:r>
            <a:r>
              <a:rPr lang="en-US" sz="2400" dirty="0">
                <a:latin typeface="Gill Sans MT" pitchFamily="34" charset="0"/>
              </a:rPr>
              <a:t>identify priority among </a:t>
            </a:r>
            <a:r>
              <a:rPr lang="en-US" sz="2400" dirty="0" err="1">
                <a:latin typeface="Gill Sans MT" pitchFamily="34" charset="0"/>
              </a:rPr>
              <a:t>datagrams</a:t>
            </a:r>
            <a:r>
              <a:rPr lang="en-US" sz="2400" dirty="0">
                <a:latin typeface="Gill Sans MT" pitchFamily="34" charset="0"/>
              </a:rPr>
              <a:t> in flow</a:t>
            </a:r>
          </a:p>
          <a:p>
            <a:r>
              <a:rPr lang="en-US" sz="2400" i="1" dirty="0">
                <a:solidFill>
                  <a:srgbClr val="CC0000"/>
                </a:solidFill>
                <a:latin typeface="Gill Sans MT" pitchFamily="34" charset="0"/>
              </a:rPr>
              <a:t>flow </a:t>
            </a:r>
            <a:r>
              <a:rPr lang="en-US" sz="2400" i="1" dirty="0" smtClean="0">
                <a:solidFill>
                  <a:srgbClr val="CC0000"/>
                </a:solidFill>
                <a:latin typeface="Gill Sans MT" pitchFamily="34" charset="0"/>
              </a:rPr>
              <a:t>Label (20 bit):</a:t>
            </a:r>
            <a:r>
              <a:rPr lang="en-US" sz="2400" dirty="0" smtClean="0">
                <a:latin typeface="Gill Sans MT" pitchFamily="34" charset="0"/>
              </a:rPr>
              <a:t> </a:t>
            </a:r>
            <a:r>
              <a:rPr lang="en-US" sz="2400" dirty="0">
                <a:latin typeface="Gill Sans MT" pitchFamily="34" charset="0"/>
              </a:rPr>
              <a:t>identify </a:t>
            </a:r>
            <a:r>
              <a:rPr lang="en-US" sz="2400" dirty="0" err="1">
                <a:latin typeface="Gill Sans MT" pitchFamily="34" charset="0"/>
              </a:rPr>
              <a:t>datagrams</a:t>
            </a:r>
            <a:r>
              <a:rPr lang="en-US" sz="2400" dirty="0">
                <a:latin typeface="Gill Sans MT" pitchFamily="34" charset="0"/>
              </a:rPr>
              <a:t> in same </a:t>
            </a:r>
            <a:r>
              <a:rPr lang="ja-JP" altLang="en-US" sz="2400">
                <a:latin typeface="Gill Sans MT" pitchFamily="34" charset="0"/>
              </a:rPr>
              <a:t>“</a:t>
            </a:r>
            <a:r>
              <a:rPr lang="en-US" altLang="ja-JP" sz="2400" dirty="0">
                <a:latin typeface="Gill Sans MT" pitchFamily="34" charset="0"/>
              </a:rPr>
              <a:t>flow.</a:t>
            </a:r>
            <a:r>
              <a:rPr lang="ja-JP" altLang="en-US" sz="2400">
                <a:latin typeface="Gill Sans MT" pitchFamily="34" charset="0"/>
              </a:rPr>
              <a:t>”</a:t>
            </a:r>
            <a:r>
              <a:rPr lang="en-US" altLang="ja-JP" sz="2400" dirty="0">
                <a:latin typeface="Gill Sans MT" pitchFamily="34" charset="0"/>
              </a:rPr>
              <a:t> </a:t>
            </a:r>
          </a:p>
          <a:p>
            <a:r>
              <a:rPr lang="en-US" sz="2400" dirty="0">
                <a:latin typeface="Gill Sans MT" pitchFamily="34" charset="0"/>
              </a:rPr>
              <a:t>                    (concept of</a:t>
            </a:r>
            <a:r>
              <a:rPr lang="ja-JP" altLang="en-US" sz="2400">
                <a:latin typeface="Gill Sans MT" pitchFamily="34" charset="0"/>
              </a:rPr>
              <a:t>“</a:t>
            </a:r>
            <a:r>
              <a:rPr lang="en-US" altLang="ja-JP" sz="2400" dirty="0">
                <a:latin typeface="Gill Sans MT" pitchFamily="34" charset="0"/>
              </a:rPr>
              <a:t>flow</a:t>
            </a:r>
            <a:r>
              <a:rPr lang="ja-JP" altLang="en-US" sz="2400">
                <a:latin typeface="Gill Sans MT" pitchFamily="34" charset="0"/>
              </a:rPr>
              <a:t>”</a:t>
            </a:r>
            <a:r>
              <a:rPr lang="en-US" altLang="ja-JP" sz="2400" dirty="0">
                <a:latin typeface="Gill Sans MT" pitchFamily="34" charset="0"/>
              </a:rPr>
              <a:t> not well defined).</a:t>
            </a:r>
          </a:p>
          <a:p>
            <a:r>
              <a:rPr lang="en-US" sz="2400" i="1" dirty="0">
                <a:solidFill>
                  <a:srgbClr val="CC0000"/>
                </a:solidFill>
                <a:latin typeface="Gill Sans MT" pitchFamily="34" charset="0"/>
              </a:rPr>
              <a:t>next header:</a:t>
            </a:r>
            <a:r>
              <a:rPr lang="en-US" sz="2400" dirty="0">
                <a:latin typeface="Gill Sans MT" pitchFamily="34" charset="0"/>
              </a:rPr>
              <a:t> identify upper layer protocol for </a:t>
            </a:r>
            <a:r>
              <a:rPr lang="en-US" sz="2400" dirty="0" smtClean="0">
                <a:latin typeface="Gill Sans MT" pitchFamily="34" charset="0"/>
              </a:rPr>
              <a:t>data (same as in IPv4)</a:t>
            </a:r>
            <a:r>
              <a:rPr lang="en-US" sz="2400" dirty="0" smtClean="0">
                <a:latin typeface="Comic Sans MS" pitchFamily="66" charset="0"/>
              </a:rPr>
              <a:t> </a:t>
            </a:r>
            <a:endParaRPr lang="en-US" sz="2400" dirty="0">
              <a:latin typeface="Comic Sans MS" pitchFamily="66" charset="0"/>
            </a:endParaRPr>
          </a:p>
        </p:txBody>
      </p:sp>
      <p:sp>
        <p:nvSpPr>
          <p:cNvPr id="68616" name="Rectangle 56"/>
          <p:cNvSpPr>
            <a:spLocks noChangeArrowheads="1"/>
          </p:cNvSpPr>
          <p:nvPr/>
        </p:nvSpPr>
        <p:spPr bwMode="auto">
          <a:xfrm>
            <a:off x="2141538" y="3344863"/>
            <a:ext cx="4748212" cy="281781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17" name="Line 60"/>
          <p:cNvSpPr>
            <a:spLocks noChangeShapeType="1"/>
          </p:cNvSpPr>
          <p:nvPr/>
        </p:nvSpPr>
        <p:spPr bwMode="auto">
          <a:xfrm>
            <a:off x="2143125" y="3654425"/>
            <a:ext cx="47275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68618" name="Line 61"/>
          <p:cNvSpPr>
            <a:spLocks noChangeShapeType="1"/>
          </p:cNvSpPr>
          <p:nvPr/>
        </p:nvSpPr>
        <p:spPr bwMode="auto">
          <a:xfrm>
            <a:off x="2794000" y="3354388"/>
            <a:ext cx="0" cy="2936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68619" name="Line 63"/>
          <p:cNvSpPr>
            <a:spLocks noChangeShapeType="1"/>
          </p:cNvSpPr>
          <p:nvPr/>
        </p:nvSpPr>
        <p:spPr bwMode="auto">
          <a:xfrm>
            <a:off x="3482975" y="3351213"/>
            <a:ext cx="0" cy="2936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68620" name="Line 64"/>
          <p:cNvSpPr>
            <a:spLocks noChangeShapeType="1"/>
          </p:cNvSpPr>
          <p:nvPr/>
        </p:nvSpPr>
        <p:spPr bwMode="auto">
          <a:xfrm>
            <a:off x="4410075" y="3649663"/>
            <a:ext cx="0" cy="2936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68621" name="Line 65"/>
          <p:cNvSpPr>
            <a:spLocks noChangeShapeType="1"/>
          </p:cNvSpPr>
          <p:nvPr/>
        </p:nvSpPr>
        <p:spPr bwMode="auto">
          <a:xfrm>
            <a:off x="5556250" y="3652838"/>
            <a:ext cx="0" cy="2936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68622" name="Line 66"/>
          <p:cNvSpPr>
            <a:spLocks noChangeShapeType="1"/>
          </p:cNvSpPr>
          <p:nvPr/>
        </p:nvSpPr>
        <p:spPr bwMode="auto">
          <a:xfrm>
            <a:off x="2130425" y="5175250"/>
            <a:ext cx="47609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68623" name="Line 67"/>
          <p:cNvSpPr>
            <a:spLocks noChangeShapeType="1"/>
          </p:cNvSpPr>
          <p:nvPr/>
        </p:nvSpPr>
        <p:spPr bwMode="auto">
          <a:xfrm>
            <a:off x="2147888" y="4535488"/>
            <a:ext cx="47609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68624" name="Line 68"/>
          <p:cNvSpPr>
            <a:spLocks noChangeShapeType="1"/>
          </p:cNvSpPr>
          <p:nvPr/>
        </p:nvSpPr>
        <p:spPr bwMode="auto">
          <a:xfrm>
            <a:off x="2133600" y="3952875"/>
            <a:ext cx="47609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68625" name="Text Box 69"/>
          <p:cNvSpPr txBox="1">
            <a:spLocks noChangeArrowheads="1"/>
          </p:cNvSpPr>
          <p:nvPr/>
        </p:nvSpPr>
        <p:spPr bwMode="auto">
          <a:xfrm>
            <a:off x="4046538" y="5440363"/>
            <a:ext cx="628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/>
              <a:t>data</a:t>
            </a:r>
          </a:p>
        </p:txBody>
      </p:sp>
      <p:sp>
        <p:nvSpPr>
          <p:cNvPr id="68626" name="Text Box 70"/>
          <p:cNvSpPr txBox="1">
            <a:spLocks noChangeArrowheads="1"/>
          </p:cNvSpPr>
          <p:nvPr/>
        </p:nvSpPr>
        <p:spPr bwMode="auto">
          <a:xfrm>
            <a:off x="3378200" y="4578350"/>
            <a:ext cx="2165350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85000"/>
              </a:lnSpc>
              <a:defRPr/>
            </a:pPr>
            <a:r>
              <a:rPr lang="en-US" smtClean="0"/>
              <a:t>destination address</a:t>
            </a:r>
          </a:p>
          <a:p>
            <a:pPr algn="ctr">
              <a:lnSpc>
                <a:spcPct val="85000"/>
              </a:lnSpc>
              <a:defRPr/>
            </a:pPr>
            <a:r>
              <a:rPr lang="en-US" smtClean="0"/>
              <a:t>(128 bits)</a:t>
            </a:r>
          </a:p>
        </p:txBody>
      </p:sp>
      <p:sp>
        <p:nvSpPr>
          <p:cNvPr id="68627" name="Text Box 71"/>
          <p:cNvSpPr txBox="1">
            <a:spLocks noChangeArrowheads="1"/>
          </p:cNvSpPr>
          <p:nvPr/>
        </p:nvSpPr>
        <p:spPr bwMode="auto">
          <a:xfrm>
            <a:off x="3543300" y="3971925"/>
            <a:ext cx="1746250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85000"/>
              </a:lnSpc>
              <a:defRPr/>
            </a:pPr>
            <a:r>
              <a:rPr lang="en-US" smtClean="0"/>
              <a:t>source address</a:t>
            </a:r>
          </a:p>
          <a:p>
            <a:pPr algn="ctr">
              <a:lnSpc>
                <a:spcPct val="85000"/>
              </a:lnSpc>
              <a:defRPr/>
            </a:pPr>
            <a:r>
              <a:rPr lang="en-US" smtClean="0"/>
              <a:t>(128 bits)</a:t>
            </a:r>
          </a:p>
        </p:txBody>
      </p:sp>
      <p:sp>
        <p:nvSpPr>
          <p:cNvPr id="68628" name="Text Box 72"/>
          <p:cNvSpPr txBox="1">
            <a:spLocks noChangeArrowheads="1"/>
          </p:cNvSpPr>
          <p:nvPr/>
        </p:nvSpPr>
        <p:spPr bwMode="auto">
          <a:xfrm>
            <a:off x="2627313" y="3619500"/>
            <a:ext cx="1352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/>
              <a:t>payload len</a:t>
            </a:r>
          </a:p>
        </p:txBody>
      </p:sp>
      <p:sp>
        <p:nvSpPr>
          <p:cNvPr id="68629" name="Text Box 73"/>
          <p:cNvSpPr txBox="1">
            <a:spLocks noChangeArrowheads="1"/>
          </p:cNvSpPr>
          <p:nvPr/>
        </p:nvSpPr>
        <p:spPr bwMode="auto">
          <a:xfrm>
            <a:off x="4408488" y="3627438"/>
            <a:ext cx="1009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/>
              <a:t>next hdr</a:t>
            </a:r>
          </a:p>
        </p:txBody>
      </p:sp>
      <p:sp>
        <p:nvSpPr>
          <p:cNvPr id="68630" name="Text Box 74"/>
          <p:cNvSpPr txBox="1">
            <a:spLocks noChangeArrowheads="1"/>
          </p:cNvSpPr>
          <p:nvPr/>
        </p:nvSpPr>
        <p:spPr bwMode="auto">
          <a:xfrm>
            <a:off x="5664200" y="3613150"/>
            <a:ext cx="1035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/>
              <a:t>hop limit</a:t>
            </a:r>
          </a:p>
        </p:txBody>
      </p:sp>
      <p:sp>
        <p:nvSpPr>
          <p:cNvPr id="68631" name="Text Box 75"/>
          <p:cNvSpPr txBox="1">
            <a:spLocks noChangeArrowheads="1"/>
          </p:cNvSpPr>
          <p:nvPr/>
        </p:nvSpPr>
        <p:spPr bwMode="auto">
          <a:xfrm>
            <a:off x="4533900" y="3319463"/>
            <a:ext cx="1136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/>
              <a:t>flow label</a:t>
            </a:r>
          </a:p>
        </p:txBody>
      </p:sp>
      <p:sp>
        <p:nvSpPr>
          <p:cNvPr id="68632" name="Text Box 76"/>
          <p:cNvSpPr txBox="1">
            <a:spLocks noChangeArrowheads="1"/>
          </p:cNvSpPr>
          <p:nvPr/>
        </p:nvSpPr>
        <p:spPr bwMode="auto">
          <a:xfrm>
            <a:off x="2913063" y="3305175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/>
              <a:t>pri</a:t>
            </a:r>
          </a:p>
        </p:txBody>
      </p:sp>
      <p:sp>
        <p:nvSpPr>
          <p:cNvPr id="68633" name="Text Box 77"/>
          <p:cNvSpPr txBox="1">
            <a:spLocks noChangeArrowheads="1"/>
          </p:cNvSpPr>
          <p:nvPr/>
        </p:nvSpPr>
        <p:spPr bwMode="auto">
          <a:xfrm>
            <a:off x="2206625" y="3313113"/>
            <a:ext cx="501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/>
              <a:t>ver</a:t>
            </a:r>
          </a:p>
        </p:txBody>
      </p:sp>
      <p:sp>
        <p:nvSpPr>
          <p:cNvPr id="68634" name="Line 79"/>
          <p:cNvSpPr>
            <a:spLocks noChangeShapeType="1"/>
          </p:cNvSpPr>
          <p:nvPr/>
        </p:nvSpPr>
        <p:spPr bwMode="auto">
          <a:xfrm>
            <a:off x="2119313" y="6400800"/>
            <a:ext cx="4816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68635" name="Text Box 78"/>
          <p:cNvSpPr txBox="1">
            <a:spLocks noChangeArrowheads="1"/>
          </p:cNvSpPr>
          <p:nvPr/>
        </p:nvSpPr>
        <p:spPr bwMode="auto">
          <a:xfrm>
            <a:off x="3978275" y="6210300"/>
            <a:ext cx="85725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/>
              <a:t>32 bits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>
                <a:latin typeface="Tahoma" charset="0"/>
              </a:rPr>
              <a:t>Network Layer</a:t>
            </a:r>
          </a:p>
        </p:txBody>
      </p:sp>
      <p:sp>
        <p:nvSpPr>
          <p:cNvPr id="706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4-</a:t>
            </a:r>
            <a:fld id="{993B90DC-4B35-4B51-9624-C5FC729953A8}" type="slidenum">
              <a:rPr lang="en-US"/>
              <a:pPr/>
              <a:t>11</a:t>
            </a:fld>
            <a:endParaRPr lang="en-US"/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cs typeface="+mj-cs"/>
              </a:rPr>
              <a:t>Transition from IPv4 to IPv6</a:t>
            </a:r>
          </a:p>
        </p:txBody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500188"/>
            <a:ext cx="8256587" cy="2487612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mtClean="0">
                <a:ea typeface="ＭＳ Ｐゴシック" pitchFamily="34" charset="-128"/>
              </a:rPr>
              <a:t>not all routers can be upgraded simultaneously</a:t>
            </a:r>
          </a:p>
          <a:p>
            <a:pPr lvl="1">
              <a:lnSpc>
                <a:spcPct val="75000"/>
              </a:lnSpc>
            </a:pPr>
            <a:r>
              <a:rPr lang="en-US" sz="2800" smtClean="0">
                <a:ea typeface="ＭＳ Ｐゴシック" pitchFamily="34" charset="-128"/>
              </a:rPr>
              <a:t>no </a:t>
            </a:r>
            <a:r>
              <a:rPr lang="ja-JP" altLang="en-US" sz="2800" smtClean="0">
                <a:ea typeface="ＭＳ Ｐゴシック" pitchFamily="34" charset="-128"/>
              </a:rPr>
              <a:t>“</a:t>
            </a:r>
            <a:r>
              <a:rPr lang="en-US" altLang="ja-JP" sz="2800" smtClean="0">
                <a:ea typeface="ＭＳ Ｐゴシック" pitchFamily="34" charset="-128"/>
              </a:rPr>
              <a:t>flag days</a:t>
            </a:r>
            <a:r>
              <a:rPr lang="ja-JP" altLang="en-US" sz="2800" smtClean="0">
                <a:ea typeface="ＭＳ Ｐゴシック" pitchFamily="34" charset="-128"/>
              </a:rPr>
              <a:t>”</a:t>
            </a:r>
            <a:endParaRPr lang="en-US" altLang="ja-JP" sz="2800" smtClean="0">
              <a:ea typeface="ＭＳ Ｐゴシック" pitchFamily="34" charset="-128"/>
            </a:endParaRPr>
          </a:p>
          <a:p>
            <a:pPr lvl="1">
              <a:lnSpc>
                <a:spcPct val="75000"/>
              </a:lnSpc>
            </a:pPr>
            <a:r>
              <a:rPr lang="en-US" sz="2800" smtClean="0">
                <a:ea typeface="ＭＳ Ｐゴシック" pitchFamily="34" charset="-128"/>
              </a:rPr>
              <a:t>how will network operate with mixed IPv4 and IPv6 routers? </a:t>
            </a:r>
          </a:p>
          <a:p>
            <a:r>
              <a:rPr lang="en-US" i="1" smtClean="0">
                <a:solidFill>
                  <a:srgbClr val="CC0000"/>
                </a:solidFill>
                <a:ea typeface="ＭＳ Ｐゴシック" pitchFamily="34" charset="-128"/>
              </a:rPr>
              <a:t>tunneling:</a:t>
            </a:r>
            <a:r>
              <a:rPr lang="en-US" smtClean="0">
                <a:ea typeface="ＭＳ Ｐゴシック" pitchFamily="34" charset="-128"/>
              </a:rPr>
              <a:t> IPv6 datagram carried as </a:t>
            </a:r>
            <a:r>
              <a:rPr lang="en-US" i="1" smtClean="0">
                <a:ea typeface="ＭＳ Ｐゴシック" pitchFamily="34" charset="-128"/>
              </a:rPr>
              <a:t>payload</a:t>
            </a:r>
            <a:r>
              <a:rPr lang="en-US" smtClean="0">
                <a:ea typeface="ＭＳ Ｐゴシック" pitchFamily="34" charset="-128"/>
              </a:rPr>
              <a:t> in IPv4 datagram among IPv4 routers</a:t>
            </a:r>
          </a:p>
        </p:txBody>
      </p:sp>
      <p:pic>
        <p:nvPicPr>
          <p:cNvPr id="90117" name="Picture 4" descr="underline_base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1025525"/>
            <a:ext cx="6856413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2101850" y="5351463"/>
            <a:ext cx="4854575" cy="473075"/>
            <a:chOff x="1163" y="3504"/>
            <a:chExt cx="3058" cy="298"/>
          </a:xfrm>
        </p:grpSpPr>
        <p:sp>
          <p:nvSpPr>
            <p:cNvPr id="70696" name="Rectangle 26"/>
            <p:cNvSpPr>
              <a:spLocks noChangeArrowheads="1"/>
            </p:cNvSpPr>
            <p:nvPr/>
          </p:nvSpPr>
          <p:spPr bwMode="auto">
            <a:xfrm>
              <a:off x="1163" y="3505"/>
              <a:ext cx="3058" cy="295"/>
            </a:xfrm>
            <a:prstGeom prst="rect">
              <a:avLst/>
            </a:prstGeom>
            <a:gradFill rotWithShape="1">
              <a:gsLst>
                <a:gs pos="0">
                  <a:srgbClr val="CC0000">
                    <a:alpha val="40999"/>
                  </a:srgbClr>
                </a:gs>
                <a:gs pos="100000">
                  <a:srgbClr val="CC0000">
                    <a:alpha val="37999"/>
                  </a:srgbClr>
                </a:gs>
              </a:gsLst>
              <a:lin ang="5400000" scaled="1"/>
            </a:gra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97" name="Line 27"/>
            <p:cNvSpPr>
              <a:spLocks noChangeShapeType="1"/>
            </p:cNvSpPr>
            <p:nvPr/>
          </p:nvSpPr>
          <p:spPr bwMode="auto">
            <a:xfrm>
              <a:off x="2022" y="3504"/>
              <a:ext cx="0" cy="295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698" name="Line 28"/>
            <p:cNvSpPr>
              <a:spLocks noChangeShapeType="1"/>
            </p:cNvSpPr>
            <p:nvPr/>
          </p:nvSpPr>
          <p:spPr bwMode="auto">
            <a:xfrm>
              <a:off x="1781" y="3507"/>
              <a:ext cx="0" cy="295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699" name="Line 29"/>
            <p:cNvSpPr>
              <a:spLocks noChangeShapeType="1"/>
            </p:cNvSpPr>
            <p:nvPr/>
          </p:nvSpPr>
          <p:spPr bwMode="auto">
            <a:xfrm>
              <a:off x="1532" y="3504"/>
              <a:ext cx="0" cy="295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700" name="Line 31"/>
            <p:cNvSpPr>
              <a:spLocks noChangeShapeType="1"/>
            </p:cNvSpPr>
            <p:nvPr/>
          </p:nvSpPr>
          <p:spPr bwMode="auto">
            <a:xfrm>
              <a:off x="1187" y="3504"/>
              <a:ext cx="0" cy="56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701" name="Line 32"/>
            <p:cNvSpPr>
              <a:spLocks noChangeShapeType="1"/>
            </p:cNvSpPr>
            <p:nvPr/>
          </p:nvSpPr>
          <p:spPr bwMode="auto">
            <a:xfrm>
              <a:off x="1187" y="3742"/>
              <a:ext cx="0" cy="56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702" name="Line 33"/>
            <p:cNvSpPr>
              <a:spLocks noChangeShapeType="1"/>
            </p:cNvSpPr>
            <p:nvPr/>
          </p:nvSpPr>
          <p:spPr bwMode="auto">
            <a:xfrm>
              <a:off x="1283" y="3504"/>
              <a:ext cx="0" cy="56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703" name="Line 34"/>
            <p:cNvSpPr>
              <a:spLocks noChangeShapeType="1"/>
            </p:cNvSpPr>
            <p:nvPr/>
          </p:nvSpPr>
          <p:spPr bwMode="auto">
            <a:xfrm>
              <a:off x="1283" y="3742"/>
              <a:ext cx="0" cy="56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704" name="Line 35"/>
            <p:cNvSpPr>
              <a:spLocks noChangeShapeType="1"/>
            </p:cNvSpPr>
            <p:nvPr/>
          </p:nvSpPr>
          <p:spPr bwMode="auto">
            <a:xfrm>
              <a:off x="1379" y="3504"/>
              <a:ext cx="0" cy="56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705" name="Line 36"/>
            <p:cNvSpPr>
              <a:spLocks noChangeShapeType="1"/>
            </p:cNvSpPr>
            <p:nvPr/>
          </p:nvSpPr>
          <p:spPr bwMode="auto">
            <a:xfrm>
              <a:off x="1379" y="3742"/>
              <a:ext cx="0" cy="56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706" name="Line 37"/>
            <p:cNvSpPr>
              <a:spLocks noChangeShapeType="1"/>
            </p:cNvSpPr>
            <p:nvPr/>
          </p:nvSpPr>
          <p:spPr bwMode="auto">
            <a:xfrm>
              <a:off x="1475" y="3504"/>
              <a:ext cx="0" cy="56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707" name="Line 38"/>
            <p:cNvSpPr>
              <a:spLocks noChangeShapeType="1"/>
            </p:cNvSpPr>
            <p:nvPr/>
          </p:nvSpPr>
          <p:spPr bwMode="auto">
            <a:xfrm>
              <a:off x="1475" y="3742"/>
              <a:ext cx="0" cy="56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708" name="Line 39"/>
            <p:cNvSpPr>
              <a:spLocks noChangeShapeType="1"/>
            </p:cNvSpPr>
            <p:nvPr/>
          </p:nvSpPr>
          <p:spPr bwMode="auto">
            <a:xfrm>
              <a:off x="1327" y="3506"/>
              <a:ext cx="0" cy="56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709" name="Line 40"/>
            <p:cNvSpPr>
              <a:spLocks noChangeShapeType="1"/>
            </p:cNvSpPr>
            <p:nvPr/>
          </p:nvSpPr>
          <p:spPr bwMode="auto">
            <a:xfrm>
              <a:off x="1327" y="3744"/>
              <a:ext cx="0" cy="56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710" name="Line 41"/>
            <p:cNvSpPr>
              <a:spLocks noChangeShapeType="1"/>
            </p:cNvSpPr>
            <p:nvPr/>
          </p:nvSpPr>
          <p:spPr bwMode="auto">
            <a:xfrm>
              <a:off x="1213" y="3508"/>
              <a:ext cx="0" cy="56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711" name="Line 42"/>
            <p:cNvSpPr>
              <a:spLocks noChangeShapeType="1"/>
            </p:cNvSpPr>
            <p:nvPr/>
          </p:nvSpPr>
          <p:spPr bwMode="auto">
            <a:xfrm>
              <a:off x="1213" y="3746"/>
              <a:ext cx="0" cy="56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70664" name="Text Box 48"/>
          <p:cNvSpPr txBox="1">
            <a:spLocks noChangeArrowheads="1"/>
          </p:cNvSpPr>
          <p:nvPr/>
        </p:nvSpPr>
        <p:spPr bwMode="auto">
          <a:xfrm>
            <a:off x="1597025" y="4549775"/>
            <a:ext cx="2006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smtClean="0"/>
              <a:t>IPv4 source, dest addr </a:t>
            </a:r>
          </a:p>
        </p:txBody>
      </p:sp>
      <p:sp>
        <p:nvSpPr>
          <p:cNvPr id="70665" name="Text Box 50"/>
          <p:cNvSpPr txBox="1">
            <a:spLocks noChangeArrowheads="1"/>
          </p:cNvSpPr>
          <p:nvPr/>
        </p:nvSpPr>
        <p:spPr bwMode="auto">
          <a:xfrm>
            <a:off x="1303338" y="4318000"/>
            <a:ext cx="16525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dirty="0" smtClean="0"/>
              <a:t>IPv4 header fields </a:t>
            </a:r>
          </a:p>
        </p:txBody>
      </p:sp>
      <p:sp>
        <p:nvSpPr>
          <p:cNvPr id="70666" name="Line 55"/>
          <p:cNvSpPr>
            <a:spLocks noChangeShapeType="1"/>
          </p:cNvSpPr>
          <p:nvPr/>
        </p:nvSpPr>
        <p:spPr bwMode="auto">
          <a:xfrm>
            <a:off x="2855913" y="4808538"/>
            <a:ext cx="0" cy="738187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70667" name="Line 56"/>
          <p:cNvSpPr>
            <a:spLocks noChangeShapeType="1"/>
          </p:cNvSpPr>
          <p:nvPr/>
        </p:nvSpPr>
        <p:spPr bwMode="auto">
          <a:xfrm>
            <a:off x="2860675" y="4803775"/>
            <a:ext cx="381000" cy="738188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70668" name="Line 57"/>
          <p:cNvSpPr>
            <a:spLocks noChangeShapeType="1"/>
          </p:cNvSpPr>
          <p:nvPr/>
        </p:nvSpPr>
        <p:spPr bwMode="auto">
          <a:xfrm>
            <a:off x="2260600" y="4560888"/>
            <a:ext cx="0" cy="976312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70669" name="Text Box 23"/>
          <p:cNvSpPr txBox="1">
            <a:spLocks noChangeArrowheads="1"/>
          </p:cNvSpPr>
          <p:nvPr/>
        </p:nvSpPr>
        <p:spPr bwMode="auto">
          <a:xfrm>
            <a:off x="3663950" y="6178550"/>
            <a:ext cx="1670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/>
              <a:t>IPv4 datagram</a:t>
            </a:r>
          </a:p>
        </p:txBody>
      </p:sp>
      <p:sp>
        <p:nvSpPr>
          <p:cNvPr id="70670" name="Line 24"/>
          <p:cNvSpPr>
            <a:spLocks noChangeShapeType="1"/>
          </p:cNvSpPr>
          <p:nvPr/>
        </p:nvSpPr>
        <p:spPr bwMode="auto">
          <a:xfrm>
            <a:off x="5284788" y="6367463"/>
            <a:ext cx="1695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70671" name="Line 25"/>
          <p:cNvSpPr>
            <a:spLocks noChangeShapeType="1"/>
          </p:cNvSpPr>
          <p:nvPr/>
        </p:nvSpPr>
        <p:spPr bwMode="auto">
          <a:xfrm flipH="1">
            <a:off x="2095500" y="6367463"/>
            <a:ext cx="1606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418880" name="Text Box 64"/>
          <p:cNvSpPr txBox="1">
            <a:spLocks noChangeArrowheads="1"/>
          </p:cNvSpPr>
          <p:nvPr/>
        </p:nvSpPr>
        <p:spPr bwMode="auto">
          <a:xfrm>
            <a:off x="4384675" y="5829300"/>
            <a:ext cx="1670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/>
              <a:t>IPv6 datagram</a:t>
            </a:r>
          </a:p>
        </p:txBody>
      </p:sp>
      <p:sp>
        <p:nvSpPr>
          <p:cNvPr id="418881" name="Line 65"/>
          <p:cNvSpPr>
            <a:spLocks noChangeShapeType="1"/>
          </p:cNvSpPr>
          <p:nvPr/>
        </p:nvSpPr>
        <p:spPr bwMode="auto">
          <a:xfrm>
            <a:off x="6021388" y="5999163"/>
            <a:ext cx="857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418882" name="Line 66"/>
          <p:cNvSpPr>
            <a:spLocks noChangeShapeType="1"/>
          </p:cNvSpPr>
          <p:nvPr/>
        </p:nvSpPr>
        <p:spPr bwMode="auto">
          <a:xfrm flipH="1">
            <a:off x="3522663" y="5999163"/>
            <a:ext cx="925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70675" name="Rectangle 69"/>
          <p:cNvSpPr>
            <a:spLocks noChangeArrowheads="1"/>
          </p:cNvSpPr>
          <p:nvPr/>
        </p:nvSpPr>
        <p:spPr bwMode="auto">
          <a:xfrm>
            <a:off x="3490913" y="5386388"/>
            <a:ext cx="3422650" cy="401637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70"/>
          <p:cNvGrpSpPr>
            <a:grpSpLocks/>
          </p:cNvGrpSpPr>
          <p:nvPr/>
        </p:nvGrpSpPr>
        <p:grpSpPr bwMode="auto">
          <a:xfrm>
            <a:off x="4552950" y="4416425"/>
            <a:ext cx="3379788" cy="1109663"/>
            <a:chOff x="2868" y="2782"/>
            <a:chExt cx="2129" cy="699"/>
          </a:xfrm>
        </p:grpSpPr>
        <p:sp>
          <p:nvSpPr>
            <p:cNvPr id="70694" name="Text Box 51"/>
            <p:cNvSpPr txBox="1">
              <a:spLocks noChangeArrowheads="1"/>
            </p:cNvSpPr>
            <p:nvPr/>
          </p:nvSpPr>
          <p:spPr bwMode="auto">
            <a:xfrm>
              <a:off x="4204" y="2782"/>
              <a:ext cx="79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smtClean="0"/>
                <a:t>IPv4 payload </a:t>
              </a:r>
            </a:p>
          </p:txBody>
        </p:sp>
        <p:sp>
          <p:nvSpPr>
            <p:cNvPr id="70695" name="Line 54"/>
            <p:cNvSpPr>
              <a:spLocks noChangeShapeType="1"/>
            </p:cNvSpPr>
            <p:nvPr/>
          </p:nvSpPr>
          <p:spPr bwMode="auto">
            <a:xfrm flipH="1">
              <a:off x="2868" y="2979"/>
              <a:ext cx="1532" cy="502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4" name="Group 71"/>
          <p:cNvGrpSpPr>
            <a:grpSpLocks/>
          </p:cNvGrpSpPr>
          <p:nvPr/>
        </p:nvGrpSpPr>
        <p:grpSpPr bwMode="auto">
          <a:xfrm>
            <a:off x="3506788" y="4321175"/>
            <a:ext cx="3402012" cy="1476375"/>
            <a:chOff x="2280" y="1247"/>
            <a:chExt cx="2143" cy="930"/>
          </a:xfrm>
        </p:grpSpPr>
        <p:sp>
          <p:nvSpPr>
            <p:cNvPr id="70678" name="Rectangle 5"/>
            <p:cNvSpPr>
              <a:spLocks noChangeArrowheads="1"/>
            </p:cNvSpPr>
            <p:nvPr/>
          </p:nvSpPr>
          <p:spPr bwMode="auto">
            <a:xfrm>
              <a:off x="2280" y="1918"/>
              <a:ext cx="2143" cy="253"/>
            </a:xfrm>
            <a:prstGeom prst="rect">
              <a:avLst/>
            </a:prstGeom>
            <a:solidFill>
              <a:srgbClr val="66CC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79" name="Line 8"/>
            <p:cNvSpPr>
              <a:spLocks noChangeShapeType="1"/>
            </p:cNvSpPr>
            <p:nvPr/>
          </p:nvSpPr>
          <p:spPr bwMode="auto">
            <a:xfrm>
              <a:off x="2333" y="1918"/>
              <a:ext cx="0" cy="2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680" name="Line 9"/>
            <p:cNvSpPr>
              <a:spLocks noChangeShapeType="1"/>
            </p:cNvSpPr>
            <p:nvPr/>
          </p:nvSpPr>
          <p:spPr bwMode="auto">
            <a:xfrm>
              <a:off x="2307" y="1917"/>
              <a:ext cx="0" cy="2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681" name="Line 10"/>
            <p:cNvSpPr>
              <a:spLocks noChangeShapeType="1"/>
            </p:cNvSpPr>
            <p:nvPr/>
          </p:nvSpPr>
          <p:spPr bwMode="auto">
            <a:xfrm>
              <a:off x="2381" y="1918"/>
              <a:ext cx="0" cy="2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682" name="Line 11"/>
            <p:cNvSpPr>
              <a:spLocks noChangeShapeType="1"/>
            </p:cNvSpPr>
            <p:nvPr/>
          </p:nvSpPr>
          <p:spPr bwMode="auto">
            <a:xfrm>
              <a:off x="2407" y="1916"/>
              <a:ext cx="0" cy="2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683" name="Line 12"/>
            <p:cNvSpPr>
              <a:spLocks noChangeShapeType="1"/>
            </p:cNvSpPr>
            <p:nvPr/>
          </p:nvSpPr>
          <p:spPr bwMode="auto">
            <a:xfrm>
              <a:off x="2441" y="1916"/>
              <a:ext cx="0" cy="2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684" name="Line 13"/>
            <p:cNvSpPr>
              <a:spLocks noChangeShapeType="1"/>
            </p:cNvSpPr>
            <p:nvPr/>
          </p:nvSpPr>
          <p:spPr bwMode="auto">
            <a:xfrm>
              <a:off x="2483" y="1916"/>
              <a:ext cx="0" cy="2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685" name="Line 14"/>
            <p:cNvSpPr>
              <a:spLocks noChangeShapeType="1"/>
            </p:cNvSpPr>
            <p:nvPr/>
          </p:nvSpPr>
          <p:spPr bwMode="auto">
            <a:xfrm>
              <a:off x="2679" y="1923"/>
              <a:ext cx="0" cy="2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686" name="Line 15"/>
            <p:cNvSpPr>
              <a:spLocks noChangeShapeType="1"/>
            </p:cNvSpPr>
            <p:nvPr/>
          </p:nvSpPr>
          <p:spPr bwMode="auto">
            <a:xfrm>
              <a:off x="2915" y="1923"/>
              <a:ext cx="0" cy="2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687" name="Text Box 16"/>
            <p:cNvSpPr txBox="1">
              <a:spLocks noChangeArrowheads="1"/>
            </p:cNvSpPr>
            <p:nvPr/>
          </p:nvSpPr>
          <p:spPr bwMode="auto">
            <a:xfrm>
              <a:off x="2672" y="1557"/>
              <a:ext cx="103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smtClean="0"/>
                <a:t>UDP/TCP payload</a:t>
              </a:r>
            </a:p>
          </p:txBody>
        </p:sp>
        <p:sp>
          <p:nvSpPr>
            <p:cNvPr id="70688" name="Text Box 17"/>
            <p:cNvSpPr txBox="1">
              <a:spLocks noChangeArrowheads="1"/>
            </p:cNvSpPr>
            <p:nvPr/>
          </p:nvSpPr>
          <p:spPr bwMode="auto">
            <a:xfrm>
              <a:off x="2500" y="1396"/>
              <a:ext cx="1202" cy="1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lnSpc>
                  <a:spcPct val="85000"/>
                </a:lnSpc>
                <a:defRPr/>
              </a:pPr>
              <a:r>
                <a:rPr lang="en-US" sz="1400" smtClean="0"/>
                <a:t>IPv6 source dest addr</a:t>
              </a:r>
            </a:p>
          </p:txBody>
        </p:sp>
        <p:sp>
          <p:nvSpPr>
            <p:cNvPr id="70689" name="Text Box 18"/>
            <p:cNvSpPr txBox="1">
              <a:spLocks noChangeArrowheads="1"/>
            </p:cNvSpPr>
            <p:nvPr/>
          </p:nvSpPr>
          <p:spPr bwMode="auto">
            <a:xfrm>
              <a:off x="2314" y="1247"/>
              <a:ext cx="1010" cy="1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lnSpc>
                  <a:spcPct val="85000"/>
                </a:lnSpc>
                <a:defRPr/>
              </a:pPr>
              <a:r>
                <a:rPr lang="en-US" sz="1400" smtClean="0"/>
                <a:t>IPv6 header fields</a:t>
              </a:r>
            </a:p>
          </p:txBody>
        </p:sp>
        <p:sp>
          <p:nvSpPr>
            <p:cNvPr id="70690" name="Line 19"/>
            <p:cNvSpPr>
              <a:spLocks noChangeShapeType="1"/>
            </p:cNvSpPr>
            <p:nvPr/>
          </p:nvSpPr>
          <p:spPr bwMode="auto">
            <a:xfrm>
              <a:off x="2602" y="1543"/>
              <a:ext cx="3" cy="442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691" name="Line 20"/>
            <p:cNvSpPr>
              <a:spLocks noChangeShapeType="1"/>
            </p:cNvSpPr>
            <p:nvPr/>
          </p:nvSpPr>
          <p:spPr bwMode="auto">
            <a:xfrm>
              <a:off x="2594" y="1546"/>
              <a:ext cx="174" cy="440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692" name="Line 58"/>
            <p:cNvSpPr>
              <a:spLocks noChangeShapeType="1"/>
            </p:cNvSpPr>
            <p:nvPr/>
          </p:nvSpPr>
          <p:spPr bwMode="auto">
            <a:xfrm>
              <a:off x="2386" y="1399"/>
              <a:ext cx="0" cy="549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0693" name="Line 59"/>
            <p:cNvSpPr>
              <a:spLocks noChangeShapeType="1"/>
            </p:cNvSpPr>
            <p:nvPr/>
          </p:nvSpPr>
          <p:spPr bwMode="auto">
            <a:xfrm>
              <a:off x="3334" y="1720"/>
              <a:ext cx="0" cy="252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8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18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18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888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>
                <a:latin typeface="Tahoma" charset="0"/>
              </a:rPr>
              <a:t>Network Layer</a:t>
            </a:r>
          </a:p>
        </p:txBody>
      </p:sp>
      <p:sp>
        <p:nvSpPr>
          <p:cNvPr id="727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4-</a:t>
            </a:r>
            <a:fld id="{BAFA2A15-503B-4B6E-9EF8-288F3896BCC4}" type="slidenum">
              <a:rPr lang="en-US"/>
              <a:pPr/>
              <a:t>12</a:t>
            </a:fld>
            <a:endParaRPr lang="en-US"/>
          </a:p>
        </p:txBody>
      </p:sp>
      <p:grpSp>
        <p:nvGrpSpPr>
          <p:cNvPr id="2" name="Group 352"/>
          <p:cNvGrpSpPr>
            <a:grpSpLocks/>
          </p:cNvGrpSpPr>
          <p:nvPr/>
        </p:nvGrpSpPr>
        <p:grpSpPr bwMode="auto">
          <a:xfrm>
            <a:off x="2557463" y="3384550"/>
            <a:ext cx="817562" cy="2981325"/>
            <a:chOff x="1611" y="2132"/>
            <a:chExt cx="515" cy="1878"/>
          </a:xfrm>
        </p:grpSpPr>
        <p:grpSp>
          <p:nvGrpSpPr>
            <p:cNvPr id="3" name="Group 212"/>
            <p:cNvGrpSpPr>
              <a:grpSpLocks/>
            </p:cNvGrpSpPr>
            <p:nvPr/>
          </p:nvGrpSpPr>
          <p:grpSpPr bwMode="auto">
            <a:xfrm>
              <a:off x="1625" y="2200"/>
              <a:ext cx="471" cy="908"/>
              <a:chOff x="643" y="2144"/>
              <a:chExt cx="471" cy="908"/>
            </a:xfrm>
          </p:grpSpPr>
          <p:sp>
            <p:nvSpPr>
              <p:cNvPr id="72866" name="Rectangle 183"/>
              <p:cNvSpPr>
                <a:spLocks noChangeArrowheads="1"/>
              </p:cNvSpPr>
              <p:nvPr/>
            </p:nvSpPr>
            <p:spPr bwMode="auto">
              <a:xfrm>
                <a:off x="652" y="2144"/>
                <a:ext cx="462" cy="908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867" name="Text Box 184"/>
              <p:cNvSpPr txBox="1">
                <a:spLocks noChangeArrowheads="1"/>
              </p:cNvSpPr>
              <p:nvPr/>
            </p:nvSpPr>
            <p:spPr bwMode="auto">
              <a:xfrm>
                <a:off x="643" y="2169"/>
                <a:ext cx="457" cy="8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66CC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/>
                  <a:t>flow: X</a:t>
                </a:r>
              </a:p>
              <a:p>
                <a:r>
                  <a:rPr lang="en-US" sz="1400"/>
                  <a:t>src: A</a:t>
                </a:r>
              </a:p>
              <a:p>
                <a:r>
                  <a:rPr lang="en-US" sz="1400"/>
                  <a:t>dest: F</a:t>
                </a:r>
              </a:p>
              <a:p>
                <a:endParaRPr lang="en-US" sz="1400"/>
              </a:p>
              <a:p>
                <a:endParaRPr lang="en-US" sz="1400"/>
              </a:p>
              <a:p>
                <a:r>
                  <a:rPr lang="en-US" sz="1400"/>
                  <a:t>data</a:t>
                </a:r>
              </a:p>
            </p:txBody>
          </p:sp>
        </p:grpSp>
        <p:sp>
          <p:nvSpPr>
            <p:cNvPr id="72863" name="Line 194"/>
            <p:cNvSpPr>
              <a:spLocks noChangeShapeType="1"/>
            </p:cNvSpPr>
            <p:nvPr/>
          </p:nvSpPr>
          <p:spPr bwMode="auto">
            <a:xfrm>
              <a:off x="1661" y="2132"/>
              <a:ext cx="4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2864" name="Text Box 204"/>
            <p:cNvSpPr txBox="1">
              <a:spLocks noChangeArrowheads="1"/>
            </p:cNvSpPr>
            <p:nvPr/>
          </p:nvSpPr>
          <p:spPr bwMode="auto">
            <a:xfrm>
              <a:off x="1611" y="3690"/>
              <a:ext cx="515" cy="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lnSpc>
                  <a:spcPct val="85000"/>
                </a:lnSpc>
                <a:defRPr/>
              </a:pPr>
              <a:r>
                <a:rPr lang="en-US" sz="1600" smtClean="0"/>
                <a:t>A-to-B: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600" smtClean="0"/>
                <a:t>IPv6</a:t>
              </a:r>
            </a:p>
          </p:txBody>
        </p:sp>
        <p:sp>
          <p:nvSpPr>
            <p:cNvPr id="72865" name="Line 205"/>
            <p:cNvSpPr>
              <a:spLocks noChangeShapeType="1"/>
            </p:cNvSpPr>
            <p:nvPr/>
          </p:nvSpPr>
          <p:spPr bwMode="auto">
            <a:xfrm>
              <a:off x="1856" y="3230"/>
              <a:ext cx="0" cy="4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4" name="Group 353"/>
          <p:cNvGrpSpPr>
            <a:grpSpLocks/>
          </p:cNvGrpSpPr>
          <p:nvPr/>
        </p:nvGrpSpPr>
        <p:grpSpPr bwMode="auto">
          <a:xfrm>
            <a:off x="3532188" y="3376613"/>
            <a:ext cx="1185862" cy="3319462"/>
            <a:chOff x="2225" y="2127"/>
            <a:chExt cx="747" cy="2091"/>
          </a:xfrm>
        </p:grpSpPr>
        <p:grpSp>
          <p:nvGrpSpPr>
            <p:cNvPr id="5" name="Group 216"/>
            <p:cNvGrpSpPr>
              <a:grpSpLocks/>
            </p:cNvGrpSpPr>
            <p:nvPr/>
          </p:nvGrpSpPr>
          <p:grpSpPr bwMode="auto">
            <a:xfrm>
              <a:off x="2225" y="2194"/>
              <a:ext cx="620" cy="1388"/>
              <a:chOff x="441" y="2082"/>
              <a:chExt cx="620" cy="1388"/>
            </a:xfrm>
          </p:grpSpPr>
          <p:sp>
            <p:nvSpPr>
              <p:cNvPr id="72857" name="Rectangle 189"/>
              <p:cNvSpPr>
                <a:spLocks noChangeArrowheads="1"/>
              </p:cNvSpPr>
              <p:nvPr/>
            </p:nvSpPr>
            <p:spPr bwMode="auto">
              <a:xfrm>
                <a:off x="478" y="2088"/>
                <a:ext cx="583" cy="1382"/>
              </a:xfrm>
              <a:prstGeom prst="rect">
                <a:avLst/>
              </a:prstGeom>
              <a:solidFill>
                <a:srgbClr val="CC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" name="Group 190"/>
              <p:cNvGrpSpPr>
                <a:grpSpLocks/>
              </p:cNvGrpSpPr>
              <p:nvPr/>
            </p:nvGrpSpPr>
            <p:grpSpPr bwMode="auto">
              <a:xfrm>
                <a:off x="499" y="2471"/>
                <a:ext cx="489" cy="908"/>
                <a:chOff x="4869" y="143"/>
                <a:chExt cx="489" cy="908"/>
              </a:xfrm>
            </p:grpSpPr>
            <p:sp>
              <p:nvSpPr>
                <p:cNvPr id="72860" name="Rectangle 191"/>
                <p:cNvSpPr>
                  <a:spLocks noChangeArrowheads="1"/>
                </p:cNvSpPr>
                <p:nvPr/>
              </p:nvSpPr>
              <p:spPr bwMode="auto">
                <a:xfrm>
                  <a:off x="4893" y="143"/>
                  <a:ext cx="462" cy="908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2861" name="Text Box 192"/>
                <p:cNvSpPr txBox="1">
                  <a:spLocks noChangeArrowheads="1"/>
                </p:cNvSpPr>
                <p:nvPr/>
              </p:nvSpPr>
              <p:spPr bwMode="auto">
                <a:xfrm>
                  <a:off x="4869" y="161"/>
                  <a:ext cx="489" cy="86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sz="1400"/>
                    <a:t>Flow: X</a:t>
                  </a:r>
                </a:p>
                <a:p>
                  <a:r>
                    <a:rPr lang="en-US" sz="1400"/>
                    <a:t>Src: A</a:t>
                  </a:r>
                </a:p>
                <a:p>
                  <a:r>
                    <a:rPr lang="en-US" sz="1400"/>
                    <a:t>Dest: F</a:t>
                  </a:r>
                </a:p>
                <a:p>
                  <a:endParaRPr lang="en-US" sz="1400"/>
                </a:p>
                <a:p>
                  <a:endParaRPr lang="en-US" sz="1400"/>
                </a:p>
                <a:p>
                  <a:r>
                    <a:rPr lang="en-US" sz="1400"/>
                    <a:t>data</a:t>
                  </a:r>
                </a:p>
              </p:txBody>
            </p:sp>
          </p:grpSp>
          <p:sp>
            <p:nvSpPr>
              <p:cNvPr id="72859" name="Text Box 193"/>
              <p:cNvSpPr txBox="1">
                <a:spLocks noChangeArrowheads="1"/>
              </p:cNvSpPr>
              <p:nvPr/>
            </p:nvSpPr>
            <p:spPr bwMode="auto">
              <a:xfrm>
                <a:off x="441" y="2082"/>
                <a:ext cx="564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mtClean="0">
                    <a:solidFill>
                      <a:schemeClr val="bg1"/>
                    </a:solidFill>
                  </a:rPr>
                  <a:t>src:B</a:t>
                </a:r>
              </a:p>
              <a:p>
                <a:pPr>
                  <a:defRPr/>
                </a:pPr>
                <a:r>
                  <a:rPr lang="en-US" smtClean="0">
                    <a:solidFill>
                      <a:schemeClr val="bg1"/>
                    </a:solidFill>
                  </a:rPr>
                  <a:t>dest: E</a:t>
                </a:r>
              </a:p>
            </p:txBody>
          </p:sp>
        </p:grpSp>
        <p:sp>
          <p:nvSpPr>
            <p:cNvPr id="72854" name="Line 195"/>
            <p:cNvSpPr>
              <a:spLocks noChangeShapeType="1"/>
            </p:cNvSpPr>
            <p:nvPr/>
          </p:nvSpPr>
          <p:spPr bwMode="auto">
            <a:xfrm>
              <a:off x="2345" y="2127"/>
              <a:ext cx="4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2855" name="Text Box 208"/>
            <p:cNvSpPr txBox="1">
              <a:spLocks noChangeArrowheads="1"/>
            </p:cNvSpPr>
            <p:nvPr/>
          </p:nvSpPr>
          <p:spPr bwMode="auto">
            <a:xfrm>
              <a:off x="2231" y="3767"/>
              <a:ext cx="741" cy="4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lnSpc>
                  <a:spcPct val="85000"/>
                </a:lnSpc>
                <a:defRPr/>
              </a:pPr>
              <a:r>
                <a:rPr lang="en-US" sz="1600" smtClean="0"/>
                <a:t>B-to-C: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600" smtClean="0"/>
                <a:t>IPv6 inside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600" smtClean="0"/>
                <a:t>IPv4</a:t>
              </a:r>
            </a:p>
          </p:txBody>
        </p:sp>
        <p:sp>
          <p:nvSpPr>
            <p:cNvPr id="72856" name="Line 209"/>
            <p:cNvSpPr>
              <a:spLocks noChangeShapeType="1"/>
            </p:cNvSpPr>
            <p:nvPr/>
          </p:nvSpPr>
          <p:spPr bwMode="auto">
            <a:xfrm>
              <a:off x="2588" y="3604"/>
              <a:ext cx="0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7" name="Group 355"/>
          <p:cNvGrpSpPr>
            <a:grpSpLocks/>
          </p:cNvGrpSpPr>
          <p:nvPr/>
        </p:nvGrpSpPr>
        <p:grpSpPr bwMode="auto">
          <a:xfrm>
            <a:off x="6748463" y="3379788"/>
            <a:ext cx="881062" cy="2998787"/>
            <a:chOff x="4251" y="2129"/>
            <a:chExt cx="555" cy="1889"/>
          </a:xfrm>
        </p:grpSpPr>
        <p:sp>
          <p:nvSpPr>
            <p:cNvPr id="72847" name="Line 197"/>
            <p:cNvSpPr>
              <a:spLocks noChangeShapeType="1"/>
            </p:cNvSpPr>
            <p:nvPr/>
          </p:nvSpPr>
          <p:spPr bwMode="auto">
            <a:xfrm>
              <a:off x="4292" y="2129"/>
              <a:ext cx="4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2848" name="Text Box 206"/>
            <p:cNvSpPr txBox="1">
              <a:spLocks noChangeArrowheads="1"/>
            </p:cNvSpPr>
            <p:nvPr/>
          </p:nvSpPr>
          <p:spPr bwMode="auto">
            <a:xfrm>
              <a:off x="4298" y="3698"/>
              <a:ext cx="508" cy="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lnSpc>
                  <a:spcPct val="85000"/>
                </a:lnSpc>
                <a:defRPr/>
              </a:pPr>
              <a:r>
                <a:rPr lang="en-US" sz="1600" smtClean="0"/>
                <a:t>E-to-F: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600" smtClean="0"/>
                <a:t>IPv6</a:t>
              </a:r>
            </a:p>
          </p:txBody>
        </p:sp>
        <p:sp>
          <p:nvSpPr>
            <p:cNvPr id="72849" name="Line 207"/>
            <p:cNvSpPr>
              <a:spLocks noChangeShapeType="1"/>
            </p:cNvSpPr>
            <p:nvPr/>
          </p:nvSpPr>
          <p:spPr bwMode="auto">
            <a:xfrm>
              <a:off x="4540" y="3238"/>
              <a:ext cx="0" cy="49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grpSp>
          <p:nvGrpSpPr>
            <p:cNvPr id="8" name="Group 213"/>
            <p:cNvGrpSpPr>
              <a:grpSpLocks/>
            </p:cNvGrpSpPr>
            <p:nvPr/>
          </p:nvGrpSpPr>
          <p:grpSpPr bwMode="auto">
            <a:xfrm>
              <a:off x="4251" y="2205"/>
              <a:ext cx="471" cy="908"/>
              <a:chOff x="643" y="2144"/>
              <a:chExt cx="471" cy="908"/>
            </a:xfrm>
          </p:grpSpPr>
          <p:sp>
            <p:nvSpPr>
              <p:cNvPr id="72851" name="Rectangle 214"/>
              <p:cNvSpPr>
                <a:spLocks noChangeArrowheads="1"/>
              </p:cNvSpPr>
              <p:nvPr/>
            </p:nvSpPr>
            <p:spPr bwMode="auto">
              <a:xfrm>
                <a:off x="652" y="2144"/>
                <a:ext cx="462" cy="908"/>
              </a:xfrm>
              <a:prstGeom prst="rect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852" name="Text Box 215"/>
              <p:cNvSpPr txBox="1">
                <a:spLocks noChangeArrowheads="1"/>
              </p:cNvSpPr>
              <p:nvPr/>
            </p:nvSpPr>
            <p:spPr bwMode="auto">
              <a:xfrm>
                <a:off x="643" y="2169"/>
                <a:ext cx="457" cy="8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66CC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/>
                  <a:t>flow: X</a:t>
                </a:r>
              </a:p>
              <a:p>
                <a:r>
                  <a:rPr lang="en-US" sz="1400"/>
                  <a:t>src: A</a:t>
                </a:r>
              </a:p>
              <a:p>
                <a:r>
                  <a:rPr lang="en-US" sz="1400"/>
                  <a:t>dest: F</a:t>
                </a:r>
              </a:p>
              <a:p>
                <a:endParaRPr lang="en-US" sz="1400"/>
              </a:p>
              <a:p>
                <a:endParaRPr lang="en-US" sz="1400"/>
              </a:p>
              <a:p>
                <a:r>
                  <a:rPr lang="en-US" sz="1400"/>
                  <a:t>data</a:t>
                </a:r>
              </a:p>
            </p:txBody>
          </p:sp>
        </p:grpSp>
      </p:grpSp>
      <p:grpSp>
        <p:nvGrpSpPr>
          <p:cNvPr id="9" name="Group 354"/>
          <p:cNvGrpSpPr>
            <a:grpSpLocks/>
          </p:cNvGrpSpPr>
          <p:nvPr/>
        </p:nvGrpSpPr>
        <p:grpSpPr bwMode="auto">
          <a:xfrm>
            <a:off x="5567363" y="3378200"/>
            <a:ext cx="1176337" cy="3330575"/>
            <a:chOff x="3507" y="2128"/>
            <a:chExt cx="741" cy="2098"/>
          </a:xfrm>
        </p:grpSpPr>
        <p:sp>
          <p:nvSpPr>
            <p:cNvPr id="72838" name="Line 196"/>
            <p:cNvSpPr>
              <a:spLocks noChangeShapeType="1"/>
            </p:cNvSpPr>
            <p:nvPr/>
          </p:nvSpPr>
          <p:spPr bwMode="auto">
            <a:xfrm>
              <a:off x="3627" y="2128"/>
              <a:ext cx="43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2839" name="Text Box 210"/>
            <p:cNvSpPr txBox="1">
              <a:spLocks noChangeArrowheads="1"/>
            </p:cNvSpPr>
            <p:nvPr/>
          </p:nvSpPr>
          <p:spPr bwMode="auto">
            <a:xfrm>
              <a:off x="3507" y="3775"/>
              <a:ext cx="741" cy="4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lnSpc>
                  <a:spcPct val="85000"/>
                </a:lnSpc>
                <a:defRPr/>
              </a:pPr>
              <a:r>
                <a:rPr lang="en-US" sz="1600" smtClean="0"/>
                <a:t>B-to-C: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600" smtClean="0"/>
                <a:t>IPv6 inside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600" smtClean="0"/>
                <a:t>IPv4</a:t>
              </a:r>
            </a:p>
          </p:txBody>
        </p:sp>
        <p:sp>
          <p:nvSpPr>
            <p:cNvPr id="72840" name="Line 211"/>
            <p:cNvSpPr>
              <a:spLocks noChangeShapeType="1"/>
            </p:cNvSpPr>
            <p:nvPr/>
          </p:nvSpPr>
          <p:spPr bwMode="auto">
            <a:xfrm>
              <a:off x="3883" y="3640"/>
              <a:ext cx="0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grpSp>
          <p:nvGrpSpPr>
            <p:cNvPr id="10" name="Group 217"/>
            <p:cNvGrpSpPr>
              <a:grpSpLocks/>
            </p:cNvGrpSpPr>
            <p:nvPr/>
          </p:nvGrpSpPr>
          <p:grpSpPr bwMode="auto">
            <a:xfrm>
              <a:off x="3521" y="2220"/>
              <a:ext cx="620" cy="1388"/>
              <a:chOff x="441" y="2082"/>
              <a:chExt cx="620" cy="1388"/>
            </a:xfrm>
          </p:grpSpPr>
          <p:sp>
            <p:nvSpPr>
              <p:cNvPr id="72842" name="Rectangle 218"/>
              <p:cNvSpPr>
                <a:spLocks noChangeArrowheads="1"/>
              </p:cNvSpPr>
              <p:nvPr/>
            </p:nvSpPr>
            <p:spPr bwMode="auto">
              <a:xfrm>
                <a:off x="478" y="2088"/>
                <a:ext cx="583" cy="1382"/>
              </a:xfrm>
              <a:prstGeom prst="rect">
                <a:avLst/>
              </a:prstGeom>
              <a:solidFill>
                <a:srgbClr val="CC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" name="Group 219"/>
              <p:cNvGrpSpPr>
                <a:grpSpLocks/>
              </p:cNvGrpSpPr>
              <p:nvPr/>
            </p:nvGrpSpPr>
            <p:grpSpPr bwMode="auto">
              <a:xfrm>
                <a:off x="499" y="2471"/>
                <a:ext cx="489" cy="908"/>
                <a:chOff x="4869" y="143"/>
                <a:chExt cx="489" cy="908"/>
              </a:xfrm>
            </p:grpSpPr>
            <p:sp>
              <p:nvSpPr>
                <p:cNvPr id="72845" name="Rectangle 220"/>
                <p:cNvSpPr>
                  <a:spLocks noChangeArrowheads="1"/>
                </p:cNvSpPr>
                <p:nvPr/>
              </p:nvSpPr>
              <p:spPr bwMode="auto">
                <a:xfrm>
                  <a:off x="4893" y="143"/>
                  <a:ext cx="462" cy="908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2846" name="Text Box 221"/>
                <p:cNvSpPr txBox="1">
                  <a:spLocks noChangeArrowheads="1"/>
                </p:cNvSpPr>
                <p:nvPr/>
              </p:nvSpPr>
              <p:spPr bwMode="auto">
                <a:xfrm>
                  <a:off x="4869" y="161"/>
                  <a:ext cx="489" cy="86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sz="1400"/>
                    <a:t>Flow: X</a:t>
                  </a:r>
                </a:p>
                <a:p>
                  <a:r>
                    <a:rPr lang="en-US" sz="1400"/>
                    <a:t>Src: A</a:t>
                  </a:r>
                </a:p>
                <a:p>
                  <a:r>
                    <a:rPr lang="en-US" sz="1400"/>
                    <a:t>Dest: F</a:t>
                  </a:r>
                </a:p>
                <a:p>
                  <a:endParaRPr lang="en-US" sz="1400"/>
                </a:p>
                <a:p>
                  <a:endParaRPr lang="en-US" sz="1400"/>
                </a:p>
                <a:p>
                  <a:r>
                    <a:rPr lang="en-US" sz="1400"/>
                    <a:t>data</a:t>
                  </a:r>
                </a:p>
              </p:txBody>
            </p:sp>
          </p:grpSp>
          <p:sp>
            <p:nvSpPr>
              <p:cNvPr id="72844" name="Text Box 222"/>
              <p:cNvSpPr txBox="1">
                <a:spLocks noChangeArrowheads="1"/>
              </p:cNvSpPr>
              <p:nvPr/>
            </p:nvSpPr>
            <p:spPr bwMode="auto">
              <a:xfrm>
                <a:off x="441" y="2082"/>
                <a:ext cx="564" cy="4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mtClean="0">
                    <a:solidFill>
                      <a:schemeClr val="bg1"/>
                    </a:solidFill>
                  </a:rPr>
                  <a:t>src:B</a:t>
                </a:r>
              </a:p>
              <a:p>
                <a:pPr>
                  <a:defRPr/>
                </a:pPr>
                <a:r>
                  <a:rPr lang="en-US" smtClean="0">
                    <a:solidFill>
                      <a:schemeClr val="bg1"/>
                    </a:solidFill>
                  </a:rPr>
                  <a:t>dest: E</a:t>
                </a:r>
              </a:p>
            </p:txBody>
          </p:sp>
        </p:grpSp>
      </p:grpSp>
      <p:sp>
        <p:nvSpPr>
          <p:cNvPr id="72712" name="Text Box 224"/>
          <p:cNvSpPr txBox="1">
            <a:spLocks noChangeArrowheads="1"/>
          </p:cNvSpPr>
          <p:nvPr/>
        </p:nvSpPr>
        <p:spPr bwMode="auto">
          <a:xfrm>
            <a:off x="309563" y="2597150"/>
            <a:ext cx="1593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/>
              <a:t>physical view:</a:t>
            </a:r>
          </a:p>
        </p:txBody>
      </p:sp>
      <p:sp>
        <p:nvSpPr>
          <p:cNvPr id="72713" name="Line 225"/>
          <p:cNvSpPr>
            <a:spLocks noChangeShapeType="1"/>
          </p:cNvSpPr>
          <p:nvPr/>
        </p:nvSpPr>
        <p:spPr bwMode="auto">
          <a:xfrm flipV="1">
            <a:off x="3895725" y="2868613"/>
            <a:ext cx="23256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grpSp>
        <p:nvGrpSpPr>
          <p:cNvPr id="12" name="Group 228"/>
          <p:cNvGrpSpPr>
            <a:grpSpLocks/>
          </p:cNvGrpSpPr>
          <p:nvPr/>
        </p:nvGrpSpPr>
        <p:grpSpPr bwMode="auto">
          <a:xfrm>
            <a:off x="4230688" y="2703513"/>
            <a:ext cx="693737" cy="338137"/>
            <a:chOff x="4396" y="1245"/>
            <a:chExt cx="672" cy="248"/>
          </a:xfrm>
        </p:grpSpPr>
        <p:sp>
          <p:nvSpPr>
            <p:cNvPr id="92285" name="Oval 407"/>
            <p:cNvSpPr>
              <a:spLocks noChangeArrowheads="1"/>
            </p:cNvSpPr>
            <p:nvPr/>
          </p:nvSpPr>
          <p:spPr bwMode="auto">
            <a:xfrm>
              <a:off x="4399" y="1355"/>
              <a:ext cx="666" cy="138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100000">
                  <a:schemeClr val="bg1"/>
                </a:gs>
              </a:gsLst>
              <a:lin ang="0" scaled="1"/>
            </a:gra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92286" name="Rectangle 410"/>
            <p:cNvSpPr>
              <a:spLocks noChangeArrowheads="1"/>
            </p:cNvSpPr>
            <p:nvPr/>
          </p:nvSpPr>
          <p:spPr bwMode="auto">
            <a:xfrm>
              <a:off x="4399" y="1339"/>
              <a:ext cx="669" cy="86"/>
            </a:xfrm>
            <a:prstGeom prst="rect">
              <a:avLst/>
            </a:prstGeom>
            <a:gradFill rotWithShape="1">
              <a:gsLst>
                <a:gs pos="0">
                  <a:srgbClr val="CC0000"/>
                </a:gs>
                <a:gs pos="100000">
                  <a:schemeClr val="bg1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92287" name="Oval 411"/>
            <p:cNvSpPr>
              <a:spLocks noChangeArrowheads="1"/>
            </p:cNvSpPr>
            <p:nvPr/>
          </p:nvSpPr>
          <p:spPr bwMode="auto">
            <a:xfrm>
              <a:off x="4396" y="1245"/>
              <a:ext cx="667" cy="162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100000">
                  <a:schemeClr val="bg1"/>
                </a:gs>
              </a:gsLst>
              <a:lin ang="0" scaled="1"/>
            </a:gra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  <a:cs typeface="Arial" pitchFamily="34" charset="0"/>
              </a:endParaRPr>
            </a:p>
          </p:txBody>
        </p:sp>
        <p:grpSp>
          <p:nvGrpSpPr>
            <p:cNvPr id="13" name="Group 232"/>
            <p:cNvGrpSpPr>
              <a:grpSpLocks/>
            </p:cNvGrpSpPr>
            <p:nvPr/>
          </p:nvGrpSpPr>
          <p:grpSpPr bwMode="auto">
            <a:xfrm>
              <a:off x="4530" y="1287"/>
              <a:ext cx="377" cy="75"/>
              <a:chOff x="2468" y="1332"/>
              <a:chExt cx="310" cy="60"/>
            </a:xfrm>
          </p:grpSpPr>
          <p:sp>
            <p:nvSpPr>
              <p:cNvPr id="92291" name="Freeform 233"/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chemeClr val="bg1"/>
                  </a:gs>
                </a:gsLst>
                <a:lin ang="0" scaled="1"/>
              </a:gradFill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292" name="Freeform 234"/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chemeClr val="bg1"/>
                  </a:gs>
                </a:gsLst>
                <a:lin ang="0" scaled="1"/>
              </a:gradFill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2834" name="Line 235"/>
            <p:cNvSpPr>
              <a:spLocks noChangeShapeType="1"/>
            </p:cNvSpPr>
            <p:nvPr/>
          </p:nvSpPr>
          <p:spPr bwMode="auto">
            <a:xfrm>
              <a:off x="4399" y="1321"/>
              <a:ext cx="0" cy="10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2835" name="Line 236"/>
            <p:cNvSpPr>
              <a:spLocks noChangeShapeType="1"/>
            </p:cNvSpPr>
            <p:nvPr/>
          </p:nvSpPr>
          <p:spPr bwMode="auto">
            <a:xfrm>
              <a:off x="5063" y="1327"/>
              <a:ext cx="0" cy="10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14" name="Group 237"/>
          <p:cNvGrpSpPr>
            <a:grpSpLocks/>
          </p:cNvGrpSpPr>
          <p:nvPr/>
        </p:nvGrpSpPr>
        <p:grpSpPr bwMode="auto">
          <a:xfrm>
            <a:off x="2163763" y="2360613"/>
            <a:ext cx="1728787" cy="965200"/>
            <a:chOff x="1363" y="1403"/>
            <a:chExt cx="1089" cy="608"/>
          </a:xfrm>
        </p:grpSpPr>
        <p:sp>
          <p:nvSpPr>
            <p:cNvPr id="72807" name="Text Box 238"/>
            <p:cNvSpPr txBox="1">
              <a:spLocks noChangeArrowheads="1"/>
            </p:cNvSpPr>
            <p:nvPr/>
          </p:nvSpPr>
          <p:spPr bwMode="auto">
            <a:xfrm>
              <a:off x="1462" y="1403"/>
              <a:ext cx="2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A</a:t>
              </a:r>
            </a:p>
          </p:txBody>
        </p:sp>
        <p:sp>
          <p:nvSpPr>
            <p:cNvPr id="72808" name="Text Box 239"/>
            <p:cNvSpPr txBox="1">
              <a:spLocks noChangeArrowheads="1"/>
            </p:cNvSpPr>
            <p:nvPr/>
          </p:nvSpPr>
          <p:spPr bwMode="auto">
            <a:xfrm>
              <a:off x="2121" y="1406"/>
              <a:ext cx="2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B</a:t>
              </a:r>
            </a:p>
          </p:txBody>
        </p:sp>
        <p:sp>
          <p:nvSpPr>
            <p:cNvPr id="72809" name="Line 240"/>
            <p:cNvSpPr>
              <a:spLocks noChangeShapeType="1"/>
            </p:cNvSpPr>
            <p:nvPr/>
          </p:nvSpPr>
          <p:spPr bwMode="auto">
            <a:xfrm flipV="1">
              <a:off x="1803" y="1729"/>
              <a:ext cx="20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2810" name="Text Box 241"/>
            <p:cNvSpPr txBox="1">
              <a:spLocks noChangeArrowheads="1"/>
            </p:cNvSpPr>
            <p:nvPr/>
          </p:nvSpPr>
          <p:spPr bwMode="auto">
            <a:xfrm>
              <a:off x="1386" y="1798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600" smtClean="0"/>
                <a:t>IPv6</a:t>
              </a:r>
            </a:p>
          </p:txBody>
        </p:sp>
        <p:sp>
          <p:nvSpPr>
            <p:cNvPr id="72811" name="Text Box 242"/>
            <p:cNvSpPr txBox="1">
              <a:spLocks noChangeArrowheads="1"/>
            </p:cNvSpPr>
            <p:nvPr/>
          </p:nvSpPr>
          <p:spPr bwMode="auto">
            <a:xfrm>
              <a:off x="2045" y="1799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600" smtClean="0"/>
                <a:t>IPv6</a:t>
              </a:r>
            </a:p>
          </p:txBody>
        </p:sp>
        <p:grpSp>
          <p:nvGrpSpPr>
            <p:cNvPr id="15" name="Group 243"/>
            <p:cNvGrpSpPr>
              <a:grpSpLocks/>
            </p:cNvGrpSpPr>
            <p:nvPr/>
          </p:nvGrpSpPr>
          <p:grpSpPr bwMode="auto">
            <a:xfrm>
              <a:off x="1363" y="1621"/>
              <a:ext cx="437" cy="213"/>
              <a:chOff x="4396" y="1245"/>
              <a:chExt cx="672" cy="248"/>
            </a:xfrm>
          </p:grpSpPr>
          <p:sp>
            <p:nvSpPr>
              <p:cNvPr id="92277" name="Oval 407"/>
              <p:cNvSpPr>
                <a:spLocks noChangeArrowheads="1"/>
              </p:cNvSpPr>
              <p:nvPr/>
            </p:nvSpPr>
            <p:spPr bwMode="auto">
              <a:xfrm>
                <a:off x="4399" y="1355"/>
                <a:ext cx="666" cy="138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92278" name="Rectangle 410"/>
              <p:cNvSpPr>
                <a:spLocks noChangeArrowheads="1"/>
              </p:cNvSpPr>
              <p:nvPr/>
            </p:nvSpPr>
            <p:spPr bwMode="auto">
              <a:xfrm>
                <a:off x="4399" y="1339"/>
                <a:ext cx="669" cy="86"/>
              </a:xfrm>
              <a:prstGeom prst="rect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92279" name="Oval 411"/>
              <p:cNvSpPr>
                <a:spLocks noChangeArrowheads="1"/>
              </p:cNvSpPr>
              <p:nvPr/>
            </p:nvSpPr>
            <p:spPr bwMode="auto">
              <a:xfrm>
                <a:off x="4396" y="1245"/>
                <a:ext cx="667" cy="162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  <a:cs typeface="Arial" pitchFamily="34" charset="0"/>
                </a:endParaRPr>
              </a:p>
            </p:txBody>
          </p:sp>
          <p:grpSp>
            <p:nvGrpSpPr>
              <p:cNvPr id="16" name="Group 247"/>
              <p:cNvGrpSpPr>
                <a:grpSpLocks/>
              </p:cNvGrpSpPr>
              <p:nvPr/>
            </p:nvGrpSpPr>
            <p:grpSpPr bwMode="auto">
              <a:xfrm>
                <a:off x="4530" y="1287"/>
                <a:ext cx="377" cy="75"/>
                <a:chOff x="2468" y="1332"/>
                <a:chExt cx="310" cy="60"/>
              </a:xfrm>
            </p:grpSpPr>
            <p:sp>
              <p:nvSpPr>
                <p:cNvPr id="92283" name="Freeform 248"/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2284" name="Freeform 249"/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2826" name="Line 250"/>
              <p:cNvSpPr>
                <a:spLocks noChangeShapeType="1"/>
              </p:cNvSpPr>
              <p:nvPr/>
            </p:nvSpPr>
            <p:spPr bwMode="auto">
              <a:xfrm>
                <a:off x="4399" y="1321"/>
                <a:ext cx="0" cy="10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72827" name="Line 251"/>
              <p:cNvSpPr>
                <a:spLocks noChangeShapeType="1"/>
              </p:cNvSpPr>
              <p:nvPr/>
            </p:nvSpPr>
            <p:spPr bwMode="auto">
              <a:xfrm>
                <a:off x="5063" y="1327"/>
                <a:ext cx="0" cy="10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charset="0"/>
                </a:endParaRPr>
              </a:p>
            </p:txBody>
          </p:sp>
        </p:grpSp>
        <p:grpSp>
          <p:nvGrpSpPr>
            <p:cNvPr id="17" name="Group 252"/>
            <p:cNvGrpSpPr>
              <a:grpSpLocks/>
            </p:cNvGrpSpPr>
            <p:nvPr/>
          </p:nvGrpSpPr>
          <p:grpSpPr bwMode="auto">
            <a:xfrm>
              <a:off x="2015" y="1617"/>
              <a:ext cx="437" cy="213"/>
              <a:chOff x="4396" y="1245"/>
              <a:chExt cx="672" cy="248"/>
            </a:xfrm>
          </p:grpSpPr>
          <p:sp>
            <p:nvSpPr>
              <p:cNvPr id="92269" name="Oval 407"/>
              <p:cNvSpPr>
                <a:spLocks noChangeArrowheads="1"/>
              </p:cNvSpPr>
              <p:nvPr/>
            </p:nvSpPr>
            <p:spPr bwMode="auto">
              <a:xfrm>
                <a:off x="4399" y="1355"/>
                <a:ext cx="666" cy="138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92270" name="Rectangle 410"/>
              <p:cNvSpPr>
                <a:spLocks noChangeArrowheads="1"/>
              </p:cNvSpPr>
              <p:nvPr/>
            </p:nvSpPr>
            <p:spPr bwMode="auto">
              <a:xfrm>
                <a:off x="4399" y="1339"/>
                <a:ext cx="669" cy="86"/>
              </a:xfrm>
              <a:prstGeom prst="rect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92271" name="Oval 411"/>
              <p:cNvSpPr>
                <a:spLocks noChangeArrowheads="1"/>
              </p:cNvSpPr>
              <p:nvPr/>
            </p:nvSpPr>
            <p:spPr bwMode="auto">
              <a:xfrm>
                <a:off x="4396" y="1245"/>
                <a:ext cx="667" cy="162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  <a:cs typeface="Arial" pitchFamily="34" charset="0"/>
                </a:endParaRPr>
              </a:p>
            </p:txBody>
          </p:sp>
          <p:grpSp>
            <p:nvGrpSpPr>
              <p:cNvPr id="18" name="Group 256"/>
              <p:cNvGrpSpPr>
                <a:grpSpLocks/>
              </p:cNvGrpSpPr>
              <p:nvPr/>
            </p:nvGrpSpPr>
            <p:grpSpPr bwMode="auto">
              <a:xfrm>
                <a:off x="4530" y="1287"/>
                <a:ext cx="377" cy="75"/>
                <a:chOff x="2468" y="1332"/>
                <a:chExt cx="310" cy="60"/>
              </a:xfrm>
            </p:grpSpPr>
            <p:sp>
              <p:nvSpPr>
                <p:cNvPr id="92275" name="Freeform 257"/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2276" name="Freeform 258"/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2818" name="Line 259"/>
              <p:cNvSpPr>
                <a:spLocks noChangeShapeType="1"/>
              </p:cNvSpPr>
              <p:nvPr/>
            </p:nvSpPr>
            <p:spPr bwMode="auto">
              <a:xfrm>
                <a:off x="4399" y="1321"/>
                <a:ext cx="0" cy="10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72819" name="Line 260"/>
              <p:cNvSpPr>
                <a:spLocks noChangeShapeType="1"/>
              </p:cNvSpPr>
              <p:nvPr/>
            </p:nvSpPr>
            <p:spPr bwMode="auto">
              <a:xfrm>
                <a:off x="5063" y="1327"/>
                <a:ext cx="0" cy="10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charset="0"/>
                </a:endParaRPr>
              </a:p>
            </p:txBody>
          </p:sp>
        </p:grpSp>
      </p:grpSp>
      <p:grpSp>
        <p:nvGrpSpPr>
          <p:cNvPr id="19" name="Group 261"/>
          <p:cNvGrpSpPr>
            <a:grpSpLocks/>
          </p:cNvGrpSpPr>
          <p:nvPr/>
        </p:nvGrpSpPr>
        <p:grpSpPr bwMode="auto">
          <a:xfrm>
            <a:off x="5195888" y="2706688"/>
            <a:ext cx="693737" cy="338137"/>
            <a:chOff x="4396" y="1245"/>
            <a:chExt cx="672" cy="248"/>
          </a:xfrm>
        </p:grpSpPr>
        <p:sp>
          <p:nvSpPr>
            <p:cNvPr id="92254" name="Oval 407"/>
            <p:cNvSpPr>
              <a:spLocks noChangeArrowheads="1"/>
            </p:cNvSpPr>
            <p:nvPr/>
          </p:nvSpPr>
          <p:spPr bwMode="auto">
            <a:xfrm>
              <a:off x="4399" y="1355"/>
              <a:ext cx="666" cy="138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100000">
                  <a:schemeClr val="bg1"/>
                </a:gs>
              </a:gsLst>
              <a:lin ang="0" scaled="1"/>
            </a:gra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92255" name="Rectangle 410"/>
            <p:cNvSpPr>
              <a:spLocks noChangeArrowheads="1"/>
            </p:cNvSpPr>
            <p:nvPr/>
          </p:nvSpPr>
          <p:spPr bwMode="auto">
            <a:xfrm>
              <a:off x="4399" y="1339"/>
              <a:ext cx="669" cy="86"/>
            </a:xfrm>
            <a:prstGeom prst="rect">
              <a:avLst/>
            </a:prstGeom>
            <a:gradFill rotWithShape="1">
              <a:gsLst>
                <a:gs pos="0">
                  <a:srgbClr val="CC0000"/>
                </a:gs>
                <a:gs pos="100000">
                  <a:schemeClr val="bg1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92256" name="Oval 411"/>
            <p:cNvSpPr>
              <a:spLocks noChangeArrowheads="1"/>
            </p:cNvSpPr>
            <p:nvPr/>
          </p:nvSpPr>
          <p:spPr bwMode="auto">
            <a:xfrm>
              <a:off x="4396" y="1245"/>
              <a:ext cx="667" cy="162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100000">
                  <a:schemeClr val="bg1"/>
                </a:gs>
              </a:gsLst>
              <a:lin ang="0" scaled="1"/>
            </a:gra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  <a:cs typeface="Arial" pitchFamily="34" charset="0"/>
              </a:endParaRPr>
            </a:p>
          </p:txBody>
        </p:sp>
        <p:grpSp>
          <p:nvGrpSpPr>
            <p:cNvPr id="20" name="Group 265"/>
            <p:cNvGrpSpPr>
              <a:grpSpLocks/>
            </p:cNvGrpSpPr>
            <p:nvPr/>
          </p:nvGrpSpPr>
          <p:grpSpPr bwMode="auto">
            <a:xfrm>
              <a:off x="4530" y="1287"/>
              <a:ext cx="377" cy="75"/>
              <a:chOff x="2468" y="1332"/>
              <a:chExt cx="310" cy="60"/>
            </a:xfrm>
          </p:grpSpPr>
          <p:sp>
            <p:nvSpPr>
              <p:cNvPr id="92260" name="Freeform 266"/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chemeClr val="bg1"/>
                  </a:gs>
                </a:gsLst>
                <a:lin ang="0" scaled="1"/>
              </a:gradFill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261" name="Freeform 267"/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chemeClr val="bg1"/>
                  </a:gs>
                </a:gsLst>
                <a:lin ang="0" scaled="1"/>
              </a:gradFill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2803" name="Line 268"/>
            <p:cNvSpPr>
              <a:spLocks noChangeShapeType="1"/>
            </p:cNvSpPr>
            <p:nvPr/>
          </p:nvSpPr>
          <p:spPr bwMode="auto">
            <a:xfrm>
              <a:off x="4399" y="1321"/>
              <a:ext cx="0" cy="10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2804" name="Line 269"/>
            <p:cNvSpPr>
              <a:spLocks noChangeShapeType="1"/>
            </p:cNvSpPr>
            <p:nvPr/>
          </p:nvSpPr>
          <p:spPr bwMode="auto">
            <a:xfrm>
              <a:off x="5063" y="1327"/>
              <a:ext cx="0" cy="10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21" name="Group 270"/>
          <p:cNvGrpSpPr>
            <a:grpSpLocks/>
          </p:cNvGrpSpPr>
          <p:nvPr/>
        </p:nvGrpSpPr>
        <p:grpSpPr bwMode="auto">
          <a:xfrm>
            <a:off x="6202363" y="2362200"/>
            <a:ext cx="1668462" cy="958850"/>
            <a:chOff x="3907" y="1404"/>
            <a:chExt cx="1051" cy="604"/>
          </a:xfrm>
        </p:grpSpPr>
        <p:sp>
          <p:nvSpPr>
            <p:cNvPr id="72776" name="Text Box 271"/>
            <p:cNvSpPr txBox="1">
              <a:spLocks noChangeArrowheads="1"/>
            </p:cNvSpPr>
            <p:nvPr/>
          </p:nvSpPr>
          <p:spPr bwMode="auto">
            <a:xfrm>
              <a:off x="4012" y="1404"/>
              <a:ext cx="21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E</a:t>
              </a:r>
            </a:p>
          </p:txBody>
        </p:sp>
        <p:sp>
          <p:nvSpPr>
            <p:cNvPr id="72777" name="Line 272"/>
            <p:cNvSpPr>
              <a:spLocks noChangeShapeType="1"/>
            </p:cNvSpPr>
            <p:nvPr/>
          </p:nvSpPr>
          <p:spPr bwMode="auto">
            <a:xfrm flipV="1">
              <a:off x="4352" y="1717"/>
              <a:ext cx="20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72778" name="Text Box 273"/>
            <p:cNvSpPr txBox="1">
              <a:spLocks noChangeArrowheads="1"/>
            </p:cNvSpPr>
            <p:nvPr/>
          </p:nvSpPr>
          <p:spPr bwMode="auto">
            <a:xfrm>
              <a:off x="3951" y="1794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600" smtClean="0"/>
                <a:t>IPv6</a:t>
              </a:r>
            </a:p>
          </p:txBody>
        </p:sp>
        <p:sp>
          <p:nvSpPr>
            <p:cNvPr id="72779" name="Text Box 274"/>
            <p:cNvSpPr txBox="1">
              <a:spLocks noChangeArrowheads="1"/>
            </p:cNvSpPr>
            <p:nvPr/>
          </p:nvSpPr>
          <p:spPr bwMode="auto">
            <a:xfrm>
              <a:off x="4569" y="1796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600" smtClean="0"/>
                <a:t>IPv6</a:t>
              </a:r>
            </a:p>
          </p:txBody>
        </p:sp>
        <p:grpSp>
          <p:nvGrpSpPr>
            <p:cNvPr id="22" name="Group 275"/>
            <p:cNvGrpSpPr>
              <a:grpSpLocks/>
            </p:cNvGrpSpPr>
            <p:nvPr/>
          </p:nvGrpSpPr>
          <p:grpSpPr bwMode="auto">
            <a:xfrm>
              <a:off x="3907" y="1621"/>
              <a:ext cx="437" cy="213"/>
              <a:chOff x="4396" y="1245"/>
              <a:chExt cx="672" cy="248"/>
            </a:xfrm>
          </p:grpSpPr>
          <p:sp>
            <p:nvSpPr>
              <p:cNvPr id="92246" name="Oval 407"/>
              <p:cNvSpPr>
                <a:spLocks noChangeArrowheads="1"/>
              </p:cNvSpPr>
              <p:nvPr/>
            </p:nvSpPr>
            <p:spPr bwMode="auto">
              <a:xfrm>
                <a:off x="4399" y="1355"/>
                <a:ext cx="666" cy="138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92247" name="Rectangle 410"/>
              <p:cNvSpPr>
                <a:spLocks noChangeArrowheads="1"/>
              </p:cNvSpPr>
              <p:nvPr/>
            </p:nvSpPr>
            <p:spPr bwMode="auto">
              <a:xfrm>
                <a:off x="4399" y="1339"/>
                <a:ext cx="669" cy="86"/>
              </a:xfrm>
              <a:prstGeom prst="rect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92248" name="Oval 411"/>
              <p:cNvSpPr>
                <a:spLocks noChangeArrowheads="1"/>
              </p:cNvSpPr>
              <p:nvPr/>
            </p:nvSpPr>
            <p:spPr bwMode="auto">
              <a:xfrm>
                <a:off x="4396" y="1245"/>
                <a:ext cx="667" cy="162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  <a:cs typeface="Arial" pitchFamily="34" charset="0"/>
                </a:endParaRPr>
              </a:p>
            </p:txBody>
          </p:sp>
          <p:grpSp>
            <p:nvGrpSpPr>
              <p:cNvPr id="23" name="Group 279"/>
              <p:cNvGrpSpPr>
                <a:grpSpLocks/>
              </p:cNvGrpSpPr>
              <p:nvPr/>
            </p:nvGrpSpPr>
            <p:grpSpPr bwMode="auto">
              <a:xfrm>
                <a:off x="4530" y="1287"/>
                <a:ext cx="377" cy="75"/>
                <a:chOff x="2468" y="1332"/>
                <a:chExt cx="310" cy="60"/>
              </a:xfrm>
            </p:grpSpPr>
            <p:sp>
              <p:nvSpPr>
                <p:cNvPr id="92252" name="Freeform 280"/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2253" name="Freeform 281"/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2795" name="Line 282"/>
              <p:cNvSpPr>
                <a:spLocks noChangeShapeType="1"/>
              </p:cNvSpPr>
              <p:nvPr/>
            </p:nvSpPr>
            <p:spPr bwMode="auto">
              <a:xfrm>
                <a:off x="4399" y="1321"/>
                <a:ext cx="0" cy="10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72796" name="Line 283"/>
              <p:cNvSpPr>
                <a:spLocks noChangeShapeType="1"/>
              </p:cNvSpPr>
              <p:nvPr/>
            </p:nvSpPr>
            <p:spPr bwMode="auto">
              <a:xfrm>
                <a:off x="5063" y="1327"/>
                <a:ext cx="0" cy="10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charset="0"/>
                </a:endParaRPr>
              </a:p>
            </p:txBody>
          </p:sp>
        </p:grpSp>
        <p:grpSp>
          <p:nvGrpSpPr>
            <p:cNvPr id="24" name="Group 284"/>
            <p:cNvGrpSpPr>
              <a:grpSpLocks/>
            </p:cNvGrpSpPr>
            <p:nvPr/>
          </p:nvGrpSpPr>
          <p:grpSpPr bwMode="auto">
            <a:xfrm>
              <a:off x="4521" y="1619"/>
              <a:ext cx="437" cy="213"/>
              <a:chOff x="4396" y="1245"/>
              <a:chExt cx="672" cy="248"/>
            </a:xfrm>
          </p:grpSpPr>
          <p:sp>
            <p:nvSpPr>
              <p:cNvPr id="92238" name="Oval 407"/>
              <p:cNvSpPr>
                <a:spLocks noChangeArrowheads="1"/>
              </p:cNvSpPr>
              <p:nvPr/>
            </p:nvSpPr>
            <p:spPr bwMode="auto">
              <a:xfrm>
                <a:off x="4399" y="1355"/>
                <a:ext cx="666" cy="138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92239" name="Rectangle 410"/>
              <p:cNvSpPr>
                <a:spLocks noChangeArrowheads="1"/>
              </p:cNvSpPr>
              <p:nvPr/>
            </p:nvSpPr>
            <p:spPr bwMode="auto">
              <a:xfrm>
                <a:off x="4399" y="1339"/>
                <a:ext cx="669" cy="86"/>
              </a:xfrm>
              <a:prstGeom prst="rect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pitchFamily="18" charset="0"/>
                  <a:cs typeface="Arial" pitchFamily="34" charset="0"/>
                </a:endParaRPr>
              </a:p>
            </p:txBody>
          </p:sp>
          <p:sp>
            <p:nvSpPr>
              <p:cNvPr id="92240" name="Oval 411"/>
              <p:cNvSpPr>
                <a:spLocks noChangeArrowheads="1"/>
              </p:cNvSpPr>
              <p:nvPr/>
            </p:nvSpPr>
            <p:spPr bwMode="auto">
              <a:xfrm>
                <a:off x="4396" y="1245"/>
                <a:ext cx="667" cy="162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  <a:cs typeface="Arial" pitchFamily="34" charset="0"/>
                </a:endParaRPr>
              </a:p>
            </p:txBody>
          </p:sp>
          <p:grpSp>
            <p:nvGrpSpPr>
              <p:cNvPr id="25" name="Group 288"/>
              <p:cNvGrpSpPr>
                <a:grpSpLocks/>
              </p:cNvGrpSpPr>
              <p:nvPr/>
            </p:nvGrpSpPr>
            <p:grpSpPr bwMode="auto">
              <a:xfrm>
                <a:off x="4530" y="1287"/>
                <a:ext cx="377" cy="75"/>
                <a:chOff x="2468" y="1332"/>
                <a:chExt cx="310" cy="60"/>
              </a:xfrm>
            </p:grpSpPr>
            <p:sp>
              <p:nvSpPr>
                <p:cNvPr id="92244" name="Freeform 289"/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92245" name="Freeform 290"/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2787" name="Line 291"/>
              <p:cNvSpPr>
                <a:spLocks noChangeShapeType="1"/>
              </p:cNvSpPr>
              <p:nvPr/>
            </p:nvSpPr>
            <p:spPr bwMode="auto">
              <a:xfrm>
                <a:off x="4399" y="1321"/>
                <a:ext cx="0" cy="10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72788" name="Line 292"/>
              <p:cNvSpPr>
                <a:spLocks noChangeShapeType="1"/>
              </p:cNvSpPr>
              <p:nvPr/>
            </p:nvSpPr>
            <p:spPr bwMode="auto">
              <a:xfrm>
                <a:off x="5063" y="1327"/>
                <a:ext cx="0" cy="10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charset="0"/>
                </a:endParaRPr>
              </a:p>
            </p:txBody>
          </p:sp>
        </p:grpSp>
        <p:sp>
          <p:nvSpPr>
            <p:cNvPr id="72782" name="Text Box 293"/>
            <p:cNvSpPr txBox="1">
              <a:spLocks noChangeArrowheads="1"/>
            </p:cNvSpPr>
            <p:nvPr/>
          </p:nvSpPr>
          <p:spPr bwMode="auto">
            <a:xfrm>
              <a:off x="4635" y="1408"/>
              <a:ext cx="2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F</a:t>
              </a:r>
            </a:p>
          </p:txBody>
        </p:sp>
      </p:grpSp>
      <p:sp>
        <p:nvSpPr>
          <p:cNvPr id="72718" name="Text Box 294"/>
          <p:cNvSpPr txBox="1">
            <a:spLocks noChangeArrowheads="1"/>
          </p:cNvSpPr>
          <p:nvPr/>
        </p:nvSpPr>
        <p:spPr bwMode="auto">
          <a:xfrm>
            <a:off x="4386263" y="2355850"/>
            <a:ext cx="349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C</a:t>
            </a:r>
          </a:p>
        </p:txBody>
      </p:sp>
      <p:sp>
        <p:nvSpPr>
          <p:cNvPr id="72719" name="Text Box 295"/>
          <p:cNvSpPr txBox="1">
            <a:spLocks noChangeArrowheads="1"/>
          </p:cNvSpPr>
          <p:nvPr/>
        </p:nvSpPr>
        <p:spPr bwMode="auto">
          <a:xfrm>
            <a:off x="5362575" y="2359025"/>
            <a:ext cx="349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D</a:t>
            </a:r>
          </a:p>
        </p:txBody>
      </p:sp>
      <p:grpSp>
        <p:nvGrpSpPr>
          <p:cNvPr id="26" name="Group 296"/>
          <p:cNvGrpSpPr>
            <a:grpSpLocks/>
          </p:cNvGrpSpPr>
          <p:nvPr/>
        </p:nvGrpSpPr>
        <p:grpSpPr bwMode="auto">
          <a:xfrm>
            <a:off x="458788" y="1216025"/>
            <a:ext cx="7418387" cy="979488"/>
            <a:chOff x="289" y="766"/>
            <a:chExt cx="4673" cy="617"/>
          </a:xfrm>
        </p:grpSpPr>
        <p:sp>
          <p:nvSpPr>
            <p:cNvPr id="72725" name="Rectangle 297"/>
            <p:cNvSpPr>
              <a:spLocks noChangeArrowheads="1"/>
            </p:cNvSpPr>
            <p:nvPr/>
          </p:nvSpPr>
          <p:spPr bwMode="auto">
            <a:xfrm>
              <a:off x="2424" y="1085"/>
              <a:ext cx="1515" cy="42"/>
            </a:xfrm>
            <a:prstGeom prst="rect">
              <a:avLst/>
            </a:prstGeom>
            <a:solidFill>
              <a:srgbClr val="CC0000"/>
            </a:solidFill>
            <a:ln w="9525">
              <a:solidFill>
                <a:srgbClr val="CC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26" name="Text Box 298"/>
            <p:cNvSpPr txBox="1">
              <a:spLocks noChangeArrowheads="1"/>
            </p:cNvSpPr>
            <p:nvPr/>
          </p:nvSpPr>
          <p:spPr bwMode="auto">
            <a:xfrm>
              <a:off x="289" y="979"/>
              <a:ext cx="89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mtClean="0"/>
                <a:t>logical view:</a:t>
              </a:r>
            </a:p>
          </p:txBody>
        </p:sp>
        <p:sp>
          <p:nvSpPr>
            <p:cNvPr id="72727" name="Text Box 299"/>
            <p:cNvSpPr txBox="1">
              <a:spLocks noChangeArrowheads="1"/>
            </p:cNvSpPr>
            <p:nvPr/>
          </p:nvSpPr>
          <p:spPr bwMode="auto">
            <a:xfrm>
              <a:off x="2494" y="766"/>
              <a:ext cx="1461" cy="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lnSpc>
                  <a:spcPct val="85000"/>
                </a:lnSpc>
                <a:defRPr/>
              </a:pPr>
              <a:r>
                <a:rPr lang="en-US" sz="1600" i="1" smtClean="0">
                  <a:solidFill>
                    <a:srgbClr val="CC0000"/>
                  </a:solidFill>
                </a:rPr>
                <a:t>IPv4 tunnel </a:t>
              </a:r>
            </a:p>
            <a:p>
              <a:pPr algn="ctr">
                <a:lnSpc>
                  <a:spcPct val="85000"/>
                </a:lnSpc>
                <a:defRPr/>
              </a:pPr>
              <a:r>
                <a:rPr lang="en-US" sz="1600" i="1" smtClean="0">
                  <a:solidFill>
                    <a:srgbClr val="CC0000"/>
                  </a:solidFill>
                </a:rPr>
                <a:t>connecting IPv6 routers</a:t>
              </a:r>
            </a:p>
          </p:txBody>
        </p:sp>
        <p:grpSp>
          <p:nvGrpSpPr>
            <p:cNvPr id="27" name="Group 300"/>
            <p:cNvGrpSpPr>
              <a:grpSpLocks/>
            </p:cNvGrpSpPr>
            <p:nvPr/>
          </p:nvGrpSpPr>
          <p:grpSpPr bwMode="auto">
            <a:xfrm>
              <a:off x="3911" y="779"/>
              <a:ext cx="1051" cy="604"/>
              <a:chOff x="3907" y="1404"/>
              <a:chExt cx="1051" cy="604"/>
            </a:xfrm>
          </p:grpSpPr>
          <p:sp>
            <p:nvSpPr>
              <p:cNvPr id="72753" name="Text Box 301"/>
              <p:cNvSpPr txBox="1">
                <a:spLocks noChangeArrowheads="1"/>
              </p:cNvSpPr>
              <p:nvPr/>
            </p:nvSpPr>
            <p:spPr bwMode="auto">
              <a:xfrm>
                <a:off x="4012" y="1404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/>
                  <a:t>E</a:t>
                </a:r>
              </a:p>
            </p:txBody>
          </p:sp>
          <p:sp>
            <p:nvSpPr>
              <p:cNvPr id="72754" name="Line 302"/>
              <p:cNvSpPr>
                <a:spLocks noChangeShapeType="1"/>
              </p:cNvSpPr>
              <p:nvPr/>
            </p:nvSpPr>
            <p:spPr bwMode="auto">
              <a:xfrm flipV="1">
                <a:off x="4352" y="1717"/>
                <a:ext cx="20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72755" name="Text Box 303"/>
              <p:cNvSpPr txBox="1">
                <a:spLocks noChangeArrowheads="1"/>
              </p:cNvSpPr>
              <p:nvPr/>
            </p:nvSpPr>
            <p:spPr bwMode="auto">
              <a:xfrm>
                <a:off x="3951" y="1794"/>
                <a:ext cx="372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600" smtClean="0"/>
                  <a:t>IPv6</a:t>
                </a:r>
              </a:p>
            </p:txBody>
          </p:sp>
          <p:sp>
            <p:nvSpPr>
              <p:cNvPr id="72756" name="Text Box 304"/>
              <p:cNvSpPr txBox="1">
                <a:spLocks noChangeArrowheads="1"/>
              </p:cNvSpPr>
              <p:nvPr/>
            </p:nvSpPr>
            <p:spPr bwMode="auto">
              <a:xfrm>
                <a:off x="4569" y="1796"/>
                <a:ext cx="372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600" smtClean="0"/>
                  <a:t>IPv6</a:t>
                </a:r>
              </a:p>
            </p:txBody>
          </p:sp>
          <p:grpSp>
            <p:nvGrpSpPr>
              <p:cNvPr id="28" name="Group 305"/>
              <p:cNvGrpSpPr>
                <a:grpSpLocks/>
              </p:cNvGrpSpPr>
              <p:nvPr/>
            </p:nvGrpSpPr>
            <p:grpSpPr bwMode="auto">
              <a:xfrm>
                <a:off x="3907" y="1621"/>
                <a:ext cx="437" cy="213"/>
                <a:chOff x="4396" y="1245"/>
                <a:chExt cx="672" cy="248"/>
              </a:xfrm>
            </p:grpSpPr>
            <p:sp>
              <p:nvSpPr>
                <p:cNvPr id="92223" name="Oval 407"/>
                <p:cNvSpPr>
                  <a:spLocks noChangeArrowheads="1"/>
                </p:cNvSpPr>
                <p:nvPr/>
              </p:nvSpPr>
              <p:spPr bwMode="auto">
                <a:xfrm>
                  <a:off x="4399" y="1355"/>
                  <a:ext cx="666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400">
                    <a:latin typeface="Times New Roman" pitchFamily="18" charset="0"/>
                    <a:cs typeface="Arial" pitchFamily="34" charset="0"/>
                  </a:endParaRPr>
                </a:p>
              </p:txBody>
            </p:sp>
            <p:sp>
              <p:nvSpPr>
                <p:cNvPr id="92224" name="Rectangle 410"/>
                <p:cNvSpPr>
                  <a:spLocks noChangeArrowheads="1"/>
                </p:cNvSpPr>
                <p:nvPr/>
              </p:nvSpPr>
              <p:spPr bwMode="auto">
                <a:xfrm>
                  <a:off x="4399" y="1339"/>
                  <a:ext cx="669" cy="86"/>
                </a:xfrm>
                <a:prstGeom prst="rect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2400">
                    <a:latin typeface="Times New Roman" pitchFamily="18" charset="0"/>
                    <a:cs typeface="Arial" pitchFamily="34" charset="0"/>
                  </a:endParaRPr>
                </a:p>
              </p:txBody>
            </p:sp>
            <p:sp>
              <p:nvSpPr>
                <p:cNvPr id="92225" name="Oval 411"/>
                <p:cNvSpPr>
                  <a:spLocks noChangeArrowheads="1"/>
                </p:cNvSpPr>
                <p:nvPr/>
              </p:nvSpPr>
              <p:spPr bwMode="auto">
                <a:xfrm>
                  <a:off x="4396" y="1245"/>
                  <a:ext cx="667" cy="1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400">
                    <a:latin typeface="Times New Roman" pitchFamily="18" charset="0"/>
                    <a:cs typeface="Arial" pitchFamily="34" charset="0"/>
                  </a:endParaRPr>
                </a:p>
              </p:txBody>
            </p:sp>
            <p:grpSp>
              <p:nvGrpSpPr>
                <p:cNvPr id="29" name="Group 309"/>
                <p:cNvGrpSpPr>
                  <a:grpSpLocks/>
                </p:cNvGrpSpPr>
                <p:nvPr/>
              </p:nvGrpSpPr>
              <p:grpSpPr bwMode="auto">
                <a:xfrm>
                  <a:off x="4530" y="1287"/>
                  <a:ext cx="377" cy="75"/>
                  <a:chOff x="2468" y="1332"/>
                  <a:chExt cx="310" cy="60"/>
                </a:xfrm>
              </p:grpSpPr>
              <p:sp>
                <p:nvSpPr>
                  <p:cNvPr id="92229" name="Freeform 310"/>
                  <p:cNvSpPr>
                    <a:spLocks/>
                  </p:cNvSpPr>
                  <p:nvPr/>
                </p:nvSpPr>
                <p:spPr bwMode="auto">
                  <a:xfrm>
                    <a:off x="2468" y="1332"/>
                    <a:ext cx="310" cy="60"/>
                  </a:xfrm>
                  <a:custGeom>
                    <a:avLst/>
                    <a:gdLst>
                      <a:gd name="T0" fmla="*/ 0 w 310"/>
                      <a:gd name="T1" fmla="*/ 60 h 60"/>
                      <a:gd name="T2" fmla="*/ 96 w 310"/>
                      <a:gd name="T3" fmla="*/ 60 h 60"/>
                      <a:gd name="T4" fmla="*/ 192 w 310"/>
                      <a:gd name="T5" fmla="*/ 0 h 60"/>
                      <a:gd name="T6" fmla="*/ 310 w 310"/>
                      <a:gd name="T7" fmla="*/ 0 h 6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310" h="60">
                        <a:moveTo>
                          <a:pt x="0" y="60"/>
                        </a:moveTo>
                        <a:lnTo>
                          <a:pt x="96" y="60"/>
                        </a:lnTo>
                        <a:lnTo>
                          <a:pt x="192" y="0"/>
                        </a:lnTo>
                        <a:lnTo>
                          <a:pt x="31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230" name="Freeform 311"/>
                  <p:cNvSpPr>
                    <a:spLocks/>
                  </p:cNvSpPr>
                  <p:nvPr/>
                </p:nvSpPr>
                <p:spPr bwMode="auto">
                  <a:xfrm>
                    <a:off x="2482" y="1332"/>
                    <a:ext cx="282" cy="60"/>
                  </a:xfrm>
                  <a:custGeom>
                    <a:avLst/>
                    <a:gdLst>
                      <a:gd name="T0" fmla="*/ 0 w 282"/>
                      <a:gd name="T1" fmla="*/ 0 h 60"/>
                      <a:gd name="T2" fmla="*/ 96 w 282"/>
                      <a:gd name="T3" fmla="*/ 0 h 60"/>
                      <a:gd name="T4" fmla="*/ 192 w 282"/>
                      <a:gd name="T5" fmla="*/ 60 h 60"/>
                      <a:gd name="T6" fmla="*/ 282 w 282"/>
                      <a:gd name="T7" fmla="*/ 60 h 6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82" h="60">
                        <a:moveTo>
                          <a:pt x="0" y="0"/>
                        </a:moveTo>
                        <a:lnTo>
                          <a:pt x="96" y="0"/>
                        </a:lnTo>
                        <a:lnTo>
                          <a:pt x="192" y="60"/>
                        </a:lnTo>
                        <a:lnTo>
                          <a:pt x="282" y="6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72772" name="Line 312"/>
                <p:cNvSpPr>
                  <a:spLocks noChangeShapeType="1"/>
                </p:cNvSpPr>
                <p:nvPr/>
              </p:nvSpPr>
              <p:spPr bwMode="auto">
                <a:xfrm>
                  <a:off x="4399" y="1321"/>
                  <a:ext cx="0" cy="10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72773" name="Line 313"/>
                <p:cNvSpPr>
                  <a:spLocks noChangeShapeType="1"/>
                </p:cNvSpPr>
                <p:nvPr/>
              </p:nvSpPr>
              <p:spPr bwMode="auto">
                <a:xfrm>
                  <a:off x="5063" y="1327"/>
                  <a:ext cx="0" cy="10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30" name="Group 314"/>
              <p:cNvGrpSpPr>
                <a:grpSpLocks/>
              </p:cNvGrpSpPr>
              <p:nvPr/>
            </p:nvGrpSpPr>
            <p:grpSpPr bwMode="auto">
              <a:xfrm>
                <a:off x="4521" y="1619"/>
                <a:ext cx="437" cy="213"/>
                <a:chOff x="4396" y="1245"/>
                <a:chExt cx="672" cy="248"/>
              </a:xfrm>
            </p:grpSpPr>
            <p:sp>
              <p:nvSpPr>
                <p:cNvPr id="92215" name="Oval 407"/>
                <p:cNvSpPr>
                  <a:spLocks noChangeArrowheads="1"/>
                </p:cNvSpPr>
                <p:nvPr/>
              </p:nvSpPr>
              <p:spPr bwMode="auto">
                <a:xfrm>
                  <a:off x="4399" y="1355"/>
                  <a:ext cx="666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400">
                    <a:latin typeface="Times New Roman" pitchFamily="18" charset="0"/>
                    <a:cs typeface="Arial" pitchFamily="34" charset="0"/>
                  </a:endParaRPr>
                </a:p>
              </p:txBody>
            </p:sp>
            <p:sp>
              <p:nvSpPr>
                <p:cNvPr id="92216" name="Rectangle 410"/>
                <p:cNvSpPr>
                  <a:spLocks noChangeArrowheads="1"/>
                </p:cNvSpPr>
                <p:nvPr/>
              </p:nvSpPr>
              <p:spPr bwMode="auto">
                <a:xfrm>
                  <a:off x="4399" y="1339"/>
                  <a:ext cx="669" cy="86"/>
                </a:xfrm>
                <a:prstGeom prst="rect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2400">
                    <a:latin typeface="Times New Roman" pitchFamily="18" charset="0"/>
                    <a:cs typeface="Arial" pitchFamily="34" charset="0"/>
                  </a:endParaRPr>
                </a:p>
              </p:txBody>
            </p:sp>
            <p:sp>
              <p:nvSpPr>
                <p:cNvPr id="92217" name="Oval 411"/>
                <p:cNvSpPr>
                  <a:spLocks noChangeArrowheads="1"/>
                </p:cNvSpPr>
                <p:nvPr/>
              </p:nvSpPr>
              <p:spPr bwMode="auto">
                <a:xfrm>
                  <a:off x="4396" y="1245"/>
                  <a:ext cx="667" cy="1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400">
                    <a:latin typeface="Times New Roman" pitchFamily="18" charset="0"/>
                    <a:cs typeface="Arial" pitchFamily="34" charset="0"/>
                  </a:endParaRPr>
                </a:p>
              </p:txBody>
            </p:sp>
            <p:grpSp>
              <p:nvGrpSpPr>
                <p:cNvPr id="31" name="Group 318"/>
                <p:cNvGrpSpPr>
                  <a:grpSpLocks/>
                </p:cNvGrpSpPr>
                <p:nvPr/>
              </p:nvGrpSpPr>
              <p:grpSpPr bwMode="auto">
                <a:xfrm>
                  <a:off x="4530" y="1287"/>
                  <a:ext cx="377" cy="75"/>
                  <a:chOff x="2468" y="1332"/>
                  <a:chExt cx="310" cy="60"/>
                </a:xfrm>
              </p:grpSpPr>
              <p:sp>
                <p:nvSpPr>
                  <p:cNvPr id="92221" name="Freeform 319"/>
                  <p:cNvSpPr>
                    <a:spLocks/>
                  </p:cNvSpPr>
                  <p:nvPr/>
                </p:nvSpPr>
                <p:spPr bwMode="auto">
                  <a:xfrm>
                    <a:off x="2468" y="1332"/>
                    <a:ext cx="310" cy="60"/>
                  </a:xfrm>
                  <a:custGeom>
                    <a:avLst/>
                    <a:gdLst>
                      <a:gd name="T0" fmla="*/ 0 w 310"/>
                      <a:gd name="T1" fmla="*/ 60 h 60"/>
                      <a:gd name="T2" fmla="*/ 96 w 310"/>
                      <a:gd name="T3" fmla="*/ 60 h 60"/>
                      <a:gd name="T4" fmla="*/ 192 w 310"/>
                      <a:gd name="T5" fmla="*/ 0 h 60"/>
                      <a:gd name="T6" fmla="*/ 310 w 310"/>
                      <a:gd name="T7" fmla="*/ 0 h 6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310" h="60">
                        <a:moveTo>
                          <a:pt x="0" y="60"/>
                        </a:moveTo>
                        <a:lnTo>
                          <a:pt x="96" y="60"/>
                        </a:lnTo>
                        <a:lnTo>
                          <a:pt x="192" y="0"/>
                        </a:lnTo>
                        <a:lnTo>
                          <a:pt x="31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222" name="Freeform 320"/>
                  <p:cNvSpPr>
                    <a:spLocks/>
                  </p:cNvSpPr>
                  <p:nvPr/>
                </p:nvSpPr>
                <p:spPr bwMode="auto">
                  <a:xfrm>
                    <a:off x="2482" y="1332"/>
                    <a:ext cx="282" cy="60"/>
                  </a:xfrm>
                  <a:custGeom>
                    <a:avLst/>
                    <a:gdLst>
                      <a:gd name="T0" fmla="*/ 0 w 282"/>
                      <a:gd name="T1" fmla="*/ 0 h 60"/>
                      <a:gd name="T2" fmla="*/ 96 w 282"/>
                      <a:gd name="T3" fmla="*/ 0 h 60"/>
                      <a:gd name="T4" fmla="*/ 192 w 282"/>
                      <a:gd name="T5" fmla="*/ 60 h 60"/>
                      <a:gd name="T6" fmla="*/ 282 w 282"/>
                      <a:gd name="T7" fmla="*/ 60 h 6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82" h="60">
                        <a:moveTo>
                          <a:pt x="0" y="0"/>
                        </a:moveTo>
                        <a:lnTo>
                          <a:pt x="96" y="0"/>
                        </a:lnTo>
                        <a:lnTo>
                          <a:pt x="192" y="60"/>
                        </a:lnTo>
                        <a:lnTo>
                          <a:pt x="282" y="6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72764" name="Line 321"/>
                <p:cNvSpPr>
                  <a:spLocks noChangeShapeType="1"/>
                </p:cNvSpPr>
                <p:nvPr/>
              </p:nvSpPr>
              <p:spPr bwMode="auto">
                <a:xfrm>
                  <a:off x="4399" y="1321"/>
                  <a:ext cx="0" cy="10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72765" name="Line 322"/>
                <p:cNvSpPr>
                  <a:spLocks noChangeShapeType="1"/>
                </p:cNvSpPr>
                <p:nvPr/>
              </p:nvSpPr>
              <p:spPr bwMode="auto">
                <a:xfrm>
                  <a:off x="5063" y="1327"/>
                  <a:ext cx="0" cy="10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</p:grpSp>
          <p:sp>
            <p:nvSpPr>
              <p:cNvPr id="72759" name="Text Box 323"/>
              <p:cNvSpPr txBox="1">
                <a:spLocks noChangeArrowheads="1"/>
              </p:cNvSpPr>
              <p:nvPr/>
            </p:nvSpPr>
            <p:spPr bwMode="auto">
              <a:xfrm>
                <a:off x="4635" y="1408"/>
                <a:ext cx="204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/>
                  <a:t>F</a:t>
                </a:r>
              </a:p>
            </p:txBody>
          </p:sp>
        </p:grpSp>
        <p:grpSp>
          <p:nvGrpSpPr>
            <p:cNvPr id="72868" name="Group 324"/>
            <p:cNvGrpSpPr>
              <a:grpSpLocks/>
            </p:cNvGrpSpPr>
            <p:nvPr/>
          </p:nvGrpSpPr>
          <p:grpSpPr bwMode="auto">
            <a:xfrm>
              <a:off x="1361" y="771"/>
              <a:ext cx="1089" cy="608"/>
              <a:chOff x="1363" y="1403"/>
              <a:chExt cx="1089" cy="608"/>
            </a:xfrm>
          </p:grpSpPr>
          <p:sp>
            <p:nvSpPr>
              <p:cNvPr id="72730" name="Text Box 325"/>
              <p:cNvSpPr txBox="1">
                <a:spLocks noChangeArrowheads="1"/>
              </p:cNvSpPr>
              <p:nvPr/>
            </p:nvSpPr>
            <p:spPr bwMode="auto">
              <a:xfrm>
                <a:off x="1462" y="1403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/>
                  <a:t>A</a:t>
                </a:r>
              </a:p>
            </p:txBody>
          </p:sp>
          <p:sp>
            <p:nvSpPr>
              <p:cNvPr id="72731" name="Text Box 326"/>
              <p:cNvSpPr txBox="1">
                <a:spLocks noChangeArrowheads="1"/>
              </p:cNvSpPr>
              <p:nvPr/>
            </p:nvSpPr>
            <p:spPr bwMode="auto">
              <a:xfrm>
                <a:off x="2121" y="1406"/>
                <a:ext cx="21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/>
                  <a:t>B</a:t>
                </a:r>
              </a:p>
            </p:txBody>
          </p:sp>
          <p:sp>
            <p:nvSpPr>
              <p:cNvPr id="72732" name="Line 327"/>
              <p:cNvSpPr>
                <a:spLocks noChangeShapeType="1"/>
              </p:cNvSpPr>
              <p:nvPr/>
            </p:nvSpPr>
            <p:spPr bwMode="auto">
              <a:xfrm flipV="1">
                <a:off x="1803" y="1729"/>
                <a:ext cx="20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Arial" charset="0"/>
                  <a:ea typeface="ＭＳ Ｐゴシック" charset="0"/>
                </a:endParaRPr>
              </a:p>
            </p:txBody>
          </p:sp>
          <p:sp>
            <p:nvSpPr>
              <p:cNvPr id="72733" name="Text Box 328"/>
              <p:cNvSpPr txBox="1">
                <a:spLocks noChangeArrowheads="1"/>
              </p:cNvSpPr>
              <p:nvPr/>
            </p:nvSpPr>
            <p:spPr bwMode="auto">
              <a:xfrm>
                <a:off x="1386" y="1798"/>
                <a:ext cx="372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600" smtClean="0"/>
                  <a:t>IPv6</a:t>
                </a:r>
              </a:p>
            </p:txBody>
          </p:sp>
          <p:sp>
            <p:nvSpPr>
              <p:cNvPr id="72734" name="Text Box 329"/>
              <p:cNvSpPr txBox="1">
                <a:spLocks noChangeArrowheads="1"/>
              </p:cNvSpPr>
              <p:nvPr/>
            </p:nvSpPr>
            <p:spPr bwMode="auto">
              <a:xfrm>
                <a:off x="2045" y="1799"/>
                <a:ext cx="372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600" smtClean="0"/>
                  <a:t>IPv6</a:t>
                </a:r>
              </a:p>
            </p:txBody>
          </p:sp>
          <p:grpSp>
            <p:nvGrpSpPr>
              <p:cNvPr id="72869" name="Group 330"/>
              <p:cNvGrpSpPr>
                <a:grpSpLocks/>
              </p:cNvGrpSpPr>
              <p:nvPr/>
            </p:nvGrpSpPr>
            <p:grpSpPr bwMode="auto">
              <a:xfrm>
                <a:off x="1363" y="1621"/>
                <a:ext cx="437" cy="213"/>
                <a:chOff x="4396" y="1245"/>
                <a:chExt cx="672" cy="248"/>
              </a:xfrm>
            </p:grpSpPr>
            <p:sp>
              <p:nvSpPr>
                <p:cNvPr id="92200" name="Oval 407"/>
                <p:cNvSpPr>
                  <a:spLocks noChangeArrowheads="1"/>
                </p:cNvSpPr>
                <p:nvPr/>
              </p:nvSpPr>
              <p:spPr bwMode="auto">
                <a:xfrm>
                  <a:off x="4399" y="1355"/>
                  <a:ext cx="666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400">
                    <a:latin typeface="Times New Roman" pitchFamily="18" charset="0"/>
                    <a:cs typeface="Arial" pitchFamily="34" charset="0"/>
                  </a:endParaRPr>
                </a:p>
              </p:txBody>
            </p:sp>
            <p:sp>
              <p:nvSpPr>
                <p:cNvPr id="92201" name="Rectangle 410"/>
                <p:cNvSpPr>
                  <a:spLocks noChangeArrowheads="1"/>
                </p:cNvSpPr>
                <p:nvPr/>
              </p:nvSpPr>
              <p:spPr bwMode="auto">
                <a:xfrm>
                  <a:off x="4399" y="1339"/>
                  <a:ext cx="669" cy="86"/>
                </a:xfrm>
                <a:prstGeom prst="rect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2400">
                    <a:latin typeface="Times New Roman" pitchFamily="18" charset="0"/>
                    <a:cs typeface="Arial" pitchFamily="34" charset="0"/>
                  </a:endParaRPr>
                </a:p>
              </p:txBody>
            </p:sp>
            <p:sp>
              <p:nvSpPr>
                <p:cNvPr id="92202" name="Oval 411"/>
                <p:cNvSpPr>
                  <a:spLocks noChangeArrowheads="1"/>
                </p:cNvSpPr>
                <p:nvPr/>
              </p:nvSpPr>
              <p:spPr bwMode="auto">
                <a:xfrm>
                  <a:off x="4396" y="1245"/>
                  <a:ext cx="667" cy="1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400">
                    <a:latin typeface="Times New Roman" pitchFamily="18" charset="0"/>
                    <a:cs typeface="Arial" pitchFamily="34" charset="0"/>
                  </a:endParaRPr>
                </a:p>
              </p:txBody>
            </p:sp>
            <p:grpSp>
              <p:nvGrpSpPr>
                <p:cNvPr id="72870" name="Group 334"/>
                <p:cNvGrpSpPr>
                  <a:grpSpLocks/>
                </p:cNvGrpSpPr>
                <p:nvPr/>
              </p:nvGrpSpPr>
              <p:grpSpPr bwMode="auto">
                <a:xfrm>
                  <a:off x="4530" y="1287"/>
                  <a:ext cx="377" cy="75"/>
                  <a:chOff x="2468" y="1332"/>
                  <a:chExt cx="310" cy="60"/>
                </a:xfrm>
              </p:grpSpPr>
              <p:sp>
                <p:nvSpPr>
                  <p:cNvPr id="92206" name="Freeform 335"/>
                  <p:cNvSpPr>
                    <a:spLocks/>
                  </p:cNvSpPr>
                  <p:nvPr/>
                </p:nvSpPr>
                <p:spPr bwMode="auto">
                  <a:xfrm>
                    <a:off x="2468" y="1332"/>
                    <a:ext cx="310" cy="60"/>
                  </a:xfrm>
                  <a:custGeom>
                    <a:avLst/>
                    <a:gdLst>
                      <a:gd name="T0" fmla="*/ 0 w 310"/>
                      <a:gd name="T1" fmla="*/ 60 h 60"/>
                      <a:gd name="T2" fmla="*/ 96 w 310"/>
                      <a:gd name="T3" fmla="*/ 60 h 60"/>
                      <a:gd name="T4" fmla="*/ 192 w 310"/>
                      <a:gd name="T5" fmla="*/ 0 h 60"/>
                      <a:gd name="T6" fmla="*/ 310 w 310"/>
                      <a:gd name="T7" fmla="*/ 0 h 6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310" h="60">
                        <a:moveTo>
                          <a:pt x="0" y="60"/>
                        </a:moveTo>
                        <a:lnTo>
                          <a:pt x="96" y="60"/>
                        </a:lnTo>
                        <a:lnTo>
                          <a:pt x="192" y="0"/>
                        </a:lnTo>
                        <a:lnTo>
                          <a:pt x="31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207" name="Freeform 336"/>
                  <p:cNvSpPr>
                    <a:spLocks/>
                  </p:cNvSpPr>
                  <p:nvPr/>
                </p:nvSpPr>
                <p:spPr bwMode="auto">
                  <a:xfrm>
                    <a:off x="2482" y="1332"/>
                    <a:ext cx="282" cy="60"/>
                  </a:xfrm>
                  <a:custGeom>
                    <a:avLst/>
                    <a:gdLst>
                      <a:gd name="T0" fmla="*/ 0 w 282"/>
                      <a:gd name="T1" fmla="*/ 0 h 60"/>
                      <a:gd name="T2" fmla="*/ 96 w 282"/>
                      <a:gd name="T3" fmla="*/ 0 h 60"/>
                      <a:gd name="T4" fmla="*/ 192 w 282"/>
                      <a:gd name="T5" fmla="*/ 60 h 60"/>
                      <a:gd name="T6" fmla="*/ 282 w 282"/>
                      <a:gd name="T7" fmla="*/ 60 h 6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82" h="60">
                        <a:moveTo>
                          <a:pt x="0" y="0"/>
                        </a:moveTo>
                        <a:lnTo>
                          <a:pt x="96" y="0"/>
                        </a:lnTo>
                        <a:lnTo>
                          <a:pt x="192" y="60"/>
                        </a:lnTo>
                        <a:lnTo>
                          <a:pt x="282" y="6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72749" name="Line 337"/>
                <p:cNvSpPr>
                  <a:spLocks noChangeShapeType="1"/>
                </p:cNvSpPr>
                <p:nvPr/>
              </p:nvSpPr>
              <p:spPr bwMode="auto">
                <a:xfrm>
                  <a:off x="4399" y="1321"/>
                  <a:ext cx="0" cy="10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72750" name="Line 338"/>
                <p:cNvSpPr>
                  <a:spLocks noChangeShapeType="1"/>
                </p:cNvSpPr>
                <p:nvPr/>
              </p:nvSpPr>
              <p:spPr bwMode="auto">
                <a:xfrm>
                  <a:off x="5063" y="1327"/>
                  <a:ext cx="0" cy="10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72871" name="Group 339"/>
              <p:cNvGrpSpPr>
                <a:grpSpLocks/>
              </p:cNvGrpSpPr>
              <p:nvPr/>
            </p:nvGrpSpPr>
            <p:grpSpPr bwMode="auto">
              <a:xfrm>
                <a:off x="2015" y="1617"/>
                <a:ext cx="437" cy="213"/>
                <a:chOff x="4396" y="1245"/>
                <a:chExt cx="672" cy="248"/>
              </a:xfrm>
            </p:grpSpPr>
            <p:sp>
              <p:nvSpPr>
                <p:cNvPr id="92192" name="Oval 407"/>
                <p:cNvSpPr>
                  <a:spLocks noChangeArrowheads="1"/>
                </p:cNvSpPr>
                <p:nvPr/>
              </p:nvSpPr>
              <p:spPr bwMode="auto">
                <a:xfrm>
                  <a:off x="4399" y="1355"/>
                  <a:ext cx="666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400">
                    <a:latin typeface="Times New Roman" pitchFamily="18" charset="0"/>
                    <a:cs typeface="Arial" pitchFamily="34" charset="0"/>
                  </a:endParaRPr>
                </a:p>
              </p:txBody>
            </p:sp>
            <p:sp>
              <p:nvSpPr>
                <p:cNvPr id="92193" name="Rectangle 410"/>
                <p:cNvSpPr>
                  <a:spLocks noChangeArrowheads="1"/>
                </p:cNvSpPr>
                <p:nvPr/>
              </p:nvSpPr>
              <p:spPr bwMode="auto">
                <a:xfrm>
                  <a:off x="4399" y="1339"/>
                  <a:ext cx="669" cy="86"/>
                </a:xfrm>
                <a:prstGeom prst="rect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2400">
                    <a:latin typeface="Times New Roman" pitchFamily="18" charset="0"/>
                    <a:cs typeface="Arial" pitchFamily="34" charset="0"/>
                  </a:endParaRPr>
                </a:p>
              </p:txBody>
            </p:sp>
            <p:sp>
              <p:nvSpPr>
                <p:cNvPr id="92194" name="Oval 411"/>
                <p:cNvSpPr>
                  <a:spLocks noChangeArrowheads="1"/>
                </p:cNvSpPr>
                <p:nvPr/>
              </p:nvSpPr>
              <p:spPr bwMode="auto">
                <a:xfrm>
                  <a:off x="4396" y="1245"/>
                  <a:ext cx="667" cy="1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2400">
                    <a:latin typeface="Times New Roman" pitchFamily="18" charset="0"/>
                    <a:cs typeface="Arial" pitchFamily="34" charset="0"/>
                  </a:endParaRPr>
                </a:p>
              </p:txBody>
            </p:sp>
            <p:grpSp>
              <p:nvGrpSpPr>
                <p:cNvPr id="72872" name="Group 343"/>
                <p:cNvGrpSpPr>
                  <a:grpSpLocks/>
                </p:cNvGrpSpPr>
                <p:nvPr/>
              </p:nvGrpSpPr>
              <p:grpSpPr bwMode="auto">
                <a:xfrm>
                  <a:off x="4530" y="1287"/>
                  <a:ext cx="377" cy="75"/>
                  <a:chOff x="2468" y="1332"/>
                  <a:chExt cx="310" cy="60"/>
                </a:xfrm>
              </p:grpSpPr>
              <p:sp>
                <p:nvSpPr>
                  <p:cNvPr id="92198" name="Freeform 344"/>
                  <p:cNvSpPr>
                    <a:spLocks/>
                  </p:cNvSpPr>
                  <p:nvPr/>
                </p:nvSpPr>
                <p:spPr bwMode="auto">
                  <a:xfrm>
                    <a:off x="2468" y="1332"/>
                    <a:ext cx="310" cy="60"/>
                  </a:xfrm>
                  <a:custGeom>
                    <a:avLst/>
                    <a:gdLst>
                      <a:gd name="T0" fmla="*/ 0 w 310"/>
                      <a:gd name="T1" fmla="*/ 60 h 60"/>
                      <a:gd name="T2" fmla="*/ 96 w 310"/>
                      <a:gd name="T3" fmla="*/ 60 h 60"/>
                      <a:gd name="T4" fmla="*/ 192 w 310"/>
                      <a:gd name="T5" fmla="*/ 0 h 60"/>
                      <a:gd name="T6" fmla="*/ 310 w 310"/>
                      <a:gd name="T7" fmla="*/ 0 h 6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310" h="60">
                        <a:moveTo>
                          <a:pt x="0" y="60"/>
                        </a:moveTo>
                        <a:lnTo>
                          <a:pt x="96" y="60"/>
                        </a:lnTo>
                        <a:lnTo>
                          <a:pt x="192" y="0"/>
                        </a:lnTo>
                        <a:lnTo>
                          <a:pt x="31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92199" name="Freeform 345"/>
                  <p:cNvSpPr>
                    <a:spLocks/>
                  </p:cNvSpPr>
                  <p:nvPr/>
                </p:nvSpPr>
                <p:spPr bwMode="auto">
                  <a:xfrm>
                    <a:off x="2482" y="1332"/>
                    <a:ext cx="282" cy="60"/>
                  </a:xfrm>
                  <a:custGeom>
                    <a:avLst/>
                    <a:gdLst>
                      <a:gd name="T0" fmla="*/ 0 w 282"/>
                      <a:gd name="T1" fmla="*/ 0 h 60"/>
                      <a:gd name="T2" fmla="*/ 96 w 282"/>
                      <a:gd name="T3" fmla="*/ 0 h 60"/>
                      <a:gd name="T4" fmla="*/ 192 w 282"/>
                      <a:gd name="T5" fmla="*/ 60 h 60"/>
                      <a:gd name="T6" fmla="*/ 282 w 282"/>
                      <a:gd name="T7" fmla="*/ 60 h 6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282" h="60">
                        <a:moveTo>
                          <a:pt x="0" y="0"/>
                        </a:moveTo>
                        <a:lnTo>
                          <a:pt x="96" y="0"/>
                        </a:lnTo>
                        <a:lnTo>
                          <a:pt x="192" y="60"/>
                        </a:lnTo>
                        <a:lnTo>
                          <a:pt x="282" y="6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72741" name="Line 346"/>
                <p:cNvSpPr>
                  <a:spLocks noChangeShapeType="1"/>
                </p:cNvSpPr>
                <p:nvPr/>
              </p:nvSpPr>
              <p:spPr bwMode="auto">
                <a:xfrm>
                  <a:off x="4399" y="1321"/>
                  <a:ext cx="0" cy="10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  <p:sp>
              <p:nvSpPr>
                <p:cNvPr id="72742" name="Line 347"/>
                <p:cNvSpPr>
                  <a:spLocks noChangeShapeType="1"/>
                </p:cNvSpPr>
                <p:nvPr/>
              </p:nvSpPr>
              <p:spPr bwMode="auto">
                <a:xfrm>
                  <a:off x="5063" y="1327"/>
                  <a:ext cx="0" cy="10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charset="0"/>
                    <a:ea typeface="ＭＳ Ｐゴシック" charset="0"/>
                  </a:endParaRPr>
                </a:p>
              </p:txBody>
            </p:sp>
          </p:grpSp>
        </p:grpSp>
      </p:grpSp>
      <p:pic>
        <p:nvPicPr>
          <p:cNvPr id="92176" name="Picture 348" descr="underline_base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163" y="966788"/>
            <a:ext cx="2741612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22" name="Rectangle 349"/>
          <p:cNvSpPr>
            <a:spLocks noGrp="1" noChangeArrowheads="1"/>
          </p:cNvSpPr>
          <p:nvPr>
            <p:ph type="title"/>
          </p:nvPr>
        </p:nvSpPr>
        <p:spPr>
          <a:xfrm>
            <a:off x="307975" y="214313"/>
            <a:ext cx="7772400" cy="990600"/>
          </a:xfrm>
        </p:spPr>
        <p:txBody>
          <a:bodyPr/>
          <a:lstStyle/>
          <a:p>
            <a:pPr>
              <a:defRPr/>
            </a:pPr>
            <a:r>
              <a:rPr lang="en-US">
                <a:cs typeface="+mj-cs"/>
              </a:rPr>
              <a:t>Tunneling</a:t>
            </a:r>
          </a:p>
        </p:txBody>
      </p:sp>
      <p:sp>
        <p:nvSpPr>
          <p:cNvPr id="72723" name="Text Box 350"/>
          <p:cNvSpPr txBox="1">
            <a:spLocks noChangeArrowheads="1"/>
          </p:cNvSpPr>
          <p:nvPr/>
        </p:nvSpPr>
        <p:spPr bwMode="auto">
          <a:xfrm>
            <a:off x="4227513" y="2992438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smtClean="0">
                <a:solidFill>
                  <a:srgbClr val="CC0000"/>
                </a:solidFill>
              </a:rPr>
              <a:t>IPv4</a:t>
            </a:r>
          </a:p>
        </p:txBody>
      </p:sp>
      <p:sp>
        <p:nvSpPr>
          <p:cNvPr id="72724" name="Text Box 351"/>
          <p:cNvSpPr txBox="1">
            <a:spLocks noChangeArrowheads="1"/>
          </p:cNvSpPr>
          <p:nvPr/>
        </p:nvSpPr>
        <p:spPr bwMode="auto">
          <a:xfrm>
            <a:off x="5221288" y="2994025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smtClean="0">
                <a:solidFill>
                  <a:srgbClr val="CC0000"/>
                </a:solidFill>
              </a:rPr>
              <a:t>IPv4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>
                <a:latin typeface="Tahoma" charset="0"/>
              </a:rPr>
              <a:t>Network Layer</a:t>
            </a:r>
          </a:p>
        </p:txBody>
      </p:sp>
      <p:sp>
        <p:nvSpPr>
          <p:cNvPr id="7987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4-</a:t>
            </a:r>
            <a:fld id="{24655229-CD17-4111-A22D-FA85A991F202}" type="slidenum">
              <a:rPr lang="en-US"/>
              <a:pPr/>
              <a:t>13</a:t>
            </a:fld>
            <a:endParaRPr lang="en-US"/>
          </a:p>
        </p:txBody>
      </p:sp>
      <p:pic>
        <p:nvPicPr>
          <p:cNvPr id="99331" name="Picture 6" descr="underline_base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8325" y="1014413"/>
            <a:ext cx="6856413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>
                <a:ea typeface="ＭＳ Ｐゴシック" pitchFamily="34" charset="-128"/>
              </a:rPr>
              <a:t>A Link-State Routing Algorithm</a:t>
            </a:r>
            <a:endParaRPr lang="en-US" smtClean="0">
              <a:ea typeface="ＭＳ Ｐゴシック" pitchFamily="34" charset="-128"/>
            </a:endParaRPr>
          </a:p>
        </p:txBody>
      </p:sp>
      <p:sp>
        <p:nvSpPr>
          <p:cNvPr id="7987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44513" y="1555750"/>
            <a:ext cx="3810000" cy="49037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i="1" smtClean="0">
                <a:solidFill>
                  <a:srgbClr val="CC0000"/>
                </a:solidFill>
                <a:ea typeface="ＭＳ Ｐゴシック" pitchFamily="34" charset="-128"/>
              </a:rPr>
              <a:t>Dijkstra</a:t>
            </a:r>
            <a:r>
              <a:rPr lang="ja-JP" altLang="en-US" i="1" smtClean="0">
                <a:solidFill>
                  <a:srgbClr val="CC0000"/>
                </a:solidFill>
                <a:ea typeface="ＭＳ Ｐゴシック" pitchFamily="34" charset="-128"/>
              </a:rPr>
              <a:t>’</a:t>
            </a:r>
            <a:r>
              <a:rPr lang="en-US" altLang="ja-JP" i="1" smtClean="0">
                <a:solidFill>
                  <a:srgbClr val="CC0000"/>
                </a:solidFill>
                <a:ea typeface="ＭＳ Ｐゴシック" pitchFamily="34" charset="-128"/>
              </a:rPr>
              <a:t>s algorithm</a:t>
            </a:r>
          </a:p>
          <a:p>
            <a:r>
              <a:rPr lang="en-US" sz="2400" smtClean="0">
                <a:ea typeface="ＭＳ Ｐゴシック" pitchFamily="34" charset="-128"/>
              </a:rPr>
              <a:t>net topology, link costs known to all nodes</a:t>
            </a:r>
          </a:p>
          <a:p>
            <a:pPr lvl="1"/>
            <a:r>
              <a:rPr lang="en-US" sz="2000" smtClean="0">
                <a:ea typeface="ＭＳ Ｐゴシック" pitchFamily="34" charset="-128"/>
              </a:rPr>
              <a:t>accomplished via </a:t>
            </a:r>
            <a:r>
              <a:rPr lang="ja-JP" altLang="en-US" sz="2000" smtClean="0">
                <a:ea typeface="ＭＳ Ｐゴシック" pitchFamily="34" charset="-128"/>
              </a:rPr>
              <a:t>“</a:t>
            </a:r>
            <a:r>
              <a:rPr lang="en-US" altLang="ja-JP" sz="2000" smtClean="0">
                <a:ea typeface="ＭＳ Ｐゴシック" pitchFamily="34" charset="-128"/>
              </a:rPr>
              <a:t>link state broadcast</a:t>
            </a:r>
            <a:r>
              <a:rPr lang="ja-JP" altLang="en-US" sz="2000" smtClean="0">
                <a:ea typeface="ＭＳ Ｐゴシック" pitchFamily="34" charset="-128"/>
              </a:rPr>
              <a:t>”</a:t>
            </a:r>
            <a:r>
              <a:rPr lang="en-US" altLang="ja-JP" sz="2000" smtClean="0">
                <a:ea typeface="ＭＳ Ｐゴシック" pitchFamily="34" charset="-128"/>
              </a:rPr>
              <a:t> </a:t>
            </a:r>
          </a:p>
          <a:p>
            <a:pPr lvl="1"/>
            <a:r>
              <a:rPr lang="en-US" sz="2000" smtClean="0">
                <a:ea typeface="ＭＳ Ｐゴシック" pitchFamily="34" charset="-128"/>
              </a:rPr>
              <a:t>all nodes have same info</a:t>
            </a:r>
          </a:p>
          <a:p>
            <a:r>
              <a:rPr lang="en-US" sz="2400" smtClean="0">
                <a:ea typeface="ＭＳ Ｐゴシック" pitchFamily="34" charset="-128"/>
              </a:rPr>
              <a:t>computes least cost paths from one node (</a:t>
            </a:r>
            <a:r>
              <a:rPr lang="ja-JP" altLang="en-US" sz="2400" smtClean="0">
                <a:ea typeface="ＭＳ Ｐゴシック" pitchFamily="34" charset="-128"/>
              </a:rPr>
              <a:t>‘</a:t>
            </a:r>
            <a:r>
              <a:rPr lang="en-US" altLang="ja-JP" sz="2400" smtClean="0">
                <a:ea typeface="ＭＳ Ｐゴシック" pitchFamily="34" charset="-128"/>
              </a:rPr>
              <a:t>source</a:t>
            </a:r>
            <a:r>
              <a:rPr lang="ja-JP" altLang="en-US" sz="2400" smtClean="0">
                <a:ea typeface="ＭＳ Ｐゴシック" pitchFamily="34" charset="-128"/>
              </a:rPr>
              <a:t>”</a:t>
            </a:r>
            <a:r>
              <a:rPr lang="en-US" altLang="ja-JP" sz="2400" smtClean="0">
                <a:ea typeface="ＭＳ Ｐゴシック" pitchFamily="34" charset="-128"/>
              </a:rPr>
              <a:t>) to all other nodes</a:t>
            </a:r>
          </a:p>
          <a:p>
            <a:pPr lvl="1"/>
            <a:r>
              <a:rPr lang="en-US" sz="2000" smtClean="0">
                <a:ea typeface="ＭＳ Ｐゴシック" pitchFamily="34" charset="-128"/>
              </a:rPr>
              <a:t>gives </a:t>
            </a:r>
            <a:r>
              <a:rPr lang="en-US" sz="2000" i="1" smtClean="0">
                <a:solidFill>
                  <a:srgbClr val="000099"/>
                </a:solidFill>
                <a:ea typeface="ＭＳ Ｐゴシック" pitchFamily="34" charset="-128"/>
              </a:rPr>
              <a:t>forwarding table</a:t>
            </a:r>
            <a:r>
              <a:rPr lang="en-US" sz="2000" smtClean="0">
                <a:ea typeface="ＭＳ Ｐゴシック" pitchFamily="34" charset="-128"/>
              </a:rPr>
              <a:t> for that node</a:t>
            </a:r>
          </a:p>
          <a:p>
            <a:r>
              <a:rPr lang="en-US" sz="2400" smtClean="0">
                <a:ea typeface="ＭＳ Ｐゴシック" pitchFamily="34" charset="-128"/>
              </a:rPr>
              <a:t>iterative: after k iterations, know least cost path to k dest.</a:t>
            </a:r>
            <a:r>
              <a:rPr lang="ja-JP" altLang="en-US" sz="2400" smtClean="0">
                <a:ea typeface="ＭＳ Ｐゴシック" pitchFamily="34" charset="-128"/>
              </a:rPr>
              <a:t>’</a:t>
            </a:r>
            <a:r>
              <a:rPr lang="en-US" altLang="ja-JP" sz="2400" smtClean="0">
                <a:ea typeface="ＭＳ Ｐゴシック" pitchFamily="34" charset="-128"/>
              </a:rPr>
              <a:t>s</a:t>
            </a:r>
            <a:endParaRPr lang="en-US" sz="2400" smtClean="0">
              <a:ea typeface="ＭＳ Ｐゴシック" pitchFamily="34" charset="-128"/>
            </a:endParaRPr>
          </a:p>
        </p:txBody>
      </p:sp>
      <p:sp>
        <p:nvSpPr>
          <p:cNvPr id="79879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75000"/>
              </a:lnSpc>
              <a:buFont typeface="Wingdings" pitchFamily="2" charset="2"/>
              <a:buNone/>
            </a:pPr>
            <a:r>
              <a:rPr lang="en-US" i="1" smtClean="0">
                <a:solidFill>
                  <a:srgbClr val="CC0000"/>
                </a:solidFill>
                <a:ea typeface="ＭＳ Ｐゴシック" pitchFamily="34" charset="-128"/>
              </a:rPr>
              <a:t>notation:</a:t>
            </a:r>
          </a:p>
          <a:p>
            <a:pPr>
              <a:lnSpc>
                <a:spcPct val="75000"/>
              </a:lnSpc>
            </a:pPr>
            <a:r>
              <a:rPr lang="en-US" smtClean="0">
                <a:solidFill>
                  <a:srgbClr val="000099"/>
                </a:solidFill>
                <a:latin typeface="Arial" pitchFamily="34" charset="0"/>
                <a:ea typeface="ＭＳ Ｐゴシック" pitchFamily="34" charset="-128"/>
              </a:rPr>
              <a:t>c(x,y):</a:t>
            </a:r>
            <a:r>
              <a:rPr lang="en-US" sz="2400" smtClean="0">
                <a:ea typeface="ＭＳ Ｐゴシック" pitchFamily="34" charset="-128"/>
              </a:rPr>
              <a:t> link cost from node x to y;  = ∞ if not direct neighbors</a:t>
            </a:r>
          </a:p>
          <a:p>
            <a:pPr>
              <a:lnSpc>
                <a:spcPct val="75000"/>
              </a:lnSpc>
            </a:pPr>
            <a:r>
              <a:rPr lang="en-US" smtClean="0">
                <a:solidFill>
                  <a:srgbClr val="000099"/>
                </a:solidFill>
                <a:latin typeface="Arial" pitchFamily="34" charset="0"/>
                <a:ea typeface="ＭＳ Ｐゴシック" pitchFamily="34" charset="-128"/>
              </a:rPr>
              <a:t>D(v):</a:t>
            </a:r>
            <a:r>
              <a:rPr lang="en-US" sz="2400" smtClean="0">
                <a:ea typeface="ＭＳ Ｐゴシック" pitchFamily="34" charset="-128"/>
              </a:rPr>
              <a:t> current value of cost of path from source to dest. v</a:t>
            </a:r>
          </a:p>
          <a:p>
            <a:pPr>
              <a:lnSpc>
                <a:spcPct val="75000"/>
              </a:lnSpc>
            </a:pPr>
            <a:r>
              <a:rPr lang="en-US" smtClean="0">
                <a:solidFill>
                  <a:srgbClr val="000099"/>
                </a:solidFill>
                <a:latin typeface="Arial" pitchFamily="34" charset="0"/>
                <a:ea typeface="ＭＳ Ｐゴシック" pitchFamily="34" charset="-128"/>
              </a:rPr>
              <a:t>p(v):</a:t>
            </a:r>
            <a:r>
              <a:rPr lang="en-US" sz="2400" smtClean="0">
                <a:ea typeface="ＭＳ Ｐゴシック" pitchFamily="34" charset="-128"/>
              </a:rPr>
              <a:t> predecessor node along path from source to v</a:t>
            </a:r>
          </a:p>
          <a:p>
            <a:pPr>
              <a:lnSpc>
                <a:spcPct val="75000"/>
              </a:lnSpc>
            </a:pPr>
            <a:r>
              <a:rPr lang="en-US" smtClean="0">
                <a:solidFill>
                  <a:srgbClr val="000099"/>
                </a:solidFill>
                <a:latin typeface="Arial" pitchFamily="34" charset="0"/>
                <a:ea typeface="ＭＳ Ｐゴシック" pitchFamily="34" charset="-128"/>
              </a:rPr>
              <a:t>N</a:t>
            </a:r>
            <a:r>
              <a:rPr lang="en-US" smtClean="0">
                <a:solidFill>
                  <a:srgbClr val="000099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rPr>
              <a:t>'</a:t>
            </a:r>
            <a:r>
              <a:rPr lang="en-US" smtClean="0">
                <a:solidFill>
                  <a:srgbClr val="000099"/>
                </a:solidFill>
                <a:latin typeface="Arial" pitchFamily="34" charset="0"/>
                <a:ea typeface="ＭＳ Ｐゴシック" pitchFamily="34" charset="-128"/>
              </a:rPr>
              <a:t>:</a:t>
            </a:r>
            <a:r>
              <a:rPr lang="en-US" sz="2400" smtClean="0">
                <a:ea typeface="ＭＳ Ｐゴシック" pitchFamily="34" charset="-128"/>
              </a:rPr>
              <a:t> set of nodes whose least cost path definitively known</a:t>
            </a:r>
          </a:p>
          <a:p>
            <a:pPr>
              <a:lnSpc>
                <a:spcPct val="75000"/>
              </a:lnSpc>
            </a:pPr>
            <a:endParaRPr lang="en-US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>
                <a:latin typeface="Tahoma" charset="0"/>
              </a:rPr>
              <a:t>Network Layer</a:t>
            </a:r>
          </a:p>
        </p:txBody>
      </p:sp>
      <p:sp>
        <p:nvSpPr>
          <p:cNvPr id="808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4-</a:t>
            </a:r>
            <a:fld id="{5FF678C9-BE2A-4691-817B-67A6A1AE644D}" type="slidenum">
              <a:rPr lang="en-US"/>
              <a:pPr/>
              <a:t>14</a:t>
            </a:fld>
            <a:endParaRPr lang="en-US"/>
          </a:p>
        </p:txBody>
      </p:sp>
      <p:pic>
        <p:nvPicPr>
          <p:cNvPr id="100355" name="Picture 6" descr="underline_base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263" y="1014413"/>
            <a:ext cx="4570412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smtClean="0">
                <a:ea typeface="ＭＳ Ｐゴシック" pitchFamily="34" charset="-128"/>
              </a:rPr>
              <a:t>Dijsktra</a:t>
            </a:r>
            <a:r>
              <a:rPr lang="ja-JP" altLang="en-US" sz="4000" smtClean="0">
                <a:ea typeface="ＭＳ Ｐゴシック" pitchFamily="34" charset="-128"/>
              </a:rPr>
              <a:t>’</a:t>
            </a:r>
            <a:r>
              <a:rPr lang="en-US" altLang="ja-JP" sz="4000" smtClean="0">
                <a:ea typeface="ＭＳ Ｐゴシック" pitchFamily="34" charset="-128"/>
              </a:rPr>
              <a:t>s Algorithm</a:t>
            </a:r>
            <a:endParaRPr lang="en-US" smtClean="0">
              <a:ea typeface="ＭＳ Ｐゴシック" pitchFamily="34" charset="-128"/>
            </a:endParaRPr>
          </a:p>
        </p:txBody>
      </p:sp>
      <p:sp>
        <p:nvSpPr>
          <p:cNvPr id="80902" name="Text Box 3"/>
          <p:cNvSpPr txBox="1">
            <a:spLocks noChangeArrowheads="1"/>
          </p:cNvSpPr>
          <p:nvPr/>
        </p:nvSpPr>
        <p:spPr bwMode="auto">
          <a:xfrm>
            <a:off x="1141413" y="1458913"/>
            <a:ext cx="6221412" cy="466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/>
              <a:t>1  </a:t>
            </a:r>
            <a:r>
              <a:rPr lang="en-US" sz="2000" b="1" i="1"/>
              <a:t>Initialization:</a:t>
            </a:r>
            <a:r>
              <a:rPr lang="en-US" sz="2000"/>
              <a:t> </a:t>
            </a:r>
          </a:p>
          <a:p>
            <a:r>
              <a:rPr lang="en-US" sz="2000"/>
              <a:t>2    N</a:t>
            </a:r>
            <a:r>
              <a:rPr lang="en-US" sz="2000">
                <a:cs typeface="Arial" pitchFamily="34" charset="0"/>
              </a:rPr>
              <a:t>'</a:t>
            </a:r>
            <a:r>
              <a:rPr lang="en-US" sz="2000"/>
              <a:t> = {u} </a:t>
            </a:r>
          </a:p>
          <a:p>
            <a:r>
              <a:rPr lang="en-US" sz="2000"/>
              <a:t>3    for all nodes v </a:t>
            </a:r>
          </a:p>
          <a:p>
            <a:r>
              <a:rPr lang="en-US" sz="2000"/>
              <a:t>4      if v adjacent to u </a:t>
            </a:r>
          </a:p>
          <a:p>
            <a:r>
              <a:rPr lang="en-US" sz="2000"/>
              <a:t>5          then D(v) = c(u,v) </a:t>
            </a:r>
          </a:p>
          <a:p>
            <a:r>
              <a:rPr lang="en-US" sz="2000"/>
              <a:t>6      else D(v) = </a:t>
            </a:r>
            <a:r>
              <a:rPr lang="en-US" sz="2000">
                <a:cs typeface="Arial" pitchFamily="34" charset="0"/>
              </a:rPr>
              <a:t>∞</a:t>
            </a:r>
            <a:r>
              <a:rPr lang="en-US" sz="2000"/>
              <a:t> </a:t>
            </a:r>
          </a:p>
          <a:p>
            <a:r>
              <a:rPr lang="en-US" sz="2000"/>
              <a:t>7 </a:t>
            </a:r>
          </a:p>
          <a:p>
            <a:r>
              <a:rPr lang="en-US" sz="2000"/>
              <a:t>8   </a:t>
            </a:r>
            <a:r>
              <a:rPr lang="en-US" sz="2000" b="1" i="1"/>
              <a:t>Loop</a:t>
            </a:r>
            <a:r>
              <a:rPr lang="en-US" sz="2000" i="1"/>
              <a:t> </a:t>
            </a:r>
            <a:endParaRPr lang="en-US" sz="2000"/>
          </a:p>
          <a:p>
            <a:r>
              <a:rPr lang="en-US" sz="2000"/>
              <a:t>9     find w not in N</a:t>
            </a:r>
            <a:r>
              <a:rPr lang="en-US" sz="2000">
                <a:cs typeface="Arial" pitchFamily="34" charset="0"/>
              </a:rPr>
              <a:t>'</a:t>
            </a:r>
            <a:r>
              <a:rPr lang="en-US" sz="2000"/>
              <a:t> such that D(w) is a minimum </a:t>
            </a:r>
          </a:p>
          <a:p>
            <a:r>
              <a:rPr lang="en-US" sz="2000"/>
              <a:t>10    add w to N</a:t>
            </a:r>
            <a:r>
              <a:rPr lang="en-US" sz="2000">
                <a:cs typeface="Arial" pitchFamily="34" charset="0"/>
              </a:rPr>
              <a:t>'</a:t>
            </a:r>
            <a:r>
              <a:rPr lang="en-US" sz="2000"/>
              <a:t> </a:t>
            </a:r>
          </a:p>
          <a:p>
            <a:r>
              <a:rPr lang="en-US" sz="2000"/>
              <a:t>11    update D(v) for all v adjacent to w and not in N</a:t>
            </a:r>
            <a:r>
              <a:rPr lang="en-US" sz="2000">
                <a:cs typeface="Arial" pitchFamily="34" charset="0"/>
              </a:rPr>
              <a:t>'</a:t>
            </a:r>
            <a:r>
              <a:rPr lang="en-US" sz="2000"/>
              <a:t> : </a:t>
            </a:r>
          </a:p>
          <a:p>
            <a:r>
              <a:rPr lang="en-US" sz="2000"/>
              <a:t>12       </a:t>
            </a:r>
            <a:r>
              <a:rPr lang="en-US" sz="2000" b="1">
                <a:solidFill>
                  <a:srgbClr val="CC0000"/>
                </a:solidFill>
              </a:rPr>
              <a:t>D(v) = min( D(v), D(w) + c(w,v) ) </a:t>
            </a:r>
          </a:p>
          <a:p>
            <a:r>
              <a:rPr lang="en-US" sz="2000"/>
              <a:t>13    /* new cost to v is either old cost to v or known </a:t>
            </a:r>
          </a:p>
          <a:p>
            <a:r>
              <a:rPr lang="en-US" sz="2000"/>
              <a:t>14     shortest path cost to w plus cost from w to v */ </a:t>
            </a:r>
          </a:p>
          <a:p>
            <a:r>
              <a:rPr lang="en-US" sz="2000"/>
              <a:t>15  </a:t>
            </a:r>
            <a:r>
              <a:rPr lang="en-US" sz="2000" b="1" i="1"/>
              <a:t>until all nodes in N</a:t>
            </a:r>
            <a:r>
              <a:rPr lang="en-US" sz="2000" b="1" i="1">
                <a:cs typeface="Arial" pitchFamily="34" charset="0"/>
              </a:rPr>
              <a:t>'</a:t>
            </a:r>
            <a:r>
              <a:rPr lang="en-US" sz="2000"/>
              <a:t> </a:t>
            </a:r>
          </a:p>
        </p:txBody>
      </p:sp>
      <p:sp>
        <p:nvSpPr>
          <p:cNvPr id="100358" name="Freeform 4"/>
          <p:cNvSpPr>
            <a:spLocks/>
          </p:cNvSpPr>
          <p:nvPr/>
        </p:nvSpPr>
        <p:spPr bwMode="auto">
          <a:xfrm>
            <a:off x="600075" y="3543300"/>
            <a:ext cx="800100" cy="2886075"/>
          </a:xfrm>
          <a:custGeom>
            <a:avLst/>
            <a:gdLst>
              <a:gd name="T0" fmla="*/ 2147483647 w 504"/>
              <a:gd name="T1" fmla="*/ 2147483647 h 1818"/>
              <a:gd name="T2" fmla="*/ 2147483647 w 504"/>
              <a:gd name="T3" fmla="*/ 2147483647 h 1818"/>
              <a:gd name="T4" fmla="*/ 2147483647 w 504"/>
              <a:gd name="T5" fmla="*/ 2147483647 h 1818"/>
              <a:gd name="T6" fmla="*/ 2147483647 w 504"/>
              <a:gd name="T7" fmla="*/ 2147483647 h 181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04" h="1818">
                <a:moveTo>
                  <a:pt x="504" y="1596"/>
                </a:moveTo>
                <a:cubicBezTo>
                  <a:pt x="444" y="1728"/>
                  <a:pt x="240" y="1818"/>
                  <a:pt x="120" y="1602"/>
                </a:cubicBezTo>
                <a:cubicBezTo>
                  <a:pt x="0" y="1386"/>
                  <a:pt x="48" y="444"/>
                  <a:pt x="90" y="192"/>
                </a:cubicBezTo>
                <a:cubicBezTo>
                  <a:pt x="162" y="0"/>
                  <a:pt x="294" y="84"/>
                  <a:pt x="396" y="144"/>
                </a:cubicBezTo>
              </a:path>
            </a:pathLst>
          </a:custGeom>
          <a:noFill/>
          <a:ln w="28575" cap="flat" cmpd="sng">
            <a:solidFill>
              <a:srgbClr val="CC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>
                <a:latin typeface="Tahoma" charset="0"/>
              </a:rPr>
              <a:t>Network Layer</a:t>
            </a:r>
          </a:p>
        </p:txBody>
      </p:sp>
      <p:sp>
        <p:nvSpPr>
          <p:cNvPr id="9113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4-</a:t>
            </a:r>
            <a:fld id="{D84E6F49-970C-48EB-BF8E-29C65E978D21}" type="slidenum">
              <a:rPr lang="en-US"/>
              <a:pPr/>
              <a:t>15</a:t>
            </a:fld>
            <a:endParaRPr lang="en-US"/>
          </a:p>
        </p:txBody>
      </p:sp>
      <p:sp>
        <p:nvSpPr>
          <p:cNvPr id="9114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61975" y="1417638"/>
            <a:ext cx="3781425" cy="4648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i="1" dirty="0" smtClean="0">
                <a:solidFill>
                  <a:srgbClr val="CC0000"/>
                </a:solidFill>
                <a:ea typeface="ＭＳ Ｐゴシック" pitchFamily="34" charset="-128"/>
              </a:rPr>
              <a:t>iterative, asynchronous:</a:t>
            </a:r>
            <a:r>
              <a:rPr lang="en-US" dirty="0" smtClean="0">
                <a:solidFill>
                  <a:srgbClr val="FF0000"/>
                </a:solidFill>
                <a:ea typeface="ＭＳ Ｐゴシック" pitchFamily="34" charset="-128"/>
              </a:rPr>
              <a:t> </a:t>
            </a:r>
            <a:r>
              <a:rPr lang="en-US" sz="2400" dirty="0" smtClean="0">
                <a:ea typeface="ＭＳ Ｐゴシック" pitchFamily="34" charset="-128"/>
              </a:rPr>
              <a:t>each local iteration caused by: </a:t>
            </a:r>
          </a:p>
          <a:p>
            <a:r>
              <a:rPr lang="en-US" sz="2400" dirty="0" smtClean="0">
                <a:ea typeface="ＭＳ Ｐゴシック" pitchFamily="34" charset="-128"/>
              </a:rPr>
              <a:t>local link cost change </a:t>
            </a:r>
          </a:p>
          <a:p>
            <a:r>
              <a:rPr lang="en-US" sz="2400" dirty="0" smtClean="0">
                <a:ea typeface="ＭＳ Ｐゴシック" pitchFamily="34" charset="-128"/>
              </a:rPr>
              <a:t>DV update message from neighbor</a:t>
            </a:r>
          </a:p>
          <a:p>
            <a:pPr>
              <a:buFont typeface="Wingdings" pitchFamily="2" charset="2"/>
              <a:buNone/>
            </a:pPr>
            <a:r>
              <a:rPr lang="en-US" i="1" dirty="0" smtClean="0">
                <a:solidFill>
                  <a:srgbClr val="CC0000"/>
                </a:solidFill>
                <a:ea typeface="ＭＳ Ｐゴシック" pitchFamily="34" charset="-128"/>
              </a:rPr>
              <a:t>distributed:</a:t>
            </a:r>
          </a:p>
          <a:p>
            <a:r>
              <a:rPr lang="en-US" sz="2400" dirty="0" smtClean="0">
                <a:ea typeface="ＭＳ Ｐゴシック" pitchFamily="34" charset="-128"/>
              </a:rPr>
              <a:t>each node notifies neighbors </a:t>
            </a:r>
            <a:r>
              <a:rPr lang="en-US" sz="2400" i="1" dirty="0" smtClean="0">
                <a:ea typeface="ＭＳ Ｐゴシック" pitchFamily="34" charset="-128"/>
              </a:rPr>
              <a:t>only</a:t>
            </a:r>
            <a:r>
              <a:rPr lang="en-US" sz="2400" dirty="0" smtClean="0">
                <a:ea typeface="ＭＳ Ｐゴシック" pitchFamily="34" charset="-128"/>
              </a:rPr>
              <a:t> when its DV changes</a:t>
            </a:r>
          </a:p>
          <a:p>
            <a:pPr lvl="1"/>
            <a:r>
              <a:rPr lang="en-US" sz="2000" dirty="0" smtClean="0">
                <a:ea typeface="ＭＳ Ｐゴシック" pitchFamily="34" charset="-128"/>
              </a:rPr>
              <a:t>neighbors then notify their neighbors if necessary</a:t>
            </a:r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91141" name="Text Box 4"/>
          <p:cNvSpPr txBox="1">
            <a:spLocks noChangeArrowheads="1"/>
          </p:cNvSpPr>
          <p:nvPr/>
        </p:nvSpPr>
        <p:spPr bwMode="auto">
          <a:xfrm>
            <a:off x="5257800" y="1751013"/>
            <a:ext cx="3524250" cy="4141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400" i="1">
                <a:solidFill>
                  <a:srgbClr val="000099"/>
                </a:solidFill>
              </a:rPr>
              <a:t>wait</a:t>
            </a:r>
            <a:r>
              <a:rPr lang="en-US" sz="2000">
                <a:solidFill>
                  <a:srgbClr val="000099"/>
                </a:solidFill>
              </a:rPr>
              <a:t> </a:t>
            </a:r>
            <a:r>
              <a:rPr lang="en-US" sz="2000"/>
              <a:t>for (change in local link cost or msg from neighbor)</a:t>
            </a:r>
          </a:p>
          <a:p>
            <a:pPr>
              <a:spcBef>
                <a:spcPct val="50000"/>
              </a:spcBef>
            </a:pPr>
            <a:endParaRPr lang="en-US" sz="2000"/>
          </a:p>
          <a:p>
            <a:pPr>
              <a:spcBef>
                <a:spcPct val="50000"/>
              </a:spcBef>
            </a:pPr>
            <a:r>
              <a:rPr lang="en-US" sz="2400" i="1">
                <a:solidFill>
                  <a:srgbClr val="000099"/>
                </a:solidFill>
              </a:rPr>
              <a:t>recompute</a:t>
            </a:r>
            <a:r>
              <a:rPr lang="en-US" sz="2000"/>
              <a:t> estimates</a:t>
            </a:r>
          </a:p>
          <a:p>
            <a:pPr>
              <a:spcBef>
                <a:spcPct val="50000"/>
              </a:spcBef>
            </a:pPr>
            <a:endParaRPr lang="en-US" sz="2000"/>
          </a:p>
          <a:p>
            <a:pPr>
              <a:spcBef>
                <a:spcPct val="50000"/>
              </a:spcBef>
            </a:pPr>
            <a:r>
              <a:rPr lang="en-US" sz="2000"/>
              <a:t>if DV to any dest has changed, </a:t>
            </a:r>
            <a:r>
              <a:rPr lang="en-US" sz="2400" i="1">
                <a:solidFill>
                  <a:srgbClr val="000099"/>
                </a:solidFill>
              </a:rPr>
              <a:t>notify</a:t>
            </a:r>
            <a:r>
              <a:rPr lang="en-US" sz="2000"/>
              <a:t> neighbors </a:t>
            </a:r>
            <a:endParaRPr lang="en-US" sz="2400"/>
          </a:p>
          <a:p>
            <a:pPr algn="ctr">
              <a:spcBef>
                <a:spcPct val="50000"/>
              </a:spcBef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91142" name="Line 5"/>
          <p:cNvSpPr>
            <a:spLocks noChangeShapeType="1"/>
          </p:cNvSpPr>
          <p:nvPr/>
        </p:nvSpPr>
        <p:spPr bwMode="auto">
          <a:xfrm>
            <a:off x="6811963" y="3055938"/>
            <a:ext cx="0" cy="59055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91143" name="Line 6"/>
          <p:cNvSpPr>
            <a:spLocks noChangeShapeType="1"/>
          </p:cNvSpPr>
          <p:nvPr/>
        </p:nvSpPr>
        <p:spPr bwMode="auto">
          <a:xfrm>
            <a:off x="6791325" y="4075113"/>
            <a:ext cx="0" cy="590550"/>
          </a:xfrm>
          <a:prstGeom prst="line">
            <a:avLst/>
          </a:prstGeom>
          <a:noFill/>
          <a:ln w="19050">
            <a:solidFill>
              <a:srgbClr val="0000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110599" name="Freeform 7"/>
          <p:cNvSpPr>
            <a:spLocks/>
          </p:cNvSpPr>
          <p:nvPr/>
        </p:nvSpPr>
        <p:spPr bwMode="auto">
          <a:xfrm>
            <a:off x="5229225" y="2160588"/>
            <a:ext cx="1552575" cy="3581400"/>
          </a:xfrm>
          <a:custGeom>
            <a:avLst/>
            <a:gdLst>
              <a:gd name="T0" fmla="*/ 2147483647 w 978"/>
              <a:gd name="T1" fmla="*/ 2147483647 h 2256"/>
              <a:gd name="T2" fmla="*/ 2147483647 w 978"/>
              <a:gd name="T3" fmla="*/ 2147483647 h 2256"/>
              <a:gd name="T4" fmla="*/ 0 w 978"/>
              <a:gd name="T5" fmla="*/ 2147483647 h 2256"/>
              <a:gd name="T6" fmla="*/ 0 w 978"/>
              <a:gd name="T7" fmla="*/ 0 h 2256"/>
              <a:gd name="T8" fmla="*/ 2147483647 w 978"/>
              <a:gd name="T9" fmla="*/ 0 h 2256"/>
              <a:gd name="T10" fmla="*/ 2147483647 w 978"/>
              <a:gd name="T11" fmla="*/ 2147483647 h 22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78" h="2256">
                <a:moveTo>
                  <a:pt x="960" y="2010"/>
                </a:moveTo>
                <a:lnTo>
                  <a:pt x="961" y="2256"/>
                </a:lnTo>
                <a:lnTo>
                  <a:pt x="0" y="2256"/>
                </a:lnTo>
                <a:lnTo>
                  <a:pt x="0" y="0"/>
                </a:lnTo>
                <a:lnTo>
                  <a:pt x="978" y="0"/>
                </a:lnTo>
                <a:lnTo>
                  <a:pt x="978" y="155"/>
                </a:lnTo>
              </a:path>
            </a:pathLst>
          </a:custGeom>
          <a:noFill/>
          <a:ln w="19050" cap="flat" cmpd="sng">
            <a:solidFill>
              <a:srgbClr val="000099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5" name="Text Box 8"/>
          <p:cNvSpPr txBox="1">
            <a:spLocks noChangeArrowheads="1"/>
          </p:cNvSpPr>
          <p:nvPr/>
        </p:nvSpPr>
        <p:spPr bwMode="auto">
          <a:xfrm>
            <a:off x="4916488" y="1327150"/>
            <a:ext cx="1625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800" i="1" smtClean="0">
                <a:solidFill>
                  <a:srgbClr val="CC0000"/>
                </a:solidFill>
                <a:latin typeface="Gill Sans MT" charset="0"/>
              </a:rPr>
              <a:t>each node:</a:t>
            </a:r>
          </a:p>
        </p:txBody>
      </p:sp>
      <p:pic>
        <p:nvPicPr>
          <p:cNvPr id="110601" name="Picture 10" descr="underline_base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950" y="1066800"/>
            <a:ext cx="6399213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7" name="Rectangle 11"/>
          <p:cNvSpPr>
            <a:spLocks noGrp="1" noChangeArrowheads="1"/>
          </p:cNvSpPr>
          <p:nvPr>
            <p:ph type="title"/>
          </p:nvPr>
        </p:nvSpPr>
        <p:spPr>
          <a:xfrm>
            <a:off x="533400" y="239713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>
                <a:cs typeface="+mj-cs"/>
              </a:rPr>
              <a:t>Distance vector algorithm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>
                <a:latin typeface="Tahoma" charset="0"/>
              </a:rPr>
              <a:t>Network Layer</a:t>
            </a:r>
          </a:p>
        </p:txBody>
      </p:sp>
      <p:sp>
        <p:nvSpPr>
          <p:cNvPr id="901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4-</a:t>
            </a:r>
            <a:fld id="{3E73BF22-BEF6-47C6-812B-0DD8E4E2A935}" type="slidenum">
              <a:rPr lang="en-US"/>
              <a:pPr/>
              <a:t>16</a:t>
            </a:fld>
            <a:endParaRPr lang="en-US"/>
          </a:p>
        </p:txBody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2414588"/>
          </a:xfrm>
        </p:spPr>
        <p:txBody>
          <a:bodyPr/>
          <a:lstStyle/>
          <a:p>
            <a:pPr>
              <a:buFont typeface="Wingdings" charset="0"/>
              <a:buNone/>
              <a:defRPr/>
            </a:pPr>
            <a:r>
              <a:rPr lang="en-US" sz="3200" i="1">
                <a:solidFill>
                  <a:srgbClr val="CC0000"/>
                </a:solidFill>
                <a:cs typeface="+mn-cs"/>
              </a:rPr>
              <a:t>key idea:</a:t>
            </a:r>
            <a:r>
              <a:rPr lang="en-US" sz="3200">
                <a:solidFill>
                  <a:srgbClr val="CC0000"/>
                </a:solidFill>
                <a:cs typeface="+mn-cs"/>
              </a:rPr>
              <a:t> </a:t>
            </a:r>
          </a:p>
          <a:p>
            <a:pPr>
              <a:buFont typeface="Wingdings" charset="0"/>
              <a:buChar char="v"/>
              <a:defRPr/>
            </a:pPr>
            <a:r>
              <a:rPr lang="en-US">
                <a:cs typeface="+mn-cs"/>
              </a:rPr>
              <a:t>from time-to-time, each node sends its own distance vector estimate to neighbors</a:t>
            </a:r>
          </a:p>
          <a:p>
            <a:pPr>
              <a:buFont typeface="Wingdings" charset="0"/>
              <a:buChar char="v"/>
              <a:defRPr/>
            </a:pPr>
            <a:r>
              <a:rPr lang="en-US">
                <a:cs typeface="+mn-cs"/>
              </a:rPr>
              <a:t>when x receives new DV estimate from neighbor, it updates its own DV using B-F equation:</a:t>
            </a:r>
          </a:p>
        </p:txBody>
      </p:sp>
      <p:sp>
        <p:nvSpPr>
          <p:cNvPr id="90117" name="Rectangle 4"/>
          <p:cNvSpPr>
            <a:spLocks noChangeArrowheads="1"/>
          </p:cNvSpPr>
          <p:nvPr/>
        </p:nvSpPr>
        <p:spPr bwMode="auto">
          <a:xfrm>
            <a:off x="1003300" y="3821113"/>
            <a:ext cx="78168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2800" i="1">
                <a:solidFill>
                  <a:srgbClr val="CC0000"/>
                </a:solidFill>
                <a:cs typeface="Times New Roman" pitchFamily="18" charset="0"/>
              </a:rPr>
              <a:t>D</a:t>
            </a:r>
            <a:r>
              <a:rPr lang="en-US" sz="2800" i="1" baseline="-30000">
                <a:solidFill>
                  <a:srgbClr val="CC0000"/>
                </a:solidFill>
                <a:cs typeface="Times New Roman" pitchFamily="18" charset="0"/>
              </a:rPr>
              <a:t>x</a:t>
            </a:r>
            <a:r>
              <a:rPr lang="en-US" sz="2800" i="1">
                <a:solidFill>
                  <a:srgbClr val="CC0000"/>
                </a:solidFill>
                <a:cs typeface="Times New Roman" pitchFamily="18" charset="0"/>
              </a:rPr>
              <a:t>(y) </a:t>
            </a:r>
            <a:r>
              <a:rPr lang="en-US" sz="2800" i="1">
                <a:solidFill>
                  <a:srgbClr val="CC0000"/>
                </a:solidFill>
                <a:ea typeface="Times New Roman" pitchFamily="18" charset="0"/>
              </a:rPr>
              <a:t>←</a:t>
            </a:r>
            <a:r>
              <a:rPr lang="en-US" sz="2800" i="1">
                <a:solidFill>
                  <a:srgbClr val="CC0000"/>
                </a:solidFill>
                <a:cs typeface="Times New Roman" pitchFamily="18" charset="0"/>
              </a:rPr>
              <a:t> min</a:t>
            </a:r>
            <a:r>
              <a:rPr lang="en-US" sz="2800" i="1" baseline="-30000">
                <a:solidFill>
                  <a:srgbClr val="CC0000"/>
                </a:solidFill>
                <a:cs typeface="Times New Roman" pitchFamily="18" charset="0"/>
              </a:rPr>
              <a:t>v</a:t>
            </a:r>
            <a:r>
              <a:rPr lang="en-US" sz="2800" i="1">
                <a:solidFill>
                  <a:srgbClr val="CC0000"/>
                </a:solidFill>
                <a:cs typeface="Times New Roman" pitchFamily="18" charset="0"/>
              </a:rPr>
              <a:t>{c(x,v) + D</a:t>
            </a:r>
            <a:r>
              <a:rPr lang="en-US" sz="2800" i="1" baseline="-30000">
                <a:solidFill>
                  <a:srgbClr val="CC0000"/>
                </a:solidFill>
                <a:cs typeface="Times New Roman" pitchFamily="18" charset="0"/>
              </a:rPr>
              <a:t>v</a:t>
            </a:r>
            <a:r>
              <a:rPr lang="en-US" sz="2800" i="1">
                <a:solidFill>
                  <a:srgbClr val="CC0000"/>
                </a:solidFill>
                <a:cs typeface="Times New Roman" pitchFamily="18" charset="0"/>
              </a:rPr>
              <a:t>(y)}  for each node y </a:t>
            </a:r>
            <a:r>
              <a:rPr lang="en-US" sz="2800" i="1">
                <a:solidFill>
                  <a:srgbClr val="CC0000"/>
                </a:solidFill>
                <a:ea typeface="MS Mincho" pitchFamily="49" charset="-128"/>
              </a:rPr>
              <a:t>∊</a:t>
            </a:r>
            <a:r>
              <a:rPr lang="en-US" sz="2800" i="1">
                <a:solidFill>
                  <a:srgbClr val="CC0000"/>
                </a:solidFill>
                <a:cs typeface="Times New Roman" pitchFamily="18" charset="0"/>
              </a:rPr>
              <a:t> N</a:t>
            </a:r>
          </a:p>
        </p:txBody>
      </p:sp>
      <p:sp>
        <p:nvSpPr>
          <p:cNvPr id="90118" name="Rectangle 5"/>
          <p:cNvSpPr>
            <a:spLocks noChangeArrowheads="1"/>
          </p:cNvSpPr>
          <p:nvPr/>
        </p:nvSpPr>
        <p:spPr bwMode="auto">
          <a:xfrm>
            <a:off x="385763" y="4640263"/>
            <a:ext cx="7772400" cy="150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0"/>
              <a:buChar char="v"/>
              <a:defRPr/>
            </a:pPr>
            <a:r>
              <a:rPr lang="en-US" sz="2800">
                <a:latin typeface="Gill Sans MT" charset="0"/>
                <a:ea typeface="ＭＳ Ｐゴシック" charset="0"/>
              </a:rPr>
              <a:t>under minor, natural conditions, the estimate </a:t>
            </a:r>
            <a:r>
              <a:rPr lang="en-US" sz="2800" i="1">
                <a:latin typeface="Gill Sans MT" charset="0"/>
                <a:ea typeface="ＭＳ Ｐゴシック" charset="0"/>
                <a:cs typeface="Times New Roman" charset="0"/>
              </a:rPr>
              <a:t>D</a:t>
            </a:r>
            <a:r>
              <a:rPr lang="en-US" sz="2800" i="1" baseline="-30000">
                <a:latin typeface="Gill Sans MT" charset="0"/>
                <a:ea typeface="ＭＳ Ｐゴシック" charset="0"/>
                <a:cs typeface="Times New Roman" charset="0"/>
              </a:rPr>
              <a:t>x</a:t>
            </a:r>
            <a:r>
              <a:rPr lang="en-US" sz="2800" i="1">
                <a:latin typeface="Gill Sans MT" charset="0"/>
                <a:ea typeface="ＭＳ Ｐゴシック" charset="0"/>
                <a:cs typeface="Times New Roman" charset="0"/>
              </a:rPr>
              <a:t>(y) converge to the actual least cost </a:t>
            </a:r>
            <a:r>
              <a:rPr lang="en-US" sz="2800">
                <a:latin typeface="Gill Sans MT" charset="0"/>
                <a:ea typeface="ＭＳ Ｐゴシック" charset="0"/>
              </a:rPr>
              <a:t>d</a:t>
            </a:r>
            <a:r>
              <a:rPr lang="en-US" sz="2800" baseline="-25000">
                <a:latin typeface="Gill Sans MT" charset="0"/>
                <a:ea typeface="ＭＳ Ｐゴシック" charset="0"/>
              </a:rPr>
              <a:t>x</a:t>
            </a:r>
            <a:r>
              <a:rPr lang="en-US" sz="2800">
                <a:latin typeface="Gill Sans MT" charset="0"/>
                <a:ea typeface="ＭＳ Ｐゴシック" charset="0"/>
              </a:rPr>
              <a:t>(y)</a:t>
            </a:r>
            <a:r>
              <a:rPr lang="en-US" sz="2400">
                <a:latin typeface="Gill Sans MT" charset="0"/>
                <a:ea typeface="ＭＳ Ｐゴシック" charset="0"/>
              </a:rPr>
              <a:t> </a:t>
            </a:r>
          </a:p>
        </p:txBody>
      </p:sp>
      <p:pic>
        <p:nvPicPr>
          <p:cNvPr id="109574" name="Picture 7" descr="underline_base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950" y="1066800"/>
            <a:ext cx="6399213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2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cs typeface="+mj-cs"/>
              </a:rPr>
              <a:t>Distance vector algorithm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Routing on the Internet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Autonomous Systems (AS): Internet is divided into a number of </a:t>
            </a:r>
            <a:r>
              <a:rPr lang="en-US" dirty="0" err="1" smtClean="0">
                <a:ea typeface="ＭＳ Ｐゴシック" pitchFamily="34" charset="-128"/>
              </a:rPr>
              <a:t>AS’es</a:t>
            </a:r>
            <a:r>
              <a:rPr lang="en-US" dirty="0" smtClean="0">
                <a:ea typeface="ＭＳ Ｐゴシック" pitchFamily="34" charset="-128"/>
              </a:rPr>
              <a:t>, each of which is more or less independent</a:t>
            </a:r>
          </a:p>
          <a:p>
            <a:r>
              <a:rPr lang="en-US" dirty="0" smtClean="0">
                <a:ea typeface="ＭＳ Ｐゴシック" pitchFamily="34" charset="-128"/>
              </a:rPr>
              <a:t>Intra-AS routing: (within AS), a.k.a. Interior Gateway Protocols (IGP)</a:t>
            </a:r>
          </a:p>
          <a:p>
            <a:pPr lvl="1"/>
            <a:r>
              <a:rPr lang="en-US" dirty="0" smtClean="0">
                <a:ea typeface="ＭＳ Ｐゴシック" pitchFamily="34" charset="-128"/>
              </a:rPr>
              <a:t>RIP</a:t>
            </a:r>
          </a:p>
          <a:p>
            <a:pPr lvl="1"/>
            <a:r>
              <a:rPr lang="en-US" dirty="0" smtClean="0">
                <a:ea typeface="ＭＳ Ｐゴシック" pitchFamily="34" charset="-128"/>
              </a:rPr>
              <a:t>OSPF</a:t>
            </a:r>
          </a:p>
          <a:p>
            <a:r>
              <a:rPr lang="en-US" dirty="0" smtClean="0">
                <a:ea typeface="ＭＳ Ｐゴシック" pitchFamily="34" charset="-128"/>
              </a:rPr>
              <a:t>Inter-AS routing: (between AS)</a:t>
            </a:r>
          </a:p>
          <a:p>
            <a:pPr lvl="1"/>
            <a:r>
              <a:rPr lang="en-US" dirty="0" smtClean="0"/>
              <a:t>BGP (Border Gateway Protocols)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Link Layer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5-</a:t>
            </a:r>
            <a:fld id="{463AF55C-6F80-4F96-9FDD-2D56B426CD2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link layer protocols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5769"/>
            <a:ext cx="5069958" cy="4648200"/>
          </a:xfrm>
        </p:spPr>
        <p:txBody>
          <a:bodyPr/>
          <a:lstStyle/>
          <a:p>
            <a:r>
              <a:rPr lang="en-US" sz="2400" dirty="0" smtClean="0"/>
              <a:t>Putting things in perspective:</a:t>
            </a:r>
          </a:p>
          <a:p>
            <a:pPr eaLnBrk="1" hangingPunct="1">
              <a:lnSpc>
                <a:spcPct val="80000"/>
              </a:lnSpc>
              <a:buSzPct val="75000"/>
            </a:pPr>
            <a:r>
              <a:rPr lang="en-US" sz="2400" i="1" dirty="0" smtClean="0">
                <a:solidFill>
                  <a:srgbClr val="CC0000"/>
                </a:solidFill>
                <a:ea typeface="ＭＳ Ｐゴシック" pitchFamily="34" charset="-128"/>
              </a:rPr>
              <a:t>application:</a:t>
            </a:r>
            <a:r>
              <a:rPr lang="en-US" sz="2400" dirty="0" smtClean="0">
                <a:ea typeface="ＭＳ Ｐゴシック" pitchFamily="34" charset="-128"/>
              </a:rPr>
              <a:t> supporting network applications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FTP, SMTP, HTTP</a:t>
            </a:r>
          </a:p>
          <a:p>
            <a:pPr eaLnBrk="1" hangingPunct="1">
              <a:lnSpc>
                <a:spcPct val="80000"/>
              </a:lnSpc>
              <a:buSzPct val="75000"/>
            </a:pPr>
            <a:r>
              <a:rPr lang="en-US" sz="2400" i="1" dirty="0" smtClean="0">
                <a:solidFill>
                  <a:srgbClr val="CC0000"/>
                </a:solidFill>
                <a:ea typeface="ＭＳ Ｐゴシック" pitchFamily="34" charset="-128"/>
              </a:rPr>
              <a:t>transport:</a:t>
            </a:r>
            <a:r>
              <a:rPr lang="en-US" sz="2400" dirty="0" smtClean="0">
                <a:ea typeface="ＭＳ Ｐゴシック" pitchFamily="34" charset="-128"/>
              </a:rPr>
              <a:t> process-process data transfer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TCP, UDP</a:t>
            </a:r>
          </a:p>
          <a:p>
            <a:pPr eaLnBrk="1" hangingPunct="1">
              <a:lnSpc>
                <a:spcPct val="80000"/>
              </a:lnSpc>
              <a:buSzPct val="75000"/>
            </a:pPr>
            <a:r>
              <a:rPr lang="en-US" sz="2400" i="1" dirty="0" smtClean="0">
                <a:solidFill>
                  <a:srgbClr val="CC0000"/>
                </a:solidFill>
                <a:ea typeface="ＭＳ Ｐゴシック" pitchFamily="34" charset="-128"/>
              </a:rPr>
              <a:t>network:</a:t>
            </a:r>
            <a:r>
              <a:rPr lang="en-US" sz="2400" dirty="0" smtClean="0">
                <a:ea typeface="ＭＳ Ｐゴシック" pitchFamily="34" charset="-128"/>
              </a:rPr>
              <a:t> routing of </a:t>
            </a:r>
            <a:r>
              <a:rPr lang="en-US" sz="2400" dirty="0" err="1" smtClean="0">
                <a:ea typeface="ＭＳ Ｐゴシック" pitchFamily="34" charset="-128"/>
              </a:rPr>
              <a:t>datagrams</a:t>
            </a:r>
            <a:r>
              <a:rPr lang="en-US" sz="2400" dirty="0" smtClean="0">
                <a:ea typeface="ＭＳ Ｐゴシック" pitchFamily="34" charset="-128"/>
              </a:rPr>
              <a:t> from source to destination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IP, routing protocols</a:t>
            </a:r>
          </a:p>
          <a:p>
            <a:pPr eaLnBrk="1" hangingPunct="1">
              <a:lnSpc>
                <a:spcPct val="80000"/>
              </a:lnSpc>
              <a:buSzPct val="75000"/>
            </a:pPr>
            <a:r>
              <a:rPr lang="en-US" sz="2400" i="1" dirty="0" smtClean="0">
                <a:solidFill>
                  <a:srgbClr val="CC0000"/>
                </a:solidFill>
                <a:ea typeface="ＭＳ Ｐゴシック" pitchFamily="34" charset="-128"/>
              </a:rPr>
              <a:t>link:</a:t>
            </a:r>
            <a:r>
              <a:rPr lang="en-US" sz="2400" dirty="0" smtClean="0">
                <a:ea typeface="ＭＳ Ｐゴシック" pitchFamily="34" charset="-128"/>
              </a:rPr>
              <a:t> data transfer between neighboring  network elements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/>
              <a:t>Ethernet, 802.111 (</a:t>
            </a:r>
            <a:r>
              <a:rPr lang="en-US" sz="2000" dirty="0" err="1" smtClean="0"/>
              <a:t>WiFi</a:t>
            </a:r>
            <a:r>
              <a:rPr lang="en-US" sz="2000" dirty="0" smtClean="0"/>
              <a:t>), PPP</a:t>
            </a:r>
          </a:p>
          <a:p>
            <a:pPr eaLnBrk="1" hangingPunct="1">
              <a:lnSpc>
                <a:spcPct val="80000"/>
              </a:lnSpc>
              <a:buSzPct val="75000"/>
            </a:pPr>
            <a:r>
              <a:rPr lang="en-US" sz="2400" i="1" dirty="0" smtClean="0">
                <a:solidFill>
                  <a:srgbClr val="CC0000"/>
                </a:solidFill>
                <a:ea typeface="ＭＳ Ｐゴシック" pitchFamily="34" charset="-128"/>
              </a:rPr>
              <a:t>physical:</a:t>
            </a:r>
            <a:r>
              <a:rPr lang="en-US" sz="2400" dirty="0" smtClean="0">
                <a:ea typeface="ＭＳ Ｐゴシック" pitchFamily="34" charset="-128"/>
              </a:rPr>
              <a:t> bits </a:t>
            </a:r>
            <a:r>
              <a:rPr lang="ja-JP" altLang="en-US" sz="2400" smtClean="0">
                <a:ea typeface="ＭＳ Ｐゴシック" pitchFamily="34" charset="-128"/>
              </a:rPr>
              <a:t>“</a:t>
            </a:r>
            <a:r>
              <a:rPr lang="en-US" altLang="ja-JP" sz="2400" dirty="0" smtClean="0">
                <a:ea typeface="ＭＳ Ｐゴシック" pitchFamily="34" charset="-128"/>
              </a:rPr>
              <a:t>on the wire</a:t>
            </a:r>
            <a:r>
              <a:rPr lang="ja-JP" altLang="en-US" sz="2400" smtClean="0">
                <a:ea typeface="ＭＳ Ｐゴシック" pitchFamily="34" charset="-128"/>
              </a:rPr>
              <a:t>”</a:t>
            </a:r>
            <a:endParaRPr lang="en-US" altLang="ja-JP" sz="2400" dirty="0" smtClean="0">
              <a:ea typeface="ＭＳ Ｐゴシック" pitchFamily="34" charset="-128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Link Layer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5-</a:t>
            </a:r>
            <a:fld id="{463AF55C-6F80-4F96-9FDD-2D56B426CD2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575425" y="1727200"/>
            <a:ext cx="1892300" cy="3530600"/>
          </a:xfrm>
          <a:prstGeom prst="rect">
            <a:avLst/>
          </a:prstGeom>
          <a:solidFill>
            <a:srgbClr val="000099"/>
          </a:solidFill>
          <a:ln w="381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457950" y="1824038"/>
            <a:ext cx="1892300" cy="35306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528084" y="1920875"/>
            <a:ext cx="171393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dirty="0"/>
              <a:t>application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transport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network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 smtClean="0"/>
              <a:t>data link</a:t>
            </a:r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en-US" sz="2400" dirty="0"/>
              <a:t>physical</a:t>
            </a: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6451600" y="2516188"/>
            <a:ext cx="18859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6476404" y="3178972"/>
            <a:ext cx="18859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6465771" y="3955181"/>
            <a:ext cx="18859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>
            <a:off x="6476404" y="4678225"/>
            <a:ext cx="18859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i="0" dirty="0" smtClean="0">
                <a:latin typeface="Arial" charset="0"/>
              </a:rPr>
              <a:t>Link </a:t>
            </a:r>
            <a:r>
              <a:rPr lang="en-US" i="0" dirty="0">
                <a:latin typeface="Arial" charset="0"/>
              </a:rPr>
              <a:t>Layer</a:t>
            </a: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5-</a:t>
            </a:r>
            <a:fld id="{EC3FB424-F9AB-4C99-8E39-B8DD34BF36B9}" type="slidenum">
              <a:rPr lang="en-US"/>
              <a:pPr/>
              <a:t>19</a:t>
            </a:fld>
            <a:endParaRPr lang="en-US"/>
          </a:p>
        </p:txBody>
      </p:sp>
      <p:pic>
        <p:nvPicPr>
          <p:cNvPr id="78851" name="Picture 6" descr="underline_base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" y="944563"/>
            <a:ext cx="5484812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61925"/>
            <a:ext cx="8101013" cy="1143000"/>
          </a:xfrm>
        </p:spPr>
        <p:txBody>
          <a:bodyPr/>
          <a:lstStyle/>
          <a:p>
            <a:pPr>
              <a:defRPr/>
            </a:pPr>
            <a:r>
              <a:rPr lang="en-US" sz="4000">
                <a:ea typeface="ＭＳ Ｐゴシック" charset="0"/>
                <a:cs typeface="+mj-cs"/>
              </a:rPr>
              <a:t>MAC protocols: taxonomy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82713"/>
            <a:ext cx="7772400" cy="4648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/>
              <a:t>Three broad classes in Medium Access Control (MAC) protocols:</a:t>
            </a:r>
          </a:p>
          <a:p>
            <a:r>
              <a:rPr lang="en-US" i="1" dirty="0" smtClean="0">
                <a:solidFill>
                  <a:srgbClr val="CC0000"/>
                </a:solidFill>
              </a:rPr>
              <a:t>channel partitioning</a:t>
            </a:r>
          </a:p>
          <a:p>
            <a:pPr lvl="1"/>
            <a:r>
              <a:rPr lang="en-US" sz="2000" dirty="0" smtClean="0"/>
              <a:t>divide channel into smaller </a:t>
            </a:r>
            <a:r>
              <a:rPr lang="ja-JP" altLang="en-US" sz="2000" smtClean="0"/>
              <a:t>“</a:t>
            </a:r>
            <a:r>
              <a:rPr lang="en-US" altLang="ja-JP" sz="2000" dirty="0" smtClean="0"/>
              <a:t>pieces</a:t>
            </a:r>
            <a:r>
              <a:rPr lang="ja-JP" altLang="en-US" sz="2000" smtClean="0"/>
              <a:t>”</a:t>
            </a:r>
            <a:r>
              <a:rPr lang="en-US" altLang="ja-JP" sz="2000" dirty="0" smtClean="0"/>
              <a:t> (time slots, frequency, code)</a:t>
            </a:r>
          </a:p>
          <a:p>
            <a:pPr lvl="1"/>
            <a:r>
              <a:rPr lang="en-US" sz="2000" dirty="0" smtClean="0"/>
              <a:t>allocate piece to node for exclusive use</a:t>
            </a:r>
            <a:endParaRPr lang="en-US" dirty="0" smtClean="0"/>
          </a:p>
          <a:p>
            <a:r>
              <a:rPr lang="en-US" i="1" dirty="0" smtClean="0">
                <a:solidFill>
                  <a:srgbClr val="CC0000"/>
                </a:solidFill>
              </a:rPr>
              <a:t>random access</a:t>
            </a:r>
          </a:p>
          <a:p>
            <a:pPr lvl="1"/>
            <a:r>
              <a:rPr lang="en-US" sz="2000" dirty="0" smtClean="0"/>
              <a:t>channel not divided, allow collisions</a:t>
            </a:r>
          </a:p>
          <a:p>
            <a:pPr lvl="1"/>
            <a:r>
              <a:rPr lang="ja-JP" altLang="en-US" sz="2000" smtClean="0"/>
              <a:t>“</a:t>
            </a:r>
            <a:r>
              <a:rPr lang="en-US" altLang="ja-JP" sz="2000" dirty="0" smtClean="0"/>
              <a:t>recover</a:t>
            </a:r>
            <a:r>
              <a:rPr lang="ja-JP" altLang="en-US" sz="2000" smtClean="0"/>
              <a:t>”</a:t>
            </a:r>
            <a:r>
              <a:rPr lang="en-US" altLang="ja-JP" sz="2000" dirty="0" smtClean="0"/>
              <a:t> from collisions</a:t>
            </a:r>
            <a:endParaRPr lang="en-US" altLang="ja-JP" dirty="0" smtClean="0"/>
          </a:p>
          <a:p>
            <a:r>
              <a:rPr lang="ja-JP" altLang="en-US" i="1" smtClean="0">
                <a:solidFill>
                  <a:srgbClr val="CC0000"/>
                </a:solidFill>
              </a:rPr>
              <a:t>“</a:t>
            </a:r>
            <a:r>
              <a:rPr lang="en-US" altLang="ja-JP" i="1" dirty="0" smtClean="0">
                <a:solidFill>
                  <a:srgbClr val="CC0000"/>
                </a:solidFill>
              </a:rPr>
              <a:t>taking turns</a:t>
            </a:r>
            <a:r>
              <a:rPr lang="ja-JP" altLang="en-US" i="1" smtClean="0">
                <a:solidFill>
                  <a:srgbClr val="CC0000"/>
                </a:solidFill>
              </a:rPr>
              <a:t>”</a:t>
            </a:r>
            <a:endParaRPr lang="en-US" altLang="ja-JP" i="1" dirty="0" smtClean="0">
              <a:solidFill>
                <a:srgbClr val="CC0000"/>
              </a:solidFill>
            </a:endParaRPr>
          </a:p>
          <a:p>
            <a:pPr lvl="1"/>
            <a:r>
              <a:rPr lang="en-US" sz="2000" dirty="0" smtClean="0"/>
              <a:t>nodes take turns, but nodes with more to send can take longer turns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Protocol (IP)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the context: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Link Layer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5-</a:t>
            </a:r>
            <a:fld id="{463AF55C-6F80-4F96-9FDD-2D56B426CD21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 descr="tcp_ip_layer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4567" y="2196841"/>
            <a:ext cx="4347498" cy="33418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45985" y="5837245"/>
            <a:ext cx="6250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http://softpanorama.net/Net/Images/tcp_ip_layers.gif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Channel partition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TDMA: time division multiple access</a:t>
            </a:r>
          </a:p>
          <a:p>
            <a:r>
              <a:rPr lang="en-US" dirty="0" smtClean="0"/>
              <a:t>FDMA: frequency division multiple access</a:t>
            </a:r>
          </a:p>
          <a:p>
            <a:r>
              <a:rPr lang="en-US" dirty="0" smtClean="0"/>
              <a:t>CDMA: code division multiple access</a:t>
            </a:r>
          </a:p>
          <a:p>
            <a:r>
              <a:rPr lang="en-US" dirty="0" smtClean="0"/>
              <a:t>Or any combinations of the above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Link Layer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5-</a:t>
            </a:r>
            <a:fld id="{463AF55C-6F80-4F96-9FDD-2D56B426CD21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i="0" dirty="0" smtClean="0">
                <a:latin typeface="Arial" charset="0"/>
              </a:rPr>
              <a:t>Link </a:t>
            </a:r>
            <a:r>
              <a:rPr lang="en-US" i="0" dirty="0">
                <a:latin typeface="Arial" charset="0"/>
              </a:rPr>
              <a:t>Layer</a:t>
            </a:r>
          </a:p>
        </p:txBody>
      </p:sp>
      <p:sp>
        <p:nvSpPr>
          <p:cNvPr id="337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5-</a:t>
            </a:r>
            <a:fld id="{ECDD0DAD-ADE0-43DC-BE3C-B757F568B71B}" type="slidenum">
              <a:rPr lang="en-US"/>
              <a:pPr/>
              <a:t>21</a:t>
            </a:fld>
            <a:endParaRPr lang="en-US"/>
          </a:p>
        </p:txBody>
      </p:sp>
      <p:pic>
        <p:nvPicPr>
          <p:cNvPr id="109571" name="Picture 5" descr="underline_base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588" y="995363"/>
            <a:ext cx="6856412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>
          <a:xfrm>
            <a:off x="422275" y="195263"/>
            <a:ext cx="7772400" cy="1143000"/>
          </a:xfrm>
        </p:spPr>
        <p:txBody>
          <a:bodyPr/>
          <a:lstStyle/>
          <a:p>
            <a:r>
              <a:rPr lang="ja-JP" altLang="en-US" smtClean="0"/>
              <a:t>“</a:t>
            </a:r>
            <a:r>
              <a:rPr lang="en-US" altLang="ja-JP" smtClean="0"/>
              <a:t>Taking turns</a:t>
            </a:r>
            <a:r>
              <a:rPr lang="ja-JP" altLang="en-US" smtClean="0"/>
              <a:t>”</a:t>
            </a:r>
            <a:r>
              <a:rPr lang="en-US" altLang="ja-JP" smtClean="0"/>
              <a:t> </a:t>
            </a:r>
            <a:r>
              <a:rPr lang="en-US" altLang="ja-JP" sz="4000" smtClean="0"/>
              <a:t>MAC</a:t>
            </a:r>
            <a:r>
              <a:rPr lang="en-US" altLang="ja-JP" smtClean="0"/>
              <a:t> protocols</a:t>
            </a:r>
            <a:endParaRPr lang="en-US" smtClean="0"/>
          </a:p>
        </p:txBody>
      </p:sp>
      <p:sp>
        <p:nvSpPr>
          <p:cNvPr id="337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 smtClean="0">
                <a:solidFill>
                  <a:srgbClr val="000099"/>
                </a:solidFill>
              </a:rPr>
              <a:t>channel partitioning MAC protocols:</a:t>
            </a:r>
          </a:p>
          <a:p>
            <a:pPr lvl="1"/>
            <a:r>
              <a:rPr lang="en-US" dirty="0" smtClean="0"/>
              <a:t>share channel </a:t>
            </a:r>
            <a:r>
              <a:rPr lang="en-US" i="1" dirty="0" smtClean="0"/>
              <a:t>efficiently</a:t>
            </a:r>
            <a:r>
              <a:rPr lang="en-US" dirty="0" smtClean="0"/>
              <a:t> and </a:t>
            </a:r>
            <a:r>
              <a:rPr lang="en-US" i="1" dirty="0" smtClean="0"/>
              <a:t>fairly</a:t>
            </a:r>
            <a:r>
              <a:rPr lang="en-US" dirty="0" smtClean="0"/>
              <a:t> at high load</a:t>
            </a:r>
          </a:p>
          <a:p>
            <a:pPr lvl="1"/>
            <a:r>
              <a:rPr lang="en-US" dirty="0" smtClean="0"/>
              <a:t>inefficient at low load: delay in channel access, 1/N bandwidth allocated even if only 1 active node! </a:t>
            </a:r>
          </a:p>
          <a:p>
            <a:pPr>
              <a:buFont typeface="Wingdings" pitchFamily="2" charset="2"/>
              <a:buNone/>
            </a:pPr>
            <a:r>
              <a:rPr lang="en-US" dirty="0" smtClean="0">
                <a:solidFill>
                  <a:srgbClr val="000099"/>
                </a:solidFill>
              </a:rPr>
              <a:t>random access MAC protocols</a:t>
            </a:r>
          </a:p>
          <a:p>
            <a:pPr lvl="1"/>
            <a:r>
              <a:rPr lang="en-US" dirty="0" smtClean="0"/>
              <a:t>efficient at low load: single node can fully utilize channel</a:t>
            </a:r>
          </a:p>
          <a:p>
            <a:pPr lvl="1"/>
            <a:r>
              <a:rPr lang="en-US" dirty="0" smtClean="0"/>
              <a:t>high load: collision overhead</a:t>
            </a:r>
          </a:p>
          <a:p>
            <a:pPr>
              <a:buNone/>
            </a:pPr>
            <a:r>
              <a:rPr lang="en-US" dirty="0" smtClean="0">
                <a:solidFill>
                  <a:srgbClr val="000099"/>
                </a:solidFill>
              </a:rPr>
              <a:t>examples include token ring and </a:t>
            </a:r>
            <a:r>
              <a:rPr lang="en-US" smtClean="0">
                <a:solidFill>
                  <a:srgbClr val="000099"/>
                </a:solidFill>
              </a:rPr>
              <a:t>token passing</a:t>
            </a:r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ja-JP" altLang="en-US" smtClean="0">
                <a:solidFill>
                  <a:srgbClr val="CC0000"/>
                </a:solidFill>
              </a:rPr>
              <a:t>“</a:t>
            </a:r>
            <a:r>
              <a:rPr lang="en-US" altLang="ja-JP" dirty="0" smtClean="0">
                <a:solidFill>
                  <a:srgbClr val="CC0000"/>
                </a:solidFill>
              </a:rPr>
              <a:t>taking turns</a:t>
            </a:r>
            <a:r>
              <a:rPr lang="ja-JP" altLang="en-US" smtClean="0">
                <a:solidFill>
                  <a:srgbClr val="CC0000"/>
                </a:solidFill>
              </a:rPr>
              <a:t>”</a:t>
            </a:r>
            <a:r>
              <a:rPr lang="en-US" altLang="ja-JP" dirty="0" smtClean="0">
                <a:solidFill>
                  <a:srgbClr val="CC0000"/>
                </a:solidFill>
              </a:rPr>
              <a:t> protocols</a:t>
            </a:r>
          </a:p>
          <a:p>
            <a:pPr lvl="1">
              <a:buFont typeface="Wingdings" pitchFamily="2" charset="2"/>
              <a:buNone/>
            </a:pPr>
            <a:r>
              <a:rPr lang="en-US" dirty="0" smtClean="0"/>
              <a:t>look for best of both worlds!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i="0" dirty="0" smtClean="0">
                <a:latin typeface="Arial" charset="0"/>
              </a:rPr>
              <a:t>Link </a:t>
            </a:r>
            <a:r>
              <a:rPr lang="en-US" i="0" dirty="0">
                <a:latin typeface="Arial" charset="0"/>
              </a:rPr>
              <a:t>Layer</a:t>
            </a:r>
          </a:p>
        </p:txBody>
      </p:sp>
      <p:sp>
        <p:nvSpPr>
          <p:cNvPr id="235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5-</a:t>
            </a:r>
            <a:fld id="{BB4C9BA3-63F5-4960-8A2D-59580CA8B273}" type="slidenum">
              <a:rPr lang="en-US"/>
              <a:pPr/>
              <a:t>22</a:t>
            </a:fld>
            <a:endParaRPr lang="en-US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ea typeface="ＭＳ Ｐゴシック" charset="0"/>
                <a:cs typeface="+mj-cs"/>
              </a:rPr>
              <a:t>Random access protocols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44638"/>
            <a:ext cx="7772400" cy="4648200"/>
          </a:xfrm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smtClean="0"/>
              <a:t>when node has packet to send</a:t>
            </a:r>
          </a:p>
          <a:p>
            <a:pPr lvl="1">
              <a:lnSpc>
                <a:spcPct val="75000"/>
              </a:lnSpc>
            </a:pPr>
            <a:r>
              <a:rPr lang="en-US" smtClean="0"/>
              <a:t>transmit at full channel data rate R.</a:t>
            </a:r>
          </a:p>
          <a:p>
            <a:pPr lvl="1">
              <a:lnSpc>
                <a:spcPct val="75000"/>
              </a:lnSpc>
            </a:pPr>
            <a:r>
              <a:rPr lang="en-US" smtClean="0"/>
              <a:t>no </a:t>
            </a:r>
            <a:r>
              <a:rPr lang="en-US" i="1" smtClean="0"/>
              <a:t>a priori</a:t>
            </a:r>
            <a:r>
              <a:rPr lang="en-US" smtClean="0"/>
              <a:t> coordination among nodes</a:t>
            </a:r>
          </a:p>
          <a:p>
            <a:pPr>
              <a:lnSpc>
                <a:spcPct val="75000"/>
              </a:lnSpc>
            </a:pPr>
            <a:r>
              <a:rPr lang="en-US" smtClean="0"/>
              <a:t>two or more transmitting nodes </a:t>
            </a:r>
            <a:r>
              <a:rPr lang="en-US" smtClean="0">
                <a:latin typeface="MS Mincho" pitchFamily="49" charset="-128"/>
                <a:ea typeface="MS Mincho" pitchFamily="49" charset="-128"/>
              </a:rPr>
              <a:t>➜</a:t>
            </a:r>
            <a:r>
              <a:rPr lang="en-US" smtClean="0"/>
              <a:t> </a:t>
            </a:r>
            <a:r>
              <a:rPr lang="ja-JP" altLang="en-US" smtClean="0"/>
              <a:t>“</a:t>
            </a:r>
            <a:r>
              <a:rPr lang="en-US" altLang="ja-JP" smtClean="0"/>
              <a:t>collision</a:t>
            </a:r>
            <a:r>
              <a:rPr lang="ja-JP" altLang="en-US" smtClean="0"/>
              <a:t>”</a:t>
            </a:r>
            <a:r>
              <a:rPr lang="en-US" altLang="ja-JP" smtClean="0"/>
              <a:t>,</a:t>
            </a:r>
          </a:p>
          <a:p>
            <a:pPr>
              <a:lnSpc>
                <a:spcPct val="75000"/>
              </a:lnSpc>
            </a:pPr>
            <a:r>
              <a:rPr lang="en-US" smtClean="0">
                <a:solidFill>
                  <a:srgbClr val="CC0000"/>
                </a:solidFill>
              </a:rPr>
              <a:t>random access MAC protocol</a:t>
            </a:r>
            <a:r>
              <a:rPr lang="en-US" smtClean="0"/>
              <a:t> specifies: </a:t>
            </a:r>
          </a:p>
          <a:p>
            <a:pPr lvl="1">
              <a:lnSpc>
                <a:spcPct val="75000"/>
              </a:lnSpc>
            </a:pPr>
            <a:r>
              <a:rPr lang="en-US" smtClean="0"/>
              <a:t>how to detect collisions</a:t>
            </a:r>
          </a:p>
          <a:p>
            <a:pPr lvl="1">
              <a:lnSpc>
                <a:spcPct val="75000"/>
              </a:lnSpc>
            </a:pPr>
            <a:r>
              <a:rPr lang="en-US" smtClean="0"/>
              <a:t>how to recover from collisions (e.g., via delayed retransmissions)</a:t>
            </a:r>
          </a:p>
          <a:p>
            <a:pPr>
              <a:lnSpc>
                <a:spcPct val="75000"/>
              </a:lnSpc>
            </a:pPr>
            <a:r>
              <a:rPr lang="en-US" smtClean="0"/>
              <a:t>examples of random access MAC protocols:</a:t>
            </a:r>
          </a:p>
          <a:p>
            <a:pPr lvl="1">
              <a:lnSpc>
                <a:spcPct val="75000"/>
              </a:lnSpc>
            </a:pPr>
            <a:r>
              <a:rPr lang="en-US" smtClean="0"/>
              <a:t>slotted ALOHA</a:t>
            </a:r>
          </a:p>
          <a:p>
            <a:pPr lvl="1">
              <a:lnSpc>
                <a:spcPct val="75000"/>
              </a:lnSpc>
            </a:pPr>
            <a:r>
              <a:rPr lang="en-US" smtClean="0"/>
              <a:t>ALOHA</a:t>
            </a:r>
          </a:p>
          <a:p>
            <a:pPr lvl="1">
              <a:lnSpc>
                <a:spcPct val="75000"/>
              </a:lnSpc>
            </a:pPr>
            <a:r>
              <a:rPr lang="en-US" smtClean="0"/>
              <a:t>CSMA, CSMA/CD, CSMA/CA</a:t>
            </a:r>
          </a:p>
        </p:txBody>
      </p:sp>
      <p:pic>
        <p:nvPicPr>
          <p:cNvPr id="84997" name="Picture 4" descr="underline_base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850" y="1039813"/>
            <a:ext cx="5942013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Examples of random access protocols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66274"/>
            <a:ext cx="7772400" cy="4648200"/>
          </a:xfrm>
        </p:spPr>
        <p:txBody>
          <a:bodyPr/>
          <a:lstStyle/>
          <a:p>
            <a:r>
              <a:rPr lang="en-US" dirty="0" smtClean="0"/>
              <a:t>Slotted ALOHA: nodes transmit at the beginning of a time slot; if collision, try again. Efficiency: ~0.36</a:t>
            </a:r>
          </a:p>
          <a:p>
            <a:r>
              <a:rPr lang="en-US" dirty="0" smtClean="0"/>
              <a:t>Pure ALOHA: nodes transmit at any time; if collision, try again. Efficiency: ~0.18</a:t>
            </a:r>
          </a:p>
          <a:p>
            <a:r>
              <a:rPr lang="en-US" dirty="0" smtClean="0"/>
              <a:t>CSMA: nodes listen before transmitting. Only if the medium is idle then nodes send data. If collision, try again.</a:t>
            </a:r>
          </a:p>
          <a:p>
            <a:r>
              <a:rPr lang="en-US" dirty="0" smtClean="0"/>
              <a:t>CSMA/CD: same as CSMA with collision detection (CD) so that when a collision is detected, the data transmission stops. Efficiency: 1/(1+5a) where a = tau/T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Link Layer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5-</a:t>
            </a:r>
            <a:fld id="{463AF55C-6F80-4F96-9FDD-2D56B426CD21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Ethernet specifics: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06779"/>
            <a:ext cx="7772400" cy="1366300"/>
          </a:xfrm>
        </p:spPr>
        <p:txBody>
          <a:bodyPr/>
          <a:lstStyle/>
          <a:p>
            <a:r>
              <a:rPr lang="en-US" dirty="0" smtClean="0"/>
              <a:t>Ethernet implements CSMA/CD using the binary </a:t>
            </a:r>
            <a:r>
              <a:rPr lang="en-US" dirty="0" err="1" smtClean="0"/>
              <a:t>backoff</a:t>
            </a:r>
            <a:r>
              <a:rPr lang="en-US" dirty="0" smtClean="0"/>
              <a:t> algorithm</a:t>
            </a:r>
          </a:p>
          <a:p>
            <a:r>
              <a:rPr lang="en-US" dirty="0" smtClean="0"/>
              <a:t>ARP: address resolution protocol is used to find the host which has the needed IP address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Link Layer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5-</a:t>
            </a:r>
            <a:fld id="{463AF55C-6F80-4F96-9FDD-2D56B426CD21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52463" y="2758089"/>
            <a:ext cx="7772400" cy="3685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S PGothic" pitchFamily="34" charset="-128"/>
                <a:cs typeface="ＭＳ Ｐゴシック" charset="0"/>
              </a:rPr>
              <a:t>sending adapter encapsulates IP datagram (or other network layer protocol packet) in 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+mn-lt"/>
                <a:ea typeface="MS PGothic" pitchFamily="34" charset="-128"/>
                <a:cs typeface="ＭＳ Ｐゴシック" charset="0"/>
              </a:rPr>
              <a:t>Ethernet frame</a:t>
            </a:r>
          </a:p>
          <a:p>
            <a:pPr marL="342900" marR="0" lvl="0" indent="-342900" algn="l" defTabSz="9144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65000"/>
              <a:buFont typeface="Wingdings" pitchFamily="2" charset="2"/>
              <a:buChar char="v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MS PGothic" pitchFamily="34" charset="-128"/>
              <a:cs typeface="ＭＳ Ｐゴシック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65000"/>
              <a:buFont typeface="Wingdings" pitchFamily="2" charset="2"/>
              <a:buChar char="v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MS PGothic" pitchFamily="34" charset="-128"/>
              <a:cs typeface="ＭＳ Ｐゴシック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MS PGothic" pitchFamily="34" charset="-128"/>
              <a:cs typeface="ＭＳ Ｐゴシック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+mn-lt"/>
                <a:ea typeface="MS PGothic" pitchFamily="34" charset="-128"/>
                <a:cs typeface="ＭＳ Ｐゴシック" charset="0"/>
              </a:rPr>
              <a:t>preamble: </a:t>
            </a:r>
          </a:p>
          <a:p>
            <a:pPr marL="342900" marR="0" lvl="0" indent="-342900" algn="l" defTabSz="9144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65000"/>
              <a:buFont typeface="Wingdings" pitchFamily="2" charset="2"/>
              <a:buChar char="v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S PGothic" pitchFamily="34" charset="-128"/>
                <a:cs typeface="ＭＳ Ｐゴシック" charset="0"/>
              </a:rPr>
              <a:t>7 bytes with pattern 10101010 followed by one byte with pattern 10101011</a:t>
            </a:r>
          </a:p>
          <a:p>
            <a:pPr marL="342900" marR="0" lvl="0" indent="-342900" algn="l" defTabSz="914400" rtl="0" eaLnBrk="0" fontAlgn="base" latinLnBrk="0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Pct val="65000"/>
              <a:buFont typeface="Wingdings" pitchFamily="2" charset="2"/>
              <a:buChar char="v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S PGothic" pitchFamily="34" charset="-128"/>
                <a:cs typeface="ＭＳ Ｐゴシック" charset="0"/>
              </a:rPr>
              <a:t> used to synchronize receiver, sender clock rates</a:t>
            </a:r>
          </a:p>
        </p:txBody>
      </p:sp>
      <p:grpSp>
        <p:nvGrpSpPr>
          <p:cNvPr id="7" name="Group 51"/>
          <p:cNvGrpSpPr>
            <a:grpSpLocks/>
          </p:cNvGrpSpPr>
          <p:nvPr/>
        </p:nvGrpSpPr>
        <p:grpSpPr bwMode="auto">
          <a:xfrm>
            <a:off x="1516063" y="3542943"/>
            <a:ext cx="6291262" cy="993775"/>
            <a:chOff x="940711" y="4902593"/>
            <a:chExt cx="6291001" cy="992895"/>
          </a:xfrm>
        </p:grpSpPr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3570934" y="5199463"/>
              <a:ext cx="0" cy="2046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Rectangle 1"/>
            <p:cNvSpPr>
              <a:spLocks noChangeArrowheads="1"/>
            </p:cNvSpPr>
            <p:nvPr/>
          </p:nvSpPr>
          <p:spPr bwMode="auto">
            <a:xfrm>
              <a:off x="976959" y="5272489"/>
              <a:ext cx="6254753" cy="547846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cxnSp>
          <p:nvCxnSpPr>
            <p:cNvPr id="10" name="Straight Connector 3"/>
            <p:cNvCxnSpPr>
              <a:cxnSpLocks noChangeShapeType="1"/>
            </p:cNvCxnSpPr>
            <p:nvPr/>
          </p:nvCxnSpPr>
          <p:spPr bwMode="auto">
            <a:xfrm>
              <a:off x="1970955" y="5262636"/>
              <a:ext cx="0" cy="550375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1" name="Straight Connector 32"/>
            <p:cNvCxnSpPr>
              <a:cxnSpLocks noChangeShapeType="1"/>
            </p:cNvCxnSpPr>
            <p:nvPr/>
          </p:nvCxnSpPr>
          <p:spPr bwMode="auto">
            <a:xfrm>
              <a:off x="2701175" y="5265808"/>
              <a:ext cx="0" cy="583683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2" name="Straight Connector 33"/>
            <p:cNvCxnSpPr>
              <a:cxnSpLocks noChangeShapeType="1"/>
            </p:cNvCxnSpPr>
            <p:nvPr/>
          </p:nvCxnSpPr>
          <p:spPr bwMode="auto">
            <a:xfrm>
              <a:off x="3429808" y="5270567"/>
              <a:ext cx="0" cy="548789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3" name="Straight Connector 34"/>
            <p:cNvCxnSpPr>
              <a:cxnSpLocks noChangeShapeType="1"/>
            </p:cNvCxnSpPr>
            <p:nvPr/>
          </p:nvCxnSpPr>
          <p:spPr bwMode="auto">
            <a:xfrm>
              <a:off x="3683797" y="5265808"/>
              <a:ext cx="0" cy="58051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4" name="Straight Connector 35"/>
            <p:cNvCxnSpPr>
              <a:cxnSpLocks noChangeShapeType="1"/>
            </p:cNvCxnSpPr>
            <p:nvPr/>
          </p:nvCxnSpPr>
          <p:spPr bwMode="auto">
            <a:xfrm>
              <a:off x="5650628" y="5272152"/>
              <a:ext cx="0" cy="623336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5" name="TextBox 5"/>
            <p:cNvSpPr txBox="1">
              <a:spLocks noChangeArrowheads="1"/>
            </p:cNvSpPr>
            <p:nvPr/>
          </p:nvSpPr>
          <p:spPr bwMode="auto">
            <a:xfrm>
              <a:off x="1910352" y="5332220"/>
              <a:ext cx="844810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140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dest.</a:t>
              </a:r>
            </a:p>
            <a:p>
              <a:pPr algn="ctr">
                <a:lnSpc>
                  <a:spcPts val="1200"/>
                </a:lnSpc>
              </a:pPr>
              <a:r>
                <a:rPr lang="en-US" sz="140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address</a:t>
              </a:r>
            </a:p>
          </p:txBody>
        </p:sp>
        <p:sp>
          <p:nvSpPr>
            <p:cNvPr id="16" name="TextBox 37"/>
            <p:cNvSpPr txBox="1">
              <a:spLocks noChangeArrowheads="1"/>
            </p:cNvSpPr>
            <p:nvPr/>
          </p:nvSpPr>
          <p:spPr bwMode="auto">
            <a:xfrm>
              <a:off x="2673645" y="5340803"/>
              <a:ext cx="844810" cy="410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140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source</a:t>
              </a:r>
            </a:p>
            <a:p>
              <a:pPr algn="ctr">
                <a:lnSpc>
                  <a:spcPts val="1200"/>
                </a:lnSpc>
              </a:pPr>
              <a:r>
                <a:rPr lang="en-US" sz="140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address</a:t>
              </a:r>
            </a:p>
          </p:txBody>
        </p:sp>
        <p:sp>
          <p:nvSpPr>
            <p:cNvPr id="17" name="TextBox 38"/>
            <p:cNvSpPr txBox="1">
              <a:spLocks noChangeArrowheads="1"/>
            </p:cNvSpPr>
            <p:nvPr/>
          </p:nvSpPr>
          <p:spPr bwMode="auto">
            <a:xfrm>
              <a:off x="4053534" y="5353451"/>
              <a:ext cx="1377407" cy="415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16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data (payload)</a:t>
              </a:r>
            </a:p>
          </p:txBody>
        </p:sp>
        <p:sp>
          <p:nvSpPr>
            <p:cNvPr id="18" name="TextBox 39"/>
            <p:cNvSpPr txBox="1">
              <a:spLocks noChangeArrowheads="1"/>
            </p:cNvSpPr>
            <p:nvPr/>
          </p:nvSpPr>
          <p:spPr bwMode="auto">
            <a:xfrm>
              <a:off x="5941065" y="5431291"/>
              <a:ext cx="85557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160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CRC</a:t>
              </a:r>
            </a:p>
          </p:txBody>
        </p:sp>
        <p:sp>
          <p:nvSpPr>
            <p:cNvPr id="19" name="TextBox 40"/>
            <p:cNvSpPr txBox="1">
              <a:spLocks noChangeArrowheads="1"/>
            </p:cNvSpPr>
            <p:nvPr/>
          </p:nvSpPr>
          <p:spPr bwMode="auto">
            <a:xfrm>
              <a:off x="940711" y="5444340"/>
              <a:ext cx="107012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sz="160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preamble</a:t>
              </a:r>
            </a:p>
          </p:txBody>
        </p:sp>
        <p:sp>
          <p:nvSpPr>
            <p:cNvPr id="20" name="Text Box 9"/>
            <p:cNvSpPr txBox="1">
              <a:spLocks noChangeArrowheads="1"/>
            </p:cNvSpPr>
            <p:nvPr/>
          </p:nvSpPr>
          <p:spPr bwMode="auto">
            <a:xfrm>
              <a:off x="3321504" y="4902593"/>
              <a:ext cx="77026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sz="1600">
                  <a:solidFill>
                    <a:srgbClr val="000000"/>
                  </a:solidFill>
                  <a:latin typeface="Arial" pitchFamily="34" charset="0"/>
                </a:rPr>
                <a:t>type</a:t>
              </a: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>
                <a:latin typeface="Arial" charset="0"/>
              </a:rPr>
              <a:t>Wireless, Mobile Networks</a:t>
            </a:r>
          </a:p>
        </p:txBody>
      </p:sp>
      <p:sp>
        <p:nvSpPr>
          <p:cNvPr id="819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6-</a:t>
            </a:r>
            <a:fld id="{9F25F979-375B-4E92-BEA1-3D63B26BBBD6}" type="slidenum">
              <a:rPr lang="en-US"/>
              <a:pPr/>
              <a:t>25</a:t>
            </a:fld>
            <a:endParaRPr lang="en-US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>
          <a:xfrm>
            <a:off x="203200" y="228600"/>
            <a:ext cx="8664575" cy="1143000"/>
          </a:xfrm>
        </p:spPr>
        <p:txBody>
          <a:bodyPr/>
          <a:lstStyle/>
          <a:p>
            <a:pPr>
              <a:defRPr/>
            </a:pPr>
            <a:r>
              <a:rPr lang="en-US" sz="4000">
                <a:latin typeface="Gill Sans MT" charset="0"/>
                <a:ea typeface="ＭＳ Ｐゴシック" charset="0"/>
              </a:rPr>
              <a:t>Characteristics of selected wireless links</a:t>
            </a:r>
          </a:p>
        </p:txBody>
      </p:sp>
      <p:sp>
        <p:nvSpPr>
          <p:cNvPr id="7176" name="Rectangle 111"/>
          <p:cNvSpPr>
            <a:spLocks noChangeArrowheads="1"/>
          </p:cNvSpPr>
          <p:nvPr/>
        </p:nvSpPr>
        <p:spPr bwMode="auto">
          <a:xfrm>
            <a:off x="1327150" y="1955800"/>
            <a:ext cx="6567488" cy="34671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2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2">
                  <a:lumMod val="20000"/>
                  <a:lumOff val="80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Line 112"/>
          <p:cNvSpPr>
            <a:spLocks noChangeShapeType="1"/>
          </p:cNvSpPr>
          <p:nvPr/>
        </p:nvSpPr>
        <p:spPr bwMode="auto">
          <a:xfrm>
            <a:off x="1327150" y="5422900"/>
            <a:ext cx="6626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8199" name="Text Box 113"/>
          <p:cNvSpPr txBox="1">
            <a:spLocks noChangeArrowheads="1"/>
          </p:cNvSpPr>
          <p:nvPr/>
        </p:nvSpPr>
        <p:spPr bwMode="auto">
          <a:xfrm>
            <a:off x="1704975" y="5413375"/>
            <a:ext cx="8318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mtClean="0">
                <a:latin typeface="Arial" charset="0"/>
              </a:rPr>
              <a:t>Indoor</a:t>
            </a:r>
          </a:p>
          <a:p>
            <a:pPr algn="ctr" eaLnBrk="1" hangingPunct="1">
              <a:defRPr/>
            </a:pPr>
            <a:r>
              <a:rPr lang="en-US" sz="1400" smtClean="0">
                <a:latin typeface="Arial" charset="0"/>
              </a:rPr>
              <a:t>10-30m</a:t>
            </a:r>
          </a:p>
        </p:txBody>
      </p:sp>
      <p:sp>
        <p:nvSpPr>
          <p:cNvPr id="8200" name="Text Box 114"/>
          <p:cNvSpPr txBox="1">
            <a:spLocks noChangeArrowheads="1"/>
          </p:cNvSpPr>
          <p:nvPr/>
        </p:nvSpPr>
        <p:spPr bwMode="auto">
          <a:xfrm>
            <a:off x="3217863" y="5416550"/>
            <a:ext cx="1009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mtClean="0">
                <a:latin typeface="Arial" charset="0"/>
              </a:rPr>
              <a:t>Outdoor</a:t>
            </a:r>
          </a:p>
          <a:p>
            <a:pPr algn="ctr" eaLnBrk="1" hangingPunct="1">
              <a:defRPr/>
            </a:pPr>
            <a:r>
              <a:rPr lang="en-US" sz="1400" smtClean="0">
                <a:latin typeface="Arial" charset="0"/>
              </a:rPr>
              <a:t>50-200m</a:t>
            </a:r>
          </a:p>
        </p:txBody>
      </p:sp>
      <p:sp>
        <p:nvSpPr>
          <p:cNvPr id="8201" name="Text Box 115"/>
          <p:cNvSpPr txBox="1">
            <a:spLocks noChangeArrowheads="1"/>
          </p:cNvSpPr>
          <p:nvPr/>
        </p:nvSpPr>
        <p:spPr bwMode="auto">
          <a:xfrm>
            <a:off x="4695825" y="5421313"/>
            <a:ext cx="123825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>
                <a:latin typeface="Arial" pitchFamily="34" charset="0"/>
              </a:rPr>
              <a:t>Mid-range</a:t>
            </a:r>
          </a:p>
          <a:p>
            <a:pPr algn="ctr" eaLnBrk="1" hangingPunct="1"/>
            <a:r>
              <a:rPr lang="en-US">
                <a:latin typeface="Arial" pitchFamily="34" charset="0"/>
              </a:rPr>
              <a:t>outdoor</a:t>
            </a:r>
          </a:p>
          <a:p>
            <a:pPr algn="ctr" eaLnBrk="1" hangingPunct="1"/>
            <a:r>
              <a:rPr lang="en-US" sz="1400">
                <a:latin typeface="Arial" pitchFamily="34" charset="0"/>
              </a:rPr>
              <a:t>200m – 4 Km</a:t>
            </a:r>
          </a:p>
        </p:txBody>
      </p:sp>
      <p:sp>
        <p:nvSpPr>
          <p:cNvPr id="8202" name="Text Box 116"/>
          <p:cNvSpPr txBox="1">
            <a:spLocks noChangeArrowheads="1"/>
          </p:cNvSpPr>
          <p:nvPr/>
        </p:nvSpPr>
        <p:spPr bwMode="auto">
          <a:xfrm>
            <a:off x="6200775" y="5421313"/>
            <a:ext cx="135255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>
                <a:latin typeface="Arial" pitchFamily="34" charset="0"/>
              </a:rPr>
              <a:t>Long-range</a:t>
            </a:r>
          </a:p>
          <a:p>
            <a:pPr algn="ctr" eaLnBrk="1" hangingPunct="1"/>
            <a:r>
              <a:rPr lang="en-US">
                <a:latin typeface="Arial" pitchFamily="34" charset="0"/>
              </a:rPr>
              <a:t>outdoor</a:t>
            </a:r>
          </a:p>
          <a:p>
            <a:pPr algn="ctr" eaLnBrk="1" hangingPunct="1"/>
            <a:r>
              <a:rPr lang="en-US" sz="1400">
                <a:latin typeface="Arial" pitchFamily="34" charset="0"/>
              </a:rPr>
              <a:t>5Km – 20 Km</a:t>
            </a:r>
          </a:p>
        </p:txBody>
      </p:sp>
      <p:sp>
        <p:nvSpPr>
          <p:cNvPr id="8203" name="Text Box 117"/>
          <p:cNvSpPr txBox="1">
            <a:spLocks noChangeArrowheads="1"/>
          </p:cNvSpPr>
          <p:nvPr/>
        </p:nvSpPr>
        <p:spPr bwMode="auto">
          <a:xfrm>
            <a:off x="679450" y="4800600"/>
            <a:ext cx="628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>
                <a:latin typeface="Arial" pitchFamily="34" charset="0"/>
              </a:rPr>
              <a:t>.056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204" name="Text Box 118"/>
          <p:cNvSpPr txBox="1">
            <a:spLocks noChangeArrowheads="1"/>
          </p:cNvSpPr>
          <p:nvPr/>
        </p:nvSpPr>
        <p:spPr bwMode="auto">
          <a:xfrm>
            <a:off x="682625" y="4368800"/>
            <a:ext cx="628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>
                <a:latin typeface="Arial" pitchFamily="34" charset="0"/>
              </a:rPr>
              <a:t>.384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205" name="Text Box 119"/>
          <p:cNvSpPr txBox="1">
            <a:spLocks noChangeArrowheads="1"/>
          </p:cNvSpPr>
          <p:nvPr/>
        </p:nvSpPr>
        <p:spPr bwMode="auto">
          <a:xfrm>
            <a:off x="923925" y="367823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>
                <a:latin typeface="Arial" pitchFamily="34" charset="0"/>
              </a:rPr>
              <a:t>1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206" name="Text Box 120"/>
          <p:cNvSpPr txBox="1">
            <a:spLocks noChangeArrowheads="1"/>
          </p:cNvSpPr>
          <p:nvPr/>
        </p:nvSpPr>
        <p:spPr bwMode="auto">
          <a:xfrm>
            <a:off x="922338" y="3246438"/>
            <a:ext cx="311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>
                <a:latin typeface="Arial" pitchFamily="34" charset="0"/>
              </a:rPr>
              <a:t>4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207" name="Text Box 121"/>
          <p:cNvSpPr txBox="1">
            <a:spLocks noChangeArrowheads="1"/>
          </p:cNvSpPr>
          <p:nvPr/>
        </p:nvSpPr>
        <p:spPr bwMode="auto">
          <a:xfrm>
            <a:off x="625475" y="28511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>
                <a:latin typeface="Arial" pitchFamily="34" charset="0"/>
              </a:rPr>
              <a:t>5-11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208" name="Text Box 122"/>
          <p:cNvSpPr txBox="1">
            <a:spLocks noChangeArrowheads="1"/>
          </p:cNvSpPr>
          <p:nvPr/>
        </p:nvSpPr>
        <p:spPr bwMode="auto">
          <a:xfrm>
            <a:off x="814388" y="2435225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>
                <a:latin typeface="Arial" pitchFamily="34" charset="0"/>
              </a:rPr>
              <a:t>54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209" name="Rectangle 123"/>
          <p:cNvSpPr>
            <a:spLocks noChangeArrowheads="1"/>
          </p:cNvSpPr>
          <p:nvPr/>
        </p:nvSpPr>
        <p:spPr bwMode="auto">
          <a:xfrm>
            <a:off x="2662238" y="4852988"/>
            <a:ext cx="4676775" cy="284162"/>
          </a:xfrm>
          <a:prstGeom prst="rect">
            <a:avLst/>
          </a:prstGeom>
          <a:solidFill>
            <a:srgbClr val="3333CC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0" name="Text Box 124"/>
          <p:cNvSpPr txBox="1">
            <a:spLocks noChangeArrowheads="1"/>
          </p:cNvSpPr>
          <p:nvPr/>
        </p:nvSpPr>
        <p:spPr bwMode="auto">
          <a:xfrm>
            <a:off x="3948113" y="4845050"/>
            <a:ext cx="210661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latin typeface="Arial" charset="0"/>
              </a:rPr>
              <a:t>2G: IS-95, CDMA, GSM</a:t>
            </a:r>
          </a:p>
        </p:txBody>
      </p:sp>
      <p:sp>
        <p:nvSpPr>
          <p:cNvPr id="8211" name="Rectangle 126"/>
          <p:cNvSpPr>
            <a:spLocks noChangeArrowheads="1"/>
          </p:cNvSpPr>
          <p:nvPr/>
        </p:nvSpPr>
        <p:spPr bwMode="auto">
          <a:xfrm>
            <a:off x="2651125" y="4435475"/>
            <a:ext cx="4676775" cy="284163"/>
          </a:xfrm>
          <a:prstGeom prst="rect">
            <a:avLst/>
          </a:prstGeom>
          <a:solidFill>
            <a:srgbClr val="3333CC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2" name="Text Box 127"/>
          <p:cNvSpPr txBox="1">
            <a:spLocks noChangeArrowheads="1"/>
          </p:cNvSpPr>
          <p:nvPr/>
        </p:nvSpPr>
        <p:spPr bwMode="auto">
          <a:xfrm>
            <a:off x="3681413" y="4413250"/>
            <a:ext cx="298291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latin typeface="Arial" charset="0"/>
              </a:rPr>
              <a:t>2.5G: UMTS/WCDMA, CDMA2000</a:t>
            </a:r>
          </a:p>
        </p:txBody>
      </p:sp>
      <p:sp>
        <p:nvSpPr>
          <p:cNvPr id="8213" name="Rectangle 129"/>
          <p:cNvSpPr>
            <a:spLocks noChangeArrowheads="1"/>
          </p:cNvSpPr>
          <p:nvPr/>
        </p:nvSpPr>
        <p:spPr bwMode="auto">
          <a:xfrm>
            <a:off x="1339850" y="3703638"/>
            <a:ext cx="928688" cy="284162"/>
          </a:xfrm>
          <a:prstGeom prst="rect">
            <a:avLst/>
          </a:prstGeom>
          <a:solidFill>
            <a:srgbClr val="3333C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4" name="Text Box 130"/>
          <p:cNvSpPr txBox="1">
            <a:spLocks noChangeArrowheads="1"/>
          </p:cNvSpPr>
          <p:nvPr/>
        </p:nvSpPr>
        <p:spPr bwMode="auto">
          <a:xfrm>
            <a:off x="1422400" y="3711575"/>
            <a:ext cx="7254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3333CC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latin typeface="Arial" charset="0"/>
              </a:rPr>
              <a:t>802.15</a:t>
            </a:r>
          </a:p>
        </p:txBody>
      </p:sp>
      <p:sp>
        <p:nvSpPr>
          <p:cNvPr id="8215" name="Rectangle 131"/>
          <p:cNvSpPr>
            <a:spLocks noChangeArrowheads="1"/>
          </p:cNvSpPr>
          <p:nvPr/>
        </p:nvSpPr>
        <p:spPr bwMode="auto">
          <a:xfrm>
            <a:off x="1354138" y="2865438"/>
            <a:ext cx="1724025" cy="315912"/>
          </a:xfrm>
          <a:prstGeom prst="rect">
            <a:avLst/>
          </a:prstGeom>
          <a:solidFill>
            <a:srgbClr val="3333C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6" name="Text Box 132"/>
          <p:cNvSpPr txBox="1">
            <a:spLocks noChangeArrowheads="1"/>
          </p:cNvSpPr>
          <p:nvPr/>
        </p:nvSpPr>
        <p:spPr bwMode="auto">
          <a:xfrm>
            <a:off x="1724025" y="2890838"/>
            <a:ext cx="833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latin typeface="Arial" charset="0"/>
              </a:rPr>
              <a:t>802.11b</a:t>
            </a:r>
          </a:p>
        </p:txBody>
      </p:sp>
      <p:sp>
        <p:nvSpPr>
          <p:cNvPr id="8217" name="Rectangle 133"/>
          <p:cNvSpPr>
            <a:spLocks noChangeArrowheads="1"/>
          </p:cNvSpPr>
          <p:nvPr/>
        </p:nvSpPr>
        <p:spPr bwMode="auto">
          <a:xfrm>
            <a:off x="1357313" y="2432050"/>
            <a:ext cx="1724025" cy="315913"/>
          </a:xfrm>
          <a:prstGeom prst="rect">
            <a:avLst/>
          </a:prstGeom>
          <a:solidFill>
            <a:srgbClr val="3333C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8" name="Text Box 134"/>
          <p:cNvSpPr txBox="1">
            <a:spLocks noChangeArrowheads="1"/>
          </p:cNvSpPr>
          <p:nvPr/>
        </p:nvSpPr>
        <p:spPr bwMode="auto">
          <a:xfrm>
            <a:off x="1727200" y="2457450"/>
            <a:ext cx="9810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latin typeface="Arial" charset="0"/>
              </a:rPr>
              <a:t>802.11a,g</a:t>
            </a:r>
          </a:p>
        </p:txBody>
      </p:sp>
      <p:sp>
        <p:nvSpPr>
          <p:cNvPr id="8219" name="Line 135"/>
          <p:cNvSpPr>
            <a:spLocks noChangeShapeType="1"/>
          </p:cNvSpPr>
          <p:nvPr/>
        </p:nvSpPr>
        <p:spPr bwMode="auto">
          <a:xfrm flipV="1">
            <a:off x="1328738" y="2395538"/>
            <a:ext cx="0" cy="3027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8220" name="Rectangle 136"/>
          <p:cNvSpPr>
            <a:spLocks noChangeArrowheads="1"/>
          </p:cNvSpPr>
          <p:nvPr/>
        </p:nvSpPr>
        <p:spPr bwMode="auto">
          <a:xfrm>
            <a:off x="2717800" y="2744788"/>
            <a:ext cx="5078413" cy="596900"/>
          </a:xfrm>
          <a:prstGeom prst="rect">
            <a:avLst/>
          </a:prstGeom>
          <a:solidFill>
            <a:srgbClr val="3333C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21" name="Rectangle 137"/>
          <p:cNvSpPr>
            <a:spLocks noChangeArrowheads="1"/>
          </p:cNvSpPr>
          <p:nvPr/>
        </p:nvSpPr>
        <p:spPr bwMode="auto">
          <a:xfrm>
            <a:off x="2654300" y="3297238"/>
            <a:ext cx="4676775" cy="284162"/>
          </a:xfrm>
          <a:prstGeom prst="rect">
            <a:avLst/>
          </a:prstGeom>
          <a:solidFill>
            <a:srgbClr val="3333C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22" name="Text Box 138"/>
          <p:cNvSpPr txBox="1">
            <a:spLocks noChangeArrowheads="1"/>
          </p:cNvSpPr>
          <p:nvPr/>
        </p:nvSpPr>
        <p:spPr bwMode="auto">
          <a:xfrm>
            <a:off x="2965450" y="3305175"/>
            <a:ext cx="4291013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latin typeface="Arial" charset="0"/>
              </a:rPr>
              <a:t>3G: UMTS/WCDMA-HSPDA, CDMA2000-1xEVDO</a:t>
            </a:r>
          </a:p>
        </p:txBody>
      </p:sp>
      <p:sp>
        <p:nvSpPr>
          <p:cNvPr id="8223" name="Text Box 140"/>
          <p:cNvSpPr txBox="1">
            <a:spLocks noChangeArrowheads="1"/>
          </p:cNvSpPr>
          <p:nvPr/>
        </p:nvSpPr>
        <p:spPr bwMode="auto">
          <a:xfrm>
            <a:off x="5013325" y="2922588"/>
            <a:ext cx="152586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400" b="1" dirty="0" smtClean="0">
                <a:solidFill>
                  <a:schemeClr val="bg1"/>
                </a:solidFill>
                <a:latin typeface="Arial" charset="0"/>
              </a:rPr>
              <a:t>4G: LTE WIMAX</a:t>
            </a:r>
          </a:p>
        </p:txBody>
      </p:sp>
      <p:sp>
        <p:nvSpPr>
          <p:cNvPr id="8224" name="Rectangle 141"/>
          <p:cNvSpPr>
            <a:spLocks noChangeArrowheads="1"/>
          </p:cNvSpPr>
          <p:nvPr/>
        </p:nvSpPr>
        <p:spPr bwMode="auto">
          <a:xfrm>
            <a:off x="3133725" y="2536825"/>
            <a:ext cx="4062413" cy="284163"/>
          </a:xfrm>
          <a:prstGeom prst="rect">
            <a:avLst/>
          </a:prstGeom>
          <a:solidFill>
            <a:srgbClr val="3333C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25" name="Text Box 142"/>
          <p:cNvSpPr txBox="1">
            <a:spLocks noChangeArrowheads="1"/>
          </p:cNvSpPr>
          <p:nvPr/>
        </p:nvSpPr>
        <p:spPr bwMode="auto">
          <a:xfrm>
            <a:off x="4164013" y="2514600"/>
            <a:ext cx="21780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latin typeface="Arial" charset="0"/>
              </a:rPr>
              <a:t>802.11a,g point-to-point</a:t>
            </a:r>
          </a:p>
        </p:txBody>
      </p:sp>
      <p:sp>
        <p:nvSpPr>
          <p:cNvPr id="8226" name="Line 143"/>
          <p:cNvSpPr>
            <a:spLocks noChangeShapeType="1"/>
          </p:cNvSpPr>
          <p:nvPr/>
        </p:nvSpPr>
        <p:spPr bwMode="auto">
          <a:xfrm flipH="1">
            <a:off x="7900988" y="2700338"/>
            <a:ext cx="25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8227" name="Text Box 144"/>
          <p:cNvSpPr txBox="1">
            <a:spLocks noChangeArrowheads="1"/>
          </p:cNvSpPr>
          <p:nvPr/>
        </p:nvSpPr>
        <p:spPr bwMode="auto">
          <a:xfrm>
            <a:off x="714375" y="2022475"/>
            <a:ext cx="565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1" hangingPunct="1"/>
            <a:r>
              <a:rPr lang="en-US">
                <a:latin typeface="Arial" pitchFamily="34" charset="0"/>
              </a:rPr>
              <a:t>200</a:t>
            </a:r>
            <a:endParaRPr lang="en-US" sz="1400">
              <a:latin typeface="Arial" pitchFamily="34" charset="0"/>
            </a:endParaRPr>
          </a:p>
        </p:txBody>
      </p:sp>
      <p:sp>
        <p:nvSpPr>
          <p:cNvPr id="8228" name="Rectangle 145"/>
          <p:cNvSpPr>
            <a:spLocks noChangeArrowheads="1"/>
          </p:cNvSpPr>
          <p:nvPr/>
        </p:nvSpPr>
        <p:spPr bwMode="auto">
          <a:xfrm>
            <a:off x="1344613" y="2036763"/>
            <a:ext cx="1522412" cy="315912"/>
          </a:xfrm>
          <a:prstGeom prst="rect">
            <a:avLst/>
          </a:prstGeom>
          <a:solidFill>
            <a:srgbClr val="3333CC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29" name="Text Box 146"/>
          <p:cNvSpPr txBox="1">
            <a:spLocks noChangeArrowheads="1"/>
          </p:cNvSpPr>
          <p:nvPr/>
        </p:nvSpPr>
        <p:spPr bwMode="auto">
          <a:xfrm>
            <a:off x="1714500" y="2036763"/>
            <a:ext cx="833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latin typeface="Arial" charset="0"/>
              </a:rPr>
              <a:t>802.11n</a:t>
            </a:r>
          </a:p>
        </p:txBody>
      </p:sp>
      <p:sp>
        <p:nvSpPr>
          <p:cNvPr id="8230" name="Text Box 147"/>
          <p:cNvSpPr txBox="1">
            <a:spLocks noChangeArrowheads="1"/>
          </p:cNvSpPr>
          <p:nvPr/>
        </p:nvSpPr>
        <p:spPr bwMode="auto">
          <a:xfrm rot="-5400000">
            <a:off x="-446881" y="3417094"/>
            <a:ext cx="1898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mtClean="0">
                <a:latin typeface="Arial" charset="0"/>
              </a:rPr>
              <a:t>Data rate (Mbps)</a:t>
            </a:r>
          </a:p>
        </p:txBody>
      </p:sp>
      <p:pic>
        <p:nvPicPr>
          <p:cNvPr id="29734" name="Picture 6" descr="underline_b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963" y="1033463"/>
            <a:ext cx="8228012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>
                <a:latin typeface="Arial" charset="0"/>
              </a:rPr>
              <a:t>Wireless, Mobile Networks</a:t>
            </a:r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6-</a:t>
            </a:r>
            <a:fld id="{763664DB-10C6-4058-9692-6597BF6C6C40}" type="slidenum">
              <a:rPr lang="en-US"/>
              <a:pPr/>
              <a:t>26</a:t>
            </a:fld>
            <a:endParaRPr lang="en-US"/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320675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>
                <a:latin typeface="Gill Sans MT" charset="0"/>
                <a:ea typeface="ＭＳ Ｐゴシック" charset="0"/>
              </a:rPr>
              <a:t>CDMA encode/decode</a:t>
            </a:r>
          </a:p>
        </p:txBody>
      </p:sp>
      <p:sp>
        <p:nvSpPr>
          <p:cNvPr id="17413" name="Line 6"/>
          <p:cNvSpPr>
            <a:spLocks noChangeShapeType="1"/>
          </p:cNvSpPr>
          <p:nvPr/>
        </p:nvSpPr>
        <p:spPr bwMode="auto">
          <a:xfrm>
            <a:off x="3219450" y="1552575"/>
            <a:ext cx="0" cy="1624013"/>
          </a:xfrm>
          <a:prstGeom prst="line">
            <a:avLst/>
          </a:prstGeom>
          <a:noFill/>
          <a:ln w="12700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17414" name="Line 9"/>
          <p:cNvSpPr>
            <a:spLocks noChangeShapeType="1"/>
          </p:cNvSpPr>
          <p:nvPr/>
        </p:nvSpPr>
        <p:spPr bwMode="auto">
          <a:xfrm>
            <a:off x="4276725" y="1528763"/>
            <a:ext cx="0" cy="1624012"/>
          </a:xfrm>
          <a:prstGeom prst="line">
            <a:avLst/>
          </a:prstGeom>
          <a:noFill/>
          <a:ln w="12700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17415" name="Text Box 10"/>
          <p:cNvSpPr txBox="1">
            <a:spLocks noChangeArrowheads="1"/>
          </p:cNvSpPr>
          <p:nvPr/>
        </p:nvSpPr>
        <p:spPr bwMode="auto">
          <a:xfrm>
            <a:off x="2389188" y="2960688"/>
            <a:ext cx="669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smtClean="0">
                <a:latin typeface="Arial" charset="0"/>
                <a:cs typeface="Arial" charset="0"/>
              </a:rPr>
              <a:t>slot 1</a:t>
            </a:r>
          </a:p>
        </p:txBody>
      </p:sp>
      <p:sp>
        <p:nvSpPr>
          <p:cNvPr id="17416" name="Text Box 11"/>
          <p:cNvSpPr txBox="1">
            <a:spLocks noChangeArrowheads="1"/>
          </p:cNvSpPr>
          <p:nvPr/>
        </p:nvSpPr>
        <p:spPr bwMode="auto">
          <a:xfrm>
            <a:off x="3408363" y="2965450"/>
            <a:ext cx="669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smtClean="0">
                <a:latin typeface="Arial" charset="0"/>
                <a:cs typeface="Arial" charset="0"/>
              </a:rPr>
              <a:t>slot 0</a:t>
            </a:r>
          </a:p>
        </p:txBody>
      </p:sp>
      <p:grpSp>
        <p:nvGrpSpPr>
          <p:cNvPr id="2" name="Group 150"/>
          <p:cNvGrpSpPr>
            <a:grpSpLocks/>
          </p:cNvGrpSpPr>
          <p:nvPr/>
        </p:nvGrpSpPr>
        <p:grpSpPr bwMode="auto">
          <a:xfrm>
            <a:off x="2084388" y="1462088"/>
            <a:ext cx="1254125" cy="1624012"/>
            <a:chOff x="1313" y="921"/>
            <a:chExt cx="790" cy="1023"/>
          </a:xfrm>
        </p:grpSpPr>
        <p:sp>
          <p:nvSpPr>
            <p:cNvPr id="17669" name="Line 5"/>
            <p:cNvSpPr>
              <a:spLocks noChangeShapeType="1"/>
            </p:cNvSpPr>
            <p:nvPr/>
          </p:nvSpPr>
          <p:spPr bwMode="auto">
            <a:xfrm>
              <a:off x="1350" y="921"/>
              <a:ext cx="0" cy="1023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17670" name="Rectangle 12"/>
            <p:cNvSpPr>
              <a:spLocks noChangeArrowheads="1"/>
            </p:cNvSpPr>
            <p:nvPr/>
          </p:nvSpPr>
          <p:spPr bwMode="auto">
            <a:xfrm>
              <a:off x="1350" y="1218"/>
              <a:ext cx="678" cy="13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71" name="Text Box 15"/>
            <p:cNvSpPr txBox="1">
              <a:spLocks noChangeArrowheads="1"/>
            </p:cNvSpPr>
            <p:nvPr/>
          </p:nvSpPr>
          <p:spPr bwMode="auto">
            <a:xfrm>
              <a:off x="1436" y="1194"/>
              <a:ext cx="40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200" smtClean="0">
                  <a:latin typeface="Arial" charset="0"/>
                  <a:cs typeface="Arial" charset="0"/>
                </a:rPr>
                <a:t>d</a:t>
              </a:r>
              <a:r>
                <a:rPr lang="en-US" sz="1200" baseline="-25000" smtClean="0">
                  <a:latin typeface="Arial" charset="0"/>
                  <a:cs typeface="Arial" charset="0"/>
                </a:rPr>
                <a:t>1</a:t>
              </a:r>
              <a:r>
                <a:rPr lang="en-US" sz="1200" smtClean="0">
                  <a:latin typeface="Arial" charset="0"/>
                  <a:cs typeface="Arial" charset="0"/>
                </a:rPr>
                <a:t> = -1</a:t>
              </a:r>
            </a:p>
          </p:txBody>
        </p:sp>
        <p:grpSp>
          <p:nvGrpSpPr>
            <p:cNvPr id="3" name="Group 44"/>
            <p:cNvGrpSpPr>
              <a:grpSpLocks/>
            </p:cNvGrpSpPr>
            <p:nvPr/>
          </p:nvGrpSpPr>
          <p:grpSpPr bwMode="auto">
            <a:xfrm>
              <a:off x="1313" y="1534"/>
              <a:ext cx="790" cy="307"/>
              <a:chOff x="1313" y="1534"/>
              <a:chExt cx="790" cy="307"/>
            </a:xfrm>
          </p:grpSpPr>
          <p:sp>
            <p:nvSpPr>
              <p:cNvPr id="17673" name="Text Box 17"/>
              <p:cNvSpPr txBox="1">
                <a:spLocks noChangeArrowheads="1"/>
              </p:cNvSpPr>
              <p:nvPr/>
            </p:nvSpPr>
            <p:spPr bwMode="auto">
              <a:xfrm>
                <a:off x="1313" y="1534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grpSp>
            <p:nvGrpSpPr>
              <p:cNvPr id="4" name="Group 22"/>
              <p:cNvGrpSpPr>
                <a:grpSpLocks/>
              </p:cNvGrpSpPr>
              <p:nvPr/>
            </p:nvGrpSpPr>
            <p:grpSpPr bwMode="auto">
              <a:xfrm>
                <a:off x="1353" y="1539"/>
                <a:ext cx="258" cy="147"/>
                <a:chOff x="1353" y="1539"/>
                <a:chExt cx="258" cy="144"/>
              </a:xfrm>
            </p:grpSpPr>
            <p:sp>
              <p:nvSpPr>
                <p:cNvPr id="17696" name="Rectangle 18"/>
                <p:cNvSpPr>
                  <a:spLocks noChangeArrowheads="1"/>
                </p:cNvSpPr>
                <p:nvPr/>
              </p:nvSpPr>
              <p:spPr bwMode="auto">
                <a:xfrm>
                  <a:off x="1353" y="1539"/>
                  <a:ext cx="258" cy="14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97" name="Line 20"/>
                <p:cNvSpPr>
                  <a:spLocks noChangeShapeType="1"/>
                </p:cNvSpPr>
                <p:nvPr/>
              </p:nvSpPr>
              <p:spPr bwMode="auto">
                <a:xfrm>
                  <a:off x="1521" y="1542"/>
                  <a:ext cx="0" cy="1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17698" name="Line 21"/>
                <p:cNvSpPr>
                  <a:spLocks noChangeShapeType="1"/>
                </p:cNvSpPr>
                <p:nvPr/>
              </p:nvSpPr>
              <p:spPr bwMode="auto">
                <a:xfrm>
                  <a:off x="1437" y="1545"/>
                  <a:ext cx="0" cy="1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5" name="Group 23"/>
              <p:cNvGrpSpPr>
                <a:grpSpLocks/>
              </p:cNvGrpSpPr>
              <p:nvPr/>
            </p:nvGrpSpPr>
            <p:grpSpPr bwMode="auto">
              <a:xfrm>
                <a:off x="1773" y="1686"/>
                <a:ext cx="258" cy="144"/>
                <a:chOff x="1353" y="1539"/>
                <a:chExt cx="258" cy="144"/>
              </a:xfrm>
            </p:grpSpPr>
            <p:sp>
              <p:nvSpPr>
                <p:cNvPr id="17693" name="Rectangle 24"/>
                <p:cNvSpPr>
                  <a:spLocks noChangeArrowheads="1"/>
                </p:cNvSpPr>
                <p:nvPr/>
              </p:nvSpPr>
              <p:spPr bwMode="auto">
                <a:xfrm>
                  <a:off x="1353" y="1539"/>
                  <a:ext cx="258" cy="14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94" name="Line 25"/>
                <p:cNvSpPr>
                  <a:spLocks noChangeShapeType="1"/>
                </p:cNvSpPr>
                <p:nvPr/>
              </p:nvSpPr>
              <p:spPr bwMode="auto">
                <a:xfrm>
                  <a:off x="1521" y="1542"/>
                  <a:ext cx="0" cy="1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17695" name="Line 26"/>
                <p:cNvSpPr>
                  <a:spLocks noChangeShapeType="1"/>
                </p:cNvSpPr>
                <p:nvPr/>
              </p:nvSpPr>
              <p:spPr bwMode="auto">
                <a:xfrm>
                  <a:off x="1437" y="1545"/>
                  <a:ext cx="0" cy="1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sp>
            <p:nvSpPr>
              <p:cNvPr id="17676" name="Rectangle 27"/>
              <p:cNvSpPr>
                <a:spLocks noChangeArrowheads="1"/>
              </p:cNvSpPr>
              <p:nvPr/>
            </p:nvSpPr>
            <p:spPr bwMode="auto">
              <a:xfrm>
                <a:off x="1611" y="1686"/>
                <a:ext cx="81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77" name="Rectangle 28"/>
              <p:cNvSpPr>
                <a:spLocks noChangeArrowheads="1"/>
              </p:cNvSpPr>
              <p:nvPr/>
            </p:nvSpPr>
            <p:spPr bwMode="auto">
              <a:xfrm>
                <a:off x="1692" y="1536"/>
                <a:ext cx="81" cy="15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78" name="Text Box 29"/>
              <p:cNvSpPr txBox="1">
                <a:spLocks noChangeArrowheads="1"/>
              </p:cNvSpPr>
              <p:nvPr/>
            </p:nvSpPr>
            <p:spPr bwMode="auto">
              <a:xfrm>
                <a:off x="1391" y="1534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17679" name="Text Box 30"/>
              <p:cNvSpPr txBox="1">
                <a:spLocks noChangeArrowheads="1"/>
              </p:cNvSpPr>
              <p:nvPr/>
            </p:nvSpPr>
            <p:spPr bwMode="auto">
              <a:xfrm>
                <a:off x="1478" y="1534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17680" name="Text Box 31"/>
              <p:cNvSpPr txBox="1">
                <a:spLocks noChangeArrowheads="1"/>
              </p:cNvSpPr>
              <p:nvPr/>
            </p:nvSpPr>
            <p:spPr bwMode="auto">
              <a:xfrm>
                <a:off x="1652" y="1540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grpSp>
            <p:nvGrpSpPr>
              <p:cNvPr id="6" name="Group 34"/>
              <p:cNvGrpSpPr>
                <a:grpSpLocks/>
              </p:cNvGrpSpPr>
              <p:nvPr/>
            </p:nvGrpSpPr>
            <p:grpSpPr bwMode="auto">
              <a:xfrm>
                <a:off x="1565" y="1684"/>
                <a:ext cx="211" cy="157"/>
                <a:chOff x="857" y="1909"/>
                <a:chExt cx="211" cy="157"/>
              </a:xfrm>
            </p:grpSpPr>
            <p:sp>
              <p:nvSpPr>
                <p:cNvPr id="17691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872" y="191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  <p:sp>
              <p:nvSpPr>
                <p:cNvPr id="17692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857" y="1909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7" name="Group 35"/>
              <p:cNvGrpSpPr>
                <a:grpSpLocks/>
              </p:cNvGrpSpPr>
              <p:nvPr/>
            </p:nvGrpSpPr>
            <p:grpSpPr bwMode="auto">
              <a:xfrm>
                <a:off x="1730" y="1684"/>
                <a:ext cx="211" cy="157"/>
                <a:chOff x="857" y="1909"/>
                <a:chExt cx="211" cy="157"/>
              </a:xfrm>
            </p:grpSpPr>
            <p:sp>
              <p:nvSpPr>
                <p:cNvPr id="17689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872" y="191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  <p:sp>
              <p:nvSpPr>
                <p:cNvPr id="17690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857" y="1909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8" name="Group 38"/>
              <p:cNvGrpSpPr>
                <a:grpSpLocks/>
              </p:cNvGrpSpPr>
              <p:nvPr/>
            </p:nvGrpSpPr>
            <p:grpSpPr bwMode="auto">
              <a:xfrm>
                <a:off x="1808" y="1684"/>
                <a:ext cx="211" cy="157"/>
                <a:chOff x="857" y="1909"/>
                <a:chExt cx="211" cy="157"/>
              </a:xfrm>
            </p:grpSpPr>
            <p:sp>
              <p:nvSpPr>
                <p:cNvPr id="17687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872" y="191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  <p:sp>
              <p:nvSpPr>
                <p:cNvPr id="17688" name="Text Box 40"/>
                <p:cNvSpPr txBox="1">
                  <a:spLocks noChangeArrowheads="1"/>
                </p:cNvSpPr>
                <p:nvPr/>
              </p:nvSpPr>
              <p:spPr bwMode="auto">
                <a:xfrm>
                  <a:off x="857" y="1909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9" name="Group 41"/>
              <p:cNvGrpSpPr>
                <a:grpSpLocks/>
              </p:cNvGrpSpPr>
              <p:nvPr/>
            </p:nvGrpSpPr>
            <p:grpSpPr bwMode="auto">
              <a:xfrm>
                <a:off x="1892" y="1681"/>
                <a:ext cx="211" cy="157"/>
                <a:chOff x="857" y="1909"/>
                <a:chExt cx="211" cy="157"/>
              </a:xfrm>
            </p:grpSpPr>
            <p:sp>
              <p:nvSpPr>
                <p:cNvPr id="17685" name="Text Box 42"/>
                <p:cNvSpPr txBox="1">
                  <a:spLocks noChangeArrowheads="1"/>
                </p:cNvSpPr>
                <p:nvPr/>
              </p:nvSpPr>
              <p:spPr bwMode="auto">
                <a:xfrm>
                  <a:off x="872" y="191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  <p:sp>
              <p:nvSpPr>
                <p:cNvPr id="17686" name="Text Box 43"/>
                <p:cNvSpPr txBox="1">
                  <a:spLocks noChangeArrowheads="1"/>
                </p:cNvSpPr>
                <p:nvPr/>
              </p:nvSpPr>
              <p:spPr bwMode="auto">
                <a:xfrm>
                  <a:off x="857" y="1909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-</a:t>
                  </a:r>
                </a:p>
              </p:txBody>
            </p:sp>
          </p:grpSp>
        </p:grpSp>
      </p:grpSp>
      <p:sp>
        <p:nvSpPr>
          <p:cNvPr id="17418" name="Oval 74"/>
          <p:cNvSpPr>
            <a:spLocks noChangeArrowheads="1"/>
          </p:cNvSpPr>
          <p:nvPr/>
        </p:nvSpPr>
        <p:spPr bwMode="auto">
          <a:xfrm>
            <a:off x="4672013" y="1855788"/>
            <a:ext cx="419100" cy="4238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9" name="Text Box 75"/>
          <p:cNvSpPr txBox="1">
            <a:spLocks noChangeArrowheads="1"/>
          </p:cNvSpPr>
          <p:nvPr/>
        </p:nvSpPr>
        <p:spPr bwMode="auto">
          <a:xfrm>
            <a:off x="4298950" y="1444625"/>
            <a:ext cx="11826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>
                <a:latin typeface="Arial" charset="0"/>
                <a:cs typeface="Arial" charset="0"/>
              </a:rPr>
              <a:t>Z</a:t>
            </a:r>
            <a:r>
              <a:rPr lang="en-US" baseline="-25000" smtClean="0">
                <a:latin typeface="Arial" charset="0"/>
                <a:cs typeface="Arial" charset="0"/>
              </a:rPr>
              <a:t>i,m</a:t>
            </a:r>
            <a:r>
              <a:rPr lang="en-US" smtClean="0">
                <a:latin typeface="Arial" charset="0"/>
                <a:cs typeface="Arial" charset="0"/>
              </a:rPr>
              <a:t>= d</a:t>
            </a:r>
            <a:r>
              <a:rPr lang="en-US" baseline="-25000" smtClean="0">
                <a:latin typeface="Arial" charset="0"/>
                <a:cs typeface="Arial" charset="0"/>
              </a:rPr>
              <a:t>i</a:t>
            </a:r>
            <a:r>
              <a:rPr lang="en-US" sz="2400" baseline="30000" smtClean="0">
                <a:latin typeface="Arial" charset="0"/>
                <a:cs typeface="Arial" charset="0"/>
              </a:rPr>
              <a:t>.</a:t>
            </a:r>
            <a:r>
              <a:rPr lang="en-US" smtClean="0">
                <a:latin typeface="Arial" charset="0"/>
                <a:cs typeface="Arial" charset="0"/>
              </a:rPr>
              <a:t>c</a:t>
            </a:r>
            <a:r>
              <a:rPr lang="en-US" baseline="-25000" smtClean="0">
                <a:latin typeface="Arial" charset="0"/>
                <a:cs typeface="Arial" charset="0"/>
              </a:rPr>
              <a:t>m</a:t>
            </a:r>
          </a:p>
        </p:txBody>
      </p:sp>
      <p:sp>
        <p:nvSpPr>
          <p:cNvPr id="17420" name="Line 72"/>
          <p:cNvSpPr>
            <a:spLocks noChangeShapeType="1"/>
          </p:cNvSpPr>
          <p:nvPr/>
        </p:nvSpPr>
        <p:spPr bwMode="auto">
          <a:xfrm>
            <a:off x="4319588" y="1985963"/>
            <a:ext cx="319087" cy="47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17421" name="Line 73"/>
          <p:cNvSpPr>
            <a:spLocks noChangeShapeType="1"/>
          </p:cNvSpPr>
          <p:nvPr/>
        </p:nvSpPr>
        <p:spPr bwMode="auto">
          <a:xfrm flipV="1">
            <a:off x="4333875" y="2251075"/>
            <a:ext cx="403225" cy="4302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grpSp>
        <p:nvGrpSpPr>
          <p:cNvPr id="10" name="Group 149"/>
          <p:cNvGrpSpPr>
            <a:grpSpLocks/>
          </p:cNvGrpSpPr>
          <p:nvPr/>
        </p:nvGrpSpPr>
        <p:grpSpPr bwMode="auto">
          <a:xfrm>
            <a:off x="3141663" y="1695450"/>
            <a:ext cx="1254125" cy="1236663"/>
            <a:chOff x="1979" y="1068"/>
            <a:chExt cx="790" cy="779"/>
          </a:xfrm>
        </p:grpSpPr>
        <p:sp>
          <p:nvSpPr>
            <p:cNvPr id="17640" name="Rectangle 13"/>
            <p:cNvSpPr>
              <a:spLocks noChangeArrowheads="1"/>
            </p:cNvSpPr>
            <p:nvPr/>
          </p:nvSpPr>
          <p:spPr bwMode="auto">
            <a:xfrm>
              <a:off x="2028" y="1092"/>
              <a:ext cx="669" cy="13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41" name="Text Box 16"/>
            <p:cNvSpPr txBox="1">
              <a:spLocks noChangeArrowheads="1"/>
            </p:cNvSpPr>
            <p:nvPr/>
          </p:nvSpPr>
          <p:spPr bwMode="auto">
            <a:xfrm>
              <a:off x="2186" y="1068"/>
              <a:ext cx="36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200" smtClean="0">
                  <a:latin typeface="Arial" charset="0"/>
                  <a:cs typeface="Arial" charset="0"/>
                </a:rPr>
                <a:t>d</a:t>
              </a:r>
              <a:r>
                <a:rPr lang="en-US" sz="1200" baseline="-25000" smtClean="0">
                  <a:latin typeface="Arial" charset="0"/>
                  <a:cs typeface="Arial" charset="0"/>
                </a:rPr>
                <a:t>0</a:t>
              </a:r>
              <a:r>
                <a:rPr lang="en-US" sz="1200" smtClean="0">
                  <a:latin typeface="Arial" charset="0"/>
                  <a:cs typeface="Arial" charset="0"/>
                </a:rPr>
                <a:t> = 1</a:t>
              </a:r>
            </a:p>
          </p:txBody>
        </p:sp>
        <p:grpSp>
          <p:nvGrpSpPr>
            <p:cNvPr id="11" name="Group 45"/>
            <p:cNvGrpSpPr>
              <a:grpSpLocks/>
            </p:cNvGrpSpPr>
            <p:nvPr/>
          </p:nvGrpSpPr>
          <p:grpSpPr bwMode="auto">
            <a:xfrm>
              <a:off x="1979" y="1540"/>
              <a:ext cx="790" cy="307"/>
              <a:chOff x="1313" y="1534"/>
              <a:chExt cx="790" cy="307"/>
            </a:xfrm>
          </p:grpSpPr>
          <p:sp>
            <p:nvSpPr>
              <p:cNvPr id="17643" name="Text Box 46"/>
              <p:cNvSpPr txBox="1">
                <a:spLocks noChangeArrowheads="1"/>
              </p:cNvSpPr>
              <p:nvPr/>
            </p:nvSpPr>
            <p:spPr bwMode="auto">
              <a:xfrm>
                <a:off x="1313" y="1534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grpSp>
            <p:nvGrpSpPr>
              <p:cNvPr id="12" name="Group 47"/>
              <p:cNvGrpSpPr>
                <a:grpSpLocks/>
              </p:cNvGrpSpPr>
              <p:nvPr/>
            </p:nvGrpSpPr>
            <p:grpSpPr bwMode="auto">
              <a:xfrm>
                <a:off x="1353" y="1539"/>
                <a:ext cx="258" cy="147"/>
                <a:chOff x="1353" y="1539"/>
                <a:chExt cx="258" cy="144"/>
              </a:xfrm>
            </p:grpSpPr>
            <p:sp>
              <p:nvSpPr>
                <p:cNvPr id="17666" name="Rectangle 48"/>
                <p:cNvSpPr>
                  <a:spLocks noChangeArrowheads="1"/>
                </p:cNvSpPr>
                <p:nvPr/>
              </p:nvSpPr>
              <p:spPr bwMode="auto">
                <a:xfrm>
                  <a:off x="1353" y="1539"/>
                  <a:ext cx="258" cy="14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67" name="Line 49"/>
                <p:cNvSpPr>
                  <a:spLocks noChangeShapeType="1"/>
                </p:cNvSpPr>
                <p:nvPr/>
              </p:nvSpPr>
              <p:spPr bwMode="auto">
                <a:xfrm>
                  <a:off x="1521" y="1542"/>
                  <a:ext cx="0" cy="1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17668" name="Line 50"/>
                <p:cNvSpPr>
                  <a:spLocks noChangeShapeType="1"/>
                </p:cNvSpPr>
                <p:nvPr/>
              </p:nvSpPr>
              <p:spPr bwMode="auto">
                <a:xfrm>
                  <a:off x="1437" y="1545"/>
                  <a:ext cx="0" cy="1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13" name="Group 51"/>
              <p:cNvGrpSpPr>
                <a:grpSpLocks/>
              </p:cNvGrpSpPr>
              <p:nvPr/>
            </p:nvGrpSpPr>
            <p:grpSpPr bwMode="auto">
              <a:xfrm>
                <a:off x="1773" y="1686"/>
                <a:ext cx="258" cy="144"/>
                <a:chOff x="1353" y="1539"/>
                <a:chExt cx="258" cy="144"/>
              </a:xfrm>
            </p:grpSpPr>
            <p:sp>
              <p:nvSpPr>
                <p:cNvPr id="17663" name="Rectangle 52"/>
                <p:cNvSpPr>
                  <a:spLocks noChangeArrowheads="1"/>
                </p:cNvSpPr>
                <p:nvPr/>
              </p:nvSpPr>
              <p:spPr bwMode="auto">
                <a:xfrm>
                  <a:off x="1353" y="1539"/>
                  <a:ext cx="258" cy="14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64" name="Line 53"/>
                <p:cNvSpPr>
                  <a:spLocks noChangeShapeType="1"/>
                </p:cNvSpPr>
                <p:nvPr/>
              </p:nvSpPr>
              <p:spPr bwMode="auto">
                <a:xfrm>
                  <a:off x="1521" y="1542"/>
                  <a:ext cx="0" cy="1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17665" name="Line 54"/>
                <p:cNvSpPr>
                  <a:spLocks noChangeShapeType="1"/>
                </p:cNvSpPr>
                <p:nvPr/>
              </p:nvSpPr>
              <p:spPr bwMode="auto">
                <a:xfrm>
                  <a:off x="1437" y="1545"/>
                  <a:ext cx="0" cy="1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sp>
            <p:nvSpPr>
              <p:cNvPr id="17646" name="Rectangle 55"/>
              <p:cNvSpPr>
                <a:spLocks noChangeArrowheads="1"/>
              </p:cNvSpPr>
              <p:nvPr/>
            </p:nvSpPr>
            <p:spPr bwMode="auto">
              <a:xfrm>
                <a:off x="1611" y="1686"/>
                <a:ext cx="81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47" name="Rectangle 56"/>
              <p:cNvSpPr>
                <a:spLocks noChangeArrowheads="1"/>
              </p:cNvSpPr>
              <p:nvPr/>
            </p:nvSpPr>
            <p:spPr bwMode="auto">
              <a:xfrm>
                <a:off x="1692" y="1536"/>
                <a:ext cx="81" cy="15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48" name="Text Box 57"/>
              <p:cNvSpPr txBox="1">
                <a:spLocks noChangeArrowheads="1"/>
              </p:cNvSpPr>
              <p:nvPr/>
            </p:nvSpPr>
            <p:spPr bwMode="auto">
              <a:xfrm>
                <a:off x="1391" y="1534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17649" name="Text Box 58"/>
              <p:cNvSpPr txBox="1">
                <a:spLocks noChangeArrowheads="1"/>
              </p:cNvSpPr>
              <p:nvPr/>
            </p:nvSpPr>
            <p:spPr bwMode="auto">
              <a:xfrm>
                <a:off x="1478" y="1534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17650" name="Text Box 59"/>
              <p:cNvSpPr txBox="1">
                <a:spLocks noChangeArrowheads="1"/>
              </p:cNvSpPr>
              <p:nvPr/>
            </p:nvSpPr>
            <p:spPr bwMode="auto">
              <a:xfrm>
                <a:off x="1652" y="1540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grpSp>
            <p:nvGrpSpPr>
              <p:cNvPr id="14" name="Group 60"/>
              <p:cNvGrpSpPr>
                <a:grpSpLocks/>
              </p:cNvGrpSpPr>
              <p:nvPr/>
            </p:nvGrpSpPr>
            <p:grpSpPr bwMode="auto">
              <a:xfrm>
                <a:off x="1565" y="1684"/>
                <a:ext cx="211" cy="157"/>
                <a:chOff x="857" y="1909"/>
                <a:chExt cx="211" cy="157"/>
              </a:xfrm>
            </p:grpSpPr>
            <p:sp>
              <p:nvSpPr>
                <p:cNvPr id="17661" name="Text Box 61"/>
                <p:cNvSpPr txBox="1">
                  <a:spLocks noChangeArrowheads="1"/>
                </p:cNvSpPr>
                <p:nvPr/>
              </p:nvSpPr>
              <p:spPr bwMode="auto">
                <a:xfrm>
                  <a:off x="872" y="191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  <p:sp>
              <p:nvSpPr>
                <p:cNvPr id="17662" name="Text Box 62"/>
                <p:cNvSpPr txBox="1">
                  <a:spLocks noChangeArrowheads="1"/>
                </p:cNvSpPr>
                <p:nvPr/>
              </p:nvSpPr>
              <p:spPr bwMode="auto">
                <a:xfrm>
                  <a:off x="857" y="1909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15" name="Group 63"/>
              <p:cNvGrpSpPr>
                <a:grpSpLocks/>
              </p:cNvGrpSpPr>
              <p:nvPr/>
            </p:nvGrpSpPr>
            <p:grpSpPr bwMode="auto">
              <a:xfrm>
                <a:off x="1730" y="1684"/>
                <a:ext cx="211" cy="157"/>
                <a:chOff x="857" y="1909"/>
                <a:chExt cx="211" cy="157"/>
              </a:xfrm>
            </p:grpSpPr>
            <p:sp>
              <p:nvSpPr>
                <p:cNvPr id="17659" name="Text Box 64"/>
                <p:cNvSpPr txBox="1">
                  <a:spLocks noChangeArrowheads="1"/>
                </p:cNvSpPr>
                <p:nvPr/>
              </p:nvSpPr>
              <p:spPr bwMode="auto">
                <a:xfrm>
                  <a:off x="872" y="191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  <p:sp>
              <p:nvSpPr>
                <p:cNvPr id="17660" name="Text Box 65"/>
                <p:cNvSpPr txBox="1">
                  <a:spLocks noChangeArrowheads="1"/>
                </p:cNvSpPr>
                <p:nvPr/>
              </p:nvSpPr>
              <p:spPr bwMode="auto">
                <a:xfrm>
                  <a:off x="857" y="1909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16" name="Group 66"/>
              <p:cNvGrpSpPr>
                <a:grpSpLocks/>
              </p:cNvGrpSpPr>
              <p:nvPr/>
            </p:nvGrpSpPr>
            <p:grpSpPr bwMode="auto">
              <a:xfrm>
                <a:off x="1808" y="1684"/>
                <a:ext cx="211" cy="157"/>
                <a:chOff x="857" y="1909"/>
                <a:chExt cx="211" cy="157"/>
              </a:xfrm>
            </p:grpSpPr>
            <p:sp>
              <p:nvSpPr>
                <p:cNvPr id="17657" name="Text Box 67"/>
                <p:cNvSpPr txBox="1">
                  <a:spLocks noChangeArrowheads="1"/>
                </p:cNvSpPr>
                <p:nvPr/>
              </p:nvSpPr>
              <p:spPr bwMode="auto">
                <a:xfrm>
                  <a:off x="872" y="191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  <p:sp>
              <p:nvSpPr>
                <p:cNvPr id="17658" name="Text Box 68"/>
                <p:cNvSpPr txBox="1">
                  <a:spLocks noChangeArrowheads="1"/>
                </p:cNvSpPr>
                <p:nvPr/>
              </p:nvSpPr>
              <p:spPr bwMode="auto">
                <a:xfrm>
                  <a:off x="857" y="1909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17" name="Group 69"/>
              <p:cNvGrpSpPr>
                <a:grpSpLocks/>
              </p:cNvGrpSpPr>
              <p:nvPr/>
            </p:nvGrpSpPr>
            <p:grpSpPr bwMode="auto">
              <a:xfrm>
                <a:off x="1892" y="1681"/>
                <a:ext cx="211" cy="157"/>
                <a:chOff x="857" y="1909"/>
                <a:chExt cx="211" cy="157"/>
              </a:xfrm>
            </p:grpSpPr>
            <p:sp>
              <p:nvSpPr>
                <p:cNvPr id="17655" name="Text Box 70"/>
                <p:cNvSpPr txBox="1">
                  <a:spLocks noChangeArrowheads="1"/>
                </p:cNvSpPr>
                <p:nvPr/>
              </p:nvSpPr>
              <p:spPr bwMode="auto">
                <a:xfrm>
                  <a:off x="872" y="191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  <p:sp>
              <p:nvSpPr>
                <p:cNvPr id="17656" name="Text Box 71"/>
                <p:cNvSpPr txBox="1">
                  <a:spLocks noChangeArrowheads="1"/>
                </p:cNvSpPr>
                <p:nvPr/>
              </p:nvSpPr>
              <p:spPr bwMode="auto">
                <a:xfrm>
                  <a:off x="857" y="1909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-</a:t>
                  </a:r>
                </a:p>
              </p:txBody>
            </p:sp>
          </p:grpSp>
        </p:grpSp>
      </p:grpSp>
      <p:grpSp>
        <p:nvGrpSpPr>
          <p:cNvPr id="18" name="Group 76"/>
          <p:cNvGrpSpPr>
            <a:grpSpLocks/>
          </p:cNvGrpSpPr>
          <p:nvPr/>
        </p:nvGrpSpPr>
        <p:grpSpPr bwMode="auto">
          <a:xfrm>
            <a:off x="6461125" y="1830388"/>
            <a:ext cx="1254125" cy="487362"/>
            <a:chOff x="1313" y="1534"/>
            <a:chExt cx="790" cy="307"/>
          </a:xfrm>
        </p:grpSpPr>
        <p:sp>
          <p:nvSpPr>
            <p:cNvPr id="17614" name="Text Box 77"/>
            <p:cNvSpPr txBox="1">
              <a:spLocks noChangeArrowheads="1"/>
            </p:cNvSpPr>
            <p:nvPr/>
          </p:nvSpPr>
          <p:spPr bwMode="auto">
            <a:xfrm>
              <a:off x="1313" y="1534"/>
              <a:ext cx="19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00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grpSp>
          <p:nvGrpSpPr>
            <p:cNvPr id="19" name="Group 78"/>
            <p:cNvGrpSpPr>
              <a:grpSpLocks/>
            </p:cNvGrpSpPr>
            <p:nvPr/>
          </p:nvGrpSpPr>
          <p:grpSpPr bwMode="auto">
            <a:xfrm>
              <a:off x="1353" y="1539"/>
              <a:ext cx="258" cy="147"/>
              <a:chOff x="1353" y="1539"/>
              <a:chExt cx="258" cy="144"/>
            </a:xfrm>
          </p:grpSpPr>
          <p:sp>
            <p:nvSpPr>
              <p:cNvPr id="17637" name="Rectangle 79"/>
              <p:cNvSpPr>
                <a:spLocks noChangeArrowheads="1"/>
              </p:cNvSpPr>
              <p:nvPr/>
            </p:nvSpPr>
            <p:spPr bwMode="auto">
              <a:xfrm>
                <a:off x="1353" y="1539"/>
                <a:ext cx="25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38" name="Line 80"/>
              <p:cNvSpPr>
                <a:spLocks noChangeShapeType="1"/>
              </p:cNvSpPr>
              <p:nvPr/>
            </p:nvSpPr>
            <p:spPr bwMode="auto">
              <a:xfrm>
                <a:off x="1521" y="1542"/>
                <a:ext cx="0" cy="1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17639" name="Line 81"/>
              <p:cNvSpPr>
                <a:spLocks noChangeShapeType="1"/>
              </p:cNvSpPr>
              <p:nvPr/>
            </p:nvSpPr>
            <p:spPr bwMode="auto">
              <a:xfrm>
                <a:off x="1437" y="1545"/>
                <a:ext cx="0" cy="1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</p:grpSp>
        <p:grpSp>
          <p:nvGrpSpPr>
            <p:cNvPr id="20" name="Group 82"/>
            <p:cNvGrpSpPr>
              <a:grpSpLocks/>
            </p:cNvGrpSpPr>
            <p:nvPr/>
          </p:nvGrpSpPr>
          <p:grpSpPr bwMode="auto">
            <a:xfrm>
              <a:off x="1773" y="1686"/>
              <a:ext cx="258" cy="144"/>
              <a:chOff x="1353" y="1539"/>
              <a:chExt cx="258" cy="144"/>
            </a:xfrm>
          </p:grpSpPr>
          <p:sp>
            <p:nvSpPr>
              <p:cNvPr id="17634" name="Rectangle 83"/>
              <p:cNvSpPr>
                <a:spLocks noChangeArrowheads="1"/>
              </p:cNvSpPr>
              <p:nvPr/>
            </p:nvSpPr>
            <p:spPr bwMode="auto">
              <a:xfrm>
                <a:off x="1353" y="1539"/>
                <a:ext cx="258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35" name="Line 84"/>
              <p:cNvSpPr>
                <a:spLocks noChangeShapeType="1"/>
              </p:cNvSpPr>
              <p:nvPr/>
            </p:nvSpPr>
            <p:spPr bwMode="auto">
              <a:xfrm>
                <a:off x="1521" y="1542"/>
                <a:ext cx="0" cy="1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17636" name="Line 85"/>
              <p:cNvSpPr>
                <a:spLocks noChangeShapeType="1"/>
              </p:cNvSpPr>
              <p:nvPr/>
            </p:nvSpPr>
            <p:spPr bwMode="auto">
              <a:xfrm>
                <a:off x="1437" y="1545"/>
                <a:ext cx="0" cy="1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</p:grpSp>
        <p:sp>
          <p:nvSpPr>
            <p:cNvPr id="17617" name="Rectangle 86"/>
            <p:cNvSpPr>
              <a:spLocks noChangeArrowheads="1"/>
            </p:cNvSpPr>
            <p:nvPr/>
          </p:nvSpPr>
          <p:spPr bwMode="auto">
            <a:xfrm>
              <a:off x="1611" y="1686"/>
              <a:ext cx="81" cy="1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18" name="Rectangle 87"/>
            <p:cNvSpPr>
              <a:spLocks noChangeArrowheads="1"/>
            </p:cNvSpPr>
            <p:nvPr/>
          </p:nvSpPr>
          <p:spPr bwMode="auto">
            <a:xfrm>
              <a:off x="1692" y="1536"/>
              <a:ext cx="81" cy="1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19" name="Text Box 88"/>
            <p:cNvSpPr txBox="1">
              <a:spLocks noChangeArrowheads="1"/>
            </p:cNvSpPr>
            <p:nvPr/>
          </p:nvSpPr>
          <p:spPr bwMode="auto">
            <a:xfrm>
              <a:off x="1391" y="1534"/>
              <a:ext cx="19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00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17620" name="Text Box 89"/>
            <p:cNvSpPr txBox="1">
              <a:spLocks noChangeArrowheads="1"/>
            </p:cNvSpPr>
            <p:nvPr/>
          </p:nvSpPr>
          <p:spPr bwMode="auto">
            <a:xfrm>
              <a:off x="1478" y="1534"/>
              <a:ext cx="19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00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17621" name="Text Box 90"/>
            <p:cNvSpPr txBox="1">
              <a:spLocks noChangeArrowheads="1"/>
            </p:cNvSpPr>
            <p:nvPr/>
          </p:nvSpPr>
          <p:spPr bwMode="auto">
            <a:xfrm>
              <a:off x="1652" y="1540"/>
              <a:ext cx="19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00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grpSp>
          <p:nvGrpSpPr>
            <p:cNvPr id="21" name="Group 91"/>
            <p:cNvGrpSpPr>
              <a:grpSpLocks/>
            </p:cNvGrpSpPr>
            <p:nvPr/>
          </p:nvGrpSpPr>
          <p:grpSpPr bwMode="auto">
            <a:xfrm>
              <a:off x="1565" y="1684"/>
              <a:ext cx="211" cy="157"/>
              <a:chOff x="857" y="1909"/>
              <a:chExt cx="211" cy="157"/>
            </a:xfrm>
          </p:grpSpPr>
          <p:sp>
            <p:nvSpPr>
              <p:cNvPr id="17632" name="Text Box 92"/>
              <p:cNvSpPr txBox="1">
                <a:spLocks noChangeArrowheads="1"/>
              </p:cNvSpPr>
              <p:nvPr/>
            </p:nvSpPr>
            <p:spPr bwMode="auto">
              <a:xfrm>
                <a:off x="872" y="1912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17633" name="Text Box 93"/>
              <p:cNvSpPr txBox="1">
                <a:spLocks noChangeArrowheads="1"/>
              </p:cNvSpPr>
              <p:nvPr/>
            </p:nvSpPr>
            <p:spPr bwMode="auto">
              <a:xfrm>
                <a:off x="857" y="1909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-</a:t>
                </a:r>
              </a:p>
            </p:txBody>
          </p:sp>
        </p:grpSp>
        <p:grpSp>
          <p:nvGrpSpPr>
            <p:cNvPr id="22" name="Group 94"/>
            <p:cNvGrpSpPr>
              <a:grpSpLocks/>
            </p:cNvGrpSpPr>
            <p:nvPr/>
          </p:nvGrpSpPr>
          <p:grpSpPr bwMode="auto">
            <a:xfrm>
              <a:off x="1730" y="1684"/>
              <a:ext cx="211" cy="157"/>
              <a:chOff x="857" y="1909"/>
              <a:chExt cx="211" cy="157"/>
            </a:xfrm>
          </p:grpSpPr>
          <p:sp>
            <p:nvSpPr>
              <p:cNvPr id="17630" name="Text Box 95"/>
              <p:cNvSpPr txBox="1">
                <a:spLocks noChangeArrowheads="1"/>
              </p:cNvSpPr>
              <p:nvPr/>
            </p:nvSpPr>
            <p:spPr bwMode="auto">
              <a:xfrm>
                <a:off x="872" y="1912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17631" name="Text Box 96"/>
              <p:cNvSpPr txBox="1">
                <a:spLocks noChangeArrowheads="1"/>
              </p:cNvSpPr>
              <p:nvPr/>
            </p:nvSpPr>
            <p:spPr bwMode="auto">
              <a:xfrm>
                <a:off x="857" y="1909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-</a:t>
                </a:r>
              </a:p>
            </p:txBody>
          </p:sp>
        </p:grpSp>
        <p:grpSp>
          <p:nvGrpSpPr>
            <p:cNvPr id="23" name="Group 97"/>
            <p:cNvGrpSpPr>
              <a:grpSpLocks/>
            </p:cNvGrpSpPr>
            <p:nvPr/>
          </p:nvGrpSpPr>
          <p:grpSpPr bwMode="auto">
            <a:xfrm>
              <a:off x="1808" y="1684"/>
              <a:ext cx="211" cy="157"/>
              <a:chOff x="857" y="1909"/>
              <a:chExt cx="211" cy="157"/>
            </a:xfrm>
          </p:grpSpPr>
          <p:sp>
            <p:nvSpPr>
              <p:cNvPr id="17628" name="Text Box 98"/>
              <p:cNvSpPr txBox="1">
                <a:spLocks noChangeArrowheads="1"/>
              </p:cNvSpPr>
              <p:nvPr/>
            </p:nvSpPr>
            <p:spPr bwMode="auto">
              <a:xfrm>
                <a:off x="872" y="1912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17629" name="Text Box 99"/>
              <p:cNvSpPr txBox="1">
                <a:spLocks noChangeArrowheads="1"/>
              </p:cNvSpPr>
              <p:nvPr/>
            </p:nvSpPr>
            <p:spPr bwMode="auto">
              <a:xfrm>
                <a:off x="857" y="1909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-</a:t>
                </a:r>
              </a:p>
            </p:txBody>
          </p:sp>
        </p:grpSp>
        <p:grpSp>
          <p:nvGrpSpPr>
            <p:cNvPr id="24" name="Group 100"/>
            <p:cNvGrpSpPr>
              <a:grpSpLocks/>
            </p:cNvGrpSpPr>
            <p:nvPr/>
          </p:nvGrpSpPr>
          <p:grpSpPr bwMode="auto">
            <a:xfrm>
              <a:off x="1892" y="1681"/>
              <a:ext cx="211" cy="157"/>
              <a:chOff x="857" y="1909"/>
              <a:chExt cx="211" cy="157"/>
            </a:xfrm>
          </p:grpSpPr>
          <p:sp>
            <p:nvSpPr>
              <p:cNvPr id="17626" name="Text Box 101"/>
              <p:cNvSpPr txBox="1">
                <a:spLocks noChangeArrowheads="1"/>
              </p:cNvSpPr>
              <p:nvPr/>
            </p:nvSpPr>
            <p:spPr bwMode="auto">
              <a:xfrm>
                <a:off x="872" y="1912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17627" name="Text Box 102"/>
              <p:cNvSpPr txBox="1">
                <a:spLocks noChangeArrowheads="1"/>
              </p:cNvSpPr>
              <p:nvPr/>
            </p:nvSpPr>
            <p:spPr bwMode="auto">
              <a:xfrm>
                <a:off x="857" y="1909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-</a:t>
                </a:r>
              </a:p>
            </p:txBody>
          </p:sp>
        </p:grpSp>
      </p:grpSp>
      <p:grpSp>
        <p:nvGrpSpPr>
          <p:cNvPr id="25" name="Group 136"/>
          <p:cNvGrpSpPr>
            <a:grpSpLocks/>
          </p:cNvGrpSpPr>
          <p:nvPr/>
        </p:nvGrpSpPr>
        <p:grpSpPr bwMode="auto">
          <a:xfrm>
            <a:off x="5360988" y="1830388"/>
            <a:ext cx="1249362" cy="487362"/>
            <a:chOff x="4928" y="1534"/>
            <a:chExt cx="787" cy="307"/>
          </a:xfrm>
        </p:grpSpPr>
        <p:grpSp>
          <p:nvGrpSpPr>
            <p:cNvPr id="26" name="Group 134"/>
            <p:cNvGrpSpPr>
              <a:grpSpLocks/>
            </p:cNvGrpSpPr>
            <p:nvPr/>
          </p:nvGrpSpPr>
          <p:grpSpPr bwMode="auto">
            <a:xfrm>
              <a:off x="5354" y="1534"/>
              <a:ext cx="361" cy="154"/>
              <a:chOff x="5009" y="1132"/>
              <a:chExt cx="361" cy="154"/>
            </a:xfrm>
          </p:grpSpPr>
          <p:sp>
            <p:nvSpPr>
              <p:cNvPr id="17607" name="Text Box 104"/>
              <p:cNvSpPr txBox="1">
                <a:spLocks noChangeArrowheads="1"/>
              </p:cNvSpPr>
              <p:nvPr/>
            </p:nvSpPr>
            <p:spPr bwMode="auto">
              <a:xfrm>
                <a:off x="5009" y="1132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grpSp>
            <p:nvGrpSpPr>
              <p:cNvPr id="27" name="Group 105"/>
              <p:cNvGrpSpPr>
                <a:grpSpLocks/>
              </p:cNvGrpSpPr>
              <p:nvPr/>
            </p:nvGrpSpPr>
            <p:grpSpPr bwMode="auto">
              <a:xfrm>
                <a:off x="5049" y="1137"/>
                <a:ext cx="258" cy="147"/>
                <a:chOff x="1353" y="1539"/>
                <a:chExt cx="258" cy="144"/>
              </a:xfrm>
            </p:grpSpPr>
            <p:sp>
              <p:nvSpPr>
                <p:cNvPr id="17611" name="Rectangle 106"/>
                <p:cNvSpPr>
                  <a:spLocks noChangeArrowheads="1"/>
                </p:cNvSpPr>
                <p:nvPr/>
              </p:nvSpPr>
              <p:spPr bwMode="auto">
                <a:xfrm>
                  <a:off x="1353" y="1539"/>
                  <a:ext cx="258" cy="14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12" name="Line 107"/>
                <p:cNvSpPr>
                  <a:spLocks noChangeShapeType="1"/>
                </p:cNvSpPr>
                <p:nvPr/>
              </p:nvSpPr>
              <p:spPr bwMode="auto">
                <a:xfrm>
                  <a:off x="1521" y="1542"/>
                  <a:ext cx="0" cy="1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17613" name="Line 108"/>
                <p:cNvSpPr>
                  <a:spLocks noChangeShapeType="1"/>
                </p:cNvSpPr>
                <p:nvPr/>
              </p:nvSpPr>
              <p:spPr bwMode="auto">
                <a:xfrm>
                  <a:off x="1437" y="1545"/>
                  <a:ext cx="0" cy="1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sp>
            <p:nvSpPr>
              <p:cNvPr id="17609" name="Text Box 115"/>
              <p:cNvSpPr txBox="1">
                <a:spLocks noChangeArrowheads="1"/>
              </p:cNvSpPr>
              <p:nvPr/>
            </p:nvSpPr>
            <p:spPr bwMode="auto">
              <a:xfrm>
                <a:off x="5087" y="1132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17610" name="Text Box 116"/>
              <p:cNvSpPr txBox="1">
                <a:spLocks noChangeArrowheads="1"/>
              </p:cNvSpPr>
              <p:nvPr/>
            </p:nvSpPr>
            <p:spPr bwMode="auto">
              <a:xfrm>
                <a:off x="5174" y="1132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</p:grpSp>
        <p:grpSp>
          <p:nvGrpSpPr>
            <p:cNvPr id="28" name="Group 135"/>
            <p:cNvGrpSpPr>
              <a:grpSpLocks/>
            </p:cNvGrpSpPr>
            <p:nvPr/>
          </p:nvGrpSpPr>
          <p:grpSpPr bwMode="auto">
            <a:xfrm>
              <a:off x="4928" y="1536"/>
              <a:ext cx="550" cy="305"/>
              <a:chOff x="5114" y="1518"/>
              <a:chExt cx="550" cy="305"/>
            </a:xfrm>
          </p:grpSpPr>
          <p:grpSp>
            <p:nvGrpSpPr>
              <p:cNvPr id="29" name="Group 133"/>
              <p:cNvGrpSpPr>
                <a:grpSpLocks/>
              </p:cNvGrpSpPr>
              <p:nvPr/>
            </p:nvGrpSpPr>
            <p:grpSpPr bwMode="auto">
              <a:xfrm>
                <a:off x="5375" y="1518"/>
                <a:ext cx="196" cy="158"/>
                <a:chOff x="5378" y="1518"/>
                <a:chExt cx="196" cy="158"/>
              </a:xfrm>
            </p:grpSpPr>
            <p:sp>
              <p:nvSpPr>
                <p:cNvPr id="17605" name="Rectangle 114"/>
                <p:cNvSpPr>
                  <a:spLocks noChangeArrowheads="1"/>
                </p:cNvSpPr>
                <p:nvPr/>
              </p:nvSpPr>
              <p:spPr bwMode="auto">
                <a:xfrm>
                  <a:off x="5418" y="1518"/>
                  <a:ext cx="81" cy="15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06" name="Text Box 117"/>
                <p:cNvSpPr txBox="1">
                  <a:spLocks noChangeArrowheads="1"/>
                </p:cNvSpPr>
                <p:nvPr/>
              </p:nvSpPr>
              <p:spPr bwMode="auto">
                <a:xfrm>
                  <a:off x="5378" y="152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</p:grpSp>
          <p:grpSp>
            <p:nvGrpSpPr>
              <p:cNvPr id="30" name="Group 132"/>
              <p:cNvGrpSpPr>
                <a:grpSpLocks/>
              </p:cNvGrpSpPr>
              <p:nvPr/>
            </p:nvGrpSpPr>
            <p:grpSpPr bwMode="auto">
              <a:xfrm>
                <a:off x="5453" y="1666"/>
                <a:ext cx="211" cy="157"/>
                <a:chOff x="5261" y="1282"/>
                <a:chExt cx="211" cy="157"/>
              </a:xfrm>
            </p:grpSpPr>
            <p:sp>
              <p:nvSpPr>
                <p:cNvPr id="17601" name="Rectangle 113"/>
                <p:cNvSpPr>
                  <a:spLocks noChangeArrowheads="1"/>
                </p:cNvSpPr>
                <p:nvPr/>
              </p:nvSpPr>
              <p:spPr bwMode="auto">
                <a:xfrm>
                  <a:off x="5307" y="1284"/>
                  <a:ext cx="81" cy="14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31" name="Group 118"/>
                <p:cNvGrpSpPr>
                  <a:grpSpLocks/>
                </p:cNvGrpSpPr>
                <p:nvPr/>
              </p:nvGrpSpPr>
              <p:grpSpPr bwMode="auto">
                <a:xfrm>
                  <a:off x="5261" y="1282"/>
                  <a:ext cx="211" cy="157"/>
                  <a:chOff x="857" y="1909"/>
                  <a:chExt cx="211" cy="157"/>
                </a:xfrm>
              </p:grpSpPr>
              <p:sp>
                <p:nvSpPr>
                  <p:cNvPr id="17603" name="Text Box 1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72" y="1912"/>
                    <a:ext cx="196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r>
                      <a:rPr lang="en-US" sz="1000">
                        <a:latin typeface="Arial" pitchFamily="34" charset="0"/>
                        <a:cs typeface="Arial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7604" name="Text Box 1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57" y="1909"/>
                    <a:ext cx="196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r>
                      <a:rPr lang="en-US" sz="1000">
                        <a:latin typeface="Arial" pitchFamily="34" charset="0"/>
                        <a:cs typeface="Arial" pitchFamily="34" charset="0"/>
                      </a:rPr>
                      <a:t>-</a:t>
                    </a:r>
                  </a:p>
                </p:txBody>
              </p:sp>
            </p:grpSp>
          </p:grpSp>
          <p:grpSp>
            <p:nvGrpSpPr>
              <p:cNvPr id="17672" name="Group 131"/>
              <p:cNvGrpSpPr>
                <a:grpSpLocks/>
              </p:cNvGrpSpPr>
              <p:nvPr/>
            </p:nvGrpSpPr>
            <p:grpSpPr bwMode="auto">
              <a:xfrm>
                <a:off x="5114" y="1663"/>
                <a:ext cx="373" cy="160"/>
                <a:chOff x="5426" y="1279"/>
                <a:chExt cx="373" cy="160"/>
              </a:xfrm>
            </p:grpSpPr>
            <p:grpSp>
              <p:nvGrpSpPr>
                <p:cNvPr id="17674" name="Group 109"/>
                <p:cNvGrpSpPr>
                  <a:grpSpLocks/>
                </p:cNvGrpSpPr>
                <p:nvPr/>
              </p:nvGrpSpPr>
              <p:grpSpPr bwMode="auto">
                <a:xfrm>
                  <a:off x="5469" y="1284"/>
                  <a:ext cx="258" cy="144"/>
                  <a:chOff x="1353" y="1539"/>
                  <a:chExt cx="258" cy="144"/>
                </a:xfrm>
              </p:grpSpPr>
              <p:sp>
                <p:nvSpPr>
                  <p:cNvPr id="17598" name="Rectangle 110"/>
                  <p:cNvSpPr>
                    <a:spLocks noChangeArrowheads="1"/>
                  </p:cNvSpPr>
                  <p:nvPr/>
                </p:nvSpPr>
                <p:spPr bwMode="auto">
                  <a:xfrm>
                    <a:off x="1353" y="1539"/>
                    <a:ext cx="258" cy="144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599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1521" y="1542"/>
                    <a:ext cx="0" cy="13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>
                      <a:latin typeface="Comic Sans MS" charset="0"/>
                      <a:ea typeface="ＭＳ Ｐゴシック" charset="0"/>
                    </a:endParaRPr>
                  </a:p>
                </p:txBody>
              </p:sp>
              <p:sp>
                <p:nvSpPr>
                  <p:cNvPr id="17600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1437" y="1545"/>
                    <a:ext cx="0" cy="13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>
                      <a:latin typeface="Comic Sans MS" charset="0"/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17675" name="Group 121"/>
                <p:cNvGrpSpPr>
                  <a:grpSpLocks/>
                </p:cNvGrpSpPr>
                <p:nvPr/>
              </p:nvGrpSpPr>
              <p:grpSpPr bwMode="auto">
                <a:xfrm>
                  <a:off x="5426" y="1282"/>
                  <a:ext cx="211" cy="157"/>
                  <a:chOff x="857" y="1909"/>
                  <a:chExt cx="211" cy="157"/>
                </a:xfrm>
              </p:grpSpPr>
              <p:sp>
                <p:nvSpPr>
                  <p:cNvPr id="17596" name="Text Box 12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72" y="1912"/>
                    <a:ext cx="196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r>
                      <a:rPr lang="en-US" sz="1000">
                        <a:latin typeface="Arial" pitchFamily="34" charset="0"/>
                        <a:cs typeface="Arial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7597" name="Text Box 1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57" y="1909"/>
                    <a:ext cx="196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r>
                      <a:rPr lang="en-US" sz="1000">
                        <a:latin typeface="Arial" pitchFamily="34" charset="0"/>
                        <a:cs typeface="Arial" pitchFamily="34" charset="0"/>
                      </a:rPr>
                      <a:t>-</a:t>
                    </a:r>
                  </a:p>
                </p:txBody>
              </p:sp>
            </p:grpSp>
            <p:grpSp>
              <p:nvGrpSpPr>
                <p:cNvPr id="17681" name="Group 124"/>
                <p:cNvGrpSpPr>
                  <a:grpSpLocks/>
                </p:cNvGrpSpPr>
                <p:nvPr/>
              </p:nvGrpSpPr>
              <p:grpSpPr bwMode="auto">
                <a:xfrm>
                  <a:off x="5504" y="1282"/>
                  <a:ext cx="211" cy="157"/>
                  <a:chOff x="857" y="1909"/>
                  <a:chExt cx="211" cy="157"/>
                </a:xfrm>
              </p:grpSpPr>
              <p:sp>
                <p:nvSpPr>
                  <p:cNvPr id="17594" name="Text Box 12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72" y="1912"/>
                    <a:ext cx="196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r>
                      <a:rPr lang="en-US" sz="1000">
                        <a:latin typeface="Arial" pitchFamily="34" charset="0"/>
                        <a:cs typeface="Arial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7595" name="Text Box 1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57" y="1909"/>
                    <a:ext cx="196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r>
                      <a:rPr lang="en-US" sz="1000">
                        <a:latin typeface="Arial" pitchFamily="34" charset="0"/>
                        <a:cs typeface="Arial" pitchFamily="34" charset="0"/>
                      </a:rPr>
                      <a:t>-</a:t>
                    </a:r>
                  </a:p>
                </p:txBody>
              </p:sp>
            </p:grpSp>
            <p:grpSp>
              <p:nvGrpSpPr>
                <p:cNvPr id="17682" name="Group 127"/>
                <p:cNvGrpSpPr>
                  <a:grpSpLocks/>
                </p:cNvGrpSpPr>
                <p:nvPr/>
              </p:nvGrpSpPr>
              <p:grpSpPr bwMode="auto">
                <a:xfrm>
                  <a:off x="5588" y="1279"/>
                  <a:ext cx="211" cy="157"/>
                  <a:chOff x="857" y="1909"/>
                  <a:chExt cx="211" cy="157"/>
                </a:xfrm>
              </p:grpSpPr>
              <p:sp>
                <p:nvSpPr>
                  <p:cNvPr id="17592" name="Text Box 1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72" y="1912"/>
                    <a:ext cx="196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r>
                      <a:rPr lang="en-US" sz="1000">
                        <a:latin typeface="Arial" pitchFamily="34" charset="0"/>
                        <a:cs typeface="Arial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17593" name="Text Box 1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57" y="1909"/>
                    <a:ext cx="196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r>
                      <a:rPr lang="en-US" sz="1000">
                        <a:latin typeface="Arial" pitchFamily="34" charset="0"/>
                        <a:cs typeface="Arial" pitchFamily="34" charset="0"/>
                      </a:rPr>
                      <a:t>-</a:t>
                    </a:r>
                  </a:p>
                </p:txBody>
              </p:sp>
            </p:grpSp>
          </p:grpSp>
        </p:grpSp>
      </p:grpSp>
      <p:sp>
        <p:nvSpPr>
          <p:cNvPr id="17425" name="Text Box 137"/>
          <p:cNvSpPr txBox="1">
            <a:spLocks noChangeArrowheads="1"/>
          </p:cNvSpPr>
          <p:nvPr/>
        </p:nvSpPr>
        <p:spPr bwMode="auto">
          <a:xfrm>
            <a:off x="6556375" y="2308225"/>
            <a:ext cx="893763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1600" smtClean="0">
                <a:latin typeface="Arial" charset="0"/>
                <a:cs typeface="Arial" charset="0"/>
              </a:rPr>
              <a:t>slot 0</a:t>
            </a:r>
          </a:p>
          <a:p>
            <a:pPr algn="ctr">
              <a:defRPr/>
            </a:pPr>
            <a:r>
              <a:rPr lang="en-US" sz="1600" smtClean="0">
                <a:latin typeface="Arial" charset="0"/>
                <a:cs typeface="Arial" charset="0"/>
              </a:rPr>
              <a:t>channel</a:t>
            </a:r>
          </a:p>
          <a:p>
            <a:pPr algn="ctr">
              <a:defRPr/>
            </a:pPr>
            <a:r>
              <a:rPr lang="en-US" sz="1600" smtClean="0">
                <a:latin typeface="Arial" charset="0"/>
                <a:cs typeface="Arial" charset="0"/>
              </a:rPr>
              <a:t>output</a:t>
            </a:r>
          </a:p>
        </p:txBody>
      </p:sp>
      <p:sp>
        <p:nvSpPr>
          <p:cNvPr id="17426" name="Text Box 138"/>
          <p:cNvSpPr txBox="1">
            <a:spLocks noChangeArrowheads="1"/>
          </p:cNvSpPr>
          <p:nvPr/>
        </p:nvSpPr>
        <p:spPr bwMode="auto">
          <a:xfrm>
            <a:off x="5513388" y="2327275"/>
            <a:ext cx="893762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1600" smtClean="0">
                <a:latin typeface="Arial" charset="0"/>
                <a:cs typeface="Arial" charset="0"/>
              </a:rPr>
              <a:t>slot 1</a:t>
            </a:r>
          </a:p>
          <a:p>
            <a:pPr algn="ctr">
              <a:defRPr/>
            </a:pPr>
            <a:r>
              <a:rPr lang="en-US" sz="1600" smtClean="0">
                <a:latin typeface="Arial" charset="0"/>
                <a:cs typeface="Arial" charset="0"/>
              </a:rPr>
              <a:t>channel</a:t>
            </a:r>
          </a:p>
          <a:p>
            <a:pPr algn="ctr">
              <a:defRPr/>
            </a:pPr>
            <a:r>
              <a:rPr lang="en-US" sz="1600" smtClean="0">
                <a:latin typeface="Arial" charset="0"/>
                <a:cs typeface="Arial" charset="0"/>
              </a:rPr>
              <a:t>output</a:t>
            </a:r>
          </a:p>
        </p:txBody>
      </p:sp>
      <p:sp>
        <p:nvSpPr>
          <p:cNvPr id="17427" name="Line 139"/>
          <p:cNvSpPr>
            <a:spLocks noChangeShapeType="1"/>
          </p:cNvSpPr>
          <p:nvPr/>
        </p:nvSpPr>
        <p:spPr bwMode="auto">
          <a:xfrm flipH="1">
            <a:off x="5438775" y="1666875"/>
            <a:ext cx="9525" cy="947738"/>
          </a:xfrm>
          <a:prstGeom prst="line">
            <a:avLst/>
          </a:prstGeom>
          <a:noFill/>
          <a:ln w="12700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17428" name="Line 140"/>
          <p:cNvSpPr>
            <a:spLocks noChangeShapeType="1"/>
          </p:cNvSpPr>
          <p:nvPr/>
        </p:nvSpPr>
        <p:spPr bwMode="auto">
          <a:xfrm flipH="1">
            <a:off x="6510338" y="1647825"/>
            <a:ext cx="9525" cy="947738"/>
          </a:xfrm>
          <a:prstGeom prst="line">
            <a:avLst/>
          </a:prstGeom>
          <a:noFill/>
          <a:ln w="12700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17429" name="Line 141"/>
          <p:cNvSpPr>
            <a:spLocks noChangeShapeType="1"/>
          </p:cNvSpPr>
          <p:nvPr/>
        </p:nvSpPr>
        <p:spPr bwMode="auto">
          <a:xfrm flipH="1">
            <a:off x="7624763" y="1657350"/>
            <a:ext cx="9525" cy="947738"/>
          </a:xfrm>
          <a:prstGeom prst="line">
            <a:avLst/>
          </a:prstGeom>
          <a:noFill/>
          <a:ln w="12700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17430" name="Text Box 142"/>
          <p:cNvSpPr txBox="1">
            <a:spLocks noChangeArrowheads="1"/>
          </p:cNvSpPr>
          <p:nvPr/>
        </p:nvSpPr>
        <p:spPr bwMode="auto">
          <a:xfrm>
            <a:off x="5418138" y="1184275"/>
            <a:ext cx="24272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000" smtClean="0">
                <a:latin typeface="Arial" charset="0"/>
                <a:cs typeface="Arial" charset="0"/>
              </a:rPr>
              <a:t>channel output Z</a:t>
            </a:r>
            <a:r>
              <a:rPr lang="en-US" sz="2000" baseline="-25000" smtClean="0">
                <a:latin typeface="Arial" charset="0"/>
                <a:cs typeface="Arial" charset="0"/>
              </a:rPr>
              <a:t>i,m</a:t>
            </a:r>
          </a:p>
        </p:txBody>
      </p:sp>
      <p:sp>
        <p:nvSpPr>
          <p:cNvPr id="17431" name="Text Box 143"/>
          <p:cNvSpPr txBox="1">
            <a:spLocks noChangeArrowheads="1"/>
          </p:cNvSpPr>
          <p:nvPr/>
        </p:nvSpPr>
        <p:spPr bwMode="auto">
          <a:xfrm>
            <a:off x="315913" y="2103438"/>
            <a:ext cx="9921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000" smtClean="0">
                <a:solidFill>
                  <a:srgbClr val="C00000"/>
                </a:solidFill>
                <a:latin typeface="Arial" charset="0"/>
                <a:cs typeface="Arial" charset="0"/>
              </a:rPr>
              <a:t>sender</a:t>
            </a:r>
          </a:p>
        </p:txBody>
      </p:sp>
      <p:sp>
        <p:nvSpPr>
          <p:cNvPr id="17432" name="Text Box 144"/>
          <p:cNvSpPr txBox="1">
            <a:spLocks noChangeArrowheads="1"/>
          </p:cNvSpPr>
          <p:nvPr/>
        </p:nvSpPr>
        <p:spPr bwMode="auto">
          <a:xfrm>
            <a:off x="1485900" y="2454275"/>
            <a:ext cx="679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>
                <a:latin typeface="Arial" charset="0"/>
                <a:cs typeface="Arial" charset="0"/>
              </a:rPr>
              <a:t>code</a:t>
            </a:r>
          </a:p>
        </p:txBody>
      </p:sp>
      <p:sp>
        <p:nvSpPr>
          <p:cNvPr id="17433" name="Text Box 145"/>
          <p:cNvSpPr txBox="1">
            <a:spLocks noChangeArrowheads="1"/>
          </p:cNvSpPr>
          <p:nvPr/>
        </p:nvSpPr>
        <p:spPr bwMode="auto">
          <a:xfrm>
            <a:off x="1525588" y="1679575"/>
            <a:ext cx="628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>
                <a:latin typeface="Arial" charset="0"/>
                <a:cs typeface="Arial" charset="0"/>
              </a:rPr>
              <a:t>data</a:t>
            </a:r>
          </a:p>
          <a:p>
            <a:pPr>
              <a:defRPr/>
            </a:pPr>
            <a:r>
              <a:rPr lang="en-US" smtClean="0">
                <a:latin typeface="Arial" charset="0"/>
                <a:cs typeface="Arial" charset="0"/>
              </a:rPr>
              <a:t>bits</a:t>
            </a:r>
          </a:p>
        </p:txBody>
      </p:sp>
      <p:sp>
        <p:nvSpPr>
          <p:cNvPr id="17434" name="Line 146"/>
          <p:cNvSpPr>
            <a:spLocks noChangeShapeType="1"/>
          </p:cNvSpPr>
          <p:nvPr/>
        </p:nvSpPr>
        <p:spPr bwMode="auto">
          <a:xfrm>
            <a:off x="5132388" y="2054225"/>
            <a:ext cx="319087" cy="4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17435" name="Line 151"/>
          <p:cNvSpPr>
            <a:spLocks noChangeShapeType="1"/>
          </p:cNvSpPr>
          <p:nvPr/>
        </p:nvSpPr>
        <p:spPr bwMode="auto">
          <a:xfrm>
            <a:off x="4033838" y="4167188"/>
            <a:ext cx="0" cy="1624012"/>
          </a:xfrm>
          <a:prstGeom prst="line">
            <a:avLst/>
          </a:prstGeom>
          <a:noFill/>
          <a:ln w="12700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17436" name="Line 152"/>
          <p:cNvSpPr>
            <a:spLocks noChangeShapeType="1"/>
          </p:cNvSpPr>
          <p:nvPr/>
        </p:nvSpPr>
        <p:spPr bwMode="auto">
          <a:xfrm>
            <a:off x="5110163" y="4143375"/>
            <a:ext cx="0" cy="1624013"/>
          </a:xfrm>
          <a:prstGeom prst="line">
            <a:avLst/>
          </a:prstGeom>
          <a:noFill/>
          <a:ln w="12700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17437" name="Text Box 153"/>
          <p:cNvSpPr txBox="1">
            <a:spLocks noChangeArrowheads="1"/>
          </p:cNvSpPr>
          <p:nvPr/>
        </p:nvSpPr>
        <p:spPr bwMode="auto">
          <a:xfrm>
            <a:off x="3222625" y="5575300"/>
            <a:ext cx="669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smtClean="0">
                <a:latin typeface="Arial" charset="0"/>
                <a:cs typeface="Arial" charset="0"/>
              </a:rPr>
              <a:t>slot 1</a:t>
            </a:r>
          </a:p>
        </p:txBody>
      </p:sp>
      <p:sp>
        <p:nvSpPr>
          <p:cNvPr id="17438" name="Text Box 154"/>
          <p:cNvSpPr txBox="1">
            <a:spLocks noChangeArrowheads="1"/>
          </p:cNvSpPr>
          <p:nvPr/>
        </p:nvSpPr>
        <p:spPr bwMode="auto">
          <a:xfrm>
            <a:off x="4241800" y="5580063"/>
            <a:ext cx="669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smtClean="0">
                <a:latin typeface="Arial" charset="0"/>
                <a:cs typeface="Arial" charset="0"/>
              </a:rPr>
              <a:t>slot 0</a:t>
            </a:r>
          </a:p>
        </p:txBody>
      </p:sp>
      <p:sp>
        <p:nvSpPr>
          <p:cNvPr id="17439" name="Line 156"/>
          <p:cNvSpPr>
            <a:spLocks noChangeShapeType="1"/>
          </p:cNvSpPr>
          <p:nvPr/>
        </p:nvSpPr>
        <p:spPr bwMode="auto">
          <a:xfrm>
            <a:off x="2957513" y="4206875"/>
            <a:ext cx="0" cy="1624013"/>
          </a:xfrm>
          <a:prstGeom prst="line">
            <a:avLst/>
          </a:prstGeom>
          <a:noFill/>
          <a:ln w="12700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grpSp>
        <p:nvGrpSpPr>
          <p:cNvPr id="17683" name="Group 298"/>
          <p:cNvGrpSpPr>
            <a:grpSpLocks/>
          </p:cNvGrpSpPr>
          <p:nvPr/>
        </p:nvGrpSpPr>
        <p:grpSpPr bwMode="auto">
          <a:xfrm>
            <a:off x="6289675" y="4638675"/>
            <a:ext cx="1076325" cy="274638"/>
            <a:chOff x="3962" y="2922"/>
            <a:chExt cx="678" cy="173"/>
          </a:xfrm>
        </p:grpSpPr>
        <p:sp>
          <p:nvSpPr>
            <p:cNvPr id="17581" name="Rectangle 157"/>
            <p:cNvSpPr>
              <a:spLocks noChangeArrowheads="1"/>
            </p:cNvSpPr>
            <p:nvPr/>
          </p:nvSpPr>
          <p:spPr bwMode="auto">
            <a:xfrm>
              <a:off x="3962" y="2946"/>
              <a:ext cx="678" cy="13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82" name="Text Box 158"/>
            <p:cNvSpPr txBox="1">
              <a:spLocks noChangeArrowheads="1"/>
            </p:cNvSpPr>
            <p:nvPr/>
          </p:nvSpPr>
          <p:spPr bwMode="auto">
            <a:xfrm>
              <a:off x="4048" y="2922"/>
              <a:ext cx="40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200" smtClean="0">
                  <a:latin typeface="Arial" charset="0"/>
                  <a:cs typeface="Arial" charset="0"/>
                </a:rPr>
                <a:t>d</a:t>
              </a:r>
              <a:r>
                <a:rPr lang="en-US" sz="1200" baseline="-25000" smtClean="0">
                  <a:latin typeface="Arial" charset="0"/>
                  <a:cs typeface="Arial" charset="0"/>
                </a:rPr>
                <a:t>1</a:t>
              </a:r>
              <a:r>
                <a:rPr lang="en-US" sz="1200" smtClean="0">
                  <a:latin typeface="Arial" charset="0"/>
                  <a:cs typeface="Arial" charset="0"/>
                </a:rPr>
                <a:t> = -1</a:t>
              </a:r>
            </a:p>
          </p:txBody>
        </p:sp>
      </p:grpSp>
      <p:sp>
        <p:nvSpPr>
          <p:cNvPr id="17441" name="Oval 186"/>
          <p:cNvSpPr>
            <a:spLocks noChangeArrowheads="1"/>
          </p:cNvSpPr>
          <p:nvPr/>
        </p:nvSpPr>
        <p:spPr bwMode="auto">
          <a:xfrm>
            <a:off x="5505450" y="4470400"/>
            <a:ext cx="419100" cy="4238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42" name="Line 188"/>
          <p:cNvSpPr>
            <a:spLocks noChangeShapeType="1"/>
          </p:cNvSpPr>
          <p:nvPr/>
        </p:nvSpPr>
        <p:spPr bwMode="auto">
          <a:xfrm>
            <a:off x="5153025" y="4600575"/>
            <a:ext cx="319088" cy="47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17443" name="Line 189"/>
          <p:cNvSpPr>
            <a:spLocks noChangeShapeType="1"/>
          </p:cNvSpPr>
          <p:nvPr/>
        </p:nvSpPr>
        <p:spPr bwMode="auto">
          <a:xfrm flipV="1">
            <a:off x="5167313" y="4865688"/>
            <a:ext cx="403225" cy="43021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grpSp>
        <p:nvGrpSpPr>
          <p:cNvPr id="17684" name="Group 296"/>
          <p:cNvGrpSpPr>
            <a:grpSpLocks/>
          </p:cNvGrpSpPr>
          <p:nvPr/>
        </p:nvGrpSpPr>
        <p:grpSpPr bwMode="auto">
          <a:xfrm>
            <a:off x="7366000" y="4438650"/>
            <a:ext cx="1062038" cy="274638"/>
            <a:chOff x="4640" y="2796"/>
            <a:chExt cx="669" cy="173"/>
          </a:xfrm>
        </p:grpSpPr>
        <p:sp>
          <p:nvSpPr>
            <p:cNvPr id="17579" name="Rectangle 191"/>
            <p:cNvSpPr>
              <a:spLocks noChangeArrowheads="1"/>
            </p:cNvSpPr>
            <p:nvPr/>
          </p:nvSpPr>
          <p:spPr bwMode="auto">
            <a:xfrm>
              <a:off x="4640" y="2820"/>
              <a:ext cx="669" cy="13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80" name="Text Box 192"/>
            <p:cNvSpPr txBox="1">
              <a:spLocks noChangeArrowheads="1"/>
            </p:cNvSpPr>
            <p:nvPr/>
          </p:nvSpPr>
          <p:spPr bwMode="auto">
            <a:xfrm>
              <a:off x="4798" y="2796"/>
              <a:ext cx="36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200" smtClean="0">
                  <a:latin typeface="Arial" charset="0"/>
                  <a:cs typeface="Arial" charset="0"/>
                </a:rPr>
                <a:t>d</a:t>
              </a:r>
              <a:r>
                <a:rPr lang="en-US" sz="1200" baseline="-25000" smtClean="0">
                  <a:latin typeface="Arial" charset="0"/>
                  <a:cs typeface="Arial" charset="0"/>
                </a:rPr>
                <a:t>0</a:t>
              </a:r>
              <a:r>
                <a:rPr lang="en-US" sz="1200" smtClean="0">
                  <a:latin typeface="Arial" charset="0"/>
                  <a:cs typeface="Arial" charset="0"/>
                </a:rPr>
                <a:t> = 1</a:t>
              </a:r>
            </a:p>
          </p:txBody>
        </p:sp>
      </p:grpSp>
      <p:grpSp>
        <p:nvGrpSpPr>
          <p:cNvPr id="17699" name="Group 295"/>
          <p:cNvGrpSpPr>
            <a:grpSpLocks/>
          </p:cNvGrpSpPr>
          <p:nvPr/>
        </p:nvGrpSpPr>
        <p:grpSpPr bwMode="auto">
          <a:xfrm>
            <a:off x="3965575" y="4362450"/>
            <a:ext cx="1263650" cy="1184275"/>
            <a:chOff x="2498" y="2748"/>
            <a:chExt cx="796" cy="746"/>
          </a:xfrm>
        </p:grpSpPr>
        <p:grpSp>
          <p:nvGrpSpPr>
            <p:cNvPr id="17700" name="Group 193"/>
            <p:cNvGrpSpPr>
              <a:grpSpLocks/>
            </p:cNvGrpSpPr>
            <p:nvPr/>
          </p:nvGrpSpPr>
          <p:grpSpPr bwMode="auto">
            <a:xfrm>
              <a:off x="2504" y="3187"/>
              <a:ext cx="790" cy="307"/>
              <a:chOff x="1313" y="1534"/>
              <a:chExt cx="790" cy="307"/>
            </a:xfrm>
          </p:grpSpPr>
          <p:sp>
            <p:nvSpPr>
              <p:cNvPr id="17553" name="Text Box 194"/>
              <p:cNvSpPr txBox="1">
                <a:spLocks noChangeArrowheads="1"/>
              </p:cNvSpPr>
              <p:nvPr/>
            </p:nvSpPr>
            <p:spPr bwMode="auto">
              <a:xfrm>
                <a:off x="1313" y="1534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grpSp>
            <p:nvGrpSpPr>
              <p:cNvPr id="17701" name="Group 195"/>
              <p:cNvGrpSpPr>
                <a:grpSpLocks/>
              </p:cNvGrpSpPr>
              <p:nvPr/>
            </p:nvGrpSpPr>
            <p:grpSpPr bwMode="auto">
              <a:xfrm>
                <a:off x="1353" y="1539"/>
                <a:ext cx="258" cy="147"/>
                <a:chOff x="1353" y="1539"/>
                <a:chExt cx="258" cy="144"/>
              </a:xfrm>
            </p:grpSpPr>
            <p:sp>
              <p:nvSpPr>
                <p:cNvPr id="17576" name="Rectangle 196"/>
                <p:cNvSpPr>
                  <a:spLocks noChangeArrowheads="1"/>
                </p:cNvSpPr>
                <p:nvPr/>
              </p:nvSpPr>
              <p:spPr bwMode="auto">
                <a:xfrm>
                  <a:off x="1353" y="1539"/>
                  <a:ext cx="258" cy="14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77" name="Line 197"/>
                <p:cNvSpPr>
                  <a:spLocks noChangeShapeType="1"/>
                </p:cNvSpPr>
                <p:nvPr/>
              </p:nvSpPr>
              <p:spPr bwMode="auto">
                <a:xfrm>
                  <a:off x="1521" y="1542"/>
                  <a:ext cx="0" cy="1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17578" name="Line 198"/>
                <p:cNvSpPr>
                  <a:spLocks noChangeShapeType="1"/>
                </p:cNvSpPr>
                <p:nvPr/>
              </p:nvSpPr>
              <p:spPr bwMode="auto">
                <a:xfrm>
                  <a:off x="1437" y="1545"/>
                  <a:ext cx="0" cy="1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17702" name="Group 199"/>
              <p:cNvGrpSpPr>
                <a:grpSpLocks/>
              </p:cNvGrpSpPr>
              <p:nvPr/>
            </p:nvGrpSpPr>
            <p:grpSpPr bwMode="auto">
              <a:xfrm>
                <a:off x="1773" y="1686"/>
                <a:ext cx="258" cy="144"/>
                <a:chOff x="1353" y="1539"/>
                <a:chExt cx="258" cy="144"/>
              </a:xfrm>
            </p:grpSpPr>
            <p:sp>
              <p:nvSpPr>
                <p:cNvPr id="17573" name="Rectangle 200"/>
                <p:cNvSpPr>
                  <a:spLocks noChangeArrowheads="1"/>
                </p:cNvSpPr>
                <p:nvPr/>
              </p:nvSpPr>
              <p:spPr bwMode="auto">
                <a:xfrm>
                  <a:off x="1353" y="1539"/>
                  <a:ext cx="258" cy="14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74" name="Line 201"/>
                <p:cNvSpPr>
                  <a:spLocks noChangeShapeType="1"/>
                </p:cNvSpPr>
                <p:nvPr/>
              </p:nvSpPr>
              <p:spPr bwMode="auto">
                <a:xfrm>
                  <a:off x="1521" y="1542"/>
                  <a:ext cx="0" cy="1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17575" name="Line 202"/>
                <p:cNvSpPr>
                  <a:spLocks noChangeShapeType="1"/>
                </p:cNvSpPr>
                <p:nvPr/>
              </p:nvSpPr>
              <p:spPr bwMode="auto">
                <a:xfrm>
                  <a:off x="1437" y="1545"/>
                  <a:ext cx="0" cy="1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sp>
            <p:nvSpPr>
              <p:cNvPr id="17556" name="Rectangle 203"/>
              <p:cNvSpPr>
                <a:spLocks noChangeArrowheads="1"/>
              </p:cNvSpPr>
              <p:nvPr/>
            </p:nvSpPr>
            <p:spPr bwMode="auto">
              <a:xfrm>
                <a:off x="1611" y="1686"/>
                <a:ext cx="81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57" name="Rectangle 204"/>
              <p:cNvSpPr>
                <a:spLocks noChangeArrowheads="1"/>
              </p:cNvSpPr>
              <p:nvPr/>
            </p:nvSpPr>
            <p:spPr bwMode="auto">
              <a:xfrm>
                <a:off x="1692" y="1536"/>
                <a:ext cx="81" cy="15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58" name="Text Box 205"/>
              <p:cNvSpPr txBox="1">
                <a:spLocks noChangeArrowheads="1"/>
              </p:cNvSpPr>
              <p:nvPr/>
            </p:nvSpPr>
            <p:spPr bwMode="auto">
              <a:xfrm>
                <a:off x="1391" y="1534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17559" name="Text Box 206"/>
              <p:cNvSpPr txBox="1">
                <a:spLocks noChangeArrowheads="1"/>
              </p:cNvSpPr>
              <p:nvPr/>
            </p:nvSpPr>
            <p:spPr bwMode="auto">
              <a:xfrm>
                <a:off x="1478" y="1534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17560" name="Text Box 207"/>
              <p:cNvSpPr txBox="1">
                <a:spLocks noChangeArrowheads="1"/>
              </p:cNvSpPr>
              <p:nvPr/>
            </p:nvSpPr>
            <p:spPr bwMode="auto">
              <a:xfrm>
                <a:off x="1652" y="1540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grpSp>
            <p:nvGrpSpPr>
              <p:cNvPr id="17703" name="Group 208"/>
              <p:cNvGrpSpPr>
                <a:grpSpLocks/>
              </p:cNvGrpSpPr>
              <p:nvPr/>
            </p:nvGrpSpPr>
            <p:grpSpPr bwMode="auto">
              <a:xfrm>
                <a:off x="1565" y="1684"/>
                <a:ext cx="211" cy="157"/>
                <a:chOff x="857" y="1909"/>
                <a:chExt cx="211" cy="157"/>
              </a:xfrm>
            </p:grpSpPr>
            <p:sp>
              <p:nvSpPr>
                <p:cNvPr id="17571" name="Text Box 209"/>
                <p:cNvSpPr txBox="1">
                  <a:spLocks noChangeArrowheads="1"/>
                </p:cNvSpPr>
                <p:nvPr/>
              </p:nvSpPr>
              <p:spPr bwMode="auto">
                <a:xfrm>
                  <a:off x="872" y="191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  <p:sp>
              <p:nvSpPr>
                <p:cNvPr id="17572" name="Text Box 210"/>
                <p:cNvSpPr txBox="1">
                  <a:spLocks noChangeArrowheads="1"/>
                </p:cNvSpPr>
                <p:nvPr/>
              </p:nvSpPr>
              <p:spPr bwMode="auto">
                <a:xfrm>
                  <a:off x="857" y="1909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17704" name="Group 211"/>
              <p:cNvGrpSpPr>
                <a:grpSpLocks/>
              </p:cNvGrpSpPr>
              <p:nvPr/>
            </p:nvGrpSpPr>
            <p:grpSpPr bwMode="auto">
              <a:xfrm>
                <a:off x="1730" y="1684"/>
                <a:ext cx="211" cy="157"/>
                <a:chOff x="857" y="1909"/>
                <a:chExt cx="211" cy="157"/>
              </a:xfrm>
            </p:grpSpPr>
            <p:sp>
              <p:nvSpPr>
                <p:cNvPr id="17569" name="Text Box 212"/>
                <p:cNvSpPr txBox="1">
                  <a:spLocks noChangeArrowheads="1"/>
                </p:cNvSpPr>
                <p:nvPr/>
              </p:nvSpPr>
              <p:spPr bwMode="auto">
                <a:xfrm>
                  <a:off x="872" y="191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  <p:sp>
              <p:nvSpPr>
                <p:cNvPr id="17570" name="Text Box 213"/>
                <p:cNvSpPr txBox="1">
                  <a:spLocks noChangeArrowheads="1"/>
                </p:cNvSpPr>
                <p:nvPr/>
              </p:nvSpPr>
              <p:spPr bwMode="auto">
                <a:xfrm>
                  <a:off x="857" y="1909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17705" name="Group 214"/>
              <p:cNvGrpSpPr>
                <a:grpSpLocks/>
              </p:cNvGrpSpPr>
              <p:nvPr/>
            </p:nvGrpSpPr>
            <p:grpSpPr bwMode="auto">
              <a:xfrm>
                <a:off x="1808" y="1684"/>
                <a:ext cx="211" cy="157"/>
                <a:chOff x="857" y="1909"/>
                <a:chExt cx="211" cy="157"/>
              </a:xfrm>
            </p:grpSpPr>
            <p:sp>
              <p:nvSpPr>
                <p:cNvPr id="17567" name="Text Box 215"/>
                <p:cNvSpPr txBox="1">
                  <a:spLocks noChangeArrowheads="1"/>
                </p:cNvSpPr>
                <p:nvPr/>
              </p:nvSpPr>
              <p:spPr bwMode="auto">
                <a:xfrm>
                  <a:off x="872" y="191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  <p:sp>
              <p:nvSpPr>
                <p:cNvPr id="17568" name="Text Box 216"/>
                <p:cNvSpPr txBox="1">
                  <a:spLocks noChangeArrowheads="1"/>
                </p:cNvSpPr>
                <p:nvPr/>
              </p:nvSpPr>
              <p:spPr bwMode="auto">
                <a:xfrm>
                  <a:off x="857" y="1909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17706" name="Group 217"/>
              <p:cNvGrpSpPr>
                <a:grpSpLocks/>
              </p:cNvGrpSpPr>
              <p:nvPr/>
            </p:nvGrpSpPr>
            <p:grpSpPr bwMode="auto">
              <a:xfrm>
                <a:off x="1892" y="1681"/>
                <a:ext cx="211" cy="157"/>
                <a:chOff x="857" y="1909"/>
                <a:chExt cx="211" cy="157"/>
              </a:xfrm>
            </p:grpSpPr>
            <p:sp>
              <p:nvSpPr>
                <p:cNvPr id="17565" name="Text Box 218"/>
                <p:cNvSpPr txBox="1">
                  <a:spLocks noChangeArrowheads="1"/>
                </p:cNvSpPr>
                <p:nvPr/>
              </p:nvSpPr>
              <p:spPr bwMode="auto">
                <a:xfrm>
                  <a:off x="872" y="191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  <p:sp>
              <p:nvSpPr>
                <p:cNvPr id="17566" name="Text Box 219"/>
                <p:cNvSpPr txBox="1">
                  <a:spLocks noChangeArrowheads="1"/>
                </p:cNvSpPr>
                <p:nvPr/>
              </p:nvSpPr>
              <p:spPr bwMode="auto">
                <a:xfrm>
                  <a:off x="857" y="1909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-</a:t>
                  </a:r>
                </a:p>
              </p:txBody>
            </p:sp>
          </p:grpSp>
        </p:grpSp>
        <p:grpSp>
          <p:nvGrpSpPr>
            <p:cNvPr id="17707" name="Group 220"/>
            <p:cNvGrpSpPr>
              <a:grpSpLocks/>
            </p:cNvGrpSpPr>
            <p:nvPr/>
          </p:nvGrpSpPr>
          <p:grpSpPr bwMode="auto">
            <a:xfrm>
              <a:off x="2498" y="2748"/>
              <a:ext cx="790" cy="307"/>
              <a:chOff x="1313" y="1534"/>
              <a:chExt cx="790" cy="307"/>
            </a:xfrm>
          </p:grpSpPr>
          <p:sp>
            <p:nvSpPr>
              <p:cNvPr id="17527" name="Text Box 221"/>
              <p:cNvSpPr txBox="1">
                <a:spLocks noChangeArrowheads="1"/>
              </p:cNvSpPr>
              <p:nvPr/>
            </p:nvSpPr>
            <p:spPr bwMode="auto">
              <a:xfrm>
                <a:off x="1313" y="1534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grpSp>
            <p:nvGrpSpPr>
              <p:cNvPr id="17708" name="Group 222"/>
              <p:cNvGrpSpPr>
                <a:grpSpLocks/>
              </p:cNvGrpSpPr>
              <p:nvPr/>
            </p:nvGrpSpPr>
            <p:grpSpPr bwMode="auto">
              <a:xfrm>
                <a:off x="1353" y="1539"/>
                <a:ext cx="258" cy="147"/>
                <a:chOff x="1353" y="1539"/>
                <a:chExt cx="258" cy="144"/>
              </a:xfrm>
            </p:grpSpPr>
            <p:sp>
              <p:nvSpPr>
                <p:cNvPr id="17550" name="Rectangle 223"/>
                <p:cNvSpPr>
                  <a:spLocks noChangeArrowheads="1"/>
                </p:cNvSpPr>
                <p:nvPr/>
              </p:nvSpPr>
              <p:spPr bwMode="auto">
                <a:xfrm>
                  <a:off x="1353" y="1539"/>
                  <a:ext cx="258" cy="14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51" name="Line 224"/>
                <p:cNvSpPr>
                  <a:spLocks noChangeShapeType="1"/>
                </p:cNvSpPr>
                <p:nvPr/>
              </p:nvSpPr>
              <p:spPr bwMode="auto">
                <a:xfrm>
                  <a:off x="1521" y="1542"/>
                  <a:ext cx="0" cy="1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17552" name="Line 225"/>
                <p:cNvSpPr>
                  <a:spLocks noChangeShapeType="1"/>
                </p:cNvSpPr>
                <p:nvPr/>
              </p:nvSpPr>
              <p:spPr bwMode="auto">
                <a:xfrm>
                  <a:off x="1437" y="1545"/>
                  <a:ext cx="0" cy="1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17709" name="Group 226"/>
              <p:cNvGrpSpPr>
                <a:grpSpLocks/>
              </p:cNvGrpSpPr>
              <p:nvPr/>
            </p:nvGrpSpPr>
            <p:grpSpPr bwMode="auto">
              <a:xfrm>
                <a:off x="1773" y="1686"/>
                <a:ext cx="258" cy="144"/>
                <a:chOff x="1353" y="1539"/>
                <a:chExt cx="258" cy="144"/>
              </a:xfrm>
            </p:grpSpPr>
            <p:sp>
              <p:nvSpPr>
                <p:cNvPr id="17547" name="Rectangle 227"/>
                <p:cNvSpPr>
                  <a:spLocks noChangeArrowheads="1"/>
                </p:cNvSpPr>
                <p:nvPr/>
              </p:nvSpPr>
              <p:spPr bwMode="auto">
                <a:xfrm>
                  <a:off x="1353" y="1539"/>
                  <a:ext cx="258" cy="14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48" name="Line 228"/>
                <p:cNvSpPr>
                  <a:spLocks noChangeShapeType="1"/>
                </p:cNvSpPr>
                <p:nvPr/>
              </p:nvSpPr>
              <p:spPr bwMode="auto">
                <a:xfrm>
                  <a:off x="1521" y="1542"/>
                  <a:ext cx="0" cy="1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17549" name="Line 229"/>
                <p:cNvSpPr>
                  <a:spLocks noChangeShapeType="1"/>
                </p:cNvSpPr>
                <p:nvPr/>
              </p:nvSpPr>
              <p:spPr bwMode="auto">
                <a:xfrm>
                  <a:off x="1437" y="1545"/>
                  <a:ext cx="0" cy="1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sp>
            <p:nvSpPr>
              <p:cNvPr id="17530" name="Rectangle 230"/>
              <p:cNvSpPr>
                <a:spLocks noChangeArrowheads="1"/>
              </p:cNvSpPr>
              <p:nvPr/>
            </p:nvSpPr>
            <p:spPr bwMode="auto">
              <a:xfrm>
                <a:off x="1611" y="1686"/>
                <a:ext cx="81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31" name="Rectangle 231"/>
              <p:cNvSpPr>
                <a:spLocks noChangeArrowheads="1"/>
              </p:cNvSpPr>
              <p:nvPr/>
            </p:nvSpPr>
            <p:spPr bwMode="auto">
              <a:xfrm>
                <a:off x="1692" y="1536"/>
                <a:ext cx="81" cy="15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32" name="Text Box 232"/>
              <p:cNvSpPr txBox="1">
                <a:spLocks noChangeArrowheads="1"/>
              </p:cNvSpPr>
              <p:nvPr/>
            </p:nvSpPr>
            <p:spPr bwMode="auto">
              <a:xfrm>
                <a:off x="1391" y="1534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17533" name="Text Box 233"/>
              <p:cNvSpPr txBox="1">
                <a:spLocks noChangeArrowheads="1"/>
              </p:cNvSpPr>
              <p:nvPr/>
            </p:nvSpPr>
            <p:spPr bwMode="auto">
              <a:xfrm>
                <a:off x="1478" y="1534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17534" name="Text Box 234"/>
              <p:cNvSpPr txBox="1">
                <a:spLocks noChangeArrowheads="1"/>
              </p:cNvSpPr>
              <p:nvPr/>
            </p:nvSpPr>
            <p:spPr bwMode="auto">
              <a:xfrm>
                <a:off x="1652" y="1540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grpSp>
            <p:nvGrpSpPr>
              <p:cNvPr id="17710" name="Group 235"/>
              <p:cNvGrpSpPr>
                <a:grpSpLocks/>
              </p:cNvGrpSpPr>
              <p:nvPr/>
            </p:nvGrpSpPr>
            <p:grpSpPr bwMode="auto">
              <a:xfrm>
                <a:off x="1565" y="1684"/>
                <a:ext cx="211" cy="157"/>
                <a:chOff x="857" y="1909"/>
                <a:chExt cx="211" cy="157"/>
              </a:xfrm>
            </p:grpSpPr>
            <p:sp>
              <p:nvSpPr>
                <p:cNvPr id="17545" name="Text Box 236"/>
                <p:cNvSpPr txBox="1">
                  <a:spLocks noChangeArrowheads="1"/>
                </p:cNvSpPr>
                <p:nvPr/>
              </p:nvSpPr>
              <p:spPr bwMode="auto">
                <a:xfrm>
                  <a:off x="872" y="191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  <p:sp>
              <p:nvSpPr>
                <p:cNvPr id="17546" name="Text Box 237"/>
                <p:cNvSpPr txBox="1">
                  <a:spLocks noChangeArrowheads="1"/>
                </p:cNvSpPr>
                <p:nvPr/>
              </p:nvSpPr>
              <p:spPr bwMode="auto">
                <a:xfrm>
                  <a:off x="857" y="1909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17711" name="Group 238"/>
              <p:cNvGrpSpPr>
                <a:grpSpLocks/>
              </p:cNvGrpSpPr>
              <p:nvPr/>
            </p:nvGrpSpPr>
            <p:grpSpPr bwMode="auto">
              <a:xfrm>
                <a:off x="1730" y="1684"/>
                <a:ext cx="211" cy="157"/>
                <a:chOff x="857" y="1909"/>
                <a:chExt cx="211" cy="157"/>
              </a:xfrm>
            </p:grpSpPr>
            <p:sp>
              <p:nvSpPr>
                <p:cNvPr id="17543" name="Text Box 239"/>
                <p:cNvSpPr txBox="1">
                  <a:spLocks noChangeArrowheads="1"/>
                </p:cNvSpPr>
                <p:nvPr/>
              </p:nvSpPr>
              <p:spPr bwMode="auto">
                <a:xfrm>
                  <a:off x="872" y="191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  <p:sp>
              <p:nvSpPr>
                <p:cNvPr id="17544" name="Text Box 240"/>
                <p:cNvSpPr txBox="1">
                  <a:spLocks noChangeArrowheads="1"/>
                </p:cNvSpPr>
                <p:nvPr/>
              </p:nvSpPr>
              <p:spPr bwMode="auto">
                <a:xfrm>
                  <a:off x="857" y="1909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17712" name="Group 241"/>
              <p:cNvGrpSpPr>
                <a:grpSpLocks/>
              </p:cNvGrpSpPr>
              <p:nvPr/>
            </p:nvGrpSpPr>
            <p:grpSpPr bwMode="auto">
              <a:xfrm>
                <a:off x="1808" y="1684"/>
                <a:ext cx="211" cy="157"/>
                <a:chOff x="857" y="1909"/>
                <a:chExt cx="211" cy="157"/>
              </a:xfrm>
            </p:grpSpPr>
            <p:sp>
              <p:nvSpPr>
                <p:cNvPr id="17541" name="Text Box 242"/>
                <p:cNvSpPr txBox="1">
                  <a:spLocks noChangeArrowheads="1"/>
                </p:cNvSpPr>
                <p:nvPr/>
              </p:nvSpPr>
              <p:spPr bwMode="auto">
                <a:xfrm>
                  <a:off x="872" y="191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  <p:sp>
              <p:nvSpPr>
                <p:cNvPr id="17542" name="Text Box 243"/>
                <p:cNvSpPr txBox="1">
                  <a:spLocks noChangeArrowheads="1"/>
                </p:cNvSpPr>
                <p:nvPr/>
              </p:nvSpPr>
              <p:spPr bwMode="auto">
                <a:xfrm>
                  <a:off x="857" y="1909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17713" name="Group 244"/>
              <p:cNvGrpSpPr>
                <a:grpSpLocks/>
              </p:cNvGrpSpPr>
              <p:nvPr/>
            </p:nvGrpSpPr>
            <p:grpSpPr bwMode="auto">
              <a:xfrm>
                <a:off x="1892" y="1681"/>
                <a:ext cx="211" cy="157"/>
                <a:chOff x="857" y="1909"/>
                <a:chExt cx="211" cy="157"/>
              </a:xfrm>
            </p:grpSpPr>
            <p:sp>
              <p:nvSpPr>
                <p:cNvPr id="17539" name="Text Box 245"/>
                <p:cNvSpPr txBox="1">
                  <a:spLocks noChangeArrowheads="1"/>
                </p:cNvSpPr>
                <p:nvPr/>
              </p:nvSpPr>
              <p:spPr bwMode="auto">
                <a:xfrm>
                  <a:off x="872" y="191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  <p:sp>
              <p:nvSpPr>
                <p:cNvPr id="17540" name="Text Box 246"/>
                <p:cNvSpPr txBox="1">
                  <a:spLocks noChangeArrowheads="1"/>
                </p:cNvSpPr>
                <p:nvPr/>
              </p:nvSpPr>
              <p:spPr bwMode="auto">
                <a:xfrm>
                  <a:off x="857" y="1909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-</a:t>
                  </a:r>
                </a:p>
              </p:txBody>
            </p:sp>
          </p:grpSp>
        </p:grpSp>
      </p:grpSp>
      <p:grpSp>
        <p:nvGrpSpPr>
          <p:cNvPr id="17714" name="Group 297"/>
          <p:cNvGrpSpPr>
            <a:grpSpLocks/>
          </p:cNvGrpSpPr>
          <p:nvPr/>
        </p:nvGrpSpPr>
        <p:grpSpPr bwMode="auto">
          <a:xfrm>
            <a:off x="2874963" y="4362450"/>
            <a:ext cx="1277937" cy="1174750"/>
            <a:chOff x="1811" y="2748"/>
            <a:chExt cx="805" cy="740"/>
          </a:xfrm>
        </p:grpSpPr>
        <p:grpSp>
          <p:nvGrpSpPr>
            <p:cNvPr id="17715" name="Group 159"/>
            <p:cNvGrpSpPr>
              <a:grpSpLocks/>
            </p:cNvGrpSpPr>
            <p:nvPr/>
          </p:nvGrpSpPr>
          <p:grpSpPr bwMode="auto">
            <a:xfrm>
              <a:off x="1826" y="3181"/>
              <a:ext cx="790" cy="307"/>
              <a:chOff x="1313" y="1534"/>
              <a:chExt cx="790" cy="307"/>
            </a:xfrm>
          </p:grpSpPr>
          <p:sp>
            <p:nvSpPr>
              <p:cNvPr id="17499" name="Text Box 160"/>
              <p:cNvSpPr txBox="1">
                <a:spLocks noChangeArrowheads="1"/>
              </p:cNvSpPr>
              <p:nvPr/>
            </p:nvSpPr>
            <p:spPr bwMode="auto">
              <a:xfrm>
                <a:off x="1313" y="1534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grpSp>
            <p:nvGrpSpPr>
              <p:cNvPr id="17716" name="Group 161"/>
              <p:cNvGrpSpPr>
                <a:grpSpLocks/>
              </p:cNvGrpSpPr>
              <p:nvPr/>
            </p:nvGrpSpPr>
            <p:grpSpPr bwMode="auto">
              <a:xfrm>
                <a:off x="1353" y="1539"/>
                <a:ext cx="258" cy="147"/>
                <a:chOff x="1353" y="1539"/>
                <a:chExt cx="258" cy="144"/>
              </a:xfrm>
            </p:grpSpPr>
            <p:sp>
              <p:nvSpPr>
                <p:cNvPr id="17522" name="Rectangle 162"/>
                <p:cNvSpPr>
                  <a:spLocks noChangeArrowheads="1"/>
                </p:cNvSpPr>
                <p:nvPr/>
              </p:nvSpPr>
              <p:spPr bwMode="auto">
                <a:xfrm>
                  <a:off x="1353" y="1539"/>
                  <a:ext cx="258" cy="14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23" name="Line 163"/>
                <p:cNvSpPr>
                  <a:spLocks noChangeShapeType="1"/>
                </p:cNvSpPr>
                <p:nvPr/>
              </p:nvSpPr>
              <p:spPr bwMode="auto">
                <a:xfrm>
                  <a:off x="1521" y="1542"/>
                  <a:ext cx="0" cy="1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17524" name="Line 164"/>
                <p:cNvSpPr>
                  <a:spLocks noChangeShapeType="1"/>
                </p:cNvSpPr>
                <p:nvPr/>
              </p:nvSpPr>
              <p:spPr bwMode="auto">
                <a:xfrm>
                  <a:off x="1437" y="1545"/>
                  <a:ext cx="0" cy="1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17717" name="Group 165"/>
              <p:cNvGrpSpPr>
                <a:grpSpLocks/>
              </p:cNvGrpSpPr>
              <p:nvPr/>
            </p:nvGrpSpPr>
            <p:grpSpPr bwMode="auto">
              <a:xfrm>
                <a:off x="1773" y="1686"/>
                <a:ext cx="258" cy="144"/>
                <a:chOff x="1353" y="1539"/>
                <a:chExt cx="258" cy="144"/>
              </a:xfrm>
            </p:grpSpPr>
            <p:sp>
              <p:nvSpPr>
                <p:cNvPr id="17519" name="Rectangle 166"/>
                <p:cNvSpPr>
                  <a:spLocks noChangeArrowheads="1"/>
                </p:cNvSpPr>
                <p:nvPr/>
              </p:nvSpPr>
              <p:spPr bwMode="auto">
                <a:xfrm>
                  <a:off x="1353" y="1539"/>
                  <a:ext cx="258" cy="144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20" name="Line 167"/>
                <p:cNvSpPr>
                  <a:spLocks noChangeShapeType="1"/>
                </p:cNvSpPr>
                <p:nvPr/>
              </p:nvSpPr>
              <p:spPr bwMode="auto">
                <a:xfrm>
                  <a:off x="1521" y="1542"/>
                  <a:ext cx="0" cy="1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17521" name="Line 168"/>
                <p:cNvSpPr>
                  <a:spLocks noChangeShapeType="1"/>
                </p:cNvSpPr>
                <p:nvPr/>
              </p:nvSpPr>
              <p:spPr bwMode="auto">
                <a:xfrm>
                  <a:off x="1437" y="1545"/>
                  <a:ext cx="0" cy="13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sp>
            <p:nvSpPr>
              <p:cNvPr id="17502" name="Rectangle 169"/>
              <p:cNvSpPr>
                <a:spLocks noChangeArrowheads="1"/>
              </p:cNvSpPr>
              <p:nvPr/>
            </p:nvSpPr>
            <p:spPr bwMode="auto">
              <a:xfrm>
                <a:off x="1611" y="1686"/>
                <a:ext cx="81" cy="1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03" name="Rectangle 170"/>
              <p:cNvSpPr>
                <a:spLocks noChangeArrowheads="1"/>
              </p:cNvSpPr>
              <p:nvPr/>
            </p:nvSpPr>
            <p:spPr bwMode="auto">
              <a:xfrm>
                <a:off x="1692" y="1536"/>
                <a:ext cx="81" cy="15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04" name="Text Box 171"/>
              <p:cNvSpPr txBox="1">
                <a:spLocks noChangeArrowheads="1"/>
              </p:cNvSpPr>
              <p:nvPr/>
            </p:nvSpPr>
            <p:spPr bwMode="auto">
              <a:xfrm>
                <a:off x="1391" y="1534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17505" name="Text Box 172"/>
              <p:cNvSpPr txBox="1">
                <a:spLocks noChangeArrowheads="1"/>
              </p:cNvSpPr>
              <p:nvPr/>
            </p:nvSpPr>
            <p:spPr bwMode="auto">
              <a:xfrm>
                <a:off x="1478" y="1534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17506" name="Text Box 173"/>
              <p:cNvSpPr txBox="1">
                <a:spLocks noChangeArrowheads="1"/>
              </p:cNvSpPr>
              <p:nvPr/>
            </p:nvSpPr>
            <p:spPr bwMode="auto">
              <a:xfrm>
                <a:off x="1652" y="1540"/>
                <a:ext cx="196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sz="1000">
                    <a:latin typeface="Arial" pitchFamily="34" charset="0"/>
                    <a:cs typeface="Arial" pitchFamily="34" charset="0"/>
                  </a:rPr>
                  <a:t>1</a:t>
                </a:r>
              </a:p>
            </p:txBody>
          </p:sp>
          <p:grpSp>
            <p:nvGrpSpPr>
              <p:cNvPr id="17718" name="Group 174"/>
              <p:cNvGrpSpPr>
                <a:grpSpLocks/>
              </p:cNvGrpSpPr>
              <p:nvPr/>
            </p:nvGrpSpPr>
            <p:grpSpPr bwMode="auto">
              <a:xfrm>
                <a:off x="1565" y="1684"/>
                <a:ext cx="211" cy="157"/>
                <a:chOff x="857" y="1909"/>
                <a:chExt cx="211" cy="157"/>
              </a:xfrm>
            </p:grpSpPr>
            <p:sp>
              <p:nvSpPr>
                <p:cNvPr id="17517" name="Text Box 175"/>
                <p:cNvSpPr txBox="1">
                  <a:spLocks noChangeArrowheads="1"/>
                </p:cNvSpPr>
                <p:nvPr/>
              </p:nvSpPr>
              <p:spPr bwMode="auto">
                <a:xfrm>
                  <a:off x="872" y="191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  <p:sp>
              <p:nvSpPr>
                <p:cNvPr id="17518" name="Text Box 176"/>
                <p:cNvSpPr txBox="1">
                  <a:spLocks noChangeArrowheads="1"/>
                </p:cNvSpPr>
                <p:nvPr/>
              </p:nvSpPr>
              <p:spPr bwMode="auto">
                <a:xfrm>
                  <a:off x="857" y="1909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17719" name="Group 177"/>
              <p:cNvGrpSpPr>
                <a:grpSpLocks/>
              </p:cNvGrpSpPr>
              <p:nvPr/>
            </p:nvGrpSpPr>
            <p:grpSpPr bwMode="auto">
              <a:xfrm>
                <a:off x="1730" y="1684"/>
                <a:ext cx="211" cy="157"/>
                <a:chOff x="857" y="1909"/>
                <a:chExt cx="211" cy="157"/>
              </a:xfrm>
            </p:grpSpPr>
            <p:sp>
              <p:nvSpPr>
                <p:cNvPr id="17515" name="Text Box 178"/>
                <p:cNvSpPr txBox="1">
                  <a:spLocks noChangeArrowheads="1"/>
                </p:cNvSpPr>
                <p:nvPr/>
              </p:nvSpPr>
              <p:spPr bwMode="auto">
                <a:xfrm>
                  <a:off x="872" y="191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  <p:sp>
              <p:nvSpPr>
                <p:cNvPr id="17516" name="Text Box 179"/>
                <p:cNvSpPr txBox="1">
                  <a:spLocks noChangeArrowheads="1"/>
                </p:cNvSpPr>
                <p:nvPr/>
              </p:nvSpPr>
              <p:spPr bwMode="auto">
                <a:xfrm>
                  <a:off x="857" y="1909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17720" name="Group 180"/>
              <p:cNvGrpSpPr>
                <a:grpSpLocks/>
              </p:cNvGrpSpPr>
              <p:nvPr/>
            </p:nvGrpSpPr>
            <p:grpSpPr bwMode="auto">
              <a:xfrm>
                <a:off x="1808" y="1684"/>
                <a:ext cx="211" cy="157"/>
                <a:chOff x="857" y="1909"/>
                <a:chExt cx="211" cy="157"/>
              </a:xfrm>
            </p:grpSpPr>
            <p:sp>
              <p:nvSpPr>
                <p:cNvPr id="17513" name="Text Box 181"/>
                <p:cNvSpPr txBox="1">
                  <a:spLocks noChangeArrowheads="1"/>
                </p:cNvSpPr>
                <p:nvPr/>
              </p:nvSpPr>
              <p:spPr bwMode="auto">
                <a:xfrm>
                  <a:off x="872" y="191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  <p:sp>
              <p:nvSpPr>
                <p:cNvPr id="17514" name="Text Box 182"/>
                <p:cNvSpPr txBox="1">
                  <a:spLocks noChangeArrowheads="1"/>
                </p:cNvSpPr>
                <p:nvPr/>
              </p:nvSpPr>
              <p:spPr bwMode="auto">
                <a:xfrm>
                  <a:off x="857" y="1909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-</a:t>
                  </a:r>
                </a:p>
              </p:txBody>
            </p:sp>
          </p:grpSp>
          <p:grpSp>
            <p:nvGrpSpPr>
              <p:cNvPr id="17721" name="Group 183"/>
              <p:cNvGrpSpPr>
                <a:grpSpLocks/>
              </p:cNvGrpSpPr>
              <p:nvPr/>
            </p:nvGrpSpPr>
            <p:grpSpPr bwMode="auto">
              <a:xfrm>
                <a:off x="1892" y="1681"/>
                <a:ext cx="211" cy="157"/>
                <a:chOff x="857" y="1909"/>
                <a:chExt cx="211" cy="157"/>
              </a:xfrm>
            </p:grpSpPr>
            <p:sp>
              <p:nvSpPr>
                <p:cNvPr id="17511" name="Text Box 184"/>
                <p:cNvSpPr txBox="1">
                  <a:spLocks noChangeArrowheads="1"/>
                </p:cNvSpPr>
                <p:nvPr/>
              </p:nvSpPr>
              <p:spPr bwMode="auto">
                <a:xfrm>
                  <a:off x="872" y="191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  <p:sp>
              <p:nvSpPr>
                <p:cNvPr id="17512" name="Text Box 185"/>
                <p:cNvSpPr txBox="1">
                  <a:spLocks noChangeArrowheads="1"/>
                </p:cNvSpPr>
                <p:nvPr/>
              </p:nvSpPr>
              <p:spPr bwMode="auto">
                <a:xfrm>
                  <a:off x="857" y="1909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-</a:t>
                  </a:r>
                </a:p>
              </p:txBody>
            </p:sp>
          </p:grpSp>
        </p:grpSp>
        <p:grpSp>
          <p:nvGrpSpPr>
            <p:cNvPr id="17722" name="Group 247"/>
            <p:cNvGrpSpPr>
              <a:grpSpLocks/>
            </p:cNvGrpSpPr>
            <p:nvPr/>
          </p:nvGrpSpPr>
          <p:grpSpPr bwMode="auto">
            <a:xfrm>
              <a:off x="1811" y="2748"/>
              <a:ext cx="787" cy="307"/>
              <a:chOff x="4928" y="1534"/>
              <a:chExt cx="787" cy="307"/>
            </a:xfrm>
          </p:grpSpPr>
          <p:grpSp>
            <p:nvGrpSpPr>
              <p:cNvPr id="17723" name="Group 248"/>
              <p:cNvGrpSpPr>
                <a:grpSpLocks/>
              </p:cNvGrpSpPr>
              <p:nvPr/>
            </p:nvGrpSpPr>
            <p:grpSpPr bwMode="auto">
              <a:xfrm>
                <a:off x="5354" y="1534"/>
                <a:ext cx="361" cy="154"/>
                <a:chOff x="5009" y="1132"/>
                <a:chExt cx="361" cy="154"/>
              </a:xfrm>
            </p:grpSpPr>
            <p:sp>
              <p:nvSpPr>
                <p:cNvPr id="17492" name="Text Box 249"/>
                <p:cNvSpPr txBox="1">
                  <a:spLocks noChangeArrowheads="1"/>
                </p:cNvSpPr>
                <p:nvPr/>
              </p:nvSpPr>
              <p:spPr bwMode="auto">
                <a:xfrm>
                  <a:off x="5009" y="113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  <p:grpSp>
              <p:nvGrpSpPr>
                <p:cNvPr id="17724" name="Group 250"/>
                <p:cNvGrpSpPr>
                  <a:grpSpLocks/>
                </p:cNvGrpSpPr>
                <p:nvPr/>
              </p:nvGrpSpPr>
              <p:grpSpPr bwMode="auto">
                <a:xfrm>
                  <a:off x="5049" y="1137"/>
                  <a:ext cx="258" cy="147"/>
                  <a:chOff x="1353" y="1539"/>
                  <a:chExt cx="258" cy="144"/>
                </a:xfrm>
              </p:grpSpPr>
              <p:sp>
                <p:nvSpPr>
                  <p:cNvPr id="17496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1353" y="1539"/>
                    <a:ext cx="258" cy="144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97" name="Line 252"/>
                  <p:cNvSpPr>
                    <a:spLocks noChangeShapeType="1"/>
                  </p:cNvSpPr>
                  <p:nvPr/>
                </p:nvSpPr>
                <p:spPr bwMode="auto">
                  <a:xfrm>
                    <a:off x="1521" y="1542"/>
                    <a:ext cx="0" cy="13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>
                      <a:latin typeface="Comic Sans MS" charset="0"/>
                      <a:ea typeface="ＭＳ Ｐゴシック" charset="0"/>
                    </a:endParaRPr>
                  </a:p>
                </p:txBody>
              </p:sp>
              <p:sp>
                <p:nvSpPr>
                  <p:cNvPr id="17498" name="Line 253"/>
                  <p:cNvSpPr>
                    <a:spLocks noChangeShapeType="1"/>
                  </p:cNvSpPr>
                  <p:nvPr/>
                </p:nvSpPr>
                <p:spPr bwMode="auto">
                  <a:xfrm>
                    <a:off x="1437" y="1545"/>
                    <a:ext cx="0" cy="13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>
                      <a:latin typeface="Comic Sans MS" charset="0"/>
                      <a:ea typeface="ＭＳ Ｐゴシック" charset="0"/>
                    </a:endParaRPr>
                  </a:p>
                </p:txBody>
              </p:sp>
            </p:grpSp>
            <p:sp>
              <p:nvSpPr>
                <p:cNvPr id="17494" name="Text Box 254"/>
                <p:cNvSpPr txBox="1">
                  <a:spLocks noChangeArrowheads="1"/>
                </p:cNvSpPr>
                <p:nvPr/>
              </p:nvSpPr>
              <p:spPr bwMode="auto">
                <a:xfrm>
                  <a:off x="5087" y="113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  <p:sp>
              <p:nvSpPr>
                <p:cNvPr id="17495" name="Text Box 255"/>
                <p:cNvSpPr txBox="1">
                  <a:spLocks noChangeArrowheads="1"/>
                </p:cNvSpPr>
                <p:nvPr/>
              </p:nvSpPr>
              <p:spPr bwMode="auto">
                <a:xfrm>
                  <a:off x="5174" y="1132"/>
                  <a:ext cx="196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r>
                    <a:rPr lang="en-US" sz="1000">
                      <a:latin typeface="Arial" pitchFamily="34" charset="0"/>
                      <a:cs typeface="Arial" pitchFamily="34" charset="0"/>
                    </a:rPr>
                    <a:t>1</a:t>
                  </a:r>
                </a:p>
              </p:txBody>
            </p:sp>
          </p:grpSp>
          <p:grpSp>
            <p:nvGrpSpPr>
              <p:cNvPr id="17725" name="Group 256"/>
              <p:cNvGrpSpPr>
                <a:grpSpLocks/>
              </p:cNvGrpSpPr>
              <p:nvPr/>
            </p:nvGrpSpPr>
            <p:grpSpPr bwMode="auto">
              <a:xfrm>
                <a:off x="4928" y="1536"/>
                <a:ext cx="550" cy="305"/>
                <a:chOff x="5114" y="1518"/>
                <a:chExt cx="550" cy="305"/>
              </a:xfrm>
            </p:grpSpPr>
            <p:grpSp>
              <p:nvGrpSpPr>
                <p:cNvPr id="17726" name="Group 257"/>
                <p:cNvGrpSpPr>
                  <a:grpSpLocks/>
                </p:cNvGrpSpPr>
                <p:nvPr/>
              </p:nvGrpSpPr>
              <p:grpSpPr bwMode="auto">
                <a:xfrm>
                  <a:off x="5375" y="1518"/>
                  <a:ext cx="196" cy="158"/>
                  <a:chOff x="5378" y="1518"/>
                  <a:chExt cx="196" cy="158"/>
                </a:xfrm>
              </p:grpSpPr>
              <p:sp>
                <p:nvSpPr>
                  <p:cNvPr id="17490" name="Rectangle 258"/>
                  <p:cNvSpPr>
                    <a:spLocks noChangeArrowheads="1"/>
                  </p:cNvSpPr>
                  <p:nvPr/>
                </p:nvSpPr>
                <p:spPr bwMode="auto">
                  <a:xfrm>
                    <a:off x="5418" y="1518"/>
                    <a:ext cx="81" cy="150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7491" name="Text Box 25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378" y="1522"/>
                    <a:ext cx="196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/>
                  <a:p>
                    <a:r>
                      <a:rPr lang="en-US" sz="1000">
                        <a:latin typeface="Arial" pitchFamily="34" charset="0"/>
                        <a:cs typeface="Arial" pitchFamily="34" charset="0"/>
                      </a:rPr>
                      <a:t>1</a:t>
                    </a:r>
                  </a:p>
                </p:txBody>
              </p:sp>
            </p:grpSp>
            <p:grpSp>
              <p:nvGrpSpPr>
                <p:cNvPr id="17727" name="Group 260"/>
                <p:cNvGrpSpPr>
                  <a:grpSpLocks/>
                </p:cNvGrpSpPr>
                <p:nvPr/>
              </p:nvGrpSpPr>
              <p:grpSpPr bwMode="auto">
                <a:xfrm>
                  <a:off x="5453" y="1666"/>
                  <a:ext cx="211" cy="157"/>
                  <a:chOff x="5261" y="1282"/>
                  <a:chExt cx="211" cy="157"/>
                </a:xfrm>
              </p:grpSpPr>
              <p:sp>
                <p:nvSpPr>
                  <p:cNvPr id="17486" name="Rectangle 261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1284"/>
                    <a:ext cx="81" cy="144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48160" name="Group 262"/>
                  <p:cNvGrpSpPr>
                    <a:grpSpLocks/>
                  </p:cNvGrpSpPr>
                  <p:nvPr/>
                </p:nvGrpSpPr>
                <p:grpSpPr bwMode="auto">
                  <a:xfrm>
                    <a:off x="5261" y="1282"/>
                    <a:ext cx="211" cy="157"/>
                    <a:chOff x="857" y="1909"/>
                    <a:chExt cx="211" cy="157"/>
                  </a:xfrm>
                </p:grpSpPr>
                <p:sp>
                  <p:nvSpPr>
                    <p:cNvPr id="17488" name="Text Box 26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72" y="1912"/>
                      <a:ext cx="196" cy="1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US" sz="100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p:txBody>
                </p:sp>
                <p:sp>
                  <p:nvSpPr>
                    <p:cNvPr id="17489" name="Text Box 26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57" y="1909"/>
                      <a:ext cx="196" cy="1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US" sz="100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p:txBody>
                </p:sp>
              </p:grpSp>
            </p:grpSp>
            <p:grpSp>
              <p:nvGrpSpPr>
                <p:cNvPr id="48161" name="Group 265"/>
                <p:cNvGrpSpPr>
                  <a:grpSpLocks/>
                </p:cNvGrpSpPr>
                <p:nvPr/>
              </p:nvGrpSpPr>
              <p:grpSpPr bwMode="auto">
                <a:xfrm>
                  <a:off x="5114" y="1663"/>
                  <a:ext cx="373" cy="160"/>
                  <a:chOff x="5426" y="1279"/>
                  <a:chExt cx="373" cy="160"/>
                </a:xfrm>
              </p:grpSpPr>
              <p:grpSp>
                <p:nvGrpSpPr>
                  <p:cNvPr id="48162" name="Group 266"/>
                  <p:cNvGrpSpPr>
                    <a:grpSpLocks/>
                  </p:cNvGrpSpPr>
                  <p:nvPr/>
                </p:nvGrpSpPr>
                <p:grpSpPr bwMode="auto">
                  <a:xfrm>
                    <a:off x="5469" y="1284"/>
                    <a:ext cx="258" cy="144"/>
                    <a:chOff x="1353" y="1539"/>
                    <a:chExt cx="258" cy="144"/>
                  </a:xfrm>
                </p:grpSpPr>
                <p:sp>
                  <p:nvSpPr>
                    <p:cNvPr id="17483" name="Rectangle 2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53" y="1539"/>
                      <a:ext cx="258" cy="144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7484" name="Line 2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521" y="1542"/>
                      <a:ext cx="0" cy="13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>
                        <a:latin typeface="Comic Sans MS" charset="0"/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7485" name="Line 2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37" y="1545"/>
                      <a:ext cx="0" cy="138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noFill/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>
                        <a:latin typeface="Comic Sans MS" charset="0"/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48163" name="Group 270"/>
                  <p:cNvGrpSpPr>
                    <a:grpSpLocks/>
                  </p:cNvGrpSpPr>
                  <p:nvPr/>
                </p:nvGrpSpPr>
                <p:grpSpPr bwMode="auto">
                  <a:xfrm>
                    <a:off x="5426" y="1282"/>
                    <a:ext cx="211" cy="157"/>
                    <a:chOff x="857" y="1909"/>
                    <a:chExt cx="211" cy="157"/>
                  </a:xfrm>
                </p:grpSpPr>
                <p:sp>
                  <p:nvSpPr>
                    <p:cNvPr id="17481" name="Text Box 27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72" y="1912"/>
                      <a:ext cx="196" cy="1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US" sz="100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p:txBody>
                </p:sp>
                <p:sp>
                  <p:nvSpPr>
                    <p:cNvPr id="17482" name="Text Box 27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57" y="1909"/>
                      <a:ext cx="196" cy="1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US" sz="100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p:txBody>
                </p:sp>
              </p:grpSp>
              <p:grpSp>
                <p:nvGrpSpPr>
                  <p:cNvPr id="48164" name="Group 273"/>
                  <p:cNvGrpSpPr>
                    <a:grpSpLocks/>
                  </p:cNvGrpSpPr>
                  <p:nvPr/>
                </p:nvGrpSpPr>
                <p:grpSpPr bwMode="auto">
                  <a:xfrm>
                    <a:off x="5504" y="1282"/>
                    <a:ext cx="211" cy="157"/>
                    <a:chOff x="857" y="1909"/>
                    <a:chExt cx="211" cy="157"/>
                  </a:xfrm>
                </p:grpSpPr>
                <p:sp>
                  <p:nvSpPr>
                    <p:cNvPr id="17479" name="Text Box 27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72" y="1912"/>
                      <a:ext cx="196" cy="1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US" sz="100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p:txBody>
                </p:sp>
                <p:sp>
                  <p:nvSpPr>
                    <p:cNvPr id="17480" name="Text Box 27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57" y="1909"/>
                      <a:ext cx="196" cy="1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US" sz="100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p:txBody>
                </p:sp>
              </p:grpSp>
              <p:grpSp>
                <p:nvGrpSpPr>
                  <p:cNvPr id="48165" name="Group 276"/>
                  <p:cNvGrpSpPr>
                    <a:grpSpLocks/>
                  </p:cNvGrpSpPr>
                  <p:nvPr/>
                </p:nvGrpSpPr>
                <p:grpSpPr bwMode="auto">
                  <a:xfrm>
                    <a:off x="5588" y="1279"/>
                    <a:ext cx="211" cy="157"/>
                    <a:chOff x="857" y="1909"/>
                    <a:chExt cx="211" cy="157"/>
                  </a:xfrm>
                </p:grpSpPr>
                <p:sp>
                  <p:nvSpPr>
                    <p:cNvPr id="17477" name="Text Box 27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72" y="1912"/>
                      <a:ext cx="196" cy="1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US" sz="100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p:txBody>
                </p:sp>
                <p:sp>
                  <p:nvSpPr>
                    <p:cNvPr id="17478" name="Text Box 27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57" y="1909"/>
                      <a:ext cx="196" cy="1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US" sz="100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</a:p>
                  </p:txBody>
                </p:sp>
              </p:grpSp>
            </p:grpSp>
          </p:grpSp>
        </p:grpSp>
      </p:grpSp>
      <p:sp>
        <p:nvSpPr>
          <p:cNvPr id="17447" name="Text Box 279"/>
          <p:cNvSpPr txBox="1">
            <a:spLocks noChangeArrowheads="1"/>
          </p:cNvSpPr>
          <p:nvPr/>
        </p:nvSpPr>
        <p:spPr bwMode="auto">
          <a:xfrm>
            <a:off x="7389813" y="4922838"/>
            <a:ext cx="893762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1600" smtClean="0">
                <a:latin typeface="Arial" charset="0"/>
                <a:cs typeface="Arial" charset="0"/>
              </a:rPr>
              <a:t>slot 0</a:t>
            </a:r>
          </a:p>
          <a:p>
            <a:pPr algn="ctr">
              <a:defRPr/>
            </a:pPr>
            <a:r>
              <a:rPr lang="en-US" sz="1600" smtClean="0">
                <a:latin typeface="Arial" charset="0"/>
                <a:cs typeface="Arial" charset="0"/>
              </a:rPr>
              <a:t>channel</a:t>
            </a:r>
          </a:p>
          <a:p>
            <a:pPr algn="ctr">
              <a:defRPr/>
            </a:pPr>
            <a:r>
              <a:rPr lang="en-US" sz="1600" smtClean="0">
                <a:latin typeface="Arial" charset="0"/>
                <a:cs typeface="Arial" charset="0"/>
              </a:rPr>
              <a:t>output</a:t>
            </a:r>
          </a:p>
        </p:txBody>
      </p:sp>
      <p:sp>
        <p:nvSpPr>
          <p:cNvPr id="17448" name="Text Box 280"/>
          <p:cNvSpPr txBox="1">
            <a:spLocks noChangeArrowheads="1"/>
          </p:cNvSpPr>
          <p:nvPr/>
        </p:nvSpPr>
        <p:spPr bwMode="auto">
          <a:xfrm>
            <a:off x="6346825" y="4941888"/>
            <a:ext cx="893763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1600" smtClean="0">
                <a:latin typeface="Arial" charset="0"/>
                <a:cs typeface="Arial" charset="0"/>
              </a:rPr>
              <a:t>slot 1</a:t>
            </a:r>
          </a:p>
          <a:p>
            <a:pPr algn="ctr">
              <a:defRPr/>
            </a:pPr>
            <a:r>
              <a:rPr lang="en-US" sz="1600" smtClean="0">
                <a:latin typeface="Arial" charset="0"/>
                <a:cs typeface="Arial" charset="0"/>
              </a:rPr>
              <a:t>channel</a:t>
            </a:r>
          </a:p>
          <a:p>
            <a:pPr algn="ctr">
              <a:defRPr/>
            </a:pPr>
            <a:r>
              <a:rPr lang="en-US" sz="1600" smtClean="0">
                <a:latin typeface="Arial" charset="0"/>
                <a:cs typeface="Arial" charset="0"/>
              </a:rPr>
              <a:t>output</a:t>
            </a:r>
          </a:p>
        </p:txBody>
      </p:sp>
      <p:sp>
        <p:nvSpPr>
          <p:cNvPr id="17449" name="Line 281"/>
          <p:cNvSpPr>
            <a:spLocks noChangeShapeType="1"/>
          </p:cNvSpPr>
          <p:nvPr/>
        </p:nvSpPr>
        <p:spPr bwMode="auto">
          <a:xfrm flipH="1">
            <a:off x="6272213" y="4281488"/>
            <a:ext cx="9525" cy="947737"/>
          </a:xfrm>
          <a:prstGeom prst="line">
            <a:avLst/>
          </a:prstGeom>
          <a:noFill/>
          <a:ln w="12700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17450" name="Line 282"/>
          <p:cNvSpPr>
            <a:spLocks noChangeShapeType="1"/>
          </p:cNvSpPr>
          <p:nvPr/>
        </p:nvSpPr>
        <p:spPr bwMode="auto">
          <a:xfrm flipH="1">
            <a:off x="7343775" y="4262438"/>
            <a:ext cx="9525" cy="947737"/>
          </a:xfrm>
          <a:prstGeom prst="line">
            <a:avLst/>
          </a:prstGeom>
          <a:noFill/>
          <a:ln w="12700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17451" name="Line 283"/>
          <p:cNvSpPr>
            <a:spLocks noChangeShapeType="1"/>
          </p:cNvSpPr>
          <p:nvPr/>
        </p:nvSpPr>
        <p:spPr bwMode="auto">
          <a:xfrm flipH="1">
            <a:off x="8458200" y="4271963"/>
            <a:ext cx="9525" cy="947737"/>
          </a:xfrm>
          <a:prstGeom prst="line">
            <a:avLst/>
          </a:prstGeom>
          <a:noFill/>
          <a:ln w="12700">
            <a:solidFill>
              <a:schemeClr val="accent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17452" name="Text Box 285"/>
          <p:cNvSpPr txBox="1">
            <a:spLocks noChangeArrowheads="1"/>
          </p:cNvSpPr>
          <p:nvPr/>
        </p:nvSpPr>
        <p:spPr bwMode="auto">
          <a:xfrm>
            <a:off x="1233488" y="5446713"/>
            <a:ext cx="1096962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000" smtClean="0">
                <a:solidFill>
                  <a:srgbClr val="C00000"/>
                </a:solidFill>
                <a:latin typeface="Arial" charset="0"/>
                <a:cs typeface="Arial" charset="0"/>
              </a:rPr>
              <a:t>receiver</a:t>
            </a:r>
          </a:p>
        </p:txBody>
      </p:sp>
      <p:sp>
        <p:nvSpPr>
          <p:cNvPr id="17453" name="Text Box 286"/>
          <p:cNvSpPr txBox="1">
            <a:spLocks noChangeArrowheads="1"/>
          </p:cNvSpPr>
          <p:nvPr/>
        </p:nvSpPr>
        <p:spPr bwMode="auto">
          <a:xfrm>
            <a:off x="2319338" y="5068888"/>
            <a:ext cx="679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>
                <a:latin typeface="Arial" charset="0"/>
                <a:cs typeface="Arial" charset="0"/>
              </a:rPr>
              <a:t>code</a:t>
            </a:r>
          </a:p>
        </p:txBody>
      </p:sp>
      <p:sp>
        <p:nvSpPr>
          <p:cNvPr id="17454" name="Text Box 287"/>
          <p:cNvSpPr txBox="1">
            <a:spLocks noChangeArrowheads="1"/>
          </p:cNvSpPr>
          <p:nvPr/>
        </p:nvSpPr>
        <p:spPr bwMode="auto">
          <a:xfrm>
            <a:off x="1341438" y="4303713"/>
            <a:ext cx="1047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>
                <a:latin typeface="Arial" charset="0"/>
                <a:cs typeface="Arial" charset="0"/>
              </a:rPr>
              <a:t>received</a:t>
            </a:r>
          </a:p>
          <a:p>
            <a:pPr>
              <a:defRPr/>
            </a:pPr>
            <a:r>
              <a:rPr lang="en-US" smtClean="0">
                <a:latin typeface="Arial" charset="0"/>
                <a:cs typeface="Arial" charset="0"/>
              </a:rPr>
              <a:t>input</a:t>
            </a:r>
          </a:p>
        </p:txBody>
      </p:sp>
      <p:sp>
        <p:nvSpPr>
          <p:cNvPr id="17455" name="Line 288"/>
          <p:cNvSpPr>
            <a:spLocks noChangeShapeType="1"/>
          </p:cNvSpPr>
          <p:nvPr/>
        </p:nvSpPr>
        <p:spPr bwMode="auto">
          <a:xfrm>
            <a:off x="5965825" y="4668838"/>
            <a:ext cx="319088" cy="47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grpSp>
        <p:nvGrpSpPr>
          <p:cNvPr id="48166" name="Group 294"/>
          <p:cNvGrpSpPr>
            <a:grpSpLocks/>
          </p:cNvGrpSpPr>
          <p:nvPr/>
        </p:nvGrpSpPr>
        <p:grpSpPr bwMode="auto">
          <a:xfrm>
            <a:off x="5003800" y="3530600"/>
            <a:ext cx="1517650" cy="977900"/>
            <a:chOff x="4239" y="2007"/>
            <a:chExt cx="956" cy="616"/>
          </a:xfrm>
        </p:grpSpPr>
        <p:sp>
          <p:nvSpPr>
            <p:cNvPr id="17461" name="Text Box 187"/>
            <p:cNvSpPr txBox="1">
              <a:spLocks noChangeArrowheads="1"/>
            </p:cNvSpPr>
            <p:nvPr/>
          </p:nvSpPr>
          <p:spPr bwMode="auto">
            <a:xfrm>
              <a:off x="4239" y="2047"/>
              <a:ext cx="95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mtClean="0">
                  <a:latin typeface="Arial" charset="0"/>
                  <a:cs typeface="Arial" charset="0"/>
                </a:rPr>
                <a:t>D</a:t>
              </a:r>
              <a:r>
                <a:rPr lang="en-US" baseline="-25000" smtClean="0">
                  <a:latin typeface="Arial" charset="0"/>
                  <a:cs typeface="Arial" charset="0"/>
                </a:rPr>
                <a:t>i </a:t>
              </a:r>
              <a:r>
                <a:rPr lang="en-US" smtClean="0">
                  <a:latin typeface="Arial" charset="0"/>
                  <a:cs typeface="Arial" charset="0"/>
                </a:rPr>
                <a:t>= </a:t>
              </a:r>
              <a:r>
                <a:rPr lang="en-US" sz="2800" smtClean="0">
                  <a:latin typeface="Symbol" charset="0"/>
                  <a:cs typeface="Arial" charset="0"/>
                </a:rPr>
                <a:t>S</a:t>
              </a:r>
              <a:r>
                <a:rPr lang="en-US" baseline="-25000" smtClean="0">
                  <a:latin typeface="Arial" charset="0"/>
                  <a:cs typeface="Arial" charset="0"/>
                </a:rPr>
                <a:t> </a:t>
              </a:r>
              <a:r>
                <a:rPr lang="en-US" smtClean="0">
                  <a:latin typeface="Arial" charset="0"/>
                  <a:cs typeface="Arial" charset="0"/>
                </a:rPr>
                <a:t>Z</a:t>
              </a:r>
              <a:r>
                <a:rPr lang="en-US" baseline="-25000" smtClean="0">
                  <a:latin typeface="Arial" charset="0"/>
                  <a:cs typeface="Arial" charset="0"/>
                </a:rPr>
                <a:t>i,m</a:t>
              </a:r>
              <a:r>
                <a:rPr lang="en-US" sz="2400" baseline="30000" smtClean="0">
                  <a:latin typeface="Arial" charset="0"/>
                  <a:cs typeface="Arial" charset="0"/>
                </a:rPr>
                <a:t>.</a:t>
              </a:r>
              <a:r>
                <a:rPr lang="en-US" smtClean="0">
                  <a:latin typeface="Arial" charset="0"/>
                  <a:cs typeface="Arial" charset="0"/>
                </a:rPr>
                <a:t>c</a:t>
              </a:r>
              <a:r>
                <a:rPr lang="en-US" baseline="-25000" smtClean="0">
                  <a:latin typeface="Arial" charset="0"/>
                  <a:cs typeface="Arial" charset="0"/>
                </a:rPr>
                <a:t>m</a:t>
              </a:r>
            </a:p>
          </p:txBody>
        </p:sp>
        <p:sp>
          <p:nvSpPr>
            <p:cNvPr id="17462" name="Text Box 289"/>
            <p:cNvSpPr txBox="1">
              <a:spLocks noChangeArrowheads="1"/>
            </p:cNvSpPr>
            <p:nvPr/>
          </p:nvSpPr>
          <p:spPr bwMode="auto">
            <a:xfrm>
              <a:off x="4498" y="2258"/>
              <a:ext cx="305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200" smtClean="0">
                  <a:latin typeface="Arial" charset="0"/>
                </a:rPr>
                <a:t>m=1</a:t>
              </a:r>
            </a:p>
          </p:txBody>
        </p:sp>
        <p:sp>
          <p:nvSpPr>
            <p:cNvPr id="17463" name="Text Box 290"/>
            <p:cNvSpPr txBox="1">
              <a:spLocks noChangeArrowheads="1"/>
            </p:cNvSpPr>
            <p:nvPr/>
          </p:nvSpPr>
          <p:spPr bwMode="auto">
            <a:xfrm>
              <a:off x="4541" y="2007"/>
              <a:ext cx="19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latin typeface="Arial" pitchFamily="34" charset="0"/>
                </a:rPr>
                <a:t>M</a:t>
              </a:r>
            </a:p>
          </p:txBody>
        </p:sp>
        <p:sp>
          <p:nvSpPr>
            <p:cNvPr id="17464" name="Text Box 291"/>
            <p:cNvSpPr txBox="1">
              <a:spLocks noChangeArrowheads="1"/>
            </p:cNvSpPr>
            <p:nvPr/>
          </p:nvSpPr>
          <p:spPr bwMode="auto">
            <a:xfrm>
              <a:off x="4718" y="2392"/>
              <a:ext cx="2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latin typeface="Arial" pitchFamily="34" charset="0"/>
                </a:rPr>
                <a:t>M</a:t>
              </a:r>
            </a:p>
          </p:txBody>
        </p:sp>
        <p:sp>
          <p:nvSpPr>
            <p:cNvPr id="17465" name="Line 293"/>
            <p:cNvSpPr>
              <a:spLocks noChangeShapeType="1"/>
            </p:cNvSpPr>
            <p:nvPr/>
          </p:nvSpPr>
          <p:spPr bwMode="auto">
            <a:xfrm>
              <a:off x="4561" y="2410"/>
              <a:ext cx="5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</p:grpSp>
      <p:sp>
        <p:nvSpPr>
          <p:cNvPr id="404780" name="Freeform 300"/>
          <p:cNvSpPr>
            <a:spLocks/>
          </p:cNvSpPr>
          <p:nvPr/>
        </p:nvSpPr>
        <p:spPr bwMode="auto">
          <a:xfrm>
            <a:off x="7745413" y="2060575"/>
            <a:ext cx="341312" cy="1376363"/>
          </a:xfrm>
          <a:custGeom>
            <a:avLst/>
            <a:gdLst>
              <a:gd name="T0" fmla="*/ 0 w 215"/>
              <a:gd name="T1" fmla="*/ 0 h 819"/>
              <a:gd name="T2" fmla="*/ 2147483647 w 215"/>
              <a:gd name="T3" fmla="*/ 0 h 819"/>
              <a:gd name="T4" fmla="*/ 2147483647 w 215"/>
              <a:gd name="T5" fmla="*/ 2147483647 h 81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5" h="819">
                <a:moveTo>
                  <a:pt x="0" y="0"/>
                </a:moveTo>
                <a:lnTo>
                  <a:pt x="215" y="0"/>
                </a:lnTo>
                <a:lnTo>
                  <a:pt x="215" y="819"/>
                </a:lnTo>
              </a:path>
            </a:pathLst>
          </a:custGeom>
          <a:noFill/>
          <a:ln w="19050" cap="flat" cmpd="sng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404782" name="Line 302"/>
          <p:cNvSpPr>
            <a:spLocks noChangeShapeType="1"/>
          </p:cNvSpPr>
          <p:nvPr/>
        </p:nvSpPr>
        <p:spPr bwMode="auto">
          <a:xfrm flipH="1">
            <a:off x="2522538" y="3436938"/>
            <a:ext cx="5553075" cy="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404783" name="Freeform 303"/>
          <p:cNvSpPr>
            <a:spLocks/>
          </p:cNvSpPr>
          <p:nvPr/>
        </p:nvSpPr>
        <p:spPr bwMode="auto">
          <a:xfrm>
            <a:off x="2522538" y="3436938"/>
            <a:ext cx="396875" cy="1157287"/>
          </a:xfrm>
          <a:custGeom>
            <a:avLst/>
            <a:gdLst>
              <a:gd name="T0" fmla="*/ 0 w 250"/>
              <a:gd name="T1" fmla="*/ 0 h 729"/>
              <a:gd name="T2" fmla="*/ 0 w 250"/>
              <a:gd name="T3" fmla="*/ 2147483647 h 729"/>
              <a:gd name="T4" fmla="*/ 2147483647 w 250"/>
              <a:gd name="T5" fmla="*/ 2147483647 h 72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50" h="729">
                <a:moveTo>
                  <a:pt x="0" y="0"/>
                </a:moveTo>
                <a:lnTo>
                  <a:pt x="0" y="729"/>
                </a:lnTo>
                <a:lnTo>
                  <a:pt x="250" y="729"/>
                </a:lnTo>
              </a:path>
            </a:pathLst>
          </a:custGeom>
          <a:noFill/>
          <a:ln w="19050" cap="flat" cmpd="sng">
            <a:solidFill>
              <a:srgbClr val="C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pic>
        <p:nvPicPr>
          <p:cNvPr id="48179" name="Picture 20" descr="underline_base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513" y="811213"/>
            <a:ext cx="5484812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404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1000"/>
                                        <p:tgtEl>
                                          <p:spTgt spid="404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404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2000"/>
                                        <p:tgtEl>
                                          <p:spTgt spid="17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2000"/>
                                        <p:tgtEl>
                                          <p:spTgt spid="17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2000"/>
                                        <p:tgtEl>
                                          <p:spTgt spid="17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2000"/>
                                        <p:tgtEl>
                                          <p:spTgt spid="17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4780" grpId="0" animBg="1"/>
      <p:bldP spid="40478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>
                <a:latin typeface="Arial" charset="0"/>
              </a:rPr>
              <a:t>Wireless, Mobile Networks</a:t>
            </a:r>
          </a:p>
        </p:txBody>
      </p:sp>
      <p:sp>
        <p:nvSpPr>
          <p:cNvPr id="1843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6-</a:t>
            </a:r>
            <a:fld id="{E72BB878-6DC2-407C-8B23-07B20BC66728}" type="slidenum">
              <a:rPr lang="en-US"/>
              <a:pPr/>
              <a:t>27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330200" y="111125"/>
            <a:ext cx="7772400" cy="1036638"/>
          </a:xfrm>
        </p:spPr>
        <p:txBody>
          <a:bodyPr/>
          <a:lstStyle/>
          <a:p>
            <a:r>
              <a:rPr lang="en-US" sz="3600" smtClean="0"/>
              <a:t>CDMA: two-sender interference</a:t>
            </a:r>
            <a:endParaRPr lang="en-US" smtClean="0"/>
          </a:p>
        </p:txBody>
      </p:sp>
      <p:pic>
        <p:nvPicPr>
          <p:cNvPr id="50180" name="Picture 3" descr="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1450" y="1181100"/>
            <a:ext cx="5026025" cy="532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18" descr="underline_base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4188" y="825500"/>
            <a:ext cx="6399212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2" name="TextBox 1"/>
          <p:cNvSpPr txBox="1">
            <a:spLocks noChangeArrowheads="1"/>
          </p:cNvSpPr>
          <p:nvPr/>
        </p:nvSpPr>
        <p:spPr bwMode="auto">
          <a:xfrm>
            <a:off x="6488113" y="4802188"/>
            <a:ext cx="2486025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solidFill>
                  <a:srgbClr val="000099"/>
                </a:solidFill>
                <a:latin typeface="Gill Sans MT" pitchFamily="34" charset="0"/>
              </a:rPr>
              <a:t>using same code as sender 1, receiver recovers sender 1</a:t>
            </a:r>
            <a:r>
              <a:rPr lang="en-US" altLang="en-US" i="1">
                <a:solidFill>
                  <a:srgbClr val="000099"/>
                </a:solidFill>
                <a:latin typeface="Gill Sans MT" pitchFamily="34" charset="0"/>
              </a:rPr>
              <a:t>’</a:t>
            </a:r>
            <a:r>
              <a:rPr lang="en-US" i="1">
                <a:solidFill>
                  <a:srgbClr val="000099"/>
                </a:solidFill>
                <a:latin typeface="Gill Sans MT" pitchFamily="34" charset="0"/>
              </a:rPr>
              <a:t>s original data from summed channel data!</a:t>
            </a:r>
          </a:p>
        </p:txBody>
      </p:sp>
      <p:sp>
        <p:nvSpPr>
          <p:cNvPr id="50183" name="TextBox 7"/>
          <p:cNvSpPr txBox="1">
            <a:spLocks noChangeArrowheads="1"/>
          </p:cNvSpPr>
          <p:nvPr/>
        </p:nvSpPr>
        <p:spPr bwMode="auto">
          <a:xfrm>
            <a:off x="417513" y="1773238"/>
            <a:ext cx="2486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solidFill>
                  <a:srgbClr val="000099"/>
                </a:solidFill>
                <a:latin typeface="Gill Sans MT" pitchFamily="34" charset="0"/>
              </a:rPr>
              <a:t>Sender 1</a:t>
            </a:r>
          </a:p>
        </p:txBody>
      </p:sp>
      <p:sp>
        <p:nvSpPr>
          <p:cNvPr id="50184" name="TextBox 8"/>
          <p:cNvSpPr txBox="1">
            <a:spLocks noChangeArrowheads="1"/>
          </p:cNvSpPr>
          <p:nvPr/>
        </p:nvSpPr>
        <p:spPr bwMode="auto">
          <a:xfrm>
            <a:off x="423863" y="2840038"/>
            <a:ext cx="2486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solidFill>
                  <a:srgbClr val="000099"/>
                </a:solidFill>
                <a:latin typeface="Gill Sans MT" pitchFamily="34" charset="0"/>
              </a:rPr>
              <a:t>Sender 2</a:t>
            </a:r>
          </a:p>
        </p:txBody>
      </p:sp>
      <p:sp>
        <p:nvSpPr>
          <p:cNvPr id="50185" name="TextBox 9"/>
          <p:cNvSpPr txBox="1">
            <a:spLocks noChangeArrowheads="1"/>
          </p:cNvSpPr>
          <p:nvPr/>
        </p:nvSpPr>
        <p:spPr bwMode="auto">
          <a:xfrm>
            <a:off x="6399213" y="1076325"/>
            <a:ext cx="2484437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>
                <a:solidFill>
                  <a:srgbClr val="000099"/>
                </a:solidFill>
                <a:latin typeface="Gill Sans MT" pitchFamily="34" charset="0"/>
              </a:rPr>
              <a:t>channel sums together transmissions by sender 1 and 2</a:t>
            </a:r>
          </a:p>
        </p:txBody>
      </p:sp>
      <p:cxnSp>
        <p:nvCxnSpPr>
          <p:cNvPr id="50186" name="Straight Connector 3"/>
          <p:cNvCxnSpPr>
            <a:cxnSpLocks noChangeShapeType="1"/>
          </p:cNvCxnSpPr>
          <p:nvPr/>
        </p:nvCxnSpPr>
        <p:spPr bwMode="auto">
          <a:xfrm flipH="1">
            <a:off x="6015038" y="1316038"/>
            <a:ext cx="438150" cy="646112"/>
          </a:xfrm>
          <a:prstGeom prst="line">
            <a:avLst/>
          </a:prstGeom>
          <a:noFill/>
          <a:ln w="25400">
            <a:solidFill>
              <a:srgbClr val="000099"/>
            </a:solidFill>
            <a:round/>
            <a:headEnd/>
            <a:tailEnd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complete sender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54519"/>
            <a:ext cx="7772400" cy="4648200"/>
          </a:xfrm>
        </p:spPr>
        <p:txBody>
          <a:bodyPr/>
          <a:lstStyle/>
          <a:p>
            <a:r>
              <a:rPr lang="en-US" dirty="0" smtClean="0"/>
              <a:t>When a station has a frame to transmit: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If initially the state senses the channel idle, it transmits its frame after a short period of time known as </a:t>
            </a:r>
            <a:r>
              <a:rPr lang="en-US" sz="2000" i="1" dirty="0" smtClean="0"/>
              <a:t>Distributed Inter-frame Space </a:t>
            </a:r>
            <a:r>
              <a:rPr lang="en-US" sz="2000" dirty="0" smtClean="0"/>
              <a:t>(DIFS).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Otherwise (sensing other transmission is on-going) the station chooses a random </a:t>
            </a:r>
            <a:r>
              <a:rPr lang="en-US" sz="2000" dirty="0" err="1" smtClean="0"/>
              <a:t>backoff</a:t>
            </a:r>
            <a:r>
              <a:rPr lang="en-US" sz="2000" dirty="0" smtClean="0"/>
              <a:t> value using binary exponential </a:t>
            </a:r>
            <a:r>
              <a:rPr lang="en-US" sz="2000" dirty="0" err="1" smtClean="0"/>
              <a:t>backoff</a:t>
            </a:r>
            <a:r>
              <a:rPr lang="en-US" sz="2000" dirty="0" smtClean="0"/>
              <a:t> and counts down this value when the channel is sensed idle. While the channel is sensed busy, the counter value remains frozen.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When the counter reaches zero, the station transmits the entire frame and then waits for an acknowledgment.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000" dirty="0" smtClean="0"/>
              <a:t>If an </a:t>
            </a:r>
            <a:r>
              <a:rPr lang="en-US" sz="2000" dirty="0" err="1" smtClean="0"/>
              <a:t>ack</a:t>
            </a:r>
            <a:r>
              <a:rPr lang="en-US" sz="2000" dirty="0" smtClean="0"/>
              <a:t> is received, the transmitting station knows that its frame has been received correctly. Continue Step 2 if more frames to send. If no </a:t>
            </a:r>
            <a:r>
              <a:rPr lang="en-US" sz="2000" dirty="0" err="1" smtClean="0"/>
              <a:t>ack</a:t>
            </a:r>
            <a:r>
              <a:rPr lang="en-US" sz="2000" dirty="0" smtClean="0"/>
              <a:t> is received, Continue Step 2 to resend the previous frame.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Wireless, Mobile Networks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6-</a:t>
            </a:r>
            <a:fld id="{602C744B-1C5B-4E90-8A36-066ACA7945F7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>
                <a:latin typeface="Arial" charset="0"/>
              </a:rPr>
              <a:t>Wireless, Mobile Networks</a:t>
            </a:r>
          </a:p>
        </p:txBody>
      </p:sp>
      <p:sp>
        <p:nvSpPr>
          <p:cNvPr id="266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6-</a:t>
            </a:r>
            <a:fld id="{CFF40154-29D6-435D-83CF-6AFCB1387AFB}" type="slidenum">
              <a:rPr lang="en-US"/>
              <a:pPr/>
              <a:t>29</a:t>
            </a:fld>
            <a:endParaRPr lang="en-US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212725"/>
            <a:ext cx="8370887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Gill Sans MT" charset="0"/>
                <a:ea typeface="ＭＳ Ｐゴシック" charset="0"/>
              </a:rPr>
              <a:t>Collision avoidance mechanism</a:t>
            </a:r>
            <a:endParaRPr lang="en-US" dirty="0">
              <a:latin typeface="Gill Sans MT" charset="0"/>
              <a:ea typeface="ＭＳ Ｐゴシック" charset="0"/>
            </a:endParaRP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1975" y="1439863"/>
            <a:ext cx="7772400" cy="36115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i="1" dirty="0" smtClean="0">
                <a:solidFill>
                  <a:srgbClr val="C00000"/>
                </a:solidFill>
              </a:rPr>
              <a:t>idea:</a:t>
            </a:r>
            <a:r>
              <a:rPr lang="en-US" sz="2400" dirty="0" smtClean="0">
                <a:solidFill>
                  <a:srgbClr val="C00000"/>
                </a:solidFill>
              </a:rPr>
              <a:t>  </a:t>
            </a:r>
            <a:r>
              <a:rPr lang="en-US" sz="2400" dirty="0" smtClean="0"/>
              <a:t>allow sender to </a:t>
            </a:r>
            <a:r>
              <a:rPr lang="ja-JP" altLang="en-US" sz="2400" smtClean="0"/>
              <a:t>“</a:t>
            </a:r>
            <a:r>
              <a:rPr lang="en-US" altLang="ja-JP" sz="2400" dirty="0" smtClean="0"/>
              <a:t>reserve</a:t>
            </a:r>
            <a:r>
              <a:rPr lang="ja-JP" altLang="en-US" sz="2400" smtClean="0"/>
              <a:t>”</a:t>
            </a:r>
            <a:r>
              <a:rPr lang="en-US" altLang="ja-JP" sz="2400" dirty="0" smtClean="0"/>
              <a:t> channel rather than random access of data frames: avoid  collisions of long  data frames</a:t>
            </a:r>
          </a:p>
          <a:p>
            <a:r>
              <a:rPr lang="en-US" sz="2400" dirty="0" smtClean="0"/>
              <a:t>sender first transmits </a:t>
            </a:r>
            <a:r>
              <a:rPr lang="en-US" sz="2400" i="1" dirty="0" smtClean="0"/>
              <a:t>small</a:t>
            </a:r>
            <a:r>
              <a:rPr lang="en-US" sz="2400" dirty="0" smtClean="0"/>
              <a:t> request-to-send (RTS) packets to base station (BS) using CSMA</a:t>
            </a:r>
          </a:p>
          <a:p>
            <a:pPr lvl="1"/>
            <a:r>
              <a:rPr lang="en-US" sz="2000" dirty="0" smtClean="0"/>
              <a:t>RTSs may still collide with each other (but they</a:t>
            </a:r>
            <a:r>
              <a:rPr lang="ja-JP" altLang="en-US" sz="2000" smtClean="0"/>
              <a:t>’</a:t>
            </a:r>
            <a:r>
              <a:rPr lang="en-US" altLang="ja-JP" sz="2000" dirty="0" smtClean="0"/>
              <a:t>re short)</a:t>
            </a:r>
          </a:p>
          <a:p>
            <a:r>
              <a:rPr lang="en-US" sz="2400" dirty="0" smtClean="0"/>
              <a:t>BS broadcasts clear-to-send CTS in response to RTS</a:t>
            </a:r>
          </a:p>
          <a:p>
            <a:r>
              <a:rPr lang="en-US" sz="2400" dirty="0" smtClean="0"/>
              <a:t>CTS heard by all nodes</a:t>
            </a:r>
          </a:p>
          <a:p>
            <a:pPr lvl="1">
              <a:lnSpc>
                <a:spcPts val="2000"/>
              </a:lnSpc>
            </a:pPr>
            <a:r>
              <a:rPr lang="en-US" sz="2000" dirty="0" smtClean="0"/>
              <a:t>sender transmits data frame</a:t>
            </a:r>
          </a:p>
          <a:p>
            <a:pPr lvl="1">
              <a:lnSpc>
                <a:spcPts val="2000"/>
              </a:lnSpc>
            </a:pPr>
            <a:r>
              <a:rPr lang="en-US" sz="2000" dirty="0" smtClean="0"/>
              <a:t>other stations defer transmissions </a:t>
            </a:r>
          </a:p>
          <a:p>
            <a:pPr lvl="1">
              <a:buFont typeface="Wingdings" pitchFamily="2" charset="2"/>
              <a:buNone/>
            </a:pPr>
            <a:endParaRPr lang="en-US" sz="2000" dirty="0" smtClean="0"/>
          </a:p>
        </p:txBody>
      </p:sp>
      <p:sp>
        <p:nvSpPr>
          <p:cNvPr id="26630" name="Text Box 4"/>
          <p:cNvSpPr txBox="1">
            <a:spLocks noChangeArrowheads="1"/>
          </p:cNvSpPr>
          <p:nvPr/>
        </p:nvSpPr>
        <p:spPr bwMode="auto">
          <a:xfrm>
            <a:off x="1857375" y="5203825"/>
            <a:ext cx="5356225" cy="95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800" i="1" dirty="0" smtClean="0">
                <a:solidFill>
                  <a:srgbClr val="000099"/>
                </a:solidFill>
                <a:latin typeface="Gill Sans MT" charset="0"/>
                <a:cs typeface="Arial" charset="0"/>
              </a:rPr>
              <a:t>avoid data frame collisions completely </a:t>
            </a:r>
          </a:p>
          <a:p>
            <a:pPr algn="ctr">
              <a:defRPr/>
            </a:pPr>
            <a:r>
              <a:rPr lang="en-US" sz="2800" i="1" dirty="0" smtClean="0">
                <a:solidFill>
                  <a:srgbClr val="000099"/>
                </a:solidFill>
                <a:latin typeface="Gill Sans MT" charset="0"/>
                <a:cs typeface="Arial" charset="0"/>
              </a:rPr>
              <a:t>using small reservation packets!</a:t>
            </a:r>
          </a:p>
        </p:txBody>
      </p:sp>
      <p:sp>
        <p:nvSpPr>
          <p:cNvPr id="26631" name="Rectangle 5"/>
          <p:cNvSpPr>
            <a:spLocks noChangeArrowheads="1"/>
          </p:cNvSpPr>
          <p:nvPr/>
        </p:nvSpPr>
        <p:spPr bwMode="auto">
          <a:xfrm>
            <a:off x="1630363" y="5246688"/>
            <a:ext cx="5853112" cy="91440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6567" name="Picture 18" descr="underline_base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988" y="1008063"/>
            <a:ext cx="6399212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>
                <a:latin typeface="Tahoma" charset="0"/>
              </a:rPr>
              <a:t>Network Layer</a:t>
            </a:r>
          </a:p>
        </p:txBody>
      </p:sp>
      <p:sp>
        <p:nvSpPr>
          <p:cNvPr id="3481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4-</a:t>
            </a:r>
            <a:fld id="{C4AED63A-0F20-4B10-ADD8-6E4E634BA934}" type="slidenum">
              <a:rPr lang="en-US"/>
              <a:pPr/>
              <a:t>3</a:t>
            </a:fld>
            <a:endParaRPr lang="en-US"/>
          </a:p>
        </p:txBody>
      </p:sp>
      <p:grpSp>
        <p:nvGrpSpPr>
          <p:cNvPr id="2" name="Group 55"/>
          <p:cNvGrpSpPr>
            <a:grpSpLocks/>
          </p:cNvGrpSpPr>
          <p:nvPr/>
        </p:nvGrpSpPr>
        <p:grpSpPr bwMode="auto">
          <a:xfrm>
            <a:off x="3062288" y="963613"/>
            <a:ext cx="4127500" cy="5326062"/>
            <a:chOff x="1929" y="607"/>
            <a:chExt cx="2600" cy="3355"/>
          </a:xfrm>
        </p:grpSpPr>
        <p:sp>
          <p:nvSpPr>
            <p:cNvPr id="34849" name="Rectangle 4"/>
            <p:cNvSpPr>
              <a:spLocks noChangeArrowheads="1"/>
            </p:cNvSpPr>
            <p:nvPr/>
          </p:nvSpPr>
          <p:spPr bwMode="auto">
            <a:xfrm>
              <a:off x="2040" y="868"/>
              <a:ext cx="2489" cy="3039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50" name="Rectangle 5"/>
            <p:cNvSpPr>
              <a:spLocks noChangeArrowheads="1"/>
            </p:cNvSpPr>
            <p:nvPr/>
          </p:nvSpPr>
          <p:spPr bwMode="auto">
            <a:xfrm>
              <a:off x="1980" y="935"/>
              <a:ext cx="2489" cy="302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400"/>
            </a:p>
          </p:txBody>
        </p:sp>
        <p:sp>
          <p:nvSpPr>
            <p:cNvPr id="34851" name="Text Box 6"/>
            <p:cNvSpPr txBox="1">
              <a:spLocks noChangeArrowheads="1"/>
            </p:cNvSpPr>
            <p:nvPr/>
          </p:nvSpPr>
          <p:spPr bwMode="auto">
            <a:xfrm>
              <a:off x="1954" y="973"/>
              <a:ext cx="3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ver</a:t>
              </a:r>
              <a:endParaRPr lang="en-US" sz="2400"/>
            </a:p>
          </p:txBody>
        </p:sp>
        <p:sp>
          <p:nvSpPr>
            <p:cNvPr id="34852" name="Text Box 7"/>
            <p:cNvSpPr txBox="1">
              <a:spLocks noChangeArrowheads="1"/>
            </p:cNvSpPr>
            <p:nvPr/>
          </p:nvSpPr>
          <p:spPr bwMode="auto">
            <a:xfrm>
              <a:off x="3529" y="1012"/>
              <a:ext cx="50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mtClean="0"/>
                <a:t>length</a:t>
              </a:r>
            </a:p>
          </p:txBody>
        </p:sp>
        <p:sp>
          <p:nvSpPr>
            <p:cNvPr id="34853" name="Line 8"/>
            <p:cNvSpPr>
              <a:spLocks noChangeShapeType="1"/>
            </p:cNvSpPr>
            <p:nvPr/>
          </p:nvSpPr>
          <p:spPr bwMode="auto">
            <a:xfrm>
              <a:off x="1988" y="1261"/>
              <a:ext cx="2486" cy="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34854" name="Line 9"/>
            <p:cNvSpPr>
              <a:spLocks noChangeShapeType="1"/>
            </p:cNvSpPr>
            <p:nvPr/>
          </p:nvSpPr>
          <p:spPr bwMode="auto">
            <a:xfrm flipH="1" flipV="1">
              <a:off x="3210" y="941"/>
              <a:ext cx="0" cy="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34855" name="Text Box 10"/>
            <p:cNvSpPr txBox="1">
              <a:spLocks noChangeArrowheads="1"/>
            </p:cNvSpPr>
            <p:nvPr/>
          </p:nvSpPr>
          <p:spPr bwMode="auto">
            <a:xfrm>
              <a:off x="2922" y="607"/>
              <a:ext cx="5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32 bits</a:t>
              </a:r>
              <a:endParaRPr lang="en-US" sz="2400"/>
            </a:p>
          </p:txBody>
        </p:sp>
        <p:sp>
          <p:nvSpPr>
            <p:cNvPr id="34856" name="Line 11"/>
            <p:cNvSpPr>
              <a:spLocks noChangeShapeType="1"/>
            </p:cNvSpPr>
            <p:nvPr/>
          </p:nvSpPr>
          <p:spPr bwMode="auto">
            <a:xfrm>
              <a:off x="3552" y="762"/>
              <a:ext cx="899" cy="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34857" name="Line 12"/>
            <p:cNvSpPr>
              <a:spLocks noChangeShapeType="1"/>
            </p:cNvSpPr>
            <p:nvPr/>
          </p:nvSpPr>
          <p:spPr bwMode="auto">
            <a:xfrm rot="10800000">
              <a:off x="1972" y="769"/>
              <a:ext cx="84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34858" name="Text Box 13"/>
            <p:cNvSpPr txBox="1">
              <a:spLocks noChangeArrowheads="1"/>
            </p:cNvSpPr>
            <p:nvPr/>
          </p:nvSpPr>
          <p:spPr bwMode="auto">
            <a:xfrm>
              <a:off x="2606" y="2792"/>
              <a:ext cx="1351" cy="8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2000"/>
                <a:t>data </a:t>
              </a:r>
            </a:p>
            <a:p>
              <a:pPr algn="ctr"/>
              <a:r>
                <a:rPr lang="en-US" sz="2000"/>
                <a:t>(variable length,</a:t>
              </a:r>
            </a:p>
            <a:p>
              <a:pPr algn="ctr"/>
              <a:r>
                <a:rPr lang="en-US" sz="2000"/>
                <a:t>typically a TCP </a:t>
              </a:r>
            </a:p>
            <a:p>
              <a:pPr algn="ctr"/>
              <a:r>
                <a:rPr lang="en-US" sz="2000"/>
                <a:t>or UDP segment)</a:t>
              </a:r>
              <a:endParaRPr lang="en-US" sz="2400"/>
            </a:p>
          </p:txBody>
        </p:sp>
        <p:sp>
          <p:nvSpPr>
            <p:cNvPr id="34859" name="Text Box 14"/>
            <p:cNvSpPr txBox="1">
              <a:spLocks noChangeArrowheads="1"/>
            </p:cNvSpPr>
            <p:nvPr/>
          </p:nvSpPr>
          <p:spPr bwMode="auto">
            <a:xfrm>
              <a:off x="1929" y="1320"/>
              <a:ext cx="135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/>
                <a:t>16-bit identifier</a:t>
              </a:r>
              <a:endParaRPr lang="en-US" sz="2000"/>
            </a:p>
          </p:txBody>
        </p:sp>
        <p:sp>
          <p:nvSpPr>
            <p:cNvPr id="34860" name="Line 15"/>
            <p:cNvSpPr>
              <a:spLocks noChangeShapeType="1"/>
            </p:cNvSpPr>
            <p:nvPr/>
          </p:nvSpPr>
          <p:spPr bwMode="auto">
            <a:xfrm flipV="1">
              <a:off x="1984" y="2205"/>
              <a:ext cx="248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34861" name="Line 16"/>
            <p:cNvSpPr>
              <a:spLocks noChangeShapeType="1"/>
            </p:cNvSpPr>
            <p:nvPr/>
          </p:nvSpPr>
          <p:spPr bwMode="auto">
            <a:xfrm flipV="1">
              <a:off x="1984" y="2505"/>
              <a:ext cx="248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34862" name="Text Box 17"/>
            <p:cNvSpPr txBox="1">
              <a:spLocks noChangeArrowheads="1"/>
            </p:cNvSpPr>
            <p:nvPr/>
          </p:nvSpPr>
          <p:spPr bwMode="auto">
            <a:xfrm>
              <a:off x="3464" y="1549"/>
              <a:ext cx="80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mtClean="0"/>
                <a:t>header</a:t>
              </a:r>
            </a:p>
            <a:p>
              <a:pPr algn="ctr">
                <a:defRPr/>
              </a:pPr>
              <a:r>
                <a:rPr lang="en-US" smtClean="0"/>
                <a:t> checksum</a:t>
              </a:r>
            </a:p>
          </p:txBody>
        </p:sp>
        <p:sp>
          <p:nvSpPr>
            <p:cNvPr id="34863" name="Text Box 18"/>
            <p:cNvSpPr txBox="1">
              <a:spLocks noChangeArrowheads="1"/>
            </p:cNvSpPr>
            <p:nvPr/>
          </p:nvSpPr>
          <p:spPr bwMode="auto">
            <a:xfrm>
              <a:off x="2008" y="1531"/>
              <a:ext cx="548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mtClean="0"/>
                <a:t>time to</a:t>
              </a:r>
            </a:p>
            <a:p>
              <a:pPr algn="ctr">
                <a:defRPr/>
              </a:pPr>
              <a:r>
                <a:rPr lang="en-US" smtClean="0"/>
                <a:t>live</a:t>
              </a:r>
            </a:p>
          </p:txBody>
        </p:sp>
        <p:sp>
          <p:nvSpPr>
            <p:cNvPr id="34864" name="Text Box 19"/>
            <p:cNvSpPr txBox="1">
              <a:spLocks noChangeArrowheads="1"/>
            </p:cNvSpPr>
            <p:nvPr/>
          </p:nvSpPr>
          <p:spPr bwMode="auto">
            <a:xfrm>
              <a:off x="2369" y="1959"/>
              <a:ext cx="166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32 bit source IP address</a:t>
              </a:r>
              <a:endParaRPr lang="en-US" sz="2400"/>
            </a:p>
          </p:txBody>
        </p:sp>
        <p:sp>
          <p:nvSpPr>
            <p:cNvPr id="34865" name="Text Box 31"/>
            <p:cNvSpPr txBox="1">
              <a:spLocks noChangeArrowheads="1"/>
            </p:cNvSpPr>
            <p:nvPr/>
          </p:nvSpPr>
          <p:spPr bwMode="auto">
            <a:xfrm>
              <a:off x="2222" y="907"/>
              <a:ext cx="47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head.</a:t>
              </a:r>
            </a:p>
            <a:p>
              <a:pPr algn="ctr"/>
              <a:r>
                <a:rPr lang="en-US"/>
                <a:t>len</a:t>
              </a:r>
              <a:endParaRPr lang="en-US" sz="2400"/>
            </a:p>
          </p:txBody>
        </p:sp>
        <p:sp>
          <p:nvSpPr>
            <p:cNvPr id="34866" name="Text Box 32"/>
            <p:cNvSpPr txBox="1">
              <a:spLocks noChangeArrowheads="1"/>
            </p:cNvSpPr>
            <p:nvPr/>
          </p:nvSpPr>
          <p:spPr bwMode="auto">
            <a:xfrm>
              <a:off x="2646" y="901"/>
              <a:ext cx="57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type of</a:t>
              </a:r>
            </a:p>
            <a:p>
              <a:pPr algn="ctr"/>
              <a:r>
                <a:rPr lang="en-US"/>
                <a:t>service</a:t>
              </a:r>
              <a:endParaRPr lang="en-US" sz="2400"/>
            </a:p>
          </p:txBody>
        </p:sp>
        <p:sp>
          <p:nvSpPr>
            <p:cNvPr id="34867" name="Line 33"/>
            <p:cNvSpPr>
              <a:spLocks noChangeShapeType="1"/>
            </p:cNvSpPr>
            <p:nvPr/>
          </p:nvSpPr>
          <p:spPr bwMode="auto">
            <a:xfrm flipH="1" flipV="1">
              <a:off x="2646" y="938"/>
              <a:ext cx="0" cy="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34868" name="Line 34"/>
            <p:cNvSpPr>
              <a:spLocks noChangeShapeType="1"/>
            </p:cNvSpPr>
            <p:nvPr/>
          </p:nvSpPr>
          <p:spPr bwMode="auto">
            <a:xfrm flipH="1" flipV="1">
              <a:off x="2259" y="944"/>
              <a:ext cx="0" cy="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34869" name="Line 37"/>
            <p:cNvSpPr>
              <a:spLocks noChangeShapeType="1"/>
            </p:cNvSpPr>
            <p:nvPr/>
          </p:nvSpPr>
          <p:spPr bwMode="auto">
            <a:xfrm flipH="1" flipV="1">
              <a:off x="3210" y="1265"/>
              <a:ext cx="0" cy="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34870" name="Text Box 38"/>
            <p:cNvSpPr txBox="1">
              <a:spLocks noChangeArrowheads="1"/>
            </p:cNvSpPr>
            <p:nvPr/>
          </p:nvSpPr>
          <p:spPr bwMode="auto">
            <a:xfrm>
              <a:off x="3117" y="1314"/>
              <a:ext cx="48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/>
                <a:t>flgs</a:t>
              </a:r>
              <a:endParaRPr lang="en-US" sz="2000"/>
            </a:p>
          </p:txBody>
        </p:sp>
        <p:sp>
          <p:nvSpPr>
            <p:cNvPr id="34871" name="Line 39"/>
            <p:cNvSpPr>
              <a:spLocks noChangeShapeType="1"/>
            </p:cNvSpPr>
            <p:nvPr/>
          </p:nvSpPr>
          <p:spPr bwMode="auto">
            <a:xfrm flipH="1" flipV="1">
              <a:off x="3504" y="1259"/>
              <a:ext cx="0" cy="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34872" name="Text Box 40"/>
            <p:cNvSpPr txBox="1">
              <a:spLocks noChangeArrowheads="1"/>
            </p:cNvSpPr>
            <p:nvPr/>
          </p:nvSpPr>
          <p:spPr bwMode="auto">
            <a:xfrm>
              <a:off x="3531" y="1230"/>
              <a:ext cx="900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/>
                <a:t>fragment</a:t>
              </a:r>
            </a:p>
            <a:p>
              <a:pPr algn="ctr"/>
              <a:r>
                <a:rPr lang="en-US"/>
                <a:t> offset</a:t>
              </a:r>
              <a:endParaRPr lang="en-US" sz="2000"/>
            </a:p>
          </p:txBody>
        </p:sp>
        <p:sp>
          <p:nvSpPr>
            <p:cNvPr id="34873" name="Line 43"/>
            <p:cNvSpPr>
              <a:spLocks noChangeShapeType="1"/>
            </p:cNvSpPr>
            <p:nvPr/>
          </p:nvSpPr>
          <p:spPr bwMode="auto">
            <a:xfrm flipV="1">
              <a:off x="1984" y="1581"/>
              <a:ext cx="248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34874" name="Line 44"/>
            <p:cNvSpPr>
              <a:spLocks noChangeShapeType="1"/>
            </p:cNvSpPr>
            <p:nvPr/>
          </p:nvSpPr>
          <p:spPr bwMode="auto">
            <a:xfrm flipH="1" flipV="1">
              <a:off x="3210" y="1583"/>
              <a:ext cx="0" cy="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34875" name="Line 45"/>
            <p:cNvSpPr>
              <a:spLocks noChangeShapeType="1"/>
            </p:cNvSpPr>
            <p:nvPr/>
          </p:nvSpPr>
          <p:spPr bwMode="auto">
            <a:xfrm flipV="1">
              <a:off x="1972" y="1905"/>
              <a:ext cx="248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34876" name="Text Box 46"/>
            <p:cNvSpPr txBox="1">
              <a:spLocks noChangeArrowheads="1"/>
            </p:cNvSpPr>
            <p:nvPr/>
          </p:nvSpPr>
          <p:spPr bwMode="auto">
            <a:xfrm>
              <a:off x="2668" y="1525"/>
              <a:ext cx="48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mtClean="0"/>
                <a:t>upper</a:t>
              </a:r>
            </a:p>
            <a:p>
              <a:pPr algn="ctr">
                <a:defRPr/>
              </a:pPr>
              <a:r>
                <a:rPr lang="en-US" smtClean="0"/>
                <a:t> layer</a:t>
              </a:r>
            </a:p>
          </p:txBody>
        </p:sp>
        <p:sp>
          <p:nvSpPr>
            <p:cNvPr id="34877" name="Line 47"/>
            <p:cNvSpPr>
              <a:spLocks noChangeShapeType="1"/>
            </p:cNvSpPr>
            <p:nvPr/>
          </p:nvSpPr>
          <p:spPr bwMode="auto">
            <a:xfrm flipH="1" flipV="1">
              <a:off x="2610" y="1589"/>
              <a:ext cx="0" cy="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34878" name="Text Box 49"/>
            <p:cNvSpPr txBox="1">
              <a:spLocks noChangeArrowheads="1"/>
            </p:cNvSpPr>
            <p:nvPr/>
          </p:nvSpPr>
          <p:spPr bwMode="auto">
            <a:xfrm>
              <a:off x="2262" y="2235"/>
              <a:ext cx="193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32 bit destination IP address</a:t>
              </a:r>
              <a:endParaRPr lang="en-US" sz="2400"/>
            </a:p>
          </p:txBody>
        </p:sp>
        <p:sp>
          <p:nvSpPr>
            <p:cNvPr id="34879" name="Line 50"/>
            <p:cNvSpPr>
              <a:spLocks noChangeShapeType="1"/>
            </p:cNvSpPr>
            <p:nvPr/>
          </p:nvSpPr>
          <p:spPr bwMode="auto">
            <a:xfrm flipV="1">
              <a:off x="1984" y="2787"/>
              <a:ext cx="248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34880" name="Text Box 51"/>
            <p:cNvSpPr txBox="1">
              <a:spLocks noChangeArrowheads="1"/>
            </p:cNvSpPr>
            <p:nvPr/>
          </p:nvSpPr>
          <p:spPr bwMode="auto">
            <a:xfrm>
              <a:off x="2673" y="2529"/>
              <a:ext cx="10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options (if any)</a:t>
              </a:r>
              <a:endParaRPr lang="en-US" sz="2400"/>
            </a:p>
          </p:txBody>
        </p:sp>
      </p:grpSp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>
          <a:xfrm>
            <a:off x="520700" y="0"/>
            <a:ext cx="7772400" cy="781050"/>
          </a:xfrm>
        </p:spPr>
        <p:txBody>
          <a:bodyPr/>
          <a:lstStyle/>
          <a:p>
            <a:r>
              <a:rPr lang="en-US" sz="4000" smtClean="0">
                <a:ea typeface="ＭＳ Ｐゴシック" pitchFamily="34" charset="-128"/>
              </a:rPr>
              <a:t>IP datagram format</a:t>
            </a:r>
            <a:endParaRPr lang="en-US" smtClean="0">
              <a:ea typeface="ＭＳ Ｐゴシック" pitchFamily="34" charset="-128"/>
            </a:endParaRPr>
          </a:p>
        </p:txBody>
      </p:sp>
      <p:grpSp>
        <p:nvGrpSpPr>
          <p:cNvPr id="3" name="Group 56"/>
          <p:cNvGrpSpPr>
            <a:grpSpLocks/>
          </p:cNvGrpSpPr>
          <p:nvPr/>
        </p:nvGrpSpPr>
        <p:grpSpPr bwMode="auto">
          <a:xfrm>
            <a:off x="768350" y="858838"/>
            <a:ext cx="2501900" cy="792162"/>
            <a:chOff x="484" y="541"/>
            <a:chExt cx="1576" cy="499"/>
          </a:xfrm>
        </p:grpSpPr>
        <p:sp>
          <p:nvSpPr>
            <p:cNvPr id="34847" name="Text Box 20"/>
            <p:cNvSpPr txBox="1">
              <a:spLocks noChangeArrowheads="1"/>
            </p:cNvSpPr>
            <p:nvPr/>
          </p:nvSpPr>
          <p:spPr bwMode="auto">
            <a:xfrm>
              <a:off x="484" y="541"/>
              <a:ext cx="1308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/>
                <a:t>IP protocol version</a:t>
              </a:r>
            </a:p>
            <a:p>
              <a:pPr algn="r"/>
              <a:r>
                <a:rPr lang="en-US"/>
                <a:t>number</a:t>
              </a:r>
              <a:endParaRPr lang="en-US" sz="1000"/>
            </a:p>
          </p:txBody>
        </p:sp>
        <p:sp>
          <p:nvSpPr>
            <p:cNvPr id="34848" name="Line 23"/>
            <p:cNvSpPr>
              <a:spLocks noChangeShapeType="1"/>
            </p:cNvSpPr>
            <p:nvPr/>
          </p:nvSpPr>
          <p:spPr bwMode="auto">
            <a:xfrm>
              <a:off x="1727" y="749"/>
              <a:ext cx="333" cy="29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4" name="Group 57"/>
          <p:cNvGrpSpPr>
            <a:grpSpLocks/>
          </p:cNvGrpSpPr>
          <p:nvPr/>
        </p:nvGrpSpPr>
        <p:grpSpPr bwMode="auto">
          <a:xfrm>
            <a:off x="1258888" y="1406525"/>
            <a:ext cx="2416175" cy="641350"/>
            <a:chOff x="793" y="886"/>
            <a:chExt cx="1522" cy="404"/>
          </a:xfrm>
        </p:grpSpPr>
        <p:sp>
          <p:nvSpPr>
            <p:cNvPr id="34845" name="Text Box 21"/>
            <p:cNvSpPr txBox="1">
              <a:spLocks noChangeArrowheads="1"/>
            </p:cNvSpPr>
            <p:nvPr/>
          </p:nvSpPr>
          <p:spPr bwMode="auto">
            <a:xfrm>
              <a:off x="793" y="886"/>
              <a:ext cx="99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/>
                <a:t>header length</a:t>
              </a:r>
            </a:p>
            <a:p>
              <a:pPr algn="r"/>
              <a:r>
                <a:rPr lang="en-US"/>
                <a:t> (bytes)</a:t>
              </a:r>
              <a:endParaRPr lang="en-US" sz="1000"/>
            </a:p>
          </p:txBody>
        </p:sp>
        <p:sp>
          <p:nvSpPr>
            <p:cNvPr id="34846" name="Line 24"/>
            <p:cNvSpPr>
              <a:spLocks noChangeShapeType="1"/>
            </p:cNvSpPr>
            <p:nvPr/>
          </p:nvSpPr>
          <p:spPr bwMode="auto">
            <a:xfrm>
              <a:off x="1745" y="1100"/>
              <a:ext cx="570" cy="93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5" name="Group 60"/>
          <p:cNvGrpSpPr>
            <a:grpSpLocks/>
          </p:cNvGrpSpPr>
          <p:nvPr/>
        </p:nvGrpSpPr>
        <p:grpSpPr bwMode="auto">
          <a:xfrm>
            <a:off x="727075" y="2732088"/>
            <a:ext cx="3624263" cy="1592262"/>
            <a:chOff x="458" y="1721"/>
            <a:chExt cx="2283" cy="1003"/>
          </a:xfrm>
        </p:grpSpPr>
        <p:sp>
          <p:nvSpPr>
            <p:cNvPr id="34843" name="Text Box 27"/>
            <p:cNvSpPr txBox="1">
              <a:spLocks noChangeArrowheads="1"/>
            </p:cNvSpPr>
            <p:nvPr/>
          </p:nvSpPr>
          <p:spPr bwMode="auto">
            <a:xfrm>
              <a:off x="458" y="2320"/>
              <a:ext cx="140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>
                <a:defRPr/>
              </a:pPr>
              <a:r>
                <a:rPr lang="en-US" smtClean="0"/>
                <a:t>upper layer protocol</a:t>
              </a:r>
            </a:p>
            <a:p>
              <a:pPr algn="r">
                <a:defRPr/>
              </a:pPr>
              <a:r>
                <a:rPr lang="en-US" smtClean="0"/>
                <a:t>to deliver payload to</a:t>
              </a:r>
            </a:p>
          </p:txBody>
        </p:sp>
        <p:sp>
          <p:nvSpPr>
            <p:cNvPr id="34844" name="Line 28"/>
            <p:cNvSpPr>
              <a:spLocks noChangeShapeType="1"/>
            </p:cNvSpPr>
            <p:nvPr/>
          </p:nvSpPr>
          <p:spPr bwMode="auto">
            <a:xfrm flipV="1">
              <a:off x="1817" y="1721"/>
              <a:ext cx="924" cy="70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6" name="Group 61"/>
          <p:cNvGrpSpPr>
            <a:grpSpLocks/>
          </p:cNvGrpSpPr>
          <p:nvPr/>
        </p:nvGrpSpPr>
        <p:grpSpPr bwMode="auto">
          <a:xfrm>
            <a:off x="6846888" y="1054100"/>
            <a:ext cx="2176462" cy="735013"/>
            <a:chOff x="4313" y="664"/>
            <a:chExt cx="1371" cy="463"/>
          </a:xfrm>
        </p:grpSpPr>
        <p:sp>
          <p:nvSpPr>
            <p:cNvPr id="34841" name="Text Box 26"/>
            <p:cNvSpPr txBox="1">
              <a:spLocks noChangeArrowheads="1"/>
            </p:cNvSpPr>
            <p:nvPr/>
          </p:nvSpPr>
          <p:spPr bwMode="auto">
            <a:xfrm>
              <a:off x="4648" y="664"/>
              <a:ext cx="103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mtClean="0"/>
                <a:t>total datagram</a:t>
              </a:r>
            </a:p>
            <a:p>
              <a:pPr>
                <a:defRPr/>
              </a:pPr>
              <a:r>
                <a:rPr lang="en-US" smtClean="0"/>
                <a:t>length (bytes)</a:t>
              </a:r>
            </a:p>
          </p:txBody>
        </p:sp>
        <p:sp>
          <p:nvSpPr>
            <p:cNvPr id="34842" name="Line 30"/>
            <p:cNvSpPr>
              <a:spLocks noChangeShapeType="1"/>
            </p:cNvSpPr>
            <p:nvPr/>
          </p:nvSpPr>
          <p:spPr bwMode="auto">
            <a:xfrm flipH="1">
              <a:off x="4313" y="869"/>
              <a:ext cx="402" cy="25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7" name="Group 58"/>
          <p:cNvGrpSpPr>
            <a:grpSpLocks/>
          </p:cNvGrpSpPr>
          <p:nvPr/>
        </p:nvGrpSpPr>
        <p:grpSpPr bwMode="auto">
          <a:xfrm>
            <a:off x="1293813" y="1760538"/>
            <a:ext cx="3028950" cy="565150"/>
            <a:chOff x="815" y="1109"/>
            <a:chExt cx="1908" cy="356"/>
          </a:xfrm>
        </p:grpSpPr>
        <p:sp>
          <p:nvSpPr>
            <p:cNvPr id="34839" name="Text Box 35"/>
            <p:cNvSpPr txBox="1">
              <a:spLocks noChangeArrowheads="1"/>
            </p:cNvSpPr>
            <p:nvPr/>
          </p:nvSpPr>
          <p:spPr bwMode="auto">
            <a:xfrm>
              <a:off x="815" y="1234"/>
              <a:ext cx="10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ja-JP" altLang="en-US"/>
                <a:t>“</a:t>
              </a:r>
              <a:r>
                <a:rPr lang="en-US" altLang="ja-JP"/>
                <a:t>type</a:t>
              </a:r>
              <a:r>
                <a:rPr lang="ja-JP" altLang="en-US"/>
                <a:t>”</a:t>
              </a:r>
              <a:r>
                <a:rPr lang="en-US" altLang="ja-JP"/>
                <a:t> of data </a:t>
              </a:r>
              <a:endParaRPr lang="en-US" sz="1000"/>
            </a:p>
          </p:txBody>
        </p:sp>
        <p:sp>
          <p:nvSpPr>
            <p:cNvPr id="34840" name="Line 36"/>
            <p:cNvSpPr>
              <a:spLocks noChangeShapeType="1"/>
            </p:cNvSpPr>
            <p:nvPr/>
          </p:nvSpPr>
          <p:spPr bwMode="auto">
            <a:xfrm flipV="1">
              <a:off x="1757" y="1109"/>
              <a:ext cx="966" cy="26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8" name="Group 62"/>
          <p:cNvGrpSpPr>
            <a:grpSpLocks/>
          </p:cNvGrpSpPr>
          <p:nvPr/>
        </p:nvGrpSpPr>
        <p:grpSpPr bwMode="auto">
          <a:xfrm>
            <a:off x="4951413" y="1787525"/>
            <a:ext cx="4102100" cy="915988"/>
            <a:chOff x="3119" y="1126"/>
            <a:chExt cx="2584" cy="577"/>
          </a:xfrm>
        </p:grpSpPr>
        <p:sp>
          <p:nvSpPr>
            <p:cNvPr id="34835" name="Text Box 25"/>
            <p:cNvSpPr txBox="1">
              <a:spLocks noChangeArrowheads="1"/>
            </p:cNvSpPr>
            <p:nvPr/>
          </p:nvSpPr>
          <p:spPr bwMode="auto">
            <a:xfrm>
              <a:off x="4667" y="1126"/>
              <a:ext cx="1036" cy="5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mtClean="0"/>
                <a:t>for</a:t>
              </a:r>
            </a:p>
            <a:p>
              <a:pPr>
                <a:defRPr/>
              </a:pPr>
              <a:r>
                <a:rPr lang="en-US" smtClean="0"/>
                <a:t>fragmentation/</a:t>
              </a:r>
            </a:p>
            <a:p>
              <a:pPr>
                <a:defRPr/>
              </a:pPr>
              <a:r>
                <a:rPr lang="en-US" smtClean="0"/>
                <a:t>reassembly</a:t>
              </a:r>
            </a:p>
          </p:txBody>
        </p:sp>
        <p:sp>
          <p:nvSpPr>
            <p:cNvPr id="34836" name="Line 29"/>
            <p:cNvSpPr>
              <a:spLocks noChangeShapeType="1"/>
            </p:cNvSpPr>
            <p:nvPr/>
          </p:nvSpPr>
          <p:spPr bwMode="auto">
            <a:xfrm flipH="1">
              <a:off x="3443" y="1415"/>
              <a:ext cx="1284" cy="12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34837" name="Line 41"/>
            <p:cNvSpPr>
              <a:spLocks noChangeShapeType="1"/>
            </p:cNvSpPr>
            <p:nvPr/>
          </p:nvSpPr>
          <p:spPr bwMode="auto">
            <a:xfrm flipH="1" flipV="1">
              <a:off x="4301" y="1349"/>
              <a:ext cx="414" cy="7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  <p:sp>
          <p:nvSpPr>
            <p:cNvPr id="34838" name="Line 42"/>
            <p:cNvSpPr>
              <a:spLocks noChangeShapeType="1"/>
            </p:cNvSpPr>
            <p:nvPr/>
          </p:nvSpPr>
          <p:spPr bwMode="auto">
            <a:xfrm flipH="1">
              <a:off x="3119" y="1421"/>
              <a:ext cx="1584" cy="3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9" name="Group 59"/>
          <p:cNvGrpSpPr>
            <a:grpSpLocks/>
          </p:cNvGrpSpPr>
          <p:nvPr/>
        </p:nvGrpSpPr>
        <p:grpSpPr bwMode="auto">
          <a:xfrm>
            <a:off x="1019175" y="2406650"/>
            <a:ext cx="2398713" cy="1190625"/>
            <a:chOff x="642" y="1516"/>
            <a:chExt cx="1511" cy="750"/>
          </a:xfrm>
        </p:grpSpPr>
        <p:sp>
          <p:nvSpPr>
            <p:cNvPr id="34833" name="Text Box 22"/>
            <p:cNvSpPr txBox="1">
              <a:spLocks noChangeArrowheads="1"/>
            </p:cNvSpPr>
            <p:nvPr/>
          </p:nvSpPr>
          <p:spPr bwMode="auto">
            <a:xfrm>
              <a:off x="642" y="1516"/>
              <a:ext cx="1204" cy="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>
                <a:defRPr/>
              </a:pPr>
              <a:r>
                <a:rPr lang="en-US" smtClean="0"/>
                <a:t>max number</a:t>
              </a:r>
            </a:p>
            <a:p>
              <a:pPr algn="r">
                <a:defRPr/>
              </a:pPr>
              <a:r>
                <a:rPr lang="en-US" smtClean="0"/>
                <a:t>remaining hops</a:t>
              </a:r>
            </a:p>
            <a:p>
              <a:pPr algn="r">
                <a:defRPr/>
              </a:pPr>
              <a:r>
                <a:rPr lang="en-US" smtClean="0"/>
                <a:t>(decremented at </a:t>
              </a:r>
            </a:p>
            <a:p>
              <a:pPr algn="r">
                <a:defRPr/>
              </a:pPr>
              <a:r>
                <a:rPr lang="en-US" smtClean="0"/>
                <a:t>each router)</a:t>
              </a:r>
            </a:p>
          </p:txBody>
        </p:sp>
        <p:sp>
          <p:nvSpPr>
            <p:cNvPr id="34834" name="Line 48"/>
            <p:cNvSpPr>
              <a:spLocks noChangeShapeType="1"/>
            </p:cNvSpPr>
            <p:nvPr/>
          </p:nvSpPr>
          <p:spPr bwMode="auto">
            <a:xfrm>
              <a:off x="1805" y="1700"/>
              <a:ext cx="348" cy="5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</p:grpSp>
      <p:grpSp>
        <p:nvGrpSpPr>
          <p:cNvPr id="10" name="Group 63"/>
          <p:cNvGrpSpPr>
            <a:grpSpLocks/>
          </p:cNvGrpSpPr>
          <p:nvPr/>
        </p:nvGrpSpPr>
        <p:grpSpPr bwMode="auto">
          <a:xfrm>
            <a:off x="6532563" y="3987800"/>
            <a:ext cx="2508250" cy="1465263"/>
            <a:chOff x="4115" y="2512"/>
            <a:chExt cx="1580" cy="923"/>
          </a:xfrm>
        </p:grpSpPr>
        <p:sp>
          <p:nvSpPr>
            <p:cNvPr id="34831" name="Text Box 52"/>
            <p:cNvSpPr txBox="1">
              <a:spLocks noChangeArrowheads="1"/>
            </p:cNvSpPr>
            <p:nvPr/>
          </p:nvSpPr>
          <p:spPr bwMode="auto">
            <a:xfrm>
              <a:off x="4595" y="2512"/>
              <a:ext cx="1100" cy="9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mtClean="0"/>
                <a:t>e.g. timestamp,</a:t>
              </a:r>
            </a:p>
            <a:p>
              <a:pPr>
                <a:defRPr/>
              </a:pPr>
              <a:r>
                <a:rPr lang="en-US" smtClean="0"/>
                <a:t>record route</a:t>
              </a:r>
            </a:p>
            <a:p>
              <a:pPr>
                <a:defRPr/>
              </a:pPr>
              <a:r>
                <a:rPr lang="en-US" smtClean="0"/>
                <a:t>taken, specify</a:t>
              </a:r>
            </a:p>
            <a:p>
              <a:pPr>
                <a:defRPr/>
              </a:pPr>
              <a:r>
                <a:rPr lang="en-US" smtClean="0"/>
                <a:t>list of routers </a:t>
              </a:r>
            </a:p>
            <a:p>
              <a:pPr>
                <a:defRPr/>
              </a:pPr>
              <a:r>
                <a:rPr lang="en-US" smtClean="0"/>
                <a:t>to visit.</a:t>
              </a:r>
            </a:p>
          </p:txBody>
        </p:sp>
        <p:sp>
          <p:nvSpPr>
            <p:cNvPr id="34832" name="Line 53"/>
            <p:cNvSpPr>
              <a:spLocks noChangeShapeType="1"/>
            </p:cNvSpPr>
            <p:nvPr/>
          </p:nvSpPr>
          <p:spPr bwMode="auto">
            <a:xfrm flipH="1">
              <a:off x="4115" y="2651"/>
              <a:ext cx="516" cy="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575542" name="Rectangle 54"/>
          <p:cNvSpPr>
            <a:spLocks noChangeArrowheads="1"/>
          </p:cNvSpPr>
          <p:nvPr/>
        </p:nvSpPr>
        <p:spPr bwMode="auto">
          <a:xfrm>
            <a:off x="244475" y="4595813"/>
            <a:ext cx="2620963" cy="160655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85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0"/>
              <a:buNone/>
              <a:defRPr/>
            </a:pPr>
            <a:r>
              <a:rPr lang="en-US" sz="2000" i="1">
                <a:solidFill>
                  <a:srgbClr val="CC0000"/>
                </a:solidFill>
                <a:latin typeface="Arial" charset="0"/>
                <a:ea typeface="ＭＳ Ｐゴシック" charset="0"/>
              </a:rPr>
              <a:t>how much overhead?</a:t>
            </a:r>
          </a:p>
          <a:p>
            <a:pPr marL="342900" indent="-342900">
              <a:lnSpc>
                <a:spcPct val="85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0"/>
              <a:buChar char="v"/>
              <a:defRPr/>
            </a:pPr>
            <a:r>
              <a:rPr lang="en-US" sz="2000">
                <a:latin typeface="Arial" charset="0"/>
                <a:ea typeface="ＭＳ Ｐゴシック" charset="0"/>
              </a:rPr>
              <a:t>20 bytes of TCP</a:t>
            </a:r>
          </a:p>
          <a:p>
            <a:pPr marL="342900" indent="-342900">
              <a:lnSpc>
                <a:spcPct val="85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0"/>
              <a:buChar char="v"/>
              <a:defRPr/>
            </a:pPr>
            <a:r>
              <a:rPr lang="en-US" sz="2000">
                <a:latin typeface="Arial" charset="0"/>
                <a:ea typeface="ＭＳ Ｐゴシック" charset="0"/>
              </a:rPr>
              <a:t>20 bytes of IP</a:t>
            </a:r>
          </a:p>
          <a:p>
            <a:pPr marL="342900" indent="-342900">
              <a:lnSpc>
                <a:spcPct val="85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0"/>
              <a:buChar char="v"/>
              <a:defRPr/>
            </a:pPr>
            <a:r>
              <a:rPr lang="en-US" sz="2000">
                <a:latin typeface="Arial" charset="0"/>
                <a:ea typeface="ＭＳ Ｐゴシック" charset="0"/>
              </a:rPr>
              <a:t>= 40 bytes + app layer overhead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7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554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>
                <a:latin typeface="Arial" charset="0"/>
              </a:rPr>
              <a:t>Wireless, Mobile Networks</a:t>
            </a:r>
          </a:p>
        </p:txBody>
      </p:sp>
      <p:sp>
        <p:nvSpPr>
          <p:cNvPr id="2867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6-</a:t>
            </a:r>
            <a:fld id="{7BF0722B-A972-4EE9-A42D-DDEA0497A0A6}" type="slidenum">
              <a:rPr lang="en-US"/>
              <a:pPr/>
              <a:t>30</a:t>
            </a:fld>
            <a:endParaRPr lang="en-US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88925" y="1812925"/>
            <a:ext cx="8077200" cy="985838"/>
            <a:chOff x="240" y="887"/>
            <a:chExt cx="5088" cy="621"/>
          </a:xfrm>
        </p:grpSpPr>
        <p:sp>
          <p:nvSpPr>
            <p:cNvPr id="28687" name="Rectangle 3"/>
            <p:cNvSpPr>
              <a:spLocks noChangeArrowheads="1"/>
            </p:cNvSpPr>
            <p:nvPr/>
          </p:nvSpPr>
          <p:spPr bwMode="auto">
            <a:xfrm>
              <a:off x="240" y="1104"/>
              <a:ext cx="528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frame</a:t>
              </a:r>
            </a:p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control</a:t>
              </a:r>
            </a:p>
          </p:txBody>
        </p:sp>
        <p:sp>
          <p:nvSpPr>
            <p:cNvPr id="28688" name="Rectangle 4"/>
            <p:cNvSpPr>
              <a:spLocks noChangeArrowheads="1"/>
            </p:cNvSpPr>
            <p:nvPr/>
          </p:nvSpPr>
          <p:spPr bwMode="auto">
            <a:xfrm>
              <a:off x="768" y="1104"/>
              <a:ext cx="528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duration</a:t>
              </a:r>
            </a:p>
          </p:txBody>
        </p:sp>
        <p:sp>
          <p:nvSpPr>
            <p:cNvPr id="28689" name="Rectangle 5"/>
            <p:cNvSpPr>
              <a:spLocks noChangeArrowheads="1"/>
            </p:cNvSpPr>
            <p:nvPr/>
          </p:nvSpPr>
          <p:spPr bwMode="auto">
            <a:xfrm>
              <a:off x="1296" y="1104"/>
              <a:ext cx="528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address</a:t>
              </a:r>
            </a:p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1</a:t>
              </a:r>
            </a:p>
          </p:txBody>
        </p:sp>
        <p:sp>
          <p:nvSpPr>
            <p:cNvPr id="28690" name="Rectangle 6"/>
            <p:cNvSpPr>
              <a:spLocks noChangeArrowheads="1"/>
            </p:cNvSpPr>
            <p:nvPr/>
          </p:nvSpPr>
          <p:spPr bwMode="auto">
            <a:xfrm>
              <a:off x="1824" y="1104"/>
              <a:ext cx="528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address</a:t>
              </a:r>
            </a:p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2</a:t>
              </a:r>
            </a:p>
          </p:txBody>
        </p:sp>
        <p:sp>
          <p:nvSpPr>
            <p:cNvPr id="28691" name="Rectangle 7"/>
            <p:cNvSpPr>
              <a:spLocks noChangeArrowheads="1"/>
            </p:cNvSpPr>
            <p:nvPr/>
          </p:nvSpPr>
          <p:spPr bwMode="auto">
            <a:xfrm>
              <a:off x="3408" y="1104"/>
              <a:ext cx="528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address</a:t>
              </a:r>
            </a:p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4</a:t>
              </a:r>
            </a:p>
          </p:txBody>
        </p:sp>
        <p:sp>
          <p:nvSpPr>
            <p:cNvPr id="28692" name="Rectangle 8"/>
            <p:cNvSpPr>
              <a:spLocks noChangeArrowheads="1"/>
            </p:cNvSpPr>
            <p:nvPr/>
          </p:nvSpPr>
          <p:spPr bwMode="auto">
            <a:xfrm>
              <a:off x="2352" y="1104"/>
              <a:ext cx="528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address</a:t>
              </a:r>
            </a:p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3</a:t>
              </a:r>
            </a:p>
          </p:txBody>
        </p:sp>
        <p:sp>
          <p:nvSpPr>
            <p:cNvPr id="28693" name="Rectangle 9"/>
            <p:cNvSpPr>
              <a:spLocks noChangeArrowheads="1"/>
            </p:cNvSpPr>
            <p:nvPr/>
          </p:nvSpPr>
          <p:spPr bwMode="auto">
            <a:xfrm>
              <a:off x="2880" y="1104"/>
              <a:ext cx="528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en-US" sz="1600">
                <a:latin typeface="Arial" pitchFamily="34" charset="0"/>
              </a:endParaRPr>
            </a:p>
          </p:txBody>
        </p:sp>
        <p:sp>
          <p:nvSpPr>
            <p:cNvPr id="28694" name="Rectangle 10"/>
            <p:cNvSpPr>
              <a:spLocks noChangeArrowheads="1"/>
            </p:cNvSpPr>
            <p:nvPr/>
          </p:nvSpPr>
          <p:spPr bwMode="auto">
            <a:xfrm>
              <a:off x="3936" y="1104"/>
              <a:ext cx="864" cy="38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payload</a:t>
              </a:r>
            </a:p>
          </p:txBody>
        </p:sp>
        <p:sp>
          <p:nvSpPr>
            <p:cNvPr id="28695" name="Rectangle 11"/>
            <p:cNvSpPr>
              <a:spLocks noChangeArrowheads="1"/>
            </p:cNvSpPr>
            <p:nvPr/>
          </p:nvSpPr>
          <p:spPr bwMode="auto">
            <a:xfrm>
              <a:off x="4800" y="1104"/>
              <a:ext cx="528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CRC</a:t>
              </a:r>
            </a:p>
          </p:txBody>
        </p:sp>
        <p:sp>
          <p:nvSpPr>
            <p:cNvPr id="28696" name="Text Box 12"/>
            <p:cNvSpPr txBox="1">
              <a:spLocks noChangeArrowheads="1"/>
            </p:cNvSpPr>
            <p:nvPr/>
          </p:nvSpPr>
          <p:spPr bwMode="auto">
            <a:xfrm>
              <a:off x="480" y="912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2</a:t>
              </a:r>
            </a:p>
          </p:txBody>
        </p:sp>
        <p:sp>
          <p:nvSpPr>
            <p:cNvPr id="28697" name="Text Box 13"/>
            <p:cNvSpPr txBox="1">
              <a:spLocks noChangeArrowheads="1"/>
            </p:cNvSpPr>
            <p:nvPr/>
          </p:nvSpPr>
          <p:spPr bwMode="auto">
            <a:xfrm>
              <a:off x="960" y="912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2</a:t>
              </a:r>
            </a:p>
          </p:txBody>
        </p:sp>
        <p:sp>
          <p:nvSpPr>
            <p:cNvPr id="28698" name="Text Box 14"/>
            <p:cNvSpPr txBox="1">
              <a:spLocks noChangeArrowheads="1"/>
            </p:cNvSpPr>
            <p:nvPr/>
          </p:nvSpPr>
          <p:spPr bwMode="auto">
            <a:xfrm>
              <a:off x="1536" y="912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6</a:t>
              </a:r>
            </a:p>
          </p:txBody>
        </p:sp>
        <p:sp>
          <p:nvSpPr>
            <p:cNvPr id="28699" name="Text Box 15"/>
            <p:cNvSpPr txBox="1">
              <a:spLocks noChangeArrowheads="1"/>
            </p:cNvSpPr>
            <p:nvPr/>
          </p:nvSpPr>
          <p:spPr bwMode="auto">
            <a:xfrm>
              <a:off x="2016" y="912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6</a:t>
              </a:r>
            </a:p>
          </p:txBody>
        </p:sp>
        <p:sp>
          <p:nvSpPr>
            <p:cNvPr id="28700" name="Text Box 16"/>
            <p:cNvSpPr txBox="1">
              <a:spLocks noChangeArrowheads="1"/>
            </p:cNvSpPr>
            <p:nvPr/>
          </p:nvSpPr>
          <p:spPr bwMode="auto">
            <a:xfrm>
              <a:off x="2544" y="912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6</a:t>
              </a:r>
            </a:p>
          </p:txBody>
        </p:sp>
        <p:sp>
          <p:nvSpPr>
            <p:cNvPr id="28701" name="Text Box 17"/>
            <p:cNvSpPr txBox="1">
              <a:spLocks noChangeArrowheads="1"/>
            </p:cNvSpPr>
            <p:nvPr/>
          </p:nvSpPr>
          <p:spPr bwMode="auto">
            <a:xfrm>
              <a:off x="3072" y="912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2</a:t>
              </a:r>
            </a:p>
          </p:txBody>
        </p:sp>
        <p:sp>
          <p:nvSpPr>
            <p:cNvPr id="28702" name="Text Box 18"/>
            <p:cNvSpPr txBox="1">
              <a:spLocks noChangeArrowheads="1"/>
            </p:cNvSpPr>
            <p:nvPr/>
          </p:nvSpPr>
          <p:spPr bwMode="auto">
            <a:xfrm>
              <a:off x="3638" y="887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6</a:t>
              </a:r>
            </a:p>
          </p:txBody>
        </p:sp>
        <p:sp>
          <p:nvSpPr>
            <p:cNvPr id="28703" name="Text Box 19"/>
            <p:cNvSpPr txBox="1">
              <a:spLocks noChangeArrowheads="1"/>
            </p:cNvSpPr>
            <p:nvPr/>
          </p:nvSpPr>
          <p:spPr bwMode="auto">
            <a:xfrm>
              <a:off x="4032" y="912"/>
              <a:ext cx="64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mtClean="0">
                  <a:latin typeface="Arial" charset="0"/>
                </a:rPr>
                <a:t>0 - 2312</a:t>
              </a:r>
            </a:p>
          </p:txBody>
        </p:sp>
        <p:sp>
          <p:nvSpPr>
            <p:cNvPr id="28704" name="Text Box 20"/>
            <p:cNvSpPr txBox="1">
              <a:spLocks noChangeArrowheads="1"/>
            </p:cNvSpPr>
            <p:nvPr/>
          </p:nvSpPr>
          <p:spPr bwMode="auto">
            <a:xfrm>
              <a:off x="4982" y="887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4</a:t>
              </a:r>
            </a:p>
          </p:txBody>
        </p:sp>
        <p:sp>
          <p:nvSpPr>
            <p:cNvPr id="28705" name="Text Box 21"/>
            <p:cNvSpPr txBox="1">
              <a:spLocks noChangeArrowheads="1"/>
            </p:cNvSpPr>
            <p:nvPr/>
          </p:nvSpPr>
          <p:spPr bwMode="auto">
            <a:xfrm>
              <a:off x="2918" y="1142"/>
              <a:ext cx="500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sz="1600" smtClean="0">
                  <a:latin typeface="Arial" charset="0"/>
                </a:rPr>
                <a:t>seq</a:t>
              </a:r>
            </a:p>
            <a:p>
              <a:pPr algn="ctr" eaLnBrk="1" hangingPunct="1">
                <a:defRPr/>
              </a:pPr>
              <a:r>
                <a:rPr lang="en-US" sz="1600" smtClean="0">
                  <a:latin typeface="Arial" charset="0"/>
                </a:rPr>
                <a:t>control</a:t>
              </a:r>
            </a:p>
          </p:txBody>
        </p:sp>
      </p:grpSp>
      <p:sp>
        <p:nvSpPr>
          <p:cNvPr id="28677" name="Rectangle 49"/>
          <p:cNvSpPr>
            <a:spLocks noGrp="1" noChangeArrowheads="1"/>
          </p:cNvSpPr>
          <p:nvPr>
            <p:ph type="title"/>
          </p:nvPr>
        </p:nvSpPr>
        <p:spPr>
          <a:xfrm>
            <a:off x="533400" y="157163"/>
            <a:ext cx="6405563" cy="1143000"/>
          </a:xfrm>
        </p:spPr>
        <p:txBody>
          <a:bodyPr/>
          <a:lstStyle/>
          <a:p>
            <a:pPr>
              <a:defRPr/>
            </a:pPr>
            <a:r>
              <a:rPr lang="en-US">
                <a:latin typeface="Gill Sans MT" charset="0"/>
                <a:ea typeface="ＭＳ Ｐゴシック" charset="0"/>
              </a:rPr>
              <a:t>802.11 frame: addressing</a:t>
            </a:r>
          </a:p>
        </p:txBody>
      </p:sp>
      <p:sp>
        <p:nvSpPr>
          <p:cNvPr id="28678" name="Text Box 52"/>
          <p:cNvSpPr txBox="1">
            <a:spLocks noChangeArrowheads="1"/>
          </p:cNvSpPr>
          <p:nvPr/>
        </p:nvSpPr>
        <p:spPr bwMode="auto">
          <a:xfrm>
            <a:off x="823913" y="4719638"/>
            <a:ext cx="2735262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000" smtClean="0">
                <a:solidFill>
                  <a:srgbClr val="C00000"/>
                </a:solidFill>
                <a:latin typeface="Gill Sans MT" charset="0"/>
              </a:rPr>
              <a:t>Address 2: </a:t>
            </a:r>
            <a:r>
              <a:rPr lang="en-US" sz="2000" smtClean="0">
                <a:latin typeface="Gill Sans MT" charset="0"/>
              </a:rPr>
              <a:t>MAC address</a:t>
            </a:r>
          </a:p>
          <a:p>
            <a:pPr>
              <a:defRPr/>
            </a:pPr>
            <a:r>
              <a:rPr lang="en-US" sz="2000" smtClean="0">
                <a:latin typeface="Gill Sans MT" charset="0"/>
              </a:rPr>
              <a:t>of wireless host or AP </a:t>
            </a:r>
          </a:p>
          <a:p>
            <a:pPr>
              <a:defRPr/>
            </a:pPr>
            <a:r>
              <a:rPr lang="en-US" sz="2000" smtClean="0">
                <a:latin typeface="Gill Sans MT" charset="0"/>
              </a:rPr>
              <a:t>transmitting this frame</a:t>
            </a:r>
          </a:p>
        </p:txBody>
      </p:sp>
      <p:sp>
        <p:nvSpPr>
          <p:cNvPr id="28679" name="Line 53"/>
          <p:cNvSpPr>
            <a:spLocks noChangeShapeType="1"/>
          </p:cNvSpPr>
          <p:nvPr/>
        </p:nvSpPr>
        <p:spPr bwMode="auto">
          <a:xfrm flipV="1">
            <a:off x="974725" y="2835275"/>
            <a:ext cx="1235075" cy="73025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28680" name="Line 54"/>
          <p:cNvSpPr>
            <a:spLocks noChangeShapeType="1"/>
          </p:cNvSpPr>
          <p:nvPr/>
        </p:nvSpPr>
        <p:spPr bwMode="auto">
          <a:xfrm flipH="1" flipV="1">
            <a:off x="3186113" y="2849563"/>
            <a:ext cx="44450" cy="187325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28681" name="Text Box 55"/>
          <p:cNvSpPr txBox="1">
            <a:spLocks noChangeArrowheads="1"/>
          </p:cNvSpPr>
          <p:nvPr/>
        </p:nvSpPr>
        <p:spPr bwMode="auto">
          <a:xfrm>
            <a:off x="274638" y="3486150"/>
            <a:ext cx="2735262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000" smtClean="0">
                <a:solidFill>
                  <a:srgbClr val="C00000"/>
                </a:solidFill>
                <a:latin typeface="Gill Sans MT" charset="0"/>
              </a:rPr>
              <a:t>Address 1: </a:t>
            </a:r>
            <a:r>
              <a:rPr lang="en-US" sz="2000" smtClean="0">
                <a:latin typeface="Gill Sans MT" charset="0"/>
              </a:rPr>
              <a:t>MAC address</a:t>
            </a:r>
          </a:p>
          <a:p>
            <a:pPr>
              <a:defRPr/>
            </a:pPr>
            <a:r>
              <a:rPr lang="en-US" sz="2000" smtClean="0">
                <a:latin typeface="Gill Sans MT" charset="0"/>
              </a:rPr>
              <a:t>of wireless host or AP </a:t>
            </a:r>
          </a:p>
          <a:p>
            <a:pPr>
              <a:defRPr/>
            </a:pPr>
            <a:r>
              <a:rPr lang="en-US" sz="2000" smtClean="0">
                <a:latin typeface="Gill Sans MT" charset="0"/>
              </a:rPr>
              <a:t>to receive this frame</a:t>
            </a:r>
          </a:p>
        </p:txBody>
      </p:sp>
      <p:sp>
        <p:nvSpPr>
          <p:cNvPr id="28682" name="Line 56"/>
          <p:cNvSpPr>
            <a:spLocks noChangeShapeType="1"/>
          </p:cNvSpPr>
          <p:nvPr/>
        </p:nvSpPr>
        <p:spPr bwMode="auto">
          <a:xfrm flipH="1" flipV="1">
            <a:off x="3978275" y="2879725"/>
            <a:ext cx="609600" cy="83661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28683" name="Text Box 57"/>
          <p:cNvSpPr txBox="1">
            <a:spLocks noChangeArrowheads="1"/>
          </p:cNvSpPr>
          <p:nvPr/>
        </p:nvSpPr>
        <p:spPr bwMode="auto">
          <a:xfrm>
            <a:off x="3598863" y="3851275"/>
            <a:ext cx="3049587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000" smtClean="0">
                <a:solidFill>
                  <a:srgbClr val="C00000"/>
                </a:solidFill>
                <a:latin typeface="Gill Sans MT" charset="0"/>
              </a:rPr>
              <a:t>Address 3: </a:t>
            </a:r>
            <a:r>
              <a:rPr lang="en-US" sz="2000" smtClean="0">
                <a:latin typeface="Gill Sans MT" charset="0"/>
              </a:rPr>
              <a:t>MAC address</a:t>
            </a:r>
          </a:p>
          <a:p>
            <a:pPr>
              <a:defRPr/>
            </a:pPr>
            <a:r>
              <a:rPr lang="en-US" sz="2000" smtClean="0">
                <a:latin typeface="Gill Sans MT" charset="0"/>
              </a:rPr>
              <a:t>of router interface to which AP is attached</a:t>
            </a:r>
          </a:p>
        </p:txBody>
      </p:sp>
      <p:sp>
        <p:nvSpPr>
          <p:cNvPr id="28684" name="Text Box 58"/>
          <p:cNvSpPr txBox="1">
            <a:spLocks noChangeArrowheads="1"/>
          </p:cNvSpPr>
          <p:nvPr/>
        </p:nvSpPr>
        <p:spPr bwMode="auto">
          <a:xfrm>
            <a:off x="5838825" y="3071813"/>
            <a:ext cx="260667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000" smtClean="0">
                <a:solidFill>
                  <a:srgbClr val="C00000"/>
                </a:solidFill>
                <a:latin typeface="Gill Sans MT" charset="0"/>
              </a:rPr>
              <a:t>Address 4: </a:t>
            </a:r>
            <a:r>
              <a:rPr lang="en-US" sz="2000" smtClean="0">
                <a:latin typeface="Gill Sans MT" charset="0"/>
              </a:rPr>
              <a:t>used only in ad hoc mode</a:t>
            </a:r>
          </a:p>
        </p:txBody>
      </p:sp>
      <p:sp>
        <p:nvSpPr>
          <p:cNvPr id="28685" name="Line 59"/>
          <p:cNvSpPr>
            <a:spLocks noChangeShapeType="1"/>
          </p:cNvSpPr>
          <p:nvPr/>
        </p:nvSpPr>
        <p:spPr bwMode="auto">
          <a:xfrm flipH="1" flipV="1">
            <a:off x="5594350" y="2833688"/>
            <a:ext cx="290513" cy="379412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pic>
        <p:nvPicPr>
          <p:cNvPr id="70669" name="Picture 19" descr="underline_base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900" y="960438"/>
            <a:ext cx="5942013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>
                <a:latin typeface="Arial" charset="0"/>
              </a:rPr>
              <a:t>Wireless, Mobile Networks</a:t>
            </a: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6-</a:t>
            </a:r>
            <a:fld id="{815799B0-ECD3-4135-980C-82083A6AC95E}" type="slidenum">
              <a:rPr lang="en-US"/>
              <a:pPr/>
              <a:t>31</a:t>
            </a:fld>
            <a:endParaRPr lang="en-US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19113" y="2179638"/>
            <a:ext cx="8077200" cy="985837"/>
            <a:chOff x="240" y="887"/>
            <a:chExt cx="5088" cy="621"/>
          </a:xfrm>
        </p:grpSpPr>
        <p:sp>
          <p:nvSpPr>
            <p:cNvPr id="30757" name="Rectangle 3"/>
            <p:cNvSpPr>
              <a:spLocks noChangeArrowheads="1"/>
            </p:cNvSpPr>
            <p:nvPr/>
          </p:nvSpPr>
          <p:spPr bwMode="auto">
            <a:xfrm>
              <a:off x="240" y="1104"/>
              <a:ext cx="528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frame</a:t>
              </a:r>
            </a:p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control</a:t>
              </a:r>
            </a:p>
          </p:txBody>
        </p:sp>
        <p:sp>
          <p:nvSpPr>
            <p:cNvPr id="30758" name="Rectangle 4"/>
            <p:cNvSpPr>
              <a:spLocks noChangeArrowheads="1"/>
            </p:cNvSpPr>
            <p:nvPr/>
          </p:nvSpPr>
          <p:spPr bwMode="auto">
            <a:xfrm>
              <a:off x="768" y="1104"/>
              <a:ext cx="528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duration</a:t>
              </a:r>
            </a:p>
          </p:txBody>
        </p:sp>
        <p:sp>
          <p:nvSpPr>
            <p:cNvPr id="30759" name="Rectangle 5"/>
            <p:cNvSpPr>
              <a:spLocks noChangeArrowheads="1"/>
            </p:cNvSpPr>
            <p:nvPr/>
          </p:nvSpPr>
          <p:spPr bwMode="auto">
            <a:xfrm>
              <a:off x="1296" y="1104"/>
              <a:ext cx="528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address</a:t>
              </a:r>
            </a:p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1</a:t>
              </a:r>
            </a:p>
          </p:txBody>
        </p:sp>
        <p:sp>
          <p:nvSpPr>
            <p:cNvPr id="30760" name="Rectangle 6"/>
            <p:cNvSpPr>
              <a:spLocks noChangeArrowheads="1"/>
            </p:cNvSpPr>
            <p:nvPr/>
          </p:nvSpPr>
          <p:spPr bwMode="auto">
            <a:xfrm>
              <a:off x="1824" y="1104"/>
              <a:ext cx="528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address</a:t>
              </a:r>
            </a:p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2</a:t>
              </a:r>
            </a:p>
          </p:txBody>
        </p:sp>
        <p:sp>
          <p:nvSpPr>
            <p:cNvPr id="30761" name="Rectangle 7"/>
            <p:cNvSpPr>
              <a:spLocks noChangeArrowheads="1"/>
            </p:cNvSpPr>
            <p:nvPr/>
          </p:nvSpPr>
          <p:spPr bwMode="auto">
            <a:xfrm>
              <a:off x="3408" y="1104"/>
              <a:ext cx="528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address</a:t>
              </a:r>
            </a:p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4</a:t>
              </a:r>
            </a:p>
          </p:txBody>
        </p:sp>
        <p:sp>
          <p:nvSpPr>
            <p:cNvPr id="30762" name="Rectangle 8"/>
            <p:cNvSpPr>
              <a:spLocks noChangeArrowheads="1"/>
            </p:cNvSpPr>
            <p:nvPr/>
          </p:nvSpPr>
          <p:spPr bwMode="auto">
            <a:xfrm>
              <a:off x="2352" y="1104"/>
              <a:ext cx="528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address</a:t>
              </a:r>
            </a:p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3</a:t>
              </a:r>
            </a:p>
          </p:txBody>
        </p:sp>
        <p:sp>
          <p:nvSpPr>
            <p:cNvPr id="30763" name="Rectangle 9"/>
            <p:cNvSpPr>
              <a:spLocks noChangeArrowheads="1"/>
            </p:cNvSpPr>
            <p:nvPr/>
          </p:nvSpPr>
          <p:spPr bwMode="auto">
            <a:xfrm>
              <a:off x="2880" y="1104"/>
              <a:ext cx="528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en-US" sz="1600">
                <a:latin typeface="Arial" pitchFamily="34" charset="0"/>
              </a:endParaRPr>
            </a:p>
          </p:txBody>
        </p:sp>
        <p:sp>
          <p:nvSpPr>
            <p:cNvPr id="30764" name="Rectangle 10"/>
            <p:cNvSpPr>
              <a:spLocks noChangeArrowheads="1"/>
            </p:cNvSpPr>
            <p:nvPr/>
          </p:nvSpPr>
          <p:spPr bwMode="auto">
            <a:xfrm>
              <a:off x="3936" y="1104"/>
              <a:ext cx="864" cy="38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 dirty="0">
                  <a:latin typeface="Arial" charset="0"/>
                  <a:ea typeface="ＭＳ Ｐゴシック" charset="0"/>
                </a:rPr>
                <a:t>payload</a:t>
              </a:r>
            </a:p>
          </p:txBody>
        </p:sp>
        <p:sp>
          <p:nvSpPr>
            <p:cNvPr id="30765" name="Rectangle 11"/>
            <p:cNvSpPr>
              <a:spLocks noChangeArrowheads="1"/>
            </p:cNvSpPr>
            <p:nvPr/>
          </p:nvSpPr>
          <p:spPr bwMode="auto">
            <a:xfrm>
              <a:off x="4800" y="1104"/>
              <a:ext cx="528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CRC</a:t>
              </a:r>
            </a:p>
          </p:txBody>
        </p:sp>
        <p:sp>
          <p:nvSpPr>
            <p:cNvPr id="30766" name="Text Box 12"/>
            <p:cNvSpPr txBox="1">
              <a:spLocks noChangeArrowheads="1"/>
            </p:cNvSpPr>
            <p:nvPr/>
          </p:nvSpPr>
          <p:spPr bwMode="auto">
            <a:xfrm>
              <a:off x="480" y="912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2</a:t>
              </a:r>
            </a:p>
          </p:txBody>
        </p:sp>
        <p:sp>
          <p:nvSpPr>
            <p:cNvPr id="30767" name="Text Box 13"/>
            <p:cNvSpPr txBox="1">
              <a:spLocks noChangeArrowheads="1"/>
            </p:cNvSpPr>
            <p:nvPr/>
          </p:nvSpPr>
          <p:spPr bwMode="auto">
            <a:xfrm>
              <a:off x="960" y="912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2</a:t>
              </a:r>
            </a:p>
          </p:txBody>
        </p:sp>
        <p:sp>
          <p:nvSpPr>
            <p:cNvPr id="30768" name="Text Box 14"/>
            <p:cNvSpPr txBox="1">
              <a:spLocks noChangeArrowheads="1"/>
            </p:cNvSpPr>
            <p:nvPr/>
          </p:nvSpPr>
          <p:spPr bwMode="auto">
            <a:xfrm>
              <a:off x="1536" y="912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6</a:t>
              </a:r>
            </a:p>
          </p:txBody>
        </p:sp>
        <p:sp>
          <p:nvSpPr>
            <p:cNvPr id="30769" name="Text Box 15"/>
            <p:cNvSpPr txBox="1">
              <a:spLocks noChangeArrowheads="1"/>
            </p:cNvSpPr>
            <p:nvPr/>
          </p:nvSpPr>
          <p:spPr bwMode="auto">
            <a:xfrm>
              <a:off x="2016" y="912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6</a:t>
              </a:r>
            </a:p>
          </p:txBody>
        </p:sp>
        <p:sp>
          <p:nvSpPr>
            <p:cNvPr id="30770" name="Text Box 16"/>
            <p:cNvSpPr txBox="1">
              <a:spLocks noChangeArrowheads="1"/>
            </p:cNvSpPr>
            <p:nvPr/>
          </p:nvSpPr>
          <p:spPr bwMode="auto">
            <a:xfrm>
              <a:off x="2544" y="912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6</a:t>
              </a:r>
            </a:p>
          </p:txBody>
        </p:sp>
        <p:sp>
          <p:nvSpPr>
            <p:cNvPr id="30771" name="Text Box 17"/>
            <p:cNvSpPr txBox="1">
              <a:spLocks noChangeArrowheads="1"/>
            </p:cNvSpPr>
            <p:nvPr/>
          </p:nvSpPr>
          <p:spPr bwMode="auto">
            <a:xfrm>
              <a:off x="3072" y="912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2</a:t>
              </a:r>
            </a:p>
          </p:txBody>
        </p:sp>
        <p:sp>
          <p:nvSpPr>
            <p:cNvPr id="30772" name="Text Box 18"/>
            <p:cNvSpPr txBox="1">
              <a:spLocks noChangeArrowheads="1"/>
            </p:cNvSpPr>
            <p:nvPr/>
          </p:nvSpPr>
          <p:spPr bwMode="auto">
            <a:xfrm>
              <a:off x="3638" y="887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6</a:t>
              </a:r>
            </a:p>
          </p:txBody>
        </p:sp>
        <p:sp>
          <p:nvSpPr>
            <p:cNvPr id="30773" name="Text Box 19"/>
            <p:cNvSpPr txBox="1">
              <a:spLocks noChangeArrowheads="1"/>
            </p:cNvSpPr>
            <p:nvPr/>
          </p:nvSpPr>
          <p:spPr bwMode="auto">
            <a:xfrm>
              <a:off x="4032" y="912"/>
              <a:ext cx="64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mtClean="0">
                  <a:latin typeface="Arial" charset="0"/>
                </a:rPr>
                <a:t>0 - 2312</a:t>
              </a:r>
            </a:p>
          </p:txBody>
        </p:sp>
        <p:sp>
          <p:nvSpPr>
            <p:cNvPr id="30774" name="Text Box 20"/>
            <p:cNvSpPr txBox="1">
              <a:spLocks noChangeArrowheads="1"/>
            </p:cNvSpPr>
            <p:nvPr/>
          </p:nvSpPr>
          <p:spPr bwMode="auto">
            <a:xfrm>
              <a:off x="4982" y="887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4</a:t>
              </a:r>
            </a:p>
          </p:txBody>
        </p:sp>
        <p:sp>
          <p:nvSpPr>
            <p:cNvPr id="30775" name="Text Box 21"/>
            <p:cNvSpPr txBox="1">
              <a:spLocks noChangeArrowheads="1"/>
            </p:cNvSpPr>
            <p:nvPr/>
          </p:nvSpPr>
          <p:spPr bwMode="auto">
            <a:xfrm>
              <a:off x="2918" y="1142"/>
              <a:ext cx="500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sz="1600" smtClean="0">
                  <a:latin typeface="Arial" charset="0"/>
                </a:rPr>
                <a:t>seq</a:t>
              </a:r>
            </a:p>
            <a:p>
              <a:pPr algn="ctr" eaLnBrk="1" hangingPunct="1">
                <a:defRPr/>
              </a:pPr>
              <a:r>
                <a:rPr lang="en-US" sz="1600" smtClean="0">
                  <a:latin typeface="Arial" charset="0"/>
                </a:rPr>
                <a:t>control</a:t>
              </a:r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442913" y="3856038"/>
            <a:ext cx="8534400" cy="954087"/>
            <a:chOff x="240" y="1991"/>
            <a:chExt cx="5376" cy="601"/>
          </a:xfrm>
        </p:grpSpPr>
        <p:sp>
          <p:nvSpPr>
            <p:cNvPr id="30735" name="Rectangle 24"/>
            <p:cNvSpPr>
              <a:spLocks noChangeArrowheads="1"/>
            </p:cNvSpPr>
            <p:nvPr/>
          </p:nvSpPr>
          <p:spPr bwMode="auto">
            <a:xfrm>
              <a:off x="864" y="2208"/>
              <a:ext cx="624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Type</a:t>
              </a:r>
            </a:p>
          </p:txBody>
        </p:sp>
        <p:sp>
          <p:nvSpPr>
            <p:cNvPr id="30736" name="Rectangle 25"/>
            <p:cNvSpPr>
              <a:spLocks noChangeArrowheads="1"/>
            </p:cNvSpPr>
            <p:nvPr/>
          </p:nvSpPr>
          <p:spPr bwMode="auto">
            <a:xfrm>
              <a:off x="2592" y="2208"/>
              <a:ext cx="432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From</a:t>
              </a:r>
            </a:p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AP</a:t>
              </a:r>
            </a:p>
          </p:txBody>
        </p:sp>
        <p:sp>
          <p:nvSpPr>
            <p:cNvPr id="30737" name="Rectangle 26"/>
            <p:cNvSpPr>
              <a:spLocks noChangeArrowheads="1"/>
            </p:cNvSpPr>
            <p:nvPr/>
          </p:nvSpPr>
          <p:spPr bwMode="auto">
            <a:xfrm>
              <a:off x="1488" y="2208"/>
              <a:ext cx="672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Subtype</a:t>
              </a:r>
            </a:p>
          </p:txBody>
        </p:sp>
        <p:sp>
          <p:nvSpPr>
            <p:cNvPr id="30738" name="Rectangle 27"/>
            <p:cNvSpPr>
              <a:spLocks noChangeArrowheads="1"/>
            </p:cNvSpPr>
            <p:nvPr/>
          </p:nvSpPr>
          <p:spPr bwMode="auto">
            <a:xfrm>
              <a:off x="2160" y="2208"/>
              <a:ext cx="432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To</a:t>
              </a:r>
            </a:p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AP</a:t>
              </a:r>
            </a:p>
          </p:txBody>
        </p:sp>
        <p:sp>
          <p:nvSpPr>
            <p:cNvPr id="30739" name="Rectangle 28"/>
            <p:cNvSpPr>
              <a:spLocks noChangeArrowheads="1"/>
            </p:cNvSpPr>
            <p:nvPr/>
          </p:nvSpPr>
          <p:spPr bwMode="auto">
            <a:xfrm>
              <a:off x="3024" y="2208"/>
              <a:ext cx="432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More </a:t>
              </a:r>
            </a:p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frag</a:t>
              </a:r>
            </a:p>
          </p:txBody>
        </p:sp>
        <p:sp>
          <p:nvSpPr>
            <p:cNvPr id="30740" name="Rectangle 29"/>
            <p:cNvSpPr>
              <a:spLocks noChangeArrowheads="1"/>
            </p:cNvSpPr>
            <p:nvPr/>
          </p:nvSpPr>
          <p:spPr bwMode="auto">
            <a:xfrm>
              <a:off x="4752" y="2208"/>
              <a:ext cx="432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WEP</a:t>
              </a:r>
            </a:p>
          </p:txBody>
        </p:sp>
        <p:sp>
          <p:nvSpPr>
            <p:cNvPr id="30741" name="Rectangle 30"/>
            <p:cNvSpPr>
              <a:spLocks noChangeArrowheads="1"/>
            </p:cNvSpPr>
            <p:nvPr/>
          </p:nvSpPr>
          <p:spPr bwMode="auto">
            <a:xfrm>
              <a:off x="4320" y="2208"/>
              <a:ext cx="432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More</a:t>
              </a:r>
            </a:p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data</a:t>
              </a:r>
            </a:p>
          </p:txBody>
        </p:sp>
        <p:sp>
          <p:nvSpPr>
            <p:cNvPr id="30742" name="Rectangle 31"/>
            <p:cNvSpPr>
              <a:spLocks noChangeArrowheads="1"/>
            </p:cNvSpPr>
            <p:nvPr/>
          </p:nvSpPr>
          <p:spPr bwMode="auto">
            <a:xfrm>
              <a:off x="3888" y="2208"/>
              <a:ext cx="432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Power</a:t>
              </a:r>
            </a:p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mgt</a:t>
              </a:r>
            </a:p>
          </p:txBody>
        </p:sp>
        <p:sp>
          <p:nvSpPr>
            <p:cNvPr id="30743" name="Rectangle 32"/>
            <p:cNvSpPr>
              <a:spLocks noChangeArrowheads="1"/>
            </p:cNvSpPr>
            <p:nvPr/>
          </p:nvSpPr>
          <p:spPr bwMode="auto">
            <a:xfrm>
              <a:off x="3456" y="2208"/>
              <a:ext cx="432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Retry</a:t>
              </a:r>
            </a:p>
          </p:txBody>
        </p:sp>
        <p:sp>
          <p:nvSpPr>
            <p:cNvPr id="30744" name="Rectangle 33"/>
            <p:cNvSpPr>
              <a:spLocks noChangeArrowheads="1"/>
            </p:cNvSpPr>
            <p:nvPr/>
          </p:nvSpPr>
          <p:spPr bwMode="auto">
            <a:xfrm>
              <a:off x="5184" y="2208"/>
              <a:ext cx="432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Rsvd</a:t>
              </a:r>
            </a:p>
          </p:txBody>
        </p:sp>
        <p:sp>
          <p:nvSpPr>
            <p:cNvPr id="30745" name="Rectangle 34"/>
            <p:cNvSpPr>
              <a:spLocks noChangeArrowheads="1"/>
            </p:cNvSpPr>
            <p:nvPr/>
          </p:nvSpPr>
          <p:spPr bwMode="auto">
            <a:xfrm>
              <a:off x="240" y="2208"/>
              <a:ext cx="624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Protocol</a:t>
              </a:r>
            </a:p>
            <a:p>
              <a:pPr algn="ctr" eaLnBrk="1" hangingPunct="1">
                <a:defRPr/>
              </a:pPr>
              <a:r>
                <a:rPr lang="en-US" sz="1600">
                  <a:latin typeface="Arial" charset="0"/>
                  <a:ea typeface="ＭＳ Ｐゴシック" charset="0"/>
                </a:rPr>
                <a:t>version</a:t>
              </a:r>
            </a:p>
          </p:txBody>
        </p:sp>
        <p:sp>
          <p:nvSpPr>
            <p:cNvPr id="30746" name="Text Box 35"/>
            <p:cNvSpPr txBox="1">
              <a:spLocks noChangeArrowheads="1"/>
            </p:cNvSpPr>
            <p:nvPr/>
          </p:nvSpPr>
          <p:spPr bwMode="auto">
            <a:xfrm>
              <a:off x="518" y="1991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2</a:t>
              </a:r>
            </a:p>
          </p:txBody>
        </p:sp>
        <p:sp>
          <p:nvSpPr>
            <p:cNvPr id="30747" name="Text Box 36"/>
            <p:cNvSpPr txBox="1">
              <a:spLocks noChangeArrowheads="1"/>
            </p:cNvSpPr>
            <p:nvPr/>
          </p:nvSpPr>
          <p:spPr bwMode="auto">
            <a:xfrm>
              <a:off x="1104" y="2016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2</a:t>
              </a:r>
            </a:p>
          </p:txBody>
        </p:sp>
        <p:sp>
          <p:nvSpPr>
            <p:cNvPr id="30748" name="Text Box 37"/>
            <p:cNvSpPr txBox="1">
              <a:spLocks noChangeArrowheads="1"/>
            </p:cNvSpPr>
            <p:nvPr/>
          </p:nvSpPr>
          <p:spPr bwMode="auto">
            <a:xfrm>
              <a:off x="1728" y="2016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4</a:t>
              </a:r>
            </a:p>
          </p:txBody>
        </p:sp>
        <p:sp>
          <p:nvSpPr>
            <p:cNvPr id="30749" name="Text Box 38"/>
            <p:cNvSpPr txBox="1">
              <a:spLocks noChangeArrowheads="1"/>
            </p:cNvSpPr>
            <p:nvPr/>
          </p:nvSpPr>
          <p:spPr bwMode="auto">
            <a:xfrm>
              <a:off x="2304" y="2016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1</a:t>
              </a:r>
            </a:p>
          </p:txBody>
        </p:sp>
        <p:sp>
          <p:nvSpPr>
            <p:cNvPr id="30750" name="Text Box 39"/>
            <p:cNvSpPr txBox="1">
              <a:spLocks noChangeArrowheads="1"/>
            </p:cNvSpPr>
            <p:nvPr/>
          </p:nvSpPr>
          <p:spPr bwMode="auto">
            <a:xfrm>
              <a:off x="2688" y="2016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1</a:t>
              </a:r>
            </a:p>
          </p:txBody>
        </p:sp>
        <p:sp>
          <p:nvSpPr>
            <p:cNvPr id="30751" name="Text Box 40"/>
            <p:cNvSpPr txBox="1">
              <a:spLocks noChangeArrowheads="1"/>
            </p:cNvSpPr>
            <p:nvPr/>
          </p:nvSpPr>
          <p:spPr bwMode="auto">
            <a:xfrm>
              <a:off x="3120" y="2016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1</a:t>
              </a:r>
            </a:p>
          </p:txBody>
        </p:sp>
        <p:sp>
          <p:nvSpPr>
            <p:cNvPr id="30752" name="Text Box 41"/>
            <p:cNvSpPr txBox="1">
              <a:spLocks noChangeArrowheads="1"/>
            </p:cNvSpPr>
            <p:nvPr/>
          </p:nvSpPr>
          <p:spPr bwMode="auto">
            <a:xfrm>
              <a:off x="4464" y="2016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1</a:t>
              </a:r>
            </a:p>
          </p:txBody>
        </p:sp>
        <p:sp>
          <p:nvSpPr>
            <p:cNvPr id="30753" name="Text Box 42"/>
            <p:cNvSpPr txBox="1">
              <a:spLocks noChangeArrowheads="1"/>
            </p:cNvSpPr>
            <p:nvPr/>
          </p:nvSpPr>
          <p:spPr bwMode="auto">
            <a:xfrm>
              <a:off x="4896" y="2016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1</a:t>
              </a:r>
            </a:p>
          </p:txBody>
        </p:sp>
        <p:sp>
          <p:nvSpPr>
            <p:cNvPr id="30754" name="Text Box 43"/>
            <p:cNvSpPr txBox="1">
              <a:spLocks noChangeArrowheads="1"/>
            </p:cNvSpPr>
            <p:nvPr/>
          </p:nvSpPr>
          <p:spPr bwMode="auto">
            <a:xfrm>
              <a:off x="5280" y="2016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1</a:t>
              </a:r>
            </a:p>
          </p:txBody>
        </p:sp>
        <p:sp>
          <p:nvSpPr>
            <p:cNvPr id="30755" name="Text Box 44"/>
            <p:cNvSpPr txBox="1">
              <a:spLocks noChangeArrowheads="1"/>
            </p:cNvSpPr>
            <p:nvPr/>
          </p:nvSpPr>
          <p:spPr bwMode="auto">
            <a:xfrm>
              <a:off x="3600" y="2016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1</a:t>
              </a:r>
            </a:p>
          </p:txBody>
        </p:sp>
        <p:sp>
          <p:nvSpPr>
            <p:cNvPr id="30756" name="Text Box 45"/>
            <p:cNvSpPr txBox="1">
              <a:spLocks noChangeArrowheads="1"/>
            </p:cNvSpPr>
            <p:nvPr/>
          </p:nvSpPr>
          <p:spPr bwMode="auto">
            <a:xfrm>
              <a:off x="3984" y="2016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pitchFamily="34" charset="0"/>
                </a:rPr>
                <a:t>1</a:t>
              </a:r>
            </a:p>
          </p:txBody>
        </p:sp>
      </p:grpSp>
      <p:sp>
        <p:nvSpPr>
          <p:cNvPr id="74757" name="Freeform 47"/>
          <p:cNvSpPr>
            <a:spLocks/>
          </p:cNvSpPr>
          <p:nvPr/>
        </p:nvSpPr>
        <p:spPr bwMode="auto">
          <a:xfrm>
            <a:off x="430213" y="3144838"/>
            <a:ext cx="8713787" cy="1066800"/>
          </a:xfrm>
          <a:custGeom>
            <a:avLst/>
            <a:gdLst>
              <a:gd name="T0" fmla="*/ 2147483647 w 5489"/>
              <a:gd name="T1" fmla="*/ 0 h 672"/>
              <a:gd name="T2" fmla="*/ 0 w 5489"/>
              <a:gd name="T3" fmla="*/ 2147483647 h 672"/>
              <a:gd name="T4" fmla="*/ 2147483647 w 5489"/>
              <a:gd name="T5" fmla="*/ 2147483647 h 672"/>
              <a:gd name="T6" fmla="*/ 2147483647 w 5489"/>
              <a:gd name="T7" fmla="*/ 0 h 672"/>
              <a:gd name="T8" fmla="*/ 2147483647 w 5489"/>
              <a:gd name="T9" fmla="*/ 0 h 6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89" h="672">
                <a:moveTo>
                  <a:pt x="64" y="0"/>
                </a:moveTo>
                <a:lnTo>
                  <a:pt x="0" y="664"/>
                </a:lnTo>
                <a:lnTo>
                  <a:pt x="5392" y="672"/>
                </a:lnTo>
                <a:cubicBezTo>
                  <a:pt x="5489" y="561"/>
                  <a:pt x="976" y="408"/>
                  <a:pt x="584" y="0"/>
                </a:cubicBezTo>
                <a:cubicBezTo>
                  <a:pt x="152" y="0"/>
                  <a:pt x="172" y="0"/>
                  <a:pt x="64" y="0"/>
                </a:cubicBezTo>
                <a:close/>
              </a:path>
            </a:pathLst>
          </a:custGeom>
          <a:gradFill rotWithShape="1">
            <a:gsLst>
              <a:gs pos="0">
                <a:schemeClr val="tx1"/>
              </a:gs>
              <a:gs pos="100000">
                <a:schemeClr val="bg1">
                  <a:alpha val="17998"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27" name="Text Box 49"/>
          <p:cNvSpPr txBox="1">
            <a:spLocks noChangeArrowheads="1"/>
          </p:cNvSpPr>
          <p:nvPr/>
        </p:nvSpPr>
        <p:spPr bwMode="auto">
          <a:xfrm>
            <a:off x="2132013" y="1335088"/>
            <a:ext cx="3181350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>
                <a:latin typeface="Arial" charset="0"/>
                <a:cs typeface="Arial" charset="0"/>
              </a:rPr>
              <a:t>duration of reserved </a:t>
            </a:r>
          </a:p>
          <a:p>
            <a:pPr>
              <a:defRPr/>
            </a:pPr>
            <a:r>
              <a:rPr lang="en-US" smtClean="0">
                <a:latin typeface="Arial" charset="0"/>
                <a:cs typeface="Arial" charset="0"/>
              </a:rPr>
              <a:t>transmission time (RTS/CTS)</a:t>
            </a:r>
          </a:p>
        </p:txBody>
      </p:sp>
      <p:sp>
        <p:nvSpPr>
          <p:cNvPr id="30728" name="Line 50"/>
          <p:cNvSpPr>
            <a:spLocks noChangeShapeType="1"/>
          </p:cNvSpPr>
          <p:nvPr/>
        </p:nvSpPr>
        <p:spPr bwMode="auto">
          <a:xfrm flipH="1">
            <a:off x="1905000" y="1554163"/>
            <a:ext cx="258763" cy="639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30729" name="Text Box 51"/>
          <p:cNvSpPr txBox="1">
            <a:spLocks noChangeArrowheads="1"/>
          </p:cNvSpPr>
          <p:nvPr/>
        </p:nvSpPr>
        <p:spPr bwMode="auto">
          <a:xfrm>
            <a:off x="5926138" y="1196975"/>
            <a:ext cx="140335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>
                <a:latin typeface="Arial" charset="0"/>
                <a:cs typeface="Arial" charset="0"/>
              </a:rPr>
              <a:t>frame seq #</a:t>
            </a:r>
          </a:p>
          <a:p>
            <a:pPr>
              <a:defRPr/>
            </a:pPr>
            <a:r>
              <a:rPr lang="en-US" smtClean="0">
                <a:latin typeface="Arial" charset="0"/>
                <a:cs typeface="Arial" charset="0"/>
              </a:rPr>
              <a:t>(for RDT)</a:t>
            </a:r>
          </a:p>
        </p:txBody>
      </p:sp>
      <p:sp>
        <p:nvSpPr>
          <p:cNvPr id="30730" name="Line 52"/>
          <p:cNvSpPr>
            <a:spLocks noChangeShapeType="1"/>
          </p:cNvSpPr>
          <p:nvPr/>
        </p:nvSpPr>
        <p:spPr bwMode="auto">
          <a:xfrm flipH="1">
            <a:off x="5410200" y="1493838"/>
            <a:ext cx="487363" cy="9128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30731" name="Line 53"/>
          <p:cNvSpPr>
            <a:spLocks noChangeShapeType="1"/>
          </p:cNvSpPr>
          <p:nvPr/>
        </p:nvSpPr>
        <p:spPr bwMode="auto">
          <a:xfrm flipH="1" flipV="1">
            <a:off x="2012950" y="4908550"/>
            <a:ext cx="258763" cy="639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30732" name="Text Box 54"/>
          <p:cNvSpPr txBox="1">
            <a:spLocks noChangeArrowheads="1"/>
          </p:cNvSpPr>
          <p:nvPr/>
        </p:nvSpPr>
        <p:spPr bwMode="auto">
          <a:xfrm>
            <a:off x="2192338" y="5480050"/>
            <a:ext cx="25796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>
                <a:latin typeface="Arial" charset="0"/>
                <a:cs typeface="Arial" charset="0"/>
              </a:rPr>
              <a:t>frame type</a:t>
            </a:r>
          </a:p>
          <a:p>
            <a:pPr>
              <a:defRPr/>
            </a:pPr>
            <a:r>
              <a:rPr lang="en-US" smtClean="0">
                <a:latin typeface="Arial" charset="0"/>
                <a:cs typeface="Arial" charset="0"/>
              </a:rPr>
              <a:t>(RTS, CTS, ACK, data)</a:t>
            </a:r>
          </a:p>
        </p:txBody>
      </p:sp>
      <p:sp>
        <p:nvSpPr>
          <p:cNvPr id="74764" name="Rectangle 49"/>
          <p:cNvSpPr txBox="1"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4400">
                <a:solidFill>
                  <a:srgbClr val="000099"/>
                </a:solidFill>
                <a:latin typeface="Gill Sans MT" pitchFamily="34" charset="0"/>
              </a:rPr>
              <a:t>802.11 frame: more</a:t>
            </a:r>
          </a:p>
        </p:txBody>
      </p:sp>
      <p:pic>
        <p:nvPicPr>
          <p:cNvPr id="74765" name="Picture 22" descr="underline_base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" y="862013"/>
            <a:ext cx="4570412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>
                <a:latin typeface="Arial" charset="0"/>
              </a:rPr>
              <a:t>Wireless, Mobile Networks</a:t>
            </a: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6-</a:t>
            </a:r>
            <a:fld id="{AF2CB83E-B3E1-49D1-B8BC-09945BE8D783}" type="slidenum">
              <a:rPr lang="en-US"/>
              <a:pPr/>
              <a:t>32</a:t>
            </a:fld>
            <a:endParaRPr lang="en-US"/>
          </a:p>
        </p:txBody>
      </p:sp>
      <p:grpSp>
        <p:nvGrpSpPr>
          <p:cNvPr id="2" name="Group 372"/>
          <p:cNvGrpSpPr>
            <a:grpSpLocks/>
          </p:cNvGrpSpPr>
          <p:nvPr/>
        </p:nvGrpSpPr>
        <p:grpSpPr bwMode="auto">
          <a:xfrm>
            <a:off x="3314700" y="2635250"/>
            <a:ext cx="5349875" cy="3657600"/>
            <a:chOff x="1820" y="1536"/>
            <a:chExt cx="3370" cy="2304"/>
          </a:xfrm>
        </p:grpSpPr>
        <p:sp>
          <p:nvSpPr>
            <p:cNvPr id="36888" name="AutoShape 2"/>
            <p:cNvSpPr>
              <a:spLocks noChangeArrowheads="1"/>
            </p:cNvSpPr>
            <p:nvPr/>
          </p:nvSpPr>
          <p:spPr bwMode="auto">
            <a:xfrm>
              <a:off x="1820" y="1536"/>
              <a:ext cx="666" cy="576"/>
            </a:xfrm>
            <a:prstGeom prst="hexagon">
              <a:avLst>
                <a:gd name="adj" fmla="val 28906"/>
                <a:gd name="vf" fmla="val 11547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9" name="AutoShape 4"/>
            <p:cNvSpPr>
              <a:spLocks noChangeArrowheads="1"/>
            </p:cNvSpPr>
            <p:nvPr/>
          </p:nvSpPr>
          <p:spPr bwMode="auto">
            <a:xfrm>
              <a:off x="2328" y="1823"/>
              <a:ext cx="666" cy="576"/>
            </a:xfrm>
            <a:prstGeom prst="hexagon">
              <a:avLst>
                <a:gd name="adj" fmla="val 28906"/>
                <a:gd name="vf" fmla="val 11547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90" name="AutoShape 5"/>
            <p:cNvSpPr>
              <a:spLocks noChangeArrowheads="1"/>
            </p:cNvSpPr>
            <p:nvPr/>
          </p:nvSpPr>
          <p:spPr bwMode="auto">
            <a:xfrm>
              <a:off x="1840" y="2699"/>
              <a:ext cx="666" cy="576"/>
            </a:xfrm>
            <a:prstGeom prst="hexagon">
              <a:avLst>
                <a:gd name="adj" fmla="val 28906"/>
                <a:gd name="vf" fmla="val 11547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91" name="AutoShape 7"/>
            <p:cNvSpPr>
              <a:spLocks noChangeArrowheads="1"/>
            </p:cNvSpPr>
            <p:nvPr/>
          </p:nvSpPr>
          <p:spPr bwMode="auto">
            <a:xfrm>
              <a:off x="2340" y="2971"/>
              <a:ext cx="666" cy="576"/>
            </a:xfrm>
            <a:prstGeom prst="hexagon">
              <a:avLst>
                <a:gd name="adj" fmla="val 28906"/>
                <a:gd name="vf" fmla="val 11547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92" name="AutoShape 8"/>
            <p:cNvSpPr>
              <a:spLocks noChangeArrowheads="1"/>
            </p:cNvSpPr>
            <p:nvPr/>
          </p:nvSpPr>
          <p:spPr bwMode="auto">
            <a:xfrm>
              <a:off x="1829" y="2118"/>
              <a:ext cx="666" cy="576"/>
            </a:xfrm>
            <a:prstGeom prst="hexagon">
              <a:avLst>
                <a:gd name="adj" fmla="val 28906"/>
                <a:gd name="vf" fmla="val 11547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93" name="AutoShape 9"/>
            <p:cNvSpPr>
              <a:spLocks noChangeArrowheads="1"/>
            </p:cNvSpPr>
            <p:nvPr/>
          </p:nvSpPr>
          <p:spPr bwMode="auto">
            <a:xfrm>
              <a:off x="2340" y="2397"/>
              <a:ext cx="666" cy="576"/>
            </a:xfrm>
            <a:prstGeom prst="hexagon">
              <a:avLst>
                <a:gd name="adj" fmla="val 28906"/>
                <a:gd name="vf" fmla="val 11547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94" name="AutoShape 10"/>
            <p:cNvSpPr>
              <a:spLocks noChangeArrowheads="1"/>
            </p:cNvSpPr>
            <p:nvPr/>
          </p:nvSpPr>
          <p:spPr bwMode="auto">
            <a:xfrm>
              <a:off x="2845" y="3264"/>
              <a:ext cx="666" cy="576"/>
            </a:xfrm>
            <a:prstGeom prst="hexagon">
              <a:avLst>
                <a:gd name="adj" fmla="val 28906"/>
                <a:gd name="vf" fmla="val 11547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3110" y="3346"/>
              <a:ext cx="153" cy="306"/>
              <a:chOff x="3796" y="1043"/>
              <a:chExt cx="865" cy="1237"/>
            </a:xfrm>
          </p:grpSpPr>
          <p:sp>
            <p:nvSpPr>
              <p:cNvPr id="37113" name="Line 12"/>
              <p:cNvSpPr>
                <a:spLocks noChangeShapeType="1"/>
              </p:cNvSpPr>
              <p:nvPr/>
            </p:nvSpPr>
            <p:spPr bwMode="auto">
              <a:xfrm flipH="1">
                <a:off x="3994" y="1480"/>
                <a:ext cx="232" cy="7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114" name="Line 13"/>
              <p:cNvSpPr>
                <a:spLocks noChangeShapeType="1"/>
              </p:cNvSpPr>
              <p:nvPr/>
            </p:nvSpPr>
            <p:spPr bwMode="auto">
              <a:xfrm>
                <a:off x="4226" y="1480"/>
                <a:ext cx="237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115" name="Line 14"/>
              <p:cNvSpPr>
                <a:spLocks noChangeShapeType="1"/>
              </p:cNvSpPr>
              <p:nvPr/>
            </p:nvSpPr>
            <p:spPr bwMode="auto">
              <a:xfrm>
                <a:off x="3994" y="2199"/>
                <a:ext cx="232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116" name="Line 15"/>
              <p:cNvSpPr>
                <a:spLocks noChangeShapeType="1"/>
              </p:cNvSpPr>
              <p:nvPr/>
            </p:nvSpPr>
            <p:spPr bwMode="auto">
              <a:xfrm flipH="1">
                <a:off x="4226" y="2199"/>
                <a:ext cx="237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117" name="Line 16"/>
              <p:cNvSpPr>
                <a:spLocks noChangeShapeType="1"/>
              </p:cNvSpPr>
              <p:nvPr/>
            </p:nvSpPr>
            <p:spPr bwMode="auto">
              <a:xfrm>
                <a:off x="4226" y="1496"/>
                <a:ext cx="0" cy="7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118" name="Line 17"/>
              <p:cNvSpPr>
                <a:spLocks noChangeShapeType="1"/>
              </p:cNvSpPr>
              <p:nvPr/>
            </p:nvSpPr>
            <p:spPr bwMode="auto">
              <a:xfrm flipV="1">
                <a:off x="3994" y="2126"/>
                <a:ext cx="232" cy="7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119" name="Line 18"/>
              <p:cNvSpPr>
                <a:spLocks noChangeShapeType="1"/>
              </p:cNvSpPr>
              <p:nvPr/>
            </p:nvSpPr>
            <p:spPr bwMode="auto">
              <a:xfrm flipH="1" flipV="1">
                <a:off x="4226" y="2126"/>
                <a:ext cx="237" cy="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120" name="Line 19"/>
              <p:cNvSpPr>
                <a:spLocks noChangeShapeType="1"/>
              </p:cNvSpPr>
              <p:nvPr/>
            </p:nvSpPr>
            <p:spPr bwMode="auto">
              <a:xfrm>
                <a:off x="4090" y="1892"/>
                <a:ext cx="136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121" name="Line 20"/>
              <p:cNvSpPr>
                <a:spLocks noChangeShapeType="1"/>
              </p:cNvSpPr>
              <p:nvPr/>
            </p:nvSpPr>
            <p:spPr bwMode="auto">
              <a:xfrm flipV="1">
                <a:off x="4226" y="1892"/>
                <a:ext cx="147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122" name="Line 21"/>
              <p:cNvSpPr>
                <a:spLocks noChangeShapeType="1"/>
              </p:cNvSpPr>
              <p:nvPr/>
            </p:nvSpPr>
            <p:spPr bwMode="auto">
              <a:xfrm>
                <a:off x="4045" y="1997"/>
                <a:ext cx="175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123" name="Line 22"/>
              <p:cNvSpPr>
                <a:spLocks noChangeShapeType="1"/>
              </p:cNvSpPr>
              <p:nvPr/>
            </p:nvSpPr>
            <p:spPr bwMode="auto">
              <a:xfrm flipV="1">
                <a:off x="4226" y="2013"/>
                <a:ext cx="175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124" name="Line 23"/>
              <p:cNvSpPr>
                <a:spLocks noChangeShapeType="1"/>
              </p:cNvSpPr>
              <p:nvPr/>
            </p:nvSpPr>
            <p:spPr bwMode="auto">
              <a:xfrm flipV="1">
                <a:off x="4226" y="1783"/>
                <a:ext cx="90" cy="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125" name="Line 24"/>
              <p:cNvSpPr>
                <a:spLocks noChangeShapeType="1"/>
              </p:cNvSpPr>
              <p:nvPr/>
            </p:nvSpPr>
            <p:spPr bwMode="auto">
              <a:xfrm flipV="1">
                <a:off x="4226" y="1633"/>
                <a:ext cx="57" cy="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126" name="Line 25"/>
              <p:cNvSpPr>
                <a:spLocks noChangeShapeType="1"/>
              </p:cNvSpPr>
              <p:nvPr/>
            </p:nvSpPr>
            <p:spPr bwMode="auto">
              <a:xfrm>
                <a:off x="4124" y="1771"/>
                <a:ext cx="113" cy="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127" name="Line 26"/>
              <p:cNvSpPr>
                <a:spLocks noChangeShapeType="1"/>
              </p:cNvSpPr>
              <p:nvPr/>
            </p:nvSpPr>
            <p:spPr bwMode="auto">
              <a:xfrm>
                <a:off x="4175" y="1625"/>
                <a:ext cx="62" cy="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grpSp>
            <p:nvGrpSpPr>
              <p:cNvPr id="4" name="Group 27"/>
              <p:cNvGrpSpPr>
                <a:grpSpLocks/>
              </p:cNvGrpSpPr>
              <p:nvPr/>
            </p:nvGrpSpPr>
            <p:grpSpPr bwMode="auto">
              <a:xfrm>
                <a:off x="4269" y="1415"/>
                <a:ext cx="392" cy="137"/>
                <a:chOff x="4227" y="1360"/>
                <a:chExt cx="863" cy="270"/>
              </a:xfrm>
            </p:grpSpPr>
            <p:sp>
              <p:nvSpPr>
                <p:cNvPr id="37139" name="Line 28"/>
                <p:cNvSpPr>
                  <a:spLocks noChangeShapeType="1"/>
                </p:cNvSpPr>
                <p:nvPr/>
              </p:nvSpPr>
              <p:spPr bwMode="auto">
                <a:xfrm>
                  <a:off x="4231" y="1607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140" name="Line 29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72" y="1206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141" name="Line 30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89"/>
                  <a:ext cx="191" cy="212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142" name="Line 31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5" name="Group 32"/>
              <p:cNvGrpSpPr>
                <a:grpSpLocks/>
              </p:cNvGrpSpPr>
              <p:nvPr/>
            </p:nvGrpSpPr>
            <p:grpSpPr bwMode="auto">
              <a:xfrm rot="5700496">
                <a:off x="4053" y="1170"/>
                <a:ext cx="392" cy="137"/>
                <a:chOff x="4227" y="1360"/>
                <a:chExt cx="863" cy="270"/>
              </a:xfrm>
            </p:grpSpPr>
            <p:sp>
              <p:nvSpPr>
                <p:cNvPr id="37135" name="Line 33"/>
                <p:cNvSpPr>
                  <a:spLocks noChangeShapeType="1"/>
                </p:cNvSpPr>
                <p:nvPr/>
              </p:nvSpPr>
              <p:spPr bwMode="auto">
                <a:xfrm>
                  <a:off x="4226" y="1611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136" name="Line 34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0" y="1219"/>
                  <a:ext cx="189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137" name="Line 35"/>
                <p:cNvSpPr>
                  <a:spLocks noChangeShapeType="1"/>
                </p:cNvSpPr>
                <p:nvPr/>
              </p:nvSpPr>
              <p:spPr bwMode="auto">
                <a:xfrm rot="6361956">
                  <a:off x="4598" y="1402"/>
                  <a:ext cx="178" cy="205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138" name="Line 36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3" y="1300"/>
                  <a:ext cx="189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6" name="Group 37"/>
              <p:cNvGrpSpPr>
                <a:grpSpLocks/>
              </p:cNvGrpSpPr>
              <p:nvPr/>
            </p:nvGrpSpPr>
            <p:grpSpPr bwMode="auto">
              <a:xfrm rot="10800000">
                <a:off x="3796" y="1402"/>
                <a:ext cx="392" cy="137"/>
                <a:chOff x="4227" y="1360"/>
                <a:chExt cx="863" cy="270"/>
              </a:xfrm>
            </p:grpSpPr>
            <p:sp>
              <p:nvSpPr>
                <p:cNvPr id="37131" name="Line 38"/>
                <p:cNvSpPr>
                  <a:spLocks noChangeShapeType="1"/>
                </p:cNvSpPr>
                <p:nvPr/>
              </p:nvSpPr>
              <p:spPr bwMode="auto">
                <a:xfrm>
                  <a:off x="4231" y="1605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132" name="Line 39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72" y="1204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133" name="Line 40"/>
                <p:cNvSpPr>
                  <a:spLocks noChangeShapeType="1"/>
                </p:cNvSpPr>
                <p:nvPr/>
              </p:nvSpPr>
              <p:spPr bwMode="auto">
                <a:xfrm rot="6361956">
                  <a:off x="4615" y="1387"/>
                  <a:ext cx="191" cy="212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134" name="Line 41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4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</p:grpSp>
        <p:grpSp>
          <p:nvGrpSpPr>
            <p:cNvPr id="7" name="Group 42"/>
            <p:cNvGrpSpPr>
              <a:grpSpLocks/>
            </p:cNvGrpSpPr>
            <p:nvPr/>
          </p:nvGrpSpPr>
          <p:grpSpPr bwMode="auto">
            <a:xfrm>
              <a:off x="2590" y="2509"/>
              <a:ext cx="153" cy="306"/>
              <a:chOff x="3796" y="1043"/>
              <a:chExt cx="865" cy="1237"/>
            </a:xfrm>
          </p:grpSpPr>
          <p:sp>
            <p:nvSpPr>
              <p:cNvPr id="37083" name="Line 43"/>
              <p:cNvSpPr>
                <a:spLocks noChangeShapeType="1"/>
              </p:cNvSpPr>
              <p:nvPr/>
            </p:nvSpPr>
            <p:spPr bwMode="auto">
              <a:xfrm flipH="1">
                <a:off x="3994" y="1480"/>
                <a:ext cx="232" cy="7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84" name="Line 44"/>
              <p:cNvSpPr>
                <a:spLocks noChangeShapeType="1"/>
              </p:cNvSpPr>
              <p:nvPr/>
            </p:nvSpPr>
            <p:spPr bwMode="auto">
              <a:xfrm>
                <a:off x="4226" y="1480"/>
                <a:ext cx="237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85" name="Line 45"/>
              <p:cNvSpPr>
                <a:spLocks noChangeShapeType="1"/>
              </p:cNvSpPr>
              <p:nvPr/>
            </p:nvSpPr>
            <p:spPr bwMode="auto">
              <a:xfrm>
                <a:off x="3994" y="2199"/>
                <a:ext cx="232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86" name="Line 46"/>
              <p:cNvSpPr>
                <a:spLocks noChangeShapeType="1"/>
              </p:cNvSpPr>
              <p:nvPr/>
            </p:nvSpPr>
            <p:spPr bwMode="auto">
              <a:xfrm flipH="1">
                <a:off x="4226" y="2199"/>
                <a:ext cx="237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87" name="Line 47"/>
              <p:cNvSpPr>
                <a:spLocks noChangeShapeType="1"/>
              </p:cNvSpPr>
              <p:nvPr/>
            </p:nvSpPr>
            <p:spPr bwMode="auto">
              <a:xfrm>
                <a:off x="4226" y="1496"/>
                <a:ext cx="0" cy="7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88" name="Line 48"/>
              <p:cNvSpPr>
                <a:spLocks noChangeShapeType="1"/>
              </p:cNvSpPr>
              <p:nvPr/>
            </p:nvSpPr>
            <p:spPr bwMode="auto">
              <a:xfrm flipV="1">
                <a:off x="3994" y="2126"/>
                <a:ext cx="232" cy="7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89" name="Line 49"/>
              <p:cNvSpPr>
                <a:spLocks noChangeShapeType="1"/>
              </p:cNvSpPr>
              <p:nvPr/>
            </p:nvSpPr>
            <p:spPr bwMode="auto">
              <a:xfrm flipH="1" flipV="1">
                <a:off x="4226" y="2126"/>
                <a:ext cx="237" cy="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90" name="Line 50"/>
              <p:cNvSpPr>
                <a:spLocks noChangeShapeType="1"/>
              </p:cNvSpPr>
              <p:nvPr/>
            </p:nvSpPr>
            <p:spPr bwMode="auto">
              <a:xfrm>
                <a:off x="4090" y="1892"/>
                <a:ext cx="136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91" name="Line 51"/>
              <p:cNvSpPr>
                <a:spLocks noChangeShapeType="1"/>
              </p:cNvSpPr>
              <p:nvPr/>
            </p:nvSpPr>
            <p:spPr bwMode="auto">
              <a:xfrm flipV="1">
                <a:off x="4226" y="1892"/>
                <a:ext cx="147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92" name="Line 52"/>
              <p:cNvSpPr>
                <a:spLocks noChangeShapeType="1"/>
              </p:cNvSpPr>
              <p:nvPr/>
            </p:nvSpPr>
            <p:spPr bwMode="auto">
              <a:xfrm>
                <a:off x="4045" y="1997"/>
                <a:ext cx="175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93" name="Line 53"/>
              <p:cNvSpPr>
                <a:spLocks noChangeShapeType="1"/>
              </p:cNvSpPr>
              <p:nvPr/>
            </p:nvSpPr>
            <p:spPr bwMode="auto">
              <a:xfrm flipV="1">
                <a:off x="4226" y="2013"/>
                <a:ext cx="175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94" name="Line 54"/>
              <p:cNvSpPr>
                <a:spLocks noChangeShapeType="1"/>
              </p:cNvSpPr>
              <p:nvPr/>
            </p:nvSpPr>
            <p:spPr bwMode="auto">
              <a:xfrm flipV="1">
                <a:off x="4226" y="1783"/>
                <a:ext cx="90" cy="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95" name="Line 55"/>
              <p:cNvSpPr>
                <a:spLocks noChangeShapeType="1"/>
              </p:cNvSpPr>
              <p:nvPr/>
            </p:nvSpPr>
            <p:spPr bwMode="auto">
              <a:xfrm flipV="1">
                <a:off x="4226" y="1633"/>
                <a:ext cx="57" cy="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96" name="Line 56"/>
              <p:cNvSpPr>
                <a:spLocks noChangeShapeType="1"/>
              </p:cNvSpPr>
              <p:nvPr/>
            </p:nvSpPr>
            <p:spPr bwMode="auto">
              <a:xfrm>
                <a:off x="4124" y="1771"/>
                <a:ext cx="113" cy="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97" name="Line 57"/>
              <p:cNvSpPr>
                <a:spLocks noChangeShapeType="1"/>
              </p:cNvSpPr>
              <p:nvPr/>
            </p:nvSpPr>
            <p:spPr bwMode="auto">
              <a:xfrm>
                <a:off x="4175" y="1625"/>
                <a:ext cx="62" cy="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grpSp>
            <p:nvGrpSpPr>
              <p:cNvPr id="8" name="Group 58"/>
              <p:cNvGrpSpPr>
                <a:grpSpLocks/>
              </p:cNvGrpSpPr>
              <p:nvPr/>
            </p:nvGrpSpPr>
            <p:grpSpPr bwMode="auto">
              <a:xfrm>
                <a:off x="4269" y="1415"/>
                <a:ext cx="392" cy="137"/>
                <a:chOff x="4227" y="1360"/>
                <a:chExt cx="863" cy="270"/>
              </a:xfrm>
            </p:grpSpPr>
            <p:sp>
              <p:nvSpPr>
                <p:cNvPr id="37109" name="Line 59"/>
                <p:cNvSpPr>
                  <a:spLocks noChangeShapeType="1"/>
                </p:cNvSpPr>
                <p:nvPr/>
              </p:nvSpPr>
              <p:spPr bwMode="auto">
                <a:xfrm>
                  <a:off x="4231" y="1607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110" name="Line 60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72" y="1206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111" name="Line 61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89"/>
                  <a:ext cx="191" cy="212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112" name="Line 62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9" name="Group 63"/>
              <p:cNvGrpSpPr>
                <a:grpSpLocks/>
              </p:cNvGrpSpPr>
              <p:nvPr/>
            </p:nvGrpSpPr>
            <p:grpSpPr bwMode="auto">
              <a:xfrm rot="5700496">
                <a:off x="4053" y="1170"/>
                <a:ext cx="392" cy="137"/>
                <a:chOff x="4227" y="1360"/>
                <a:chExt cx="863" cy="270"/>
              </a:xfrm>
            </p:grpSpPr>
            <p:sp>
              <p:nvSpPr>
                <p:cNvPr id="37105" name="Line 64"/>
                <p:cNvSpPr>
                  <a:spLocks noChangeShapeType="1"/>
                </p:cNvSpPr>
                <p:nvPr/>
              </p:nvSpPr>
              <p:spPr bwMode="auto">
                <a:xfrm>
                  <a:off x="4226" y="1611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106" name="Line 65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0" y="1219"/>
                  <a:ext cx="189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107" name="Line 66"/>
                <p:cNvSpPr>
                  <a:spLocks noChangeShapeType="1"/>
                </p:cNvSpPr>
                <p:nvPr/>
              </p:nvSpPr>
              <p:spPr bwMode="auto">
                <a:xfrm rot="6361956">
                  <a:off x="4598" y="1402"/>
                  <a:ext cx="178" cy="205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108" name="Line 67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3" y="1300"/>
                  <a:ext cx="189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10" name="Group 68"/>
              <p:cNvGrpSpPr>
                <a:grpSpLocks/>
              </p:cNvGrpSpPr>
              <p:nvPr/>
            </p:nvGrpSpPr>
            <p:grpSpPr bwMode="auto">
              <a:xfrm rot="10800000">
                <a:off x="3796" y="1402"/>
                <a:ext cx="392" cy="137"/>
                <a:chOff x="4227" y="1360"/>
                <a:chExt cx="863" cy="270"/>
              </a:xfrm>
            </p:grpSpPr>
            <p:sp>
              <p:nvSpPr>
                <p:cNvPr id="37101" name="Line 69"/>
                <p:cNvSpPr>
                  <a:spLocks noChangeShapeType="1"/>
                </p:cNvSpPr>
                <p:nvPr/>
              </p:nvSpPr>
              <p:spPr bwMode="auto">
                <a:xfrm>
                  <a:off x="4231" y="1605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102" name="Line 70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72" y="1204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103" name="Line 71"/>
                <p:cNvSpPr>
                  <a:spLocks noChangeShapeType="1"/>
                </p:cNvSpPr>
                <p:nvPr/>
              </p:nvSpPr>
              <p:spPr bwMode="auto">
                <a:xfrm rot="6361956">
                  <a:off x="4615" y="1387"/>
                  <a:ext cx="191" cy="212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104" name="Line 72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4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</p:grpSp>
        <p:grpSp>
          <p:nvGrpSpPr>
            <p:cNvPr id="11" name="Group 73"/>
            <p:cNvGrpSpPr>
              <a:grpSpLocks/>
            </p:cNvGrpSpPr>
            <p:nvPr/>
          </p:nvGrpSpPr>
          <p:grpSpPr bwMode="auto">
            <a:xfrm>
              <a:off x="2596" y="3076"/>
              <a:ext cx="153" cy="306"/>
              <a:chOff x="3796" y="1043"/>
              <a:chExt cx="865" cy="1237"/>
            </a:xfrm>
          </p:grpSpPr>
          <p:sp>
            <p:nvSpPr>
              <p:cNvPr id="37053" name="Line 74"/>
              <p:cNvSpPr>
                <a:spLocks noChangeShapeType="1"/>
              </p:cNvSpPr>
              <p:nvPr/>
            </p:nvSpPr>
            <p:spPr bwMode="auto">
              <a:xfrm flipH="1">
                <a:off x="3994" y="1480"/>
                <a:ext cx="232" cy="7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54" name="Line 75"/>
              <p:cNvSpPr>
                <a:spLocks noChangeShapeType="1"/>
              </p:cNvSpPr>
              <p:nvPr/>
            </p:nvSpPr>
            <p:spPr bwMode="auto">
              <a:xfrm>
                <a:off x="4226" y="1480"/>
                <a:ext cx="237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55" name="Line 76"/>
              <p:cNvSpPr>
                <a:spLocks noChangeShapeType="1"/>
              </p:cNvSpPr>
              <p:nvPr/>
            </p:nvSpPr>
            <p:spPr bwMode="auto">
              <a:xfrm>
                <a:off x="3994" y="2199"/>
                <a:ext cx="232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56" name="Line 77"/>
              <p:cNvSpPr>
                <a:spLocks noChangeShapeType="1"/>
              </p:cNvSpPr>
              <p:nvPr/>
            </p:nvSpPr>
            <p:spPr bwMode="auto">
              <a:xfrm flipH="1">
                <a:off x="4226" y="2199"/>
                <a:ext cx="237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57" name="Line 78"/>
              <p:cNvSpPr>
                <a:spLocks noChangeShapeType="1"/>
              </p:cNvSpPr>
              <p:nvPr/>
            </p:nvSpPr>
            <p:spPr bwMode="auto">
              <a:xfrm>
                <a:off x="4226" y="1496"/>
                <a:ext cx="0" cy="7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58" name="Line 79"/>
              <p:cNvSpPr>
                <a:spLocks noChangeShapeType="1"/>
              </p:cNvSpPr>
              <p:nvPr/>
            </p:nvSpPr>
            <p:spPr bwMode="auto">
              <a:xfrm flipV="1">
                <a:off x="3994" y="2126"/>
                <a:ext cx="232" cy="7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59" name="Line 80"/>
              <p:cNvSpPr>
                <a:spLocks noChangeShapeType="1"/>
              </p:cNvSpPr>
              <p:nvPr/>
            </p:nvSpPr>
            <p:spPr bwMode="auto">
              <a:xfrm flipH="1" flipV="1">
                <a:off x="4226" y="2126"/>
                <a:ext cx="237" cy="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60" name="Line 81"/>
              <p:cNvSpPr>
                <a:spLocks noChangeShapeType="1"/>
              </p:cNvSpPr>
              <p:nvPr/>
            </p:nvSpPr>
            <p:spPr bwMode="auto">
              <a:xfrm>
                <a:off x="4090" y="1892"/>
                <a:ext cx="136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61" name="Line 82"/>
              <p:cNvSpPr>
                <a:spLocks noChangeShapeType="1"/>
              </p:cNvSpPr>
              <p:nvPr/>
            </p:nvSpPr>
            <p:spPr bwMode="auto">
              <a:xfrm flipV="1">
                <a:off x="4226" y="1892"/>
                <a:ext cx="147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62" name="Line 83"/>
              <p:cNvSpPr>
                <a:spLocks noChangeShapeType="1"/>
              </p:cNvSpPr>
              <p:nvPr/>
            </p:nvSpPr>
            <p:spPr bwMode="auto">
              <a:xfrm>
                <a:off x="4045" y="1997"/>
                <a:ext cx="175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63" name="Line 84"/>
              <p:cNvSpPr>
                <a:spLocks noChangeShapeType="1"/>
              </p:cNvSpPr>
              <p:nvPr/>
            </p:nvSpPr>
            <p:spPr bwMode="auto">
              <a:xfrm flipV="1">
                <a:off x="4226" y="2013"/>
                <a:ext cx="175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64" name="Line 85"/>
              <p:cNvSpPr>
                <a:spLocks noChangeShapeType="1"/>
              </p:cNvSpPr>
              <p:nvPr/>
            </p:nvSpPr>
            <p:spPr bwMode="auto">
              <a:xfrm flipV="1">
                <a:off x="4226" y="1783"/>
                <a:ext cx="90" cy="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65" name="Line 86"/>
              <p:cNvSpPr>
                <a:spLocks noChangeShapeType="1"/>
              </p:cNvSpPr>
              <p:nvPr/>
            </p:nvSpPr>
            <p:spPr bwMode="auto">
              <a:xfrm flipV="1">
                <a:off x="4226" y="1633"/>
                <a:ext cx="57" cy="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66" name="Line 87"/>
              <p:cNvSpPr>
                <a:spLocks noChangeShapeType="1"/>
              </p:cNvSpPr>
              <p:nvPr/>
            </p:nvSpPr>
            <p:spPr bwMode="auto">
              <a:xfrm>
                <a:off x="4124" y="1771"/>
                <a:ext cx="113" cy="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67" name="Line 88"/>
              <p:cNvSpPr>
                <a:spLocks noChangeShapeType="1"/>
              </p:cNvSpPr>
              <p:nvPr/>
            </p:nvSpPr>
            <p:spPr bwMode="auto">
              <a:xfrm>
                <a:off x="4175" y="1625"/>
                <a:ext cx="62" cy="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grpSp>
            <p:nvGrpSpPr>
              <p:cNvPr id="12" name="Group 89"/>
              <p:cNvGrpSpPr>
                <a:grpSpLocks/>
              </p:cNvGrpSpPr>
              <p:nvPr/>
            </p:nvGrpSpPr>
            <p:grpSpPr bwMode="auto">
              <a:xfrm>
                <a:off x="4269" y="1415"/>
                <a:ext cx="392" cy="137"/>
                <a:chOff x="4227" y="1360"/>
                <a:chExt cx="863" cy="270"/>
              </a:xfrm>
            </p:grpSpPr>
            <p:sp>
              <p:nvSpPr>
                <p:cNvPr id="37079" name="Line 90"/>
                <p:cNvSpPr>
                  <a:spLocks noChangeShapeType="1"/>
                </p:cNvSpPr>
                <p:nvPr/>
              </p:nvSpPr>
              <p:spPr bwMode="auto">
                <a:xfrm>
                  <a:off x="4231" y="1607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80" name="Line 91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72" y="1206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81" name="Line 92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89"/>
                  <a:ext cx="191" cy="212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82" name="Line 93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13" name="Group 94"/>
              <p:cNvGrpSpPr>
                <a:grpSpLocks/>
              </p:cNvGrpSpPr>
              <p:nvPr/>
            </p:nvGrpSpPr>
            <p:grpSpPr bwMode="auto">
              <a:xfrm rot="5700496">
                <a:off x="4053" y="1170"/>
                <a:ext cx="392" cy="137"/>
                <a:chOff x="4227" y="1360"/>
                <a:chExt cx="863" cy="270"/>
              </a:xfrm>
            </p:grpSpPr>
            <p:sp>
              <p:nvSpPr>
                <p:cNvPr id="37075" name="Line 95"/>
                <p:cNvSpPr>
                  <a:spLocks noChangeShapeType="1"/>
                </p:cNvSpPr>
                <p:nvPr/>
              </p:nvSpPr>
              <p:spPr bwMode="auto">
                <a:xfrm>
                  <a:off x="4226" y="1611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76" name="Line 96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0" y="1219"/>
                  <a:ext cx="189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77" name="Line 97"/>
                <p:cNvSpPr>
                  <a:spLocks noChangeShapeType="1"/>
                </p:cNvSpPr>
                <p:nvPr/>
              </p:nvSpPr>
              <p:spPr bwMode="auto">
                <a:xfrm rot="6361956">
                  <a:off x="4598" y="1402"/>
                  <a:ext cx="178" cy="205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78" name="Line 98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3" y="1300"/>
                  <a:ext cx="189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14" name="Group 99"/>
              <p:cNvGrpSpPr>
                <a:grpSpLocks/>
              </p:cNvGrpSpPr>
              <p:nvPr/>
            </p:nvGrpSpPr>
            <p:grpSpPr bwMode="auto">
              <a:xfrm rot="10800000">
                <a:off x="3796" y="1402"/>
                <a:ext cx="392" cy="137"/>
                <a:chOff x="4227" y="1360"/>
                <a:chExt cx="863" cy="270"/>
              </a:xfrm>
            </p:grpSpPr>
            <p:sp>
              <p:nvSpPr>
                <p:cNvPr id="37071" name="Line 100"/>
                <p:cNvSpPr>
                  <a:spLocks noChangeShapeType="1"/>
                </p:cNvSpPr>
                <p:nvPr/>
              </p:nvSpPr>
              <p:spPr bwMode="auto">
                <a:xfrm>
                  <a:off x="4231" y="1605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72" name="Line 101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72" y="1204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73" name="Line 102"/>
                <p:cNvSpPr>
                  <a:spLocks noChangeShapeType="1"/>
                </p:cNvSpPr>
                <p:nvPr/>
              </p:nvSpPr>
              <p:spPr bwMode="auto">
                <a:xfrm rot="6361956">
                  <a:off x="4615" y="1387"/>
                  <a:ext cx="191" cy="212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74" name="Line 103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4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</p:grpSp>
        <p:grpSp>
          <p:nvGrpSpPr>
            <p:cNvPr id="15" name="Group 135"/>
            <p:cNvGrpSpPr>
              <a:grpSpLocks/>
            </p:cNvGrpSpPr>
            <p:nvPr/>
          </p:nvGrpSpPr>
          <p:grpSpPr bwMode="auto">
            <a:xfrm>
              <a:off x="2095" y="1649"/>
              <a:ext cx="153" cy="306"/>
              <a:chOff x="3796" y="1043"/>
              <a:chExt cx="865" cy="1237"/>
            </a:xfrm>
          </p:grpSpPr>
          <p:sp>
            <p:nvSpPr>
              <p:cNvPr id="37023" name="Line 136"/>
              <p:cNvSpPr>
                <a:spLocks noChangeShapeType="1"/>
              </p:cNvSpPr>
              <p:nvPr/>
            </p:nvSpPr>
            <p:spPr bwMode="auto">
              <a:xfrm flipH="1">
                <a:off x="3994" y="1480"/>
                <a:ext cx="232" cy="7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24" name="Line 137"/>
              <p:cNvSpPr>
                <a:spLocks noChangeShapeType="1"/>
              </p:cNvSpPr>
              <p:nvPr/>
            </p:nvSpPr>
            <p:spPr bwMode="auto">
              <a:xfrm>
                <a:off x="4226" y="1480"/>
                <a:ext cx="237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25" name="Line 138"/>
              <p:cNvSpPr>
                <a:spLocks noChangeShapeType="1"/>
              </p:cNvSpPr>
              <p:nvPr/>
            </p:nvSpPr>
            <p:spPr bwMode="auto">
              <a:xfrm>
                <a:off x="3994" y="2199"/>
                <a:ext cx="232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26" name="Line 139"/>
              <p:cNvSpPr>
                <a:spLocks noChangeShapeType="1"/>
              </p:cNvSpPr>
              <p:nvPr/>
            </p:nvSpPr>
            <p:spPr bwMode="auto">
              <a:xfrm flipH="1">
                <a:off x="4226" y="2199"/>
                <a:ext cx="237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27" name="Line 140"/>
              <p:cNvSpPr>
                <a:spLocks noChangeShapeType="1"/>
              </p:cNvSpPr>
              <p:nvPr/>
            </p:nvSpPr>
            <p:spPr bwMode="auto">
              <a:xfrm>
                <a:off x="4226" y="1496"/>
                <a:ext cx="0" cy="7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28" name="Line 141"/>
              <p:cNvSpPr>
                <a:spLocks noChangeShapeType="1"/>
              </p:cNvSpPr>
              <p:nvPr/>
            </p:nvSpPr>
            <p:spPr bwMode="auto">
              <a:xfrm flipV="1">
                <a:off x="3994" y="2126"/>
                <a:ext cx="232" cy="7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29" name="Line 142"/>
              <p:cNvSpPr>
                <a:spLocks noChangeShapeType="1"/>
              </p:cNvSpPr>
              <p:nvPr/>
            </p:nvSpPr>
            <p:spPr bwMode="auto">
              <a:xfrm flipH="1" flipV="1">
                <a:off x="4226" y="2126"/>
                <a:ext cx="237" cy="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30" name="Line 143"/>
              <p:cNvSpPr>
                <a:spLocks noChangeShapeType="1"/>
              </p:cNvSpPr>
              <p:nvPr/>
            </p:nvSpPr>
            <p:spPr bwMode="auto">
              <a:xfrm>
                <a:off x="4090" y="1892"/>
                <a:ext cx="136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31" name="Line 144"/>
              <p:cNvSpPr>
                <a:spLocks noChangeShapeType="1"/>
              </p:cNvSpPr>
              <p:nvPr/>
            </p:nvSpPr>
            <p:spPr bwMode="auto">
              <a:xfrm flipV="1">
                <a:off x="4226" y="1892"/>
                <a:ext cx="147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32" name="Line 145"/>
              <p:cNvSpPr>
                <a:spLocks noChangeShapeType="1"/>
              </p:cNvSpPr>
              <p:nvPr/>
            </p:nvSpPr>
            <p:spPr bwMode="auto">
              <a:xfrm>
                <a:off x="4045" y="1997"/>
                <a:ext cx="175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33" name="Line 146"/>
              <p:cNvSpPr>
                <a:spLocks noChangeShapeType="1"/>
              </p:cNvSpPr>
              <p:nvPr/>
            </p:nvSpPr>
            <p:spPr bwMode="auto">
              <a:xfrm flipV="1">
                <a:off x="4226" y="2013"/>
                <a:ext cx="175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34" name="Line 147"/>
              <p:cNvSpPr>
                <a:spLocks noChangeShapeType="1"/>
              </p:cNvSpPr>
              <p:nvPr/>
            </p:nvSpPr>
            <p:spPr bwMode="auto">
              <a:xfrm flipV="1">
                <a:off x="4226" y="1783"/>
                <a:ext cx="90" cy="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35" name="Line 148"/>
              <p:cNvSpPr>
                <a:spLocks noChangeShapeType="1"/>
              </p:cNvSpPr>
              <p:nvPr/>
            </p:nvSpPr>
            <p:spPr bwMode="auto">
              <a:xfrm flipV="1">
                <a:off x="4226" y="1633"/>
                <a:ext cx="57" cy="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36" name="Line 149"/>
              <p:cNvSpPr>
                <a:spLocks noChangeShapeType="1"/>
              </p:cNvSpPr>
              <p:nvPr/>
            </p:nvSpPr>
            <p:spPr bwMode="auto">
              <a:xfrm>
                <a:off x="4124" y="1771"/>
                <a:ext cx="113" cy="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37" name="Line 150"/>
              <p:cNvSpPr>
                <a:spLocks noChangeShapeType="1"/>
              </p:cNvSpPr>
              <p:nvPr/>
            </p:nvSpPr>
            <p:spPr bwMode="auto">
              <a:xfrm>
                <a:off x="4175" y="1625"/>
                <a:ext cx="62" cy="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grpSp>
            <p:nvGrpSpPr>
              <p:cNvPr id="16" name="Group 151"/>
              <p:cNvGrpSpPr>
                <a:grpSpLocks/>
              </p:cNvGrpSpPr>
              <p:nvPr/>
            </p:nvGrpSpPr>
            <p:grpSpPr bwMode="auto">
              <a:xfrm>
                <a:off x="4269" y="1415"/>
                <a:ext cx="392" cy="137"/>
                <a:chOff x="4227" y="1360"/>
                <a:chExt cx="863" cy="270"/>
              </a:xfrm>
            </p:grpSpPr>
            <p:sp>
              <p:nvSpPr>
                <p:cNvPr id="37049" name="Line 152"/>
                <p:cNvSpPr>
                  <a:spLocks noChangeShapeType="1"/>
                </p:cNvSpPr>
                <p:nvPr/>
              </p:nvSpPr>
              <p:spPr bwMode="auto">
                <a:xfrm>
                  <a:off x="4231" y="1607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50" name="Line 153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72" y="1206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51" name="Line 154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89"/>
                  <a:ext cx="191" cy="212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52" name="Line 155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17" name="Group 156"/>
              <p:cNvGrpSpPr>
                <a:grpSpLocks/>
              </p:cNvGrpSpPr>
              <p:nvPr/>
            </p:nvGrpSpPr>
            <p:grpSpPr bwMode="auto">
              <a:xfrm rot="5700496">
                <a:off x="4053" y="1170"/>
                <a:ext cx="392" cy="137"/>
                <a:chOff x="4227" y="1360"/>
                <a:chExt cx="863" cy="270"/>
              </a:xfrm>
            </p:grpSpPr>
            <p:sp>
              <p:nvSpPr>
                <p:cNvPr id="37045" name="Line 157"/>
                <p:cNvSpPr>
                  <a:spLocks noChangeShapeType="1"/>
                </p:cNvSpPr>
                <p:nvPr/>
              </p:nvSpPr>
              <p:spPr bwMode="auto">
                <a:xfrm>
                  <a:off x="4226" y="1611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46" name="Line 158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0" y="1219"/>
                  <a:ext cx="189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47" name="Line 159"/>
                <p:cNvSpPr>
                  <a:spLocks noChangeShapeType="1"/>
                </p:cNvSpPr>
                <p:nvPr/>
              </p:nvSpPr>
              <p:spPr bwMode="auto">
                <a:xfrm rot="6361956">
                  <a:off x="4598" y="1402"/>
                  <a:ext cx="178" cy="205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48" name="Line 160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3" y="1300"/>
                  <a:ext cx="189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18" name="Group 161"/>
              <p:cNvGrpSpPr>
                <a:grpSpLocks/>
              </p:cNvGrpSpPr>
              <p:nvPr/>
            </p:nvGrpSpPr>
            <p:grpSpPr bwMode="auto">
              <a:xfrm rot="10800000">
                <a:off x="3796" y="1402"/>
                <a:ext cx="392" cy="137"/>
                <a:chOff x="4227" y="1360"/>
                <a:chExt cx="863" cy="270"/>
              </a:xfrm>
            </p:grpSpPr>
            <p:sp>
              <p:nvSpPr>
                <p:cNvPr id="37041" name="Line 162"/>
                <p:cNvSpPr>
                  <a:spLocks noChangeShapeType="1"/>
                </p:cNvSpPr>
                <p:nvPr/>
              </p:nvSpPr>
              <p:spPr bwMode="auto">
                <a:xfrm>
                  <a:off x="4231" y="1605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42" name="Line 163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72" y="1204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43" name="Line 164"/>
                <p:cNvSpPr>
                  <a:spLocks noChangeShapeType="1"/>
                </p:cNvSpPr>
                <p:nvPr/>
              </p:nvSpPr>
              <p:spPr bwMode="auto">
                <a:xfrm rot="6361956">
                  <a:off x="4615" y="1387"/>
                  <a:ext cx="191" cy="212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44" name="Line 165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4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</p:grpSp>
        <p:grpSp>
          <p:nvGrpSpPr>
            <p:cNvPr id="19" name="Group 197"/>
            <p:cNvGrpSpPr>
              <a:grpSpLocks/>
            </p:cNvGrpSpPr>
            <p:nvPr/>
          </p:nvGrpSpPr>
          <p:grpSpPr bwMode="auto">
            <a:xfrm>
              <a:off x="2579" y="1941"/>
              <a:ext cx="153" cy="306"/>
              <a:chOff x="3796" y="1043"/>
              <a:chExt cx="865" cy="1237"/>
            </a:xfrm>
          </p:grpSpPr>
          <p:sp>
            <p:nvSpPr>
              <p:cNvPr id="36993" name="Line 198"/>
              <p:cNvSpPr>
                <a:spLocks noChangeShapeType="1"/>
              </p:cNvSpPr>
              <p:nvPr/>
            </p:nvSpPr>
            <p:spPr bwMode="auto">
              <a:xfrm flipH="1">
                <a:off x="3994" y="1480"/>
                <a:ext cx="232" cy="7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94" name="Line 199"/>
              <p:cNvSpPr>
                <a:spLocks noChangeShapeType="1"/>
              </p:cNvSpPr>
              <p:nvPr/>
            </p:nvSpPr>
            <p:spPr bwMode="auto">
              <a:xfrm>
                <a:off x="4226" y="1480"/>
                <a:ext cx="237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95" name="Line 200"/>
              <p:cNvSpPr>
                <a:spLocks noChangeShapeType="1"/>
              </p:cNvSpPr>
              <p:nvPr/>
            </p:nvSpPr>
            <p:spPr bwMode="auto">
              <a:xfrm>
                <a:off x="3994" y="2199"/>
                <a:ext cx="232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96" name="Line 201"/>
              <p:cNvSpPr>
                <a:spLocks noChangeShapeType="1"/>
              </p:cNvSpPr>
              <p:nvPr/>
            </p:nvSpPr>
            <p:spPr bwMode="auto">
              <a:xfrm flipH="1">
                <a:off x="4226" y="2199"/>
                <a:ext cx="237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97" name="Line 202"/>
              <p:cNvSpPr>
                <a:spLocks noChangeShapeType="1"/>
              </p:cNvSpPr>
              <p:nvPr/>
            </p:nvSpPr>
            <p:spPr bwMode="auto">
              <a:xfrm>
                <a:off x="4226" y="1496"/>
                <a:ext cx="0" cy="7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98" name="Line 203"/>
              <p:cNvSpPr>
                <a:spLocks noChangeShapeType="1"/>
              </p:cNvSpPr>
              <p:nvPr/>
            </p:nvSpPr>
            <p:spPr bwMode="auto">
              <a:xfrm flipV="1">
                <a:off x="3994" y="2126"/>
                <a:ext cx="232" cy="7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99" name="Line 204"/>
              <p:cNvSpPr>
                <a:spLocks noChangeShapeType="1"/>
              </p:cNvSpPr>
              <p:nvPr/>
            </p:nvSpPr>
            <p:spPr bwMode="auto">
              <a:xfrm flipH="1" flipV="1">
                <a:off x="4226" y="2126"/>
                <a:ext cx="237" cy="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00" name="Line 205"/>
              <p:cNvSpPr>
                <a:spLocks noChangeShapeType="1"/>
              </p:cNvSpPr>
              <p:nvPr/>
            </p:nvSpPr>
            <p:spPr bwMode="auto">
              <a:xfrm>
                <a:off x="4090" y="1892"/>
                <a:ext cx="136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01" name="Line 206"/>
              <p:cNvSpPr>
                <a:spLocks noChangeShapeType="1"/>
              </p:cNvSpPr>
              <p:nvPr/>
            </p:nvSpPr>
            <p:spPr bwMode="auto">
              <a:xfrm flipV="1">
                <a:off x="4226" y="1892"/>
                <a:ext cx="147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02" name="Line 207"/>
              <p:cNvSpPr>
                <a:spLocks noChangeShapeType="1"/>
              </p:cNvSpPr>
              <p:nvPr/>
            </p:nvSpPr>
            <p:spPr bwMode="auto">
              <a:xfrm>
                <a:off x="4045" y="1997"/>
                <a:ext cx="175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03" name="Line 208"/>
              <p:cNvSpPr>
                <a:spLocks noChangeShapeType="1"/>
              </p:cNvSpPr>
              <p:nvPr/>
            </p:nvSpPr>
            <p:spPr bwMode="auto">
              <a:xfrm flipV="1">
                <a:off x="4226" y="2013"/>
                <a:ext cx="175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04" name="Line 209"/>
              <p:cNvSpPr>
                <a:spLocks noChangeShapeType="1"/>
              </p:cNvSpPr>
              <p:nvPr/>
            </p:nvSpPr>
            <p:spPr bwMode="auto">
              <a:xfrm flipV="1">
                <a:off x="4226" y="1783"/>
                <a:ext cx="90" cy="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05" name="Line 210"/>
              <p:cNvSpPr>
                <a:spLocks noChangeShapeType="1"/>
              </p:cNvSpPr>
              <p:nvPr/>
            </p:nvSpPr>
            <p:spPr bwMode="auto">
              <a:xfrm flipV="1">
                <a:off x="4226" y="1633"/>
                <a:ext cx="57" cy="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06" name="Line 211"/>
              <p:cNvSpPr>
                <a:spLocks noChangeShapeType="1"/>
              </p:cNvSpPr>
              <p:nvPr/>
            </p:nvSpPr>
            <p:spPr bwMode="auto">
              <a:xfrm>
                <a:off x="4124" y="1771"/>
                <a:ext cx="113" cy="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007" name="Line 212"/>
              <p:cNvSpPr>
                <a:spLocks noChangeShapeType="1"/>
              </p:cNvSpPr>
              <p:nvPr/>
            </p:nvSpPr>
            <p:spPr bwMode="auto">
              <a:xfrm>
                <a:off x="4175" y="1625"/>
                <a:ext cx="62" cy="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grpSp>
            <p:nvGrpSpPr>
              <p:cNvPr id="20" name="Group 213"/>
              <p:cNvGrpSpPr>
                <a:grpSpLocks/>
              </p:cNvGrpSpPr>
              <p:nvPr/>
            </p:nvGrpSpPr>
            <p:grpSpPr bwMode="auto">
              <a:xfrm>
                <a:off x="4269" y="1415"/>
                <a:ext cx="392" cy="137"/>
                <a:chOff x="4227" y="1360"/>
                <a:chExt cx="863" cy="270"/>
              </a:xfrm>
            </p:grpSpPr>
            <p:sp>
              <p:nvSpPr>
                <p:cNvPr id="37019" name="Line 214"/>
                <p:cNvSpPr>
                  <a:spLocks noChangeShapeType="1"/>
                </p:cNvSpPr>
                <p:nvPr/>
              </p:nvSpPr>
              <p:spPr bwMode="auto">
                <a:xfrm>
                  <a:off x="4231" y="1607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20" name="Line 215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72" y="1206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21" name="Line 216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89"/>
                  <a:ext cx="191" cy="212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22" name="Line 217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21" name="Group 218"/>
              <p:cNvGrpSpPr>
                <a:grpSpLocks/>
              </p:cNvGrpSpPr>
              <p:nvPr/>
            </p:nvGrpSpPr>
            <p:grpSpPr bwMode="auto">
              <a:xfrm rot="5700496">
                <a:off x="4053" y="1170"/>
                <a:ext cx="392" cy="137"/>
                <a:chOff x="4227" y="1360"/>
                <a:chExt cx="863" cy="270"/>
              </a:xfrm>
            </p:grpSpPr>
            <p:sp>
              <p:nvSpPr>
                <p:cNvPr id="37015" name="Line 219"/>
                <p:cNvSpPr>
                  <a:spLocks noChangeShapeType="1"/>
                </p:cNvSpPr>
                <p:nvPr/>
              </p:nvSpPr>
              <p:spPr bwMode="auto">
                <a:xfrm>
                  <a:off x="4226" y="1611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16" name="Line 220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0" y="1219"/>
                  <a:ext cx="189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17" name="Line 221"/>
                <p:cNvSpPr>
                  <a:spLocks noChangeShapeType="1"/>
                </p:cNvSpPr>
                <p:nvPr/>
              </p:nvSpPr>
              <p:spPr bwMode="auto">
                <a:xfrm rot="6361956">
                  <a:off x="4598" y="1402"/>
                  <a:ext cx="178" cy="205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18" name="Line 222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3" y="1300"/>
                  <a:ext cx="189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22" name="Group 223"/>
              <p:cNvGrpSpPr>
                <a:grpSpLocks/>
              </p:cNvGrpSpPr>
              <p:nvPr/>
            </p:nvGrpSpPr>
            <p:grpSpPr bwMode="auto">
              <a:xfrm rot="10800000">
                <a:off x="3796" y="1402"/>
                <a:ext cx="392" cy="137"/>
                <a:chOff x="4227" y="1360"/>
                <a:chExt cx="863" cy="270"/>
              </a:xfrm>
            </p:grpSpPr>
            <p:sp>
              <p:nvSpPr>
                <p:cNvPr id="37011" name="Line 224"/>
                <p:cNvSpPr>
                  <a:spLocks noChangeShapeType="1"/>
                </p:cNvSpPr>
                <p:nvPr/>
              </p:nvSpPr>
              <p:spPr bwMode="auto">
                <a:xfrm>
                  <a:off x="4231" y="1605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12" name="Line 225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72" y="1204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13" name="Line 226"/>
                <p:cNvSpPr>
                  <a:spLocks noChangeShapeType="1"/>
                </p:cNvSpPr>
                <p:nvPr/>
              </p:nvSpPr>
              <p:spPr bwMode="auto">
                <a:xfrm rot="6361956">
                  <a:off x="4615" y="1387"/>
                  <a:ext cx="191" cy="212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014" name="Line 227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4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</p:grpSp>
        <p:grpSp>
          <p:nvGrpSpPr>
            <p:cNvPr id="23" name="Group 228"/>
            <p:cNvGrpSpPr>
              <a:grpSpLocks/>
            </p:cNvGrpSpPr>
            <p:nvPr/>
          </p:nvGrpSpPr>
          <p:grpSpPr bwMode="auto">
            <a:xfrm>
              <a:off x="2108" y="2790"/>
              <a:ext cx="153" cy="306"/>
              <a:chOff x="3796" y="1043"/>
              <a:chExt cx="865" cy="1237"/>
            </a:xfrm>
          </p:grpSpPr>
          <p:sp>
            <p:nvSpPr>
              <p:cNvPr id="36963" name="Line 229"/>
              <p:cNvSpPr>
                <a:spLocks noChangeShapeType="1"/>
              </p:cNvSpPr>
              <p:nvPr/>
            </p:nvSpPr>
            <p:spPr bwMode="auto">
              <a:xfrm flipH="1">
                <a:off x="3994" y="1480"/>
                <a:ext cx="232" cy="7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64" name="Line 230"/>
              <p:cNvSpPr>
                <a:spLocks noChangeShapeType="1"/>
              </p:cNvSpPr>
              <p:nvPr/>
            </p:nvSpPr>
            <p:spPr bwMode="auto">
              <a:xfrm>
                <a:off x="4226" y="1480"/>
                <a:ext cx="237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65" name="Line 231"/>
              <p:cNvSpPr>
                <a:spLocks noChangeShapeType="1"/>
              </p:cNvSpPr>
              <p:nvPr/>
            </p:nvSpPr>
            <p:spPr bwMode="auto">
              <a:xfrm>
                <a:off x="3994" y="2199"/>
                <a:ext cx="232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66" name="Line 232"/>
              <p:cNvSpPr>
                <a:spLocks noChangeShapeType="1"/>
              </p:cNvSpPr>
              <p:nvPr/>
            </p:nvSpPr>
            <p:spPr bwMode="auto">
              <a:xfrm flipH="1">
                <a:off x="4226" y="2199"/>
                <a:ext cx="237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67" name="Line 233"/>
              <p:cNvSpPr>
                <a:spLocks noChangeShapeType="1"/>
              </p:cNvSpPr>
              <p:nvPr/>
            </p:nvSpPr>
            <p:spPr bwMode="auto">
              <a:xfrm>
                <a:off x="4226" y="1496"/>
                <a:ext cx="0" cy="7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68" name="Line 234"/>
              <p:cNvSpPr>
                <a:spLocks noChangeShapeType="1"/>
              </p:cNvSpPr>
              <p:nvPr/>
            </p:nvSpPr>
            <p:spPr bwMode="auto">
              <a:xfrm flipV="1">
                <a:off x="3994" y="2126"/>
                <a:ext cx="232" cy="7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69" name="Line 235"/>
              <p:cNvSpPr>
                <a:spLocks noChangeShapeType="1"/>
              </p:cNvSpPr>
              <p:nvPr/>
            </p:nvSpPr>
            <p:spPr bwMode="auto">
              <a:xfrm flipH="1" flipV="1">
                <a:off x="4226" y="2126"/>
                <a:ext cx="237" cy="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70" name="Line 236"/>
              <p:cNvSpPr>
                <a:spLocks noChangeShapeType="1"/>
              </p:cNvSpPr>
              <p:nvPr/>
            </p:nvSpPr>
            <p:spPr bwMode="auto">
              <a:xfrm>
                <a:off x="4090" y="1892"/>
                <a:ext cx="136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71" name="Line 237"/>
              <p:cNvSpPr>
                <a:spLocks noChangeShapeType="1"/>
              </p:cNvSpPr>
              <p:nvPr/>
            </p:nvSpPr>
            <p:spPr bwMode="auto">
              <a:xfrm flipV="1">
                <a:off x="4226" y="1892"/>
                <a:ext cx="147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72" name="Line 238"/>
              <p:cNvSpPr>
                <a:spLocks noChangeShapeType="1"/>
              </p:cNvSpPr>
              <p:nvPr/>
            </p:nvSpPr>
            <p:spPr bwMode="auto">
              <a:xfrm>
                <a:off x="4045" y="1997"/>
                <a:ext cx="175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73" name="Line 239"/>
              <p:cNvSpPr>
                <a:spLocks noChangeShapeType="1"/>
              </p:cNvSpPr>
              <p:nvPr/>
            </p:nvSpPr>
            <p:spPr bwMode="auto">
              <a:xfrm flipV="1">
                <a:off x="4226" y="2013"/>
                <a:ext cx="175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74" name="Line 240"/>
              <p:cNvSpPr>
                <a:spLocks noChangeShapeType="1"/>
              </p:cNvSpPr>
              <p:nvPr/>
            </p:nvSpPr>
            <p:spPr bwMode="auto">
              <a:xfrm flipV="1">
                <a:off x="4226" y="1783"/>
                <a:ext cx="90" cy="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75" name="Line 241"/>
              <p:cNvSpPr>
                <a:spLocks noChangeShapeType="1"/>
              </p:cNvSpPr>
              <p:nvPr/>
            </p:nvSpPr>
            <p:spPr bwMode="auto">
              <a:xfrm flipV="1">
                <a:off x="4226" y="1633"/>
                <a:ext cx="57" cy="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76" name="Line 242"/>
              <p:cNvSpPr>
                <a:spLocks noChangeShapeType="1"/>
              </p:cNvSpPr>
              <p:nvPr/>
            </p:nvSpPr>
            <p:spPr bwMode="auto">
              <a:xfrm>
                <a:off x="4124" y="1771"/>
                <a:ext cx="113" cy="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77" name="Line 243"/>
              <p:cNvSpPr>
                <a:spLocks noChangeShapeType="1"/>
              </p:cNvSpPr>
              <p:nvPr/>
            </p:nvSpPr>
            <p:spPr bwMode="auto">
              <a:xfrm>
                <a:off x="4175" y="1625"/>
                <a:ext cx="62" cy="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grpSp>
            <p:nvGrpSpPr>
              <p:cNvPr id="24" name="Group 244"/>
              <p:cNvGrpSpPr>
                <a:grpSpLocks/>
              </p:cNvGrpSpPr>
              <p:nvPr/>
            </p:nvGrpSpPr>
            <p:grpSpPr bwMode="auto">
              <a:xfrm>
                <a:off x="4269" y="1415"/>
                <a:ext cx="392" cy="137"/>
                <a:chOff x="4227" y="1360"/>
                <a:chExt cx="863" cy="270"/>
              </a:xfrm>
            </p:grpSpPr>
            <p:sp>
              <p:nvSpPr>
                <p:cNvPr id="36989" name="Line 245"/>
                <p:cNvSpPr>
                  <a:spLocks noChangeShapeType="1"/>
                </p:cNvSpPr>
                <p:nvPr/>
              </p:nvSpPr>
              <p:spPr bwMode="auto">
                <a:xfrm>
                  <a:off x="4231" y="1607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6990" name="Line 246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72" y="1206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6991" name="Line 247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89"/>
                  <a:ext cx="191" cy="212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6992" name="Line 248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25" name="Group 249"/>
              <p:cNvGrpSpPr>
                <a:grpSpLocks/>
              </p:cNvGrpSpPr>
              <p:nvPr/>
            </p:nvGrpSpPr>
            <p:grpSpPr bwMode="auto">
              <a:xfrm rot="5700496">
                <a:off x="4053" y="1170"/>
                <a:ext cx="392" cy="137"/>
                <a:chOff x="4227" y="1360"/>
                <a:chExt cx="863" cy="270"/>
              </a:xfrm>
            </p:grpSpPr>
            <p:sp>
              <p:nvSpPr>
                <p:cNvPr id="36985" name="Line 250"/>
                <p:cNvSpPr>
                  <a:spLocks noChangeShapeType="1"/>
                </p:cNvSpPr>
                <p:nvPr/>
              </p:nvSpPr>
              <p:spPr bwMode="auto">
                <a:xfrm>
                  <a:off x="4226" y="1611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6986" name="Line 251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0" y="1219"/>
                  <a:ext cx="189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6987" name="Line 252"/>
                <p:cNvSpPr>
                  <a:spLocks noChangeShapeType="1"/>
                </p:cNvSpPr>
                <p:nvPr/>
              </p:nvSpPr>
              <p:spPr bwMode="auto">
                <a:xfrm rot="6361956">
                  <a:off x="4598" y="1402"/>
                  <a:ext cx="178" cy="205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6988" name="Line 253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3" y="1300"/>
                  <a:ext cx="189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26" name="Group 254"/>
              <p:cNvGrpSpPr>
                <a:grpSpLocks/>
              </p:cNvGrpSpPr>
              <p:nvPr/>
            </p:nvGrpSpPr>
            <p:grpSpPr bwMode="auto">
              <a:xfrm rot="10800000">
                <a:off x="3796" y="1402"/>
                <a:ext cx="392" cy="137"/>
                <a:chOff x="4227" y="1360"/>
                <a:chExt cx="863" cy="270"/>
              </a:xfrm>
            </p:grpSpPr>
            <p:sp>
              <p:nvSpPr>
                <p:cNvPr id="36981" name="Line 255"/>
                <p:cNvSpPr>
                  <a:spLocks noChangeShapeType="1"/>
                </p:cNvSpPr>
                <p:nvPr/>
              </p:nvSpPr>
              <p:spPr bwMode="auto">
                <a:xfrm>
                  <a:off x="4231" y="1605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6982" name="Line 256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72" y="1204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6983" name="Line 257"/>
                <p:cNvSpPr>
                  <a:spLocks noChangeShapeType="1"/>
                </p:cNvSpPr>
                <p:nvPr/>
              </p:nvSpPr>
              <p:spPr bwMode="auto">
                <a:xfrm rot="6361956">
                  <a:off x="4615" y="1387"/>
                  <a:ext cx="191" cy="212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6984" name="Line 258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4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</p:grpSp>
        <p:grpSp>
          <p:nvGrpSpPr>
            <p:cNvPr id="27" name="Group 259"/>
            <p:cNvGrpSpPr>
              <a:grpSpLocks/>
            </p:cNvGrpSpPr>
            <p:nvPr/>
          </p:nvGrpSpPr>
          <p:grpSpPr bwMode="auto">
            <a:xfrm>
              <a:off x="2091" y="2221"/>
              <a:ext cx="153" cy="306"/>
              <a:chOff x="3796" y="1043"/>
              <a:chExt cx="865" cy="1237"/>
            </a:xfrm>
          </p:grpSpPr>
          <p:sp>
            <p:nvSpPr>
              <p:cNvPr id="36933" name="Line 260"/>
              <p:cNvSpPr>
                <a:spLocks noChangeShapeType="1"/>
              </p:cNvSpPr>
              <p:nvPr/>
            </p:nvSpPr>
            <p:spPr bwMode="auto">
              <a:xfrm flipH="1">
                <a:off x="3994" y="1480"/>
                <a:ext cx="232" cy="7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34" name="Line 261"/>
              <p:cNvSpPr>
                <a:spLocks noChangeShapeType="1"/>
              </p:cNvSpPr>
              <p:nvPr/>
            </p:nvSpPr>
            <p:spPr bwMode="auto">
              <a:xfrm>
                <a:off x="4226" y="1480"/>
                <a:ext cx="237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35" name="Line 262"/>
              <p:cNvSpPr>
                <a:spLocks noChangeShapeType="1"/>
              </p:cNvSpPr>
              <p:nvPr/>
            </p:nvSpPr>
            <p:spPr bwMode="auto">
              <a:xfrm>
                <a:off x="3994" y="2199"/>
                <a:ext cx="232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36" name="Line 263"/>
              <p:cNvSpPr>
                <a:spLocks noChangeShapeType="1"/>
              </p:cNvSpPr>
              <p:nvPr/>
            </p:nvSpPr>
            <p:spPr bwMode="auto">
              <a:xfrm flipH="1">
                <a:off x="4226" y="2199"/>
                <a:ext cx="237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37" name="Line 264"/>
              <p:cNvSpPr>
                <a:spLocks noChangeShapeType="1"/>
              </p:cNvSpPr>
              <p:nvPr/>
            </p:nvSpPr>
            <p:spPr bwMode="auto">
              <a:xfrm>
                <a:off x="4226" y="1496"/>
                <a:ext cx="0" cy="7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38" name="Line 265"/>
              <p:cNvSpPr>
                <a:spLocks noChangeShapeType="1"/>
              </p:cNvSpPr>
              <p:nvPr/>
            </p:nvSpPr>
            <p:spPr bwMode="auto">
              <a:xfrm flipV="1">
                <a:off x="3994" y="2126"/>
                <a:ext cx="232" cy="7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39" name="Line 266"/>
              <p:cNvSpPr>
                <a:spLocks noChangeShapeType="1"/>
              </p:cNvSpPr>
              <p:nvPr/>
            </p:nvSpPr>
            <p:spPr bwMode="auto">
              <a:xfrm flipH="1" flipV="1">
                <a:off x="4226" y="2126"/>
                <a:ext cx="237" cy="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40" name="Line 267"/>
              <p:cNvSpPr>
                <a:spLocks noChangeShapeType="1"/>
              </p:cNvSpPr>
              <p:nvPr/>
            </p:nvSpPr>
            <p:spPr bwMode="auto">
              <a:xfrm>
                <a:off x="4090" y="1892"/>
                <a:ext cx="136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41" name="Line 268"/>
              <p:cNvSpPr>
                <a:spLocks noChangeShapeType="1"/>
              </p:cNvSpPr>
              <p:nvPr/>
            </p:nvSpPr>
            <p:spPr bwMode="auto">
              <a:xfrm flipV="1">
                <a:off x="4226" y="1892"/>
                <a:ext cx="147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42" name="Line 269"/>
              <p:cNvSpPr>
                <a:spLocks noChangeShapeType="1"/>
              </p:cNvSpPr>
              <p:nvPr/>
            </p:nvSpPr>
            <p:spPr bwMode="auto">
              <a:xfrm>
                <a:off x="4045" y="1997"/>
                <a:ext cx="175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43" name="Line 270"/>
              <p:cNvSpPr>
                <a:spLocks noChangeShapeType="1"/>
              </p:cNvSpPr>
              <p:nvPr/>
            </p:nvSpPr>
            <p:spPr bwMode="auto">
              <a:xfrm flipV="1">
                <a:off x="4226" y="2013"/>
                <a:ext cx="175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44" name="Line 271"/>
              <p:cNvSpPr>
                <a:spLocks noChangeShapeType="1"/>
              </p:cNvSpPr>
              <p:nvPr/>
            </p:nvSpPr>
            <p:spPr bwMode="auto">
              <a:xfrm flipV="1">
                <a:off x="4226" y="1783"/>
                <a:ext cx="90" cy="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45" name="Line 272"/>
              <p:cNvSpPr>
                <a:spLocks noChangeShapeType="1"/>
              </p:cNvSpPr>
              <p:nvPr/>
            </p:nvSpPr>
            <p:spPr bwMode="auto">
              <a:xfrm flipV="1">
                <a:off x="4226" y="1633"/>
                <a:ext cx="57" cy="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46" name="Line 273"/>
              <p:cNvSpPr>
                <a:spLocks noChangeShapeType="1"/>
              </p:cNvSpPr>
              <p:nvPr/>
            </p:nvSpPr>
            <p:spPr bwMode="auto">
              <a:xfrm>
                <a:off x="4124" y="1771"/>
                <a:ext cx="113" cy="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47" name="Line 274"/>
              <p:cNvSpPr>
                <a:spLocks noChangeShapeType="1"/>
              </p:cNvSpPr>
              <p:nvPr/>
            </p:nvSpPr>
            <p:spPr bwMode="auto">
              <a:xfrm>
                <a:off x="4175" y="1625"/>
                <a:ext cx="62" cy="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grpSp>
            <p:nvGrpSpPr>
              <p:cNvPr id="28" name="Group 275"/>
              <p:cNvGrpSpPr>
                <a:grpSpLocks/>
              </p:cNvGrpSpPr>
              <p:nvPr/>
            </p:nvGrpSpPr>
            <p:grpSpPr bwMode="auto">
              <a:xfrm>
                <a:off x="4269" y="1415"/>
                <a:ext cx="392" cy="137"/>
                <a:chOff x="4227" y="1360"/>
                <a:chExt cx="863" cy="270"/>
              </a:xfrm>
            </p:grpSpPr>
            <p:sp>
              <p:nvSpPr>
                <p:cNvPr id="36959" name="Line 276"/>
                <p:cNvSpPr>
                  <a:spLocks noChangeShapeType="1"/>
                </p:cNvSpPr>
                <p:nvPr/>
              </p:nvSpPr>
              <p:spPr bwMode="auto">
                <a:xfrm>
                  <a:off x="4231" y="1607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6960" name="Line 277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72" y="1206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6961" name="Line 278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89"/>
                  <a:ext cx="191" cy="212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6962" name="Line 279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29" name="Group 280"/>
              <p:cNvGrpSpPr>
                <a:grpSpLocks/>
              </p:cNvGrpSpPr>
              <p:nvPr/>
            </p:nvGrpSpPr>
            <p:grpSpPr bwMode="auto">
              <a:xfrm rot="5700496">
                <a:off x="4053" y="1170"/>
                <a:ext cx="392" cy="137"/>
                <a:chOff x="4227" y="1360"/>
                <a:chExt cx="863" cy="270"/>
              </a:xfrm>
            </p:grpSpPr>
            <p:sp>
              <p:nvSpPr>
                <p:cNvPr id="36955" name="Line 281"/>
                <p:cNvSpPr>
                  <a:spLocks noChangeShapeType="1"/>
                </p:cNvSpPr>
                <p:nvPr/>
              </p:nvSpPr>
              <p:spPr bwMode="auto">
                <a:xfrm>
                  <a:off x="4226" y="1611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6956" name="Line 282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0" y="1219"/>
                  <a:ext cx="189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6957" name="Line 283"/>
                <p:cNvSpPr>
                  <a:spLocks noChangeShapeType="1"/>
                </p:cNvSpPr>
                <p:nvPr/>
              </p:nvSpPr>
              <p:spPr bwMode="auto">
                <a:xfrm rot="6361956">
                  <a:off x="4598" y="1402"/>
                  <a:ext cx="178" cy="205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6958" name="Line 284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3" y="1300"/>
                  <a:ext cx="189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30" name="Group 285"/>
              <p:cNvGrpSpPr>
                <a:grpSpLocks/>
              </p:cNvGrpSpPr>
              <p:nvPr/>
            </p:nvGrpSpPr>
            <p:grpSpPr bwMode="auto">
              <a:xfrm rot="10800000">
                <a:off x="3796" y="1402"/>
                <a:ext cx="392" cy="137"/>
                <a:chOff x="4227" y="1360"/>
                <a:chExt cx="863" cy="270"/>
              </a:xfrm>
            </p:grpSpPr>
            <p:sp>
              <p:nvSpPr>
                <p:cNvPr id="36951" name="Line 286"/>
                <p:cNvSpPr>
                  <a:spLocks noChangeShapeType="1"/>
                </p:cNvSpPr>
                <p:nvPr/>
              </p:nvSpPr>
              <p:spPr bwMode="auto">
                <a:xfrm>
                  <a:off x="4231" y="1605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6952" name="Line 287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72" y="1204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6953" name="Line 288"/>
                <p:cNvSpPr>
                  <a:spLocks noChangeShapeType="1"/>
                </p:cNvSpPr>
                <p:nvPr/>
              </p:nvSpPr>
              <p:spPr bwMode="auto">
                <a:xfrm rot="6361956">
                  <a:off x="4615" y="1387"/>
                  <a:ext cx="191" cy="212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6954" name="Line 289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4"/>
                  <a:ext cx="191" cy="498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</p:grpSp>
        <p:sp>
          <p:nvSpPr>
            <p:cNvPr id="36902" name="Line 290"/>
            <p:cNvSpPr>
              <a:spLocks noChangeShapeType="1"/>
            </p:cNvSpPr>
            <p:nvPr/>
          </p:nvSpPr>
          <p:spPr bwMode="auto">
            <a:xfrm flipV="1">
              <a:off x="3223" y="3069"/>
              <a:ext cx="316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6903" name="Line 292"/>
            <p:cNvSpPr>
              <a:spLocks noChangeShapeType="1"/>
            </p:cNvSpPr>
            <p:nvPr/>
          </p:nvSpPr>
          <p:spPr bwMode="auto">
            <a:xfrm flipV="1">
              <a:off x="2712" y="3069"/>
              <a:ext cx="519" cy="2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6904" name="Line 293"/>
            <p:cNvSpPr>
              <a:spLocks noChangeShapeType="1"/>
            </p:cNvSpPr>
            <p:nvPr/>
          </p:nvSpPr>
          <p:spPr bwMode="auto">
            <a:xfrm flipV="1">
              <a:off x="2225" y="2948"/>
              <a:ext cx="957" cy="1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6905" name="Line 294"/>
            <p:cNvSpPr>
              <a:spLocks noChangeShapeType="1"/>
            </p:cNvSpPr>
            <p:nvPr/>
          </p:nvSpPr>
          <p:spPr bwMode="auto">
            <a:xfrm flipV="1">
              <a:off x="2704" y="2128"/>
              <a:ext cx="568" cy="6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6906" name="Line 295"/>
            <p:cNvSpPr>
              <a:spLocks noChangeShapeType="1"/>
            </p:cNvSpPr>
            <p:nvPr/>
          </p:nvSpPr>
          <p:spPr bwMode="auto">
            <a:xfrm flipV="1">
              <a:off x="2193" y="2047"/>
              <a:ext cx="1079" cy="4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6907" name="Line 296"/>
            <p:cNvSpPr>
              <a:spLocks noChangeShapeType="1"/>
            </p:cNvSpPr>
            <p:nvPr/>
          </p:nvSpPr>
          <p:spPr bwMode="auto">
            <a:xfrm flipV="1">
              <a:off x="2696" y="1950"/>
              <a:ext cx="584" cy="2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6908" name="Line 297"/>
            <p:cNvSpPr>
              <a:spLocks noChangeShapeType="1"/>
            </p:cNvSpPr>
            <p:nvPr/>
          </p:nvSpPr>
          <p:spPr bwMode="auto">
            <a:xfrm>
              <a:off x="2209" y="1885"/>
              <a:ext cx="107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grpSp>
          <p:nvGrpSpPr>
            <p:cNvPr id="31" name="Group 299"/>
            <p:cNvGrpSpPr>
              <a:grpSpLocks/>
            </p:cNvGrpSpPr>
            <p:nvPr/>
          </p:nvGrpSpPr>
          <p:grpSpPr bwMode="auto">
            <a:xfrm>
              <a:off x="3174" y="2654"/>
              <a:ext cx="622" cy="460"/>
              <a:chOff x="2197" y="1155"/>
              <a:chExt cx="622" cy="460"/>
            </a:xfrm>
          </p:grpSpPr>
          <p:grpSp>
            <p:nvGrpSpPr>
              <p:cNvPr id="36864" name="Group 300"/>
              <p:cNvGrpSpPr>
                <a:grpSpLocks/>
              </p:cNvGrpSpPr>
              <p:nvPr/>
            </p:nvGrpSpPr>
            <p:grpSpPr bwMode="auto">
              <a:xfrm>
                <a:off x="2198" y="1176"/>
                <a:ext cx="621" cy="426"/>
                <a:chOff x="3164" y="2556"/>
                <a:chExt cx="901" cy="338"/>
              </a:xfrm>
            </p:grpSpPr>
            <p:sp>
              <p:nvSpPr>
                <p:cNvPr id="36931" name="Rectangle 301"/>
                <p:cNvSpPr>
                  <a:spLocks noChangeArrowheads="1"/>
                </p:cNvSpPr>
                <p:nvPr/>
              </p:nvSpPr>
              <p:spPr bwMode="auto">
                <a:xfrm>
                  <a:off x="3164" y="2556"/>
                  <a:ext cx="901" cy="33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32" name="Text Box 302"/>
                <p:cNvSpPr txBox="1">
                  <a:spLocks noChangeArrowheads="1"/>
                </p:cNvSpPr>
                <p:nvPr/>
              </p:nvSpPr>
              <p:spPr bwMode="auto">
                <a:xfrm>
                  <a:off x="3212" y="2573"/>
                  <a:ext cx="168" cy="18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36930" name="Text Box 303"/>
              <p:cNvSpPr txBox="1">
                <a:spLocks noChangeArrowheads="1"/>
              </p:cNvSpPr>
              <p:nvPr/>
            </p:nvSpPr>
            <p:spPr bwMode="auto">
              <a:xfrm>
                <a:off x="2197" y="1155"/>
                <a:ext cx="616" cy="4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smtClean="0">
                    <a:latin typeface="Arial" charset="0"/>
                  </a:rPr>
                  <a:t>Mobile </a:t>
                </a:r>
              </a:p>
              <a:p>
                <a:pPr algn="ctr" eaLnBrk="1" hangingPunct="1">
                  <a:defRPr/>
                </a:pPr>
                <a:r>
                  <a:rPr lang="en-US" sz="1400" smtClean="0">
                    <a:latin typeface="Arial" charset="0"/>
                  </a:rPr>
                  <a:t>Switching </a:t>
                </a:r>
              </a:p>
              <a:p>
                <a:pPr algn="ctr" eaLnBrk="1" hangingPunct="1">
                  <a:defRPr/>
                </a:pPr>
                <a:r>
                  <a:rPr lang="en-US" sz="1400" smtClean="0">
                    <a:latin typeface="Arial" charset="0"/>
                  </a:rPr>
                  <a:t>Center</a:t>
                </a:r>
              </a:p>
            </p:txBody>
          </p:sp>
        </p:grpSp>
        <p:sp>
          <p:nvSpPr>
            <p:cNvPr id="87085" name="Freeform 304"/>
            <p:cNvSpPr>
              <a:spLocks/>
            </p:cNvSpPr>
            <p:nvPr/>
          </p:nvSpPr>
          <p:spPr bwMode="auto">
            <a:xfrm>
              <a:off x="4092" y="1783"/>
              <a:ext cx="1078" cy="1430"/>
            </a:xfrm>
            <a:custGeom>
              <a:avLst/>
              <a:gdLst>
                <a:gd name="T0" fmla="*/ 81 w 1292"/>
                <a:gd name="T1" fmla="*/ 15 h 1255"/>
                <a:gd name="T2" fmla="*/ 12 w 1292"/>
                <a:gd name="T3" fmla="*/ 343 h 1255"/>
                <a:gd name="T4" fmla="*/ 10 w 1292"/>
                <a:gd name="T5" fmla="*/ 1145 h 1255"/>
                <a:gd name="T6" fmla="*/ 18 w 1292"/>
                <a:gd name="T7" fmla="*/ 1815 h 1255"/>
                <a:gd name="T8" fmla="*/ 82 w 1292"/>
                <a:gd name="T9" fmla="*/ 1906 h 1255"/>
                <a:gd name="T10" fmla="*/ 219 w 1292"/>
                <a:gd name="T11" fmla="*/ 2469 h 1255"/>
                <a:gd name="T12" fmla="*/ 335 w 1292"/>
                <a:gd name="T13" fmla="*/ 2706 h 1255"/>
                <a:gd name="T14" fmla="*/ 405 w 1292"/>
                <a:gd name="T15" fmla="*/ 2234 h 1255"/>
                <a:gd name="T16" fmla="*/ 429 w 1292"/>
                <a:gd name="T17" fmla="*/ 975 h 1255"/>
                <a:gd name="T18" fmla="*/ 406 w 1292"/>
                <a:gd name="T19" fmla="*/ 459 h 1255"/>
                <a:gd name="T20" fmla="*/ 253 w 1292"/>
                <a:gd name="T21" fmla="*/ 252 h 1255"/>
                <a:gd name="T22" fmla="*/ 81 w 1292"/>
                <a:gd name="T23" fmla="*/ 15 h 12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292" h="1255">
                  <a:moveTo>
                    <a:pt x="239" y="7"/>
                  </a:moveTo>
                  <a:cubicBezTo>
                    <a:pt x="120" y="14"/>
                    <a:pt x="70" y="71"/>
                    <a:pt x="35" y="157"/>
                  </a:cubicBezTo>
                  <a:cubicBezTo>
                    <a:pt x="0" y="243"/>
                    <a:pt x="26" y="411"/>
                    <a:pt x="29" y="523"/>
                  </a:cubicBezTo>
                  <a:cubicBezTo>
                    <a:pt x="32" y="635"/>
                    <a:pt x="17" y="771"/>
                    <a:pt x="53" y="829"/>
                  </a:cubicBezTo>
                  <a:cubicBezTo>
                    <a:pt x="89" y="887"/>
                    <a:pt x="146" y="821"/>
                    <a:pt x="245" y="871"/>
                  </a:cubicBezTo>
                  <a:cubicBezTo>
                    <a:pt x="344" y="921"/>
                    <a:pt x="522" y="1068"/>
                    <a:pt x="647" y="1129"/>
                  </a:cubicBezTo>
                  <a:cubicBezTo>
                    <a:pt x="772" y="1190"/>
                    <a:pt x="903" y="1255"/>
                    <a:pt x="995" y="1237"/>
                  </a:cubicBezTo>
                  <a:cubicBezTo>
                    <a:pt x="1087" y="1219"/>
                    <a:pt x="1153" y="1153"/>
                    <a:pt x="1199" y="1021"/>
                  </a:cubicBezTo>
                  <a:cubicBezTo>
                    <a:pt x="1245" y="889"/>
                    <a:pt x="1270" y="580"/>
                    <a:pt x="1271" y="445"/>
                  </a:cubicBezTo>
                  <a:cubicBezTo>
                    <a:pt x="1272" y="310"/>
                    <a:pt x="1292" y="266"/>
                    <a:pt x="1205" y="211"/>
                  </a:cubicBezTo>
                  <a:cubicBezTo>
                    <a:pt x="1118" y="156"/>
                    <a:pt x="908" y="150"/>
                    <a:pt x="749" y="115"/>
                  </a:cubicBezTo>
                  <a:cubicBezTo>
                    <a:pt x="590" y="80"/>
                    <a:pt x="358" y="0"/>
                    <a:pt x="239" y="7"/>
                  </a:cubicBez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911" name="Text Box 305"/>
            <p:cNvSpPr txBox="1">
              <a:spLocks noChangeArrowheads="1"/>
            </p:cNvSpPr>
            <p:nvPr/>
          </p:nvSpPr>
          <p:spPr bwMode="auto">
            <a:xfrm>
              <a:off x="4120" y="2100"/>
              <a:ext cx="1070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1600" smtClean="0">
                  <a:latin typeface="Arial" charset="0"/>
                  <a:cs typeface="Arial" charset="0"/>
                </a:rPr>
                <a:t>Public telephone</a:t>
              </a:r>
            </a:p>
            <a:p>
              <a:pPr eaLnBrk="1" hangingPunct="1">
                <a:defRPr/>
              </a:pPr>
              <a:r>
                <a:rPr lang="en-US" sz="1600" smtClean="0">
                  <a:latin typeface="Arial" charset="0"/>
                  <a:cs typeface="Arial" charset="0"/>
                </a:rPr>
                <a:t>network</a:t>
              </a:r>
            </a:p>
          </p:txBody>
        </p:sp>
        <p:pic>
          <p:nvPicPr>
            <p:cNvPr id="87087" name="Picture 309" descr="imgyjavg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90" y="2039"/>
              <a:ext cx="15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7088" name="Picture 310" descr="imgyjavg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86" y="2351"/>
              <a:ext cx="15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7089" name="Picture 311" descr="imgyjavg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06" y="2551"/>
              <a:ext cx="15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7090" name="Picture 312" descr="imgyjavg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82" y="2615"/>
              <a:ext cx="15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7091" name="Picture 313" descr="imgyjavg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26" y="3087"/>
              <a:ext cx="15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7092" name="Picture 316" descr="imgyjavg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98" y="3215"/>
              <a:ext cx="15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6865" name="Group 317"/>
            <p:cNvGrpSpPr>
              <a:grpSpLocks/>
            </p:cNvGrpSpPr>
            <p:nvPr/>
          </p:nvGrpSpPr>
          <p:grpSpPr bwMode="auto">
            <a:xfrm>
              <a:off x="2249" y="2806"/>
              <a:ext cx="524" cy="114"/>
              <a:chOff x="3072" y="739"/>
              <a:chExt cx="652" cy="146"/>
            </a:xfrm>
          </p:grpSpPr>
          <p:pic>
            <p:nvPicPr>
              <p:cNvPr id="87101" name="Picture 318" descr="lgv_fqmg[1]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flipH="1">
                <a:off x="3237" y="739"/>
                <a:ext cx="487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6927" name="Line 319"/>
              <p:cNvSpPr>
                <a:spLocks noChangeShapeType="1"/>
              </p:cNvSpPr>
              <p:nvPr/>
            </p:nvSpPr>
            <p:spPr bwMode="auto">
              <a:xfrm flipH="1">
                <a:off x="3104" y="784"/>
                <a:ext cx="8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6928" name="Line 320"/>
              <p:cNvSpPr>
                <a:spLocks noChangeShapeType="1"/>
              </p:cNvSpPr>
              <p:nvPr/>
            </p:nvSpPr>
            <p:spPr bwMode="auto">
              <a:xfrm flipH="1">
                <a:off x="3072" y="759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</p:grpSp>
        <p:grpSp>
          <p:nvGrpSpPr>
            <p:cNvPr id="36868" name="Group 321"/>
            <p:cNvGrpSpPr>
              <a:grpSpLocks/>
            </p:cNvGrpSpPr>
            <p:nvPr/>
          </p:nvGrpSpPr>
          <p:grpSpPr bwMode="auto">
            <a:xfrm>
              <a:off x="3270" y="1758"/>
              <a:ext cx="622" cy="460"/>
              <a:chOff x="2197" y="1155"/>
              <a:chExt cx="622" cy="460"/>
            </a:xfrm>
          </p:grpSpPr>
          <p:grpSp>
            <p:nvGrpSpPr>
              <p:cNvPr id="36870" name="Group 322"/>
              <p:cNvGrpSpPr>
                <a:grpSpLocks/>
              </p:cNvGrpSpPr>
              <p:nvPr/>
            </p:nvGrpSpPr>
            <p:grpSpPr bwMode="auto">
              <a:xfrm>
                <a:off x="2198" y="1176"/>
                <a:ext cx="621" cy="426"/>
                <a:chOff x="3164" y="2556"/>
                <a:chExt cx="901" cy="338"/>
              </a:xfrm>
            </p:grpSpPr>
            <p:sp>
              <p:nvSpPr>
                <p:cNvPr id="36924" name="Rectangle 323"/>
                <p:cNvSpPr>
                  <a:spLocks noChangeArrowheads="1"/>
                </p:cNvSpPr>
                <p:nvPr/>
              </p:nvSpPr>
              <p:spPr bwMode="auto">
                <a:xfrm>
                  <a:off x="3164" y="2556"/>
                  <a:ext cx="901" cy="33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925" name="Text Box 324"/>
                <p:cNvSpPr txBox="1">
                  <a:spLocks noChangeArrowheads="1"/>
                </p:cNvSpPr>
                <p:nvPr/>
              </p:nvSpPr>
              <p:spPr bwMode="auto">
                <a:xfrm>
                  <a:off x="3212" y="2573"/>
                  <a:ext cx="168" cy="183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36923" name="Text Box 325"/>
              <p:cNvSpPr txBox="1">
                <a:spLocks noChangeArrowheads="1"/>
              </p:cNvSpPr>
              <p:nvPr/>
            </p:nvSpPr>
            <p:spPr bwMode="auto">
              <a:xfrm>
                <a:off x="2197" y="1155"/>
                <a:ext cx="616" cy="4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400" smtClean="0">
                    <a:latin typeface="Arial" charset="0"/>
                  </a:rPr>
                  <a:t>Mobile </a:t>
                </a:r>
              </a:p>
              <a:p>
                <a:pPr algn="ctr" eaLnBrk="1" hangingPunct="1">
                  <a:defRPr/>
                </a:pPr>
                <a:r>
                  <a:rPr lang="en-US" sz="1400" smtClean="0">
                    <a:latin typeface="Arial" charset="0"/>
                  </a:rPr>
                  <a:t>Switching </a:t>
                </a:r>
              </a:p>
              <a:p>
                <a:pPr algn="ctr" eaLnBrk="1" hangingPunct="1">
                  <a:defRPr/>
                </a:pPr>
                <a:r>
                  <a:rPr lang="en-US" sz="1400" smtClean="0">
                    <a:latin typeface="Arial" charset="0"/>
                  </a:rPr>
                  <a:t>Center</a:t>
                </a:r>
              </a:p>
            </p:txBody>
          </p:sp>
        </p:grpSp>
        <p:sp>
          <p:nvSpPr>
            <p:cNvPr id="36920" name="Line 326"/>
            <p:cNvSpPr>
              <a:spLocks noChangeShapeType="1"/>
            </p:cNvSpPr>
            <p:nvPr/>
          </p:nvSpPr>
          <p:spPr bwMode="auto">
            <a:xfrm>
              <a:off x="3897" y="2011"/>
              <a:ext cx="232" cy="1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6921" name="Line 327"/>
            <p:cNvSpPr>
              <a:spLocks noChangeShapeType="1"/>
            </p:cNvSpPr>
            <p:nvPr/>
          </p:nvSpPr>
          <p:spPr bwMode="auto">
            <a:xfrm flipV="1">
              <a:off x="3793" y="2715"/>
              <a:ext cx="320" cy="1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</p:grpSp>
      <p:sp>
        <p:nvSpPr>
          <p:cNvPr id="36869" name="Rectangle 364"/>
          <p:cNvSpPr>
            <a:spLocks noChangeArrowheads="1"/>
          </p:cNvSpPr>
          <p:nvPr/>
        </p:nvSpPr>
        <p:spPr bwMode="auto">
          <a:xfrm>
            <a:off x="298450" y="306388"/>
            <a:ext cx="7739063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>
                <a:solidFill>
                  <a:srgbClr val="000099"/>
                </a:solidFill>
                <a:latin typeface="Gill Sans MT" charset="0"/>
                <a:ea typeface="ＭＳ Ｐゴシック" charset="0"/>
              </a:rPr>
              <a:t>Components of cellular network architecture</a:t>
            </a:r>
          </a:p>
        </p:txBody>
      </p:sp>
      <p:grpSp>
        <p:nvGrpSpPr>
          <p:cNvPr id="36871" name="Group 381"/>
          <p:cNvGrpSpPr>
            <a:grpSpLocks/>
          </p:cNvGrpSpPr>
          <p:nvPr/>
        </p:nvGrpSpPr>
        <p:grpSpPr bwMode="auto">
          <a:xfrm>
            <a:off x="4495800" y="1006475"/>
            <a:ext cx="4022725" cy="1981200"/>
            <a:chOff x="2380" y="634"/>
            <a:chExt cx="2534" cy="1248"/>
          </a:xfrm>
        </p:grpSpPr>
        <p:sp>
          <p:nvSpPr>
            <p:cNvPr id="36882" name="Text Box 366"/>
            <p:cNvSpPr txBox="1">
              <a:spLocks noChangeArrowheads="1"/>
            </p:cNvSpPr>
            <p:nvPr/>
          </p:nvSpPr>
          <p:spPr bwMode="auto">
            <a:xfrm>
              <a:off x="2457" y="815"/>
              <a:ext cx="2362" cy="6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buClr>
                  <a:srgbClr val="000099"/>
                </a:buClr>
                <a:buSzPct val="75000"/>
                <a:buFont typeface="Wingdings" charset="0"/>
                <a:buChar char="v"/>
                <a:defRPr/>
              </a:pPr>
              <a:r>
                <a:rPr lang="en-US" sz="2000" smtClean="0">
                  <a:latin typeface="Gill Sans MT" charset="0"/>
                </a:rPr>
                <a:t> connects cells to wired tel. net.</a:t>
              </a:r>
            </a:p>
            <a:p>
              <a:pPr>
                <a:buClr>
                  <a:srgbClr val="000099"/>
                </a:buClr>
                <a:buSzPct val="75000"/>
                <a:buFont typeface="Wingdings" charset="0"/>
                <a:buChar char="v"/>
                <a:defRPr/>
              </a:pPr>
              <a:r>
                <a:rPr lang="en-US" sz="2000" smtClean="0">
                  <a:latin typeface="Gill Sans MT" charset="0"/>
                </a:rPr>
                <a:t> manages call setup (more later!)</a:t>
              </a:r>
            </a:p>
            <a:p>
              <a:pPr>
                <a:buClr>
                  <a:srgbClr val="000099"/>
                </a:buClr>
                <a:buSzPct val="75000"/>
                <a:buFont typeface="Wingdings" charset="0"/>
                <a:buChar char="v"/>
                <a:defRPr/>
              </a:pPr>
              <a:r>
                <a:rPr lang="en-US" sz="2000" smtClean="0">
                  <a:latin typeface="Gill Sans MT" charset="0"/>
                </a:rPr>
                <a:t> handles mobility (more later!)</a:t>
              </a:r>
            </a:p>
          </p:txBody>
        </p:sp>
        <p:sp>
          <p:nvSpPr>
            <p:cNvPr id="36883" name="Rectangle 368"/>
            <p:cNvSpPr>
              <a:spLocks noChangeArrowheads="1"/>
            </p:cNvSpPr>
            <p:nvPr/>
          </p:nvSpPr>
          <p:spPr bwMode="auto">
            <a:xfrm>
              <a:off x="2380" y="777"/>
              <a:ext cx="2534" cy="662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>
                <a:latin typeface="Gill Sans MT" pitchFamily="34" charset="0"/>
              </a:endParaRPr>
            </a:p>
          </p:txBody>
        </p:sp>
        <p:grpSp>
          <p:nvGrpSpPr>
            <p:cNvPr id="36872" name="Group 371"/>
            <p:cNvGrpSpPr>
              <a:grpSpLocks/>
            </p:cNvGrpSpPr>
            <p:nvPr/>
          </p:nvGrpSpPr>
          <p:grpSpPr bwMode="auto">
            <a:xfrm>
              <a:off x="2544" y="634"/>
              <a:ext cx="547" cy="291"/>
              <a:chOff x="442" y="3293"/>
              <a:chExt cx="547" cy="291"/>
            </a:xfrm>
          </p:grpSpPr>
          <p:sp>
            <p:nvSpPr>
              <p:cNvPr id="36886" name="Rectangle 370"/>
              <p:cNvSpPr>
                <a:spLocks noChangeArrowheads="1"/>
              </p:cNvSpPr>
              <p:nvPr/>
            </p:nvSpPr>
            <p:spPr bwMode="auto">
              <a:xfrm>
                <a:off x="442" y="3321"/>
                <a:ext cx="547" cy="2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Gill Sans MT" pitchFamily="34" charset="0"/>
                </a:endParaRPr>
              </a:p>
            </p:txBody>
          </p:sp>
          <p:sp>
            <p:nvSpPr>
              <p:cNvPr id="36887" name="Text Box 369"/>
              <p:cNvSpPr txBox="1">
                <a:spLocks noChangeArrowheads="1"/>
              </p:cNvSpPr>
              <p:nvPr/>
            </p:nvSpPr>
            <p:spPr bwMode="auto">
              <a:xfrm>
                <a:off x="450" y="3293"/>
                <a:ext cx="494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2400" smtClean="0">
                    <a:solidFill>
                      <a:srgbClr val="C00000"/>
                    </a:solidFill>
                    <a:latin typeface="Gill Sans MT" charset="0"/>
                  </a:rPr>
                  <a:t>MSC</a:t>
                </a:r>
              </a:p>
            </p:txBody>
          </p:sp>
        </p:grpSp>
        <p:sp>
          <p:nvSpPr>
            <p:cNvPr id="36885" name="Line 374"/>
            <p:cNvSpPr>
              <a:spLocks noChangeShapeType="1"/>
            </p:cNvSpPr>
            <p:nvPr/>
          </p:nvSpPr>
          <p:spPr bwMode="auto">
            <a:xfrm>
              <a:off x="3293" y="1450"/>
              <a:ext cx="278" cy="432"/>
            </a:xfrm>
            <a:prstGeom prst="line">
              <a:avLst/>
            </a:prstGeom>
            <a:noFill/>
            <a:ln w="19050">
              <a:solidFill>
                <a:srgbClr val="C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</p:grpSp>
      <p:grpSp>
        <p:nvGrpSpPr>
          <p:cNvPr id="36873" name="Group 383"/>
          <p:cNvGrpSpPr>
            <a:grpSpLocks/>
          </p:cNvGrpSpPr>
          <p:nvPr/>
        </p:nvGrpSpPr>
        <p:grpSpPr bwMode="auto">
          <a:xfrm>
            <a:off x="274638" y="2071688"/>
            <a:ext cx="3100387" cy="3243262"/>
            <a:chOff x="173" y="1305"/>
            <a:chExt cx="1953" cy="2043"/>
          </a:xfrm>
        </p:grpSpPr>
        <p:sp>
          <p:nvSpPr>
            <p:cNvPr id="36876" name="Text Box 376"/>
            <p:cNvSpPr txBox="1">
              <a:spLocks noChangeArrowheads="1"/>
            </p:cNvSpPr>
            <p:nvPr/>
          </p:nvSpPr>
          <p:spPr bwMode="auto">
            <a:xfrm>
              <a:off x="250" y="1514"/>
              <a:ext cx="1662" cy="18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buClr>
                  <a:srgbClr val="000099"/>
                </a:buClr>
                <a:buSzPct val="75000"/>
                <a:buFont typeface="Wingdings" charset="0"/>
                <a:buChar char="v"/>
                <a:defRPr/>
              </a:pPr>
              <a:r>
                <a:rPr lang="en-US" sz="2000" smtClean="0">
                  <a:latin typeface="Gill Sans MT" charset="0"/>
                </a:rPr>
                <a:t> covers geographical region</a:t>
              </a:r>
            </a:p>
            <a:p>
              <a:pPr>
                <a:buClr>
                  <a:srgbClr val="000099"/>
                </a:buClr>
                <a:buSzPct val="75000"/>
                <a:buFont typeface="Wingdings" charset="0"/>
                <a:buChar char="v"/>
                <a:defRPr/>
              </a:pPr>
              <a:r>
                <a:rPr lang="en-US" sz="2000" smtClean="0">
                  <a:latin typeface="Gill Sans MT" charset="0"/>
                </a:rPr>
                <a:t> </a:t>
              </a:r>
              <a:r>
                <a:rPr lang="en-US" sz="2000" i="1" smtClean="0">
                  <a:solidFill>
                    <a:srgbClr val="C00000"/>
                  </a:solidFill>
                  <a:latin typeface="Gill Sans MT" charset="0"/>
                </a:rPr>
                <a:t>base station</a:t>
              </a:r>
              <a:r>
                <a:rPr lang="en-US" sz="2000" smtClean="0">
                  <a:solidFill>
                    <a:srgbClr val="C00000"/>
                  </a:solidFill>
                  <a:latin typeface="Gill Sans MT" charset="0"/>
                </a:rPr>
                <a:t> </a:t>
              </a:r>
              <a:r>
                <a:rPr lang="en-US" sz="2000" smtClean="0">
                  <a:latin typeface="Gill Sans MT" charset="0"/>
                </a:rPr>
                <a:t>(BS) analogous to 802.11 AP</a:t>
              </a:r>
            </a:p>
            <a:p>
              <a:pPr>
                <a:buClr>
                  <a:srgbClr val="000099"/>
                </a:buClr>
                <a:buSzPct val="75000"/>
                <a:buFont typeface="Wingdings" charset="0"/>
                <a:buChar char="v"/>
                <a:defRPr/>
              </a:pPr>
              <a:r>
                <a:rPr lang="en-US" sz="2000" smtClean="0">
                  <a:solidFill>
                    <a:srgbClr val="C00000"/>
                  </a:solidFill>
                  <a:latin typeface="Gill Sans MT" charset="0"/>
                </a:rPr>
                <a:t> </a:t>
              </a:r>
              <a:r>
                <a:rPr lang="en-US" sz="2000" i="1" smtClean="0">
                  <a:solidFill>
                    <a:srgbClr val="C00000"/>
                  </a:solidFill>
                  <a:latin typeface="Gill Sans MT" charset="0"/>
                </a:rPr>
                <a:t>mobile users</a:t>
              </a:r>
              <a:r>
                <a:rPr lang="en-US" sz="2000" smtClean="0">
                  <a:solidFill>
                    <a:srgbClr val="C00000"/>
                  </a:solidFill>
                  <a:latin typeface="Gill Sans MT" charset="0"/>
                </a:rPr>
                <a:t> </a:t>
              </a:r>
              <a:r>
                <a:rPr lang="en-US" sz="2000" smtClean="0">
                  <a:latin typeface="Gill Sans MT" charset="0"/>
                </a:rPr>
                <a:t>attach to network through BS</a:t>
              </a:r>
            </a:p>
            <a:p>
              <a:pPr>
                <a:buClr>
                  <a:srgbClr val="000099"/>
                </a:buClr>
                <a:buSzPct val="75000"/>
                <a:buFont typeface="Wingdings" charset="0"/>
                <a:buChar char="v"/>
                <a:defRPr/>
              </a:pPr>
              <a:r>
                <a:rPr lang="en-US" sz="2000" smtClean="0">
                  <a:latin typeface="Gill Sans MT" charset="0"/>
                </a:rPr>
                <a:t> </a:t>
              </a:r>
              <a:r>
                <a:rPr lang="en-US" sz="2000" i="1" smtClean="0">
                  <a:solidFill>
                    <a:srgbClr val="C00000"/>
                  </a:solidFill>
                  <a:latin typeface="Gill Sans MT" charset="0"/>
                </a:rPr>
                <a:t>air-interface:</a:t>
              </a:r>
              <a:r>
                <a:rPr lang="en-US" sz="2000" smtClean="0">
                  <a:solidFill>
                    <a:srgbClr val="C00000"/>
                  </a:solidFill>
                  <a:latin typeface="Gill Sans MT" charset="0"/>
                </a:rPr>
                <a:t> </a:t>
              </a:r>
              <a:r>
                <a:rPr lang="en-US" sz="2000" smtClean="0">
                  <a:latin typeface="Gill Sans MT" charset="0"/>
                </a:rPr>
                <a:t>physical and link layer protocol between mobile and BS</a:t>
              </a:r>
            </a:p>
          </p:txBody>
        </p:sp>
        <p:sp>
          <p:nvSpPr>
            <p:cNvPr id="36877" name="Rectangle 377"/>
            <p:cNvSpPr>
              <a:spLocks noChangeArrowheads="1"/>
            </p:cNvSpPr>
            <p:nvPr/>
          </p:nvSpPr>
          <p:spPr bwMode="auto">
            <a:xfrm>
              <a:off x="173" y="1448"/>
              <a:ext cx="1727" cy="1900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000">
                <a:latin typeface="Gill Sans MT" pitchFamily="34" charset="0"/>
              </a:endParaRPr>
            </a:p>
          </p:txBody>
        </p:sp>
        <p:grpSp>
          <p:nvGrpSpPr>
            <p:cNvPr id="36878" name="Group 378"/>
            <p:cNvGrpSpPr>
              <a:grpSpLocks/>
            </p:cNvGrpSpPr>
            <p:nvPr/>
          </p:nvGrpSpPr>
          <p:grpSpPr bwMode="auto">
            <a:xfrm>
              <a:off x="337" y="1305"/>
              <a:ext cx="852" cy="291"/>
              <a:chOff x="442" y="3293"/>
              <a:chExt cx="852" cy="291"/>
            </a:xfrm>
          </p:grpSpPr>
          <p:sp>
            <p:nvSpPr>
              <p:cNvPr id="36880" name="Rectangle 379"/>
              <p:cNvSpPr>
                <a:spLocks noChangeArrowheads="1"/>
              </p:cNvSpPr>
              <p:nvPr/>
            </p:nvSpPr>
            <p:spPr bwMode="auto">
              <a:xfrm>
                <a:off x="442" y="3321"/>
                <a:ext cx="547" cy="22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000">
                  <a:latin typeface="Gill Sans MT" pitchFamily="34" charset="0"/>
                </a:endParaRPr>
              </a:p>
            </p:txBody>
          </p:sp>
          <p:sp>
            <p:nvSpPr>
              <p:cNvPr id="36881" name="Text Box 380"/>
              <p:cNvSpPr txBox="1">
                <a:spLocks noChangeArrowheads="1"/>
              </p:cNvSpPr>
              <p:nvPr/>
            </p:nvSpPr>
            <p:spPr bwMode="auto">
              <a:xfrm>
                <a:off x="450" y="3293"/>
                <a:ext cx="844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2400" dirty="0" smtClean="0">
                    <a:solidFill>
                      <a:srgbClr val="C00000"/>
                    </a:solidFill>
                    <a:latin typeface="Gill Sans MT" charset="0"/>
                  </a:rPr>
                  <a:t>cell (BSS)</a:t>
                </a:r>
              </a:p>
            </p:txBody>
          </p:sp>
        </p:grpSp>
        <p:sp>
          <p:nvSpPr>
            <p:cNvPr id="36879" name="Line 382"/>
            <p:cNvSpPr>
              <a:spLocks noChangeShapeType="1"/>
            </p:cNvSpPr>
            <p:nvPr/>
          </p:nvSpPr>
          <p:spPr bwMode="auto">
            <a:xfrm>
              <a:off x="1891" y="1622"/>
              <a:ext cx="235" cy="154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</p:grpSp>
      <p:grpSp>
        <p:nvGrpSpPr>
          <p:cNvPr id="36884" name="Group 386"/>
          <p:cNvGrpSpPr>
            <a:grpSpLocks/>
          </p:cNvGrpSpPr>
          <p:nvPr/>
        </p:nvGrpSpPr>
        <p:grpSpPr bwMode="auto">
          <a:xfrm>
            <a:off x="6567488" y="4556125"/>
            <a:ext cx="1766887" cy="1344613"/>
            <a:chOff x="4137" y="2870"/>
            <a:chExt cx="1113" cy="847"/>
          </a:xfrm>
        </p:grpSpPr>
        <p:sp>
          <p:nvSpPr>
            <p:cNvPr id="36874" name="Text Box 384"/>
            <p:cNvSpPr txBox="1">
              <a:spLocks noChangeArrowheads="1"/>
            </p:cNvSpPr>
            <p:nvPr/>
          </p:nvSpPr>
          <p:spPr bwMode="auto">
            <a:xfrm>
              <a:off x="4137" y="3465"/>
              <a:ext cx="1113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2000" smtClean="0">
                  <a:solidFill>
                    <a:srgbClr val="C00000"/>
                  </a:solidFill>
                  <a:latin typeface="Arial" charset="0"/>
                  <a:cs typeface="Arial" charset="0"/>
                </a:rPr>
                <a:t>wired network</a:t>
              </a:r>
            </a:p>
          </p:txBody>
        </p:sp>
        <p:sp>
          <p:nvSpPr>
            <p:cNvPr id="36875" name="Line 385"/>
            <p:cNvSpPr>
              <a:spLocks noChangeShapeType="1"/>
            </p:cNvSpPr>
            <p:nvPr/>
          </p:nvSpPr>
          <p:spPr bwMode="auto">
            <a:xfrm flipV="1">
              <a:off x="4560" y="2870"/>
              <a:ext cx="384" cy="644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</p:grpSp>
      <p:pic>
        <p:nvPicPr>
          <p:cNvPr id="87048" name="Picture 15" descr="underline_base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7350" y="754063"/>
            <a:ext cx="7769225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>
                <a:latin typeface="Arial" charset="0"/>
              </a:rPr>
              <a:t>Wireless, Mobile Networks</a:t>
            </a:r>
          </a:p>
        </p:txBody>
      </p:sp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6-</a:t>
            </a:r>
            <a:fld id="{4772A1D4-04C9-4559-9C38-F4A0622BA1FA}" type="slidenum">
              <a:rPr lang="en-US"/>
              <a:pPr/>
              <a:t>33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17475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>
                <a:latin typeface="Gill Sans MT" charset="0"/>
                <a:ea typeface="ＭＳ Ｐゴシック" charset="0"/>
              </a:rPr>
              <a:t>Cellular networks: the first hop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7688" y="1447800"/>
            <a:ext cx="4435475" cy="4648200"/>
          </a:xfrm>
        </p:spPr>
        <p:txBody>
          <a:bodyPr/>
          <a:lstStyle/>
          <a:p>
            <a:pPr>
              <a:buFont typeface="Wingdings" charset="0"/>
              <a:buNone/>
              <a:defRPr/>
            </a:pPr>
            <a:r>
              <a:rPr lang="en-US" sz="2400">
                <a:latin typeface="Gill Sans MT" charset="0"/>
                <a:ea typeface="ＭＳ Ｐゴシック" charset="0"/>
              </a:rPr>
              <a:t>Two techniques for sharing mobile-to-BS radio spectrum</a:t>
            </a:r>
          </a:p>
          <a:p>
            <a:pPr>
              <a:buFont typeface="Wingdings" charset="0"/>
              <a:buChar char="v"/>
              <a:defRPr/>
            </a:pPr>
            <a:r>
              <a:rPr lang="en-US" sz="2400">
                <a:solidFill>
                  <a:srgbClr val="C00000"/>
                </a:solidFill>
                <a:latin typeface="Gill Sans MT" charset="0"/>
                <a:ea typeface="ＭＳ Ｐゴシック" charset="0"/>
              </a:rPr>
              <a:t>combined FDMA/TDMA: </a:t>
            </a:r>
            <a:r>
              <a:rPr lang="en-US" sz="2400">
                <a:latin typeface="Gill Sans MT" charset="0"/>
                <a:ea typeface="ＭＳ Ｐゴシック" charset="0"/>
              </a:rPr>
              <a:t>divide spectrum in frequency channels, divide each channel into time slots</a:t>
            </a:r>
          </a:p>
          <a:p>
            <a:pPr>
              <a:buFont typeface="Wingdings" charset="0"/>
              <a:buChar char="v"/>
              <a:defRPr/>
            </a:pPr>
            <a:r>
              <a:rPr lang="en-US" sz="2400">
                <a:solidFill>
                  <a:srgbClr val="C00000"/>
                </a:solidFill>
                <a:latin typeface="Gill Sans MT" charset="0"/>
                <a:ea typeface="ＭＳ Ｐゴシック" charset="0"/>
              </a:rPr>
              <a:t>CDMA: </a:t>
            </a:r>
            <a:r>
              <a:rPr lang="en-US" sz="2400">
                <a:latin typeface="Gill Sans MT" charset="0"/>
                <a:ea typeface="ＭＳ Ｐゴシック" charset="0"/>
              </a:rPr>
              <a:t>code division multiple access</a:t>
            </a:r>
          </a:p>
        </p:txBody>
      </p:sp>
      <p:grpSp>
        <p:nvGrpSpPr>
          <p:cNvPr id="2" name="Group 306"/>
          <p:cNvGrpSpPr>
            <a:grpSpLocks/>
          </p:cNvGrpSpPr>
          <p:nvPr/>
        </p:nvGrpSpPr>
        <p:grpSpPr bwMode="auto">
          <a:xfrm>
            <a:off x="6005513" y="1484313"/>
            <a:ext cx="1849437" cy="1477962"/>
            <a:chOff x="3375" y="1055"/>
            <a:chExt cx="1165" cy="931"/>
          </a:xfrm>
        </p:grpSpPr>
        <p:sp>
          <p:nvSpPr>
            <p:cNvPr id="37938" name="AutoShape 5"/>
            <p:cNvSpPr>
              <a:spLocks noChangeArrowheads="1"/>
            </p:cNvSpPr>
            <p:nvPr/>
          </p:nvSpPr>
          <p:spPr bwMode="auto">
            <a:xfrm>
              <a:off x="3375" y="1055"/>
              <a:ext cx="1165" cy="931"/>
            </a:xfrm>
            <a:prstGeom prst="hexagon">
              <a:avLst>
                <a:gd name="adj" fmla="val 31284"/>
                <a:gd name="vf" fmla="val 11547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" name="Group 105"/>
            <p:cNvGrpSpPr>
              <a:grpSpLocks/>
            </p:cNvGrpSpPr>
            <p:nvPr/>
          </p:nvGrpSpPr>
          <p:grpSpPr bwMode="auto">
            <a:xfrm>
              <a:off x="3880" y="1159"/>
              <a:ext cx="268" cy="495"/>
              <a:chOff x="3796" y="1043"/>
              <a:chExt cx="865" cy="1237"/>
            </a:xfrm>
          </p:grpSpPr>
          <p:sp>
            <p:nvSpPr>
              <p:cNvPr id="37946" name="Line 106"/>
              <p:cNvSpPr>
                <a:spLocks noChangeShapeType="1"/>
              </p:cNvSpPr>
              <p:nvPr/>
            </p:nvSpPr>
            <p:spPr bwMode="auto">
              <a:xfrm flipH="1">
                <a:off x="3993" y="1480"/>
                <a:ext cx="236" cy="7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947" name="Line 107"/>
              <p:cNvSpPr>
                <a:spLocks noChangeShapeType="1"/>
              </p:cNvSpPr>
              <p:nvPr/>
            </p:nvSpPr>
            <p:spPr bwMode="auto">
              <a:xfrm>
                <a:off x="4228" y="1480"/>
                <a:ext cx="236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948" name="Line 108"/>
              <p:cNvSpPr>
                <a:spLocks noChangeShapeType="1"/>
              </p:cNvSpPr>
              <p:nvPr/>
            </p:nvSpPr>
            <p:spPr bwMode="auto">
              <a:xfrm>
                <a:off x="3993" y="2200"/>
                <a:ext cx="236" cy="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949" name="Line 109"/>
              <p:cNvSpPr>
                <a:spLocks noChangeShapeType="1"/>
              </p:cNvSpPr>
              <p:nvPr/>
            </p:nvSpPr>
            <p:spPr bwMode="auto">
              <a:xfrm flipH="1">
                <a:off x="4228" y="2200"/>
                <a:ext cx="236" cy="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950" name="Line 110"/>
              <p:cNvSpPr>
                <a:spLocks noChangeShapeType="1"/>
              </p:cNvSpPr>
              <p:nvPr/>
            </p:nvSpPr>
            <p:spPr bwMode="auto">
              <a:xfrm>
                <a:off x="4228" y="1498"/>
                <a:ext cx="0" cy="7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951" name="Line 111"/>
              <p:cNvSpPr>
                <a:spLocks noChangeShapeType="1"/>
              </p:cNvSpPr>
              <p:nvPr/>
            </p:nvSpPr>
            <p:spPr bwMode="auto">
              <a:xfrm flipV="1">
                <a:off x="3993" y="2128"/>
                <a:ext cx="236" cy="7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952" name="Line 112"/>
              <p:cNvSpPr>
                <a:spLocks noChangeShapeType="1"/>
              </p:cNvSpPr>
              <p:nvPr/>
            </p:nvSpPr>
            <p:spPr bwMode="auto">
              <a:xfrm flipH="1" flipV="1">
                <a:off x="4228" y="2128"/>
                <a:ext cx="236" cy="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953" name="Line 113"/>
              <p:cNvSpPr>
                <a:spLocks noChangeShapeType="1"/>
              </p:cNvSpPr>
              <p:nvPr/>
            </p:nvSpPr>
            <p:spPr bwMode="auto">
              <a:xfrm>
                <a:off x="4093" y="1890"/>
                <a:ext cx="136" cy="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954" name="Line 114"/>
              <p:cNvSpPr>
                <a:spLocks noChangeShapeType="1"/>
              </p:cNvSpPr>
              <p:nvPr/>
            </p:nvSpPr>
            <p:spPr bwMode="auto">
              <a:xfrm flipV="1">
                <a:off x="4228" y="1890"/>
                <a:ext cx="142" cy="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955" name="Line 115"/>
              <p:cNvSpPr>
                <a:spLocks noChangeShapeType="1"/>
              </p:cNvSpPr>
              <p:nvPr/>
            </p:nvSpPr>
            <p:spPr bwMode="auto">
              <a:xfrm>
                <a:off x="4048" y="1995"/>
                <a:ext cx="174" cy="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956" name="Line 116"/>
              <p:cNvSpPr>
                <a:spLocks noChangeShapeType="1"/>
              </p:cNvSpPr>
              <p:nvPr/>
            </p:nvSpPr>
            <p:spPr bwMode="auto">
              <a:xfrm flipV="1">
                <a:off x="4228" y="2013"/>
                <a:ext cx="174" cy="7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957" name="Line 117"/>
              <p:cNvSpPr>
                <a:spLocks noChangeShapeType="1"/>
              </p:cNvSpPr>
              <p:nvPr/>
            </p:nvSpPr>
            <p:spPr bwMode="auto">
              <a:xfrm flipV="1">
                <a:off x="4228" y="1783"/>
                <a:ext cx="87" cy="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958" name="Line 118"/>
              <p:cNvSpPr>
                <a:spLocks noChangeShapeType="1"/>
              </p:cNvSpPr>
              <p:nvPr/>
            </p:nvSpPr>
            <p:spPr bwMode="auto">
              <a:xfrm flipV="1">
                <a:off x="4228" y="1633"/>
                <a:ext cx="55" cy="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959" name="Line 119"/>
              <p:cNvSpPr>
                <a:spLocks noChangeShapeType="1"/>
              </p:cNvSpPr>
              <p:nvPr/>
            </p:nvSpPr>
            <p:spPr bwMode="auto">
              <a:xfrm>
                <a:off x="4125" y="1773"/>
                <a:ext cx="110" cy="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960" name="Line 120"/>
              <p:cNvSpPr>
                <a:spLocks noChangeShapeType="1"/>
              </p:cNvSpPr>
              <p:nvPr/>
            </p:nvSpPr>
            <p:spPr bwMode="auto">
              <a:xfrm>
                <a:off x="4174" y="1625"/>
                <a:ext cx="65" cy="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grpSp>
            <p:nvGrpSpPr>
              <p:cNvPr id="4" name="Group 121"/>
              <p:cNvGrpSpPr>
                <a:grpSpLocks/>
              </p:cNvGrpSpPr>
              <p:nvPr/>
            </p:nvGrpSpPr>
            <p:grpSpPr bwMode="auto">
              <a:xfrm>
                <a:off x="4269" y="1415"/>
                <a:ext cx="392" cy="137"/>
                <a:chOff x="4227" y="1360"/>
                <a:chExt cx="863" cy="270"/>
              </a:xfrm>
            </p:grpSpPr>
            <p:sp>
              <p:nvSpPr>
                <p:cNvPr id="37972" name="Line 122"/>
                <p:cNvSpPr>
                  <a:spLocks noChangeShapeType="1"/>
                </p:cNvSpPr>
                <p:nvPr/>
              </p:nvSpPr>
              <p:spPr bwMode="auto">
                <a:xfrm>
                  <a:off x="4230" y="1607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973" name="Line 123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5" y="1204"/>
                  <a:ext cx="192" cy="505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974" name="Line 124"/>
                <p:cNvSpPr>
                  <a:spLocks noChangeShapeType="1"/>
                </p:cNvSpPr>
                <p:nvPr/>
              </p:nvSpPr>
              <p:spPr bwMode="auto">
                <a:xfrm rot="6361956">
                  <a:off x="4603" y="1397"/>
                  <a:ext cx="192" cy="199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975" name="Line 125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8" y="1289"/>
                  <a:ext cx="187" cy="497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5" name="Group 126"/>
              <p:cNvGrpSpPr>
                <a:grpSpLocks/>
              </p:cNvGrpSpPr>
              <p:nvPr/>
            </p:nvGrpSpPr>
            <p:grpSpPr bwMode="auto">
              <a:xfrm rot="5700496">
                <a:off x="4053" y="1170"/>
                <a:ext cx="392" cy="137"/>
                <a:chOff x="4227" y="1360"/>
                <a:chExt cx="863" cy="270"/>
              </a:xfrm>
            </p:grpSpPr>
            <p:sp>
              <p:nvSpPr>
                <p:cNvPr id="37968" name="Line 127"/>
                <p:cNvSpPr>
                  <a:spLocks noChangeShapeType="1"/>
                </p:cNvSpPr>
                <p:nvPr/>
              </p:nvSpPr>
              <p:spPr bwMode="auto">
                <a:xfrm>
                  <a:off x="4224" y="1611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969" name="Line 128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6" y="1216"/>
                  <a:ext cx="184" cy="501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970" name="Line 129"/>
                <p:cNvSpPr>
                  <a:spLocks noChangeShapeType="1"/>
                </p:cNvSpPr>
                <p:nvPr/>
              </p:nvSpPr>
              <p:spPr bwMode="auto">
                <a:xfrm rot="6361956">
                  <a:off x="4598" y="1398"/>
                  <a:ext cx="191" cy="204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971" name="Line 130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8" y="1296"/>
                  <a:ext cx="184" cy="501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6" name="Group 131"/>
              <p:cNvGrpSpPr>
                <a:grpSpLocks/>
              </p:cNvGrpSpPr>
              <p:nvPr/>
            </p:nvGrpSpPr>
            <p:grpSpPr bwMode="auto">
              <a:xfrm rot="10800000">
                <a:off x="3796" y="1402"/>
                <a:ext cx="392" cy="137"/>
                <a:chOff x="4227" y="1360"/>
                <a:chExt cx="863" cy="270"/>
              </a:xfrm>
            </p:grpSpPr>
            <p:sp>
              <p:nvSpPr>
                <p:cNvPr id="37964" name="Line 132"/>
                <p:cNvSpPr>
                  <a:spLocks noChangeShapeType="1"/>
                </p:cNvSpPr>
                <p:nvPr/>
              </p:nvSpPr>
              <p:spPr bwMode="auto">
                <a:xfrm>
                  <a:off x="4223" y="1604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965" name="Line 133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7" y="1204"/>
                  <a:ext cx="187" cy="505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966" name="Line 134"/>
                <p:cNvSpPr>
                  <a:spLocks noChangeShapeType="1"/>
                </p:cNvSpPr>
                <p:nvPr/>
              </p:nvSpPr>
              <p:spPr bwMode="auto">
                <a:xfrm rot="6361956">
                  <a:off x="4599" y="1396"/>
                  <a:ext cx="187" cy="199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37967" name="Line 135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1" y="1286"/>
                  <a:ext cx="187" cy="497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</p:grpSp>
        <p:pic>
          <p:nvPicPr>
            <p:cNvPr id="89139" name="Picture 244" descr="imgyjavg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79" y="1275"/>
              <a:ext cx="278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Group 249"/>
            <p:cNvGrpSpPr>
              <a:grpSpLocks/>
            </p:cNvGrpSpPr>
            <p:nvPr/>
          </p:nvGrpSpPr>
          <p:grpSpPr bwMode="auto">
            <a:xfrm>
              <a:off x="3755" y="1749"/>
              <a:ext cx="524" cy="114"/>
              <a:chOff x="3072" y="739"/>
              <a:chExt cx="652" cy="146"/>
            </a:xfrm>
          </p:grpSpPr>
          <p:pic>
            <p:nvPicPr>
              <p:cNvPr id="89142" name="Picture 250" descr="lgv_fqmg[1]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flipH="1">
                <a:off x="3237" y="739"/>
                <a:ext cx="487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7944" name="Line 251"/>
              <p:cNvSpPr>
                <a:spLocks noChangeShapeType="1"/>
              </p:cNvSpPr>
              <p:nvPr/>
            </p:nvSpPr>
            <p:spPr bwMode="auto">
              <a:xfrm flipH="1">
                <a:off x="3104" y="784"/>
                <a:ext cx="8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37945" name="Line 252"/>
              <p:cNvSpPr>
                <a:spLocks noChangeShapeType="1"/>
              </p:cNvSpPr>
              <p:nvPr/>
            </p:nvSpPr>
            <p:spPr bwMode="auto">
              <a:xfrm flipH="1">
                <a:off x="3072" y="759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</p:grpSp>
        <p:pic>
          <p:nvPicPr>
            <p:cNvPr id="89141" name="Picture 260" descr="imgyjavg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84" y="1553"/>
              <a:ext cx="278" cy="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Group 307"/>
          <p:cNvGrpSpPr>
            <a:grpSpLocks/>
          </p:cNvGrpSpPr>
          <p:nvPr/>
        </p:nvGrpSpPr>
        <p:grpSpPr bwMode="auto">
          <a:xfrm>
            <a:off x="4059238" y="3057525"/>
            <a:ext cx="4387850" cy="2409825"/>
            <a:chOff x="2693" y="2142"/>
            <a:chExt cx="2764" cy="1518"/>
          </a:xfrm>
        </p:grpSpPr>
        <p:grpSp>
          <p:nvGrpSpPr>
            <p:cNvPr id="9" name="Group 295"/>
            <p:cNvGrpSpPr>
              <a:grpSpLocks/>
            </p:cNvGrpSpPr>
            <p:nvPr/>
          </p:nvGrpSpPr>
          <p:grpSpPr bwMode="auto">
            <a:xfrm>
              <a:off x="3444" y="2506"/>
              <a:ext cx="2013" cy="1150"/>
              <a:chOff x="3444" y="2506"/>
              <a:chExt cx="2013" cy="1150"/>
            </a:xfrm>
          </p:grpSpPr>
          <p:sp>
            <p:nvSpPr>
              <p:cNvPr id="37933" name="Rectangle 261"/>
              <p:cNvSpPr>
                <a:spLocks noChangeArrowheads="1"/>
              </p:cNvSpPr>
              <p:nvPr/>
            </p:nvSpPr>
            <p:spPr bwMode="auto">
              <a:xfrm>
                <a:off x="3446" y="2506"/>
                <a:ext cx="2002" cy="18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34" name="Rectangle 262"/>
              <p:cNvSpPr>
                <a:spLocks noChangeArrowheads="1"/>
              </p:cNvSpPr>
              <p:nvPr/>
            </p:nvSpPr>
            <p:spPr bwMode="auto">
              <a:xfrm>
                <a:off x="3447" y="2742"/>
                <a:ext cx="2010" cy="18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35" name="Rectangle 263"/>
              <p:cNvSpPr>
                <a:spLocks noChangeArrowheads="1"/>
              </p:cNvSpPr>
              <p:nvPr/>
            </p:nvSpPr>
            <p:spPr bwMode="auto">
              <a:xfrm>
                <a:off x="3444" y="2982"/>
                <a:ext cx="2010" cy="18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36" name="Rectangle 264"/>
              <p:cNvSpPr>
                <a:spLocks noChangeArrowheads="1"/>
              </p:cNvSpPr>
              <p:nvPr/>
            </p:nvSpPr>
            <p:spPr bwMode="auto">
              <a:xfrm>
                <a:off x="3445" y="3230"/>
                <a:ext cx="2010" cy="18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37" name="Rectangle 265"/>
              <p:cNvSpPr>
                <a:spLocks noChangeArrowheads="1"/>
              </p:cNvSpPr>
              <p:nvPr/>
            </p:nvSpPr>
            <p:spPr bwMode="auto">
              <a:xfrm>
                <a:off x="3446" y="3474"/>
                <a:ext cx="1998" cy="18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7898" name="Line 268"/>
            <p:cNvSpPr>
              <a:spLocks noChangeShapeType="1"/>
            </p:cNvSpPr>
            <p:nvPr/>
          </p:nvSpPr>
          <p:spPr bwMode="auto">
            <a:xfrm>
              <a:off x="3520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899" name="Line 269"/>
            <p:cNvSpPr>
              <a:spLocks noChangeShapeType="1"/>
            </p:cNvSpPr>
            <p:nvPr/>
          </p:nvSpPr>
          <p:spPr bwMode="auto">
            <a:xfrm>
              <a:off x="3592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00" name="Line 270"/>
            <p:cNvSpPr>
              <a:spLocks noChangeShapeType="1"/>
            </p:cNvSpPr>
            <p:nvPr/>
          </p:nvSpPr>
          <p:spPr bwMode="auto">
            <a:xfrm>
              <a:off x="3664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01" name="Line 271"/>
            <p:cNvSpPr>
              <a:spLocks noChangeShapeType="1"/>
            </p:cNvSpPr>
            <p:nvPr/>
          </p:nvSpPr>
          <p:spPr bwMode="auto">
            <a:xfrm>
              <a:off x="3736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02" name="Line 272"/>
            <p:cNvSpPr>
              <a:spLocks noChangeShapeType="1"/>
            </p:cNvSpPr>
            <p:nvPr/>
          </p:nvSpPr>
          <p:spPr bwMode="auto">
            <a:xfrm>
              <a:off x="3808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03" name="Line 273"/>
            <p:cNvSpPr>
              <a:spLocks noChangeShapeType="1"/>
            </p:cNvSpPr>
            <p:nvPr/>
          </p:nvSpPr>
          <p:spPr bwMode="auto">
            <a:xfrm>
              <a:off x="3880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04" name="Line 274"/>
            <p:cNvSpPr>
              <a:spLocks noChangeShapeType="1"/>
            </p:cNvSpPr>
            <p:nvPr/>
          </p:nvSpPr>
          <p:spPr bwMode="auto">
            <a:xfrm>
              <a:off x="3952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05" name="Line 275"/>
            <p:cNvSpPr>
              <a:spLocks noChangeShapeType="1"/>
            </p:cNvSpPr>
            <p:nvPr/>
          </p:nvSpPr>
          <p:spPr bwMode="auto">
            <a:xfrm>
              <a:off x="4024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06" name="Line 276"/>
            <p:cNvSpPr>
              <a:spLocks noChangeShapeType="1"/>
            </p:cNvSpPr>
            <p:nvPr/>
          </p:nvSpPr>
          <p:spPr bwMode="auto">
            <a:xfrm>
              <a:off x="4096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07" name="Line 277"/>
            <p:cNvSpPr>
              <a:spLocks noChangeShapeType="1"/>
            </p:cNvSpPr>
            <p:nvPr/>
          </p:nvSpPr>
          <p:spPr bwMode="auto">
            <a:xfrm>
              <a:off x="4168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08" name="Line 278"/>
            <p:cNvSpPr>
              <a:spLocks noChangeShapeType="1"/>
            </p:cNvSpPr>
            <p:nvPr/>
          </p:nvSpPr>
          <p:spPr bwMode="auto">
            <a:xfrm>
              <a:off x="4240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09" name="Line 279"/>
            <p:cNvSpPr>
              <a:spLocks noChangeShapeType="1"/>
            </p:cNvSpPr>
            <p:nvPr/>
          </p:nvSpPr>
          <p:spPr bwMode="auto">
            <a:xfrm>
              <a:off x="4312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10" name="Line 280"/>
            <p:cNvSpPr>
              <a:spLocks noChangeShapeType="1"/>
            </p:cNvSpPr>
            <p:nvPr/>
          </p:nvSpPr>
          <p:spPr bwMode="auto">
            <a:xfrm>
              <a:off x="4384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11" name="Line 281"/>
            <p:cNvSpPr>
              <a:spLocks noChangeShapeType="1"/>
            </p:cNvSpPr>
            <p:nvPr/>
          </p:nvSpPr>
          <p:spPr bwMode="auto">
            <a:xfrm>
              <a:off x="4456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12" name="Line 282"/>
            <p:cNvSpPr>
              <a:spLocks noChangeShapeType="1"/>
            </p:cNvSpPr>
            <p:nvPr/>
          </p:nvSpPr>
          <p:spPr bwMode="auto">
            <a:xfrm>
              <a:off x="4528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13" name="Line 283"/>
            <p:cNvSpPr>
              <a:spLocks noChangeShapeType="1"/>
            </p:cNvSpPr>
            <p:nvPr/>
          </p:nvSpPr>
          <p:spPr bwMode="auto">
            <a:xfrm>
              <a:off x="4600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14" name="Line 284"/>
            <p:cNvSpPr>
              <a:spLocks noChangeShapeType="1"/>
            </p:cNvSpPr>
            <p:nvPr/>
          </p:nvSpPr>
          <p:spPr bwMode="auto">
            <a:xfrm>
              <a:off x="4672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15" name="Line 285"/>
            <p:cNvSpPr>
              <a:spLocks noChangeShapeType="1"/>
            </p:cNvSpPr>
            <p:nvPr/>
          </p:nvSpPr>
          <p:spPr bwMode="auto">
            <a:xfrm>
              <a:off x="4744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16" name="Line 286"/>
            <p:cNvSpPr>
              <a:spLocks noChangeShapeType="1"/>
            </p:cNvSpPr>
            <p:nvPr/>
          </p:nvSpPr>
          <p:spPr bwMode="auto">
            <a:xfrm>
              <a:off x="4816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17" name="Line 287"/>
            <p:cNvSpPr>
              <a:spLocks noChangeShapeType="1"/>
            </p:cNvSpPr>
            <p:nvPr/>
          </p:nvSpPr>
          <p:spPr bwMode="auto">
            <a:xfrm>
              <a:off x="4888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18" name="Line 288"/>
            <p:cNvSpPr>
              <a:spLocks noChangeShapeType="1"/>
            </p:cNvSpPr>
            <p:nvPr/>
          </p:nvSpPr>
          <p:spPr bwMode="auto">
            <a:xfrm>
              <a:off x="4960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19" name="Line 289"/>
            <p:cNvSpPr>
              <a:spLocks noChangeShapeType="1"/>
            </p:cNvSpPr>
            <p:nvPr/>
          </p:nvSpPr>
          <p:spPr bwMode="auto">
            <a:xfrm>
              <a:off x="5032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20" name="Line 290"/>
            <p:cNvSpPr>
              <a:spLocks noChangeShapeType="1"/>
            </p:cNvSpPr>
            <p:nvPr/>
          </p:nvSpPr>
          <p:spPr bwMode="auto">
            <a:xfrm>
              <a:off x="5104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21" name="Line 291"/>
            <p:cNvSpPr>
              <a:spLocks noChangeShapeType="1"/>
            </p:cNvSpPr>
            <p:nvPr/>
          </p:nvSpPr>
          <p:spPr bwMode="auto">
            <a:xfrm>
              <a:off x="5176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22" name="Line 292"/>
            <p:cNvSpPr>
              <a:spLocks noChangeShapeType="1"/>
            </p:cNvSpPr>
            <p:nvPr/>
          </p:nvSpPr>
          <p:spPr bwMode="auto">
            <a:xfrm>
              <a:off x="5248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23" name="Line 293"/>
            <p:cNvSpPr>
              <a:spLocks noChangeShapeType="1"/>
            </p:cNvSpPr>
            <p:nvPr/>
          </p:nvSpPr>
          <p:spPr bwMode="auto">
            <a:xfrm>
              <a:off x="5320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24" name="Line 294"/>
            <p:cNvSpPr>
              <a:spLocks noChangeShapeType="1"/>
            </p:cNvSpPr>
            <p:nvPr/>
          </p:nvSpPr>
          <p:spPr bwMode="auto">
            <a:xfrm>
              <a:off x="5392" y="2504"/>
              <a:ext cx="0" cy="1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37925" name="Rectangle 298"/>
            <p:cNvSpPr>
              <a:spLocks noChangeArrowheads="1"/>
            </p:cNvSpPr>
            <p:nvPr/>
          </p:nvSpPr>
          <p:spPr bwMode="auto">
            <a:xfrm>
              <a:off x="3444" y="2692"/>
              <a:ext cx="2008" cy="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26" name="Rectangle 299"/>
            <p:cNvSpPr>
              <a:spLocks noChangeArrowheads="1"/>
            </p:cNvSpPr>
            <p:nvPr/>
          </p:nvSpPr>
          <p:spPr bwMode="auto">
            <a:xfrm>
              <a:off x="3440" y="2932"/>
              <a:ext cx="2008" cy="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27" name="Rectangle 300"/>
            <p:cNvSpPr>
              <a:spLocks noChangeArrowheads="1"/>
            </p:cNvSpPr>
            <p:nvPr/>
          </p:nvSpPr>
          <p:spPr bwMode="auto">
            <a:xfrm>
              <a:off x="3436" y="3176"/>
              <a:ext cx="2008" cy="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28" name="Rectangle 301"/>
            <p:cNvSpPr>
              <a:spLocks noChangeArrowheads="1"/>
            </p:cNvSpPr>
            <p:nvPr/>
          </p:nvSpPr>
          <p:spPr bwMode="auto">
            <a:xfrm>
              <a:off x="3432" y="3420"/>
              <a:ext cx="2008" cy="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29" name="AutoShape 302"/>
            <p:cNvSpPr>
              <a:spLocks/>
            </p:cNvSpPr>
            <p:nvPr/>
          </p:nvSpPr>
          <p:spPr bwMode="auto">
            <a:xfrm>
              <a:off x="3316" y="2508"/>
              <a:ext cx="96" cy="1144"/>
            </a:xfrm>
            <a:prstGeom prst="leftBrace">
              <a:avLst>
                <a:gd name="adj1" fmla="val 99306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30" name="AutoShape 303"/>
            <p:cNvSpPr>
              <a:spLocks/>
            </p:cNvSpPr>
            <p:nvPr/>
          </p:nvSpPr>
          <p:spPr bwMode="auto">
            <a:xfrm rot="5400000">
              <a:off x="4386" y="1410"/>
              <a:ext cx="96" cy="1988"/>
            </a:xfrm>
            <a:prstGeom prst="leftBrace">
              <a:avLst>
                <a:gd name="adj1" fmla="val 172569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31" name="Text Box 304"/>
            <p:cNvSpPr txBox="1">
              <a:spLocks noChangeArrowheads="1"/>
            </p:cNvSpPr>
            <p:nvPr/>
          </p:nvSpPr>
          <p:spPr bwMode="auto">
            <a:xfrm>
              <a:off x="2693" y="2870"/>
              <a:ext cx="678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600" smtClean="0">
                  <a:latin typeface="Arial" charset="0"/>
                  <a:cs typeface="Arial" charset="0"/>
                </a:rPr>
                <a:t>frequency</a:t>
              </a:r>
            </a:p>
            <a:p>
              <a:pPr algn="ctr">
                <a:defRPr/>
              </a:pPr>
              <a:r>
                <a:rPr lang="en-US" sz="1600" smtClean="0">
                  <a:latin typeface="Arial" charset="0"/>
                  <a:cs typeface="Arial" charset="0"/>
                </a:rPr>
                <a:t>bands</a:t>
              </a:r>
            </a:p>
          </p:txBody>
        </p:sp>
        <p:sp>
          <p:nvSpPr>
            <p:cNvPr id="37932" name="Text Box 305"/>
            <p:cNvSpPr txBox="1">
              <a:spLocks noChangeArrowheads="1"/>
            </p:cNvSpPr>
            <p:nvPr/>
          </p:nvSpPr>
          <p:spPr bwMode="auto">
            <a:xfrm>
              <a:off x="4097" y="2142"/>
              <a:ext cx="657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600" smtClean="0">
                  <a:latin typeface="Arial" charset="0"/>
                  <a:cs typeface="Arial" charset="0"/>
                </a:rPr>
                <a:t>time slots</a:t>
              </a:r>
            </a:p>
          </p:txBody>
        </p:sp>
      </p:grpSp>
      <p:pic>
        <p:nvPicPr>
          <p:cNvPr id="89095" name="Picture 16" descr="underline_base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100" y="931863"/>
            <a:ext cx="7313613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IEEE 802.11, 15, 16 compared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33400" y="1600200"/>
          <a:ext cx="77724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4480"/>
                <a:gridCol w="1554480"/>
                <a:gridCol w="1710225"/>
                <a:gridCol w="1398735"/>
                <a:gridCol w="15544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Parameters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EEE802.16d (802.16-2004 Fixed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WiMAX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IEEE802.16e (802.16-2005 Mobile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WiMAX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802.11 (WLAN, aka </a:t>
                      </a:r>
                      <a:r>
                        <a:rPr lang="en-US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WiFi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802.15.1 (Bluetooth)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 Band: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2-66 GHz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2-11 GHz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2.4-5.8 GHz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2.4GHz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Range: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~31 miles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~31 miles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~100 meters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~10 meters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Maximum Data rate: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~134 Mbps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~15 Mbps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~55 Mbps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~3Mbps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 of users: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Thousands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Thousands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Dozens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Dozens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Wireless, Mobile Networks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6-</a:t>
            </a:r>
            <a:fld id="{602C744B-1C5B-4E90-8A36-066ACA7945F7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951461" y="5954752"/>
            <a:ext cx="4990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http://www.javvin.com/protocolWiMAX.html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Wireless, Mobile Networks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6-</a:t>
            </a:r>
            <a:fld id="{2AA93773-ED31-4F9B-A767-25F30F51ED2B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222210" name="Picture 2" descr="http://1.bp.blogspot.com/-apbFGEDiW6A/Ts-oHZST4vI/AAAAAAAAAJU/Yc6rYzTcaqk/s1600/Cellular-Generations-1G-2G-3G-4G-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2365" y="1289389"/>
            <a:ext cx="4271459" cy="452877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68026" y="5776332"/>
            <a:ext cx="8590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http://techtectology.blogspot.com/2011/11/4g-vs-3g-vs-25g-vs-2g-vs-1g.html</a:t>
            </a:r>
            <a:endParaRPr 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31788" y="252490"/>
            <a:ext cx="810754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dirty="0" smtClean="0">
                <a:solidFill>
                  <a:srgbClr val="000099"/>
                </a:solidFill>
                <a:latin typeface="Gill Sans MT" charset="0"/>
                <a:ea typeface="ＭＳ Ｐゴシック" charset="0"/>
                <a:cs typeface="Arial" charset="0"/>
              </a:rPr>
              <a:t>A brief comparison of different G’s</a:t>
            </a:r>
            <a:endParaRPr lang="en-US" sz="4400" dirty="0">
              <a:solidFill>
                <a:srgbClr val="000099"/>
              </a:solidFill>
              <a:latin typeface="Gill Sans MT" charset="0"/>
              <a:ea typeface="ＭＳ Ｐゴシック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>
                <a:latin typeface="Arial" charset="0"/>
              </a:rPr>
              <a:t>Wireless, Mobile Networks</a:t>
            </a:r>
          </a:p>
        </p:txBody>
      </p:sp>
      <p:sp>
        <p:nvSpPr>
          <p:cNvPr id="573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6-</a:t>
            </a:r>
            <a:fld id="{78EA971E-0382-4D96-A969-4E48E49F3C65}" type="slidenum">
              <a:rPr lang="en-US"/>
              <a:pPr/>
              <a:t>36</a:t>
            </a:fld>
            <a:endParaRPr lang="en-US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latin typeface="Gill Sans MT" charset="0"/>
                <a:ea typeface="ＭＳ Ｐゴシック" charset="0"/>
              </a:rPr>
              <a:t>Mobile IP</a:t>
            </a:r>
          </a:p>
        </p:txBody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RFC 3344</a:t>
            </a:r>
          </a:p>
          <a:p>
            <a:r>
              <a:rPr lang="en-US" smtClean="0"/>
              <a:t>has many features we</a:t>
            </a:r>
            <a:r>
              <a:rPr lang="ja-JP" altLang="en-US" smtClean="0"/>
              <a:t>’</a:t>
            </a:r>
            <a:r>
              <a:rPr lang="en-US" altLang="ja-JP" smtClean="0"/>
              <a:t>ve seen: </a:t>
            </a:r>
          </a:p>
          <a:p>
            <a:pPr lvl="1"/>
            <a:r>
              <a:rPr lang="en-US" smtClean="0"/>
              <a:t>home agents, foreign agents, foreign-agent registration, care-of-addresses, encapsulation (packet-within-a-packet)</a:t>
            </a:r>
          </a:p>
          <a:p>
            <a:r>
              <a:rPr lang="en-US" smtClean="0"/>
              <a:t>three components to standard:</a:t>
            </a:r>
          </a:p>
          <a:p>
            <a:pPr lvl="1"/>
            <a:r>
              <a:rPr lang="en-US" smtClean="0"/>
              <a:t>indirect routing of datagrams</a:t>
            </a:r>
          </a:p>
          <a:p>
            <a:pPr lvl="1"/>
            <a:r>
              <a:rPr lang="en-US" smtClean="0"/>
              <a:t>agent discovery</a:t>
            </a:r>
          </a:p>
          <a:p>
            <a:pPr lvl="1"/>
            <a:r>
              <a:rPr lang="en-US" smtClean="0"/>
              <a:t>registration with home agent</a:t>
            </a:r>
          </a:p>
          <a:p>
            <a:pPr lvl="1"/>
            <a:endParaRPr lang="en-US" smtClean="0"/>
          </a:p>
        </p:txBody>
      </p:sp>
      <p:pic>
        <p:nvPicPr>
          <p:cNvPr id="124933" name="Picture 24" descr="underline_base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488" y="1016000"/>
            <a:ext cx="2090737" cy="20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>
                <a:latin typeface="Arial" charset="0"/>
              </a:rPr>
              <a:t>Wireless, Mobile Networks</a:t>
            </a:r>
          </a:p>
        </p:txBody>
      </p:sp>
      <p:sp>
        <p:nvSpPr>
          <p:cNvPr id="583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6-</a:t>
            </a:r>
            <a:fld id="{9AF89411-DFD6-49EE-8B58-F094D5EEF342}" type="slidenum">
              <a:rPr lang="en-US"/>
              <a:pPr/>
              <a:t>37</a:t>
            </a:fld>
            <a:endParaRPr lang="en-US"/>
          </a:p>
        </p:txBody>
      </p:sp>
      <p:sp>
        <p:nvSpPr>
          <p:cNvPr id="126979" name="Freeform 2"/>
          <p:cNvSpPr>
            <a:spLocks/>
          </p:cNvSpPr>
          <p:nvPr/>
        </p:nvSpPr>
        <p:spPr bwMode="auto">
          <a:xfrm>
            <a:off x="4302125" y="4129088"/>
            <a:ext cx="1838325" cy="1089025"/>
          </a:xfrm>
          <a:custGeom>
            <a:avLst/>
            <a:gdLst>
              <a:gd name="T0" fmla="*/ 2147483647 w 3324"/>
              <a:gd name="T1" fmla="*/ 2147483647 h 1971"/>
              <a:gd name="T2" fmla="*/ 2147483647 w 3324"/>
              <a:gd name="T3" fmla="*/ 2147483647 h 1971"/>
              <a:gd name="T4" fmla="*/ 2147483647 w 3324"/>
              <a:gd name="T5" fmla="*/ 2147483647 h 1971"/>
              <a:gd name="T6" fmla="*/ 2147483647 w 3324"/>
              <a:gd name="T7" fmla="*/ 2147483647 h 1971"/>
              <a:gd name="T8" fmla="*/ 2147483647 w 3324"/>
              <a:gd name="T9" fmla="*/ 2147483647 h 1971"/>
              <a:gd name="T10" fmla="*/ 2147483647 w 3324"/>
              <a:gd name="T11" fmla="*/ 2147483647 h 1971"/>
              <a:gd name="T12" fmla="*/ 2147483647 w 3324"/>
              <a:gd name="T13" fmla="*/ 2147483647 h 1971"/>
              <a:gd name="T14" fmla="*/ 2147483647 w 3324"/>
              <a:gd name="T15" fmla="*/ 2147483647 h 1971"/>
              <a:gd name="T16" fmla="*/ 2147483647 w 3324"/>
              <a:gd name="T17" fmla="*/ 2147483647 h 1971"/>
              <a:gd name="T18" fmla="*/ 2147483647 w 3324"/>
              <a:gd name="T19" fmla="*/ 2147483647 h 1971"/>
              <a:gd name="T20" fmla="*/ 2147483647 w 3324"/>
              <a:gd name="T21" fmla="*/ 2147483647 h 1971"/>
              <a:gd name="T22" fmla="*/ 2147483647 w 3324"/>
              <a:gd name="T23" fmla="*/ 2147483647 h 1971"/>
              <a:gd name="T24" fmla="*/ 2147483647 w 3324"/>
              <a:gd name="T25" fmla="*/ 2147483647 h 197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324" h="1971">
                <a:moveTo>
                  <a:pt x="596" y="15"/>
                </a:moveTo>
                <a:cubicBezTo>
                  <a:pt x="335" y="29"/>
                  <a:pt x="248" y="155"/>
                  <a:pt x="149" y="330"/>
                </a:cubicBezTo>
                <a:cubicBezTo>
                  <a:pt x="50" y="505"/>
                  <a:pt x="0" y="853"/>
                  <a:pt x="3" y="1066"/>
                </a:cubicBezTo>
                <a:cubicBezTo>
                  <a:pt x="6" y="1279"/>
                  <a:pt x="67" y="1478"/>
                  <a:pt x="168" y="1606"/>
                </a:cubicBezTo>
                <a:cubicBezTo>
                  <a:pt x="269" y="1734"/>
                  <a:pt x="457" y="1811"/>
                  <a:pt x="609" y="1831"/>
                </a:cubicBezTo>
                <a:cubicBezTo>
                  <a:pt x="761" y="1851"/>
                  <a:pt x="927" y="1719"/>
                  <a:pt x="1083" y="1726"/>
                </a:cubicBezTo>
                <a:cubicBezTo>
                  <a:pt x="1239" y="1733"/>
                  <a:pt x="1333" y="1844"/>
                  <a:pt x="1548" y="1876"/>
                </a:cubicBezTo>
                <a:cubicBezTo>
                  <a:pt x="1763" y="1908"/>
                  <a:pt x="2091" y="1971"/>
                  <a:pt x="2373" y="1921"/>
                </a:cubicBezTo>
                <a:cubicBezTo>
                  <a:pt x="2655" y="1871"/>
                  <a:pt x="3162" y="1740"/>
                  <a:pt x="3243" y="1576"/>
                </a:cubicBezTo>
                <a:cubicBezTo>
                  <a:pt x="3324" y="1412"/>
                  <a:pt x="2947" y="1124"/>
                  <a:pt x="2859" y="935"/>
                </a:cubicBezTo>
                <a:cubicBezTo>
                  <a:pt x="2771" y="746"/>
                  <a:pt x="2905" y="559"/>
                  <a:pt x="2714" y="444"/>
                </a:cubicBezTo>
                <a:cubicBezTo>
                  <a:pt x="2523" y="328"/>
                  <a:pt x="2063" y="315"/>
                  <a:pt x="1714" y="242"/>
                </a:cubicBezTo>
                <a:cubicBezTo>
                  <a:pt x="1366" y="168"/>
                  <a:pt x="857" y="0"/>
                  <a:pt x="596" y="15"/>
                </a:cubicBezTo>
                <a:close/>
              </a:path>
            </a:pathLst>
          </a:custGeom>
          <a:solidFill>
            <a:srgbClr val="33CC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73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120063" cy="1143000"/>
          </a:xfrm>
        </p:spPr>
        <p:txBody>
          <a:bodyPr/>
          <a:lstStyle/>
          <a:p>
            <a:pPr>
              <a:defRPr/>
            </a:pPr>
            <a:r>
              <a:rPr lang="en-US">
                <a:latin typeface="Gill Sans MT" charset="0"/>
                <a:ea typeface="ＭＳ Ｐゴシック" charset="0"/>
              </a:rPr>
              <a:t>Mobile IP: indirect routing</a:t>
            </a:r>
          </a:p>
        </p:txBody>
      </p:sp>
      <p:sp>
        <p:nvSpPr>
          <p:cNvPr id="126981" name="Freeform 4"/>
          <p:cNvSpPr>
            <a:spLocks/>
          </p:cNvSpPr>
          <p:nvPr/>
        </p:nvSpPr>
        <p:spPr bwMode="auto">
          <a:xfrm>
            <a:off x="2317750" y="3646488"/>
            <a:ext cx="1625600" cy="1384300"/>
          </a:xfrm>
          <a:custGeom>
            <a:avLst/>
            <a:gdLst>
              <a:gd name="T0" fmla="*/ 2147483647 w 1340"/>
              <a:gd name="T1" fmla="*/ 2147483647 h 1191"/>
              <a:gd name="T2" fmla="*/ 2147483647 w 1340"/>
              <a:gd name="T3" fmla="*/ 2147483647 h 1191"/>
              <a:gd name="T4" fmla="*/ 2147483647 w 1340"/>
              <a:gd name="T5" fmla="*/ 2147483647 h 1191"/>
              <a:gd name="T6" fmla="*/ 2147483647 w 1340"/>
              <a:gd name="T7" fmla="*/ 2147483647 h 1191"/>
              <a:gd name="T8" fmla="*/ 2147483647 w 1340"/>
              <a:gd name="T9" fmla="*/ 2147483647 h 1191"/>
              <a:gd name="T10" fmla="*/ 2147483647 w 1340"/>
              <a:gd name="T11" fmla="*/ 2147483647 h 1191"/>
              <a:gd name="T12" fmla="*/ 2147483647 w 1340"/>
              <a:gd name="T13" fmla="*/ 2147483647 h 1191"/>
              <a:gd name="T14" fmla="*/ 2147483647 w 1340"/>
              <a:gd name="T15" fmla="*/ 2147483647 h 1191"/>
              <a:gd name="T16" fmla="*/ 2147483647 w 1340"/>
              <a:gd name="T17" fmla="*/ 2147483647 h 1191"/>
              <a:gd name="T18" fmla="*/ 2147483647 w 1340"/>
              <a:gd name="T19" fmla="*/ 2147483647 h 1191"/>
              <a:gd name="T20" fmla="*/ 2147483647 w 1340"/>
              <a:gd name="T21" fmla="*/ 2147483647 h 1191"/>
              <a:gd name="T22" fmla="*/ 2147483647 w 1340"/>
              <a:gd name="T23" fmla="*/ 2147483647 h 119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340" h="1191">
                <a:moveTo>
                  <a:pt x="550" y="42"/>
                </a:moveTo>
                <a:cubicBezTo>
                  <a:pt x="437" y="4"/>
                  <a:pt x="164" y="0"/>
                  <a:pt x="82" y="60"/>
                </a:cubicBezTo>
                <a:cubicBezTo>
                  <a:pt x="0" y="120"/>
                  <a:pt x="67" y="292"/>
                  <a:pt x="58" y="402"/>
                </a:cubicBezTo>
                <a:cubicBezTo>
                  <a:pt x="49" y="512"/>
                  <a:pt x="19" y="642"/>
                  <a:pt x="28" y="720"/>
                </a:cubicBezTo>
                <a:cubicBezTo>
                  <a:pt x="37" y="798"/>
                  <a:pt x="27" y="844"/>
                  <a:pt x="112" y="870"/>
                </a:cubicBezTo>
                <a:cubicBezTo>
                  <a:pt x="197" y="896"/>
                  <a:pt x="450" y="833"/>
                  <a:pt x="538" y="876"/>
                </a:cubicBezTo>
                <a:cubicBezTo>
                  <a:pt x="626" y="919"/>
                  <a:pt x="524" y="1091"/>
                  <a:pt x="640" y="1128"/>
                </a:cubicBezTo>
                <a:cubicBezTo>
                  <a:pt x="756" y="1165"/>
                  <a:pt x="1128" y="1191"/>
                  <a:pt x="1234" y="1098"/>
                </a:cubicBezTo>
                <a:cubicBezTo>
                  <a:pt x="1340" y="1005"/>
                  <a:pt x="1281" y="696"/>
                  <a:pt x="1276" y="570"/>
                </a:cubicBezTo>
                <a:cubicBezTo>
                  <a:pt x="1271" y="444"/>
                  <a:pt x="1290" y="389"/>
                  <a:pt x="1204" y="342"/>
                </a:cubicBezTo>
                <a:cubicBezTo>
                  <a:pt x="1118" y="295"/>
                  <a:pt x="868" y="338"/>
                  <a:pt x="760" y="288"/>
                </a:cubicBezTo>
                <a:cubicBezTo>
                  <a:pt x="652" y="238"/>
                  <a:pt x="663" y="80"/>
                  <a:pt x="550" y="42"/>
                </a:cubicBezTo>
                <a:close/>
              </a:path>
            </a:pathLst>
          </a:custGeom>
          <a:solidFill>
            <a:srgbClr val="33CC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236913" y="4511675"/>
            <a:ext cx="436562" cy="203200"/>
            <a:chOff x="3600" y="219"/>
            <a:chExt cx="360" cy="175"/>
          </a:xfrm>
        </p:grpSpPr>
        <p:sp>
          <p:nvSpPr>
            <p:cNvPr id="127148" name="Oval 6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rgbClr val="CCCC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149" name="Line 7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150" name="Line 8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151" name="Rectangle 9"/>
            <p:cNvSpPr>
              <a:spLocks noChangeArrowheads="1"/>
            </p:cNvSpPr>
            <p:nvPr/>
          </p:nvSpPr>
          <p:spPr bwMode="auto">
            <a:xfrm>
              <a:off x="3603" y="284"/>
              <a:ext cx="231" cy="69"/>
            </a:xfrm>
            <a:prstGeom prst="rect">
              <a:avLst/>
            </a:prstGeom>
            <a:solidFill>
              <a:srgbClr val="CCCCFF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152" name="Oval 10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rgbClr val="CCCC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127158" name="Line 12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159" name="Line 13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160" name="Line 14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" name="Group 15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127155" name="Line 16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156" name="Line 17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157" name="Line 18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2455863" y="4211638"/>
            <a:ext cx="1160462" cy="298450"/>
            <a:chOff x="8025" y="5070"/>
            <a:chExt cx="2100" cy="540"/>
          </a:xfrm>
        </p:grpSpPr>
        <p:sp>
          <p:nvSpPr>
            <p:cNvPr id="127145" name="Line 20"/>
            <p:cNvSpPr>
              <a:spLocks noChangeShapeType="1"/>
            </p:cNvSpPr>
            <p:nvPr/>
          </p:nvSpPr>
          <p:spPr bwMode="auto">
            <a:xfrm>
              <a:off x="8025" y="5325"/>
              <a:ext cx="21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146" name="Line 21"/>
            <p:cNvSpPr>
              <a:spLocks noChangeShapeType="1"/>
            </p:cNvSpPr>
            <p:nvPr/>
          </p:nvSpPr>
          <p:spPr bwMode="auto">
            <a:xfrm>
              <a:off x="8355" y="5070"/>
              <a:ext cx="0" cy="27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147" name="Line 22"/>
            <p:cNvSpPr>
              <a:spLocks noChangeShapeType="1"/>
            </p:cNvSpPr>
            <p:nvPr/>
          </p:nvSpPr>
          <p:spPr bwMode="auto">
            <a:xfrm>
              <a:off x="9765" y="5340"/>
              <a:ext cx="0" cy="27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2236788" y="3827463"/>
            <a:ext cx="796925" cy="512762"/>
            <a:chOff x="10665" y="3225"/>
            <a:chExt cx="1440" cy="930"/>
          </a:xfrm>
        </p:grpSpPr>
        <p:sp>
          <p:nvSpPr>
            <p:cNvPr id="127075" name="Oval 24"/>
            <p:cNvSpPr>
              <a:spLocks noChangeArrowheads="1"/>
            </p:cNvSpPr>
            <p:nvPr/>
          </p:nvSpPr>
          <p:spPr bwMode="auto">
            <a:xfrm>
              <a:off x="10665" y="3225"/>
              <a:ext cx="1440" cy="930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" name="Group 25"/>
            <p:cNvGrpSpPr>
              <a:grpSpLocks/>
            </p:cNvGrpSpPr>
            <p:nvPr/>
          </p:nvGrpSpPr>
          <p:grpSpPr bwMode="auto">
            <a:xfrm>
              <a:off x="11038" y="3281"/>
              <a:ext cx="618" cy="667"/>
              <a:chOff x="8023" y="4451"/>
              <a:chExt cx="618" cy="667"/>
            </a:xfrm>
          </p:grpSpPr>
          <p:sp>
            <p:nvSpPr>
              <p:cNvPr id="127077" name="Freeform 26"/>
              <p:cNvSpPr>
                <a:spLocks/>
              </p:cNvSpPr>
              <p:nvPr/>
            </p:nvSpPr>
            <p:spPr bwMode="auto">
              <a:xfrm>
                <a:off x="8279" y="4653"/>
                <a:ext cx="263" cy="380"/>
              </a:xfrm>
              <a:custGeom>
                <a:avLst/>
                <a:gdLst>
                  <a:gd name="T0" fmla="*/ 1 w 788"/>
                  <a:gd name="T1" fmla="*/ 0 h 1138"/>
                  <a:gd name="T2" fmla="*/ 1 w 788"/>
                  <a:gd name="T3" fmla="*/ 0 h 1138"/>
                  <a:gd name="T4" fmla="*/ 1 w 788"/>
                  <a:gd name="T5" fmla="*/ 0 h 1138"/>
                  <a:gd name="T6" fmla="*/ 1 w 788"/>
                  <a:gd name="T7" fmla="*/ 0 h 1138"/>
                  <a:gd name="T8" fmla="*/ 0 w 788"/>
                  <a:gd name="T9" fmla="*/ 0 h 1138"/>
                  <a:gd name="T10" fmla="*/ 0 w 788"/>
                  <a:gd name="T11" fmla="*/ 0 h 1138"/>
                  <a:gd name="T12" fmla="*/ 0 w 788"/>
                  <a:gd name="T13" fmla="*/ 0 h 1138"/>
                  <a:gd name="T14" fmla="*/ 0 w 788"/>
                  <a:gd name="T15" fmla="*/ 0 h 1138"/>
                  <a:gd name="T16" fmla="*/ 0 w 788"/>
                  <a:gd name="T17" fmla="*/ 1 h 1138"/>
                  <a:gd name="T18" fmla="*/ 0 w 788"/>
                  <a:gd name="T19" fmla="*/ 1 h 1138"/>
                  <a:gd name="T20" fmla="*/ 0 w 788"/>
                  <a:gd name="T21" fmla="*/ 1 h 1138"/>
                  <a:gd name="T22" fmla="*/ 0 w 788"/>
                  <a:gd name="T23" fmla="*/ 1 h 1138"/>
                  <a:gd name="T24" fmla="*/ 0 w 788"/>
                  <a:gd name="T25" fmla="*/ 2 h 1138"/>
                  <a:gd name="T26" fmla="*/ 1 w 788"/>
                  <a:gd name="T27" fmla="*/ 2 h 1138"/>
                  <a:gd name="T28" fmla="*/ 1 w 788"/>
                  <a:gd name="T29" fmla="*/ 3 h 1138"/>
                  <a:gd name="T30" fmla="*/ 1 w 788"/>
                  <a:gd name="T31" fmla="*/ 3 h 1138"/>
                  <a:gd name="T32" fmla="*/ 1 w 788"/>
                  <a:gd name="T33" fmla="*/ 4 h 1138"/>
                  <a:gd name="T34" fmla="*/ 1 w 788"/>
                  <a:gd name="T35" fmla="*/ 4 h 1138"/>
                  <a:gd name="T36" fmla="*/ 2 w 788"/>
                  <a:gd name="T37" fmla="*/ 5 h 1138"/>
                  <a:gd name="T38" fmla="*/ 2 w 788"/>
                  <a:gd name="T39" fmla="*/ 5 h 1138"/>
                  <a:gd name="T40" fmla="*/ 2 w 788"/>
                  <a:gd name="T41" fmla="*/ 5 h 1138"/>
                  <a:gd name="T42" fmla="*/ 2 w 788"/>
                  <a:gd name="T43" fmla="*/ 5 h 1138"/>
                  <a:gd name="T44" fmla="*/ 2 w 788"/>
                  <a:gd name="T45" fmla="*/ 4 h 1138"/>
                  <a:gd name="T46" fmla="*/ 3 w 788"/>
                  <a:gd name="T47" fmla="*/ 4 h 1138"/>
                  <a:gd name="T48" fmla="*/ 3 w 788"/>
                  <a:gd name="T49" fmla="*/ 4 h 1138"/>
                  <a:gd name="T50" fmla="*/ 3 w 788"/>
                  <a:gd name="T51" fmla="*/ 4 h 1138"/>
                  <a:gd name="T52" fmla="*/ 3 w 788"/>
                  <a:gd name="T53" fmla="*/ 4 h 1138"/>
                  <a:gd name="T54" fmla="*/ 3 w 788"/>
                  <a:gd name="T55" fmla="*/ 4 h 1138"/>
                  <a:gd name="T56" fmla="*/ 3 w 788"/>
                  <a:gd name="T57" fmla="*/ 4 h 1138"/>
                  <a:gd name="T58" fmla="*/ 3 w 788"/>
                  <a:gd name="T59" fmla="*/ 3 h 1138"/>
                  <a:gd name="T60" fmla="*/ 3 w 788"/>
                  <a:gd name="T61" fmla="*/ 3 h 1138"/>
                  <a:gd name="T62" fmla="*/ 2 w 788"/>
                  <a:gd name="T63" fmla="*/ 2 h 1138"/>
                  <a:gd name="T64" fmla="*/ 2 w 788"/>
                  <a:gd name="T65" fmla="*/ 2 h 1138"/>
                  <a:gd name="T66" fmla="*/ 2 w 788"/>
                  <a:gd name="T67" fmla="*/ 1 h 1138"/>
                  <a:gd name="T68" fmla="*/ 1 w 788"/>
                  <a:gd name="T69" fmla="*/ 1 h 1138"/>
                  <a:gd name="T70" fmla="*/ 1 w 788"/>
                  <a:gd name="T71" fmla="*/ 0 h 113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788" h="1138">
                    <a:moveTo>
                      <a:pt x="310" y="2"/>
                    </a:moveTo>
                    <a:lnTo>
                      <a:pt x="298" y="0"/>
                    </a:lnTo>
                    <a:lnTo>
                      <a:pt x="282" y="0"/>
                    </a:lnTo>
                    <a:lnTo>
                      <a:pt x="263" y="0"/>
                    </a:lnTo>
                    <a:lnTo>
                      <a:pt x="242" y="2"/>
                    </a:lnTo>
                    <a:lnTo>
                      <a:pt x="219" y="4"/>
                    </a:lnTo>
                    <a:lnTo>
                      <a:pt x="192" y="7"/>
                    </a:lnTo>
                    <a:lnTo>
                      <a:pt x="167" y="12"/>
                    </a:lnTo>
                    <a:lnTo>
                      <a:pt x="141" y="17"/>
                    </a:lnTo>
                    <a:lnTo>
                      <a:pt x="116" y="25"/>
                    </a:lnTo>
                    <a:lnTo>
                      <a:pt x="91" y="35"/>
                    </a:lnTo>
                    <a:lnTo>
                      <a:pt x="67" y="45"/>
                    </a:lnTo>
                    <a:lnTo>
                      <a:pt x="47" y="58"/>
                    </a:lnTo>
                    <a:lnTo>
                      <a:pt x="29" y="73"/>
                    </a:lnTo>
                    <a:lnTo>
                      <a:pt x="16" y="91"/>
                    </a:lnTo>
                    <a:lnTo>
                      <a:pt x="6" y="109"/>
                    </a:lnTo>
                    <a:lnTo>
                      <a:pt x="0" y="131"/>
                    </a:lnTo>
                    <a:lnTo>
                      <a:pt x="0" y="137"/>
                    </a:lnTo>
                    <a:lnTo>
                      <a:pt x="1" y="144"/>
                    </a:lnTo>
                    <a:lnTo>
                      <a:pt x="3" y="152"/>
                    </a:lnTo>
                    <a:lnTo>
                      <a:pt x="4" y="162"/>
                    </a:lnTo>
                    <a:lnTo>
                      <a:pt x="13" y="197"/>
                    </a:lnTo>
                    <a:lnTo>
                      <a:pt x="25" y="240"/>
                    </a:lnTo>
                    <a:lnTo>
                      <a:pt x="39" y="290"/>
                    </a:lnTo>
                    <a:lnTo>
                      <a:pt x="57" y="348"/>
                    </a:lnTo>
                    <a:lnTo>
                      <a:pt x="76" y="410"/>
                    </a:lnTo>
                    <a:lnTo>
                      <a:pt x="100" y="474"/>
                    </a:lnTo>
                    <a:lnTo>
                      <a:pt x="123" y="543"/>
                    </a:lnTo>
                    <a:lnTo>
                      <a:pt x="150" y="612"/>
                    </a:lnTo>
                    <a:lnTo>
                      <a:pt x="176" y="684"/>
                    </a:lnTo>
                    <a:lnTo>
                      <a:pt x="205" y="753"/>
                    </a:lnTo>
                    <a:lnTo>
                      <a:pt x="235" y="822"/>
                    </a:lnTo>
                    <a:lnTo>
                      <a:pt x="264" y="887"/>
                    </a:lnTo>
                    <a:lnTo>
                      <a:pt x="293" y="949"/>
                    </a:lnTo>
                    <a:lnTo>
                      <a:pt x="323" y="1005"/>
                    </a:lnTo>
                    <a:lnTo>
                      <a:pt x="352" y="1055"/>
                    </a:lnTo>
                    <a:lnTo>
                      <a:pt x="381" y="1098"/>
                    </a:lnTo>
                    <a:lnTo>
                      <a:pt x="389" y="1109"/>
                    </a:lnTo>
                    <a:lnTo>
                      <a:pt x="398" y="1120"/>
                    </a:lnTo>
                    <a:lnTo>
                      <a:pt x="406" y="1130"/>
                    </a:lnTo>
                    <a:lnTo>
                      <a:pt x="414" y="1138"/>
                    </a:lnTo>
                    <a:lnTo>
                      <a:pt x="436" y="1130"/>
                    </a:lnTo>
                    <a:lnTo>
                      <a:pt x="461" y="1121"/>
                    </a:lnTo>
                    <a:lnTo>
                      <a:pt x="487" y="1111"/>
                    </a:lnTo>
                    <a:lnTo>
                      <a:pt x="517" y="1099"/>
                    </a:lnTo>
                    <a:lnTo>
                      <a:pt x="547" y="1088"/>
                    </a:lnTo>
                    <a:lnTo>
                      <a:pt x="578" y="1075"/>
                    </a:lnTo>
                    <a:lnTo>
                      <a:pt x="609" y="1062"/>
                    </a:lnTo>
                    <a:lnTo>
                      <a:pt x="640" y="1049"/>
                    </a:lnTo>
                    <a:lnTo>
                      <a:pt x="669" y="1036"/>
                    </a:lnTo>
                    <a:lnTo>
                      <a:pt x="697" y="1023"/>
                    </a:lnTo>
                    <a:lnTo>
                      <a:pt x="722" y="1012"/>
                    </a:lnTo>
                    <a:lnTo>
                      <a:pt x="744" y="999"/>
                    </a:lnTo>
                    <a:lnTo>
                      <a:pt x="762" y="987"/>
                    </a:lnTo>
                    <a:lnTo>
                      <a:pt x="775" y="977"/>
                    </a:lnTo>
                    <a:lnTo>
                      <a:pt x="785" y="967"/>
                    </a:lnTo>
                    <a:lnTo>
                      <a:pt x="788" y="959"/>
                    </a:lnTo>
                    <a:lnTo>
                      <a:pt x="756" y="915"/>
                    </a:lnTo>
                    <a:lnTo>
                      <a:pt x="722" y="868"/>
                    </a:lnTo>
                    <a:lnTo>
                      <a:pt x="687" y="813"/>
                    </a:lnTo>
                    <a:lnTo>
                      <a:pt x="650" y="755"/>
                    </a:lnTo>
                    <a:lnTo>
                      <a:pt x="612" y="693"/>
                    </a:lnTo>
                    <a:lnTo>
                      <a:pt x="575" y="627"/>
                    </a:lnTo>
                    <a:lnTo>
                      <a:pt x="537" y="561"/>
                    </a:lnTo>
                    <a:lnTo>
                      <a:pt x="500" y="492"/>
                    </a:lnTo>
                    <a:lnTo>
                      <a:pt x="467" y="423"/>
                    </a:lnTo>
                    <a:lnTo>
                      <a:pt x="433" y="354"/>
                    </a:lnTo>
                    <a:lnTo>
                      <a:pt x="404" y="287"/>
                    </a:lnTo>
                    <a:lnTo>
                      <a:pt x="376" y="223"/>
                    </a:lnTo>
                    <a:lnTo>
                      <a:pt x="352" y="161"/>
                    </a:lnTo>
                    <a:lnTo>
                      <a:pt x="333" y="102"/>
                    </a:lnTo>
                    <a:lnTo>
                      <a:pt x="318" y="49"/>
                    </a:lnTo>
                    <a:lnTo>
                      <a:pt x="310" y="2"/>
                    </a:lnTo>
                    <a:close/>
                  </a:path>
                </a:pathLst>
              </a:custGeom>
              <a:solidFill>
                <a:srgbClr val="F4FCEA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078" name="Freeform 27"/>
              <p:cNvSpPr>
                <a:spLocks/>
              </p:cNvSpPr>
              <p:nvPr/>
            </p:nvSpPr>
            <p:spPr bwMode="auto">
              <a:xfrm>
                <a:off x="8264" y="4707"/>
                <a:ext cx="142" cy="312"/>
              </a:xfrm>
              <a:custGeom>
                <a:avLst/>
                <a:gdLst>
                  <a:gd name="T0" fmla="*/ 0 w 425"/>
                  <a:gd name="T1" fmla="*/ 0 h 936"/>
                  <a:gd name="T2" fmla="*/ 0 w 425"/>
                  <a:gd name="T3" fmla="*/ 0 h 936"/>
                  <a:gd name="T4" fmla="*/ 0 w 425"/>
                  <a:gd name="T5" fmla="*/ 0 h 936"/>
                  <a:gd name="T6" fmla="*/ 0 w 425"/>
                  <a:gd name="T7" fmla="*/ 0 h 936"/>
                  <a:gd name="T8" fmla="*/ 0 w 425"/>
                  <a:gd name="T9" fmla="*/ 0 h 936"/>
                  <a:gd name="T10" fmla="*/ 0 w 425"/>
                  <a:gd name="T11" fmla="*/ 0 h 936"/>
                  <a:gd name="T12" fmla="*/ 0 w 425"/>
                  <a:gd name="T13" fmla="*/ 0 h 936"/>
                  <a:gd name="T14" fmla="*/ 0 w 425"/>
                  <a:gd name="T15" fmla="*/ 0 h 936"/>
                  <a:gd name="T16" fmla="*/ 0 w 425"/>
                  <a:gd name="T17" fmla="*/ 0 h 936"/>
                  <a:gd name="T18" fmla="*/ 0 w 425"/>
                  <a:gd name="T19" fmla="*/ 1 h 936"/>
                  <a:gd name="T20" fmla="*/ 0 w 425"/>
                  <a:gd name="T21" fmla="*/ 1 h 936"/>
                  <a:gd name="T22" fmla="*/ 0 w 425"/>
                  <a:gd name="T23" fmla="*/ 1 h 936"/>
                  <a:gd name="T24" fmla="*/ 0 w 425"/>
                  <a:gd name="T25" fmla="*/ 1 h 936"/>
                  <a:gd name="T26" fmla="*/ 0 w 425"/>
                  <a:gd name="T27" fmla="*/ 1 h 936"/>
                  <a:gd name="T28" fmla="*/ 0 w 425"/>
                  <a:gd name="T29" fmla="*/ 2 h 936"/>
                  <a:gd name="T30" fmla="*/ 0 w 425"/>
                  <a:gd name="T31" fmla="*/ 2 h 936"/>
                  <a:gd name="T32" fmla="*/ 0 w 425"/>
                  <a:gd name="T33" fmla="*/ 2 h 936"/>
                  <a:gd name="T34" fmla="*/ 0 w 425"/>
                  <a:gd name="T35" fmla="*/ 2 h 936"/>
                  <a:gd name="T36" fmla="*/ 0 w 425"/>
                  <a:gd name="T37" fmla="*/ 3 h 936"/>
                  <a:gd name="T38" fmla="*/ 1 w 425"/>
                  <a:gd name="T39" fmla="*/ 3 h 936"/>
                  <a:gd name="T40" fmla="*/ 1 w 425"/>
                  <a:gd name="T41" fmla="*/ 3 h 936"/>
                  <a:gd name="T42" fmla="*/ 1 w 425"/>
                  <a:gd name="T43" fmla="*/ 3 h 936"/>
                  <a:gd name="T44" fmla="*/ 1 w 425"/>
                  <a:gd name="T45" fmla="*/ 3 h 936"/>
                  <a:gd name="T46" fmla="*/ 1 w 425"/>
                  <a:gd name="T47" fmla="*/ 3 h 936"/>
                  <a:gd name="T48" fmla="*/ 1 w 425"/>
                  <a:gd name="T49" fmla="*/ 3 h 936"/>
                  <a:gd name="T50" fmla="*/ 1 w 425"/>
                  <a:gd name="T51" fmla="*/ 4 h 936"/>
                  <a:gd name="T52" fmla="*/ 1 w 425"/>
                  <a:gd name="T53" fmla="*/ 4 h 936"/>
                  <a:gd name="T54" fmla="*/ 1 w 425"/>
                  <a:gd name="T55" fmla="*/ 4 h 936"/>
                  <a:gd name="T56" fmla="*/ 1 w 425"/>
                  <a:gd name="T57" fmla="*/ 4 h 936"/>
                  <a:gd name="T58" fmla="*/ 1 w 425"/>
                  <a:gd name="T59" fmla="*/ 4 h 936"/>
                  <a:gd name="T60" fmla="*/ 1 w 425"/>
                  <a:gd name="T61" fmla="*/ 4 h 936"/>
                  <a:gd name="T62" fmla="*/ 2 w 425"/>
                  <a:gd name="T63" fmla="*/ 4 h 936"/>
                  <a:gd name="T64" fmla="*/ 2 w 425"/>
                  <a:gd name="T65" fmla="*/ 4 h 936"/>
                  <a:gd name="T66" fmla="*/ 2 w 425"/>
                  <a:gd name="T67" fmla="*/ 4 h 936"/>
                  <a:gd name="T68" fmla="*/ 2 w 425"/>
                  <a:gd name="T69" fmla="*/ 3 h 936"/>
                  <a:gd name="T70" fmla="*/ 1 w 425"/>
                  <a:gd name="T71" fmla="*/ 3 h 936"/>
                  <a:gd name="T72" fmla="*/ 1 w 425"/>
                  <a:gd name="T73" fmla="*/ 3 h 936"/>
                  <a:gd name="T74" fmla="*/ 1 w 425"/>
                  <a:gd name="T75" fmla="*/ 3 h 936"/>
                  <a:gd name="T76" fmla="*/ 1 w 425"/>
                  <a:gd name="T77" fmla="*/ 2 h 936"/>
                  <a:gd name="T78" fmla="*/ 1 w 425"/>
                  <a:gd name="T79" fmla="*/ 2 h 936"/>
                  <a:gd name="T80" fmla="*/ 1 w 425"/>
                  <a:gd name="T81" fmla="*/ 2 h 936"/>
                  <a:gd name="T82" fmla="*/ 1 w 425"/>
                  <a:gd name="T83" fmla="*/ 2 h 936"/>
                  <a:gd name="T84" fmla="*/ 1 w 425"/>
                  <a:gd name="T85" fmla="*/ 1 h 936"/>
                  <a:gd name="T86" fmla="*/ 0 w 425"/>
                  <a:gd name="T87" fmla="*/ 1 h 936"/>
                  <a:gd name="T88" fmla="*/ 0 w 425"/>
                  <a:gd name="T89" fmla="*/ 1 h 936"/>
                  <a:gd name="T90" fmla="*/ 0 w 425"/>
                  <a:gd name="T91" fmla="*/ 1 h 936"/>
                  <a:gd name="T92" fmla="*/ 0 w 425"/>
                  <a:gd name="T93" fmla="*/ 0 h 936"/>
                  <a:gd name="T94" fmla="*/ 0 w 425"/>
                  <a:gd name="T95" fmla="*/ 0 h 936"/>
                  <a:gd name="T96" fmla="*/ 0 w 425"/>
                  <a:gd name="T97" fmla="*/ 0 h 9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425" h="936">
                    <a:moveTo>
                      <a:pt x="48" y="0"/>
                    </a:moveTo>
                    <a:lnTo>
                      <a:pt x="48" y="2"/>
                    </a:lnTo>
                    <a:lnTo>
                      <a:pt x="48" y="5"/>
                    </a:lnTo>
                    <a:lnTo>
                      <a:pt x="47" y="11"/>
                    </a:lnTo>
                    <a:lnTo>
                      <a:pt x="44" y="19"/>
                    </a:lnTo>
                    <a:lnTo>
                      <a:pt x="39" y="35"/>
                    </a:lnTo>
                    <a:lnTo>
                      <a:pt x="32" y="55"/>
                    </a:lnTo>
                    <a:lnTo>
                      <a:pt x="20" y="82"/>
                    </a:lnTo>
                    <a:lnTo>
                      <a:pt x="6" y="117"/>
                    </a:lnTo>
                    <a:lnTo>
                      <a:pt x="0" y="141"/>
                    </a:lnTo>
                    <a:lnTo>
                      <a:pt x="0" y="177"/>
                    </a:lnTo>
                    <a:lnTo>
                      <a:pt x="4" y="220"/>
                    </a:lnTo>
                    <a:lnTo>
                      <a:pt x="13" y="271"/>
                    </a:lnTo>
                    <a:lnTo>
                      <a:pt x="26" y="325"/>
                    </a:lnTo>
                    <a:lnTo>
                      <a:pt x="41" y="386"/>
                    </a:lnTo>
                    <a:lnTo>
                      <a:pt x="58" y="446"/>
                    </a:lnTo>
                    <a:lnTo>
                      <a:pt x="78" y="509"/>
                    </a:lnTo>
                    <a:lnTo>
                      <a:pt x="98" y="570"/>
                    </a:lnTo>
                    <a:lnTo>
                      <a:pt x="119" y="628"/>
                    </a:lnTo>
                    <a:lnTo>
                      <a:pt x="138" y="683"/>
                    </a:lnTo>
                    <a:lnTo>
                      <a:pt x="157" y="733"/>
                    </a:lnTo>
                    <a:lnTo>
                      <a:pt x="174" y="775"/>
                    </a:lnTo>
                    <a:lnTo>
                      <a:pt x="189" y="808"/>
                    </a:lnTo>
                    <a:lnTo>
                      <a:pt x="201" y="831"/>
                    </a:lnTo>
                    <a:lnTo>
                      <a:pt x="210" y="843"/>
                    </a:lnTo>
                    <a:lnTo>
                      <a:pt x="223" y="853"/>
                    </a:lnTo>
                    <a:lnTo>
                      <a:pt x="239" y="861"/>
                    </a:lnTo>
                    <a:lnTo>
                      <a:pt x="258" y="873"/>
                    </a:lnTo>
                    <a:lnTo>
                      <a:pt x="282" y="883"/>
                    </a:lnTo>
                    <a:lnTo>
                      <a:pt x="310" y="896"/>
                    </a:lnTo>
                    <a:lnTo>
                      <a:pt x="342" y="907"/>
                    </a:lnTo>
                    <a:lnTo>
                      <a:pt x="380" y="922"/>
                    </a:lnTo>
                    <a:lnTo>
                      <a:pt x="425" y="936"/>
                    </a:lnTo>
                    <a:lnTo>
                      <a:pt x="396" y="893"/>
                    </a:lnTo>
                    <a:lnTo>
                      <a:pt x="367" y="843"/>
                    </a:lnTo>
                    <a:lnTo>
                      <a:pt x="337" y="787"/>
                    </a:lnTo>
                    <a:lnTo>
                      <a:pt x="308" y="725"/>
                    </a:lnTo>
                    <a:lnTo>
                      <a:pt x="279" y="660"/>
                    </a:lnTo>
                    <a:lnTo>
                      <a:pt x="249" y="591"/>
                    </a:lnTo>
                    <a:lnTo>
                      <a:pt x="220" y="522"/>
                    </a:lnTo>
                    <a:lnTo>
                      <a:pt x="194" y="450"/>
                    </a:lnTo>
                    <a:lnTo>
                      <a:pt x="167" y="381"/>
                    </a:lnTo>
                    <a:lnTo>
                      <a:pt x="144" y="312"/>
                    </a:lnTo>
                    <a:lnTo>
                      <a:pt x="120" y="248"/>
                    </a:lnTo>
                    <a:lnTo>
                      <a:pt x="101" y="186"/>
                    </a:lnTo>
                    <a:lnTo>
                      <a:pt x="83" y="128"/>
                    </a:lnTo>
                    <a:lnTo>
                      <a:pt x="69" y="78"/>
                    </a:lnTo>
                    <a:lnTo>
                      <a:pt x="57" y="35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CCEF72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079" name="Freeform 28"/>
              <p:cNvSpPr>
                <a:spLocks/>
              </p:cNvSpPr>
              <p:nvPr/>
            </p:nvSpPr>
            <p:spPr bwMode="auto">
              <a:xfrm>
                <a:off x="8310" y="4696"/>
                <a:ext cx="64" cy="69"/>
              </a:xfrm>
              <a:custGeom>
                <a:avLst/>
                <a:gdLst>
                  <a:gd name="T0" fmla="*/ 0 w 192"/>
                  <a:gd name="T1" fmla="*/ 0 h 208"/>
                  <a:gd name="T2" fmla="*/ 0 w 192"/>
                  <a:gd name="T3" fmla="*/ 0 h 208"/>
                  <a:gd name="T4" fmla="*/ 0 w 192"/>
                  <a:gd name="T5" fmla="*/ 0 h 208"/>
                  <a:gd name="T6" fmla="*/ 0 w 192"/>
                  <a:gd name="T7" fmla="*/ 0 h 208"/>
                  <a:gd name="T8" fmla="*/ 0 w 192"/>
                  <a:gd name="T9" fmla="*/ 0 h 208"/>
                  <a:gd name="T10" fmla="*/ 0 w 192"/>
                  <a:gd name="T11" fmla="*/ 0 h 208"/>
                  <a:gd name="T12" fmla="*/ 0 w 192"/>
                  <a:gd name="T13" fmla="*/ 1 h 208"/>
                  <a:gd name="T14" fmla="*/ 0 w 192"/>
                  <a:gd name="T15" fmla="*/ 1 h 208"/>
                  <a:gd name="T16" fmla="*/ 0 w 192"/>
                  <a:gd name="T17" fmla="*/ 1 h 208"/>
                  <a:gd name="T18" fmla="*/ 0 w 192"/>
                  <a:gd name="T19" fmla="*/ 1 h 208"/>
                  <a:gd name="T20" fmla="*/ 0 w 192"/>
                  <a:gd name="T21" fmla="*/ 1 h 208"/>
                  <a:gd name="T22" fmla="*/ 0 w 192"/>
                  <a:gd name="T23" fmla="*/ 1 h 208"/>
                  <a:gd name="T24" fmla="*/ 0 w 192"/>
                  <a:gd name="T25" fmla="*/ 1 h 208"/>
                  <a:gd name="T26" fmla="*/ 1 w 192"/>
                  <a:gd name="T27" fmla="*/ 1 h 208"/>
                  <a:gd name="T28" fmla="*/ 1 w 192"/>
                  <a:gd name="T29" fmla="*/ 1 h 208"/>
                  <a:gd name="T30" fmla="*/ 1 w 192"/>
                  <a:gd name="T31" fmla="*/ 1 h 208"/>
                  <a:gd name="T32" fmla="*/ 1 w 192"/>
                  <a:gd name="T33" fmla="*/ 1 h 208"/>
                  <a:gd name="T34" fmla="*/ 1 w 192"/>
                  <a:gd name="T35" fmla="*/ 1 h 208"/>
                  <a:gd name="T36" fmla="*/ 1 w 192"/>
                  <a:gd name="T37" fmla="*/ 0 h 208"/>
                  <a:gd name="T38" fmla="*/ 1 w 192"/>
                  <a:gd name="T39" fmla="*/ 0 h 208"/>
                  <a:gd name="T40" fmla="*/ 1 w 192"/>
                  <a:gd name="T41" fmla="*/ 0 h 208"/>
                  <a:gd name="T42" fmla="*/ 1 w 192"/>
                  <a:gd name="T43" fmla="*/ 0 h 208"/>
                  <a:gd name="T44" fmla="*/ 1 w 192"/>
                  <a:gd name="T45" fmla="*/ 0 h 208"/>
                  <a:gd name="T46" fmla="*/ 1 w 192"/>
                  <a:gd name="T47" fmla="*/ 0 h 208"/>
                  <a:gd name="T48" fmla="*/ 0 w 192"/>
                  <a:gd name="T49" fmla="*/ 0 h 208"/>
                  <a:gd name="T50" fmla="*/ 0 w 192"/>
                  <a:gd name="T51" fmla="*/ 0 h 208"/>
                  <a:gd name="T52" fmla="*/ 0 w 192"/>
                  <a:gd name="T53" fmla="*/ 0 h 208"/>
                  <a:gd name="T54" fmla="*/ 0 w 192"/>
                  <a:gd name="T55" fmla="*/ 0 h 208"/>
                  <a:gd name="T56" fmla="*/ 0 w 192"/>
                  <a:gd name="T57" fmla="*/ 0 h 208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92" h="208">
                    <a:moveTo>
                      <a:pt x="26" y="11"/>
                    </a:moveTo>
                    <a:lnTo>
                      <a:pt x="13" y="24"/>
                    </a:lnTo>
                    <a:lnTo>
                      <a:pt x="4" y="43"/>
                    </a:lnTo>
                    <a:lnTo>
                      <a:pt x="0" y="67"/>
                    </a:lnTo>
                    <a:lnTo>
                      <a:pt x="0" y="93"/>
                    </a:lnTo>
                    <a:lnTo>
                      <a:pt x="3" y="120"/>
                    </a:lnTo>
                    <a:lnTo>
                      <a:pt x="10" y="148"/>
                    </a:lnTo>
                    <a:lnTo>
                      <a:pt x="20" y="171"/>
                    </a:lnTo>
                    <a:lnTo>
                      <a:pt x="35" y="189"/>
                    </a:lnTo>
                    <a:lnTo>
                      <a:pt x="51" y="201"/>
                    </a:lnTo>
                    <a:lnTo>
                      <a:pt x="70" y="206"/>
                    </a:lnTo>
                    <a:lnTo>
                      <a:pt x="91" y="208"/>
                    </a:lnTo>
                    <a:lnTo>
                      <a:pt x="111" y="204"/>
                    </a:lnTo>
                    <a:lnTo>
                      <a:pt x="130" y="196"/>
                    </a:lnTo>
                    <a:lnTo>
                      <a:pt x="148" y="186"/>
                    </a:lnTo>
                    <a:lnTo>
                      <a:pt x="163" y="176"/>
                    </a:lnTo>
                    <a:lnTo>
                      <a:pt x="174" y="163"/>
                    </a:lnTo>
                    <a:lnTo>
                      <a:pt x="189" y="130"/>
                    </a:lnTo>
                    <a:lnTo>
                      <a:pt x="192" y="89"/>
                    </a:lnTo>
                    <a:lnTo>
                      <a:pt x="185" y="50"/>
                    </a:lnTo>
                    <a:lnTo>
                      <a:pt x="166" y="27"/>
                    </a:lnTo>
                    <a:lnTo>
                      <a:pt x="152" y="21"/>
                    </a:lnTo>
                    <a:lnTo>
                      <a:pt x="138" y="14"/>
                    </a:lnTo>
                    <a:lnTo>
                      <a:pt x="122" y="8"/>
                    </a:lnTo>
                    <a:lnTo>
                      <a:pt x="104" y="2"/>
                    </a:lnTo>
                    <a:lnTo>
                      <a:pt x="85" y="0"/>
                    </a:lnTo>
                    <a:lnTo>
                      <a:pt x="66" y="0"/>
                    </a:lnTo>
                    <a:lnTo>
                      <a:pt x="47" y="2"/>
                    </a:lnTo>
                    <a:lnTo>
                      <a:pt x="26" y="11"/>
                    </a:lnTo>
                    <a:close/>
                  </a:path>
                </a:pathLst>
              </a:custGeom>
              <a:solidFill>
                <a:srgbClr val="CCEF72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080" name="Freeform 29"/>
              <p:cNvSpPr>
                <a:spLocks/>
              </p:cNvSpPr>
              <p:nvPr/>
            </p:nvSpPr>
            <p:spPr bwMode="auto">
              <a:xfrm>
                <a:off x="8406" y="4895"/>
                <a:ext cx="82" cy="84"/>
              </a:xfrm>
              <a:custGeom>
                <a:avLst/>
                <a:gdLst>
                  <a:gd name="T0" fmla="*/ 0 w 247"/>
                  <a:gd name="T1" fmla="*/ 0 h 251"/>
                  <a:gd name="T2" fmla="*/ 0 w 247"/>
                  <a:gd name="T3" fmla="*/ 0 h 251"/>
                  <a:gd name="T4" fmla="*/ 0 w 247"/>
                  <a:gd name="T5" fmla="*/ 0 h 251"/>
                  <a:gd name="T6" fmla="*/ 0 w 247"/>
                  <a:gd name="T7" fmla="*/ 0 h 251"/>
                  <a:gd name="T8" fmla="*/ 0 w 247"/>
                  <a:gd name="T9" fmla="*/ 0 h 251"/>
                  <a:gd name="T10" fmla="*/ 0 w 247"/>
                  <a:gd name="T11" fmla="*/ 0 h 251"/>
                  <a:gd name="T12" fmla="*/ 0 w 247"/>
                  <a:gd name="T13" fmla="*/ 1 h 251"/>
                  <a:gd name="T14" fmla="*/ 0 w 247"/>
                  <a:gd name="T15" fmla="*/ 1 h 251"/>
                  <a:gd name="T16" fmla="*/ 0 w 247"/>
                  <a:gd name="T17" fmla="*/ 1 h 251"/>
                  <a:gd name="T18" fmla="*/ 0 w 247"/>
                  <a:gd name="T19" fmla="*/ 1 h 251"/>
                  <a:gd name="T20" fmla="*/ 0 w 247"/>
                  <a:gd name="T21" fmla="*/ 1 h 251"/>
                  <a:gd name="T22" fmla="*/ 0 w 247"/>
                  <a:gd name="T23" fmla="*/ 1 h 251"/>
                  <a:gd name="T24" fmla="*/ 0 w 247"/>
                  <a:gd name="T25" fmla="*/ 1 h 251"/>
                  <a:gd name="T26" fmla="*/ 0 w 247"/>
                  <a:gd name="T27" fmla="*/ 1 h 251"/>
                  <a:gd name="T28" fmla="*/ 1 w 247"/>
                  <a:gd name="T29" fmla="*/ 1 h 251"/>
                  <a:gd name="T30" fmla="*/ 1 w 247"/>
                  <a:gd name="T31" fmla="*/ 1 h 251"/>
                  <a:gd name="T32" fmla="*/ 1 w 247"/>
                  <a:gd name="T33" fmla="*/ 1 h 251"/>
                  <a:gd name="T34" fmla="*/ 1 w 247"/>
                  <a:gd name="T35" fmla="*/ 1 h 251"/>
                  <a:gd name="T36" fmla="*/ 1 w 247"/>
                  <a:gd name="T37" fmla="*/ 1 h 251"/>
                  <a:gd name="T38" fmla="*/ 1 w 247"/>
                  <a:gd name="T39" fmla="*/ 1 h 251"/>
                  <a:gd name="T40" fmla="*/ 1 w 247"/>
                  <a:gd name="T41" fmla="*/ 1 h 251"/>
                  <a:gd name="T42" fmla="*/ 1 w 247"/>
                  <a:gd name="T43" fmla="*/ 1 h 251"/>
                  <a:gd name="T44" fmla="*/ 1 w 247"/>
                  <a:gd name="T45" fmla="*/ 1 h 251"/>
                  <a:gd name="T46" fmla="*/ 1 w 247"/>
                  <a:gd name="T47" fmla="*/ 1 h 251"/>
                  <a:gd name="T48" fmla="*/ 1 w 247"/>
                  <a:gd name="T49" fmla="*/ 1 h 251"/>
                  <a:gd name="T50" fmla="*/ 1 w 247"/>
                  <a:gd name="T51" fmla="*/ 1 h 251"/>
                  <a:gd name="T52" fmla="*/ 1 w 247"/>
                  <a:gd name="T53" fmla="*/ 0 h 251"/>
                  <a:gd name="T54" fmla="*/ 1 w 247"/>
                  <a:gd name="T55" fmla="*/ 0 h 251"/>
                  <a:gd name="T56" fmla="*/ 1 w 247"/>
                  <a:gd name="T57" fmla="*/ 0 h 251"/>
                  <a:gd name="T58" fmla="*/ 1 w 247"/>
                  <a:gd name="T59" fmla="*/ 0 h 251"/>
                  <a:gd name="T60" fmla="*/ 1 w 247"/>
                  <a:gd name="T61" fmla="*/ 0 h 251"/>
                  <a:gd name="T62" fmla="*/ 1 w 247"/>
                  <a:gd name="T63" fmla="*/ 0 h 251"/>
                  <a:gd name="T64" fmla="*/ 1 w 247"/>
                  <a:gd name="T65" fmla="*/ 0 h 251"/>
                  <a:gd name="T66" fmla="*/ 1 w 247"/>
                  <a:gd name="T67" fmla="*/ 0 h 251"/>
                  <a:gd name="T68" fmla="*/ 0 w 247"/>
                  <a:gd name="T69" fmla="*/ 0 h 251"/>
                  <a:gd name="T70" fmla="*/ 0 w 247"/>
                  <a:gd name="T71" fmla="*/ 0 h 251"/>
                  <a:gd name="T72" fmla="*/ 0 w 247"/>
                  <a:gd name="T73" fmla="*/ 0 h 251"/>
                  <a:gd name="T74" fmla="*/ 0 w 247"/>
                  <a:gd name="T75" fmla="*/ 0 h 251"/>
                  <a:gd name="T76" fmla="*/ 0 w 247"/>
                  <a:gd name="T77" fmla="*/ 0 h 251"/>
                  <a:gd name="T78" fmla="*/ 0 w 247"/>
                  <a:gd name="T79" fmla="*/ 0 h 251"/>
                  <a:gd name="T80" fmla="*/ 0 w 247"/>
                  <a:gd name="T81" fmla="*/ 0 h 25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47" h="251">
                    <a:moveTo>
                      <a:pt x="33" y="29"/>
                    </a:moveTo>
                    <a:lnTo>
                      <a:pt x="21" y="44"/>
                    </a:lnTo>
                    <a:lnTo>
                      <a:pt x="12" y="60"/>
                    </a:lnTo>
                    <a:lnTo>
                      <a:pt x="5" y="79"/>
                    </a:lnTo>
                    <a:lnTo>
                      <a:pt x="0" y="97"/>
                    </a:lnTo>
                    <a:lnTo>
                      <a:pt x="0" y="116"/>
                    </a:lnTo>
                    <a:lnTo>
                      <a:pt x="5" y="135"/>
                    </a:lnTo>
                    <a:lnTo>
                      <a:pt x="12" y="152"/>
                    </a:lnTo>
                    <a:lnTo>
                      <a:pt x="25" y="169"/>
                    </a:lnTo>
                    <a:lnTo>
                      <a:pt x="42" y="187"/>
                    </a:lnTo>
                    <a:lnTo>
                      <a:pt x="58" y="202"/>
                    </a:lnTo>
                    <a:lnTo>
                      <a:pt x="77" y="220"/>
                    </a:lnTo>
                    <a:lnTo>
                      <a:pt x="96" y="233"/>
                    </a:lnTo>
                    <a:lnTo>
                      <a:pt x="114" y="244"/>
                    </a:lnTo>
                    <a:lnTo>
                      <a:pt x="133" y="251"/>
                    </a:lnTo>
                    <a:lnTo>
                      <a:pt x="149" y="251"/>
                    </a:lnTo>
                    <a:lnTo>
                      <a:pt x="165" y="246"/>
                    </a:lnTo>
                    <a:lnTo>
                      <a:pt x="180" y="237"/>
                    </a:lnTo>
                    <a:lnTo>
                      <a:pt x="196" y="228"/>
                    </a:lnTo>
                    <a:lnTo>
                      <a:pt x="209" y="220"/>
                    </a:lnTo>
                    <a:lnTo>
                      <a:pt x="222" y="212"/>
                    </a:lnTo>
                    <a:lnTo>
                      <a:pt x="232" y="202"/>
                    </a:lnTo>
                    <a:lnTo>
                      <a:pt x="240" y="191"/>
                    </a:lnTo>
                    <a:lnTo>
                      <a:pt x="246" y="178"/>
                    </a:lnTo>
                    <a:lnTo>
                      <a:pt x="247" y="162"/>
                    </a:lnTo>
                    <a:lnTo>
                      <a:pt x="244" y="142"/>
                    </a:lnTo>
                    <a:lnTo>
                      <a:pt x="238" y="120"/>
                    </a:lnTo>
                    <a:lnTo>
                      <a:pt x="228" y="96"/>
                    </a:lnTo>
                    <a:lnTo>
                      <a:pt x="215" y="72"/>
                    </a:lnTo>
                    <a:lnTo>
                      <a:pt x="200" y="50"/>
                    </a:lnTo>
                    <a:lnTo>
                      <a:pt x="184" y="30"/>
                    </a:lnTo>
                    <a:lnTo>
                      <a:pt x="165" y="16"/>
                    </a:lnTo>
                    <a:lnTo>
                      <a:pt x="147" y="7"/>
                    </a:lnTo>
                    <a:lnTo>
                      <a:pt x="130" y="3"/>
                    </a:lnTo>
                    <a:lnTo>
                      <a:pt x="112" y="0"/>
                    </a:lnTo>
                    <a:lnTo>
                      <a:pt x="94" y="1"/>
                    </a:lnTo>
                    <a:lnTo>
                      <a:pt x="80" y="3"/>
                    </a:lnTo>
                    <a:lnTo>
                      <a:pt x="65" y="7"/>
                    </a:lnTo>
                    <a:lnTo>
                      <a:pt x="52" y="13"/>
                    </a:lnTo>
                    <a:lnTo>
                      <a:pt x="42" y="20"/>
                    </a:lnTo>
                    <a:lnTo>
                      <a:pt x="33" y="29"/>
                    </a:lnTo>
                    <a:close/>
                  </a:path>
                </a:pathLst>
              </a:custGeom>
              <a:solidFill>
                <a:srgbClr val="CCEF72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081" name="Freeform 30"/>
              <p:cNvSpPr>
                <a:spLocks/>
              </p:cNvSpPr>
              <p:nvPr/>
            </p:nvSpPr>
            <p:spPr bwMode="auto">
              <a:xfrm>
                <a:off x="8313" y="4687"/>
                <a:ext cx="75" cy="80"/>
              </a:xfrm>
              <a:custGeom>
                <a:avLst/>
                <a:gdLst>
                  <a:gd name="T0" fmla="*/ 0 w 226"/>
                  <a:gd name="T1" fmla="*/ 0 h 240"/>
                  <a:gd name="T2" fmla="*/ 0 w 226"/>
                  <a:gd name="T3" fmla="*/ 0 h 240"/>
                  <a:gd name="T4" fmla="*/ 0 w 226"/>
                  <a:gd name="T5" fmla="*/ 0 h 240"/>
                  <a:gd name="T6" fmla="*/ 0 w 226"/>
                  <a:gd name="T7" fmla="*/ 0 h 240"/>
                  <a:gd name="T8" fmla="*/ 0 w 226"/>
                  <a:gd name="T9" fmla="*/ 0 h 240"/>
                  <a:gd name="T10" fmla="*/ 0 w 226"/>
                  <a:gd name="T11" fmla="*/ 0 h 240"/>
                  <a:gd name="T12" fmla="*/ 0 w 226"/>
                  <a:gd name="T13" fmla="*/ 1 h 240"/>
                  <a:gd name="T14" fmla="*/ 0 w 226"/>
                  <a:gd name="T15" fmla="*/ 1 h 240"/>
                  <a:gd name="T16" fmla="*/ 0 w 226"/>
                  <a:gd name="T17" fmla="*/ 1 h 240"/>
                  <a:gd name="T18" fmla="*/ 0 w 226"/>
                  <a:gd name="T19" fmla="*/ 1 h 240"/>
                  <a:gd name="T20" fmla="*/ 0 w 226"/>
                  <a:gd name="T21" fmla="*/ 1 h 240"/>
                  <a:gd name="T22" fmla="*/ 0 w 226"/>
                  <a:gd name="T23" fmla="*/ 1 h 240"/>
                  <a:gd name="T24" fmla="*/ 1 w 226"/>
                  <a:gd name="T25" fmla="*/ 1 h 240"/>
                  <a:gd name="T26" fmla="*/ 1 w 226"/>
                  <a:gd name="T27" fmla="*/ 1 h 240"/>
                  <a:gd name="T28" fmla="*/ 1 w 226"/>
                  <a:gd name="T29" fmla="*/ 1 h 240"/>
                  <a:gd name="T30" fmla="*/ 1 w 226"/>
                  <a:gd name="T31" fmla="*/ 1 h 240"/>
                  <a:gd name="T32" fmla="*/ 1 w 226"/>
                  <a:gd name="T33" fmla="*/ 0 h 240"/>
                  <a:gd name="T34" fmla="*/ 1 w 226"/>
                  <a:gd name="T35" fmla="*/ 0 h 240"/>
                  <a:gd name="T36" fmla="*/ 1 w 226"/>
                  <a:gd name="T37" fmla="*/ 0 h 240"/>
                  <a:gd name="T38" fmla="*/ 1 w 226"/>
                  <a:gd name="T39" fmla="*/ 0 h 240"/>
                  <a:gd name="T40" fmla="*/ 1 w 226"/>
                  <a:gd name="T41" fmla="*/ 1 h 240"/>
                  <a:gd name="T42" fmla="*/ 1 w 226"/>
                  <a:gd name="T43" fmla="*/ 1 h 240"/>
                  <a:gd name="T44" fmla="*/ 1 w 226"/>
                  <a:gd name="T45" fmla="*/ 1 h 240"/>
                  <a:gd name="T46" fmla="*/ 1 w 226"/>
                  <a:gd name="T47" fmla="*/ 1 h 240"/>
                  <a:gd name="T48" fmla="*/ 0 w 226"/>
                  <a:gd name="T49" fmla="*/ 1 h 240"/>
                  <a:gd name="T50" fmla="*/ 0 w 226"/>
                  <a:gd name="T51" fmla="*/ 1 h 240"/>
                  <a:gd name="T52" fmla="*/ 0 w 226"/>
                  <a:gd name="T53" fmla="*/ 1 h 240"/>
                  <a:gd name="T54" fmla="*/ 0 w 226"/>
                  <a:gd name="T55" fmla="*/ 0 h 240"/>
                  <a:gd name="T56" fmla="*/ 0 w 226"/>
                  <a:gd name="T57" fmla="*/ 0 h 240"/>
                  <a:gd name="T58" fmla="*/ 0 w 226"/>
                  <a:gd name="T59" fmla="*/ 0 h 240"/>
                  <a:gd name="T60" fmla="*/ 0 w 226"/>
                  <a:gd name="T61" fmla="*/ 0 h 240"/>
                  <a:gd name="T62" fmla="*/ 0 w 226"/>
                  <a:gd name="T63" fmla="*/ 0 h 240"/>
                  <a:gd name="T64" fmla="*/ 0 w 226"/>
                  <a:gd name="T65" fmla="*/ 0 h 240"/>
                  <a:gd name="T66" fmla="*/ 0 w 226"/>
                  <a:gd name="T67" fmla="*/ 0 h 240"/>
                  <a:gd name="T68" fmla="*/ 1 w 226"/>
                  <a:gd name="T69" fmla="*/ 0 h 240"/>
                  <a:gd name="T70" fmla="*/ 1 w 226"/>
                  <a:gd name="T71" fmla="*/ 0 h 24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226" h="240">
                    <a:moveTo>
                      <a:pt x="125" y="6"/>
                    </a:moveTo>
                    <a:lnTo>
                      <a:pt x="115" y="3"/>
                    </a:lnTo>
                    <a:lnTo>
                      <a:pt x="104" y="0"/>
                    </a:lnTo>
                    <a:lnTo>
                      <a:pt x="93" y="0"/>
                    </a:lnTo>
                    <a:lnTo>
                      <a:pt x="79" y="0"/>
                    </a:lnTo>
                    <a:lnTo>
                      <a:pt x="66" y="2"/>
                    </a:lnTo>
                    <a:lnTo>
                      <a:pt x="54" y="6"/>
                    </a:lnTo>
                    <a:lnTo>
                      <a:pt x="43" y="12"/>
                    </a:lnTo>
                    <a:lnTo>
                      <a:pt x="32" y="19"/>
                    </a:lnTo>
                    <a:lnTo>
                      <a:pt x="16" y="37"/>
                    </a:lnTo>
                    <a:lnTo>
                      <a:pt x="6" y="58"/>
                    </a:lnTo>
                    <a:lnTo>
                      <a:pt x="0" y="79"/>
                    </a:lnTo>
                    <a:lnTo>
                      <a:pt x="0" y="101"/>
                    </a:lnTo>
                    <a:lnTo>
                      <a:pt x="2" y="124"/>
                    </a:lnTo>
                    <a:lnTo>
                      <a:pt x="7" y="145"/>
                    </a:lnTo>
                    <a:lnTo>
                      <a:pt x="15" y="168"/>
                    </a:lnTo>
                    <a:lnTo>
                      <a:pt x="24" y="188"/>
                    </a:lnTo>
                    <a:lnTo>
                      <a:pt x="32" y="201"/>
                    </a:lnTo>
                    <a:lnTo>
                      <a:pt x="43" y="213"/>
                    </a:lnTo>
                    <a:lnTo>
                      <a:pt x="56" y="223"/>
                    </a:lnTo>
                    <a:lnTo>
                      <a:pt x="69" y="231"/>
                    </a:lnTo>
                    <a:lnTo>
                      <a:pt x="84" y="237"/>
                    </a:lnTo>
                    <a:lnTo>
                      <a:pt x="98" y="240"/>
                    </a:lnTo>
                    <a:lnTo>
                      <a:pt x="113" y="240"/>
                    </a:lnTo>
                    <a:lnTo>
                      <a:pt x="129" y="237"/>
                    </a:lnTo>
                    <a:lnTo>
                      <a:pt x="151" y="229"/>
                    </a:lnTo>
                    <a:lnTo>
                      <a:pt x="172" y="219"/>
                    </a:lnTo>
                    <a:lnTo>
                      <a:pt x="189" y="204"/>
                    </a:lnTo>
                    <a:lnTo>
                      <a:pt x="206" y="188"/>
                    </a:lnTo>
                    <a:lnTo>
                      <a:pt x="216" y="171"/>
                    </a:lnTo>
                    <a:lnTo>
                      <a:pt x="223" y="152"/>
                    </a:lnTo>
                    <a:lnTo>
                      <a:pt x="226" y="131"/>
                    </a:lnTo>
                    <a:lnTo>
                      <a:pt x="223" y="109"/>
                    </a:lnTo>
                    <a:lnTo>
                      <a:pt x="222" y="104"/>
                    </a:lnTo>
                    <a:lnTo>
                      <a:pt x="219" y="98"/>
                    </a:lnTo>
                    <a:lnTo>
                      <a:pt x="213" y="95"/>
                    </a:lnTo>
                    <a:lnTo>
                      <a:pt x="207" y="95"/>
                    </a:lnTo>
                    <a:lnTo>
                      <a:pt x="201" y="96"/>
                    </a:lnTo>
                    <a:lnTo>
                      <a:pt x="197" y="99"/>
                    </a:lnTo>
                    <a:lnTo>
                      <a:pt x="194" y="105"/>
                    </a:lnTo>
                    <a:lnTo>
                      <a:pt x="192" y="111"/>
                    </a:lnTo>
                    <a:lnTo>
                      <a:pt x="191" y="127"/>
                    </a:lnTo>
                    <a:lnTo>
                      <a:pt x="188" y="142"/>
                    </a:lnTo>
                    <a:lnTo>
                      <a:pt x="182" y="158"/>
                    </a:lnTo>
                    <a:lnTo>
                      <a:pt x="173" y="171"/>
                    </a:lnTo>
                    <a:lnTo>
                      <a:pt x="162" y="183"/>
                    </a:lnTo>
                    <a:lnTo>
                      <a:pt x="147" y="191"/>
                    </a:lnTo>
                    <a:lnTo>
                      <a:pt x="131" y="197"/>
                    </a:lnTo>
                    <a:lnTo>
                      <a:pt x="110" y="200"/>
                    </a:lnTo>
                    <a:lnTo>
                      <a:pt x="90" y="197"/>
                    </a:lnTo>
                    <a:lnTo>
                      <a:pt x="74" y="190"/>
                    </a:lnTo>
                    <a:lnTo>
                      <a:pt x="60" y="177"/>
                    </a:lnTo>
                    <a:lnTo>
                      <a:pt x="51" y="161"/>
                    </a:lnTo>
                    <a:lnTo>
                      <a:pt x="44" y="144"/>
                    </a:lnTo>
                    <a:lnTo>
                      <a:pt x="38" y="124"/>
                    </a:lnTo>
                    <a:lnTo>
                      <a:pt x="34" y="105"/>
                    </a:lnTo>
                    <a:lnTo>
                      <a:pt x="32" y="86"/>
                    </a:lnTo>
                    <a:lnTo>
                      <a:pt x="32" y="76"/>
                    </a:lnTo>
                    <a:lnTo>
                      <a:pt x="35" y="66"/>
                    </a:lnTo>
                    <a:lnTo>
                      <a:pt x="41" y="56"/>
                    </a:lnTo>
                    <a:lnTo>
                      <a:pt x="47" y="46"/>
                    </a:lnTo>
                    <a:lnTo>
                      <a:pt x="54" y="39"/>
                    </a:lnTo>
                    <a:lnTo>
                      <a:pt x="63" y="32"/>
                    </a:lnTo>
                    <a:lnTo>
                      <a:pt x="74" y="26"/>
                    </a:lnTo>
                    <a:lnTo>
                      <a:pt x="84" y="25"/>
                    </a:lnTo>
                    <a:lnTo>
                      <a:pt x="87" y="25"/>
                    </a:lnTo>
                    <a:lnTo>
                      <a:pt x="94" y="23"/>
                    </a:lnTo>
                    <a:lnTo>
                      <a:pt x="106" y="25"/>
                    </a:lnTo>
                    <a:lnTo>
                      <a:pt x="119" y="26"/>
                    </a:lnTo>
                    <a:lnTo>
                      <a:pt x="126" y="25"/>
                    </a:lnTo>
                    <a:lnTo>
                      <a:pt x="131" y="19"/>
                    </a:lnTo>
                    <a:lnTo>
                      <a:pt x="129" y="12"/>
                    </a:lnTo>
                    <a:lnTo>
                      <a:pt x="125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082" name="Freeform 31"/>
              <p:cNvSpPr>
                <a:spLocks/>
              </p:cNvSpPr>
              <p:nvPr/>
            </p:nvSpPr>
            <p:spPr bwMode="auto">
              <a:xfrm>
                <a:off x="8412" y="4892"/>
                <a:ext cx="93" cy="90"/>
              </a:xfrm>
              <a:custGeom>
                <a:avLst/>
                <a:gdLst>
                  <a:gd name="T0" fmla="*/ 0 w 279"/>
                  <a:gd name="T1" fmla="*/ 0 h 270"/>
                  <a:gd name="T2" fmla="*/ 0 w 279"/>
                  <a:gd name="T3" fmla="*/ 0 h 270"/>
                  <a:gd name="T4" fmla="*/ 0 w 279"/>
                  <a:gd name="T5" fmla="*/ 0 h 270"/>
                  <a:gd name="T6" fmla="*/ 0 w 279"/>
                  <a:gd name="T7" fmla="*/ 0 h 270"/>
                  <a:gd name="T8" fmla="*/ 0 w 279"/>
                  <a:gd name="T9" fmla="*/ 0 h 270"/>
                  <a:gd name="T10" fmla="*/ 0 w 279"/>
                  <a:gd name="T11" fmla="*/ 1 h 270"/>
                  <a:gd name="T12" fmla="*/ 0 w 279"/>
                  <a:gd name="T13" fmla="*/ 1 h 270"/>
                  <a:gd name="T14" fmla="*/ 0 w 279"/>
                  <a:gd name="T15" fmla="*/ 1 h 270"/>
                  <a:gd name="T16" fmla="*/ 0 w 279"/>
                  <a:gd name="T17" fmla="*/ 1 h 270"/>
                  <a:gd name="T18" fmla="*/ 0 w 279"/>
                  <a:gd name="T19" fmla="*/ 1 h 270"/>
                  <a:gd name="T20" fmla="*/ 1 w 279"/>
                  <a:gd name="T21" fmla="*/ 1 h 270"/>
                  <a:gd name="T22" fmla="*/ 1 w 279"/>
                  <a:gd name="T23" fmla="*/ 1 h 270"/>
                  <a:gd name="T24" fmla="*/ 1 w 279"/>
                  <a:gd name="T25" fmla="*/ 1 h 270"/>
                  <a:gd name="T26" fmla="*/ 1 w 279"/>
                  <a:gd name="T27" fmla="*/ 1 h 270"/>
                  <a:gd name="T28" fmla="*/ 1 w 279"/>
                  <a:gd name="T29" fmla="*/ 1 h 270"/>
                  <a:gd name="T30" fmla="*/ 1 w 279"/>
                  <a:gd name="T31" fmla="*/ 1 h 270"/>
                  <a:gd name="T32" fmla="*/ 1 w 279"/>
                  <a:gd name="T33" fmla="*/ 1 h 270"/>
                  <a:gd name="T34" fmla="*/ 1 w 279"/>
                  <a:gd name="T35" fmla="*/ 0 h 270"/>
                  <a:gd name="T36" fmla="*/ 1 w 279"/>
                  <a:gd name="T37" fmla="*/ 0 h 270"/>
                  <a:gd name="T38" fmla="*/ 1 w 279"/>
                  <a:gd name="T39" fmla="*/ 1 h 270"/>
                  <a:gd name="T40" fmla="*/ 1 w 279"/>
                  <a:gd name="T41" fmla="*/ 1 h 270"/>
                  <a:gd name="T42" fmla="*/ 1 w 279"/>
                  <a:gd name="T43" fmla="*/ 1 h 270"/>
                  <a:gd name="T44" fmla="*/ 1 w 279"/>
                  <a:gd name="T45" fmla="*/ 1 h 270"/>
                  <a:gd name="T46" fmla="*/ 1 w 279"/>
                  <a:gd name="T47" fmla="*/ 1 h 270"/>
                  <a:gd name="T48" fmla="*/ 1 w 279"/>
                  <a:gd name="T49" fmla="*/ 1 h 270"/>
                  <a:gd name="T50" fmla="*/ 0 w 279"/>
                  <a:gd name="T51" fmla="*/ 1 h 270"/>
                  <a:gd name="T52" fmla="*/ 0 w 279"/>
                  <a:gd name="T53" fmla="*/ 1 h 270"/>
                  <a:gd name="T54" fmla="*/ 0 w 279"/>
                  <a:gd name="T55" fmla="*/ 0 h 270"/>
                  <a:gd name="T56" fmla="*/ 0 w 279"/>
                  <a:gd name="T57" fmla="*/ 0 h 270"/>
                  <a:gd name="T58" fmla="*/ 0 w 279"/>
                  <a:gd name="T59" fmla="*/ 0 h 270"/>
                  <a:gd name="T60" fmla="*/ 0 w 279"/>
                  <a:gd name="T61" fmla="*/ 0 h 270"/>
                  <a:gd name="T62" fmla="*/ 0 w 279"/>
                  <a:gd name="T63" fmla="*/ 0 h 270"/>
                  <a:gd name="T64" fmla="*/ 0 w 279"/>
                  <a:gd name="T65" fmla="*/ 0 h 270"/>
                  <a:gd name="T66" fmla="*/ 0 w 279"/>
                  <a:gd name="T67" fmla="*/ 0 h 27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279" h="270">
                    <a:moveTo>
                      <a:pt x="75" y="3"/>
                    </a:moveTo>
                    <a:lnTo>
                      <a:pt x="60" y="8"/>
                    </a:lnTo>
                    <a:lnTo>
                      <a:pt x="47" y="17"/>
                    </a:lnTo>
                    <a:lnTo>
                      <a:pt x="34" y="27"/>
                    </a:lnTo>
                    <a:lnTo>
                      <a:pt x="24" y="39"/>
                    </a:lnTo>
                    <a:lnTo>
                      <a:pt x="15" y="50"/>
                    </a:lnTo>
                    <a:lnTo>
                      <a:pt x="7" y="64"/>
                    </a:lnTo>
                    <a:lnTo>
                      <a:pt x="3" y="80"/>
                    </a:lnTo>
                    <a:lnTo>
                      <a:pt x="0" y="96"/>
                    </a:lnTo>
                    <a:lnTo>
                      <a:pt x="0" y="112"/>
                    </a:lnTo>
                    <a:lnTo>
                      <a:pt x="2" y="129"/>
                    </a:lnTo>
                    <a:lnTo>
                      <a:pt x="6" y="145"/>
                    </a:lnTo>
                    <a:lnTo>
                      <a:pt x="12" y="161"/>
                    </a:lnTo>
                    <a:lnTo>
                      <a:pt x="18" y="175"/>
                    </a:lnTo>
                    <a:lnTo>
                      <a:pt x="27" y="189"/>
                    </a:lnTo>
                    <a:lnTo>
                      <a:pt x="37" y="204"/>
                    </a:lnTo>
                    <a:lnTo>
                      <a:pt x="49" y="217"/>
                    </a:lnTo>
                    <a:lnTo>
                      <a:pt x="65" y="231"/>
                    </a:lnTo>
                    <a:lnTo>
                      <a:pt x="82" y="244"/>
                    </a:lnTo>
                    <a:lnTo>
                      <a:pt x="101" y="257"/>
                    </a:lnTo>
                    <a:lnTo>
                      <a:pt x="122" y="266"/>
                    </a:lnTo>
                    <a:lnTo>
                      <a:pt x="142" y="270"/>
                    </a:lnTo>
                    <a:lnTo>
                      <a:pt x="165" y="270"/>
                    </a:lnTo>
                    <a:lnTo>
                      <a:pt x="185" y="263"/>
                    </a:lnTo>
                    <a:lnTo>
                      <a:pt x="206" y="250"/>
                    </a:lnTo>
                    <a:lnTo>
                      <a:pt x="219" y="240"/>
                    </a:lnTo>
                    <a:lnTo>
                      <a:pt x="232" y="228"/>
                    </a:lnTo>
                    <a:lnTo>
                      <a:pt x="244" y="215"/>
                    </a:lnTo>
                    <a:lnTo>
                      <a:pt x="254" y="202"/>
                    </a:lnTo>
                    <a:lnTo>
                      <a:pt x="263" y="188"/>
                    </a:lnTo>
                    <a:lnTo>
                      <a:pt x="270" y="174"/>
                    </a:lnTo>
                    <a:lnTo>
                      <a:pt x="276" y="158"/>
                    </a:lnTo>
                    <a:lnTo>
                      <a:pt x="279" y="141"/>
                    </a:lnTo>
                    <a:lnTo>
                      <a:pt x="279" y="133"/>
                    </a:lnTo>
                    <a:lnTo>
                      <a:pt x="278" y="126"/>
                    </a:lnTo>
                    <a:lnTo>
                      <a:pt x="273" y="120"/>
                    </a:lnTo>
                    <a:lnTo>
                      <a:pt x="266" y="116"/>
                    </a:lnTo>
                    <a:lnTo>
                      <a:pt x="258" y="116"/>
                    </a:lnTo>
                    <a:lnTo>
                      <a:pt x="251" y="118"/>
                    </a:lnTo>
                    <a:lnTo>
                      <a:pt x="245" y="122"/>
                    </a:lnTo>
                    <a:lnTo>
                      <a:pt x="241" y="129"/>
                    </a:lnTo>
                    <a:lnTo>
                      <a:pt x="241" y="132"/>
                    </a:lnTo>
                    <a:lnTo>
                      <a:pt x="238" y="139"/>
                    </a:lnTo>
                    <a:lnTo>
                      <a:pt x="235" y="151"/>
                    </a:lnTo>
                    <a:lnTo>
                      <a:pt x="229" y="164"/>
                    </a:lnTo>
                    <a:lnTo>
                      <a:pt x="220" y="176"/>
                    </a:lnTo>
                    <a:lnTo>
                      <a:pt x="210" y="191"/>
                    </a:lnTo>
                    <a:lnTo>
                      <a:pt x="198" y="201"/>
                    </a:lnTo>
                    <a:lnTo>
                      <a:pt x="182" y="210"/>
                    </a:lnTo>
                    <a:lnTo>
                      <a:pt x="154" y="211"/>
                    </a:lnTo>
                    <a:lnTo>
                      <a:pt x="126" y="207"/>
                    </a:lnTo>
                    <a:lnTo>
                      <a:pt x="100" y="197"/>
                    </a:lnTo>
                    <a:lnTo>
                      <a:pt x="78" y="181"/>
                    </a:lnTo>
                    <a:lnTo>
                      <a:pt x="59" y="162"/>
                    </a:lnTo>
                    <a:lnTo>
                      <a:pt x="46" y="139"/>
                    </a:lnTo>
                    <a:lnTo>
                      <a:pt x="40" y="113"/>
                    </a:lnTo>
                    <a:lnTo>
                      <a:pt x="40" y="86"/>
                    </a:lnTo>
                    <a:lnTo>
                      <a:pt x="44" y="73"/>
                    </a:lnTo>
                    <a:lnTo>
                      <a:pt x="50" y="62"/>
                    </a:lnTo>
                    <a:lnTo>
                      <a:pt x="60" y="50"/>
                    </a:lnTo>
                    <a:lnTo>
                      <a:pt x="71" y="39"/>
                    </a:lnTo>
                    <a:lnTo>
                      <a:pt x="81" y="30"/>
                    </a:lnTo>
                    <a:lnTo>
                      <a:pt x="93" y="21"/>
                    </a:lnTo>
                    <a:lnTo>
                      <a:pt x="103" y="16"/>
                    </a:lnTo>
                    <a:lnTo>
                      <a:pt x="112" y="11"/>
                    </a:lnTo>
                    <a:lnTo>
                      <a:pt x="109" y="4"/>
                    </a:lnTo>
                    <a:lnTo>
                      <a:pt x="100" y="0"/>
                    </a:lnTo>
                    <a:lnTo>
                      <a:pt x="88" y="0"/>
                    </a:lnTo>
                    <a:lnTo>
                      <a:pt x="75" y="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083" name="Freeform 32"/>
              <p:cNvSpPr>
                <a:spLocks/>
              </p:cNvSpPr>
              <p:nvPr/>
            </p:nvSpPr>
            <p:spPr bwMode="auto">
              <a:xfrm>
                <a:off x="8347" y="4786"/>
                <a:ext cx="24" cy="25"/>
              </a:xfrm>
              <a:custGeom>
                <a:avLst/>
                <a:gdLst>
                  <a:gd name="T0" fmla="*/ 0 w 72"/>
                  <a:gd name="T1" fmla="*/ 0 h 75"/>
                  <a:gd name="T2" fmla="*/ 0 w 72"/>
                  <a:gd name="T3" fmla="*/ 0 h 75"/>
                  <a:gd name="T4" fmla="*/ 0 w 72"/>
                  <a:gd name="T5" fmla="*/ 0 h 75"/>
                  <a:gd name="T6" fmla="*/ 0 w 72"/>
                  <a:gd name="T7" fmla="*/ 0 h 75"/>
                  <a:gd name="T8" fmla="*/ 0 w 72"/>
                  <a:gd name="T9" fmla="*/ 0 h 75"/>
                  <a:gd name="T10" fmla="*/ 0 w 72"/>
                  <a:gd name="T11" fmla="*/ 0 h 75"/>
                  <a:gd name="T12" fmla="*/ 0 w 72"/>
                  <a:gd name="T13" fmla="*/ 0 h 75"/>
                  <a:gd name="T14" fmla="*/ 0 w 72"/>
                  <a:gd name="T15" fmla="*/ 0 h 75"/>
                  <a:gd name="T16" fmla="*/ 0 w 72"/>
                  <a:gd name="T17" fmla="*/ 0 h 75"/>
                  <a:gd name="T18" fmla="*/ 0 w 72"/>
                  <a:gd name="T19" fmla="*/ 0 h 75"/>
                  <a:gd name="T20" fmla="*/ 0 w 72"/>
                  <a:gd name="T21" fmla="*/ 0 h 75"/>
                  <a:gd name="T22" fmla="*/ 0 w 72"/>
                  <a:gd name="T23" fmla="*/ 0 h 75"/>
                  <a:gd name="T24" fmla="*/ 0 w 72"/>
                  <a:gd name="T25" fmla="*/ 0 h 75"/>
                  <a:gd name="T26" fmla="*/ 0 w 72"/>
                  <a:gd name="T27" fmla="*/ 0 h 75"/>
                  <a:gd name="T28" fmla="*/ 0 w 72"/>
                  <a:gd name="T29" fmla="*/ 0 h 75"/>
                  <a:gd name="T30" fmla="*/ 0 w 72"/>
                  <a:gd name="T31" fmla="*/ 0 h 75"/>
                  <a:gd name="T32" fmla="*/ 0 w 72"/>
                  <a:gd name="T33" fmla="*/ 0 h 75"/>
                  <a:gd name="T34" fmla="*/ 0 w 72"/>
                  <a:gd name="T35" fmla="*/ 0 h 75"/>
                  <a:gd name="T36" fmla="*/ 0 w 72"/>
                  <a:gd name="T37" fmla="*/ 0 h 75"/>
                  <a:gd name="T38" fmla="*/ 0 w 72"/>
                  <a:gd name="T39" fmla="*/ 0 h 75"/>
                  <a:gd name="T40" fmla="*/ 0 w 72"/>
                  <a:gd name="T41" fmla="*/ 0 h 75"/>
                  <a:gd name="T42" fmla="*/ 0 w 72"/>
                  <a:gd name="T43" fmla="*/ 0 h 75"/>
                  <a:gd name="T44" fmla="*/ 0 w 72"/>
                  <a:gd name="T45" fmla="*/ 0 h 75"/>
                  <a:gd name="T46" fmla="*/ 0 w 72"/>
                  <a:gd name="T47" fmla="*/ 0 h 75"/>
                  <a:gd name="T48" fmla="*/ 0 w 72"/>
                  <a:gd name="T49" fmla="*/ 0 h 75"/>
                  <a:gd name="T50" fmla="*/ 0 w 72"/>
                  <a:gd name="T51" fmla="*/ 0 h 75"/>
                  <a:gd name="T52" fmla="*/ 0 w 72"/>
                  <a:gd name="T53" fmla="*/ 0 h 75"/>
                  <a:gd name="T54" fmla="*/ 0 w 72"/>
                  <a:gd name="T55" fmla="*/ 0 h 75"/>
                  <a:gd name="T56" fmla="*/ 0 w 72"/>
                  <a:gd name="T57" fmla="*/ 0 h 7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2" h="75">
                    <a:moveTo>
                      <a:pt x="7" y="65"/>
                    </a:moveTo>
                    <a:lnTo>
                      <a:pt x="15" y="72"/>
                    </a:lnTo>
                    <a:lnTo>
                      <a:pt x="25" y="75"/>
                    </a:lnTo>
                    <a:lnTo>
                      <a:pt x="32" y="75"/>
                    </a:lnTo>
                    <a:lnTo>
                      <a:pt x="37" y="73"/>
                    </a:lnTo>
                    <a:lnTo>
                      <a:pt x="39" y="72"/>
                    </a:lnTo>
                    <a:lnTo>
                      <a:pt x="47" y="71"/>
                    </a:lnTo>
                    <a:lnTo>
                      <a:pt x="56" y="66"/>
                    </a:lnTo>
                    <a:lnTo>
                      <a:pt x="64" y="60"/>
                    </a:lnTo>
                    <a:lnTo>
                      <a:pt x="69" y="56"/>
                    </a:lnTo>
                    <a:lnTo>
                      <a:pt x="72" y="52"/>
                    </a:lnTo>
                    <a:lnTo>
                      <a:pt x="72" y="49"/>
                    </a:lnTo>
                    <a:lnTo>
                      <a:pt x="70" y="45"/>
                    </a:lnTo>
                    <a:lnTo>
                      <a:pt x="67" y="40"/>
                    </a:lnTo>
                    <a:lnTo>
                      <a:pt x="63" y="39"/>
                    </a:lnTo>
                    <a:lnTo>
                      <a:pt x="59" y="38"/>
                    </a:lnTo>
                    <a:lnTo>
                      <a:pt x="54" y="39"/>
                    </a:lnTo>
                    <a:lnTo>
                      <a:pt x="48" y="42"/>
                    </a:lnTo>
                    <a:lnTo>
                      <a:pt x="39" y="46"/>
                    </a:lnTo>
                    <a:lnTo>
                      <a:pt x="32" y="50"/>
                    </a:lnTo>
                    <a:lnTo>
                      <a:pt x="29" y="52"/>
                    </a:lnTo>
                    <a:lnTo>
                      <a:pt x="26" y="43"/>
                    </a:lnTo>
                    <a:lnTo>
                      <a:pt x="20" y="25"/>
                    </a:lnTo>
                    <a:lnTo>
                      <a:pt x="12" y="7"/>
                    </a:lnTo>
                    <a:lnTo>
                      <a:pt x="1" y="0"/>
                    </a:lnTo>
                    <a:lnTo>
                      <a:pt x="0" y="17"/>
                    </a:lnTo>
                    <a:lnTo>
                      <a:pt x="3" y="39"/>
                    </a:lnTo>
                    <a:lnTo>
                      <a:pt x="6" y="58"/>
                    </a:lnTo>
                    <a:lnTo>
                      <a:pt x="7" y="6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084" name="Freeform 33"/>
              <p:cNvSpPr>
                <a:spLocks/>
              </p:cNvSpPr>
              <p:nvPr/>
            </p:nvSpPr>
            <p:spPr bwMode="auto">
              <a:xfrm>
                <a:off x="8370" y="4780"/>
                <a:ext cx="23" cy="20"/>
              </a:xfrm>
              <a:custGeom>
                <a:avLst/>
                <a:gdLst>
                  <a:gd name="T0" fmla="*/ 0 w 70"/>
                  <a:gd name="T1" fmla="*/ 0 h 59"/>
                  <a:gd name="T2" fmla="*/ 0 w 70"/>
                  <a:gd name="T3" fmla="*/ 0 h 59"/>
                  <a:gd name="T4" fmla="*/ 0 w 70"/>
                  <a:gd name="T5" fmla="*/ 0 h 59"/>
                  <a:gd name="T6" fmla="*/ 0 w 70"/>
                  <a:gd name="T7" fmla="*/ 0 h 59"/>
                  <a:gd name="T8" fmla="*/ 0 w 70"/>
                  <a:gd name="T9" fmla="*/ 0 h 59"/>
                  <a:gd name="T10" fmla="*/ 0 w 70"/>
                  <a:gd name="T11" fmla="*/ 0 h 59"/>
                  <a:gd name="T12" fmla="*/ 0 w 70"/>
                  <a:gd name="T13" fmla="*/ 0 h 59"/>
                  <a:gd name="T14" fmla="*/ 0 w 70"/>
                  <a:gd name="T15" fmla="*/ 0 h 59"/>
                  <a:gd name="T16" fmla="*/ 0 w 70"/>
                  <a:gd name="T17" fmla="*/ 0 h 59"/>
                  <a:gd name="T18" fmla="*/ 0 w 70"/>
                  <a:gd name="T19" fmla="*/ 0 h 59"/>
                  <a:gd name="T20" fmla="*/ 0 w 70"/>
                  <a:gd name="T21" fmla="*/ 0 h 59"/>
                  <a:gd name="T22" fmla="*/ 0 w 70"/>
                  <a:gd name="T23" fmla="*/ 0 h 59"/>
                  <a:gd name="T24" fmla="*/ 0 w 70"/>
                  <a:gd name="T25" fmla="*/ 0 h 59"/>
                  <a:gd name="T26" fmla="*/ 0 w 70"/>
                  <a:gd name="T27" fmla="*/ 0 h 59"/>
                  <a:gd name="T28" fmla="*/ 0 w 70"/>
                  <a:gd name="T29" fmla="*/ 0 h 59"/>
                  <a:gd name="T30" fmla="*/ 0 w 70"/>
                  <a:gd name="T31" fmla="*/ 0 h 59"/>
                  <a:gd name="T32" fmla="*/ 0 w 70"/>
                  <a:gd name="T33" fmla="*/ 0 h 59"/>
                  <a:gd name="T34" fmla="*/ 0 w 70"/>
                  <a:gd name="T35" fmla="*/ 0 h 59"/>
                  <a:gd name="T36" fmla="*/ 0 w 70"/>
                  <a:gd name="T37" fmla="*/ 0 h 59"/>
                  <a:gd name="T38" fmla="*/ 0 w 70"/>
                  <a:gd name="T39" fmla="*/ 0 h 59"/>
                  <a:gd name="T40" fmla="*/ 0 w 70"/>
                  <a:gd name="T41" fmla="*/ 0 h 59"/>
                  <a:gd name="T42" fmla="*/ 0 w 70"/>
                  <a:gd name="T43" fmla="*/ 0 h 59"/>
                  <a:gd name="T44" fmla="*/ 0 w 70"/>
                  <a:gd name="T45" fmla="*/ 0 h 59"/>
                  <a:gd name="T46" fmla="*/ 0 w 70"/>
                  <a:gd name="T47" fmla="*/ 0 h 59"/>
                  <a:gd name="T48" fmla="*/ 0 w 70"/>
                  <a:gd name="T49" fmla="*/ 0 h 5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70" h="59">
                    <a:moveTo>
                      <a:pt x="15" y="53"/>
                    </a:moveTo>
                    <a:lnTo>
                      <a:pt x="16" y="55"/>
                    </a:lnTo>
                    <a:lnTo>
                      <a:pt x="20" y="57"/>
                    </a:lnTo>
                    <a:lnTo>
                      <a:pt x="25" y="59"/>
                    </a:lnTo>
                    <a:lnTo>
                      <a:pt x="26" y="59"/>
                    </a:lnTo>
                    <a:lnTo>
                      <a:pt x="35" y="59"/>
                    </a:lnTo>
                    <a:lnTo>
                      <a:pt x="45" y="56"/>
                    </a:lnTo>
                    <a:lnTo>
                      <a:pt x="54" y="55"/>
                    </a:lnTo>
                    <a:lnTo>
                      <a:pt x="63" y="50"/>
                    </a:lnTo>
                    <a:lnTo>
                      <a:pt x="66" y="47"/>
                    </a:lnTo>
                    <a:lnTo>
                      <a:pt x="69" y="44"/>
                    </a:lnTo>
                    <a:lnTo>
                      <a:pt x="70" y="40"/>
                    </a:lnTo>
                    <a:lnTo>
                      <a:pt x="69" y="37"/>
                    </a:lnTo>
                    <a:lnTo>
                      <a:pt x="56" y="32"/>
                    </a:lnTo>
                    <a:lnTo>
                      <a:pt x="42" y="33"/>
                    </a:lnTo>
                    <a:lnTo>
                      <a:pt x="32" y="37"/>
                    </a:lnTo>
                    <a:lnTo>
                      <a:pt x="28" y="40"/>
                    </a:lnTo>
                    <a:lnTo>
                      <a:pt x="20" y="30"/>
                    </a:lnTo>
                    <a:lnTo>
                      <a:pt x="16" y="14"/>
                    </a:lnTo>
                    <a:lnTo>
                      <a:pt x="10" y="3"/>
                    </a:lnTo>
                    <a:lnTo>
                      <a:pt x="3" y="0"/>
                    </a:lnTo>
                    <a:lnTo>
                      <a:pt x="0" y="19"/>
                    </a:lnTo>
                    <a:lnTo>
                      <a:pt x="4" y="36"/>
                    </a:lnTo>
                    <a:lnTo>
                      <a:pt x="12" y="49"/>
                    </a:lnTo>
                    <a:lnTo>
                      <a:pt x="15" y="5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085" name="Freeform 34"/>
              <p:cNvSpPr>
                <a:spLocks/>
              </p:cNvSpPr>
              <p:nvPr/>
            </p:nvSpPr>
            <p:spPr bwMode="auto">
              <a:xfrm>
                <a:off x="8390" y="4771"/>
                <a:ext cx="22" cy="20"/>
              </a:xfrm>
              <a:custGeom>
                <a:avLst/>
                <a:gdLst>
                  <a:gd name="T0" fmla="*/ 0 w 65"/>
                  <a:gd name="T1" fmla="*/ 0 h 60"/>
                  <a:gd name="T2" fmla="*/ 0 w 65"/>
                  <a:gd name="T3" fmla="*/ 0 h 60"/>
                  <a:gd name="T4" fmla="*/ 0 w 65"/>
                  <a:gd name="T5" fmla="*/ 0 h 60"/>
                  <a:gd name="T6" fmla="*/ 0 w 65"/>
                  <a:gd name="T7" fmla="*/ 0 h 60"/>
                  <a:gd name="T8" fmla="*/ 0 w 65"/>
                  <a:gd name="T9" fmla="*/ 0 h 60"/>
                  <a:gd name="T10" fmla="*/ 0 w 65"/>
                  <a:gd name="T11" fmla="*/ 0 h 60"/>
                  <a:gd name="T12" fmla="*/ 0 w 65"/>
                  <a:gd name="T13" fmla="*/ 0 h 60"/>
                  <a:gd name="T14" fmla="*/ 0 w 65"/>
                  <a:gd name="T15" fmla="*/ 0 h 60"/>
                  <a:gd name="T16" fmla="*/ 0 w 65"/>
                  <a:gd name="T17" fmla="*/ 0 h 60"/>
                  <a:gd name="T18" fmla="*/ 0 w 65"/>
                  <a:gd name="T19" fmla="*/ 0 h 60"/>
                  <a:gd name="T20" fmla="*/ 0 w 65"/>
                  <a:gd name="T21" fmla="*/ 0 h 60"/>
                  <a:gd name="T22" fmla="*/ 0 w 65"/>
                  <a:gd name="T23" fmla="*/ 0 h 60"/>
                  <a:gd name="T24" fmla="*/ 0 w 65"/>
                  <a:gd name="T25" fmla="*/ 0 h 60"/>
                  <a:gd name="T26" fmla="*/ 0 w 65"/>
                  <a:gd name="T27" fmla="*/ 0 h 60"/>
                  <a:gd name="T28" fmla="*/ 0 w 65"/>
                  <a:gd name="T29" fmla="*/ 0 h 60"/>
                  <a:gd name="T30" fmla="*/ 0 w 65"/>
                  <a:gd name="T31" fmla="*/ 0 h 60"/>
                  <a:gd name="T32" fmla="*/ 0 w 65"/>
                  <a:gd name="T33" fmla="*/ 0 h 60"/>
                  <a:gd name="T34" fmla="*/ 0 w 65"/>
                  <a:gd name="T35" fmla="*/ 0 h 60"/>
                  <a:gd name="T36" fmla="*/ 0 w 65"/>
                  <a:gd name="T37" fmla="*/ 0 h 60"/>
                  <a:gd name="T38" fmla="*/ 0 w 65"/>
                  <a:gd name="T39" fmla="*/ 0 h 60"/>
                  <a:gd name="T40" fmla="*/ 0 w 65"/>
                  <a:gd name="T41" fmla="*/ 0 h 60"/>
                  <a:gd name="T42" fmla="*/ 0 w 65"/>
                  <a:gd name="T43" fmla="*/ 0 h 6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5" h="60">
                    <a:moveTo>
                      <a:pt x="4" y="46"/>
                    </a:moveTo>
                    <a:lnTo>
                      <a:pt x="9" y="56"/>
                    </a:lnTo>
                    <a:lnTo>
                      <a:pt x="21" y="60"/>
                    </a:lnTo>
                    <a:lnTo>
                      <a:pt x="31" y="60"/>
                    </a:lnTo>
                    <a:lnTo>
                      <a:pt x="35" y="60"/>
                    </a:lnTo>
                    <a:lnTo>
                      <a:pt x="44" y="57"/>
                    </a:lnTo>
                    <a:lnTo>
                      <a:pt x="54" y="51"/>
                    </a:lnTo>
                    <a:lnTo>
                      <a:pt x="62" y="46"/>
                    </a:lnTo>
                    <a:lnTo>
                      <a:pt x="65" y="40"/>
                    </a:lnTo>
                    <a:lnTo>
                      <a:pt x="63" y="36"/>
                    </a:lnTo>
                    <a:lnTo>
                      <a:pt x="60" y="34"/>
                    </a:lnTo>
                    <a:lnTo>
                      <a:pt x="56" y="33"/>
                    </a:lnTo>
                    <a:lnTo>
                      <a:pt x="51" y="33"/>
                    </a:lnTo>
                    <a:lnTo>
                      <a:pt x="26" y="37"/>
                    </a:lnTo>
                    <a:lnTo>
                      <a:pt x="24" y="30"/>
                    </a:lnTo>
                    <a:lnTo>
                      <a:pt x="18" y="15"/>
                    </a:lnTo>
                    <a:lnTo>
                      <a:pt x="9" y="2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2" y="30"/>
                    </a:lnTo>
                    <a:lnTo>
                      <a:pt x="3" y="41"/>
                    </a:lnTo>
                    <a:lnTo>
                      <a:pt x="4" y="4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086" name="Freeform 35"/>
              <p:cNvSpPr>
                <a:spLocks/>
              </p:cNvSpPr>
              <p:nvPr/>
            </p:nvSpPr>
            <p:spPr bwMode="auto">
              <a:xfrm>
                <a:off x="8362" y="4825"/>
                <a:ext cx="23" cy="16"/>
              </a:xfrm>
              <a:custGeom>
                <a:avLst/>
                <a:gdLst>
                  <a:gd name="T0" fmla="*/ 0 w 69"/>
                  <a:gd name="T1" fmla="*/ 0 h 47"/>
                  <a:gd name="T2" fmla="*/ 0 w 69"/>
                  <a:gd name="T3" fmla="*/ 0 h 47"/>
                  <a:gd name="T4" fmla="*/ 0 w 69"/>
                  <a:gd name="T5" fmla="*/ 0 h 47"/>
                  <a:gd name="T6" fmla="*/ 0 w 69"/>
                  <a:gd name="T7" fmla="*/ 0 h 47"/>
                  <a:gd name="T8" fmla="*/ 0 w 69"/>
                  <a:gd name="T9" fmla="*/ 0 h 47"/>
                  <a:gd name="T10" fmla="*/ 0 w 69"/>
                  <a:gd name="T11" fmla="*/ 0 h 47"/>
                  <a:gd name="T12" fmla="*/ 0 w 69"/>
                  <a:gd name="T13" fmla="*/ 0 h 47"/>
                  <a:gd name="T14" fmla="*/ 0 w 69"/>
                  <a:gd name="T15" fmla="*/ 0 h 47"/>
                  <a:gd name="T16" fmla="*/ 0 w 69"/>
                  <a:gd name="T17" fmla="*/ 0 h 47"/>
                  <a:gd name="T18" fmla="*/ 0 w 69"/>
                  <a:gd name="T19" fmla="*/ 0 h 47"/>
                  <a:gd name="T20" fmla="*/ 0 w 69"/>
                  <a:gd name="T21" fmla="*/ 0 h 47"/>
                  <a:gd name="T22" fmla="*/ 0 w 69"/>
                  <a:gd name="T23" fmla="*/ 0 h 47"/>
                  <a:gd name="T24" fmla="*/ 0 w 69"/>
                  <a:gd name="T25" fmla="*/ 0 h 47"/>
                  <a:gd name="T26" fmla="*/ 0 w 69"/>
                  <a:gd name="T27" fmla="*/ 0 h 47"/>
                  <a:gd name="T28" fmla="*/ 0 w 69"/>
                  <a:gd name="T29" fmla="*/ 0 h 47"/>
                  <a:gd name="T30" fmla="*/ 0 w 69"/>
                  <a:gd name="T31" fmla="*/ 0 h 47"/>
                  <a:gd name="T32" fmla="*/ 0 w 69"/>
                  <a:gd name="T33" fmla="*/ 0 h 47"/>
                  <a:gd name="T34" fmla="*/ 0 w 69"/>
                  <a:gd name="T35" fmla="*/ 0 h 47"/>
                  <a:gd name="T36" fmla="*/ 0 w 69"/>
                  <a:gd name="T37" fmla="*/ 0 h 47"/>
                  <a:gd name="T38" fmla="*/ 0 w 69"/>
                  <a:gd name="T39" fmla="*/ 0 h 47"/>
                  <a:gd name="T40" fmla="*/ 0 w 69"/>
                  <a:gd name="T41" fmla="*/ 0 h 47"/>
                  <a:gd name="T42" fmla="*/ 0 w 69"/>
                  <a:gd name="T43" fmla="*/ 0 h 47"/>
                  <a:gd name="T44" fmla="*/ 0 w 69"/>
                  <a:gd name="T45" fmla="*/ 0 h 47"/>
                  <a:gd name="T46" fmla="*/ 0 w 69"/>
                  <a:gd name="T47" fmla="*/ 0 h 47"/>
                  <a:gd name="T48" fmla="*/ 0 w 69"/>
                  <a:gd name="T49" fmla="*/ 0 h 47"/>
                  <a:gd name="T50" fmla="*/ 0 w 69"/>
                  <a:gd name="T51" fmla="*/ 0 h 47"/>
                  <a:gd name="T52" fmla="*/ 0 w 69"/>
                  <a:gd name="T53" fmla="*/ 0 h 47"/>
                  <a:gd name="T54" fmla="*/ 0 w 69"/>
                  <a:gd name="T55" fmla="*/ 0 h 47"/>
                  <a:gd name="T56" fmla="*/ 0 w 69"/>
                  <a:gd name="T57" fmla="*/ 0 h 47"/>
                  <a:gd name="T58" fmla="*/ 0 w 69"/>
                  <a:gd name="T59" fmla="*/ 0 h 47"/>
                  <a:gd name="T60" fmla="*/ 0 w 69"/>
                  <a:gd name="T61" fmla="*/ 0 h 47"/>
                  <a:gd name="T62" fmla="*/ 0 w 69"/>
                  <a:gd name="T63" fmla="*/ 0 h 47"/>
                  <a:gd name="T64" fmla="*/ 0 w 69"/>
                  <a:gd name="T65" fmla="*/ 0 h 4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69" h="47">
                    <a:moveTo>
                      <a:pt x="9" y="46"/>
                    </a:moveTo>
                    <a:lnTo>
                      <a:pt x="12" y="47"/>
                    </a:lnTo>
                    <a:lnTo>
                      <a:pt x="16" y="47"/>
                    </a:lnTo>
                    <a:lnTo>
                      <a:pt x="22" y="47"/>
                    </a:lnTo>
                    <a:lnTo>
                      <a:pt x="23" y="47"/>
                    </a:lnTo>
                    <a:lnTo>
                      <a:pt x="31" y="46"/>
                    </a:lnTo>
                    <a:lnTo>
                      <a:pt x="40" y="45"/>
                    </a:lnTo>
                    <a:lnTo>
                      <a:pt x="48" y="42"/>
                    </a:lnTo>
                    <a:lnTo>
                      <a:pt x="56" y="37"/>
                    </a:lnTo>
                    <a:lnTo>
                      <a:pt x="63" y="34"/>
                    </a:lnTo>
                    <a:lnTo>
                      <a:pt x="67" y="30"/>
                    </a:lnTo>
                    <a:lnTo>
                      <a:pt x="69" y="26"/>
                    </a:lnTo>
                    <a:lnTo>
                      <a:pt x="66" y="20"/>
                    </a:lnTo>
                    <a:lnTo>
                      <a:pt x="62" y="17"/>
                    </a:lnTo>
                    <a:lnTo>
                      <a:pt x="56" y="17"/>
                    </a:lnTo>
                    <a:lnTo>
                      <a:pt x="48" y="17"/>
                    </a:lnTo>
                    <a:lnTo>
                      <a:pt x="40" y="19"/>
                    </a:lnTo>
                    <a:lnTo>
                      <a:pt x="32" y="22"/>
                    </a:lnTo>
                    <a:lnTo>
                      <a:pt x="26" y="23"/>
                    </a:lnTo>
                    <a:lnTo>
                      <a:pt x="22" y="26"/>
                    </a:lnTo>
                    <a:lnTo>
                      <a:pt x="20" y="26"/>
                    </a:lnTo>
                    <a:lnTo>
                      <a:pt x="19" y="22"/>
                    </a:lnTo>
                    <a:lnTo>
                      <a:pt x="16" y="14"/>
                    </a:lnTo>
                    <a:lnTo>
                      <a:pt x="12" y="7"/>
                    </a:lnTo>
                    <a:lnTo>
                      <a:pt x="10" y="4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3"/>
                    </a:lnTo>
                    <a:lnTo>
                      <a:pt x="0" y="11"/>
                    </a:lnTo>
                    <a:lnTo>
                      <a:pt x="3" y="26"/>
                    </a:lnTo>
                    <a:lnTo>
                      <a:pt x="7" y="40"/>
                    </a:lnTo>
                    <a:lnTo>
                      <a:pt x="9" y="4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087" name="Freeform 36"/>
              <p:cNvSpPr>
                <a:spLocks/>
              </p:cNvSpPr>
              <p:nvPr/>
            </p:nvSpPr>
            <p:spPr bwMode="auto">
              <a:xfrm>
                <a:off x="8390" y="4813"/>
                <a:ext cx="20" cy="20"/>
              </a:xfrm>
              <a:custGeom>
                <a:avLst/>
                <a:gdLst>
                  <a:gd name="T0" fmla="*/ 0 w 60"/>
                  <a:gd name="T1" fmla="*/ 0 h 58"/>
                  <a:gd name="T2" fmla="*/ 0 w 60"/>
                  <a:gd name="T3" fmla="*/ 0 h 58"/>
                  <a:gd name="T4" fmla="*/ 0 w 60"/>
                  <a:gd name="T5" fmla="*/ 0 h 58"/>
                  <a:gd name="T6" fmla="*/ 0 w 60"/>
                  <a:gd name="T7" fmla="*/ 0 h 58"/>
                  <a:gd name="T8" fmla="*/ 0 w 60"/>
                  <a:gd name="T9" fmla="*/ 0 h 58"/>
                  <a:gd name="T10" fmla="*/ 0 w 60"/>
                  <a:gd name="T11" fmla="*/ 0 h 58"/>
                  <a:gd name="T12" fmla="*/ 0 w 60"/>
                  <a:gd name="T13" fmla="*/ 0 h 58"/>
                  <a:gd name="T14" fmla="*/ 0 w 60"/>
                  <a:gd name="T15" fmla="*/ 0 h 58"/>
                  <a:gd name="T16" fmla="*/ 0 w 60"/>
                  <a:gd name="T17" fmla="*/ 0 h 58"/>
                  <a:gd name="T18" fmla="*/ 0 w 60"/>
                  <a:gd name="T19" fmla="*/ 0 h 58"/>
                  <a:gd name="T20" fmla="*/ 0 w 60"/>
                  <a:gd name="T21" fmla="*/ 0 h 58"/>
                  <a:gd name="T22" fmla="*/ 0 w 60"/>
                  <a:gd name="T23" fmla="*/ 0 h 58"/>
                  <a:gd name="T24" fmla="*/ 0 w 60"/>
                  <a:gd name="T25" fmla="*/ 0 h 58"/>
                  <a:gd name="T26" fmla="*/ 0 w 60"/>
                  <a:gd name="T27" fmla="*/ 0 h 58"/>
                  <a:gd name="T28" fmla="*/ 0 w 60"/>
                  <a:gd name="T29" fmla="*/ 0 h 58"/>
                  <a:gd name="T30" fmla="*/ 0 w 60"/>
                  <a:gd name="T31" fmla="*/ 0 h 58"/>
                  <a:gd name="T32" fmla="*/ 0 w 60"/>
                  <a:gd name="T33" fmla="*/ 0 h 58"/>
                  <a:gd name="T34" fmla="*/ 0 w 60"/>
                  <a:gd name="T35" fmla="*/ 0 h 58"/>
                  <a:gd name="T36" fmla="*/ 0 w 60"/>
                  <a:gd name="T37" fmla="*/ 0 h 58"/>
                  <a:gd name="T38" fmla="*/ 0 w 60"/>
                  <a:gd name="T39" fmla="*/ 0 h 58"/>
                  <a:gd name="T40" fmla="*/ 0 w 60"/>
                  <a:gd name="T41" fmla="*/ 0 h 58"/>
                  <a:gd name="T42" fmla="*/ 0 w 60"/>
                  <a:gd name="T43" fmla="*/ 0 h 58"/>
                  <a:gd name="T44" fmla="*/ 0 w 60"/>
                  <a:gd name="T45" fmla="*/ 0 h 58"/>
                  <a:gd name="T46" fmla="*/ 0 w 60"/>
                  <a:gd name="T47" fmla="*/ 0 h 58"/>
                  <a:gd name="T48" fmla="*/ 0 w 60"/>
                  <a:gd name="T49" fmla="*/ 0 h 5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60" h="58">
                    <a:moveTo>
                      <a:pt x="13" y="52"/>
                    </a:moveTo>
                    <a:lnTo>
                      <a:pt x="20" y="55"/>
                    </a:lnTo>
                    <a:lnTo>
                      <a:pt x="32" y="58"/>
                    </a:lnTo>
                    <a:lnTo>
                      <a:pt x="45" y="56"/>
                    </a:lnTo>
                    <a:lnTo>
                      <a:pt x="55" y="50"/>
                    </a:lnTo>
                    <a:lnTo>
                      <a:pt x="58" y="49"/>
                    </a:lnTo>
                    <a:lnTo>
                      <a:pt x="60" y="46"/>
                    </a:lnTo>
                    <a:lnTo>
                      <a:pt x="60" y="42"/>
                    </a:lnTo>
                    <a:lnTo>
                      <a:pt x="60" y="39"/>
                    </a:lnTo>
                    <a:lnTo>
                      <a:pt x="58" y="36"/>
                    </a:lnTo>
                    <a:lnTo>
                      <a:pt x="54" y="33"/>
                    </a:lnTo>
                    <a:lnTo>
                      <a:pt x="49" y="32"/>
                    </a:lnTo>
                    <a:lnTo>
                      <a:pt x="45" y="32"/>
                    </a:lnTo>
                    <a:lnTo>
                      <a:pt x="36" y="35"/>
                    </a:lnTo>
                    <a:lnTo>
                      <a:pt x="27" y="36"/>
                    </a:lnTo>
                    <a:lnTo>
                      <a:pt x="20" y="35"/>
                    </a:lnTo>
                    <a:lnTo>
                      <a:pt x="17" y="35"/>
                    </a:lnTo>
                    <a:lnTo>
                      <a:pt x="17" y="29"/>
                    </a:lnTo>
                    <a:lnTo>
                      <a:pt x="17" y="16"/>
                    </a:lnTo>
                    <a:lnTo>
                      <a:pt x="14" y="3"/>
                    </a:lnTo>
                    <a:lnTo>
                      <a:pt x="5" y="0"/>
                    </a:lnTo>
                    <a:lnTo>
                      <a:pt x="1" y="12"/>
                    </a:lnTo>
                    <a:lnTo>
                      <a:pt x="0" y="26"/>
                    </a:lnTo>
                    <a:lnTo>
                      <a:pt x="3" y="40"/>
                    </a:lnTo>
                    <a:lnTo>
                      <a:pt x="13" y="5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088" name="Freeform 37"/>
              <p:cNvSpPr>
                <a:spLocks/>
              </p:cNvSpPr>
              <p:nvPr/>
            </p:nvSpPr>
            <p:spPr bwMode="auto">
              <a:xfrm>
                <a:off x="8411" y="4806"/>
                <a:ext cx="20" cy="18"/>
              </a:xfrm>
              <a:custGeom>
                <a:avLst/>
                <a:gdLst>
                  <a:gd name="T0" fmla="*/ 0 w 59"/>
                  <a:gd name="T1" fmla="*/ 0 h 55"/>
                  <a:gd name="T2" fmla="*/ 0 w 59"/>
                  <a:gd name="T3" fmla="*/ 0 h 55"/>
                  <a:gd name="T4" fmla="*/ 0 w 59"/>
                  <a:gd name="T5" fmla="*/ 0 h 55"/>
                  <a:gd name="T6" fmla="*/ 0 w 59"/>
                  <a:gd name="T7" fmla="*/ 0 h 55"/>
                  <a:gd name="T8" fmla="*/ 0 w 59"/>
                  <a:gd name="T9" fmla="*/ 0 h 55"/>
                  <a:gd name="T10" fmla="*/ 0 w 59"/>
                  <a:gd name="T11" fmla="*/ 0 h 55"/>
                  <a:gd name="T12" fmla="*/ 0 w 59"/>
                  <a:gd name="T13" fmla="*/ 0 h 55"/>
                  <a:gd name="T14" fmla="*/ 0 w 59"/>
                  <a:gd name="T15" fmla="*/ 0 h 55"/>
                  <a:gd name="T16" fmla="*/ 0 w 59"/>
                  <a:gd name="T17" fmla="*/ 0 h 55"/>
                  <a:gd name="T18" fmla="*/ 0 w 59"/>
                  <a:gd name="T19" fmla="*/ 0 h 55"/>
                  <a:gd name="T20" fmla="*/ 0 w 59"/>
                  <a:gd name="T21" fmla="*/ 0 h 55"/>
                  <a:gd name="T22" fmla="*/ 0 w 59"/>
                  <a:gd name="T23" fmla="*/ 0 h 55"/>
                  <a:gd name="T24" fmla="*/ 0 w 59"/>
                  <a:gd name="T25" fmla="*/ 0 h 55"/>
                  <a:gd name="T26" fmla="*/ 0 w 59"/>
                  <a:gd name="T27" fmla="*/ 0 h 55"/>
                  <a:gd name="T28" fmla="*/ 0 w 59"/>
                  <a:gd name="T29" fmla="*/ 0 h 55"/>
                  <a:gd name="T30" fmla="*/ 0 w 59"/>
                  <a:gd name="T31" fmla="*/ 0 h 55"/>
                  <a:gd name="T32" fmla="*/ 0 w 59"/>
                  <a:gd name="T33" fmla="*/ 0 h 55"/>
                  <a:gd name="T34" fmla="*/ 0 w 59"/>
                  <a:gd name="T35" fmla="*/ 0 h 55"/>
                  <a:gd name="T36" fmla="*/ 0 w 59"/>
                  <a:gd name="T37" fmla="*/ 0 h 55"/>
                  <a:gd name="T38" fmla="*/ 0 w 59"/>
                  <a:gd name="T39" fmla="*/ 0 h 55"/>
                  <a:gd name="T40" fmla="*/ 0 w 59"/>
                  <a:gd name="T41" fmla="*/ 0 h 5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9" h="55">
                    <a:moveTo>
                      <a:pt x="19" y="52"/>
                    </a:moveTo>
                    <a:lnTo>
                      <a:pt x="31" y="55"/>
                    </a:lnTo>
                    <a:lnTo>
                      <a:pt x="43" y="54"/>
                    </a:lnTo>
                    <a:lnTo>
                      <a:pt x="53" y="46"/>
                    </a:lnTo>
                    <a:lnTo>
                      <a:pt x="59" y="35"/>
                    </a:lnTo>
                    <a:lnTo>
                      <a:pt x="57" y="31"/>
                    </a:lnTo>
                    <a:lnTo>
                      <a:pt x="54" y="29"/>
                    </a:lnTo>
                    <a:lnTo>
                      <a:pt x="49" y="28"/>
                    </a:lnTo>
                    <a:lnTo>
                      <a:pt x="44" y="29"/>
                    </a:lnTo>
                    <a:lnTo>
                      <a:pt x="41" y="32"/>
                    </a:lnTo>
                    <a:lnTo>
                      <a:pt x="38" y="35"/>
                    </a:lnTo>
                    <a:lnTo>
                      <a:pt x="34" y="36"/>
                    </a:lnTo>
                    <a:lnTo>
                      <a:pt x="31" y="39"/>
                    </a:lnTo>
                    <a:lnTo>
                      <a:pt x="28" y="32"/>
                    </a:lnTo>
                    <a:lnTo>
                      <a:pt x="21" y="18"/>
                    </a:lnTo>
                    <a:lnTo>
                      <a:pt x="10" y="5"/>
                    </a:lnTo>
                    <a:lnTo>
                      <a:pt x="0" y="0"/>
                    </a:lnTo>
                    <a:lnTo>
                      <a:pt x="2" y="18"/>
                    </a:lnTo>
                    <a:lnTo>
                      <a:pt x="9" y="35"/>
                    </a:lnTo>
                    <a:lnTo>
                      <a:pt x="16" y="46"/>
                    </a:lnTo>
                    <a:lnTo>
                      <a:pt x="19" y="5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089" name="Freeform 38"/>
              <p:cNvSpPr>
                <a:spLocks/>
              </p:cNvSpPr>
              <p:nvPr/>
            </p:nvSpPr>
            <p:spPr bwMode="auto">
              <a:xfrm>
                <a:off x="8374" y="4857"/>
                <a:ext cx="27" cy="25"/>
              </a:xfrm>
              <a:custGeom>
                <a:avLst/>
                <a:gdLst>
                  <a:gd name="T0" fmla="*/ 0 w 82"/>
                  <a:gd name="T1" fmla="*/ 0 h 76"/>
                  <a:gd name="T2" fmla="*/ 0 w 82"/>
                  <a:gd name="T3" fmla="*/ 0 h 76"/>
                  <a:gd name="T4" fmla="*/ 0 w 82"/>
                  <a:gd name="T5" fmla="*/ 0 h 76"/>
                  <a:gd name="T6" fmla="*/ 0 w 82"/>
                  <a:gd name="T7" fmla="*/ 0 h 76"/>
                  <a:gd name="T8" fmla="*/ 0 w 82"/>
                  <a:gd name="T9" fmla="*/ 0 h 76"/>
                  <a:gd name="T10" fmla="*/ 0 w 82"/>
                  <a:gd name="T11" fmla="*/ 0 h 76"/>
                  <a:gd name="T12" fmla="*/ 0 w 82"/>
                  <a:gd name="T13" fmla="*/ 0 h 76"/>
                  <a:gd name="T14" fmla="*/ 0 w 82"/>
                  <a:gd name="T15" fmla="*/ 0 h 76"/>
                  <a:gd name="T16" fmla="*/ 0 w 82"/>
                  <a:gd name="T17" fmla="*/ 0 h 76"/>
                  <a:gd name="T18" fmla="*/ 0 w 82"/>
                  <a:gd name="T19" fmla="*/ 0 h 76"/>
                  <a:gd name="T20" fmla="*/ 0 w 82"/>
                  <a:gd name="T21" fmla="*/ 0 h 76"/>
                  <a:gd name="T22" fmla="*/ 0 w 82"/>
                  <a:gd name="T23" fmla="*/ 0 h 76"/>
                  <a:gd name="T24" fmla="*/ 0 w 82"/>
                  <a:gd name="T25" fmla="*/ 0 h 76"/>
                  <a:gd name="T26" fmla="*/ 0 w 82"/>
                  <a:gd name="T27" fmla="*/ 0 h 76"/>
                  <a:gd name="T28" fmla="*/ 0 w 82"/>
                  <a:gd name="T29" fmla="*/ 0 h 76"/>
                  <a:gd name="T30" fmla="*/ 0 w 82"/>
                  <a:gd name="T31" fmla="*/ 0 h 76"/>
                  <a:gd name="T32" fmla="*/ 0 w 82"/>
                  <a:gd name="T33" fmla="*/ 0 h 76"/>
                  <a:gd name="T34" fmla="*/ 0 w 82"/>
                  <a:gd name="T35" fmla="*/ 0 h 76"/>
                  <a:gd name="T36" fmla="*/ 0 w 82"/>
                  <a:gd name="T37" fmla="*/ 0 h 76"/>
                  <a:gd name="T38" fmla="*/ 0 w 82"/>
                  <a:gd name="T39" fmla="*/ 0 h 76"/>
                  <a:gd name="T40" fmla="*/ 0 w 82"/>
                  <a:gd name="T41" fmla="*/ 0 h 76"/>
                  <a:gd name="T42" fmla="*/ 0 w 82"/>
                  <a:gd name="T43" fmla="*/ 0 h 76"/>
                  <a:gd name="T44" fmla="*/ 0 w 82"/>
                  <a:gd name="T45" fmla="*/ 0 h 76"/>
                  <a:gd name="T46" fmla="*/ 0 w 82"/>
                  <a:gd name="T47" fmla="*/ 0 h 76"/>
                  <a:gd name="T48" fmla="*/ 0 w 82"/>
                  <a:gd name="T49" fmla="*/ 0 h 76"/>
                  <a:gd name="T50" fmla="*/ 0 w 82"/>
                  <a:gd name="T51" fmla="*/ 0 h 76"/>
                  <a:gd name="T52" fmla="*/ 0 w 82"/>
                  <a:gd name="T53" fmla="*/ 0 h 76"/>
                  <a:gd name="T54" fmla="*/ 0 w 82"/>
                  <a:gd name="T55" fmla="*/ 0 h 76"/>
                  <a:gd name="T56" fmla="*/ 0 w 82"/>
                  <a:gd name="T57" fmla="*/ 0 h 76"/>
                  <a:gd name="T58" fmla="*/ 0 w 82"/>
                  <a:gd name="T59" fmla="*/ 0 h 76"/>
                  <a:gd name="T60" fmla="*/ 0 w 82"/>
                  <a:gd name="T61" fmla="*/ 0 h 76"/>
                  <a:gd name="T62" fmla="*/ 0 w 82"/>
                  <a:gd name="T63" fmla="*/ 0 h 76"/>
                  <a:gd name="T64" fmla="*/ 0 w 82"/>
                  <a:gd name="T65" fmla="*/ 0 h 7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82" h="76">
                    <a:moveTo>
                      <a:pt x="32" y="75"/>
                    </a:moveTo>
                    <a:lnTo>
                      <a:pt x="38" y="76"/>
                    </a:lnTo>
                    <a:lnTo>
                      <a:pt x="44" y="76"/>
                    </a:lnTo>
                    <a:lnTo>
                      <a:pt x="50" y="76"/>
                    </a:lnTo>
                    <a:lnTo>
                      <a:pt x="57" y="75"/>
                    </a:lnTo>
                    <a:lnTo>
                      <a:pt x="61" y="72"/>
                    </a:lnTo>
                    <a:lnTo>
                      <a:pt x="67" y="67"/>
                    </a:lnTo>
                    <a:lnTo>
                      <a:pt x="72" y="64"/>
                    </a:lnTo>
                    <a:lnTo>
                      <a:pt x="76" y="59"/>
                    </a:lnTo>
                    <a:lnTo>
                      <a:pt x="80" y="56"/>
                    </a:lnTo>
                    <a:lnTo>
                      <a:pt x="82" y="52"/>
                    </a:lnTo>
                    <a:lnTo>
                      <a:pt x="82" y="47"/>
                    </a:lnTo>
                    <a:lnTo>
                      <a:pt x="79" y="43"/>
                    </a:lnTo>
                    <a:lnTo>
                      <a:pt x="70" y="39"/>
                    </a:lnTo>
                    <a:lnTo>
                      <a:pt x="63" y="37"/>
                    </a:lnTo>
                    <a:lnTo>
                      <a:pt x="54" y="39"/>
                    </a:lnTo>
                    <a:lnTo>
                      <a:pt x="47" y="41"/>
                    </a:lnTo>
                    <a:lnTo>
                      <a:pt x="39" y="44"/>
                    </a:lnTo>
                    <a:lnTo>
                      <a:pt x="35" y="49"/>
                    </a:lnTo>
                    <a:lnTo>
                      <a:pt x="32" y="50"/>
                    </a:lnTo>
                    <a:lnTo>
                      <a:pt x="30" y="52"/>
                    </a:lnTo>
                    <a:lnTo>
                      <a:pt x="29" y="43"/>
                    </a:lnTo>
                    <a:lnTo>
                      <a:pt x="23" y="23"/>
                    </a:lnTo>
                    <a:lnTo>
                      <a:pt x="14" y="6"/>
                    </a:lnTo>
                    <a:lnTo>
                      <a:pt x="4" y="0"/>
                    </a:lnTo>
                    <a:lnTo>
                      <a:pt x="0" y="17"/>
                    </a:lnTo>
                    <a:lnTo>
                      <a:pt x="0" y="31"/>
                    </a:lnTo>
                    <a:lnTo>
                      <a:pt x="4" y="44"/>
                    </a:lnTo>
                    <a:lnTo>
                      <a:pt x="11" y="54"/>
                    </a:lnTo>
                    <a:lnTo>
                      <a:pt x="19" y="63"/>
                    </a:lnTo>
                    <a:lnTo>
                      <a:pt x="25" y="70"/>
                    </a:lnTo>
                    <a:lnTo>
                      <a:pt x="30" y="73"/>
                    </a:lnTo>
                    <a:lnTo>
                      <a:pt x="32" y="7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090" name="Freeform 39"/>
              <p:cNvSpPr>
                <a:spLocks/>
              </p:cNvSpPr>
              <p:nvPr/>
            </p:nvSpPr>
            <p:spPr bwMode="auto">
              <a:xfrm>
                <a:off x="8404" y="4847"/>
                <a:ext cx="25" cy="22"/>
              </a:xfrm>
              <a:custGeom>
                <a:avLst/>
                <a:gdLst>
                  <a:gd name="T0" fmla="*/ 0 w 75"/>
                  <a:gd name="T1" fmla="*/ 0 h 66"/>
                  <a:gd name="T2" fmla="*/ 0 w 75"/>
                  <a:gd name="T3" fmla="*/ 0 h 66"/>
                  <a:gd name="T4" fmla="*/ 0 w 75"/>
                  <a:gd name="T5" fmla="*/ 0 h 66"/>
                  <a:gd name="T6" fmla="*/ 0 w 75"/>
                  <a:gd name="T7" fmla="*/ 0 h 66"/>
                  <a:gd name="T8" fmla="*/ 0 w 75"/>
                  <a:gd name="T9" fmla="*/ 0 h 66"/>
                  <a:gd name="T10" fmla="*/ 0 w 75"/>
                  <a:gd name="T11" fmla="*/ 0 h 66"/>
                  <a:gd name="T12" fmla="*/ 0 w 75"/>
                  <a:gd name="T13" fmla="*/ 0 h 66"/>
                  <a:gd name="T14" fmla="*/ 0 w 75"/>
                  <a:gd name="T15" fmla="*/ 0 h 66"/>
                  <a:gd name="T16" fmla="*/ 0 w 75"/>
                  <a:gd name="T17" fmla="*/ 0 h 66"/>
                  <a:gd name="T18" fmla="*/ 0 w 75"/>
                  <a:gd name="T19" fmla="*/ 0 h 66"/>
                  <a:gd name="T20" fmla="*/ 0 w 75"/>
                  <a:gd name="T21" fmla="*/ 0 h 66"/>
                  <a:gd name="T22" fmla="*/ 0 w 75"/>
                  <a:gd name="T23" fmla="*/ 0 h 66"/>
                  <a:gd name="T24" fmla="*/ 0 w 75"/>
                  <a:gd name="T25" fmla="*/ 0 h 66"/>
                  <a:gd name="T26" fmla="*/ 0 w 75"/>
                  <a:gd name="T27" fmla="*/ 0 h 66"/>
                  <a:gd name="T28" fmla="*/ 0 w 75"/>
                  <a:gd name="T29" fmla="*/ 0 h 66"/>
                  <a:gd name="T30" fmla="*/ 0 w 75"/>
                  <a:gd name="T31" fmla="*/ 0 h 66"/>
                  <a:gd name="T32" fmla="*/ 0 w 75"/>
                  <a:gd name="T33" fmla="*/ 0 h 66"/>
                  <a:gd name="T34" fmla="*/ 0 w 75"/>
                  <a:gd name="T35" fmla="*/ 0 h 66"/>
                  <a:gd name="T36" fmla="*/ 0 w 75"/>
                  <a:gd name="T37" fmla="*/ 0 h 66"/>
                  <a:gd name="T38" fmla="*/ 0 w 75"/>
                  <a:gd name="T39" fmla="*/ 0 h 66"/>
                  <a:gd name="T40" fmla="*/ 0 w 75"/>
                  <a:gd name="T41" fmla="*/ 0 h 66"/>
                  <a:gd name="T42" fmla="*/ 0 w 75"/>
                  <a:gd name="T43" fmla="*/ 0 h 66"/>
                  <a:gd name="T44" fmla="*/ 0 w 75"/>
                  <a:gd name="T45" fmla="*/ 0 h 66"/>
                  <a:gd name="T46" fmla="*/ 0 w 75"/>
                  <a:gd name="T47" fmla="*/ 0 h 66"/>
                  <a:gd name="T48" fmla="*/ 0 w 75"/>
                  <a:gd name="T49" fmla="*/ 0 h 66"/>
                  <a:gd name="T50" fmla="*/ 0 w 75"/>
                  <a:gd name="T51" fmla="*/ 0 h 66"/>
                  <a:gd name="T52" fmla="*/ 0 w 75"/>
                  <a:gd name="T53" fmla="*/ 0 h 66"/>
                  <a:gd name="T54" fmla="*/ 0 w 75"/>
                  <a:gd name="T55" fmla="*/ 0 h 66"/>
                  <a:gd name="T56" fmla="*/ 0 w 75"/>
                  <a:gd name="T57" fmla="*/ 0 h 6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5" h="66">
                    <a:moveTo>
                      <a:pt x="12" y="53"/>
                    </a:moveTo>
                    <a:lnTo>
                      <a:pt x="15" y="56"/>
                    </a:lnTo>
                    <a:lnTo>
                      <a:pt x="19" y="60"/>
                    </a:lnTo>
                    <a:lnTo>
                      <a:pt x="25" y="62"/>
                    </a:lnTo>
                    <a:lnTo>
                      <a:pt x="27" y="63"/>
                    </a:lnTo>
                    <a:lnTo>
                      <a:pt x="32" y="65"/>
                    </a:lnTo>
                    <a:lnTo>
                      <a:pt x="40" y="65"/>
                    </a:lnTo>
                    <a:lnTo>
                      <a:pt x="49" y="66"/>
                    </a:lnTo>
                    <a:lnTo>
                      <a:pt x="57" y="65"/>
                    </a:lnTo>
                    <a:lnTo>
                      <a:pt x="65" y="63"/>
                    </a:lnTo>
                    <a:lnTo>
                      <a:pt x="71" y="60"/>
                    </a:lnTo>
                    <a:lnTo>
                      <a:pt x="75" y="55"/>
                    </a:lnTo>
                    <a:lnTo>
                      <a:pt x="75" y="46"/>
                    </a:lnTo>
                    <a:lnTo>
                      <a:pt x="72" y="39"/>
                    </a:lnTo>
                    <a:lnTo>
                      <a:pt x="66" y="35"/>
                    </a:lnTo>
                    <a:lnTo>
                      <a:pt x="59" y="33"/>
                    </a:lnTo>
                    <a:lnTo>
                      <a:pt x="50" y="33"/>
                    </a:lnTo>
                    <a:lnTo>
                      <a:pt x="41" y="35"/>
                    </a:lnTo>
                    <a:lnTo>
                      <a:pt x="34" y="36"/>
                    </a:lnTo>
                    <a:lnTo>
                      <a:pt x="28" y="39"/>
                    </a:lnTo>
                    <a:lnTo>
                      <a:pt x="27" y="39"/>
                    </a:lnTo>
                    <a:lnTo>
                      <a:pt x="25" y="32"/>
                    </a:lnTo>
                    <a:lnTo>
                      <a:pt x="19" y="16"/>
                    </a:lnTo>
                    <a:lnTo>
                      <a:pt x="10" y="3"/>
                    </a:lnTo>
                    <a:lnTo>
                      <a:pt x="0" y="0"/>
                    </a:lnTo>
                    <a:lnTo>
                      <a:pt x="0" y="22"/>
                    </a:lnTo>
                    <a:lnTo>
                      <a:pt x="5" y="39"/>
                    </a:lnTo>
                    <a:lnTo>
                      <a:pt x="9" y="49"/>
                    </a:lnTo>
                    <a:lnTo>
                      <a:pt x="12" y="5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091" name="Freeform 40"/>
              <p:cNvSpPr>
                <a:spLocks/>
              </p:cNvSpPr>
              <p:nvPr/>
            </p:nvSpPr>
            <p:spPr bwMode="auto">
              <a:xfrm>
                <a:off x="8434" y="4844"/>
                <a:ext cx="25" cy="21"/>
              </a:xfrm>
              <a:custGeom>
                <a:avLst/>
                <a:gdLst>
                  <a:gd name="T0" fmla="*/ 0 w 75"/>
                  <a:gd name="T1" fmla="*/ 0 h 63"/>
                  <a:gd name="T2" fmla="*/ 0 w 75"/>
                  <a:gd name="T3" fmla="*/ 0 h 63"/>
                  <a:gd name="T4" fmla="*/ 0 w 75"/>
                  <a:gd name="T5" fmla="*/ 0 h 63"/>
                  <a:gd name="T6" fmla="*/ 0 w 75"/>
                  <a:gd name="T7" fmla="*/ 0 h 63"/>
                  <a:gd name="T8" fmla="*/ 0 w 75"/>
                  <a:gd name="T9" fmla="*/ 0 h 63"/>
                  <a:gd name="T10" fmla="*/ 0 w 75"/>
                  <a:gd name="T11" fmla="*/ 0 h 63"/>
                  <a:gd name="T12" fmla="*/ 0 w 75"/>
                  <a:gd name="T13" fmla="*/ 0 h 63"/>
                  <a:gd name="T14" fmla="*/ 0 w 75"/>
                  <a:gd name="T15" fmla="*/ 0 h 63"/>
                  <a:gd name="T16" fmla="*/ 0 w 75"/>
                  <a:gd name="T17" fmla="*/ 0 h 63"/>
                  <a:gd name="T18" fmla="*/ 0 w 75"/>
                  <a:gd name="T19" fmla="*/ 0 h 63"/>
                  <a:gd name="T20" fmla="*/ 0 w 75"/>
                  <a:gd name="T21" fmla="*/ 0 h 63"/>
                  <a:gd name="T22" fmla="*/ 0 w 75"/>
                  <a:gd name="T23" fmla="*/ 0 h 63"/>
                  <a:gd name="T24" fmla="*/ 0 w 75"/>
                  <a:gd name="T25" fmla="*/ 0 h 63"/>
                  <a:gd name="T26" fmla="*/ 0 w 75"/>
                  <a:gd name="T27" fmla="*/ 0 h 63"/>
                  <a:gd name="T28" fmla="*/ 0 w 75"/>
                  <a:gd name="T29" fmla="*/ 0 h 63"/>
                  <a:gd name="T30" fmla="*/ 0 w 75"/>
                  <a:gd name="T31" fmla="*/ 0 h 63"/>
                  <a:gd name="T32" fmla="*/ 0 w 75"/>
                  <a:gd name="T33" fmla="*/ 0 h 63"/>
                  <a:gd name="T34" fmla="*/ 0 w 75"/>
                  <a:gd name="T35" fmla="*/ 0 h 63"/>
                  <a:gd name="T36" fmla="*/ 0 w 75"/>
                  <a:gd name="T37" fmla="*/ 0 h 63"/>
                  <a:gd name="T38" fmla="*/ 0 w 75"/>
                  <a:gd name="T39" fmla="*/ 0 h 63"/>
                  <a:gd name="T40" fmla="*/ 0 w 75"/>
                  <a:gd name="T41" fmla="*/ 0 h 63"/>
                  <a:gd name="T42" fmla="*/ 0 w 75"/>
                  <a:gd name="T43" fmla="*/ 0 h 63"/>
                  <a:gd name="T44" fmla="*/ 0 w 75"/>
                  <a:gd name="T45" fmla="*/ 0 h 63"/>
                  <a:gd name="T46" fmla="*/ 0 w 75"/>
                  <a:gd name="T47" fmla="*/ 0 h 63"/>
                  <a:gd name="T48" fmla="*/ 0 w 75"/>
                  <a:gd name="T49" fmla="*/ 0 h 63"/>
                  <a:gd name="T50" fmla="*/ 0 w 75"/>
                  <a:gd name="T51" fmla="*/ 0 h 63"/>
                  <a:gd name="T52" fmla="*/ 0 w 75"/>
                  <a:gd name="T53" fmla="*/ 0 h 63"/>
                  <a:gd name="T54" fmla="*/ 0 w 75"/>
                  <a:gd name="T55" fmla="*/ 0 h 63"/>
                  <a:gd name="T56" fmla="*/ 0 w 75"/>
                  <a:gd name="T57" fmla="*/ 0 h 63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5" h="63">
                    <a:moveTo>
                      <a:pt x="3" y="41"/>
                    </a:moveTo>
                    <a:lnTo>
                      <a:pt x="4" y="46"/>
                    </a:lnTo>
                    <a:lnTo>
                      <a:pt x="10" y="50"/>
                    </a:lnTo>
                    <a:lnTo>
                      <a:pt x="14" y="56"/>
                    </a:lnTo>
                    <a:lnTo>
                      <a:pt x="16" y="57"/>
                    </a:lnTo>
                    <a:lnTo>
                      <a:pt x="23" y="60"/>
                    </a:lnTo>
                    <a:lnTo>
                      <a:pt x="32" y="63"/>
                    </a:lnTo>
                    <a:lnTo>
                      <a:pt x="42" y="63"/>
                    </a:lnTo>
                    <a:lnTo>
                      <a:pt x="54" y="61"/>
                    </a:lnTo>
                    <a:lnTo>
                      <a:pt x="64" y="58"/>
                    </a:lnTo>
                    <a:lnTo>
                      <a:pt x="72" y="54"/>
                    </a:lnTo>
                    <a:lnTo>
                      <a:pt x="75" y="47"/>
                    </a:lnTo>
                    <a:lnTo>
                      <a:pt x="73" y="40"/>
                    </a:lnTo>
                    <a:lnTo>
                      <a:pt x="67" y="34"/>
                    </a:lnTo>
                    <a:lnTo>
                      <a:pt x="60" y="30"/>
                    </a:lnTo>
                    <a:lnTo>
                      <a:pt x="53" y="28"/>
                    </a:lnTo>
                    <a:lnTo>
                      <a:pt x="45" y="30"/>
                    </a:lnTo>
                    <a:lnTo>
                      <a:pt x="36" y="31"/>
                    </a:lnTo>
                    <a:lnTo>
                      <a:pt x="31" y="33"/>
                    </a:lnTo>
                    <a:lnTo>
                      <a:pt x="26" y="36"/>
                    </a:lnTo>
                    <a:lnTo>
                      <a:pt x="25" y="36"/>
                    </a:lnTo>
                    <a:lnTo>
                      <a:pt x="23" y="30"/>
                    </a:lnTo>
                    <a:lnTo>
                      <a:pt x="17" y="15"/>
                    </a:lnTo>
                    <a:lnTo>
                      <a:pt x="10" y="2"/>
                    </a:lnTo>
                    <a:lnTo>
                      <a:pt x="0" y="0"/>
                    </a:lnTo>
                    <a:lnTo>
                      <a:pt x="0" y="15"/>
                    </a:lnTo>
                    <a:lnTo>
                      <a:pt x="1" y="28"/>
                    </a:lnTo>
                    <a:lnTo>
                      <a:pt x="3" y="38"/>
                    </a:lnTo>
                    <a:lnTo>
                      <a:pt x="3" y="4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092" name="Freeform 41"/>
              <p:cNvSpPr>
                <a:spLocks/>
              </p:cNvSpPr>
              <p:nvPr/>
            </p:nvSpPr>
            <p:spPr bwMode="auto">
              <a:xfrm>
                <a:off x="8126" y="4482"/>
                <a:ext cx="83" cy="97"/>
              </a:xfrm>
              <a:custGeom>
                <a:avLst/>
                <a:gdLst>
                  <a:gd name="T0" fmla="*/ 0 w 250"/>
                  <a:gd name="T1" fmla="*/ 0 h 290"/>
                  <a:gd name="T2" fmla="*/ 0 w 250"/>
                  <a:gd name="T3" fmla="*/ 0 h 290"/>
                  <a:gd name="T4" fmla="*/ 0 w 250"/>
                  <a:gd name="T5" fmla="*/ 0 h 290"/>
                  <a:gd name="T6" fmla="*/ 0 w 250"/>
                  <a:gd name="T7" fmla="*/ 0 h 290"/>
                  <a:gd name="T8" fmla="*/ 0 w 250"/>
                  <a:gd name="T9" fmla="*/ 0 h 290"/>
                  <a:gd name="T10" fmla="*/ 0 w 250"/>
                  <a:gd name="T11" fmla="*/ 0 h 290"/>
                  <a:gd name="T12" fmla="*/ 0 w 250"/>
                  <a:gd name="T13" fmla="*/ 1 h 290"/>
                  <a:gd name="T14" fmla="*/ 0 w 250"/>
                  <a:gd name="T15" fmla="*/ 1 h 290"/>
                  <a:gd name="T16" fmla="*/ 0 w 250"/>
                  <a:gd name="T17" fmla="*/ 1 h 290"/>
                  <a:gd name="T18" fmla="*/ 0 w 250"/>
                  <a:gd name="T19" fmla="*/ 1 h 290"/>
                  <a:gd name="T20" fmla="*/ 0 w 250"/>
                  <a:gd name="T21" fmla="*/ 1 h 290"/>
                  <a:gd name="T22" fmla="*/ 0 w 250"/>
                  <a:gd name="T23" fmla="*/ 1 h 290"/>
                  <a:gd name="T24" fmla="*/ 0 w 250"/>
                  <a:gd name="T25" fmla="*/ 1 h 290"/>
                  <a:gd name="T26" fmla="*/ 0 w 250"/>
                  <a:gd name="T27" fmla="*/ 1 h 290"/>
                  <a:gd name="T28" fmla="*/ 0 w 250"/>
                  <a:gd name="T29" fmla="*/ 1 h 290"/>
                  <a:gd name="T30" fmla="*/ 1 w 250"/>
                  <a:gd name="T31" fmla="*/ 1 h 290"/>
                  <a:gd name="T32" fmla="*/ 1 w 250"/>
                  <a:gd name="T33" fmla="*/ 1 h 290"/>
                  <a:gd name="T34" fmla="*/ 1 w 250"/>
                  <a:gd name="T35" fmla="*/ 1 h 290"/>
                  <a:gd name="T36" fmla="*/ 1 w 250"/>
                  <a:gd name="T37" fmla="*/ 1 h 290"/>
                  <a:gd name="T38" fmla="*/ 1 w 250"/>
                  <a:gd name="T39" fmla="*/ 1 h 290"/>
                  <a:gd name="T40" fmla="*/ 1 w 250"/>
                  <a:gd name="T41" fmla="*/ 1 h 290"/>
                  <a:gd name="T42" fmla="*/ 1 w 250"/>
                  <a:gd name="T43" fmla="*/ 1 h 290"/>
                  <a:gd name="T44" fmla="*/ 1 w 250"/>
                  <a:gd name="T45" fmla="*/ 1 h 290"/>
                  <a:gd name="T46" fmla="*/ 1 w 250"/>
                  <a:gd name="T47" fmla="*/ 1 h 290"/>
                  <a:gd name="T48" fmla="*/ 1 w 250"/>
                  <a:gd name="T49" fmla="*/ 1 h 290"/>
                  <a:gd name="T50" fmla="*/ 1 w 250"/>
                  <a:gd name="T51" fmla="*/ 1 h 290"/>
                  <a:gd name="T52" fmla="*/ 1 w 250"/>
                  <a:gd name="T53" fmla="*/ 1 h 290"/>
                  <a:gd name="T54" fmla="*/ 0 w 250"/>
                  <a:gd name="T55" fmla="*/ 1 h 290"/>
                  <a:gd name="T56" fmla="*/ 0 w 250"/>
                  <a:gd name="T57" fmla="*/ 1 h 290"/>
                  <a:gd name="T58" fmla="*/ 0 w 250"/>
                  <a:gd name="T59" fmla="*/ 1 h 290"/>
                  <a:gd name="T60" fmla="*/ 0 w 250"/>
                  <a:gd name="T61" fmla="*/ 1 h 290"/>
                  <a:gd name="T62" fmla="*/ 0 w 250"/>
                  <a:gd name="T63" fmla="*/ 1 h 290"/>
                  <a:gd name="T64" fmla="*/ 0 w 250"/>
                  <a:gd name="T65" fmla="*/ 1 h 290"/>
                  <a:gd name="T66" fmla="*/ 0 w 250"/>
                  <a:gd name="T67" fmla="*/ 1 h 290"/>
                  <a:gd name="T68" fmla="*/ 0 w 250"/>
                  <a:gd name="T69" fmla="*/ 0 h 290"/>
                  <a:gd name="T70" fmla="*/ 0 w 250"/>
                  <a:gd name="T71" fmla="*/ 0 h 290"/>
                  <a:gd name="T72" fmla="*/ 0 w 250"/>
                  <a:gd name="T73" fmla="*/ 0 h 290"/>
                  <a:gd name="T74" fmla="*/ 1 w 250"/>
                  <a:gd name="T75" fmla="*/ 0 h 290"/>
                  <a:gd name="T76" fmla="*/ 1 w 250"/>
                  <a:gd name="T77" fmla="*/ 0 h 290"/>
                  <a:gd name="T78" fmla="*/ 1 w 250"/>
                  <a:gd name="T79" fmla="*/ 0 h 290"/>
                  <a:gd name="T80" fmla="*/ 1 w 250"/>
                  <a:gd name="T81" fmla="*/ 0 h 290"/>
                  <a:gd name="T82" fmla="*/ 1 w 250"/>
                  <a:gd name="T83" fmla="*/ 0 h 290"/>
                  <a:gd name="T84" fmla="*/ 1 w 250"/>
                  <a:gd name="T85" fmla="*/ 0 h 290"/>
                  <a:gd name="T86" fmla="*/ 1 w 250"/>
                  <a:gd name="T87" fmla="*/ 0 h 290"/>
                  <a:gd name="T88" fmla="*/ 1 w 250"/>
                  <a:gd name="T89" fmla="*/ 0 h 290"/>
                  <a:gd name="T90" fmla="*/ 1 w 250"/>
                  <a:gd name="T91" fmla="*/ 0 h 290"/>
                  <a:gd name="T92" fmla="*/ 1 w 250"/>
                  <a:gd name="T93" fmla="*/ 0 h 290"/>
                  <a:gd name="T94" fmla="*/ 0 w 250"/>
                  <a:gd name="T95" fmla="*/ 0 h 290"/>
                  <a:gd name="T96" fmla="*/ 0 w 250"/>
                  <a:gd name="T97" fmla="*/ 0 h 290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0" t="0" r="r" b="b"/>
                <a:pathLst>
                  <a:path w="250" h="290">
                    <a:moveTo>
                      <a:pt x="88" y="37"/>
                    </a:moveTo>
                    <a:lnTo>
                      <a:pt x="69" y="49"/>
                    </a:lnTo>
                    <a:lnTo>
                      <a:pt x="53" y="63"/>
                    </a:lnTo>
                    <a:lnTo>
                      <a:pt x="39" y="79"/>
                    </a:lnTo>
                    <a:lnTo>
                      <a:pt x="25" y="96"/>
                    </a:lnTo>
                    <a:lnTo>
                      <a:pt x="15" y="115"/>
                    </a:lnTo>
                    <a:lnTo>
                      <a:pt x="8" y="135"/>
                    </a:lnTo>
                    <a:lnTo>
                      <a:pt x="3" y="157"/>
                    </a:lnTo>
                    <a:lnTo>
                      <a:pt x="0" y="178"/>
                    </a:lnTo>
                    <a:lnTo>
                      <a:pt x="3" y="208"/>
                    </a:lnTo>
                    <a:lnTo>
                      <a:pt x="15" y="233"/>
                    </a:lnTo>
                    <a:lnTo>
                      <a:pt x="33" y="254"/>
                    </a:lnTo>
                    <a:lnTo>
                      <a:pt x="56" y="270"/>
                    </a:lnTo>
                    <a:lnTo>
                      <a:pt x="83" y="283"/>
                    </a:lnTo>
                    <a:lnTo>
                      <a:pt x="110" y="289"/>
                    </a:lnTo>
                    <a:lnTo>
                      <a:pt x="140" y="290"/>
                    </a:lnTo>
                    <a:lnTo>
                      <a:pt x="168" y="286"/>
                    </a:lnTo>
                    <a:lnTo>
                      <a:pt x="174" y="286"/>
                    </a:lnTo>
                    <a:lnTo>
                      <a:pt x="179" y="283"/>
                    </a:lnTo>
                    <a:lnTo>
                      <a:pt x="184" y="279"/>
                    </a:lnTo>
                    <a:lnTo>
                      <a:pt x="185" y="273"/>
                    </a:lnTo>
                    <a:lnTo>
                      <a:pt x="182" y="266"/>
                    </a:lnTo>
                    <a:lnTo>
                      <a:pt x="176" y="260"/>
                    </a:lnTo>
                    <a:lnTo>
                      <a:pt x="169" y="254"/>
                    </a:lnTo>
                    <a:lnTo>
                      <a:pt x="162" y="252"/>
                    </a:lnTo>
                    <a:lnTo>
                      <a:pt x="147" y="247"/>
                    </a:lnTo>
                    <a:lnTo>
                      <a:pt x="132" y="244"/>
                    </a:lnTo>
                    <a:lnTo>
                      <a:pt x="118" y="242"/>
                    </a:lnTo>
                    <a:lnTo>
                      <a:pt x="105" y="239"/>
                    </a:lnTo>
                    <a:lnTo>
                      <a:pt x="91" y="234"/>
                    </a:lnTo>
                    <a:lnTo>
                      <a:pt x="78" y="229"/>
                    </a:lnTo>
                    <a:lnTo>
                      <a:pt x="66" y="221"/>
                    </a:lnTo>
                    <a:lnTo>
                      <a:pt x="55" y="210"/>
                    </a:lnTo>
                    <a:lnTo>
                      <a:pt x="50" y="161"/>
                    </a:lnTo>
                    <a:lnTo>
                      <a:pt x="62" y="121"/>
                    </a:lnTo>
                    <a:lnTo>
                      <a:pt x="85" y="89"/>
                    </a:lnTo>
                    <a:lnTo>
                      <a:pt x="118" y="63"/>
                    </a:lnTo>
                    <a:lnTo>
                      <a:pt x="153" y="43"/>
                    </a:lnTo>
                    <a:lnTo>
                      <a:pt x="190" y="27"/>
                    </a:lnTo>
                    <a:lnTo>
                      <a:pt x="223" y="16"/>
                    </a:lnTo>
                    <a:lnTo>
                      <a:pt x="250" y="6"/>
                    </a:lnTo>
                    <a:lnTo>
                      <a:pt x="234" y="2"/>
                    </a:lnTo>
                    <a:lnTo>
                      <a:pt x="216" y="0"/>
                    </a:lnTo>
                    <a:lnTo>
                      <a:pt x="196" y="3"/>
                    </a:lnTo>
                    <a:lnTo>
                      <a:pt x="174" y="6"/>
                    </a:lnTo>
                    <a:lnTo>
                      <a:pt x="152" y="13"/>
                    </a:lnTo>
                    <a:lnTo>
                      <a:pt x="130" y="20"/>
                    </a:lnTo>
                    <a:lnTo>
                      <a:pt x="107" y="29"/>
                    </a:lnTo>
                    <a:lnTo>
                      <a:pt x="88" y="3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093" name="Freeform 42"/>
              <p:cNvSpPr>
                <a:spLocks/>
              </p:cNvSpPr>
              <p:nvPr/>
            </p:nvSpPr>
            <p:spPr bwMode="auto">
              <a:xfrm>
                <a:off x="8268" y="4481"/>
                <a:ext cx="53" cy="75"/>
              </a:xfrm>
              <a:custGeom>
                <a:avLst/>
                <a:gdLst>
                  <a:gd name="T0" fmla="*/ 1 w 160"/>
                  <a:gd name="T1" fmla="*/ 0 h 225"/>
                  <a:gd name="T2" fmla="*/ 1 w 160"/>
                  <a:gd name="T3" fmla="*/ 0 h 225"/>
                  <a:gd name="T4" fmla="*/ 1 w 160"/>
                  <a:gd name="T5" fmla="*/ 0 h 225"/>
                  <a:gd name="T6" fmla="*/ 1 w 160"/>
                  <a:gd name="T7" fmla="*/ 1 h 225"/>
                  <a:gd name="T8" fmla="*/ 0 w 160"/>
                  <a:gd name="T9" fmla="*/ 1 h 225"/>
                  <a:gd name="T10" fmla="*/ 0 w 160"/>
                  <a:gd name="T11" fmla="*/ 1 h 225"/>
                  <a:gd name="T12" fmla="*/ 0 w 160"/>
                  <a:gd name="T13" fmla="*/ 1 h 225"/>
                  <a:gd name="T14" fmla="*/ 0 w 160"/>
                  <a:gd name="T15" fmla="*/ 1 h 225"/>
                  <a:gd name="T16" fmla="*/ 0 w 160"/>
                  <a:gd name="T17" fmla="*/ 1 h 225"/>
                  <a:gd name="T18" fmla="*/ 0 w 160"/>
                  <a:gd name="T19" fmla="*/ 1 h 225"/>
                  <a:gd name="T20" fmla="*/ 0 w 160"/>
                  <a:gd name="T21" fmla="*/ 1 h 225"/>
                  <a:gd name="T22" fmla="*/ 0 w 160"/>
                  <a:gd name="T23" fmla="*/ 1 h 225"/>
                  <a:gd name="T24" fmla="*/ 0 w 160"/>
                  <a:gd name="T25" fmla="*/ 1 h 225"/>
                  <a:gd name="T26" fmla="*/ 0 w 160"/>
                  <a:gd name="T27" fmla="*/ 1 h 225"/>
                  <a:gd name="T28" fmla="*/ 0 w 160"/>
                  <a:gd name="T29" fmla="*/ 1 h 225"/>
                  <a:gd name="T30" fmla="*/ 0 w 160"/>
                  <a:gd name="T31" fmla="*/ 1 h 225"/>
                  <a:gd name="T32" fmla="*/ 0 w 160"/>
                  <a:gd name="T33" fmla="*/ 1 h 225"/>
                  <a:gd name="T34" fmla="*/ 0 w 160"/>
                  <a:gd name="T35" fmla="*/ 1 h 225"/>
                  <a:gd name="T36" fmla="*/ 0 w 160"/>
                  <a:gd name="T37" fmla="*/ 1 h 225"/>
                  <a:gd name="T38" fmla="*/ 0 w 160"/>
                  <a:gd name="T39" fmla="*/ 1 h 225"/>
                  <a:gd name="T40" fmla="*/ 1 w 160"/>
                  <a:gd name="T41" fmla="*/ 1 h 225"/>
                  <a:gd name="T42" fmla="*/ 1 w 160"/>
                  <a:gd name="T43" fmla="*/ 1 h 225"/>
                  <a:gd name="T44" fmla="*/ 1 w 160"/>
                  <a:gd name="T45" fmla="*/ 0 h 225"/>
                  <a:gd name="T46" fmla="*/ 1 w 160"/>
                  <a:gd name="T47" fmla="*/ 0 h 225"/>
                  <a:gd name="T48" fmla="*/ 1 w 160"/>
                  <a:gd name="T49" fmla="*/ 0 h 225"/>
                  <a:gd name="T50" fmla="*/ 1 w 160"/>
                  <a:gd name="T51" fmla="*/ 0 h 225"/>
                  <a:gd name="T52" fmla="*/ 0 w 160"/>
                  <a:gd name="T53" fmla="*/ 0 h 225"/>
                  <a:gd name="T54" fmla="*/ 0 w 160"/>
                  <a:gd name="T55" fmla="*/ 0 h 225"/>
                  <a:gd name="T56" fmla="*/ 0 w 160"/>
                  <a:gd name="T57" fmla="*/ 0 h 225"/>
                  <a:gd name="T58" fmla="*/ 0 w 160"/>
                  <a:gd name="T59" fmla="*/ 0 h 225"/>
                  <a:gd name="T60" fmla="*/ 0 w 160"/>
                  <a:gd name="T61" fmla="*/ 0 h 225"/>
                  <a:gd name="T62" fmla="*/ 0 w 160"/>
                  <a:gd name="T63" fmla="*/ 0 h 225"/>
                  <a:gd name="T64" fmla="*/ 0 w 160"/>
                  <a:gd name="T65" fmla="*/ 0 h 225"/>
                  <a:gd name="T66" fmla="*/ 0 w 160"/>
                  <a:gd name="T67" fmla="*/ 0 h 225"/>
                  <a:gd name="T68" fmla="*/ 0 w 160"/>
                  <a:gd name="T69" fmla="*/ 0 h 225"/>
                  <a:gd name="T70" fmla="*/ 0 w 160"/>
                  <a:gd name="T71" fmla="*/ 0 h 225"/>
                  <a:gd name="T72" fmla="*/ 0 w 160"/>
                  <a:gd name="T73" fmla="*/ 0 h 225"/>
                  <a:gd name="T74" fmla="*/ 0 w 160"/>
                  <a:gd name="T75" fmla="*/ 0 h 225"/>
                  <a:gd name="T76" fmla="*/ 0 w 160"/>
                  <a:gd name="T77" fmla="*/ 0 h 225"/>
                  <a:gd name="T78" fmla="*/ 1 w 160"/>
                  <a:gd name="T79" fmla="*/ 0 h 225"/>
                  <a:gd name="T80" fmla="*/ 1 w 160"/>
                  <a:gd name="T81" fmla="*/ 0 h 225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160" h="225">
                    <a:moveTo>
                      <a:pt x="135" y="73"/>
                    </a:moveTo>
                    <a:lnTo>
                      <a:pt x="141" y="96"/>
                    </a:lnTo>
                    <a:lnTo>
                      <a:pt x="140" y="118"/>
                    </a:lnTo>
                    <a:lnTo>
                      <a:pt x="129" y="135"/>
                    </a:lnTo>
                    <a:lnTo>
                      <a:pt x="115" y="151"/>
                    </a:lnTo>
                    <a:lnTo>
                      <a:pt x="97" y="165"/>
                    </a:lnTo>
                    <a:lnTo>
                      <a:pt x="76" y="179"/>
                    </a:lnTo>
                    <a:lnTo>
                      <a:pt x="56" y="192"/>
                    </a:lnTo>
                    <a:lnTo>
                      <a:pt x="38" y="205"/>
                    </a:lnTo>
                    <a:lnTo>
                      <a:pt x="35" y="210"/>
                    </a:lnTo>
                    <a:lnTo>
                      <a:pt x="34" y="212"/>
                    </a:lnTo>
                    <a:lnTo>
                      <a:pt x="34" y="217"/>
                    </a:lnTo>
                    <a:lnTo>
                      <a:pt x="35" y="221"/>
                    </a:lnTo>
                    <a:lnTo>
                      <a:pt x="40" y="224"/>
                    </a:lnTo>
                    <a:lnTo>
                      <a:pt x="44" y="225"/>
                    </a:lnTo>
                    <a:lnTo>
                      <a:pt x="47" y="225"/>
                    </a:lnTo>
                    <a:lnTo>
                      <a:pt x="51" y="224"/>
                    </a:lnTo>
                    <a:lnTo>
                      <a:pt x="75" y="211"/>
                    </a:lnTo>
                    <a:lnTo>
                      <a:pt x="97" y="197"/>
                    </a:lnTo>
                    <a:lnTo>
                      <a:pt x="117" y="181"/>
                    </a:lnTo>
                    <a:lnTo>
                      <a:pt x="137" y="162"/>
                    </a:lnTo>
                    <a:lnTo>
                      <a:pt x="150" y="142"/>
                    </a:lnTo>
                    <a:lnTo>
                      <a:pt x="159" y="119"/>
                    </a:lnTo>
                    <a:lnTo>
                      <a:pt x="160" y="95"/>
                    </a:lnTo>
                    <a:lnTo>
                      <a:pt x="154" y="69"/>
                    </a:lnTo>
                    <a:lnTo>
                      <a:pt x="141" y="49"/>
                    </a:lnTo>
                    <a:lnTo>
                      <a:pt x="122" y="31"/>
                    </a:lnTo>
                    <a:lnTo>
                      <a:pt x="98" y="18"/>
                    </a:lnTo>
                    <a:lnTo>
                      <a:pt x="72" y="8"/>
                    </a:lnTo>
                    <a:lnTo>
                      <a:pt x="46" y="3"/>
                    </a:lnTo>
                    <a:lnTo>
                      <a:pt x="24" y="0"/>
                    </a:lnTo>
                    <a:lnTo>
                      <a:pt x="7" y="0"/>
                    </a:lnTo>
                    <a:lnTo>
                      <a:pt x="0" y="4"/>
                    </a:lnTo>
                    <a:lnTo>
                      <a:pt x="18" y="11"/>
                    </a:lnTo>
                    <a:lnTo>
                      <a:pt x="37" y="17"/>
                    </a:lnTo>
                    <a:lnTo>
                      <a:pt x="57" y="23"/>
                    </a:lnTo>
                    <a:lnTo>
                      <a:pt x="76" y="29"/>
                    </a:lnTo>
                    <a:lnTo>
                      <a:pt x="95" y="36"/>
                    </a:lnTo>
                    <a:lnTo>
                      <a:pt x="112" y="46"/>
                    </a:lnTo>
                    <a:lnTo>
                      <a:pt x="125" y="57"/>
                    </a:lnTo>
                    <a:lnTo>
                      <a:pt x="135" y="73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094" name="Freeform 43"/>
              <p:cNvSpPr>
                <a:spLocks/>
              </p:cNvSpPr>
              <p:nvPr/>
            </p:nvSpPr>
            <p:spPr bwMode="auto">
              <a:xfrm>
                <a:off x="8073" y="4463"/>
                <a:ext cx="135" cy="158"/>
              </a:xfrm>
              <a:custGeom>
                <a:avLst/>
                <a:gdLst>
                  <a:gd name="T0" fmla="*/ 1 w 404"/>
                  <a:gd name="T1" fmla="*/ 0 h 472"/>
                  <a:gd name="T2" fmla="*/ 0 w 404"/>
                  <a:gd name="T3" fmla="*/ 1 h 472"/>
                  <a:gd name="T4" fmla="*/ 0 w 404"/>
                  <a:gd name="T5" fmla="*/ 1 h 472"/>
                  <a:gd name="T6" fmla="*/ 0 w 404"/>
                  <a:gd name="T7" fmla="*/ 1 h 472"/>
                  <a:gd name="T8" fmla="*/ 0 w 404"/>
                  <a:gd name="T9" fmla="*/ 1 h 472"/>
                  <a:gd name="T10" fmla="*/ 0 w 404"/>
                  <a:gd name="T11" fmla="*/ 1 h 472"/>
                  <a:gd name="T12" fmla="*/ 0 w 404"/>
                  <a:gd name="T13" fmla="*/ 2 h 472"/>
                  <a:gd name="T14" fmla="*/ 0 w 404"/>
                  <a:gd name="T15" fmla="*/ 2 h 472"/>
                  <a:gd name="T16" fmla="*/ 0 w 404"/>
                  <a:gd name="T17" fmla="*/ 2 h 472"/>
                  <a:gd name="T18" fmla="*/ 0 w 404"/>
                  <a:gd name="T19" fmla="*/ 2 h 472"/>
                  <a:gd name="T20" fmla="*/ 1 w 404"/>
                  <a:gd name="T21" fmla="*/ 2 h 472"/>
                  <a:gd name="T22" fmla="*/ 1 w 404"/>
                  <a:gd name="T23" fmla="*/ 2 h 472"/>
                  <a:gd name="T24" fmla="*/ 1 w 404"/>
                  <a:gd name="T25" fmla="*/ 2 h 472"/>
                  <a:gd name="T26" fmla="*/ 1 w 404"/>
                  <a:gd name="T27" fmla="*/ 2 h 472"/>
                  <a:gd name="T28" fmla="*/ 1 w 404"/>
                  <a:gd name="T29" fmla="*/ 2 h 472"/>
                  <a:gd name="T30" fmla="*/ 1 w 404"/>
                  <a:gd name="T31" fmla="*/ 2 h 472"/>
                  <a:gd name="T32" fmla="*/ 2 w 404"/>
                  <a:gd name="T33" fmla="*/ 2 h 472"/>
                  <a:gd name="T34" fmla="*/ 2 w 404"/>
                  <a:gd name="T35" fmla="*/ 2 h 472"/>
                  <a:gd name="T36" fmla="*/ 2 w 404"/>
                  <a:gd name="T37" fmla="*/ 2 h 472"/>
                  <a:gd name="T38" fmla="*/ 2 w 404"/>
                  <a:gd name="T39" fmla="*/ 2 h 472"/>
                  <a:gd name="T40" fmla="*/ 2 w 404"/>
                  <a:gd name="T41" fmla="*/ 2 h 472"/>
                  <a:gd name="T42" fmla="*/ 1 w 404"/>
                  <a:gd name="T43" fmla="*/ 2 h 472"/>
                  <a:gd name="T44" fmla="*/ 1 w 404"/>
                  <a:gd name="T45" fmla="*/ 2 h 472"/>
                  <a:gd name="T46" fmla="*/ 1 w 404"/>
                  <a:gd name="T47" fmla="*/ 2 h 472"/>
                  <a:gd name="T48" fmla="*/ 1 w 404"/>
                  <a:gd name="T49" fmla="*/ 2 h 472"/>
                  <a:gd name="T50" fmla="*/ 1 w 404"/>
                  <a:gd name="T51" fmla="*/ 2 h 472"/>
                  <a:gd name="T52" fmla="*/ 1 w 404"/>
                  <a:gd name="T53" fmla="*/ 2 h 472"/>
                  <a:gd name="T54" fmla="*/ 0 w 404"/>
                  <a:gd name="T55" fmla="*/ 2 h 472"/>
                  <a:gd name="T56" fmla="*/ 0 w 404"/>
                  <a:gd name="T57" fmla="*/ 1 h 472"/>
                  <a:gd name="T58" fmla="*/ 0 w 404"/>
                  <a:gd name="T59" fmla="*/ 1 h 472"/>
                  <a:gd name="T60" fmla="*/ 0 w 404"/>
                  <a:gd name="T61" fmla="*/ 1 h 472"/>
                  <a:gd name="T62" fmla="*/ 0 w 404"/>
                  <a:gd name="T63" fmla="*/ 1 h 472"/>
                  <a:gd name="T64" fmla="*/ 0 w 404"/>
                  <a:gd name="T65" fmla="*/ 1 h 472"/>
                  <a:gd name="T66" fmla="*/ 0 w 404"/>
                  <a:gd name="T67" fmla="*/ 1 h 472"/>
                  <a:gd name="T68" fmla="*/ 0 w 404"/>
                  <a:gd name="T69" fmla="*/ 1 h 472"/>
                  <a:gd name="T70" fmla="*/ 1 w 404"/>
                  <a:gd name="T71" fmla="*/ 0 h 472"/>
                  <a:gd name="T72" fmla="*/ 1 w 404"/>
                  <a:gd name="T73" fmla="*/ 0 h 472"/>
                  <a:gd name="T74" fmla="*/ 1 w 404"/>
                  <a:gd name="T75" fmla="*/ 0 h 472"/>
                  <a:gd name="T76" fmla="*/ 1 w 404"/>
                  <a:gd name="T77" fmla="*/ 0 h 472"/>
                  <a:gd name="T78" fmla="*/ 1 w 404"/>
                  <a:gd name="T79" fmla="*/ 0 h 472"/>
                  <a:gd name="T80" fmla="*/ 1 w 404"/>
                  <a:gd name="T81" fmla="*/ 0 h 472"/>
                  <a:gd name="T82" fmla="*/ 1 w 404"/>
                  <a:gd name="T83" fmla="*/ 0 h 472"/>
                  <a:gd name="T84" fmla="*/ 1 w 404"/>
                  <a:gd name="T85" fmla="*/ 0 h 472"/>
                  <a:gd name="T86" fmla="*/ 1 w 404"/>
                  <a:gd name="T87" fmla="*/ 0 h 472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404" h="472">
                    <a:moveTo>
                      <a:pt x="157" y="61"/>
                    </a:moveTo>
                    <a:lnTo>
                      <a:pt x="127" y="87"/>
                    </a:lnTo>
                    <a:lnTo>
                      <a:pt x="96" y="113"/>
                    </a:lnTo>
                    <a:lnTo>
                      <a:pt x="68" y="143"/>
                    </a:lnTo>
                    <a:lnTo>
                      <a:pt x="43" y="175"/>
                    </a:lnTo>
                    <a:lnTo>
                      <a:pt x="22" y="208"/>
                    </a:lnTo>
                    <a:lnTo>
                      <a:pt x="8" y="244"/>
                    </a:lnTo>
                    <a:lnTo>
                      <a:pt x="0" y="283"/>
                    </a:lnTo>
                    <a:lnTo>
                      <a:pt x="2" y="323"/>
                    </a:lnTo>
                    <a:lnTo>
                      <a:pt x="5" y="333"/>
                    </a:lnTo>
                    <a:lnTo>
                      <a:pt x="8" y="344"/>
                    </a:lnTo>
                    <a:lnTo>
                      <a:pt x="12" y="353"/>
                    </a:lnTo>
                    <a:lnTo>
                      <a:pt x="18" y="363"/>
                    </a:lnTo>
                    <a:lnTo>
                      <a:pt x="25" y="372"/>
                    </a:lnTo>
                    <a:lnTo>
                      <a:pt x="34" y="380"/>
                    </a:lnTo>
                    <a:lnTo>
                      <a:pt x="41" y="388"/>
                    </a:lnTo>
                    <a:lnTo>
                      <a:pt x="52" y="393"/>
                    </a:lnTo>
                    <a:lnTo>
                      <a:pt x="71" y="405"/>
                    </a:lnTo>
                    <a:lnTo>
                      <a:pt x="90" y="415"/>
                    </a:lnTo>
                    <a:lnTo>
                      <a:pt x="109" y="424"/>
                    </a:lnTo>
                    <a:lnTo>
                      <a:pt x="129" y="431"/>
                    </a:lnTo>
                    <a:lnTo>
                      <a:pt x="150" y="438"/>
                    </a:lnTo>
                    <a:lnTo>
                      <a:pt x="171" y="444"/>
                    </a:lnTo>
                    <a:lnTo>
                      <a:pt x="191" y="449"/>
                    </a:lnTo>
                    <a:lnTo>
                      <a:pt x="212" y="454"/>
                    </a:lnTo>
                    <a:lnTo>
                      <a:pt x="234" y="458"/>
                    </a:lnTo>
                    <a:lnTo>
                      <a:pt x="254" y="461"/>
                    </a:lnTo>
                    <a:lnTo>
                      <a:pt x="276" y="464"/>
                    </a:lnTo>
                    <a:lnTo>
                      <a:pt x="298" y="467"/>
                    </a:lnTo>
                    <a:lnTo>
                      <a:pt x="319" y="468"/>
                    </a:lnTo>
                    <a:lnTo>
                      <a:pt x="341" y="470"/>
                    </a:lnTo>
                    <a:lnTo>
                      <a:pt x="363" y="471"/>
                    </a:lnTo>
                    <a:lnTo>
                      <a:pt x="383" y="472"/>
                    </a:lnTo>
                    <a:lnTo>
                      <a:pt x="391" y="472"/>
                    </a:lnTo>
                    <a:lnTo>
                      <a:pt x="397" y="470"/>
                    </a:lnTo>
                    <a:lnTo>
                      <a:pt x="401" y="464"/>
                    </a:lnTo>
                    <a:lnTo>
                      <a:pt x="404" y="458"/>
                    </a:lnTo>
                    <a:lnTo>
                      <a:pt x="404" y="451"/>
                    </a:lnTo>
                    <a:lnTo>
                      <a:pt x="401" y="445"/>
                    </a:lnTo>
                    <a:lnTo>
                      <a:pt x="395" y="441"/>
                    </a:lnTo>
                    <a:lnTo>
                      <a:pt x="388" y="438"/>
                    </a:lnTo>
                    <a:lnTo>
                      <a:pt x="369" y="434"/>
                    </a:lnTo>
                    <a:lnTo>
                      <a:pt x="350" y="431"/>
                    </a:lnTo>
                    <a:lnTo>
                      <a:pt x="331" y="426"/>
                    </a:lnTo>
                    <a:lnTo>
                      <a:pt x="310" y="424"/>
                    </a:lnTo>
                    <a:lnTo>
                      <a:pt x="291" y="421"/>
                    </a:lnTo>
                    <a:lnTo>
                      <a:pt x="272" y="418"/>
                    </a:lnTo>
                    <a:lnTo>
                      <a:pt x="251" y="415"/>
                    </a:lnTo>
                    <a:lnTo>
                      <a:pt x="232" y="411"/>
                    </a:lnTo>
                    <a:lnTo>
                      <a:pt x="213" y="408"/>
                    </a:lnTo>
                    <a:lnTo>
                      <a:pt x="194" y="403"/>
                    </a:lnTo>
                    <a:lnTo>
                      <a:pt x="175" y="398"/>
                    </a:lnTo>
                    <a:lnTo>
                      <a:pt x="156" y="393"/>
                    </a:lnTo>
                    <a:lnTo>
                      <a:pt x="138" y="386"/>
                    </a:lnTo>
                    <a:lnTo>
                      <a:pt x="119" y="379"/>
                    </a:lnTo>
                    <a:lnTo>
                      <a:pt x="102" y="372"/>
                    </a:lnTo>
                    <a:lnTo>
                      <a:pt x="84" y="362"/>
                    </a:lnTo>
                    <a:lnTo>
                      <a:pt x="69" y="352"/>
                    </a:lnTo>
                    <a:lnTo>
                      <a:pt x="58" y="339"/>
                    </a:lnTo>
                    <a:lnTo>
                      <a:pt x="49" y="324"/>
                    </a:lnTo>
                    <a:lnTo>
                      <a:pt x="44" y="307"/>
                    </a:lnTo>
                    <a:lnTo>
                      <a:pt x="43" y="290"/>
                    </a:lnTo>
                    <a:lnTo>
                      <a:pt x="44" y="270"/>
                    </a:lnTo>
                    <a:lnTo>
                      <a:pt x="49" y="250"/>
                    </a:lnTo>
                    <a:lnTo>
                      <a:pt x="55" y="234"/>
                    </a:lnTo>
                    <a:lnTo>
                      <a:pt x="65" y="212"/>
                    </a:lnTo>
                    <a:lnTo>
                      <a:pt x="77" y="191"/>
                    </a:lnTo>
                    <a:lnTo>
                      <a:pt x="90" y="172"/>
                    </a:lnTo>
                    <a:lnTo>
                      <a:pt x="104" y="155"/>
                    </a:lnTo>
                    <a:lnTo>
                      <a:pt x="119" y="138"/>
                    </a:lnTo>
                    <a:lnTo>
                      <a:pt x="135" y="120"/>
                    </a:lnTo>
                    <a:lnTo>
                      <a:pt x="154" y="103"/>
                    </a:lnTo>
                    <a:lnTo>
                      <a:pt x="173" y="86"/>
                    </a:lnTo>
                    <a:lnTo>
                      <a:pt x="193" y="71"/>
                    </a:lnTo>
                    <a:lnTo>
                      <a:pt x="218" y="59"/>
                    </a:lnTo>
                    <a:lnTo>
                      <a:pt x="245" y="47"/>
                    </a:lnTo>
                    <a:lnTo>
                      <a:pt x="273" y="36"/>
                    </a:lnTo>
                    <a:lnTo>
                      <a:pt x="298" y="25"/>
                    </a:lnTo>
                    <a:lnTo>
                      <a:pt x="319" y="17"/>
                    </a:lnTo>
                    <a:lnTo>
                      <a:pt x="332" y="8"/>
                    </a:lnTo>
                    <a:lnTo>
                      <a:pt x="336" y="2"/>
                    </a:lnTo>
                    <a:lnTo>
                      <a:pt x="322" y="0"/>
                    </a:lnTo>
                    <a:lnTo>
                      <a:pt x="301" y="1"/>
                    </a:lnTo>
                    <a:lnTo>
                      <a:pt x="278" y="5"/>
                    </a:lnTo>
                    <a:lnTo>
                      <a:pt x="253" y="13"/>
                    </a:lnTo>
                    <a:lnTo>
                      <a:pt x="226" y="23"/>
                    </a:lnTo>
                    <a:lnTo>
                      <a:pt x="201" y="34"/>
                    </a:lnTo>
                    <a:lnTo>
                      <a:pt x="178" y="47"/>
                    </a:lnTo>
                    <a:lnTo>
                      <a:pt x="157" y="61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095" name="Freeform 44"/>
              <p:cNvSpPr>
                <a:spLocks/>
              </p:cNvSpPr>
              <p:nvPr/>
            </p:nvSpPr>
            <p:spPr bwMode="auto">
              <a:xfrm>
                <a:off x="8263" y="4458"/>
                <a:ext cx="118" cy="105"/>
              </a:xfrm>
              <a:custGeom>
                <a:avLst/>
                <a:gdLst>
                  <a:gd name="T0" fmla="*/ 1 w 354"/>
                  <a:gd name="T1" fmla="*/ 0 h 315"/>
                  <a:gd name="T2" fmla="*/ 1 w 354"/>
                  <a:gd name="T3" fmla="*/ 0 h 315"/>
                  <a:gd name="T4" fmla="*/ 1 w 354"/>
                  <a:gd name="T5" fmla="*/ 1 h 315"/>
                  <a:gd name="T6" fmla="*/ 1 w 354"/>
                  <a:gd name="T7" fmla="*/ 1 h 315"/>
                  <a:gd name="T8" fmla="*/ 1 w 354"/>
                  <a:gd name="T9" fmla="*/ 1 h 315"/>
                  <a:gd name="T10" fmla="*/ 1 w 354"/>
                  <a:gd name="T11" fmla="*/ 1 h 315"/>
                  <a:gd name="T12" fmla="*/ 1 w 354"/>
                  <a:gd name="T13" fmla="*/ 1 h 315"/>
                  <a:gd name="T14" fmla="*/ 1 w 354"/>
                  <a:gd name="T15" fmla="*/ 1 h 315"/>
                  <a:gd name="T16" fmla="*/ 1 w 354"/>
                  <a:gd name="T17" fmla="*/ 1 h 315"/>
                  <a:gd name="T18" fmla="*/ 1 w 354"/>
                  <a:gd name="T19" fmla="*/ 1 h 315"/>
                  <a:gd name="T20" fmla="*/ 1 w 354"/>
                  <a:gd name="T21" fmla="*/ 1 h 315"/>
                  <a:gd name="T22" fmla="*/ 1 w 354"/>
                  <a:gd name="T23" fmla="*/ 1 h 315"/>
                  <a:gd name="T24" fmla="*/ 1 w 354"/>
                  <a:gd name="T25" fmla="*/ 1 h 315"/>
                  <a:gd name="T26" fmla="*/ 1 w 354"/>
                  <a:gd name="T27" fmla="*/ 1 h 315"/>
                  <a:gd name="T28" fmla="*/ 1 w 354"/>
                  <a:gd name="T29" fmla="*/ 1 h 315"/>
                  <a:gd name="T30" fmla="*/ 1 w 354"/>
                  <a:gd name="T31" fmla="*/ 1 h 315"/>
                  <a:gd name="T32" fmla="*/ 1 w 354"/>
                  <a:gd name="T33" fmla="*/ 1 h 315"/>
                  <a:gd name="T34" fmla="*/ 1 w 354"/>
                  <a:gd name="T35" fmla="*/ 1 h 315"/>
                  <a:gd name="T36" fmla="*/ 1 w 354"/>
                  <a:gd name="T37" fmla="*/ 1 h 315"/>
                  <a:gd name="T38" fmla="*/ 1 w 354"/>
                  <a:gd name="T39" fmla="*/ 1 h 315"/>
                  <a:gd name="T40" fmla="*/ 1 w 354"/>
                  <a:gd name="T41" fmla="*/ 1 h 315"/>
                  <a:gd name="T42" fmla="*/ 1 w 354"/>
                  <a:gd name="T43" fmla="*/ 1 h 315"/>
                  <a:gd name="T44" fmla="*/ 1 w 354"/>
                  <a:gd name="T45" fmla="*/ 1 h 315"/>
                  <a:gd name="T46" fmla="*/ 1 w 354"/>
                  <a:gd name="T47" fmla="*/ 1 h 315"/>
                  <a:gd name="T48" fmla="*/ 1 w 354"/>
                  <a:gd name="T49" fmla="*/ 1 h 315"/>
                  <a:gd name="T50" fmla="*/ 1 w 354"/>
                  <a:gd name="T51" fmla="*/ 1 h 315"/>
                  <a:gd name="T52" fmla="*/ 1 w 354"/>
                  <a:gd name="T53" fmla="*/ 1 h 315"/>
                  <a:gd name="T54" fmla="*/ 1 w 354"/>
                  <a:gd name="T55" fmla="*/ 0 h 315"/>
                  <a:gd name="T56" fmla="*/ 1 w 354"/>
                  <a:gd name="T57" fmla="*/ 0 h 315"/>
                  <a:gd name="T58" fmla="*/ 1 w 354"/>
                  <a:gd name="T59" fmla="*/ 0 h 315"/>
                  <a:gd name="T60" fmla="*/ 1 w 354"/>
                  <a:gd name="T61" fmla="*/ 0 h 315"/>
                  <a:gd name="T62" fmla="*/ 1 w 354"/>
                  <a:gd name="T63" fmla="*/ 0 h 315"/>
                  <a:gd name="T64" fmla="*/ 1 w 354"/>
                  <a:gd name="T65" fmla="*/ 0 h 315"/>
                  <a:gd name="T66" fmla="*/ 1 w 354"/>
                  <a:gd name="T67" fmla="*/ 0 h 315"/>
                  <a:gd name="T68" fmla="*/ 1 w 354"/>
                  <a:gd name="T69" fmla="*/ 0 h 315"/>
                  <a:gd name="T70" fmla="*/ 1 w 354"/>
                  <a:gd name="T71" fmla="*/ 0 h 315"/>
                  <a:gd name="T72" fmla="*/ 1 w 354"/>
                  <a:gd name="T73" fmla="*/ 0 h 315"/>
                  <a:gd name="T74" fmla="*/ 0 w 354"/>
                  <a:gd name="T75" fmla="*/ 0 h 315"/>
                  <a:gd name="T76" fmla="*/ 0 w 354"/>
                  <a:gd name="T77" fmla="*/ 0 h 315"/>
                  <a:gd name="T78" fmla="*/ 0 w 354"/>
                  <a:gd name="T79" fmla="*/ 0 h 315"/>
                  <a:gd name="T80" fmla="*/ 0 w 354"/>
                  <a:gd name="T81" fmla="*/ 0 h 315"/>
                  <a:gd name="T82" fmla="*/ 0 w 354"/>
                  <a:gd name="T83" fmla="*/ 0 h 315"/>
                  <a:gd name="T84" fmla="*/ 0 w 354"/>
                  <a:gd name="T85" fmla="*/ 0 h 315"/>
                  <a:gd name="T86" fmla="*/ 0 w 354"/>
                  <a:gd name="T87" fmla="*/ 0 h 315"/>
                  <a:gd name="T88" fmla="*/ 0 w 354"/>
                  <a:gd name="T89" fmla="*/ 0 h 315"/>
                  <a:gd name="T90" fmla="*/ 0 w 354"/>
                  <a:gd name="T91" fmla="*/ 0 h 315"/>
                  <a:gd name="T92" fmla="*/ 0 w 354"/>
                  <a:gd name="T93" fmla="*/ 0 h 315"/>
                  <a:gd name="T94" fmla="*/ 0 w 354"/>
                  <a:gd name="T95" fmla="*/ 0 h 315"/>
                  <a:gd name="T96" fmla="*/ 0 w 354"/>
                  <a:gd name="T97" fmla="*/ 0 h 315"/>
                  <a:gd name="T98" fmla="*/ 0 w 354"/>
                  <a:gd name="T99" fmla="*/ 0 h 315"/>
                  <a:gd name="T100" fmla="*/ 0 w 354"/>
                  <a:gd name="T101" fmla="*/ 0 h 315"/>
                  <a:gd name="T102" fmla="*/ 1 w 354"/>
                  <a:gd name="T103" fmla="*/ 0 h 315"/>
                  <a:gd name="T104" fmla="*/ 1 w 354"/>
                  <a:gd name="T105" fmla="*/ 0 h 315"/>
                  <a:gd name="T106" fmla="*/ 1 w 354"/>
                  <a:gd name="T107" fmla="*/ 0 h 315"/>
                  <a:gd name="T108" fmla="*/ 1 w 354"/>
                  <a:gd name="T109" fmla="*/ 0 h 315"/>
                  <a:gd name="T110" fmla="*/ 1 w 354"/>
                  <a:gd name="T111" fmla="*/ 0 h 315"/>
                  <a:gd name="T112" fmla="*/ 1 w 354"/>
                  <a:gd name="T113" fmla="*/ 0 h 315"/>
                  <a:gd name="T114" fmla="*/ 1 w 354"/>
                  <a:gd name="T115" fmla="*/ 0 h 315"/>
                  <a:gd name="T116" fmla="*/ 1 w 354"/>
                  <a:gd name="T117" fmla="*/ 0 h 315"/>
                  <a:gd name="T118" fmla="*/ 1 w 354"/>
                  <a:gd name="T119" fmla="*/ 0 h 315"/>
                  <a:gd name="T120" fmla="*/ 1 w 354"/>
                  <a:gd name="T121" fmla="*/ 0 h 315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354" h="315">
                    <a:moveTo>
                      <a:pt x="294" y="96"/>
                    </a:moveTo>
                    <a:lnTo>
                      <a:pt x="310" y="113"/>
                    </a:lnTo>
                    <a:lnTo>
                      <a:pt x="320" y="133"/>
                    </a:lnTo>
                    <a:lnTo>
                      <a:pt x="325" y="155"/>
                    </a:lnTo>
                    <a:lnTo>
                      <a:pt x="325" y="178"/>
                    </a:lnTo>
                    <a:lnTo>
                      <a:pt x="322" y="197"/>
                    </a:lnTo>
                    <a:lnTo>
                      <a:pt x="316" y="212"/>
                    </a:lnTo>
                    <a:lnTo>
                      <a:pt x="306" y="228"/>
                    </a:lnTo>
                    <a:lnTo>
                      <a:pt x="295" y="241"/>
                    </a:lnTo>
                    <a:lnTo>
                      <a:pt x="282" y="256"/>
                    </a:lnTo>
                    <a:lnTo>
                      <a:pt x="269" y="267"/>
                    </a:lnTo>
                    <a:lnTo>
                      <a:pt x="256" y="280"/>
                    </a:lnTo>
                    <a:lnTo>
                      <a:pt x="243" y="293"/>
                    </a:lnTo>
                    <a:lnTo>
                      <a:pt x="240" y="297"/>
                    </a:lnTo>
                    <a:lnTo>
                      <a:pt x="240" y="302"/>
                    </a:lnTo>
                    <a:lnTo>
                      <a:pt x="240" y="306"/>
                    </a:lnTo>
                    <a:lnTo>
                      <a:pt x="243" y="310"/>
                    </a:lnTo>
                    <a:lnTo>
                      <a:pt x="247" y="313"/>
                    </a:lnTo>
                    <a:lnTo>
                      <a:pt x="253" y="315"/>
                    </a:lnTo>
                    <a:lnTo>
                      <a:pt x="257" y="313"/>
                    </a:lnTo>
                    <a:lnTo>
                      <a:pt x="262" y="310"/>
                    </a:lnTo>
                    <a:lnTo>
                      <a:pt x="291" y="292"/>
                    </a:lnTo>
                    <a:lnTo>
                      <a:pt x="316" y="267"/>
                    </a:lnTo>
                    <a:lnTo>
                      <a:pt x="335" y="240"/>
                    </a:lnTo>
                    <a:lnTo>
                      <a:pt x="348" y="208"/>
                    </a:lnTo>
                    <a:lnTo>
                      <a:pt x="354" y="177"/>
                    </a:lnTo>
                    <a:lnTo>
                      <a:pt x="351" y="143"/>
                    </a:lnTo>
                    <a:lnTo>
                      <a:pt x="339" y="113"/>
                    </a:lnTo>
                    <a:lnTo>
                      <a:pt x="316" y="86"/>
                    </a:lnTo>
                    <a:lnTo>
                      <a:pt x="298" y="72"/>
                    </a:lnTo>
                    <a:lnTo>
                      <a:pt x="278" y="60"/>
                    </a:lnTo>
                    <a:lnTo>
                      <a:pt x="256" y="49"/>
                    </a:lnTo>
                    <a:lnTo>
                      <a:pt x="231" y="39"/>
                    </a:lnTo>
                    <a:lnTo>
                      <a:pt x="206" y="29"/>
                    </a:lnTo>
                    <a:lnTo>
                      <a:pt x="181" y="21"/>
                    </a:lnTo>
                    <a:lnTo>
                      <a:pt x="155" y="16"/>
                    </a:lnTo>
                    <a:lnTo>
                      <a:pt x="130" y="10"/>
                    </a:lnTo>
                    <a:lnTo>
                      <a:pt x="105" y="6"/>
                    </a:lnTo>
                    <a:lnTo>
                      <a:pt x="83" y="3"/>
                    </a:lnTo>
                    <a:lnTo>
                      <a:pt x="61" y="0"/>
                    </a:lnTo>
                    <a:lnTo>
                      <a:pt x="43" y="0"/>
                    </a:lnTo>
                    <a:lnTo>
                      <a:pt x="27" y="0"/>
                    </a:lnTo>
                    <a:lnTo>
                      <a:pt x="14" y="0"/>
                    </a:lnTo>
                    <a:lnTo>
                      <a:pt x="5" y="3"/>
                    </a:lnTo>
                    <a:lnTo>
                      <a:pt x="0" y="6"/>
                    </a:lnTo>
                    <a:lnTo>
                      <a:pt x="15" y="8"/>
                    </a:lnTo>
                    <a:lnTo>
                      <a:pt x="30" y="10"/>
                    </a:lnTo>
                    <a:lnTo>
                      <a:pt x="47" y="13"/>
                    </a:lnTo>
                    <a:lnTo>
                      <a:pt x="65" y="16"/>
                    </a:lnTo>
                    <a:lnTo>
                      <a:pt x="83" y="20"/>
                    </a:lnTo>
                    <a:lnTo>
                      <a:pt x="103" y="23"/>
                    </a:lnTo>
                    <a:lnTo>
                      <a:pt x="122" y="27"/>
                    </a:lnTo>
                    <a:lnTo>
                      <a:pt x="143" y="31"/>
                    </a:lnTo>
                    <a:lnTo>
                      <a:pt x="162" y="37"/>
                    </a:lnTo>
                    <a:lnTo>
                      <a:pt x="182" y="43"/>
                    </a:lnTo>
                    <a:lnTo>
                      <a:pt x="203" y="49"/>
                    </a:lnTo>
                    <a:lnTo>
                      <a:pt x="222" y="56"/>
                    </a:lnTo>
                    <a:lnTo>
                      <a:pt x="241" y="64"/>
                    </a:lnTo>
                    <a:lnTo>
                      <a:pt x="260" y="75"/>
                    </a:lnTo>
                    <a:lnTo>
                      <a:pt x="278" y="85"/>
                    </a:lnTo>
                    <a:lnTo>
                      <a:pt x="294" y="96"/>
                    </a:lnTo>
                    <a:close/>
                  </a:path>
                </a:pathLst>
              </a:custGeom>
              <a:solidFill>
                <a:srgbClr val="C9E8FF"/>
              </a:solidFill>
              <a:ln w="6350" cmpd="sng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096" name="Freeform 45"/>
              <p:cNvSpPr>
                <a:spLocks/>
              </p:cNvSpPr>
              <p:nvPr/>
            </p:nvSpPr>
            <p:spPr bwMode="auto">
              <a:xfrm>
                <a:off x="8023" y="4506"/>
                <a:ext cx="47" cy="99"/>
              </a:xfrm>
              <a:custGeom>
                <a:avLst/>
                <a:gdLst>
                  <a:gd name="T0" fmla="*/ 0 w 143"/>
                  <a:gd name="T1" fmla="*/ 1 h 297"/>
                  <a:gd name="T2" fmla="*/ 0 w 143"/>
                  <a:gd name="T3" fmla="*/ 1 h 297"/>
                  <a:gd name="T4" fmla="*/ 0 w 143"/>
                  <a:gd name="T5" fmla="*/ 1 h 297"/>
                  <a:gd name="T6" fmla="*/ 0 w 143"/>
                  <a:gd name="T7" fmla="*/ 1 h 297"/>
                  <a:gd name="T8" fmla="*/ 0 w 143"/>
                  <a:gd name="T9" fmla="*/ 1 h 297"/>
                  <a:gd name="T10" fmla="*/ 0 w 143"/>
                  <a:gd name="T11" fmla="*/ 1 h 297"/>
                  <a:gd name="T12" fmla="*/ 0 w 143"/>
                  <a:gd name="T13" fmla="*/ 1 h 297"/>
                  <a:gd name="T14" fmla="*/ 0 w 143"/>
                  <a:gd name="T15" fmla="*/ 1 h 297"/>
                  <a:gd name="T16" fmla="*/ 0 w 143"/>
                  <a:gd name="T17" fmla="*/ 1 h 297"/>
                  <a:gd name="T18" fmla="*/ 0 w 143"/>
                  <a:gd name="T19" fmla="*/ 1 h 297"/>
                  <a:gd name="T20" fmla="*/ 1 w 143"/>
                  <a:gd name="T21" fmla="*/ 1 h 297"/>
                  <a:gd name="T22" fmla="*/ 1 w 143"/>
                  <a:gd name="T23" fmla="*/ 1 h 297"/>
                  <a:gd name="T24" fmla="*/ 1 w 143"/>
                  <a:gd name="T25" fmla="*/ 1 h 297"/>
                  <a:gd name="T26" fmla="*/ 1 w 143"/>
                  <a:gd name="T27" fmla="*/ 1 h 297"/>
                  <a:gd name="T28" fmla="*/ 1 w 143"/>
                  <a:gd name="T29" fmla="*/ 1 h 297"/>
                  <a:gd name="T30" fmla="*/ 1 w 143"/>
                  <a:gd name="T31" fmla="*/ 1 h 297"/>
                  <a:gd name="T32" fmla="*/ 0 w 143"/>
                  <a:gd name="T33" fmla="*/ 1 h 297"/>
                  <a:gd name="T34" fmla="*/ 0 w 143"/>
                  <a:gd name="T35" fmla="*/ 1 h 297"/>
                  <a:gd name="T36" fmla="*/ 0 w 143"/>
                  <a:gd name="T37" fmla="*/ 1 h 297"/>
                  <a:gd name="T38" fmla="*/ 0 w 143"/>
                  <a:gd name="T39" fmla="*/ 1 h 297"/>
                  <a:gd name="T40" fmla="*/ 0 w 143"/>
                  <a:gd name="T41" fmla="*/ 1 h 297"/>
                  <a:gd name="T42" fmla="*/ 0 w 143"/>
                  <a:gd name="T43" fmla="*/ 1 h 297"/>
                  <a:gd name="T44" fmla="*/ 0 w 143"/>
                  <a:gd name="T45" fmla="*/ 1 h 297"/>
                  <a:gd name="T46" fmla="*/ 0 w 143"/>
                  <a:gd name="T47" fmla="*/ 1 h 297"/>
                  <a:gd name="T48" fmla="*/ 0 w 143"/>
                  <a:gd name="T49" fmla="*/ 0 h 297"/>
                  <a:gd name="T50" fmla="*/ 0 w 143"/>
                  <a:gd name="T51" fmla="*/ 0 h 297"/>
                  <a:gd name="T52" fmla="*/ 0 w 143"/>
                  <a:gd name="T53" fmla="*/ 0 h 297"/>
                  <a:gd name="T54" fmla="*/ 0 w 143"/>
                  <a:gd name="T55" fmla="*/ 0 h 297"/>
                  <a:gd name="T56" fmla="*/ 0 w 143"/>
                  <a:gd name="T57" fmla="*/ 0 h 297"/>
                  <a:gd name="T58" fmla="*/ 0 w 143"/>
                  <a:gd name="T59" fmla="*/ 0 h 297"/>
                  <a:gd name="T60" fmla="*/ 0 w 143"/>
                  <a:gd name="T61" fmla="*/ 0 h 297"/>
                  <a:gd name="T62" fmla="*/ 1 w 143"/>
                  <a:gd name="T63" fmla="*/ 0 h 297"/>
                  <a:gd name="T64" fmla="*/ 1 w 143"/>
                  <a:gd name="T65" fmla="*/ 0 h 297"/>
                  <a:gd name="T66" fmla="*/ 1 w 143"/>
                  <a:gd name="T67" fmla="*/ 0 h 297"/>
                  <a:gd name="T68" fmla="*/ 0 w 143"/>
                  <a:gd name="T69" fmla="*/ 0 h 297"/>
                  <a:gd name="T70" fmla="*/ 0 w 143"/>
                  <a:gd name="T71" fmla="*/ 0 h 297"/>
                  <a:gd name="T72" fmla="*/ 0 w 143"/>
                  <a:gd name="T73" fmla="*/ 0 h 297"/>
                  <a:gd name="T74" fmla="*/ 0 w 143"/>
                  <a:gd name="T75" fmla="*/ 0 h 297"/>
                  <a:gd name="T76" fmla="*/ 0 w 143"/>
                  <a:gd name="T77" fmla="*/ 0 h 297"/>
                  <a:gd name="T78" fmla="*/ 0 w 143"/>
                  <a:gd name="T79" fmla="*/ 1 h 297"/>
                  <a:gd name="T80" fmla="*/ 0 w 143"/>
                  <a:gd name="T81" fmla="*/ 1 h 29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143" h="297">
                    <a:moveTo>
                      <a:pt x="0" y="162"/>
                    </a:moveTo>
                    <a:lnTo>
                      <a:pt x="0" y="187"/>
                    </a:lnTo>
                    <a:lnTo>
                      <a:pt x="5" y="210"/>
                    </a:lnTo>
                    <a:lnTo>
                      <a:pt x="16" y="231"/>
                    </a:lnTo>
                    <a:lnTo>
                      <a:pt x="30" y="250"/>
                    </a:lnTo>
                    <a:lnTo>
                      <a:pt x="48" y="266"/>
                    </a:lnTo>
                    <a:lnTo>
                      <a:pt x="69" y="280"/>
                    </a:lnTo>
                    <a:lnTo>
                      <a:pt x="92" y="290"/>
                    </a:lnTo>
                    <a:lnTo>
                      <a:pt x="116" y="296"/>
                    </a:lnTo>
                    <a:lnTo>
                      <a:pt x="123" y="297"/>
                    </a:lnTo>
                    <a:lnTo>
                      <a:pt x="130" y="295"/>
                    </a:lnTo>
                    <a:lnTo>
                      <a:pt x="136" y="290"/>
                    </a:lnTo>
                    <a:lnTo>
                      <a:pt x="139" y="284"/>
                    </a:lnTo>
                    <a:lnTo>
                      <a:pt x="139" y="277"/>
                    </a:lnTo>
                    <a:lnTo>
                      <a:pt x="138" y="270"/>
                    </a:lnTo>
                    <a:lnTo>
                      <a:pt x="133" y="264"/>
                    </a:lnTo>
                    <a:lnTo>
                      <a:pt x="126" y="261"/>
                    </a:lnTo>
                    <a:lnTo>
                      <a:pt x="102" y="253"/>
                    </a:lnTo>
                    <a:lnTo>
                      <a:pt x="80" y="241"/>
                    </a:lnTo>
                    <a:lnTo>
                      <a:pt x="63" y="226"/>
                    </a:lnTo>
                    <a:lnTo>
                      <a:pt x="50" y="208"/>
                    </a:lnTo>
                    <a:lnTo>
                      <a:pt x="41" y="187"/>
                    </a:lnTo>
                    <a:lnTo>
                      <a:pt x="36" y="164"/>
                    </a:lnTo>
                    <a:lnTo>
                      <a:pt x="36" y="139"/>
                    </a:lnTo>
                    <a:lnTo>
                      <a:pt x="44" y="113"/>
                    </a:lnTo>
                    <a:lnTo>
                      <a:pt x="52" y="95"/>
                    </a:lnTo>
                    <a:lnTo>
                      <a:pt x="64" y="78"/>
                    </a:lnTo>
                    <a:lnTo>
                      <a:pt x="77" y="62"/>
                    </a:lnTo>
                    <a:lnTo>
                      <a:pt x="92" y="47"/>
                    </a:lnTo>
                    <a:lnTo>
                      <a:pt x="105" y="34"/>
                    </a:lnTo>
                    <a:lnTo>
                      <a:pt x="120" y="23"/>
                    </a:lnTo>
                    <a:lnTo>
                      <a:pt x="133" y="11"/>
                    </a:lnTo>
                    <a:lnTo>
                      <a:pt x="143" y="1"/>
                    </a:lnTo>
                    <a:lnTo>
                      <a:pt x="133" y="0"/>
                    </a:lnTo>
                    <a:lnTo>
                      <a:pt x="117" y="7"/>
                    </a:lnTo>
                    <a:lnTo>
                      <a:pt x="95" y="23"/>
                    </a:lnTo>
                    <a:lnTo>
                      <a:pt x="70" y="44"/>
                    </a:lnTo>
                    <a:lnTo>
                      <a:pt x="47" y="72"/>
                    </a:lnTo>
                    <a:lnTo>
                      <a:pt x="25" y="101"/>
                    </a:lnTo>
                    <a:lnTo>
                      <a:pt x="8" y="132"/>
                    </a:lnTo>
                    <a:lnTo>
                      <a:pt x="0" y="162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097" name="Freeform 46"/>
              <p:cNvSpPr>
                <a:spLocks/>
              </p:cNvSpPr>
              <p:nvPr/>
            </p:nvSpPr>
            <p:spPr bwMode="auto">
              <a:xfrm>
                <a:off x="8360" y="4451"/>
                <a:ext cx="103" cy="129"/>
              </a:xfrm>
              <a:custGeom>
                <a:avLst/>
                <a:gdLst>
                  <a:gd name="T0" fmla="*/ 1 w 309"/>
                  <a:gd name="T1" fmla="*/ 1 h 388"/>
                  <a:gd name="T2" fmla="*/ 1 w 309"/>
                  <a:gd name="T3" fmla="*/ 1 h 388"/>
                  <a:gd name="T4" fmla="*/ 1 w 309"/>
                  <a:gd name="T5" fmla="*/ 1 h 388"/>
                  <a:gd name="T6" fmla="*/ 1 w 309"/>
                  <a:gd name="T7" fmla="*/ 1 h 388"/>
                  <a:gd name="T8" fmla="*/ 1 w 309"/>
                  <a:gd name="T9" fmla="*/ 1 h 388"/>
                  <a:gd name="T10" fmla="*/ 1 w 309"/>
                  <a:gd name="T11" fmla="*/ 1 h 388"/>
                  <a:gd name="T12" fmla="*/ 1 w 309"/>
                  <a:gd name="T13" fmla="*/ 1 h 388"/>
                  <a:gd name="T14" fmla="*/ 1 w 309"/>
                  <a:gd name="T15" fmla="*/ 1 h 388"/>
                  <a:gd name="T16" fmla="*/ 1 w 309"/>
                  <a:gd name="T17" fmla="*/ 1 h 388"/>
                  <a:gd name="T18" fmla="*/ 1 w 309"/>
                  <a:gd name="T19" fmla="*/ 1 h 388"/>
                  <a:gd name="T20" fmla="*/ 1 w 309"/>
                  <a:gd name="T21" fmla="*/ 2 h 388"/>
                  <a:gd name="T22" fmla="*/ 1 w 309"/>
                  <a:gd name="T23" fmla="*/ 2 h 388"/>
                  <a:gd name="T24" fmla="*/ 1 w 309"/>
                  <a:gd name="T25" fmla="*/ 2 h 388"/>
                  <a:gd name="T26" fmla="*/ 1 w 309"/>
                  <a:gd name="T27" fmla="*/ 2 h 388"/>
                  <a:gd name="T28" fmla="*/ 1 w 309"/>
                  <a:gd name="T29" fmla="*/ 2 h 388"/>
                  <a:gd name="T30" fmla="*/ 1 w 309"/>
                  <a:gd name="T31" fmla="*/ 1 h 388"/>
                  <a:gd name="T32" fmla="*/ 1 w 309"/>
                  <a:gd name="T33" fmla="*/ 1 h 388"/>
                  <a:gd name="T34" fmla="*/ 1 w 309"/>
                  <a:gd name="T35" fmla="*/ 1 h 388"/>
                  <a:gd name="T36" fmla="*/ 1 w 309"/>
                  <a:gd name="T37" fmla="*/ 1 h 388"/>
                  <a:gd name="T38" fmla="*/ 1 w 309"/>
                  <a:gd name="T39" fmla="*/ 1 h 388"/>
                  <a:gd name="T40" fmla="*/ 1 w 309"/>
                  <a:gd name="T41" fmla="*/ 1 h 388"/>
                  <a:gd name="T42" fmla="*/ 1 w 309"/>
                  <a:gd name="T43" fmla="*/ 0 h 388"/>
                  <a:gd name="T44" fmla="*/ 1 w 309"/>
                  <a:gd name="T45" fmla="*/ 0 h 388"/>
                  <a:gd name="T46" fmla="*/ 1 w 309"/>
                  <a:gd name="T47" fmla="*/ 0 h 388"/>
                  <a:gd name="T48" fmla="*/ 1 w 309"/>
                  <a:gd name="T49" fmla="*/ 0 h 388"/>
                  <a:gd name="T50" fmla="*/ 1 w 309"/>
                  <a:gd name="T51" fmla="*/ 0 h 388"/>
                  <a:gd name="T52" fmla="*/ 0 w 309"/>
                  <a:gd name="T53" fmla="*/ 0 h 388"/>
                  <a:gd name="T54" fmla="*/ 0 w 309"/>
                  <a:gd name="T55" fmla="*/ 0 h 388"/>
                  <a:gd name="T56" fmla="*/ 0 w 309"/>
                  <a:gd name="T57" fmla="*/ 0 h 388"/>
                  <a:gd name="T58" fmla="*/ 0 w 309"/>
                  <a:gd name="T59" fmla="*/ 0 h 388"/>
                  <a:gd name="T60" fmla="*/ 0 w 309"/>
                  <a:gd name="T61" fmla="*/ 0 h 388"/>
                  <a:gd name="T62" fmla="*/ 0 w 309"/>
                  <a:gd name="T63" fmla="*/ 0 h 388"/>
                  <a:gd name="T64" fmla="*/ 0 w 309"/>
                  <a:gd name="T65" fmla="*/ 0 h 388"/>
                  <a:gd name="T66" fmla="*/ 0 w 309"/>
                  <a:gd name="T67" fmla="*/ 0 h 388"/>
                  <a:gd name="T68" fmla="*/ 1 w 309"/>
                  <a:gd name="T69" fmla="*/ 0 h 388"/>
                  <a:gd name="T70" fmla="*/ 1 w 309"/>
                  <a:gd name="T71" fmla="*/ 0 h 388"/>
                  <a:gd name="T72" fmla="*/ 1 w 309"/>
                  <a:gd name="T73" fmla="*/ 0 h 388"/>
                  <a:gd name="T74" fmla="*/ 1 w 309"/>
                  <a:gd name="T75" fmla="*/ 1 h 38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09" h="388">
                    <a:moveTo>
                      <a:pt x="250" y="145"/>
                    </a:moveTo>
                    <a:lnTo>
                      <a:pt x="260" y="155"/>
                    </a:lnTo>
                    <a:lnTo>
                      <a:pt x="269" y="167"/>
                    </a:lnTo>
                    <a:lnTo>
                      <a:pt x="275" y="180"/>
                    </a:lnTo>
                    <a:lnTo>
                      <a:pt x="281" y="193"/>
                    </a:lnTo>
                    <a:lnTo>
                      <a:pt x="282" y="206"/>
                    </a:lnTo>
                    <a:lnTo>
                      <a:pt x="282" y="220"/>
                    </a:lnTo>
                    <a:lnTo>
                      <a:pt x="278" y="234"/>
                    </a:lnTo>
                    <a:lnTo>
                      <a:pt x="272" y="247"/>
                    </a:lnTo>
                    <a:lnTo>
                      <a:pt x="262" y="262"/>
                    </a:lnTo>
                    <a:lnTo>
                      <a:pt x="250" y="275"/>
                    </a:lnTo>
                    <a:lnTo>
                      <a:pt x="237" y="286"/>
                    </a:lnTo>
                    <a:lnTo>
                      <a:pt x="222" y="298"/>
                    </a:lnTo>
                    <a:lnTo>
                      <a:pt x="209" y="308"/>
                    </a:lnTo>
                    <a:lnTo>
                      <a:pt x="194" y="319"/>
                    </a:lnTo>
                    <a:lnTo>
                      <a:pt x="180" y="331"/>
                    </a:lnTo>
                    <a:lnTo>
                      <a:pt x="166" y="344"/>
                    </a:lnTo>
                    <a:lnTo>
                      <a:pt x="162" y="348"/>
                    </a:lnTo>
                    <a:lnTo>
                      <a:pt x="159" y="354"/>
                    </a:lnTo>
                    <a:lnTo>
                      <a:pt x="156" y="359"/>
                    </a:lnTo>
                    <a:lnTo>
                      <a:pt x="153" y="365"/>
                    </a:lnTo>
                    <a:lnTo>
                      <a:pt x="152" y="371"/>
                    </a:lnTo>
                    <a:lnTo>
                      <a:pt x="152" y="377"/>
                    </a:lnTo>
                    <a:lnTo>
                      <a:pt x="153" y="382"/>
                    </a:lnTo>
                    <a:lnTo>
                      <a:pt x="158" y="387"/>
                    </a:lnTo>
                    <a:lnTo>
                      <a:pt x="163" y="388"/>
                    </a:lnTo>
                    <a:lnTo>
                      <a:pt x="169" y="388"/>
                    </a:lnTo>
                    <a:lnTo>
                      <a:pt x="175" y="387"/>
                    </a:lnTo>
                    <a:lnTo>
                      <a:pt x="180" y="382"/>
                    </a:lnTo>
                    <a:lnTo>
                      <a:pt x="194" y="367"/>
                    </a:lnTo>
                    <a:lnTo>
                      <a:pt x="210" y="351"/>
                    </a:lnTo>
                    <a:lnTo>
                      <a:pt x="227" y="337"/>
                    </a:lnTo>
                    <a:lnTo>
                      <a:pt x="244" y="322"/>
                    </a:lnTo>
                    <a:lnTo>
                      <a:pt x="260" y="308"/>
                    </a:lnTo>
                    <a:lnTo>
                      <a:pt x="275" y="292"/>
                    </a:lnTo>
                    <a:lnTo>
                      <a:pt x="290" y="275"/>
                    </a:lnTo>
                    <a:lnTo>
                      <a:pt x="300" y="256"/>
                    </a:lnTo>
                    <a:lnTo>
                      <a:pt x="307" y="234"/>
                    </a:lnTo>
                    <a:lnTo>
                      <a:pt x="309" y="213"/>
                    </a:lnTo>
                    <a:lnTo>
                      <a:pt x="304" y="191"/>
                    </a:lnTo>
                    <a:lnTo>
                      <a:pt x="297" y="171"/>
                    </a:lnTo>
                    <a:lnTo>
                      <a:pt x="285" y="151"/>
                    </a:lnTo>
                    <a:lnTo>
                      <a:pt x="271" y="134"/>
                    </a:lnTo>
                    <a:lnTo>
                      <a:pt x="253" y="118"/>
                    </a:lnTo>
                    <a:lnTo>
                      <a:pt x="235" y="104"/>
                    </a:lnTo>
                    <a:lnTo>
                      <a:pt x="222" y="94"/>
                    </a:lnTo>
                    <a:lnTo>
                      <a:pt x="207" y="85"/>
                    </a:lnTo>
                    <a:lnTo>
                      <a:pt x="191" y="75"/>
                    </a:lnTo>
                    <a:lnTo>
                      <a:pt x="175" y="65"/>
                    </a:lnTo>
                    <a:lnTo>
                      <a:pt x="159" y="55"/>
                    </a:lnTo>
                    <a:lnTo>
                      <a:pt x="141" y="45"/>
                    </a:lnTo>
                    <a:lnTo>
                      <a:pt x="124" y="36"/>
                    </a:lnTo>
                    <a:lnTo>
                      <a:pt x="108" y="28"/>
                    </a:lnTo>
                    <a:lnTo>
                      <a:pt x="92" y="20"/>
                    </a:lnTo>
                    <a:lnTo>
                      <a:pt x="75" y="13"/>
                    </a:lnTo>
                    <a:lnTo>
                      <a:pt x="59" y="9"/>
                    </a:lnTo>
                    <a:lnTo>
                      <a:pt x="45" y="5"/>
                    </a:lnTo>
                    <a:lnTo>
                      <a:pt x="31" y="2"/>
                    </a:lnTo>
                    <a:lnTo>
                      <a:pt x="20" y="0"/>
                    </a:lnTo>
                    <a:lnTo>
                      <a:pt x="9" y="2"/>
                    </a:lnTo>
                    <a:lnTo>
                      <a:pt x="0" y="5"/>
                    </a:lnTo>
                    <a:lnTo>
                      <a:pt x="11" y="7"/>
                    </a:lnTo>
                    <a:lnTo>
                      <a:pt x="23" y="12"/>
                    </a:lnTo>
                    <a:lnTo>
                      <a:pt x="36" y="17"/>
                    </a:lnTo>
                    <a:lnTo>
                      <a:pt x="49" y="23"/>
                    </a:lnTo>
                    <a:lnTo>
                      <a:pt x="65" y="30"/>
                    </a:lnTo>
                    <a:lnTo>
                      <a:pt x="81" y="38"/>
                    </a:lnTo>
                    <a:lnTo>
                      <a:pt x="99" y="46"/>
                    </a:lnTo>
                    <a:lnTo>
                      <a:pt x="116" y="55"/>
                    </a:lnTo>
                    <a:lnTo>
                      <a:pt x="134" y="65"/>
                    </a:lnTo>
                    <a:lnTo>
                      <a:pt x="152" y="75"/>
                    </a:lnTo>
                    <a:lnTo>
                      <a:pt x="169" y="86"/>
                    </a:lnTo>
                    <a:lnTo>
                      <a:pt x="187" y="98"/>
                    </a:lnTo>
                    <a:lnTo>
                      <a:pt x="205" y="109"/>
                    </a:lnTo>
                    <a:lnTo>
                      <a:pt x="221" y="121"/>
                    </a:lnTo>
                    <a:lnTo>
                      <a:pt x="235" y="132"/>
                    </a:lnTo>
                    <a:lnTo>
                      <a:pt x="250" y="145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098" name="Freeform 47"/>
              <p:cNvSpPr>
                <a:spLocks/>
              </p:cNvSpPr>
              <p:nvPr/>
            </p:nvSpPr>
            <p:spPr bwMode="auto">
              <a:xfrm>
                <a:off x="8279" y="4648"/>
                <a:ext cx="135" cy="97"/>
              </a:xfrm>
              <a:custGeom>
                <a:avLst/>
                <a:gdLst>
                  <a:gd name="T0" fmla="*/ 1 w 406"/>
                  <a:gd name="T1" fmla="*/ 0 h 292"/>
                  <a:gd name="T2" fmla="*/ 1 w 406"/>
                  <a:gd name="T3" fmla="*/ 1 h 292"/>
                  <a:gd name="T4" fmla="*/ 2 w 406"/>
                  <a:gd name="T5" fmla="*/ 1 h 292"/>
                  <a:gd name="T6" fmla="*/ 2 w 406"/>
                  <a:gd name="T7" fmla="*/ 1 h 292"/>
                  <a:gd name="T8" fmla="*/ 2 w 406"/>
                  <a:gd name="T9" fmla="*/ 1 h 292"/>
                  <a:gd name="T10" fmla="*/ 2 w 406"/>
                  <a:gd name="T11" fmla="*/ 1 h 292"/>
                  <a:gd name="T12" fmla="*/ 2 w 406"/>
                  <a:gd name="T13" fmla="*/ 1 h 292"/>
                  <a:gd name="T14" fmla="*/ 2 w 406"/>
                  <a:gd name="T15" fmla="*/ 1 h 292"/>
                  <a:gd name="T16" fmla="*/ 1 w 406"/>
                  <a:gd name="T17" fmla="*/ 1 h 292"/>
                  <a:gd name="T18" fmla="*/ 1 w 406"/>
                  <a:gd name="T19" fmla="*/ 1 h 292"/>
                  <a:gd name="T20" fmla="*/ 1 w 406"/>
                  <a:gd name="T21" fmla="*/ 0 h 292"/>
                  <a:gd name="T22" fmla="*/ 1 w 406"/>
                  <a:gd name="T23" fmla="*/ 0 h 292"/>
                  <a:gd name="T24" fmla="*/ 1 w 406"/>
                  <a:gd name="T25" fmla="*/ 0 h 292"/>
                  <a:gd name="T26" fmla="*/ 1 w 406"/>
                  <a:gd name="T27" fmla="*/ 0 h 292"/>
                  <a:gd name="T28" fmla="*/ 1 w 406"/>
                  <a:gd name="T29" fmla="*/ 0 h 292"/>
                  <a:gd name="T30" fmla="*/ 1 w 406"/>
                  <a:gd name="T31" fmla="*/ 0 h 292"/>
                  <a:gd name="T32" fmla="*/ 0 w 406"/>
                  <a:gd name="T33" fmla="*/ 0 h 292"/>
                  <a:gd name="T34" fmla="*/ 0 w 406"/>
                  <a:gd name="T35" fmla="*/ 0 h 292"/>
                  <a:gd name="T36" fmla="*/ 0 w 406"/>
                  <a:gd name="T37" fmla="*/ 1 h 292"/>
                  <a:gd name="T38" fmla="*/ 0 w 406"/>
                  <a:gd name="T39" fmla="*/ 1 h 292"/>
                  <a:gd name="T40" fmla="*/ 0 w 406"/>
                  <a:gd name="T41" fmla="*/ 1 h 292"/>
                  <a:gd name="T42" fmla="*/ 0 w 406"/>
                  <a:gd name="T43" fmla="*/ 0 h 292"/>
                  <a:gd name="T44" fmla="*/ 0 w 406"/>
                  <a:gd name="T45" fmla="*/ 0 h 292"/>
                  <a:gd name="T46" fmla="*/ 0 w 406"/>
                  <a:gd name="T47" fmla="*/ 0 h 292"/>
                  <a:gd name="T48" fmla="*/ 1 w 406"/>
                  <a:gd name="T49" fmla="*/ 0 h 292"/>
                  <a:gd name="T50" fmla="*/ 1 w 406"/>
                  <a:gd name="T51" fmla="*/ 0 h 292"/>
                  <a:gd name="T52" fmla="*/ 1 w 406"/>
                  <a:gd name="T53" fmla="*/ 0 h 292"/>
                  <a:gd name="T54" fmla="*/ 1 w 406"/>
                  <a:gd name="T55" fmla="*/ 0 h 292"/>
                  <a:gd name="T56" fmla="*/ 1 w 406"/>
                  <a:gd name="T57" fmla="*/ 0 h 292"/>
                  <a:gd name="T58" fmla="*/ 1 w 406"/>
                  <a:gd name="T59" fmla="*/ 0 h 292"/>
                  <a:gd name="T60" fmla="*/ 1 w 406"/>
                  <a:gd name="T61" fmla="*/ 0 h 292"/>
                  <a:gd name="T62" fmla="*/ 1 w 406"/>
                  <a:gd name="T63" fmla="*/ 0 h 29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406" h="292">
                    <a:moveTo>
                      <a:pt x="326" y="36"/>
                    </a:moveTo>
                    <a:lnTo>
                      <a:pt x="332" y="65"/>
                    </a:lnTo>
                    <a:lnTo>
                      <a:pt x="340" y="93"/>
                    </a:lnTo>
                    <a:lnTo>
                      <a:pt x="351" y="123"/>
                    </a:lnTo>
                    <a:lnTo>
                      <a:pt x="361" y="152"/>
                    </a:lnTo>
                    <a:lnTo>
                      <a:pt x="373" y="181"/>
                    </a:lnTo>
                    <a:lnTo>
                      <a:pt x="384" y="210"/>
                    </a:lnTo>
                    <a:lnTo>
                      <a:pt x="395" y="237"/>
                    </a:lnTo>
                    <a:lnTo>
                      <a:pt x="405" y="266"/>
                    </a:lnTo>
                    <a:lnTo>
                      <a:pt x="406" y="273"/>
                    </a:lnTo>
                    <a:lnTo>
                      <a:pt x="406" y="279"/>
                    </a:lnTo>
                    <a:lnTo>
                      <a:pt x="404" y="284"/>
                    </a:lnTo>
                    <a:lnTo>
                      <a:pt x="399" y="289"/>
                    </a:lnTo>
                    <a:lnTo>
                      <a:pt x="393" y="292"/>
                    </a:lnTo>
                    <a:lnTo>
                      <a:pt x="387" y="292"/>
                    </a:lnTo>
                    <a:lnTo>
                      <a:pt x="381" y="289"/>
                    </a:lnTo>
                    <a:lnTo>
                      <a:pt x="377" y="283"/>
                    </a:lnTo>
                    <a:lnTo>
                      <a:pt x="364" y="251"/>
                    </a:lnTo>
                    <a:lnTo>
                      <a:pt x="352" y="213"/>
                    </a:lnTo>
                    <a:lnTo>
                      <a:pt x="339" y="171"/>
                    </a:lnTo>
                    <a:lnTo>
                      <a:pt x="329" y="131"/>
                    </a:lnTo>
                    <a:lnTo>
                      <a:pt x="318" y="93"/>
                    </a:lnTo>
                    <a:lnTo>
                      <a:pt x="311" y="63"/>
                    </a:lnTo>
                    <a:lnTo>
                      <a:pt x="307" y="42"/>
                    </a:lnTo>
                    <a:lnTo>
                      <a:pt x="305" y="34"/>
                    </a:lnTo>
                    <a:lnTo>
                      <a:pt x="283" y="34"/>
                    </a:lnTo>
                    <a:lnTo>
                      <a:pt x="261" y="36"/>
                    </a:lnTo>
                    <a:lnTo>
                      <a:pt x="239" y="39"/>
                    </a:lnTo>
                    <a:lnTo>
                      <a:pt x="216" y="43"/>
                    </a:lnTo>
                    <a:lnTo>
                      <a:pt x="192" y="50"/>
                    </a:lnTo>
                    <a:lnTo>
                      <a:pt x="170" y="57"/>
                    </a:lnTo>
                    <a:lnTo>
                      <a:pt x="148" y="65"/>
                    </a:lnTo>
                    <a:lnTo>
                      <a:pt x="126" y="73"/>
                    </a:lnTo>
                    <a:lnTo>
                      <a:pt x="106" y="83"/>
                    </a:lnTo>
                    <a:lnTo>
                      <a:pt x="85" y="93"/>
                    </a:lnTo>
                    <a:lnTo>
                      <a:pt x="67" y="103"/>
                    </a:lnTo>
                    <a:lnTo>
                      <a:pt x="50" y="113"/>
                    </a:lnTo>
                    <a:lnTo>
                      <a:pt x="34" y="122"/>
                    </a:lnTo>
                    <a:lnTo>
                      <a:pt x="20" y="132"/>
                    </a:lnTo>
                    <a:lnTo>
                      <a:pt x="9" y="141"/>
                    </a:lnTo>
                    <a:lnTo>
                      <a:pt x="0" y="148"/>
                    </a:lnTo>
                    <a:lnTo>
                      <a:pt x="0" y="133"/>
                    </a:lnTo>
                    <a:lnTo>
                      <a:pt x="7" y="118"/>
                    </a:lnTo>
                    <a:lnTo>
                      <a:pt x="19" y="102"/>
                    </a:lnTo>
                    <a:lnTo>
                      <a:pt x="35" y="86"/>
                    </a:lnTo>
                    <a:lnTo>
                      <a:pt x="53" y="70"/>
                    </a:lnTo>
                    <a:lnTo>
                      <a:pt x="73" y="54"/>
                    </a:lnTo>
                    <a:lnTo>
                      <a:pt x="92" y="43"/>
                    </a:lnTo>
                    <a:lnTo>
                      <a:pt x="111" y="33"/>
                    </a:lnTo>
                    <a:lnTo>
                      <a:pt x="139" y="23"/>
                    </a:lnTo>
                    <a:lnTo>
                      <a:pt x="173" y="14"/>
                    </a:lnTo>
                    <a:lnTo>
                      <a:pt x="210" y="8"/>
                    </a:lnTo>
                    <a:lnTo>
                      <a:pt x="245" y="4"/>
                    </a:lnTo>
                    <a:lnTo>
                      <a:pt x="277" y="1"/>
                    </a:lnTo>
                    <a:lnTo>
                      <a:pt x="304" y="0"/>
                    </a:lnTo>
                    <a:lnTo>
                      <a:pt x="321" y="0"/>
                    </a:lnTo>
                    <a:lnTo>
                      <a:pt x="329" y="0"/>
                    </a:lnTo>
                    <a:lnTo>
                      <a:pt x="336" y="1"/>
                    </a:lnTo>
                    <a:lnTo>
                      <a:pt x="342" y="6"/>
                    </a:lnTo>
                    <a:lnTo>
                      <a:pt x="345" y="11"/>
                    </a:lnTo>
                    <a:lnTo>
                      <a:pt x="346" y="19"/>
                    </a:lnTo>
                    <a:lnTo>
                      <a:pt x="345" y="26"/>
                    </a:lnTo>
                    <a:lnTo>
                      <a:pt x="340" y="31"/>
                    </a:lnTo>
                    <a:lnTo>
                      <a:pt x="335" y="34"/>
                    </a:lnTo>
                    <a:lnTo>
                      <a:pt x="326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099" name="Freeform 48"/>
              <p:cNvSpPr>
                <a:spLocks/>
              </p:cNvSpPr>
              <p:nvPr/>
            </p:nvSpPr>
            <p:spPr bwMode="auto">
              <a:xfrm>
                <a:off x="8272" y="4697"/>
                <a:ext cx="146" cy="320"/>
              </a:xfrm>
              <a:custGeom>
                <a:avLst/>
                <a:gdLst>
                  <a:gd name="T0" fmla="*/ 0 w 439"/>
                  <a:gd name="T1" fmla="*/ 1 h 960"/>
                  <a:gd name="T2" fmla="*/ 0 w 439"/>
                  <a:gd name="T3" fmla="*/ 1 h 960"/>
                  <a:gd name="T4" fmla="*/ 0 w 439"/>
                  <a:gd name="T5" fmla="*/ 2 h 960"/>
                  <a:gd name="T6" fmla="*/ 1 w 439"/>
                  <a:gd name="T7" fmla="*/ 2 h 960"/>
                  <a:gd name="T8" fmla="*/ 1 w 439"/>
                  <a:gd name="T9" fmla="*/ 2 h 960"/>
                  <a:gd name="T10" fmla="*/ 1 w 439"/>
                  <a:gd name="T11" fmla="*/ 3 h 960"/>
                  <a:gd name="T12" fmla="*/ 1 w 439"/>
                  <a:gd name="T13" fmla="*/ 3 h 960"/>
                  <a:gd name="T14" fmla="*/ 1 w 439"/>
                  <a:gd name="T15" fmla="*/ 3 h 960"/>
                  <a:gd name="T16" fmla="*/ 1 w 439"/>
                  <a:gd name="T17" fmla="*/ 3 h 960"/>
                  <a:gd name="T18" fmla="*/ 2 w 439"/>
                  <a:gd name="T19" fmla="*/ 4 h 960"/>
                  <a:gd name="T20" fmla="*/ 2 w 439"/>
                  <a:gd name="T21" fmla="*/ 4 h 960"/>
                  <a:gd name="T22" fmla="*/ 2 w 439"/>
                  <a:gd name="T23" fmla="*/ 4 h 960"/>
                  <a:gd name="T24" fmla="*/ 2 w 439"/>
                  <a:gd name="T25" fmla="*/ 4 h 960"/>
                  <a:gd name="T26" fmla="*/ 2 w 439"/>
                  <a:gd name="T27" fmla="*/ 4 h 960"/>
                  <a:gd name="T28" fmla="*/ 2 w 439"/>
                  <a:gd name="T29" fmla="*/ 4 h 960"/>
                  <a:gd name="T30" fmla="*/ 2 w 439"/>
                  <a:gd name="T31" fmla="*/ 4 h 960"/>
                  <a:gd name="T32" fmla="*/ 2 w 439"/>
                  <a:gd name="T33" fmla="*/ 4 h 960"/>
                  <a:gd name="T34" fmla="*/ 2 w 439"/>
                  <a:gd name="T35" fmla="*/ 3 h 960"/>
                  <a:gd name="T36" fmla="*/ 1 w 439"/>
                  <a:gd name="T37" fmla="*/ 3 h 960"/>
                  <a:gd name="T38" fmla="*/ 1 w 439"/>
                  <a:gd name="T39" fmla="*/ 3 h 960"/>
                  <a:gd name="T40" fmla="*/ 1 w 439"/>
                  <a:gd name="T41" fmla="*/ 3 h 960"/>
                  <a:gd name="T42" fmla="*/ 1 w 439"/>
                  <a:gd name="T43" fmla="*/ 2 h 960"/>
                  <a:gd name="T44" fmla="*/ 1 w 439"/>
                  <a:gd name="T45" fmla="*/ 2 h 960"/>
                  <a:gd name="T46" fmla="*/ 1 w 439"/>
                  <a:gd name="T47" fmla="*/ 1 h 960"/>
                  <a:gd name="T48" fmla="*/ 0 w 439"/>
                  <a:gd name="T49" fmla="*/ 1 h 960"/>
                  <a:gd name="T50" fmla="*/ 0 w 439"/>
                  <a:gd name="T51" fmla="*/ 1 h 960"/>
                  <a:gd name="T52" fmla="*/ 0 w 439"/>
                  <a:gd name="T53" fmla="*/ 0 h 960"/>
                  <a:gd name="T54" fmla="*/ 0 w 439"/>
                  <a:gd name="T55" fmla="*/ 0 h 960"/>
                  <a:gd name="T56" fmla="*/ 0 w 439"/>
                  <a:gd name="T57" fmla="*/ 0 h 960"/>
                  <a:gd name="T58" fmla="*/ 0 w 439"/>
                  <a:gd name="T59" fmla="*/ 0 h 960"/>
                  <a:gd name="T60" fmla="*/ 0 w 439"/>
                  <a:gd name="T61" fmla="*/ 0 h 960"/>
                  <a:gd name="T62" fmla="*/ 0 w 439"/>
                  <a:gd name="T63" fmla="*/ 0 h 960"/>
                  <a:gd name="T64" fmla="*/ 0 w 439"/>
                  <a:gd name="T65" fmla="*/ 1 h 960"/>
                  <a:gd name="T66" fmla="*/ 0 w 439"/>
                  <a:gd name="T67" fmla="*/ 1 h 96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439" h="960">
                    <a:moveTo>
                      <a:pt x="72" y="270"/>
                    </a:moveTo>
                    <a:lnTo>
                      <a:pt x="82" y="289"/>
                    </a:lnTo>
                    <a:lnTo>
                      <a:pt x="85" y="302"/>
                    </a:lnTo>
                    <a:lnTo>
                      <a:pt x="87" y="316"/>
                    </a:lnTo>
                    <a:lnTo>
                      <a:pt x="93" y="336"/>
                    </a:lnTo>
                    <a:lnTo>
                      <a:pt x="107" y="376"/>
                    </a:lnTo>
                    <a:lnTo>
                      <a:pt x="124" y="417"/>
                    </a:lnTo>
                    <a:lnTo>
                      <a:pt x="141" y="455"/>
                    </a:lnTo>
                    <a:lnTo>
                      <a:pt x="157" y="494"/>
                    </a:lnTo>
                    <a:lnTo>
                      <a:pt x="175" y="533"/>
                    </a:lnTo>
                    <a:lnTo>
                      <a:pt x="193" y="572"/>
                    </a:lnTo>
                    <a:lnTo>
                      <a:pt x="210" y="611"/>
                    </a:lnTo>
                    <a:lnTo>
                      <a:pt x="229" y="649"/>
                    </a:lnTo>
                    <a:lnTo>
                      <a:pt x="248" y="687"/>
                    </a:lnTo>
                    <a:lnTo>
                      <a:pt x="267" y="726"/>
                    </a:lnTo>
                    <a:lnTo>
                      <a:pt x="287" y="763"/>
                    </a:lnTo>
                    <a:lnTo>
                      <a:pt x="307" y="802"/>
                    </a:lnTo>
                    <a:lnTo>
                      <a:pt x="326" y="839"/>
                    </a:lnTo>
                    <a:lnTo>
                      <a:pt x="347" y="878"/>
                    </a:lnTo>
                    <a:lnTo>
                      <a:pt x="367" y="915"/>
                    </a:lnTo>
                    <a:lnTo>
                      <a:pt x="388" y="954"/>
                    </a:lnTo>
                    <a:lnTo>
                      <a:pt x="391" y="957"/>
                    </a:lnTo>
                    <a:lnTo>
                      <a:pt x="397" y="958"/>
                    </a:lnTo>
                    <a:lnTo>
                      <a:pt x="404" y="960"/>
                    </a:lnTo>
                    <a:lnTo>
                      <a:pt x="413" y="960"/>
                    </a:lnTo>
                    <a:lnTo>
                      <a:pt x="420" y="960"/>
                    </a:lnTo>
                    <a:lnTo>
                      <a:pt x="427" y="958"/>
                    </a:lnTo>
                    <a:lnTo>
                      <a:pt x="433" y="957"/>
                    </a:lnTo>
                    <a:lnTo>
                      <a:pt x="436" y="954"/>
                    </a:lnTo>
                    <a:lnTo>
                      <a:pt x="439" y="948"/>
                    </a:lnTo>
                    <a:lnTo>
                      <a:pt x="439" y="943"/>
                    </a:lnTo>
                    <a:lnTo>
                      <a:pt x="436" y="937"/>
                    </a:lnTo>
                    <a:lnTo>
                      <a:pt x="432" y="932"/>
                    </a:lnTo>
                    <a:lnTo>
                      <a:pt x="414" y="902"/>
                    </a:lnTo>
                    <a:lnTo>
                      <a:pt x="398" y="874"/>
                    </a:lnTo>
                    <a:lnTo>
                      <a:pt x="380" y="843"/>
                    </a:lnTo>
                    <a:lnTo>
                      <a:pt x="364" y="813"/>
                    </a:lnTo>
                    <a:lnTo>
                      <a:pt x="348" y="784"/>
                    </a:lnTo>
                    <a:lnTo>
                      <a:pt x="332" y="754"/>
                    </a:lnTo>
                    <a:lnTo>
                      <a:pt x="314" y="724"/>
                    </a:lnTo>
                    <a:lnTo>
                      <a:pt x="298" y="694"/>
                    </a:lnTo>
                    <a:lnTo>
                      <a:pt x="269" y="638"/>
                    </a:lnTo>
                    <a:lnTo>
                      <a:pt x="242" y="585"/>
                    </a:lnTo>
                    <a:lnTo>
                      <a:pt x="216" y="532"/>
                    </a:lnTo>
                    <a:lnTo>
                      <a:pt x="193" y="477"/>
                    </a:lnTo>
                    <a:lnTo>
                      <a:pt x="169" y="424"/>
                    </a:lnTo>
                    <a:lnTo>
                      <a:pt x="149" y="369"/>
                    </a:lnTo>
                    <a:lnTo>
                      <a:pt x="128" y="312"/>
                    </a:lnTo>
                    <a:lnTo>
                      <a:pt x="107" y="253"/>
                    </a:lnTo>
                    <a:lnTo>
                      <a:pt x="91" y="220"/>
                    </a:lnTo>
                    <a:lnTo>
                      <a:pt x="75" y="181"/>
                    </a:lnTo>
                    <a:lnTo>
                      <a:pt x="60" y="139"/>
                    </a:lnTo>
                    <a:lnTo>
                      <a:pt x="47" y="99"/>
                    </a:lnTo>
                    <a:lnTo>
                      <a:pt x="35" y="62"/>
                    </a:lnTo>
                    <a:lnTo>
                      <a:pt x="25" y="31"/>
                    </a:lnTo>
                    <a:lnTo>
                      <a:pt x="15" y="10"/>
                    </a:lnTo>
                    <a:lnTo>
                      <a:pt x="8" y="0"/>
                    </a:lnTo>
                    <a:lnTo>
                      <a:pt x="5" y="1"/>
                    </a:lnTo>
                    <a:lnTo>
                      <a:pt x="2" y="4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6" y="47"/>
                    </a:lnTo>
                    <a:lnTo>
                      <a:pt x="11" y="82"/>
                    </a:lnTo>
                    <a:lnTo>
                      <a:pt x="16" y="115"/>
                    </a:lnTo>
                    <a:lnTo>
                      <a:pt x="24" y="146"/>
                    </a:lnTo>
                    <a:lnTo>
                      <a:pt x="33" y="179"/>
                    </a:lnTo>
                    <a:lnTo>
                      <a:pt x="43" y="211"/>
                    </a:lnTo>
                    <a:lnTo>
                      <a:pt x="56" y="241"/>
                    </a:lnTo>
                    <a:lnTo>
                      <a:pt x="72" y="27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00" name="Freeform 49"/>
              <p:cNvSpPr>
                <a:spLocks/>
              </p:cNvSpPr>
              <p:nvPr/>
            </p:nvSpPr>
            <p:spPr bwMode="auto">
              <a:xfrm>
                <a:off x="8416" y="4972"/>
                <a:ext cx="128" cy="66"/>
              </a:xfrm>
              <a:custGeom>
                <a:avLst/>
                <a:gdLst>
                  <a:gd name="T0" fmla="*/ 0 w 382"/>
                  <a:gd name="T1" fmla="*/ 1 h 198"/>
                  <a:gd name="T2" fmla="*/ 0 w 382"/>
                  <a:gd name="T3" fmla="*/ 1 h 198"/>
                  <a:gd name="T4" fmla="*/ 0 w 382"/>
                  <a:gd name="T5" fmla="*/ 1 h 198"/>
                  <a:gd name="T6" fmla="*/ 0 w 382"/>
                  <a:gd name="T7" fmla="*/ 1 h 198"/>
                  <a:gd name="T8" fmla="*/ 0 w 382"/>
                  <a:gd name="T9" fmla="*/ 1 h 198"/>
                  <a:gd name="T10" fmla="*/ 0 w 382"/>
                  <a:gd name="T11" fmla="*/ 1 h 198"/>
                  <a:gd name="T12" fmla="*/ 0 w 382"/>
                  <a:gd name="T13" fmla="*/ 1 h 198"/>
                  <a:gd name="T14" fmla="*/ 0 w 382"/>
                  <a:gd name="T15" fmla="*/ 1 h 198"/>
                  <a:gd name="T16" fmla="*/ 0 w 382"/>
                  <a:gd name="T17" fmla="*/ 1 h 198"/>
                  <a:gd name="T18" fmla="*/ 1 w 382"/>
                  <a:gd name="T19" fmla="*/ 1 h 198"/>
                  <a:gd name="T20" fmla="*/ 1 w 382"/>
                  <a:gd name="T21" fmla="*/ 1 h 198"/>
                  <a:gd name="T22" fmla="*/ 1 w 382"/>
                  <a:gd name="T23" fmla="*/ 1 h 198"/>
                  <a:gd name="T24" fmla="*/ 1 w 382"/>
                  <a:gd name="T25" fmla="*/ 0 h 198"/>
                  <a:gd name="T26" fmla="*/ 1 w 382"/>
                  <a:gd name="T27" fmla="*/ 0 h 198"/>
                  <a:gd name="T28" fmla="*/ 1 w 382"/>
                  <a:gd name="T29" fmla="*/ 0 h 198"/>
                  <a:gd name="T30" fmla="*/ 1 w 382"/>
                  <a:gd name="T31" fmla="*/ 0 h 198"/>
                  <a:gd name="T32" fmla="*/ 1 w 382"/>
                  <a:gd name="T33" fmla="*/ 0 h 198"/>
                  <a:gd name="T34" fmla="*/ 1 w 382"/>
                  <a:gd name="T35" fmla="*/ 0 h 198"/>
                  <a:gd name="T36" fmla="*/ 1 w 382"/>
                  <a:gd name="T37" fmla="*/ 0 h 198"/>
                  <a:gd name="T38" fmla="*/ 1 w 382"/>
                  <a:gd name="T39" fmla="*/ 0 h 198"/>
                  <a:gd name="T40" fmla="*/ 2 w 382"/>
                  <a:gd name="T41" fmla="*/ 0 h 198"/>
                  <a:gd name="T42" fmla="*/ 2 w 382"/>
                  <a:gd name="T43" fmla="*/ 0 h 198"/>
                  <a:gd name="T44" fmla="*/ 2 w 382"/>
                  <a:gd name="T45" fmla="*/ 0 h 198"/>
                  <a:gd name="T46" fmla="*/ 2 w 382"/>
                  <a:gd name="T47" fmla="*/ 0 h 198"/>
                  <a:gd name="T48" fmla="*/ 2 w 382"/>
                  <a:gd name="T49" fmla="*/ 0 h 198"/>
                  <a:gd name="T50" fmla="*/ 2 w 382"/>
                  <a:gd name="T51" fmla="*/ 0 h 198"/>
                  <a:gd name="T52" fmla="*/ 2 w 382"/>
                  <a:gd name="T53" fmla="*/ 0 h 198"/>
                  <a:gd name="T54" fmla="*/ 2 w 382"/>
                  <a:gd name="T55" fmla="*/ 0 h 198"/>
                  <a:gd name="T56" fmla="*/ 1 w 382"/>
                  <a:gd name="T57" fmla="*/ 0 h 198"/>
                  <a:gd name="T58" fmla="*/ 1 w 382"/>
                  <a:gd name="T59" fmla="*/ 0 h 198"/>
                  <a:gd name="T60" fmla="*/ 1 w 382"/>
                  <a:gd name="T61" fmla="*/ 0 h 198"/>
                  <a:gd name="T62" fmla="*/ 1 w 382"/>
                  <a:gd name="T63" fmla="*/ 0 h 198"/>
                  <a:gd name="T64" fmla="*/ 1 w 382"/>
                  <a:gd name="T65" fmla="*/ 0 h 198"/>
                  <a:gd name="T66" fmla="*/ 1 w 382"/>
                  <a:gd name="T67" fmla="*/ 0 h 198"/>
                  <a:gd name="T68" fmla="*/ 1 w 382"/>
                  <a:gd name="T69" fmla="*/ 0 h 198"/>
                  <a:gd name="T70" fmla="*/ 1 w 382"/>
                  <a:gd name="T71" fmla="*/ 0 h 198"/>
                  <a:gd name="T72" fmla="*/ 1 w 382"/>
                  <a:gd name="T73" fmla="*/ 0 h 198"/>
                  <a:gd name="T74" fmla="*/ 0 w 382"/>
                  <a:gd name="T75" fmla="*/ 1 h 198"/>
                  <a:gd name="T76" fmla="*/ 0 w 382"/>
                  <a:gd name="T77" fmla="*/ 1 h 198"/>
                  <a:gd name="T78" fmla="*/ 0 w 382"/>
                  <a:gd name="T79" fmla="*/ 1 h 198"/>
                  <a:gd name="T80" fmla="*/ 0 w 382"/>
                  <a:gd name="T81" fmla="*/ 1 h 198"/>
                  <a:gd name="T82" fmla="*/ 0 w 382"/>
                  <a:gd name="T83" fmla="*/ 1 h 198"/>
                  <a:gd name="T84" fmla="*/ 0 w 382"/>
                  <a:gd name="T85" fmla="*/ 1 h 198"/>
                  <a:gd name="T86" fmla="*/ 0 w 382"/>
                  <a:gd name="T87" fmla="*/ 1 h 198"/>
                  <a:gd name="T88" fmla="*/ 0 w 382"/>
                  <a:gd name="T89" fmla="*/ 1 h 198"/>
                  <a:gd name="T90" fmla="*/ 0 w 382"/>
                  <a:gd name="T91" fmla="*/ 1 h 198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382" h="198">
                    <a:moveTo>
                      <a:pt x="2" y="182"/>
                    </a:moveTo>
                    <a:lnTo>
                      <a:pt x="0" y="187"/>
                    </a:lnTo>
                    <a:lnTo>
                      <a:pt x="0" y="191"/>
                    </a:lnTo>
                    <a:lnTo>
                      <a:pt x="2" y="195"/>
                    </a:lnTo>
                    <a:lnTo>
                      <a:pt x="6" y="198"/>
                    </a:lnTo>
                    <a:lnTo>
                      <a:pt x="30" y="187"/>
                    </a:lnTo>
                    <a:lnTo>
                      <a:pt x="52" y="176"/>
                    </a:lnTo>
                    <a:lnTo>
                      <a:pt x="75" y="166"/>
                    </a:lnTo>
                    <a:lnTo>
                      <a:pt x="99" y="156"/>
                    </a:lnTo>
                    <a:lnTo>
                      <a:pt x="124" y="146"/>
                    </a:lnTo>
                    <a:lnTo>
                      <a:pt x="147" y="138"/>
                    </a:lnTo>
                    <a:lnTo>
                      <a:pt x="171" y="128"/>
                    </a:lnTo>
                    <a:lnTo>
                      <a:pt x="194" y="119"/>
                    </a:lnTo>
                    <a:lnTo>
                      <a:pt x="218" y="109"/>
                    </a:lnTo>
                    <a:lnTo>
                      <a:pt x="241" y="99"/>
                    </a:lnTo>
                    <a:lnTo>
                      <a:pt x="265" y="89"/>
                    </a:lnTo>
                    <a:lnTo>
                      <a:pt x="287" y="77"/>
                    </a:lnTo>
                    <a:lnTo>
                      <a:pt x="310" y="66"/>
                    </a:lnTo>
                    <a:lnTo>
                      <a:pt x="332" y="54"/>
                    </a:lnTo>
                    <a:lnTo>
                      <a:pt x="354" y="41"/>
                    </a:lnTo>
                    <a:lnTo>
                      <a:pt x="376" y="27"/>
                    </a:lnTo>
                    <a:lnTo>
                      <a:pt x="381" y="23"/>
                    </a:lnTo>
                    <a:lnTo>
                      <a:pt x="382" y="17"/>
                    </a:lnTo>
                    <a:lnTo>
                      <a:pt x="382" y="11"/>
                    </a:lnTo>
                    <a:lnTo>
                      <a:pt x="379" y="7"/>
                    </a:lnTo>
                    <a:lnTo>
                      <a:pt x="375" y="3"/>
                    </a:lnTo>
                    <a:lnTo>
                      <a:pt x="369" y="0"/>
                    </a:lnTo>
                    <a:lnTo>
                      <a:pt x="363" y="0"/>
                    </a:lnTo>
                    <a:lnTo>
                      <a:pt x="359" y="3"/>
                    </a:lnTo>
                    <a:lnTo>
                      <a:pt x="335" y="16"/>
                    </a:lnTo>
                    <a:lnTo>
                      <a:pt x="309" y="28"/>
                    </a:lnTo>
                    <a:lnTo>
                      <a:pt x="281" y="41"/>
                    </a:lnTo>
                    <a:lnTo>
                      <a:pt x="253" y="56"/>
                    </a:lnTo>
                    <a:lnTo>
                      <a:pt x="223" y="70"/>
                    </a:lnTo>
                    <a:lnTo>
                      <a:pt x="193" y="84"/>
                    </a:lnTo>
                    <a:lnTo>
                      <a:pt x="163" y="97"/>
                    </a:lnTo>
                    <a:lnTo>
                      <a:pt x="135" y="112"/>
                    </a:lnTo>
                    <a:lnTo>
                      <a:pt x="107" y="125"/>
                    </a:lnTo>
                    <a:lnTo>
                      <a:pt x="83" y="136"/>
                    </a:lnTo>
                    <a:lnTo>
                      <a:pt x="61" y="148"/>
                    </a:lnTo>
                    <a:lnTo>
                      <a:pt x="40" y="158"/>
                    </a:lnTo>
                    <a:lnTo>
                      <a:pt x="24" y="166"/>
                    </a:lnTo>
                    <a:lnTo>
                      <a:pt x="12" y="174"/>
                    </a:lnTo>
                    <a:lnTo>
                      <a:pt x="5" y="179"/>
                    </a:lnTo>
                    <a:lnTo>
                      <a:pt x="2" y="1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01" name="Freeform 50"/>
              <p:cNvSpPr>
                <a:spLocks/>
              </p:cNvSpPr>
              <p:nvPr/>
            </p:nvSpPr>
            <p:spPr bwMode="auto">
              <a:xfrm>
                <a:off x="8304" y="4693"/>
                <a:ext cx="76" cy="80"/>
              </a:xfrm>
              <a:custGeom>
                <a:avLst/>
                <a:gdLst>
                  <a:gd name="T0" fmla="*/ 0 w 229"/>
                  <a:gd name="T1" fmla="*/ 0 h 240"/>
                  <a:gd name="T2" fmla="*/ 0 w 229"/>
                  <a:gd name="T3" fmla="*/ 0 h 240"/>
                  <a:gd name="T4" fmla="*/ 0 w 229"/>
                  <a:gd name="T5" fmla="*/ 0 h 240"/>
                  <a:gd name="T6" fmla="*/ 0 w 229"/>
                  <a:gd name="T7" fmla="*/ 0 h 240"/>
                  <a:gd name="T8" fmla="*/ 0 w 229"/>
                  <a:gd name="T9" fmla="*/ 0 h 240"/>
                  <a:gd name="T10" fmla="*/ 0 w 229"/>
                  <a:gd name="T11" fmla="*/ 0 h 240"/>
                  <a:gd name="T12" fmla="*/ 0 w 229"/>
                  <a:gd name="T13" fmla="*/ 0 h 240"/>
                  <a:gd name="T14" fmla="*/ 0 w 229"/>
                  <a:gd name="T15" fmla="*/ 0 h 240"/>
                  <a:gd name="T16" fmla="*/ 0 w 229"/>
                  <a:gd name="T17" fmla="*/ 0 h 240"/>
                  <a:gd name="T18" fmla="*/ 0 w 229"/>
                  <a:gd name="T19" fmla="*/ 1 h 240"/>
                  <a:gd name="T20" fmla="*/ 0 w 229"/>
                  <a:gd name="T21" fmla="*/ 1 h 240"/>
                  <a:gd name="T22" fmla="*/ 0 w 229"/>
                  <a:gd name="T23" fmla="*/ 1 h 240"/>
                  <a:gd name="T24" fmla="*/ 0 w 229"/>
                  <a:gd name="T25" fmla="*/ 1 h 240"/>
                  <a:gd name="T26" fmla="*/ 0 w 229"/>
                  <a:gd name="T27" fmla="*/ 1 h 240"/>
                  <a:gd name="T28" fmla="*/ 1 w 229"/>
                  <a:gd name="T29" fmla="*/ 1 h 240"/>
                  <a:gd name="T30" fmla="*/ 1 w 229"/>
                  <a:gd name="T31" fmla="*/ 1 h 240"/>
                  <a:gd name="T32" fmla="*/ 1 w 229"/>
                  <a:gd name="T33" fmla="*/ 1 h 240"/>
                  <a:gd name="T34" fmla="*/ 1 w 229"/>
                  <a:gd name="T35" fmla="*/ 1 h 240"/>
                  <a:gd name="T36" fmla="*/ 1 w 229"/>
                  <a:gd name="T37" fmla="*/ 0 h 240"/>
                  <a:gd name="T38" fmla="*/ 1 w 229"/>
                  <a:gd name="T39" fmla="*/ 0 h 240"/>
                  <a:gd name="T40" fmla="*/ 1 w 229"/>
                  <a:gd name="T41" fmla="*/ 0 h 240"/>
                  <a:gd name="T42" fmla="*/ 1 w 229"/>
                  <a:gd name="T43" fmla="*/ 0 h 240"/>
                  <a:gd name="T44" fmla="*/ 1 w 229"/>
                  <a:gd name="T45" fmla="*/ 1 h 240"/>
                  <a:gd name="T46" fmla="*/ 1 w 229"/>
                  <a:gd name="T47" fmla="*/ 1 h 240"/>
                  <a:gd name="T48" fmla="*/ 1 w 229"/>
                  <a:gd name="T49" fmla="*/ 1 h 240"/>
                  <a:gd name="T50" fmla="*/ 1 w 229"/>
                  <a:gd name="T51" fmla="*/ 1 h 240"/>
                  <a:gd name="T52" fmla="*/ 0 w 229"/>
                  <a:gd name="T53" fmla="*/ 1 h 240"/>
                  <a:gd name="T54" fmla="*/ 0 w 229"/>
                  <a:gd name="T55" fmla="*/ 1 h 240"/>
                  <a:gd name="T56" fmla="*/ 0 w 229"/>
                  <a:gd name="T57" fmla="*/ 1 h 240"/>
                  <a:gd name="T58" fmla="*/ 0 w 229"/>
                  <a:gd name="T59" fmla="*/ 0 h 240"/>
                  <a:gd name="T60" fmla="*/ 0 w 229"/>
                  <a:gd name="T61" fmla="*/ 0 h 240"/>
                  <a:gd name="T62" fmla="*/ 0 w 229"/>
                  <a:gd name="T63" fmla="*/ 0 h 240"/>
                  <a:gd name="T64" fmla="*/ 0 w 229"/>
                  <a:gd name="T65" fmla="*/ 0 h 240"/>
                  <a:gd name="T66" fmla="*/ 0 w 229"/>
                  <a:gd name="T67" fmla="*/ 0 h 240"/>
                  <a:gd name="T68" fmla="*/ 0 w 229"/>
                  <a:gd name="T69" fmla="*/ 0 h 240"/>
                  <a:gd name="T70" fmla="*/ 0 w 229"/>
                  <a:gd name="T71" fmla="*/ 0 h 240"/>
                  <a:gd name="T72" fmla="*/ 1 w 229"/>
                  <a:gd name="T73" fmla="*/ 0 h 240"/>
                  <a:gd name="T74" fmla="*/ 1 w 229"/>
                  <a:gd name="T75" fmla="*/ 0 h 24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29" h="240">
                    <a:moveTo>
                      <a:pt x="126" y="4"/>
                    </a:moveTo>
                    <a:lnTo>
                      <a:pt x="119" y="3"/>
                    </a:lnTo>
                    <a:lnTo>
                      <a:pt x="111" y="3"/>
                    </a:lnTo>
                    <a:lnTo>
                      <a:pt x="105" y="1"/>
                    </a:lnTo>
                    <a:lnTo>
                      <a:pt x="102" y="1"/>
                    </a:lnTo>
                    <a:lnTo>
                      <a:pt x="94" y="0"/>
                    </a:lnTo>
                    <a:lnTo>
                      <a:pt x="83" y="0"/>
                    </a:lnTo>
                    <a:lnTo>
                      <a:pt x="75" y="1"/>
                    </a:lnTo>
                    <a:lnTo>
                      <a:pt x="66" y="3"/>
                    </a:lnTo>
                    <a:lnTo>
                      <a:pt x="57" y="4"/>
                    </a:lnTo>
                    <a:lnTo>
                      <a:pt x="48" y="9"/>
                    </a:lnTo>
                    <a:lnTo>
                      <a:pt x="41" y="13"/>
                    </a:lnTo>
                    <a:lnTo>
                      <a:pt x="33" y="17"/>
                    </a:lnTo>
                    <a:lnTo>
                      <a:pt x="17" y="34"/>
                    </a:lnTo>
                    <a:lnTo>
                      <a:pt x="6" y="55"/>
                    </a:lnTo>
                    <a:lnTo>
                      <a:pt x="1" y="76"/>
                    </a:lnTo>
                    <a:lnTo>
                      <a:pt x="0" y="98"/>
                    </a:lnTo>
                    <a:lnTo>
                      <a:pt x="3" y="121"/>
                    </a:lnTo>
                    <a:lnTo>
                      <a:pt x="8" y="144"/>
                    </a:lnTo>
                    <a:lnTo>
                      <a:pt x="16" y="167"/>
                    </a:lnTo>
                    <a:lnTo>
                      <a:pt x="26" y="187"/>
                    </a:lnTo>
                    <a:lnTo>
                      <a:pt x="35" y="200"/>
                    </a:lnTo>
                    <a:lnTo>
                      <a:pt x="45" y="213"/>
                    </a:lnTo>
                    <a:lnTo>
                      <a:pt x="57" y="223"/>
                    </a:lnTo>
                    <a:lnTo>
                      <a:pt x="70" y="230"/>
                    </a:lnTo>
                    <a:lnTo>
                      <a:pt x="85" y="236"/>
                    </a:lnTo>
                    <a:lnTo>
                      <a:pt x="101" y="240"/>
                    </a:lnTo>
                    <a:lnTo>
                      <a:pt x="116" y="240"/>
                    </a:lnTo>
                    <a:lnTo>
                      <a:pt x="132" y="237"/>
                    </a:lnTo>
                    <a:lnTo>
                      <a:pt x="154" y="228"/>
                    </a:lnTo>
                    <a:lnTo>
                      <a:pt x="174" y="218"/>
                    </a:lnTo>
                    <a:lnTo>
                      <a:pt x="192" y="204"/>
                    </a:lnTo>
                    <a:lnTo>
                      <a:pt x="208" y="188"/>
                    </a:lnTo>
                    <a:lnTo>
                      <a:pt x="218" y="171"/>
                    </a:lnTo>
                    <a:lnTo>
                      <a:pt x="226" y="151"/>
                    </a:lnTo>
                    <a:lnTo>
                      <a:pt x="229" y="131"/>
                    </a:lnTo>
                    <a:lnTo>
                      <a:pt x="226" y="109"/>
                    </a:lnTo>
                    <a:lnTo>
                      <a:pt x="224" y="103"/>
                    </a:lnTo>
                    <a:lnTo>
                      <a:pt x="221" y="98"/>
                    </a:lnTo>
                    <a:lnTo>
                      <a:pt x="215" y="95"/>
                    </a:lnTo>
                    <a:lnTo>
                      <a:pt x="210" y="93"/>
                    </a:lnTo>
                    <a:lnTo>
                      <a:pt x="204" y="95"/>
                    </a:lnTo>
                    <a:lnTo>
                      <a:pt x="198" y="99"/>
                    </a:lnTo>
                    <a:lnTo>
                      <a:pt x="195" y="105"/>
                    </a:lnTo>
                    <a:lnTo>
                      <a:pt x="195" y="111"/>
                    </a:lnTo>
                    <a:lnTo>
                      <a:pt x="193" y="126"/>
                    </a:lnTo>
                    <a:lnTo>
                      <a:pt x="189" y="142"/>
                    </a:lnTo>
                    <a:lnTo>
                      <a:pt x="183" y="158"/>
                    </a:lnTo>
                    <a:lnTo>
                      <a:pt x="174" y="171"/>
                    </a:lnTo>
                    <a:lnTo>
                      <a:pt x="164" y="181"/>
                    </a:lnTo>
                    <a:lnTo>
                      <a:pt x="149" y="190"/>
                    </a:lnTo>
                    <a:lnTo>
                      <a:pt x="133" y="195"/>
                    </a:lnTo>
                    <a:lnTo>
                      <a:pt x="113" y="198"/>
                    </a:lnTo>
                    <a:lnTo>
                      <a:pt x="92" y="197"/>
                    </a:lnTo>
                    <a:lnTo>
                      <a:pt x="76" y="188"/>
                    </a:lnTo>
                    <a:lnTo>
                      <a:pt x="63" y="177"/>
                    </a:lnTo>
                    <a:lnTo>
                      <a:pt x="54" y="161"/>
                    </a:lnTo>
                    <a:lnTo>
                      <a:pt x="47" y="142"/>
                    </a:lnTo>
                    <a:lnTo>
                      <a:pt x="41" y="124"/>
                    </a:lnTo>
                    <a:lnTo>
                      <a:pt x="36" y="103"/>
                    </a:lnTo>
                    <a:lnTo>
                      <a:pt x="35" y="85"/>
                    </a:lnTo>
                    <a:lnTo>
                      <a:pt x="35" y="73"/>
                    </a:lnTo>
                    <a:lnTo>
                      <a:pt x="36" y="62"/>
                    </a:lnTo>
                    <a:lnTo>
                      <a:pt x="41" y="50"/>
                    </a:lnTo>
                    <a:lnTo>
                      <a:pt x="48" y="40"/>
                    </a:lnTo>
                    <a:lnTo>
                      <a:pt x="55" y="33"/>
                    </a:lnTo>
                    <a:lnTo>
                      <a:pt x="66" y="26"/>
                    </a:lnTo>
                    <a:lnTo>
                      <a:pt x="77" y="21"/>
                    </a:lnTo>
                    <a:lnTo>
                      <a:pt x="92" y="19"/>
                    </a:lnTo>
                    <a:lnTo>
                      <a:pt x="97" y="19"/>
                    </a:lnTo>
                    <a:lnTo>
                      <a:pt x="105" y="19"/>
                    </a:lnTo>
                    <a:lnTo>
                      <a:pt x="120" y="19"/>
                    </a:lnTo>
                    <a:lnTo>
                      <a:pt x="135" y="21"/>
                    </a:lnTo>
                    <a:lnTo>
                      <a:pt x="139" y="20"/>
                    </a:lnTo>
                    <a:lnTo>
                      <a:pt x="139" y="14"/>
                    </a:lnTo>
                    <a:lnTo>
                      <a:pt x="133" y="9"/>
                    </a:lnTo>
                    <a:lnTo>
                      <a:pt x="126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02" name="Freeform 51"/>
              <p:cNvSpPr>
                <a:spLocks/>
              </p:cNvSpPr>
              <p:nvPr/>
            </p:nvSpPr>
            <p:spPr bwMode="auto">
              <a:xfrm>
                <a:off x="8401" y="4895"/>
                <a:ext cx="93" cy="90"/>
              </a:xfrm>
              <a:custGeom>
                <a:avLst/>
                <a:gdLst>
                  <a:gd name="T0" fmla="*/ 0 w 281"/>
                  <a:gd name="T1" fmla="*/ 0 h 270"/>
                  <a:gd name="T2" fmla="*/ 0 w 281"/>
                  <a:gd name="T3" fmla="*/ 0 h 270"/>
                  <a:gd name="T4" fmla="*/ 0 w 281"/>
                  <a:gd name="T5" fmla="*/ 0 h 270"/>
                  <a:gd name="T6" fmla="*/ 0 w 281"/>
                  <a:gd name="T7" fmla="*/ 0 h 270"/>
                  <a:gd name="T8" fmla="*/ 0 w 281"/>
                  <a:gd name="T9" fmla="*/ 0 h 270"/>
                  <a:gd name="T10" fmla="*/ 0 w 281"/>
                  <a:gd name="T11" fmla="*/ 1 h 270"/>
                  <a:gd name="T12" fmla="*/ 0 w 281"/>
                  <a:gd name="T13" fmla="*/ 1 h 270"/>
                  <a:gd name="T14" fmla="*/ 0 w 281"/>
                  <a:gd name="T15" fmla="*/ 1 h 270"/>
                  <a:gd name="T16" fmla="*/ 0 w 281"/>
                  <a:gd name="T17" fmla="*/ 1 h 270"/>
                  <a:gd name="T18" fmla="*/ 0 w 281"/>
                  <a:gd name="T19" fmla="*/ 1 h 270"/>
                  <a:gd name="T20" fmla="*/ 1 w 281"/>
                  <a:gd name="T21" fmla="*/ 1 h 270"/>
                  <a:gd name="T22" fmla="*/ 1 w 281"/>
                  <a:gd name="T23" fmla="*/ 1 h 270"/>
                  <a:gd name="T24" fmla="*/ 1 w 281"/>
                  <a:gd name="T25" fmla="*/ 1 h 270"/>
                  <a:gd name="T26" fmla="*/ 1 w 281"/>
                  <a:gd name="T27" fmla="*/ 1 h 270"/>
                  <a:gd name="T28" fmla="*/ 1 w 281"/>
                  <a:gd name="T29" fmla="*/ 1 h 270"/>
                  <a:gd name="T30" fmla="*/ 1 w 281"/>
                  <a:gd name="T31" fmla="*/ 1 h 270"/>
                  <a:gd name="T32" fmla="*/ 1 w 281"/>
                  <a:gd name="T33" fmla="*/ 1 h 270"/>
                  <a:gd name="T34" fmla="*/ 1 w 281"/>
                  <a:gd name="T35" fmla="*/ 0 h 270"/>
                  <a:gd name="T36" fmla="*/ 1 w 281"/>
                  <a:gd name="T37" fmla="*/ 0 h 270"/>
                  <a:gd name="T38" fmla="*/ 1 w 281"/>
                  <a:gd name="T39" fmla="*/ 1 h 270"/>
                  <a:gd name="T40" fmla="*/ 1 w 281"/>
                  <a:gd name="T41" fmla="*/ 1 h 270"/>
                  <a:gd name="T42" fmla="*/ 1 w 281"/>
                  <a:gd name="T43" fmla="*/ 1 h 270"/>
                  <a:gd name="T44" fmla="*/ 1 w 281"/>
                  <a:gd name="T45" fmla="*/ 1 h 270"/>
                  <a:gd name="T46" fmla="*/ 1 w 281"/>
                  <a:gd name="T47" fmla="*/ 1 h 270"/>
                  <a:gd name="T48" fmla="*/ 1 w 281"/>
                  <a:gd name="T49" fmla="*/ 1 h 270"/>
                  <a:gd name="T50" fmla="*/ 0 w 281"/>
                  <a:gd name="T51" fmla="*/ 1 h 270"/>
                  <a:gd name="T52" fmla="*/ 0 w 281"/>
                  <a:gd name="T53" fmla="*/ 1 h 270"/>
                  <a:gd name="T54" fmla="*/ 0 w 281"/>
                  <a:gd name="T55" fmla="*/ 0 h 270"/>
                  <a:gd name="T56" fmla="*/ 0 w 281"/>
                  <a:gd name="T57" fmla="*/ 0 h 270"/>
                  <a:gd name="T58" fmla="*/ 0 w 281"/>
                  <a:gd name="T59" fmla="*/ 0 h 270"/>
                  <a:gd name="T60" fmla="*/ 0 w 281"/>
                  <a:gd name="T61" fmla="*/ 0 h 270"/>
                  <a:gd name="T62" fmla="*/ 0 w 281"/>
                  <a:gd name="T63" fmla="*/ 0 h 270"/>
                  <a:gd name="T64" fmla="*/ 0 w 281"/>
                  <a:gd name="T65" fmla="*/ 0 h 270"/>
                  <a:gd name="T66" fmla="*/ 0 w 281"/>
                  <a:gd name="T67" fmla="*/ 0 h 27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281" h="270">
                    <a:moveTo>
                      <a:pt x="75" y="5"/>
                    </a:moveTo>
                    <a:lnTo>
                      <a:pt x="61" y="10"/>
                    </a:lnTo>
                    <a:lnTo>
                      <a:pt x="47" y="19"/>
                    </a:lnTo>
                    <a:lnTo>
                      <a:pt x="34" y="28"/>
                    </a:lnTo>
                    <a:lnTo>
                      <a:pt x="24" y="39"/>
                    </a:lnTo>
                    <a:lnTo>
                      <a:pt x="15" y="52"/>
                    </a:lnTo>
                    <a:lnTo>
                      <a:pt x="8" y="65"/>
                    </a:lnTo>
                    <a:lnTo>
                      <a:pt x="3" y="81"/>
                    </a:lnTo>
                    <a:lnTo>
                      <a:pt x="0" y="97"/>
                    </a:lnTo>
                    <a:lnTo>
                      <a:pt x="0" y="114"/>
                    </a:lnTo>
                    <a:lnTo>
                      <a:pt x="2" y="130"/>
                    </a:lnTo>
                    <a:lnTo>
                      <a:pt x="6" y="145"/>
                    </a:lnTo>
                    <a:lnTo>
                      <a:pt x="12" y="161"/>
                    </a:lnTo>
                    <a:lnTo>
                      <a:pt x="18" y="176"/>
                    </a:lnTo>
                    <a:lnTo>
                      <a:pt x="27" y="191"/>
                    </a:lnTo>
                    <a:lnTo>
                      <a:pt x="37" y="204"/>
                    </a:lnTo>
                    <a:lnTo>
                      <a:pt x="49" y="217"/>
                    </a:lnTo>
                    <a:lnTo>
                      <a:pt x="65" y="232"/>
                    </a:lnTo>
                    <a:lnTo>
                      <a:pt x="83" y="245"/>
                    </a:lnTo>
                    <a:lnTo>
                      <a:pt x="102" y="258"/>
                    </a:lnTo>
                    <a:lnTo>
                      <a:pt x="122" y="266"/>
                    </a:lnTo>
                    <a:lnTo>
                      <a:pt x="143" y="270"/>
                    </a:lnTo>
                    <a:lnTo>
                      <a:pt x="165" y="270"/>
                    </a:lnTo>
                    <a:lnTo>
                      <a:pt x="185" y="265"/>
                    </a:lnTo>
                    <a:lnTo>
                      <a:pt x="206" y="252"/>
                    </a:lnTo>
                    <a:lnTo>
                      <a:pt x="219" y="240"/>
                    </a:lnTo>
                    <a:lnTo>
                      <a:pt x="232" y="229"/>
                    </a:lnTo>
                    <a:lnTo>
                      <a:pt x="244" y="216"/>
                    </a:lnTo>
                    <a:lnTo>
                      <a:pt x="254" y="203"/>
                    </a:lnTo>
                    <a:lnTo>
                      <a:pt x="263" y="189"/>
                    </a:lnTo>
                    <a:lnTo>
                      <a:pt x="270" y="174"/>
                    </a:lnTo>
                    <a:lnTo>
                      <a:pt x="276" y="158"/>
                    </a:lnTo>
                    <a:lnTo>
                      <a:pt x="279" y="141"/>
                    </a:lnTo>
                    <a:lnTo>
                      <a:pt x="281" y="134"/>
                    </a:lnTo>
                    <a:lnTo>
                      <a:pt x="279" y="127"/>
                    </a:lnTo>
                    <a:lnTo>
                      <a:pt x="275" y="121"/>
                    </a:lnTo>
                    <a:lnTo>
                      <a:pt x="268" y="117"/>
                    </a:lnTo>
                    <a:lnTo>
                      <a:pt x="259" y="117"/>
                    </a:lnTo>
                    <a:lnTo>
                      <a:pt x="251" y="118"/>
                    </a:lnTo>
                    <a:lnTo>
                      <a:pt x="245" y="122"/>
                    </a:lnTo>
                    <a:lnTo>
                      <a:pt x="243" y="130"/>
                    </a:lnTo>
                    <a:lnTo>
                      <a:pt x="243" y="133"/>
                    </a:lnTo>
                    <a:lnTo>
                      <a:pt x="240" y="140"/>
                    </a:lnTo>
                    <a:lnTo>
                      <a:pt x="235" y="151"/>
                    </a:lnTo>
                    <a:lnTo>
                      <a:pt x="229" y="164"/>
                    </a:lnTo>
                    <a:lnTo>
                      <a:pt x="222" y="179"/>
                    </a:lnTo>
                    <a:lnTo>
                      <a:pt x="210" y="191"/>
                    </a:lnTo>
                    <a:lnTo>
                      <a:pt x="199" y="203"/>
                    </a:lnTo>
                    <a:lnTo>
                      <a:pt x="182" y="210"/>
                    </a:lnTo>
                    <a:lnTo>
                      <a:pt x="154" y="212"/>
                    </a:lnTo>
                    <a:lnTo>
                      <a:pt x="127" y="207"/>
                    </a:lnTo>
                    <a:lnTo>
                      <a:pt x="100" y="197"/>
                    </a:lnTo>
                    <a:lnTo>
                      <a:pt x="78" y="181"/>
                    </a:lnTo>
                    <a:lnTo>
                      <a:pt x="59" y="163"/>
                    </a:lnTo>
                    <a:lnTo>
                      <a:pt x="46" y="140"/>
                    </a:lnTo>
                    <a:lnTo>
                      <a:pt x="40" y="114"/>
                    </a:lnTo>
                    <a:lnTo>
                      <a:pt x="40" y="87"/>
                    </a:lnTo>
                    <a:lnTo>
                      <a:pt x="44" y="74"/>
                    </a:lnTo>
                    <a:lnTo>
                      <a:pt x="50" y="62"/>
                    </a:lnTo>
                    <a:lnTo>
                      <a:pt x="59" y="51"/>
                    </a:lnTo>
                    <a:lnTo>
                      <a:pt x="69" y="41"/>
                    </a:lnTo>
                    <a:lnTo>
                      <a:pt x="80" y="31"/>
                    </a:lnTo>
                    <a:lnTo>
                      <a:pt x="91" y="23"/>
                    </a:lnTo>
                    <a:lnTo>
                      <a:pt x="102" y="19"/>
                    </a:lnTo>
                    <a:lnTo>
                      <a:pt x="112" y="16"/>
                    </a:lnTo>
                    <a:lnTo>
                      <a:pt x="110" y="5"/>
                    </a:lnTo>
                    <a:lnTo>
                      <a:pt x="102" y="0"/>
                    </a:lnTo>
                    <a:lnTo>
                      <a:pt x="88" y="2"/>
                    </a:lnTo>
                    <a:lnTo>
                      <a:pt x="75" y="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03" name="Freeform 52"/>
              <p:cNvSpPr>
                <a:spLocks/>
              </p:cNvSpPr>
              <p:nvPr/>
            </p:nvSpPr>
            <p:spPr bwMode="auto">
              <a:xfrm>
                <a:off x="8431" y="4921"/>
                <a:ext cx="5" cy="4"/>
              </a:xfrm>
              <a:custGeom>
                <a:avLst/>
                <a:gdLst>
                  <a:gd name="T0" fmla="*/ 0 w 15"/>
                  <a:gd name="T1" fmla="*/ 0 h 13"/>
                  <a:gd name="T2" fmla="*/ 0 w 15"/>
                  <a:gd name="T3" fmla="*/ 0 h 13"/>
                  <a:gd name="T4" fmla="*/ 0 w 15"/>
                  <a:gd name="T5" fmla="*/ 0 h 13"/>
                  <a:gd name="T6" fmla="*/ 0 w 15"/>
                  <a:gd name="T7" fmla="*/ 0 h 13"/>
                  <a:gd name="T8" fmla="*/ 0 w 15"/>
                  <a:gd name="T9" fmla="*/ 0 h 13"/>
                  <a:gd name="T10" fmla="*/ 0 w 15"/>
                  <a:gd name="T11" fmla="*/ 0 h 13"/>
                  <a:gd name="T12" fmla="*/ 0 w 15"/>
                  <a:gd name="T13" fmla="*/ 0 h 13"/>
                  <a:gd name="T14" fmla="*/ 0 w 15"/>
                  <a:gd name="T15" fmla="*/ 0 h 13"/>
                  <a:gd name="T16" fmla="*/ 0 w 15"/>
                  <a:gd name="T17" fmla="*/ 0 h 13"/>
                  <a:gd name="T18" fmla="*/ 0 w 15"/>
                  <a:gd name="T19" fmla="*/ 0 h 13"/>
                  <a:gd name="T20" fmla="*/ 0 w 15"/>
                  <a:gd name="T21" fmla="*/ 0 h 13"/>
                  <a:gd name="T22" fmla="*/ 0 w 15"/>
                  <a:gd name="T23" fmla="*/ 0 h 13"/>
                  <a:gd name="T24" fmla="*/ 0 w 15"/>
                  <a:gd name="T25" fmla="*/ 0 h 13"/>
                  <a:gd name="T26" fmla="*/ 0 w 15"/>
                  <a:gd name="T27" fmla="*/ 0 h 13"/>
                  <a:gd name="T28" fmla="*/ 0 w 15"/>
                  <a:gd name="T29" fmla="*/ 0 h 13"/>
                  <a:gd name="T30" fmla="*/ 0 w 15"/>
                  <a:gd name="T31" fmla="*/ 0 h 13"/>
                  <a:gd name="T32" fmla="*/ 0 w 15"/>
                  <a:gd name="T33" fmla="*/ 0 h 13"/>
                  <a:gd name="T34" fmla="*/ 0 w 15"/>
                  <a:gd name="T35" fmla="*/ 0 h 1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5" h="13">
                    <a:moveTo>
                      <a:pt x="0" y="6"/>
                    </a:moveTo>
                    <a:lnTo>
                      <a:pt x="2" y="9"/>
                    </a:lnTo>
                    <a:lnTo>
                      <a:pt x="3" y="11"/>
                    </a:lnTo>
                    <a:lnTo>
                      <a:pt x="5" y="13"/>
                    </a:lnTo>
                    <a:lnTo>
                      <a:pt x="8" y="13"/>
                    </a:lnTo>
                    <a:lnTo>
                      <a:pt x="11" y="13"/>
                    </a:lnTo>
                    <a:lnTo>
                      <a:pt x="14" y="11"/>
                    </a:lnTo>
                    <a:lnTo>
                      <a:pt x="15" y="9"/>
                    </a:lnTo>
                    <a:lnTo>
                      <a:pt x="15" y="6"/>
                    </a:lnTo>
                    <a:lnTo>
                      <a:pt x="15" y="4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4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04" name="Freeform 53"/>
              <p:cNvSpPr>
                <a:spLocks/>
              </p:cNvSpPr>
              <p:nvPr/>
            </p:nvSpPr>
            <p:spPr bwMode="auto">
              <a:xfrm>
                <a:off x="8447" y="4911"/>
                <a:ext cx="6" cy="6"/>
              </a:xfrm>
              <a:custGeom>
                <a:avLst/>
                <a:gdLst>
                  <a:gd name="T0" fmla="*/ 0 w 17"/>
                  <a:gd name="T1" fmla="*/ 0 h 17"/>
                  <a:gd name="T2" fmla="*/ 0 w 17"/>
                  <a:gd name="T3" fmla="*/ 0 h 17"/>
                  <a:gd name="T4" fmla="*/ 0 w 17"/>
                  <a:gd name="T5" fmla="*/ 0 h 17"/>
                  <a:gd name="T6" fmla="*/ 0 w 17"/>
                  <a:gd name="T7" fmla="*/ 0 h 17"/>
                  <a:gd name="T8" fmla="*/ 0 w 17"/>
                  <a:gd name="T9" fmla="*/ 0 h 17"/>
                  <a:gd name="T10" fmla="*/ 0 w 17"/>
                  <a:gd name="T11" fmla="*/ 0 h 17"/>
                  <a:gd name="T12" fmla="*/ 0 w 17"/>
                  <a:gd name="T13" fmla="*/ 0 h 17"/>
                  <a:gd name="T14" fmla="*/ 0 w 17"/>
                  <a:gd name="T15" fmla="*/ 0 h 17"/>
                  <a:gd name="T16" fmla="*/ 0 w 17"/>
                  <a:gd name="T17" fmla="*/ 0 h 17"/>
                  <a:gd name="T18" fmla="*/ 0 w 17"/>
                  <a:gd name="T19" fmla="*/ 0 h 17"/>
                  <a:gd name="T20" fmla="*/ 0 w 17"/>
                  <a:gd name="T21" fmla="*/ 0 h 17"/>
                  <a:gd name="T22" fmla="*/ 0 w 17"/>
                  <a:gd name="T23" fmla="*/ 0 h 17"/>
                  <a:gd name="T24" fmla="*/ 0 w 17"/>
                  <a:gd name="T25" fmla="*/ 0 h 17"/>
                  <a:gd name="T26" fmla="*/ 0 w 17"/>
                  <a:gd name="T27" fmla="*/ 0 h 17"/>
                  <a:gd name="T28" fmla="*/ 0 w 17"/>
                  <a:gd name="T29" fmla="*/ 0 h 17"/>
                  <a:gd name="T30" fmla="*/ 0 w 17"/>
                  <a:gd name="T31" fmla="*/ 0 h 17"/>
                  <a:gd name="T32" fmla="*/ 0 w 17"/>
                  <a:gd name="T33" fmla="*/ 0 h 17"/>
                  <a:gd name="T34" fmla="*/ 0 w 17"/>
                  <a:gd name="T35" fmla="*/ 0 h 1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7" h="17">
                    <a:moveTo>
                      <a:pt x="0" y="9"/>
                    </a:moveTo>
                    <a:lnTo>
                      <a:pt x="1" y="13"/>
                    </a:lnTo>
                    <a:lnTo>
                      <a:pt x="3" y="15"/>
                    </a:lnTo>
                    <a:lnTo>
                      <a:pt x="6" y="17"/>
                    </a:lnTo>
                    <a:lnTo>
                      <a:pt x="9" y="17"/>
                    </a:lnTo>
                    <a:lnTo>
                      <a:pt x="13" y="17"/>
                    </a:lnTo>
                    <a:lnTo>
                      <a:pt x="16" y="15"/>
                    </a:lnTo>
                    <a:lnTo>
                      <a:pt x="17" y="13"/>
                    </a:lnTo>
                    <a:lnTo>
                      <a:pt x="17" y="9"/>
                    </a:lnTo>
                    <a:lnTo>
                      <a:pt x="17" y="6"/>
                    </a:lnTo>
                    <a:lnTo>
                      <a:pt x="16" y="3"/>
                    </a:lnTo>
                    <a:lnTo>
                      <a:pt x="13" y="2"/>
                    </a:lnTo>
                    <a:lnTo>
                      <a:pt x="9" y="0"/>
                    </a:lnTo>
                    <a:lnTo>
                      <a:pt x="6" y="2"/>
                    </a:lnTo>
                    <a:lnTo>
                      <a:pt x="3" y="3"/>
                    </a:lnTo>
                    <a:lnTo>
                      <a:pt x="1" y="6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05" name="Freeform 54"/>
              <p:cNvSpPr>
                <a:spLocks/>
              </p:cNvSpPr>
              <p:nvPr/>
            </p:nvSpPr>
            <p:spPr bwMode="auto">
              <a:xfrm>
                <a:off x="8468" y="4904"/>
                <a:ext cx="3" cy="3"/>
              </a:xfrm>
              <a:custGeom>
                <a:avLst/>
                <a:gdLst>
                  <a:gd name="T0" fmla="*/ 0 w 9"/>
                  <a:gd name="T1" fmla="*/ 0 h 9"/>
                  <a:gd name="T2" fmla="*/ 0 w 9"/>
                  <a:gd name="T3" fmla="*/ 0 h 9"/>
                  <a:gd name="T4" fmla="*/ 0 w 9"/>
                  <a:gd name="T5" fmla="*/ 0 h 9"/>
                  <a:gd name="T6" fmla="*/ 0 w 9"/>
                  <a:gd name="T7" fmla="*/ 0 h 9"/>
                  <a:gd name="T8" fmla="*/ 0 w 9"/>
                  <a:gd name="T9" fmla="*/ 0 h 9"/>
                  <a:gd name="T10" fmla="*/ 0 w 9"/>
                  <a:gd name="T11" fmla="*/ 0 h 9"/>
                  <a:gd name="T12" fmla="*/ 0 w 9"/>
                  <a:gd name="T13" fmla="*/ 0 h 9"/>
                  <a:gd name="T14" fmla="*/ 0 w 9"/>
                  <a:gd name="T15" fmla="*/ 0 h 9"/>
                  <a:gd name="T16" fmla="*/ 0 w 9"/>
                  <a:gd name="T17" fmla="*/ 0 h 9"/>
                  <a:gd name="T18" fmla="*/ 0 w 9"/>
                  <a:gd name="T19" fmla="*/ 0 h 9"/>
                  <a:gd name="T20" fmla="*/ 0 w 9"/>
                  <a:gd name="T21" fmla="*/ 0 h 9"/>
                  <a:gd name="T22" fmla="*/ 0 w 9"/>
                  <a:gd name="T23" fmla="*/ 0 h 9"/>
                  <a:gd name="T24" fmla="*/ 0 w 9"/>
                  <a:gd name="T25" fmla="*/ 0 h 9"/>
                  <a:gd name="T26" fmla="*/ 0 w 9"/>
                  <a:gd name="T27" fmla="*/ 0 h 9"/>
                  <a:gd name="T28" fmla="*/ 0 w 9"/>
                  <a:gd name="T29" fmla="*/ 0 h 9"/>
                  <a:gd name="T30" fmla="*/ 0 w 9"/>
                  <a:gd name="T31" fmla="*/ 0 h 9"/>
                  <a:gd name="T32" fmla="*/ 0 w 9"/>
                  <a:gd name="T33" fmla="*/ 0 h 9"/>
                  <a:gd name="T34" fmla="*/ 0 w 9"/>
                  <a:gd name="T35" fmla="*/ 0 h 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9" h="9">
                    <a:moveTo>
                      <a:pt x="0" y="4"/>
                    </a:moveTo>
                    <a:lnTo>
                      <a:pt x="0" y="6"/>
                    </a:lnTo>
                    <a:lnTo>
                      <a:pt x="1" y="7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6" y="9"/>
                    </a:lnTo>
                    <a:lnTo>
                      <a:pt x="7" y="7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06" name="Freeform 55"/>
              <p:cNvSpPr>
                <a:spLocks/>
              </p:cNvSpPr>
              <p:nvPr/>
            </p:nvSpPr>
            <p:spPr bwMode="auto">
              <a:xfrm>
                <a:off x="8459" y="4927"/>
                <a:ext cx="2" cy="3"/>
              </a:xfrm>
              <a:custGeom>
                <a:avLst/>
                <a:gdLst>
                  <a:gd name="T0" fmla="*/ 0 w 7"/>
                  <a:gd name="T1" fmla="*/ 0 h 8"/>
                  <a:gd name="T2" fmla="*/ 0 w 7"/>
                  <a:gd name="T3" fmla="*/ 0 h 8"/>
                  <a:gd name="T4" fmla="*/ 0 w 7"/>
                  <a:gd name="T5" fmla="*/ 0 h 8"/>
                  <a:gd name="T6" fmla="*/ 0 w 7"/>
                  <a:gd name="T7" fmla="*/ 0 h 8"/>
                  <a:gd name="T8" fmla="*/ 0 w 7"/>
                  <a:gd name="T9" fmla="*/ 0 h 8"/>
                  <a:gd name="T10" fmla="*/ 0 w 7"/>
                  <a:gd name="T11" fmla="*/ 0 h 8"/>
                  <a:gd name="T12" fmla="*/ 0 w 7"/>
                  <a:gd name="T13" fmla="*/ 0 h 8"/>
                  <a:gd name="T14" fmla="*/ 0 w 7"/>
                  <a:gd name="T15" fmla="*/ 0 h 8"/>
                  <a:gd name="T16" fmla="*/ 0 w 7"/>
                  <a:gd name="T17" fmla="*/ 0 h 8"/>
                  <a:gd name="T18" fmla="*/ 0 w 7"/>
                  <a:gd name="T19" fmla="*/ 0 h 8"/>
                  <a:gd name="T20" fmla="*/ 0 w 7"/>
                  <a:gd name="T21" fmla="*/ 0 h 8"/>
                  <a:gd name="T22" fmla="*/ 0 w 7"/>
                  <a:gd name="T23" fmla="*/ 0 h 8"/>
                  <a:gd name="T24" fmla="*/ 0 w 7"/>
                  <a:gd name="T25" fmla="*/ 0 h 8"/>
                  <a:gd name="T26" fmla="*/ 0 w 7"/>
                  <a:gd name="T27" fmla="*/ 0 h 8"/>
                  <a:gd name="T28" fmla="*/ 0 w 7"/>
                  <a:gd name="T29" fmla="*/ 0 h 8"/>
                  <a:gd name="T30" fmla="*/ 0 w 7"/>
                  <a:gd name="T31" fmla="*/ 0 h 8"/>
                  <a:gd name="T32" fmla="*/ 0 w 7"/>
                  <a:gd name="T33" fmla="*/ 0 h 8"/>
                  <a:gd name="T34" fmla="*/ 0 w 7"/>
                  <a:gd name="T35" fmla="*/ 0 h 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7" h="8">
                    <a:moveTo>
                      <a:pt x="0" y="4"/>
                    </a:moveTo>
                    <a:lnTo>
                      <a:pt x="0" y="5"/>
                    </a:lnTo>
                    <a:lnTo>
                      <a:pt x="1" y="7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7" y="5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07" name="Freeform 56"/>
              <p:cNvSpPr>
                <a:spLocks/>
              </p:cNvSpPr>
              <p:nvPr/>
            </p:nvSpPr>
            <p:spPr bwMode="auto">
              <a:xfrm>
                <a:off x="8443" y="4936"/>
                <a:ext cx="2" cy="3"/>
              </a:xfrm>
              <a:custGeom>
                <a:avLst/>
                <a:gdLst>
                  <a:gd name="T0" fmla="*/ 0 w 7"/>
                  <a:gd name="T1" fmla="*/ 0 h 9"/>
                  <a:gd name="T2" fmla="*/ 0 w 7"/>
                  <a:gd name="T3" fmla="*/ 0 h 9"/>
                  <a:gd name="T4" fmla="*/ 0 w 7"/>
                  <a:gd name="T5" fmla="*/ 0 h 9"/>
                  <a:gd name="T6" fmla="*/ 0 w 7"/>
                  <a:gd name="T7" fmla="*/ 0 h 9"/>
                  <a:gd name="T8" fmla="*/ 0 w 7"/>
                  <a:gd name="T9" fmla="*/ 0 h 9"/>
                  <a:gd name="T10" fmla="*/ 0 w 7"/>
                  <a:gd name="T11" fmla="*/ 0 h 9"/>
                  <a:gd name="T12" fmla="*/ 0 w 7"/>
                  <a:gd name="T13" fmla="*/ 0 h 9"/>
                  <a:gd name="T14" fmla="*/ 0 w 7"/>
                  <a:gd name="T15" fmla="*/ 0 h 9"/>
                  <a:gd name="T16" fmla="*/ 0 w 7"/>
                  <a:gd name="T17" fmla="*/ 0 h 9"/>
                  <a:gd name="T18" fmla="*/ 0 w 7"/>
                  <a:gd name="T19" fmla="*/ 0 h 9"/>
                  <a:gd name="T20" fmla="*/ 0 w 7"/>
                  <a:gd name="T21" fmla="*/ 0 h 9"/>
                  <a:gd name="T22" fmla="*/ 0 w 7"/>
                  <a:gd name="T23" fmla="*/ 0 h 9"/>
                  <a:gd name="T24" fmla="*/ 0 w 7"/>
                  <a:gd name="T25" fmla="*/ 0 h 9"/>
                  <a:gd name="T26" fmla="*/ 0 w 7"/>
                  <a:gd name="T27" fmla="*/ 0 h 9"/>
                  <a:gd name="T28" fmla="*/ 0 w 7"/>
                  <a:gd name="T29" fmla="*/ 0 h 9"/>
                  <a:gd name="T30" fmla="*/ 0 w 7"/>
                  <a:gd name="T31" fmla="*/ 0 h 9"/>
                  <a:gd name="T32" fmla="*/ 0 w 7"/>
                  <a:gd name="T33" fmla="*/ 0 h 9"/>
                  <a:gd name="T34" fmla="*/ 0 w 7"/>
                  <a:gd name="T35" fmla="*/ 0 h 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7" h="9">
                    <a:moveTo>
                      <a:pt x="0" y="4"/>
                    </a:moveTo>
                    <a:lnTo>
                      <a:pt x="0" y="6"/>
                    </a:lnTo>
                    <a:lnTo>
                      <a:pt x="1" y="7"/>
                    </a:lnTo>
                    <a:lnTo>
                      <a:pt x="3" y="9"/>
                    </a:lnTo>
                    <a:lnTo>
                      <a:pt x="4" y="9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7" y="3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08" name="Freeform 57"/>
              <p:cNvSpPr>
                <a:spLocks/>
              </p:cNvSpPr>
              <p:nvPr/>
            </p:nvSpPr>
            <p:spPr bwMode="auto">
              <a:xfrm>
                <a:off x="8474" y="4919"/>
                <a:ext cx="7" cy="6"/>
              </a:xfrm>
              <a:custGeom>
                <a:avLst/>
                <a:gdLst>
                  <a:gd name="T0" fmla="*/ 0 w 20"/>
                  <a:gd name="T1" fmla="*/ 0 h 20"/>
                  <a:gd name="T2" fmla="*/ 0 w 20"/>
                  <a:gd name="T3" fmla="*/ 0 h 20"/>
                  <a:gd name="T4" fmla="*/ 0 w 20"/>
                  <a:gd name="T5" fmla="*/ 0 h 20"/>
                  <a:gd name="T6" fmla="*/ 0 w 20"/>
                  <a:gd name="T7" fmla="*/ 0 h 20"/>
                  <a:gd name="T8" fmla="*/ 0 w 20"/>
                  <a:gd name="T9" fmla="*/ 0 h 20"/>
                  <a:gd name="T10" fmla="*/ 0 w 20"/>
                  <a:gd name="T11" fmla="*/ 0 h 20"/>
                  <a:gd name="T12" fmla="*/ 0 w 20"/>
                  <a:gd name="T13" fmla="*/ 0 h 20"/>
                  <a:gd name="T14" fmla="*/ 0 w 20"/>
                  <a:gd name="T15" fmla="*/ 0 h 20"/>
                  <a:gd name="T16" fmla="*/ 0 w 20"/>
                  <a:gd name="T17" fmla="*/ 0 h 20"/>
                  <a:gd name="T18" fmla="*/ 0 w 20"/>
                  <a:gd name="T19" fmla="*/ 0 h 20"/>
                  <a:gd name="T20" fmla="*/ 0 w 20"/>
                  <a:gd name="T21" fmla="*/ 0 h 20"/>
                  <a:gd name="T22" fmla="*/ 0 w 20"/>
                  <a:gd name="T23" fmla="*/ 0 h 20"/>
                  <a:gd name="T24" fmla="*/ 0 w 20"/>
                  <a:gd name="T25" fmla="*/ 0 h 20"/>
                  <a:gd name="T26" fmla="*/ 0 w 20"/>
                  <a:gd name="T27" fmla="*/ 0 h 20"/>
                  <a:gd name="T28" fmla="*/ 0 w 20"/>
                  <a:gd name="T29" fmla="*/ 0 h 20"/>
                  <a:gd name="T30" fmla="*/ 0 w 20"/>
                  <a:gd name="T31" fmla="*/ 0 h 20"/>
                  <a:gd name="T32" fmla="*/ 0 w 20"/>
                  <a:gd name="T33" fmla="*/ 0 h 20"/>
                  <a:gd name="T34" fmla="*/ 0 w 20"/>
                  <a:gd name="T35" fmla="*/ 0 h 2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0" h="20">
                    <a:moveTo>
                      <a:pt x="0" y="10"/>
                    </a:moveTo>
                    <a:lnTo>
                      <a:pt x="0" y="15"/>
                    </a:lnTo>
                    <a:lnTo>
                      <a:pt x="2" y="17"/>
                    </a:lnTo>
                    <a:lnTo>
                      <a:pt x="5" y="20"/>
                    </a:lnTo>
                    <a:lnTo>
                      <a:pt x="10" y="20"/>
                    </a:lnTo>
                    <a:lnTo>
                      <a:pt x="14" y="20"/>
                    </a:lnTo>
                    <a:lnTo>
                      <a:pt x="17" y="17"/>
                    </a:lnTo>
                    <a:lnTo>
                      <a:pt x="20" y="15"/>
                    </a:lnTo>
                    <a:lnTo>
                      <a:pt x="20" y="10"/>
                    </a:lnTo>
                    <a:lnTo>
                      <a:pt x="20" y="6"/>
                    </a:lnTo>
                    <a:lnTo>
                      <a:pt x="17" y="3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09" name="Freeform 58"/>
              <p:cNvSpPr>
                <a:spLocks/>
              </p:cNvSpPr>
              <p:nvPr/>
            </p:nvSpPr>
            <p:spPr bwMode="auto">
              <a:xfrm>
                <a:off x="8332" y="4713"/>
                <a:ext cx="4" cy="4"/>
              </a:xfrm>
              <a:custGeom>
                <a:avLst/>
                <a:gdLst>
                  <a:gd name="T0" fmla="*/ 0 w 12"/>
                  <a:gd name="T1" fmla="*/ 0 h 13"/>
                  <a:gd name="T2" fmla="*/ 0 w 12"/>
                  <a:gd name="T3" fmla="*/ 0 h 13"/>
                  <a:gd name="T4" fmla="*/ 0 w 12"/>
                  <a:gd name="T5" fmla="*/ 0 h 13"/>
                  <a:gd name="T6" fmla="*/ 0 w 12"/>
                  <a:gd name="T7" fmla="*/ 0 h 13"/>
                  <a:gd name="T8" fmla="*/ 0 w 12"/>
                  <a:gd name="T9" fmla="*/ 0 h 13"/>
                  <a:gd name="T10" fmla="*/ 0 w 12"/>
                  <a:gd name="T11" fmla="*/ 0 h 13"/>
                  <a:gd name="T12" fmla="*/ 0 w 12"/>
                  <a:gd name="T13" fmla="*/ 0 h 13"/>
                  <a:gd name="T14" fmla="*/ 0 w 12"/>
                  <a:gd name="T15" fmla="*/ 0 h 13"/>
                  <a:gd name="T16" fmla="*/ 0 w 12"/>
                  <a:gd name="T17" fmla="*/ 0 h 13"/>
                  <a:gd name="T18" fmla="*/ 0 w 12"/>
                  <a:gd name="T19" fmla="*/ 0 h 13"/>
                  <a:gd name="T20" fmla="*/ 0 w 12"/>
                  <a:gd name="T21" fmla="*/ 0 h 13"/>
                  <a:gd name="T22" fmla="*/ 0 w 12"/>
                  <a:gd name="T23" fmla="*/ 0 h 13"/>
                  <a:gd name="T24" fmla="*/ 0 w 12"/>
                  <a:gd name="T25" fmla="*/ 0 h 13"/>
                  <a:gd name="T26" fmla="*/ 0 w 12"/>
                  <a:gd name="T27" fmla="*/ 0 h 13"/>
                  <a:gd name="T28" fmla="*/ 0 w 12"/>
                  <a:gd name="T29" fmla="*/ 0 h 13"/>
                  <a:gd name="T30" fmla="*/ 0 w 12"/>
                  <a:gd name="T31" fmla="*/ 0 h 13"/>
                  <a:gd name="T32" fmla="*/ 0 w 12"/>
                  <a:gd name="T33" fmla="*/ 0 h 13"/>
                  <a:gd name="T34" fmla="*/ 0 w 12"/>
                  <a:gd name="T35" fmla="*/ 0 h 1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2" h="13">
                    <a:moveTo>
                      <a:pt x="0" y="7"/>
                    </a:moveTo>
                    <a:lnTo>
                      <a:pt x="0" y="9"/>
                    </a:lnTo>
                    <a:lnTo>
                      <a:pt x="2" y="12"/>
                    </a:lnTo>
                    <a:lnTo>
                      <a:pt x="3" y="13"/>
                    </a:lnTo>
                    <a:lnTo>
                      <a:pt x="6" y="13"/>
                    </a:lnTo>
                    <a:lnTo>
                      <a:pt x="9" y="13"/>
                    </a:lnTo>
                    <a:lnTo>
                      <a:pt x="11" y="12"/>
                    </a:lnTo>
                    <a:lnTo>
                      <a:pt x="12" y="9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10" name="Freeform 59"/>
              <p:cNvSpPr>
                <a:spLocks/>
              </p:cNvSpPr>
              <p:nvPr/>
            </p:nvSpPr>
            <p:spPr bwMode="auto">
              <a:xfrm>
                <a:off x="8349" y="4708"/>
                <a:ext cx="5" cy="4"/>
              </a:xfrm>
              <a:custGeom>
                <a:avLst/>
                <a:gdLst>
                  <a:gd name="T0" fmla="*/ 0 w 13"/>
                  <a:gd name="T1" fmla="*/ 0 h 12"/>
                  <a:gd name="T2" fmla="*/ 0 w 13"/>
                  <a:gd name="T3" fmla="*/ 0 h 12"/>
                  <a:gd name="T4" fmla="*/ 0 w 13"/>
                  <a:gd name="T5" fmla="*/ 0 h 12"/>
                  <a:gd name="T6" fmla="*/ 0 w 13"/>
                  <a:gd name="T7" fmla="*/ 0 h 12"/>
                  <a:gd name="T8" fmla="*/ 0 w 13"/>
                  <a:gd name="T9" fmla="*/ 0 h 12"/>
                  <a:gd name="T10" fmla="*/ 0 w 13"/>
                  <a:gd name="T11" fmla="*/ 0 h 12"/>
                  <a:gd name="T12" fmla="*/ 0 w 13"/>
                  <a:gd name="T13" fmla="*/ 0 h 12"/>
                  <a:gd name="T14" fmla="*/ 0 w 13"/>
                  <a:gd name="T15" fmla="*/ 0 h 12"/>
                  <a:gd name="T16" fmla="*/ 0 w 13"/>
                  <a:gd name="T17" fmla="*/ 0 h 12"/>
                  <a:gd name="T18" fmla="*/ 0 w 13"/>
                  <a:gd name="T19" fmla="*/ 0 h 12"/>
                  <a:gd name="T20" fmla="*/ 0 w 13"/>
                  <a:gd name="T21" fmla="*/ 0 h 12"/>
                  <a:gd name="T22" fmla="*/ 0 w 13"/>
                  <a:gd name="T23" fmla="*/ 0 h 12"/>
                  <a:gd name="T24" fmla="*/ 0 w 13"/>
                  <a:gd name="T25" fmla="*/ 0 h 12"/>
                  <a:gd name="T26" fmla="*/ 0 w 13"/>
                  <a:gd name="T27" fmla="*/ 0 h 12"/>
                  <a:gd name="T28" fmla="*/ 0 w 13"/>
                  <a:gd name="T29" fmla="*/ 0 h 12"/>
                  <a:gd name="T30" fmla="*/ 0 w 13"/>
                  <a:gd name="T31" fmla="*/ 0 h 12"/>
                  <a:gd name="T32" fmla="*/ 0 w 13"/>
                  <a:gd name="T33" fmla="*/ 0 h 12"/>
                  <a:gd name="T34" fmla="*/ 0 w 13"/>
                  <a:gd name="T35" fmla="*/ 0 h 1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3" h="12">
                    <a:moveTo>
                      <a:pt x="0" y="6"/>
                    </a:moveTo>
                    <a:lnTo>
                      <a:pt x="0" y="8"/>
                    </a:lnTo>
                    <a:lnTo>
                      <a:pt x="2" y="10"/>
                    </a:lnTo>
                    <a:lnTo>
                      <a:pt x="5" y="12"/>
                    </a:lnTo>
                    <a:lnTo>
                      <a:pt x="8" y="12"/>
                    </a:lnTo>
                    <a:lnTo>
                      <a:pt x="9" y="12"/>
                    </a:lnTo>
                    <a:lnTo>
                      <a:pt x="12" y="10"/>
                    </a:lnTo>
                    <a:lnTo>
                      <a:pt x="13" y="8"/>
                    </a:lnTo>
                    <a:lnTo>
                      <a:pt x="13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11" name="Freeform 60"/>
              <p:cNvSpPr>
                <a:spLocks/>
              </p:cNvSpPr>
              <p:nvPr/>
            </p:nvSpPr>
            <p:spPr bwMode="auto">
              <a:xfrm>
                <a:off x="8366" y="4704"/>
                <a:ext cx="2" cy="2"/>
              </a:xfrm>
              <a:custGeom>
                <a:avLst/>
                <a:gdLst>
                  <a:gd name="T0" fmla="*/ 0 w 8"/>
                  <a:gd name="T1" fmla="*/ 0 h 7"/>
                  <a:gd name="T2" fmla="*/ 0 w 8"/>
                  <a:gd name="T3" fmla="*/ 0 h 7"/>
                  <a:gd name="T4" fmla="*/ 0 w 8"/>
                  <a:gd name="T5" fmla="*/ 0 h 7"/>
                  <a:gd name="T6" fmla="*/ 0 w 8"/>
                  <a:gd name="T7" fmla="*/ 0 h 7"/>
                  <a:gd name="T8" fmla="*/ 0 w 8"/>
                  <a:gd name="T9" fmla="*/ 0 h 7"/>
                  <a:gd name="T10" fmla="*/ 0 w 8"/>
                  <a:gd name="T11" fmla="*/ 0 h 7"/>
                  <a:gd name="T12" fmla="*/ 0 w 8"/>
                  <a:gd name="T13" fmla="*/ 0 h 7"/>
                  <a:gd name="T14" fmla="*/ 0 w 8"/>
                  <a:gd name="T15" fmla="*/ 0 h 7"/>
                  <a:gd name="T16" fmla="*/ 0 w 8"/>
                  <a:gd name="T17" fmla="*/ 0 h 7"/>
                  <a:gd name="T18" fmla="*/ 0 w 8"/>
                  <a:gd name="T19" fmla="*/ 0 h 7"/>
                  <a:gd name="T20" fmla="*/ 0 w 8"/>
                  <a:gd name="T21" fmla="*/ 0 h 7"/>
                  <a:gd name="T22" fmla="*/ 0 w 8"/>
                  <a:gd name="T23" fmla="*/ 0 h 7"/>
                  <a:gd name="T24" fmla="*/ 0 w 8"/>
                  <a:gd name="T25" fmla="*/ 0 h 7"/>
                  <a:gd name="T26" fmla="*/ 0 w 8"/>
                  <a:gd name="T27" fmla="*/ 0 h 7"/>
                  <a:gd name="T28" fmla="*/ 0 w 8"/>
                  <a:gd name="T29" fmla="*/ 0 h 7"/>
                  <a:gd name="T30" fmla="*/ 0 w 8"/>
                  <a:gd name="T31" fmla="*/ 0 h 7"/>
                  <a:gd name="T32" fmla="*/ 0 w 8"/>
                  <a:gd name="T33" fmla="*/ 0 h 7"/>
                  <a:gd name="T34" fmla="*/ 0 w 8"/>
                  <a:gd name="T35" fmla="*/ 0 h 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8" h="7">
                    <a:moveTo>
                      <a:pt x="0" y="3"/>
                    </a:moveTo>
                    <a:lnTo>
                      <a:pt x="0" y="4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7"/>
                    </a:lnTo>
                    <a:lnTo>
                      <a:pt x="6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8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12" name="Freeform 61"/>
              <p:cNvSpPr>
                <a:spLocks/>
              </p:cNvSpPr>
              <p:nvPr/>
            </p:nvSpPr>
            <p:spPr bwMode="auto">
              <a:xfrm>
                <a:off x="8338" y="4730"/>
                <a:ext cx="2" cy="3"/>
              </a:xfrm>
              <a:custGeom>
                <a:avLst/>
                <a:gdLst>
                  <a:gd name="T0" fmla="*/ 0 w 7"/>
                  <a:gd name="T1" fmla="*/ 0 h 8"/>
                  <a:gd name="T2" fmla="*/ 0 w 7"/>
                  <a:gd name="T3" fmla="*/ 0 h 8"/>
                  <a:gd name="T4" fmla="*/ 0 w 7"/>
                  <a:gd name="T5" fmla="*/ 0 h 8"/>
                  <a:gd name="T6" fmla="*/ 0 w 7"/>
                  <a:gd name="T7" fmla="*/ 0 h 8"/>
                  <a:gd name="T8" fmla="*/ 0 w 7"/>
                  <a:gd name="T9" fmla="*/ 0 h 8"/>
                  <a:gd name="T10" fmla="*/ 0 w 7"/>
                  <a:gd name="T11" fmla="*/ 0 h 8"/>
                  <a:gd name="T12" fmla="*/ 0 w 7"/>
                  <a:gd name="T13" fmla="*/ 0 h 8"/>
                  <a:gd name="T14" fmla="*/ 0 w 7"/>
                  <a:gd name="T15" fmla="*/ 0 h 8"/>
                  <a:gd name="T16" fmla="*/ 0 w 7"/>
                  <a:gd name="T17" fmla="*/ 0 h 8"/>
                  <a:gd name="T18" fmla="*/ 0 w 7"/>
                  <a:gd name="T19" fmla="*/ 0 h 8"/>
                  <a:gd name="T20" fmla="*/ 0 w 7"/>
                  <a:gd name="T21" fmla="*/ 0 h 8"/>
                  <a:gd name="T22" fmla="*/ 0 w 7"/>
                  <a:gd name="T23" fmla="*/ 0 h 8"/>
                  <a:gd name="T24" fmla="*/ 0 w 7"/>
                  <a:gd name="T25" fmla="*/ 0 h 8"/>
                  <a:gd name="T26" fmla="*/ 0 w 7"/>
                  <a:gd name="T27" fmla="*/ 0 h 8"/>
                  <a:gd name="T28" fmla="*/ 0 w 7"/>
                  <a:gd name="T29" fmla="*/ 0 h 8"/>
                  <a:gd name="T30" fmla="*/ 0 w 7"/>
                  <a:gd name="T31" fmla="*/ 0 h 8"/>
                  <a:gd name="T32" fmla="*/ 0 w 7"/>
                  <a:gd name="T33" fmla="*/ 0 h 8"/>
                  <a:gd name="T34" fmla="*/ 0 w 7"/>
                  <a:gd name="T35" fmla="*/ 0 h 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7" h="8">
                    <a:moveTo>
                      <a:pt x="0" y="3"/>
                    </a:moveTo>
                    <a:lnTo>
                      <a:pt x="0" y="5"/>
                    </a:lnTo>
                    <a:lnTo>
                      <a:pt x="1" y="6"/>
                    </a:lnTo>
                    <a:lnTo>
                      <a:pt x="3" y="8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13" name="Freeform 62"/>
              <p:cNvSpPr>
                <a:spLocks/>
              </p:cNvSpPr>
              <p:nvPr/>
            </p:nvSpPr>
            <p:spPr bwMode="auto">
              <a:xfrm>
                <a:off x="8370" y="4713"/>
                <a:ext cx="6" cy="6"/>
              </a:xfrm>
              <a:custGeom>
                <a:avLst/>
                <a:gdLst>
                  <a:gd name="T0" fmla="*/ 0 w 16"/>
                  <a:gd name="T1" fmla="*/ 0 h 17"/>
                  <a:gd name="T2" fmla="*/ 0 w 16"/>
                  <a:gd name="T3" fmla="*/ 0 h 17"/>
                  <a:gd name="T4" fmla="*/ 0 w 16"/>
                  <a:gd name="T5" fmla="*/ 0 h 17"/>
                  <a:gd name="T6" fmla="*/ 0 w 16"/>
                  <a:gd name="T7" fmla="*/ 0 h 17"/>
                  <a:gd name="T8" fmla="*/ 0 w 16"/>
                  <a:gd name="T9" fmla="*/ 0 h 17"/>
                  <a:gd name="T10" fmla="*/ 0 w 16"/>
                  <a:gd name="T11" fmla="*/ 0 h 17"/>
                  <a:gd name="T12" fmla="*/ 0 w 16"/>
                  <a:gd name="T13" fmla="*/ 0 h 17"/>
                  <a:gd name="T14" fmla="*/ 0 w 16"/>
                  <a:gd name="T15" fmla="*/ 0 h 17"/>
                  <a:gd name="T16" fmla="*/ 0 w 16"/>
                  <a:gd name="T17" fmla="*/ 0 h 17"/>
                  <a:gd name="T18" fmla="*/ 0 w 16"/>
                  <a:gd name="T19" fmla="*/ 0 h 17"/>
                  <a:gd name="T20" fmla="*/ 0 w 16"/>
                  <a:gd name="T21" fmla="*/ 0 h 17"/>
                  <a:gd name="T22" fmla="*/ 0 w 16"/>
                  <a:gd name="T23" fmla="*/ 0 h 17"/>
                  <a:gd name="T24" fmla="*/ 0 w 16"/>
                  <a:gd name="T25" fmla="*/ 0 h 17"/>
                  <a:gd name="T26" fmla="*/ 0 w 16"/>
                  <a:gd name="T27" fmla="*/ 0 h 17"/>
                  <a:gd name="T28" fmla="*/ 0 w 16"/>
                  <a:gd name="T29" fmla="*/ 0 h 17"/>
                  <a:gd name="T30" fmla="*/ 0 w 16"/>
                  <a:gd name="T31" fmla="*/ 0 h 17"/>
                  <a:gd name="T32" fmla="*/ 0 w 16"/>
                  <a:gd name="T33" fmla="*/ 0 h 17"/>
                  <a:gd name="T34" fmla="*/ 0 w 16"/>
                  <a:gd name="T35" fmla="*/ 0 h 1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6" h="17">
                    <a:moveTo>
                      <a:pt x="0" y="8"/>
                    </a:moveTo>
                    <a:lnTo>
                      <a:pt x="0" y="11"/>
                    </a:lnTo>
                    <a:lnTo>
                      <a:pt x="3" y="14"/>
                    </a:lnTo>
                    <a:lnTo>
                      <a:pt x="5" y="16"/>
                    </a:lnTo>
                    <a:lnTo>
                      <a:pt x="9" y="17"/>
                    </a:lnTo>
                    <a:lnTo>
                      <a:pt x="12" y="16"/>
                    </a:lnTo>
                    <a:lnTo>
                      <a:pt x="15" y="14"/>
                    </a:lnTo>
                    <a:lnTo>
                      <a:pt x="16" y="11"/>
                    </a:lnTo>
                    <a:lnTo>
                      <a:pt x="16" y="8"/>
                    </a:lnTo>
                    <a:lnTo>
                      <a:pt x="16" y="5"/>
                    </a:lnTo>
                    <a:lnTo>
                      <a:pt x="15" y="3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5" y="1"/>
                    </a:lnTo>
                    <a:lnTo>
                      <a:pt x="3" y="3"/>
                    </a:lnTo>
                    <a:lnTo>
                      <a:pt x="0" y="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14" name="Freeform 63"/>
              <p:cNvSpPr>
                <a:spLocks/>
              </p:cNvSpPr>
              <p:nvPr/>
            </p:nvSpPr>
            <p:spPr bwMode="auto">
              <a:xfrm>
                <a:off x="8353" y="4721"/>
                <a:ext cx="4" cy="4"/>
              </a:xfrm>
              <a:custGeom>
                <a:avLst/>
                <a:gdLst>
                  <a:gd name="T0" fmla="*/ 0 w 12"/>
                  <a:gd name="T1" fmla="*/ 0 h 12"/>
                  <a:gd name="T2" fmla="*/ 0 w 12"/>
                  <a:gd name="T3" fmla="*/ 0 h 12"/>
                  <a:gd name="T4" fmla="*/ 0 w 12"/>
                  <a:gd name="T5" fmla="*/ 0 h 12"/>
                  <a:gd name="T6" fmla="*/ 0 w 12"/>
                  <a:gd name="T7" fmla="*/ 0 h 12"/>
                  <a:gd name="T8" fmla="*/ 0 w 12"/>
                  <a:gd name="T9" fmla="*/ 0 h 12"/>
                  <a:gd name="T10" fmla="*/ 0 w 12"/>
                  <a:gd name="T11" fmla="*/ 0 h 12"/>
                  <a:gd name="T12" fmla="*/ 0 w 12"/>
                  <a:gd name="T13" fmla="*/ 0 h 12"/>
                  <a:gd name="T14" fmla="*/ 0 w 12"/>
                  <a:gd name="T15" fmla="*/ 0 h 12"/>
                  <a:gd name="T16" fmla="*/ 0 w 12"/>
                  <a:gd name="T17" fmla="*/ 0 h 12"/>
                  <a:gd name="T18" fmla="*/ 0 w 12"/>
                  <a:gd name="T19" fmla="*/ 0 h 12"/>
                  <a:gd name="T20" fmla="*/ 0 w 12"/>
                  <a:gd name="T21" fmla="*/ 0 h 12"/>
                  <a:gd name="T22" fmla="*/ 0 w 12"/>
                  <a:gd name="T23" fmla="*/ 0 h 12"/>
                  <a:gd name="T24" fmla="*/ 0 w 12"/>
                  <a:gd name="T25" fmla="*/ 0 h 12"/>
                  <a:gd name="T26" fmla="*/ 0 w 12"/>
                  <a:gd name="T27" fmla="*/ 0 h 12"/>
                  <a:gd name="T28" fmla="*/ 0 w 12"/>
                  <a:gd name="T29" fmla="*/ 0 h 12"/>
                  <a:gd name="T30" fmla="*/ 0 w 12"/>
                  <a:gd name="T31" fmla="*/ 0 h 12"/>
                  <a:gd name="T32" fmla="*/ 0 w 12"/>
                  <a:gd name="T33" fmla="*/ 0 h 12"/>
                  <a:gd name="T34" fmla="*/ 0 w 12"/>
                  <a:gd name="T35" fmla="*/ 0 h 1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2" h="12">
                    <a:moveTo>
                      <a:pt x="0" y="6"/>
                    </a:moveTo>
                    <a:lnTo>
                      <a:pt x="0" y="7"/>
                    </a:lnTo>
                    <a:lnTo>
                      <a:pt x="1" y="10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7" y="12"/>
                    </a:lnTo>
                    <a:lnTo>
                      <a:pt x="10" y="10"/>
                    </a:lnTo>
                    <a:lnTo>
                      <a:pt x="12" y="7"/>
                    </a:lnTo>
                    <a:lnTo>
                      <a:pt x="12" y="6"/>
                    </a:lnTo>
                    <a:lnTo>
                      <a:pt x="12" y="4"/>
                    </a:lnTo>
                    <a:lnTo>
                      <a:pt x="10" y="2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15" name="Freeform 64"/>
              <p:cNvSpPr>
                <a:spLocks/>
              </p:cNvSpPr>
              <p:nvPr/>
            </p:nvSpPr>
            <p:spPr bwMode="auto">
              <a:xfrm>
                <a:off x="8343" y="4794"/>
                <a:ext cx="25" cy="25"/>
              </a:xfrm>
              <a:custGeom>
                <a:avLst/>
                <a:gdLst>
                  <a:gd name="T0" fmla="*/ 0 w 74"/>
                  <a:gd name="T1" fmla="*/ 0 h 75"/>
                  <a:gd name="T2" fmla="*/ 0 w 74"/>
                  <a:gd name="T3" fmla="*/ 0 h 75"/>
                  <a:gd name="T4" fmla="*/ 0 w 74"/>
                  <a:gd name="T5" fmla="*/ 0 h 75"/>
                  <a:gd name="T6" fmla="*/ 0 w 74"/>
                  <a:gd name="T7" fmla="*/ 0 h 75"/>
                  <a:gd name="T8" fmla="*/ 0 w 74"/>
                  <a:gd name="T9" fmla="*/ 0 h 75"/>
                  <a:gd name="T10" fmla="*/ 0 w 74"/>
                  <a:gd name="T11" fmla="*/ 0 h 75"/>
                  <a:gd name="T12" fmla="*/ 0 w 74"/>
                  <a:gd name="T13" fmla="*/ 0 h 75"/>
                  <a:gd name="T14" fmla="*/ 0 w 74"/>
                  <a:gd name="T15" fmla="*/ 0 h 75"/>
                  <a:gd name="T16" fmla="*/ 0 w 74"/>
                  <a:gd name="T17" fmla="*/ 0 h 75"/>
                  <a:gd name="T18" fmla="*/ 0 w 74"/>
                  <a:gd name="T19" fmla="*/ 0 h 75"/>
                  <a:gd name="T20" fmla="*/ 0 w 74"/>
                  <a:gd name="T21" fmla="*/ 0 h 75"/>
                  <a:gd name="T22" fmla="*/ 0 w 74"/>
                  <a:gd name="T23" fmla="*/ 0 h 75"/>
                  <a:gd name="T24" fmla="*/ 0 w 74"/>
                  <a:gd name="T25" fmla="*/ 0 h 75"/>
                  <a:gd name="T26" fmla="*/ 0 w 74"/>
                  <a:gd name="T27" fmla="*/ 0 h 75"/>
                  <a:gd name="T28" fmla="*/ 0 w 74"/>
                  <a:gd name="T29" fmla="*/ 0 h 75"/>
                  <a:gd name="T30" fmla="*/ 0 w 74"/>
                  <a:gd name="T31" fmla="*/ 0 h 75"/>
                  <a:gd name="T32" fmla="*/ 0 w 74"/>
                  <a:gd name="T33" fmla="*/ 0 h 75"/>
                  <a:gd name="T34" fmla="*/ 0 w 74"/>
                  <a:gd name="T35" fmla="*/ 0 h 75"/>
                  <a:gd name="T36" fmla="*/ 0 w 74"/>
                  <a:gd name="T37" fmla="*/ 0 h 75"/>
                  <a:gd name="T38" fmla="*/ 0 w 74"/>
                  <a:gd name="T39" fmla="*/ 0 h 75"/>
                  <a:gd name="T40" fmla="*/ 0 w 74"/>
                  <a:gd name="T41" fmla="*/ 0 h 75"/>
                  <a:gd name="T42" fmla="*/ 0 w 74"/>
                  <a:gd name="T43" fmla="*/ 0 h 75"/>
                  <a:gd name="T44" fmla="*/ 0 w 74"/>
                  <a:gd name="T45" fmla="*/ 0 h 75"/>
                  <a:gd name="T46" fmla="*/ 0 w 74"/>
                  <a:gd name="T47" fmla="*/ 0 h 75"/>
                  <a:gd name="T48" fmla="*/ 0 w 74"/>
                  <a:gd name="T49" fmla="*/ 0 h 7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74" h="75">
                    <a:moveTo>
                      <a:pt x="7" y="65"/>
                    </a:moveTo>
                    <a:lnTo>
                      <a:pt x="15" y="72"/>
                    </a:lnTo>
                    <a:lnTo>
                      <a:pt x="25" y="75"/>
                    </a:lnTo>
                    <a:lnTo>
                      <a:pt x="32" y="75"/>
                    </a:lnTo>
                    <a:lnTo>
                      <a:pt x="37" y="73"/>
                    </a:lnTo>
                    <a:lnTo>
                      <a:pt x="38" y="73"/>
                    </a:lnTo>
                    <a:lnTo>
                      <a:pt x="44" y="71"/>
                    </a:lnTo>
                    <a:lnTo>
                      <a:pt x="50" y="69"/>
                    </a:lnTo>
                    <a:lnTo>
                      <a:pt x="59" y="65"/>
                    </a:lnTo>
                    <a:lnTo>
                      <a:pt x="65" y="60"/>
                    </a:lnTo>
                    <a:lnTo>
                      <a:pt x="71" y="56"/>
                    </a:lnTo>
                    <a:lnTo>
                      <a:pt x="74" y="50"/>
                    </a:lnTo>
                    <a:lnTo>
                      <a:pt x="72" y="45"/>
                    </a:lnTo>
                    <a:lnTo>
                      <a:pt x="59" y="35"/>
                    </a:lnTo>
                    <a:lnTo>
                      <a:pt x="46" y="39"/>
                    </a:lnTo>
                    <a:lnTo>
                      <a:pt x="35" y="48"/>
                    </a:lnTo>
                    <a:lnTo>
                      <a:pt x="31" y="52"/>
                    </a:lnTo>
                    <a:lnTo>
                      <a:pt x="29" y="43"/>
                    </a:lnTo>
                    <a:lnTo>
                      <a:pt x="24" y="26"/>
                    </a:lnTo>
                    <a:lnTo>
                      <a:pt x="13" y="7"/>
                    </a:lnTo>
                    <a:lnTo>
                      <a:pt x="2" y="0"/>
                    </a:lnTo>
                    <a:lnTo>
                      <a:pt x="0" y="19"/>
                    </a:lnTo>
                    <a:lnTo>
                      <a:pt x="3" y="40"/>
                    </a:lnTo>
                    <a:lnTo>
                      <a:pt x="6" y="58"/>
                    </a:lnTo>
                    <a:lnTo>
                      <a:pt x="7" y="6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16" name="Freeform 65"/>
              <p:cNvSpPr>
                <a:spLocks/>
              </p:cNvSpPr>
              <p:nvPr/>
            </p:nvSpPr>
            <p:spPr bwMode="auto">
              <a:xfrm>
                <a:off x="8367" y="4788"/>
                <a:ext cx="23" cy="20"/>
              </a:xfrm>
              <a:custGeom>
                <a:avLst/>
                <a:gdLst>
                  <a:gd name="T0" fmla="*/ 0 w 69"/>
                  <a:gd name="T1" fmla="*/ 0 h 59"/>
                  <a:gd name="T2" fmla="*/ 0 w 69"/>
                  <a:gd name="T3" fmla="*/ 0 h 59"/>
                  <a:gd name="T4" fmla="*/ 0 w 69"/>
                  <a:gd name="T5" fmla="*/ 0 h 59"/>
                  <a:gd name="T6" fmla="*/ 0 w 69"/>
                  <a:gd name="T7" fmla="*/ 0 h 59"/>
                  <a:gd name="T8" fmla="*/ 0 w 69"/>
                  <a:gd name="T9" fmla="*/ 0 h 59"/>
                  <a:gd name="T10" fmla="*/ 0 w 69"/>
                  <a:gd name="T11" fmla="*/ 0 h 59"/>
                  <a:gd name="T12" fmla="*/ 0 w 69"/>
                  <a:gd name="T13" fmla="*/ 0 h 59"/>
                  <a:gd name="T14" fmla="*/ 0 w 69"/>
                  <a:gd name="T15" fmla="*/ 0 h 59"/>
                  <a:gd name="T16" fmla="*/ 0 w 69"/>
                  <a:gd name="T17" fmla="*/ 0 h 59"/>
                  <a:gd name="T18" fmla="*/ 0 w 69"/>
                  <a:gd name="T19" fmla="*/ 0 h 59"/>
                  <a:gd name="T20" fmla="*/ 0 w 69"/>
                  <a:gd name="T21" fmla="*/ 0 h 59"/>
                  <a:gd name="T22" fmla="*/ 0 w 69"/>
                  <a:gd name="T23" fmla="*/ 0 h 59"/>
                  <a:gd name="T24" fmla="*/ 0 w 69"/>
                  <a:gd name="T25" fmla="*/ 0 h 59"/>
                  <a:gd name="T26" fmla="*/ 0 w 69"/>
                  <a:gd name="T27" fmla="*/ 0 h 59"/>
                  <a:gd name="T28" fmla="*/ 0 w 69"/>
                  <a:gd name="T29" fmla="*/ 0 h 59"/>
                  <a:gd name="T30" fmla="*/ 0 w 69"/>
                  <a:gd name="T31" fmla="*/ 0 h 59"/>
                  <a:gd name="T32" fmla="*/ 0 w 69"/>
                  <a:gd name="T33" fmla="*/ 0 h 59"/>
                  <a:gd name="T34" fmla="*/ 0 w 69"/>
                  <a:gd name="T35" fmla="*/ 0 h 59"/>
                  <a:gd name="T36" fmla="*/ 0 w 69"/>
                  <a:gd name="T37" fmla="*/ 0 h 59"/>
                  <a:gd name="T38" fmla="*/ 0 w 69"/>
                  <a:gd name="T39" fmla="*/ 0 h 59"/>
                  <a:gd name="T40" fmla="*/ 0 w 69"/>
                  <a:gd name="T41" fmla="*/ 0 h 5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69" h="59">
                    <a:moveTo>
                      <a:pt x="24" y="59"/>
                    </a:moveTo>
                    <a:lnTo>
                      <a:pt x="29" y="59"/>
                    </a:lnTo>
                    <a:lnTo>
                      <a:pt x="38" y="57"/>
                    </a:lnTo>
                    <a:lnTo>
                      <a:pt x="47" y="56"/>
                    </a:lnTo>
                    <a:lnTo>
                      <a:pt x="56" y="54"/>
                    </a:lnTo>
                    <a:lnTo>
                      <a:pt x="63" y="52"/>
                    </a:lnTo>
                    <a:lnTo>
                      <a:pt x="68" y="47"/>
                    </a:lnTo>
                    <a:lnTo>
                      <a:pt x="69" y="43"/>
                    </a:lnTo>
                    <a:lnTo>
                      <a:pt x="66" y="37"/>
                    </a:lnTo>
                    <a:lnTo>
                      <a:pt x="54" y="32"/>
                    </a:lnTo>
                    <a:lnTo>
                      <a:pt x="41" y="33"/>
                    </a:lnTo>
                    <a:lnTo>
                      <a:pt x="29" y="37"/>
                    </a:lnTo>
                    <a:lnTo>
                      <a:pt x="25" y="40"/>
                    </a:lnTo>
                    <a:lnTo>
                      <a:pt x="21" y="29"/>
                    </a:lnTo>
                    <a:lnTo>
                      <a:pt x="19" y="13"/>
                    </a:lnTo>
                    <a:lnTo>
                      <a:pt x="15" y="1"/>
                    </a:lnTo>
                    <a:lnTo>
                      <a:pt x="0" y="0"/>
                    </a:lnTo>
                    <a:lnTo>
                      <a:pt x="0" y="27"/>
                    </a:lnTo>
                    <a:lnTo>
                      <a:pt x="9" y="44"/>
                    </a:lnTo>
                    <a:lnTo>
                      <a:pt x="19" y="56"/>
                    </a:lnTo>
                    <a:lnTo>
                      <a:pt x="24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17" name="Freeform 66"/>
              <p:cNvSpPr>
                <a:spLocks/>
              </p:cNvSpPr>
              <p:nvPr/>
            </p:nvSpPr>
            <p:spPr bwMode="auto">
              <a:xfrm>
                <a:off x="8386" y="4779"/>
                <a:ext cx="23" cy="20"/>
              </a:xfrm>
              <a:custGeom>
                <a:avLst/>
                <a:gdLst>
                  <a:gd name="T0" fmla="*/ 0 w 69"/>
                  <a:gd name="T1" fmla="*/ 0 h 60"/>
                  <a:gd name="T2" fmla="*/ 0 w 69"/>
                  <a:gd name="T3" fmla="*/ 0 h 60"/>
                  <a:gd name="T4" fmla="*/ 0 w 69"/>
                  <a:gd name="T5" fmla="*/ 0 h 60"/>
                  <a:gd name="T6" fmla="*/ 0 w 69"/>
                  <a:gd name="T7" fmla="*/ 0 h 60"/>
                  <a:gd name="T8" fmla="*/ 0 w 69"/>
                  <a:gd name="T9" fmla="*/ 0 h 60"/>
                  <a:gd name="T10" fmla="*/ 0 w 69"/>
                  <a:gd name="T11" fmla="*/ 0 h 60"/>
                  <a:gd name="T12" fmla="*/ 0 w 69"/>
                  <a:gd name="T13" fmla="*/ 0 h 60"/>
                  <a:gd name="T14" fmla="*/ 0 w 69"/>
                  <a:gd name="T15" fmla="*/ 0 h 60"/>
                  <a:gd name="T16" fmla="*/ 0 w 69"/>
                  <a:gd name="T17" fmla="*/ 0 h 60"/>
                  <a:gd name="T18" fmla="*/ 0 w 69"/>
                  <a:gd name="T19" fmla="*/ 0 h 60"/>
                  <a:gd name="T20" fmla="*/ 0 w 69"/>
                  <a:gd name="T21" fmla="*/ 0 h 60"/>
                  <a:gd name="T22" fmla="*/ 0 w 69"/>
                  <a:gd name="T23" fmla="*/ 0 h 60"/>
                  <a:gd name="T24" fmla="*/ 0 w 69"/>
                  <a:gd name="T25" fmla="*/ 0 h 60"/>
                  <a:gd name="T26" fmla="*/ 0 w 69"/>
                  <a:gd name="T27" fmla="*/ 0 h 60"/>
                  <a:gd name="T28" fmla="*/ 0 w 69"/>
                  <a:gd name="T29" fmla="*/ 0 h 60"/>
                  <a:gd name="T30" fmla="*/ 0 w 69"/>
                  <a:gd name="T31" fmla="*/ 0 h 60"/>
                  <a:gd name="T32" fmla="*/ 0 w 69"/>
                  <a:gd name="T33" fmla="*/ 0 h 60"/>
                  <a:gd name="T34" fmla="*/ 0 w 69"/>
                  <a:gd name="T35" fmla="*/ 0 h 60"/>
                  <a:gd name="T36" fmla="*/ 0 w 69"/>
                  <a:gd name="T37" fmla="*/ 0 h 60"/>
                  <a:gd name="T38" fmla="*/ 0 w 69"/>
                  <a:gd name="T39" fmla="*/ 0 h 60"/>
                  <a:gd name="T40" fmla="*/ 0 w 69"/>
                  <a:gd name="T41" fmla="*/ 0 h 60"/>
                  <a:gd name="T42" fmla="*/ 0 w 69"/>
                  <a:gd name="T43" fmla="*/ 0 h 60"/>
                  <a:gd name="T44" fmla="*/ 0 w 69"/>
                  <a:gd name="T45" fmla="*/ 0 h 60"/>
                  <a:gd name="T46" fmla="*/ 0 w 69"/>
                  <a:gd name="T47" fmla="*/ 0 h 60"/>
                  <a:gd name="T48" fmla="*/ 0 w 69"/>
                  <a:gd name="T49" fmla="*/ 0 h 6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69" h="60">
                    <a:moveTo>
                      <a:pt x="6" y="46"/>
                    </a:moveTo>
                    <a:lnTo>
                      <a:pt x="15" y="54"/>
                    </a:lnTo>
                    <a:lnTo>
                      <a:pt x="22" y="59"/>
                    </a:lnTo>
                    <a:lnTo>
                      <a:pt x="31" y="60"/>
                    </a:lnTo>
                    <a:lnTo>
                      <a:pt x="38" y="60"/>
                    </a:lnTo>
                    <a:lnTo>
                      <a:pt x="45" y="59"/>
                    </a:lnTo>
                    <a:lnTo>
                      <a:pt x="51" y="56"/>
                    </a:lnTo>
                    <a:lnTo>
                      <a:pt x="57" y="53"/>
                    </a:lnTo>
                    <a:lnTo>
                      <a:pt x="60" y="51"/>
                    </a:lnTo>
                    <a:lnTo>
                      <a:pt x="64" y="50"/>
                    </a:lnTo>
                    <a:lnTo>
                      <a:pt x="67" y="47"/>
                    </a:lnTo>
                    <a:lnTo>
                      <a:pt x="69" y="43"/>
                    </a:lnTo>
                    <a:lnTo>
                      <a:pt x="67" y="40"/>
                    </a:lnTo>
                    <a:lnTo>
                      <a:pt x="54" y="31"/>
                    </a:lnTo>
                    <a:lnTo>
                      <a:pt x="41" y="31"/>
                    </a:lnTo>
                    <a:lnTo>
                      <a:pt x="32" y="34"/>
                    </a:lnTo>
                    <a:lnTo>
                      <a:pt x="28" y="37"/>
                    </a:lnTo>
                    <a:lnTo>
                      <a:pt x="26" y="30"/>
                    </a:lnTo>
                    <a:lnTo>
                      <a:pt x="20" y="15"/>
                    </a:lnTo>
                    <a:lnTo>
                      <a:pt x="12" y="2"/>
                    </a:lnTo>
                    <a:lnTo>
                      <a:pt x="1" y="0"/>
                    </a:lnTo>
                    <a:lnTo>
                      <a:pt x="0" y="14"/>
                    </a:lnTo>
                    <a:lnTo>
                      <a:pt x="1" y="30"/>
                    </a:lnTo>
                    <a:lnTo>
                      <a:pt x="4" y="41"/>
                    </a:lnTo>
                    <a:lnTo>
                      <a:pt x="6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18" name="Freeform 67"/>
              <p:cNvSpPr>
                <a:spLocks/>
              </p:cNvSpPr>
              <p:nvPr/>
            </p:nvSpPr>
            <p:spPr bwMode="auto">
              <a:xfrm>
                <a:off x="8357" y="4833"/>
                <a:ext cx="25" cy="16"/>
              </a:xfrm>
              <a:custGeom>
                <a:avLst/>
                <a:gdLst>
                  <a:gd name="T0" fmla="*/ 0 w 75"/>
                  <a:gd name="T1" fmla="*/ 0 h 48"/>
                  <a:gd name="T2" fmla="*/ 0 w 75"/>
                  <a:gd name="T3" fmla="*/ 0 h 48"/>
                  <a:gd name="T4" fmla="*/ 0 w 75"/>
                  <a:gd name="T5" fmla="*/ 0 h 48"/>
                  <a:gd name="T6" fmla="*/ 0 w 75"/>
                  <a:gd name="T7" fmla="*/ 0 h 48"/>
                  <a:gd name="T8" fmla="*/ 0 w 75"/>
                  <a:gd name="T9" fmla="*/ 0 h 48"/>
                  <a:gd name="T10" fmla="*/ 0 w 75"/>
                  <a:gd name="T11" fmla="*/ 0 h 48"/>
                  <a:gd name="T12" fmla="*/ 0 w 75"/>
                  <a:gd name="T13" fmla="*/ 0 h 48"/>
                  <a:gd name="T14" fmla="*/ 0 w 75"/>
                  <a:gd name="T15" fmla="*/ 0 h 48"/>
                  <a:gd name="T16" fmla="*/ 0 w 75"/>
                  <a:gd name="T17" fmla="*/ 0 h 48"/>
                  <a:gd name="T18" fmla="*/ 0 w 75"/>
                  <a:gd name="T19" fmla="*/ 0 h 48"/>
                  <a:gd name="T20" fmla="*/ 0 w 75"/>
                  <a:gd name="T21" fmla="*/ 0 h 48"/>
                  <a:gd name="T22" fmla="*/ 0 w 75"/>
                  <a:gd name="T23" fmla="*/ 0 h 48"/>
                  <a:gd name="T24" fmla="*/ 0 w 75"/>
                  <a:gd name="T25" fmla="*/ 0 h 48"/>
                  <a:gd name="T26" fmla="*/ 0 w 75"/>
                  <a:gd name="T27" fmla="*/ 0 h 48"/>
                  <a:gd name="T28" fmla="*/ 0 w 75"/>
                  <a:gd name="T29" fmla="*/ 0 h 48"/>
                  <a:gd name="T30" fmla="*/ 0 w 75"/>
                  <a:gd name="T31" fmla="*/ 0 h 48"/>
                  <a:gd name="T32" fmla="*/ 0 w 75"/>
                  <a:gd name="T33" fmla="*/ 0 h 48"/>
                  <a:gd name="T34" fmla="*/ 0 w 75"/>
                  <a:gd name="T35" fmla="*/ 0 h 48"/>
                  <a:gd name="T36" fmla="*/ 0 w 75"/>
                  <a:gd name="T37" fmla="*/ 0 h 48"/>
                  <a:gd name="T38" fmla="*/ 0 w 75"/>
                  <a:gd name="T39" fmla="*/ 0 h 48"/>
                  <a:gd name="T40" fmla="*/ 0 w 75"/>
                  <a:gd name="T41" fmla="*/ 0 h 48"/>
                  <a:gd name="T42" fmla="*/ 0 w 75"/>
                  <a:gd name="T43" fmla="*/ 0 h 48"/>
                  <a:gd name="T44" fmla="*/ 0 w 75"/>
                  <a:gd name="T45" fmla="*/ 0 h 48"/>
                  <a:gd name="T46" fmla="*/ 0 w 75"/>
                  <a:gd name="T47" fmla="*/ 0 h 48"/>
                  <a:gd name="T48" fmla="*/ 0 w 75"/>
                  <a:gd name="T49" fmla="*/ 0 h 48"/>
                  <a:gd name="T50" fmla="*/ 0 w 75"/>
                  <a:gd name="T51" fmla="*/ 0 h 48"/>
                  <a:gd name="T52" fmla="*/ 0 w 75"/>
                  <a:gd name="T53" fmla="*/ 0 h 48"/>
                  <a:gd name="T54" fmla="*/ 0 w 75"/>
                  <a:gd name="T55" fmla="*/ 0 h 48"/>
                  <a:gd name="T56" fmla="*/ 0 w 75"/>
                  <a:gd name="T57" fmla="*/ 0 h 48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5" h="48">
                    <a:moveTo>
                      <a:pt x="12" y="44"/>
                    </a:moveTo>
                    <a:lnTo>
                      <a:pt x="19" y="46"/>
                    </a:lnTo>
                    <a:lnTo>
                      <a:pt x="31" y="48"/>
                    </a:lnTo>
                    <a:lnTo>
                      <a:pt x="43" y="48"/>
                    </a:lnTo>
                    <a:lnTo>
                      <a:pt x="56" y="46"/>
                    </a:lnTo>
                    <a:lnTo>
                      <a:pt x="66" y="42"/>
                    </a:lnTo>
                    <a:lnTo>
                      <a:pt x="74" y="36"/>
                    </a:lnTo>
                    <a:lnTo>
                      <a:pt x="75" y="29"/>
                    </a:lnTo>
                    <a:lnTo>
                      <a:pt x="71" y="19"/>
                    </a:lnTo>
                    <a:lnTo>
                      <a:pt x="66" y="16"/>
                    </a:lnTo>
                    <a:lnTo>
                      <a:pt x="59" y="15"/>
                    </a:lnTo>
                    <a:lnTo>
                      <a:pt x="52" y="15"/>
                    </a:lnTo>
                    <a:lnTo>
                      <a:pt x="43" y="18"/>
                    </a:lnTo>
                    <a:lnTo>
                      <a:pt x="35" y="19"/>
                    </a:lnTo>
                    <a:lnTo>
                      <a:pt x="30" y="22"/>
                    </a:lnTo>
                    <a:lnTo>
                      <a:pt x="25" y="23"/>
                    </a:lnTo>
                    <a:lnTo>
                      <a:pt x="24" y="25"/>
                    </a:lnTo>
                    <a:lnTo>
                      <a:pt x="22" y="21"/>
                    </a:lnTo>
                    <a:lnTo>
                      <a:pt x="19" y="13"/>
                    </a:lnTo>
                    <a:lnTo>
                      <a:pt x="16" y="5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3" y="2"/>
                    </a:lnTo>
                    <a:lnTo>
                      <a:pt x="0" y="5"/>
                    </a:lnTo>
                    <a:lnTo>
                      <a:pt x="0" y="13"/>
                    </a:lnTo>
                    <a:lnTo>
                      <a:pt x="5" y="26"/>
                    </a:lnTo>
                    <a:lnTo>
                      <a:pt x="9" y="38"/>
                    </a:lnTo>
                    <a:lnTo>
                      <a:pt x="12" y="4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19" name="Freeform 68"/>
              <p:cNvSpPr>
                <a:spLocks/>
              </p:cNvSpPr>
              <p:nvPr/>
            </p:nvSpPr>
            <p:spPr bwMode="auto">
              <a:xfrm>
                <a:off x="8385" y="4821"/>
                <a:ext cx="21" cy="19"/>
              </a:xfrm>
              <a:custGeom>
                <a:avLst/>
                <a:gdLst>
                  <a:gd name="T0" fmla="*/ 0 w 63"/>
                  <a:gd name="T1" fmla="*/ 0 h 57"/>
                  <a:gd name="T2" fmla="*/ 0 w 63"/>
                  <a:gd name="T3" fmla="*/ 0 h 57"/>
                  <a:gd name="T4" fmla="*/ 0 w 63"/>
                  <a:gd name="T5" fmla="*/ 0 h 57"/>
                  <a:gd name="T6" fmla="*/ 0 w 63"/>
                  <a:gd name="T7" fmla="*/ 0 h 57"/>
                  <a:gd name="T8" fmla="*/ 0 w 63"/>
                  <a:gd name="T9" fmla="*/ 0 h 57"/>
                  <a:gd name="T10" fmla="*/ 0 w 63"/>
                  <a:gd name="T11" fmla="*/ 0 h 57"/>
                  <a:gd name="T12" fmla="*/ 0 w 63"/>
                  <a:gd name="T13" fmla="*/ 0 h 57"/>
                  <a:gd name="T14" fmla="*/ 0 w 63"/>
                  <a:gd name="T15" fmla="*/ 0 h 57"/>
                  <a:gd name="T16" fmla="*/ 0 w 63"/>
                  <a:gd name="T17" fmla="*/ 0 h 57"/>
                  <a:gd name="T18" fmla="*/ 0 w 63"/>
                  <a:gd name="T19" fmla="*/ 0 h 57"/>
                  <a:gd name="T20" fmla="*/ 0 w 63"/>
                  <a:gd name="T21" fmla="*/ 0 h 57"/>
                  <a:gd name="T22" fmla="*/ 0 w 63"/>
                  <a:gd name="T23" fmla="*/ 0 h 57"/>
                  <a:gd name="T24" fmla="*/ 0 w 63"/>
                  <a:gd name="T25" fmla="*/ 0 h 57"/>
                  <a:gd name="T26" fmla="*/ 0 w 63"/>
                  <a:gd name="T27" fmla="*/ 0 h 57"/>
                  <a:gd name="T28" fmla="*/ 0 w 63"/>
                  <a:gd name="T29" fmla="*/ 0 h 57"/>
                  <a:gd name="T30" fmla="*/ 0 w 63"/>
                  <a:gd name="T31" fmla="*/ 0 h 57"/>
                  <a:gd name="T32" fmla="*/ 0 w 63"/>
                  <a:gd name="T33" fmla="*/ 0 h 57"/>
                  <a:gd name="T34" fmla="*/ 0 w 63"/>
                  <a:gd name="T35" fmla="*/ 0 h 57"/>
                  <a:gd name="T36" fmla="*/ 0 w 63"/>
                  <a:gd name="T37" fmla="*/ 0 h 57"/>
                  <a:gd name="T38" fmla="*/ 0 w 63"/>
                  <a:gd name="T39" fmla="*/ 0 h 57"/>
                  <a:gd name="T40" fmla="*/ 0 w 63"/>
                  <a:gd name="T41" fmla="*/ 0 h 57"/>
                  <a:gd name="T42" fmla="*/ 0 w 63"/>
                  <a:gd name="T43" fmla="*/ 0 h 57"/>
                  <a:gd name="T44" fmla="*/ 0 w 63"/>
                  <a:gd name="T45" fmla="*/ 0 h 57"/>
                  <a:gd name="T46" fmla="*/ 0 w 63"/>
                  <a:gd name="T47" fmla="*/ 0 h 57"/>
                  <a:gd name="T48" fmla="*/ 0 w 63"/>
                  <a:gd name="T49" fmla="*/ 0 h 5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63" h="57">
                    <a:moveTo>
                      <a:pt x="15" y="53"/>
                    </a:moveTo>
                    <a:lnTo>
                      <a:pt x="22" y="54"/>
                    </a:lnTo>
                    <a:lnTo>
                      <a:pt x="34" y="57"/>
                    </a:lnTo>
                    <a:lnTo>
                      <a:pt x="47" y="56"/>
                    </a:lnTo>
                    <a:lnTo>
                      <a:pt x="58" y="50"/>
                    </a:lnTo>
                    <a:lnTo>
                      <a:pt x="61" y="48"/>
                    </a:lnTo>
                    <a:lnTo>
                      <a:pt x="62" y="46"/>
                    </a:lnTo>
                    <a:lnTo>
                      <a:pt x="63" y="43"/>
                    </a:lnTo>
                    <a:lnTo>
                      <a:pt x="62" y="40"/>
                    </a:lnTo>
                    <a:lnTo>
                      <a:pt x="61" y="36"/>
                    </a:lnTo>
                    <a:lnTo>
                      <a:pt x="58" y="33"/>
                    </a:lnTo>
                    <a:lnTo>
                      <a:pt x="53" y="31"/>
                    </a:lnTo>
                    <a:lnTo>
                      <a:pt x="47" y="33"/>
                    </a:lnTo>
                    <a:lnTo>
                      <a:pt x="39" y="36"/>
                    </a:lnTo>
                    <a:lnTo>
                      <a:pt x="30" y="36"/>
                    </a:lnTo>
                    <a:lnTo>
                      <a:pt x="24" y="36"/>
                    </a:lnTo>
                    <a:lnTo>
                      <a:pt x="21" y="36"/>
                    </a:lnTo>
                    <a:lnTo>
                      <a:pt x="21" y="30"/>
                    </a:lnTo>
                    <a:lnTo>
                      <a:pt x="21" y="17"/>
                    </a:lnTo>
                    <a:lnTo>
                      <a:pt x="17" y="4"/>
                    </a:lnTo>
                    <a:lnTo>
                      <a:pt x="8" y="0"/>
                    </a:lnTo>
                    <a:lnTo>
                      <a:pt x="0" y="18"/>
                    </a:lnTo>
                    <a:lnTo>
                      <a:pt x="0" y="34"/>
                    </a:lnTo>
                    <a:lnTo>
                      <a:pt x="6" y="46"/>
                    </a:lnTo>
                    <a:lnTo>
                      <a:pt x="15" y="5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20" name="Freeform 69"/>
              <p:cNvSpPr>
                <a:spLocks/>
              </p:cNvSpPr>
              <p:nvPr/>
            </p:nvSpPr>
            <p:spPr bwMode="auto">
              <a:xfrm>
                <a:off x="8406" y="4814"/>
                <a:ext cx="21" cy="19"/>
              </a:xfrm>
              <a:custGeom>
                <a:avLst/>
                <a:gdLst>
                  <a:gd name="T0" fmla="*/ 0 w 65"/>
                  <a:gd name="T1" fmla="*/ 0 h 57"/>
                  <a:gd name="T2" fmla="*/ 0 w 65"/>
                  <a:gd name="T3" fmla="*/ 0 h 57"/>
                  <a:gd name="T4" fmla="*/ 0 w 65"/>
                  <a:gd name="T5" fmla="*/ 0 h 57"/>
                  <a:gd name="T6" fmla="*/ 0 w 65"/>
                  <a:gd name="T7" fmla="*/ 0 h 57"/>
                  <a:gd name="T8" fmla="*/ 0 w 65"/>
                  <a:gd name="T9" fmla="*/ 0 h 57"/>
                  <a:gd name="T10" fmla="*/ 0 w 65"/>
                  <a:gd name="T11" fmla="*/ 0 h 57"/>
                  <a:gd name="T12" fmla="*/ 0 w 65"/>
                  <a:gd name="T13" fmla="*/ 0 h 57"/>
                  <a:gd name="T14" fmla="*/ 0 w 65"/>
                  <a:gd name="T15" fmla="*/ 0 h 57"/>
                  <a:gd name="T16" fmla="*/ 0 w 65"/>
                  <a:gd name="T17" fmla="*/ 0 h 57"/>
                  <a:gd name="T18" fmla="*/ 0 w 65"/>
                  <a:gd name="T19" fmla="*/ 0 h 57"/>
                  <a:gd name="T20" fmla="*/ 0 w 65"/>
                  <a:gd name="T21" fmla="*/ 0 h 57"/>
                  <a:gd name="T22" fmla="*/ 0 w 65"/>
                  <a:gd name="T23" fmla="*/ 0 h 57"/>
                  <a:gd name="T24" fmla="*/ 0 w 65"/>
                  <a:gd name="T25" fmla="*/ 0 h 57"/>
                  <a:gd name="T26" fmla="*/ 0 w 65"/>
                  <a:gd name="T27" fmla="*/ 0 h 57"/>
                  <a:gd name="T28" fmla="*/ 0 w 65"/>
                  <a:gd name="T29" fmla="*/ 0 h 57"/>
                  <a:gd name="T30" fmla="*/ 0 w 65"/>
                  <a:gd name="T31" fmla="*/ 0 h 57"/>
                  <a:gd name="T32" fmla="*/ 0 w 65"/>
                  <a:gd name="T33" fmla="*/ 0 h 57"/>
                  <a:gd name="T34" fmla="*/ 0 w 65"/>
                  <a:gd name="T35" fmla="*/ 0 h 57"/>
                  <a:gd name="T36" fmla="*/ 0 w 65"/>
                  <a:gd name="T37" fmla="*/ 0 h 57"/>
                  <a:gd name="T38" fmla="*/ 0 w 65"/>
                  <a:gd name="T39" fmla="*/ 0 h 57"/>
                  <a:gd name="T40" fmla="*/ 0 w 65"/>
                  <a:gd name="T41" fmla="*/ 0 h 5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65" h="57">
                    <a:moveTo>
                      <a:pt x="24" y="52"/>
                    </a:moveTo>
                    <a:lnTo>
                      <a:pt x="32" y="57"/>
                    </a:lnTo>
                    <a:lnTo>
                      <a:pt x="41" y="55"/>
                    </a:lnTo>
                    <a:lnTo>
                      <a:pt x="50" y="52"/>
                    </a:lnTo>
                    <a:lnTo>
                      <a:pt x="59" y="48"/>
                    </a:lnTo>
                    <a:lnTo>
                      <a:pt x="63" y="45"/>
                    </a:lnTo>
                    <a:lnTo>
                      <a:pt x="65" y="42"/>
                    </a:lnTo>
                    <a:lnTo>
                      <a:pt x="65" y="38"/>
                    </a:lnTo>
                    <a:lnTo>
                      <a:pt x="63" y="34"/>
                    </a:lnTo>
                    <a:lnTo>
                      <a:pt x="53" y="28"/>
                    </a:lnTo>
                    <a:lnTo>
                      <a:pt x="46" y="29"/>
                    </a:lnTo>
                    <a:lnTo>
                      <a:pt x="40" y="35"/>
                    </a:lnTo>
                    <a:lnTo>
                      <a:pt x="35" y="39"/>
                    </a:lnTo>
                    <a:lnTo>
                      <a:pt x="32" y="32"/>
                    </a:lnTo>
                    <a:lnTo>
                      <a:pt x="25" y="18"/>
                    </a:lnTo>
                    <a:lnTo>
                      <a:pt x="16" y="5"/>
                    </a:lnTo>
                    <a:lnTo>
                      <a:pt x="6" y="0"/>
                    </a:lnTo>
                    <a:lnTo>
                      <a:pt x="0" y="21"/>
                    </a:lnTo>
                    <a:lnTo>
                      <a:pt x="7" y="36"/>
                    </a:lnTo>
                    <a:lnTo>
                      <a:pt x="18" y="48"/>
                    </a:lnTo>
                    <a:lnTo>
                      <a:pt x="24" y="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21" name="Freeform 70"/>
              <p:cNvSpPr>
                <a:spLocks/>
              </p:cNvSpPr>
              <p:nvPr/>
            </p:nvSpPr>
            <p:spPr bwMode="auto">
              <a:xfrm>
                <a:off x="8371" y="4865"/>
                <a:ext cx="26" cy="26"/>
              </a:xfrm>
              <a:custGeom>
                <a:avLst/>
                <a:gdLst>
                  <a:gd name="T0" fmla="*/ 0 w 79"/>
                  <a:gd name="T1" fmla="*/ 0 h 80"/>
                  <a:gd name="T2" fmla="*/ 0 w 79"/>
                  <a:gd name="T3" fmla="*/ 0 h 80"/>
                  <a:gd name="T4" fmla="*/ 0 w 79"/>
                  <a:gd name="T5" fmla="*/ 0 h 80"/>
                  <a:gd name="T6" fmla="*/ 0 w 79"/>
                  <a:gd name="T7" fmla="*/ 0 h 80"/>
                  <a:gd name="T8" fmla="*/ 0 w 79"/>
                  <a:gd name="T9" fmla="*/ 0 h 80"/>
                  <a:gd name="T10" fmla="*/ 0 w 79"/>
                  <a:gd name="T11" fmla="*/ 0 h 80"/>
                  <a:gd name="T12" fmla="*/ 0 w 79"/>
                  <a:gd name="T13" fmla="*/ 0 h 80"/>
                  <a:gd name="T14" fmla="*/ 0 w 79"/>
                  <a:gd name="T15" fmla="*/ 0 h 80"/>
                  <a:gd name="T16" fmla="*/ 0 w 79"/>
                  <a:gd name="T17" fmla="*/ 0 h 80"/>
                  <a:gd name="T18" fmla="*/ 0 w 79"/>
                  <a:gd name="T19" fmla="*/ 0 h 80"/>
                  <a:gd name="T20" fmla="*/ 0 w 79"/>
                  <a:gd name="T21" fmla="*/ 0 h 80"/>
                  <a:gd name="T22" fmla="*/ 0 w 79"/>
                  <a:gd name="T23" fmla="*/ 0 h 80"/>
                  <a:gd name="T24" fmla="*/ 0 w 79"/>
                  <a:gd name="T25" fmla="*/ 0 h 80"/>
                  <a:gd name="T26" fmla="*/ 0 w 79"/>
                  <a:gd name="T27" fmla="*/ 0 h 80"/>
                  <a:gd name="T28" fmla="*/ 0 w 79"/>
                  <a:gd name="T29" fmla="*/ 0 h 80"/>
                  <a:gd name="T30" fmla="*/ 0 w 79"/>
                  <a:gd name="T31" fmla="*/ 0 h 80"/>
                  <a:gd name="T32" fmla="*/ 0 w 79"/>
                  <a:gd name="T33" fmla="*/ 0 h 80"/>
                  <a:gd name="T34" fmla="*/ 0 w 79"/>
                  <a:gd name="T35" fmla="*/ 0 h 80"/>
                  <a:gd name="T36" fmla="*/ 0 w 79"/>
                  <a:gd name="T37" fmla="*/ 0 h 80"/>
                  <a:gd name="T38" fmla="*/ 0 w 79"/>
                  <a:gd name="T39" fmla="*/ 0 h 80"/>
                  <a:gd name="T40" fmla="*/ 0 w 79"/>
                  <a:gd name="T41" fmla="*/ 0 h 80"/>
                  <a:gd name="T42" fmla="*/ 0 w 79"/>
                  <a:gd name="T43" fmla="*/ 0 h 80"/>
                  <a:gd name="T44" fmla="*/ 0 w 79"/>
                  <a:gd name="T45" fmla="*/ 0 h 80"/>
                  <a:gd name="T46" fmla="*/ 0 w 79"/>
                  <a:gd name="T47" fmla="*/ 0 h 80"/>
                  <a:gd name="T48" fmla="*/ 0 w 79"/>
                  <a:gd name="T49" fmla="*/ 0 h 80"/>
                  <a:gd name="T50" fmla="*/ 0 w 79"/>
                  <a:gd name="T51" fmla="*/ 0 h 80"/>
                  <a:gd name="T52" fmla="*/ 0 w 79"/>
                  <a:gd name="T53" fmla="*/ 0 h 80"/>
                  <a:gd name="T54" fmla="*/ 0 w 79"/>
                  <a:gd name="T55" fmla="*/ 0 h 80"/>
                  <a:gd name="T56" fmla="*/ 0 w 79"/>
                  <a:gd name="T57" fmla="*/ 0 h 8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9" h="80">
                    <a:moveTo>
                      <a:pt x="16" y="67"/>
                    </a:moveTo>
                    <a:lnTo>
                      <a:pt x="19" y="70"/>
                    </a:lnTo>
                    <a:lnTo>
                      <a:pt x="23" y="73"/>
                    </a:lnTo>
                    <a:lnTo>
                      <a:pt x="31" y="77"/>
                    </a:lnTo>
                    <a:lnTo>
                      <a:pt x="38" y="79"/>
                    </a:lnTo>
                    <a:lnTo>
                      <a:pt x="47" y="80"/>
                    </a:lnTo>
                    <a:lnTo>
                      <a:pt x="57" y="77"/>
                    </a:lnTo>
                    <a:lnTo>
                      <a:pt x="66" y="70"/>
                    </a:lnTo>
                    <a:lnTo>
                      <a:pt x="73" y="59"/>
                    </a:lnTo>
                    <a:lnTo>
                      <a:pt x="76" y="54"/>
                    </a:lnTo>
                    <a:lnTo>
                      <a:pt x="78" y="50"/>
                    </a:lnTo>
                    <a:lnTo>
                      <a:pt x="79" y="46"/>
                    </a:lnTo>
                    <a:lnTo>
                      <a:pt x="78" y="43"/>
                    </a:lnTo>
                    <a:lnTo>
                      <a:pt x="70" y="39"/>
                    </a:lnTo>
                    <a:lnTo>
                      <a:pt x="61" y="37"/>
                    </a:lnTo>
                    <a:lnTo>
                      <a:pt x="53" y="39"/>
                    </a:lnTo>
                    <a:lnTo>
                      <a:pt x="45" y="40"/>
                    </a:lnTo>
                    <a:lnTo>
                      <a:pt x="39" y="44"/>
                    </a:lnTo>
                    <a:lnTo>
                      <a:pt x="34" y="47"/>
                    </a:lnTo>
                    <a:lnTo>
                      <a:pt x="31" y="50"/>
                    </a:lnTo>
                    <a:lnTo>
                      <a:pt x="29" y="52"/>
                    </a:lnTo>
                    <a:lnTo>
                      <a:pt x="28" y="43"/>
                    </a:lnTo>
                    <a:lnTo>
                      <a:pt x="22" y="24"/>
                    </a:lnTo>
                    <a:lnTo>
                      <a:pt x="13" y="6"/>
                    </a:lnTo>
                    <a:lnTo>
                      <a:pt x="1" y="0"/>
                    </a:lnTo>
                    <a:lnTo>
                      <a:pt x="0" y="24"/>
                    </a:lnTo>
                    <a:lnTo>
                      <a:pt x="6" y="46"/>
                    </a:lnTo>
                    <a:lnTo>
                      <a:pt x="13" y="62"/>
                    </a:lnTo>
                    <a:lnTo>
                      <a:pt x="16" y="6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22" name="Freeform 71"/>
              <p:cNvSpPr>
                <a:spLocks/>
              </p:cNvSpPr>
              <p:nvPr/>
            </p:nvSpPr>
            <p:spPr bwMode="auto">
              <a:xfrm>
                <a:off x="8399" y="4855"/>
                <a:ext cx="27" cy="22"/>
              </a:xfrm>
              <a:custGeom>
                <a:avLst/>
                <a:gdLst>
                  <a:gd name="T0" fmla="*/ 0 w 79"/>
                  <a:gd name="T1" fmla="*/ 0 h 67"/>
                  <a:gd name="T2" fmla="*/ 0 w 79"/>
                  <a:gd name="T3" fmla="*/ 0 h 67"/>
                  <a:gd name="T4" fmla="*/ 0 w 79"/>
                  <a:gd name="T5" fmla="*/ 0 h 67"/>
                  <a:gd name="T6" fmla="*/ 0 w 79"/>
                  <a:gd name="T7" fmla="*/ 0 h 67"/>
                  <a:gd name="T8" fmla="*/ 0 w 79"/>
                  <a:gd name="T9" fmla="*/ 0 h 67"/>
                  <a:gd name="T10" fmla="*/ 0 w 79"/>
                  <a:gd name="T11" fmla="*/ 0 h 67"/>
                  <a:gd name="T12" fmla="*/ 0 w 79"/>
                  <a:gd name="T13" fmla="*/ 0 h 67"/>
                  <a:gd name="T14" fmla="*/ 0 w 79"/>
                  <a:gd name="T15" fmla="*/ 0 h 67"/>
                  <a:gd name="T16" fmla="*/ 0 w 79"/>
                  <a:gd name="T17" fmla="*/ 0 h 67"/>
                  <a:gd name="T18" fmla="*/ 0 w 79"/>
                  <a:gd name="T19" fmla="*/ 0 h 67"/>
                  <a:gd name="T20" fmla="*/ 0 w 79"/>
                  <a:gd name="T21" fmla="*/ 0 h 67"/>
                  <a:gd name="T22" fmla="*/ 0 w 79"/>
                  <a:gd name="T23" fmla="*/ 0 h 67"/>
                  <a:gd name="T24" fmla="*/ 0 w 79"/>
                  <a:gd name="T25" fmla="*/ 0 h 67"/>
                  <a:gd name="T26" fmla="*/ 0 w 79"/>
                  <a:gd name="T27" fmla="*/ 0 h 67"/>
                  <a:gd name="T28" fmla="*/ 0 w 79"/>
                  <a:gd name="T29" fmla="*/ 0 h 67"/>
                  <a:gd name="T30" fmla="*/ 0 w 79"/>
                  <a:gd name="T31" fmla="*/ 0 h 67"/>
                  <a:gd name="T32" fmla="*/ 0 w 79"/>
                  <a:gd name="T33" fmla="*/ 0 h 67"/>
                  <a:gd name="T34" fmla="*/ 0 w 79"/>
                  <a:gd name="T35" fmla="*/ 0 h 67"/>
                  <a:gd name="T36" fmla="*/ 0 w 79"/>
                  <a:gd name="T37" fmla="*/ 0 h 67"/>
                  <a:gd name="T38" fmla="*/ 0 w 79"/>
                  <a:gd name="T39" fmla="*/ 0 h 67"/>
                  <a:gd name="T40" fmla="*/ 0 w 79"/>
                  <a:gd name="T41" fmla="*/ 0 h 67"/>
                  <a:gd name="T42" fmla="*/ 0 w 79"/>
                  <a:gd name="T43" fmla="*/ 0 h 67"/>
                  <a:gd name="T44" fmla="*/ 0 w 79"/>
                  <a:gd name="T45" fmla="*/ 0 h 67"/>
                  <a:gd name="T46" fmla="*/ 0 w 79"/>
                  <a:gd name="T47" fmla="*/ 0 h 67"/>
                  <a:gd name="T48" fmla="*/ 0 w 79"/>
                  <a:gd name="T49" fmla="*/ 0 h 67"/>
                  <a:gd name="T50" fmla="*/ 0 w 79"/>
                  <a:gd name="T51" fmla="*/ 0 h 67"/>
                  <a:gd name="T52" fmla="*/ 0 w 79"/>
                  <a:gd name="T53" fmla="*/ 0 h 67"/>
                  <a:gd name="T54" fmla="*/ 0 w 79"/>
                  <a:gd name="T55" fmla="*/ 0 h 67"/>
                  <a:gd name="T56" fmla="*/ 0 w 79"/>
                  <a:gd name="T57" fmla="*/ 0 h 6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9" h="67">
                    <a:moveTo>
                      <a:pt x="13" y="54"/>
                    </a:moveTo>
                    <a:lnTo>
                      <a:pt x="16" y="56"/>
                    </a:lnTo>
                    <a:lnTo>
                      <a:pt x="20" y="59"/>
                    </a:lnTo>
                    <a:lnTo>
                      <a:pt x="26" y="61"/>
                    </a:lnTo>
                    <a:lnTo>
                      <a:pt x="34" y="64"/>
                    </a:lnTo>
                    <a:lnTo>
                      <a:pt x="41" y="67"/>
                    </a:lnTo>
                    <a:lnTo>
                      <a:pt x="50" y="67"/>
                    </a:lnTo>
                    <a:lnTo>
                      <a:pt x="59" y="67"/>
                    </a:lnTo>
                    <a:lnTo>
                      <a:pt x="66" y="64"/>
                    </a:lnTo>
                    <a:lnTo>
                      <a:pt x="72" y="61"/>
                    </a:lnTo>
                    <a:lnTo>
                      <a:pt x="76" y="57"/>
                    </a:lnTo>
                    <a:lnTo>
                      <a:pt x="79" y="53"/>
                    </a:lnTo>
                    <a:lnTo>
                      <a:pt x="78" y="47"/>
                    </a:lnTo>
                    <a:lnTo>
                      <a:pt x="72" y="41"/>
                    </a:lnTo>
                    <a:lnTo>
                      <a:pt x="65" y="37"/>
                    </a:lnTo>
                    <a:lnTo>
                      <a:pt x="56" y="36"/>
                    </a:lnTo>
                    <a:lnTo>
                      <a:pt x="48" y="36"/>
                    </a:lnTo>
                    <a:lnTo>
                      <a:pt x="40" y="37"/>
                    </a:lnTo>
                    <a:lnTo>
                      <a:pt x="34" y="38"/>
                    </a:lnTo>
                    <a:lnTo>
                      <a:pt x="29" y="40"/>
                    </a:lnTo>
                    <a:lnTo>
                      <a:pt x="28" y="40"/>
                    </a:lnTo>
                    <a:lnTo>
                      <a:pt x="26" y="33"/>
                    </a:lnTo>
                    <a:lnTo>
                      <a:pt x="22" y="17"/>
                    </a:lnTo>
                    <a:lnTo>
                      <a:pt x="15" y="4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4" y="38"/>
                    </a:lnTo>
                    <a:lnTo>
                      <a:pt x="10" y="50"/>
                    </a:lnTo>
                    <a:lnTo>
                      <a:pt x="13" y="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23" name="Freeform 72"/>
              <p:cNvSpPr>
                <a:spLocks/>
              </p:cNvSpPr>
              <p:nvPr/>
            </p:nvSpPr>
            <p:spPr bwMode="auto">
              <a:xfrm>
                <a:off x="8429" y="4851"/>
                <a:ext cx="26" cy="20"/>
              </a:xfrm>
              <a:custGeom>
                <a:avLst/>
                <a:gdLst>
                  <a:gd name="T0" fmla="*/ 0 w 77"/>
                  <a:gd name="T1" fmla="*/ 0 h 62"/>
                  <a:gd name="T2" fmla="*/ 0 w 77"/>
                  <a:gd name="T3" fmla="*/ 0 h 62"/>
                  <a:gd name="T4" fmla="*/ 0 w 77"/>
                  <a:gd name="T5" fmla="*/ 0 h 62"/>
                  <a:gd name="T6" fmla="*/ 0 w 77"/>
                  <a:gd name="T7" fmla="*/ 0 h 62"/>
                  <a:gd name="T8" fmla="*/ 0 w 77"/>
                  <a:gd name="T9" fmla="*/ 0 h 62"/>
                  <a:gd name="T10" fmla="*/ 0 w 77"/>
                  <a:gd name="T11" fmla="*/ 0 h 62"/>
                  <a:gd name="T12" fmla="*/ 0 w 77"/>
                  <a:gd name="T13" fmla="*/ 0 h 62"/>
                  <a:gd name="T14" fmla="*/ 0 w 77"/>
                  <a:gd name="T15" fmla="*/ 0 h 62"/>
                  <a:gd name="T16" fmla="*/ 0 w 77"/>
                  <a:gd name="T17" fmla="*/ 0 h 62"/>
                  <a:gd name="T18" fmla="*/ 0 w 77"/>
                  <a:gd name="T19" fmla="*/ 0 h 62"/>
                  <a:gd name="T20" fmla="*/ 0 w 77"/>
                  <a:gd name="T21" fmla="*/ 0 h 62"/>
                  <a:gd name="T22" fmla="*/ 0 w 77"/>
                  <a:gd name="T23" fmla="*/ 0 h 62"/>
                  <a:gd name="T24" fmla="*/ 0 w 77"/>
                  <a:gd name="T25" fmla="*/ 0 h 62"/>
                  <a:gd name="T26" fmla="*/ 0 w 77"/>
                  <a:gd name="T27" fmla="*/ 0 h 62"/>
                  <a:gd name="T28" fmla="*/ 0 w 77"/>
                  <a:gd name="T29" fmla="*/ 0 h 62"/>
                  <a:gd name="T30" fmla="*/ 0 w 77"/>
                  <a:gd name="T31" fmla="*/ 0 h 62"/>
                  <a:gd name="T32" fmla="*/ 0 w 77"/>
                  <a:gd name="T33" fmla="*/ 0 h 62"/>
                  <a:gd name="T34" fmla="*/ 0 w 77"/>
                  <a:gd name="T35" fmla="*/ 0 h 62"/>
                  <a:gd name="T36" fmla="*/ 0 w 77"/>
                  <a:gd name="T37" fmla="*/ 0 h 62"/>
                  <a:gd name="T38" fmla="*/ 0 w 77"/>
                  <a:gd name="T39" fmla="*/ 0 h 62"/>
                  <a:gd name="T40" fmla="*/ 0 w 77"/>
                  <a:gd name="T41" fmla="*/ 0 h 62"/>
                  <a:gd name="T42" fmla="*/ 0 w 77"/>
                  <a:gd name="T43" fmla="*/ 0 h 62"/>
                  <a:gd name="T44" fmla="*/ 0 w 77"/>
                  <a:gd name="T45" fmla="*/ 0 h 62"/>
                  <a:gd name="T46" fmla="*/ 0 w 77"/>
                  <a:gd name="T47" fmla="*/ 0 h 62"/>
                  <a:gd name="T48" fmla="*/ 0 w 77"/>
                  <a:gd name="T49" fmla="*/ 0 h 6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77" h="62">
                    <a:moveTo>
                      <a:pt x="9" y="58"/>
                    </a:moveTo>
                    <a:lnTo>
                      <a:pt x="17" y="60"/>
                    </a:lnTo>
                    <a:lnTo>
                      <a:pt x="27" y="62"/>
                    </a:lnTo>
                    <a:lnTo>
                      <a:pt x="40" y="62"/>
                    </a:lnTo>
                    <a:lnTo>
                      <a:pt x="53" y="60"/>
                    </a:lnTo>
                    <a:lnTo>
                      <a:pt x="65" y="58"/>
                    </a:lnTo>
                    <a:lnTo>
                      <a:pt x="72" y="55"/>
                    </a:lnTo>
                    <a:lnTo>
                      <a:pt x="77" y="49"/>
                    </a:lnTo>
                    <a:lnTo>
                      <a:pt x="75" y="42"/>
                    </a:lnTo>
                    <a:lnTo>
                      <a:pt x="69" y="36"/>
                    </a:lnTo>
                    <a:lnTo>
                      <a:pt x="62" y="33"/>
                    </a:lnTo>
                    <a:lnTo>
                      <a:pt x="53" y="32"/>
                    </a:lnTo>
                    <a:lnTo>
                      <a:pt x="46" y="32"/>
                    </a:lnTo>
                    <a:lnTo>
                      <a:pt x="39" y="33"/>
                    </a:lnTo>
                    <a:lnTo>
                      <a:pt x="33" y="35"/>
                    </a:lnTo>
                    <a:lnTo>
                      <a:pt x="28" y="37"/>
                    </a:lnTo>
                    <a:lnTo>
                      <a:pt x="27" y="37"/>
                    </a:lnTo>
                    <a:lnTo>
                      <a:pt x="25" y="30"/>
                    </a:lnTo>
                    <a:lnTo>
                      <a:pt x="21" y="16"/>
                    </a:lnTo>
                    <a:lnTo>
                      <a:pt x="14" y="3"/>
                    </a:lnTo>
                    <a:lnTo>
                      <a:pt x="2" y="0"/>
                    </a:lnTo>
                    <a:lnTo>
                      <a:pt x="0" y="17"/>
                    </a:lnTo>
                    <a:lnTo>
                      <a:pt x="3" y="36"/>
                    </a:lnTo>
                    <a:lnTo>
                      <a:pt x="8" y="52"/>
                    </a:lnTo>
                    <a:lnTo>
                      <a:pt x="9" y="5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24" name="Freeform 73"/>
              <p:cNvSpPr>
                <a:spLocks/>
              </p:cNvSpPr>
              <p:nvPr/>
            </p:nvSpPr>
            <p:spPr bwMode="auto">
              <a:xfrm>
                <a:off x="8258" y="4730"/>
                <a:ext cx="122" cy="281"/>
              </a:xfrm>
              <a:custGeom>
                <a:avLst/>
                <a:gdLst>
                  <a:gd name="T0" fmla="*/ 0 w 366"/>
                  <a:gd name="T1" fmla="*/ 1 h 845"/>
                  <a:gd name="T2" fmla="*/ 0 w 366"/>
                  <a:gd name="T3" fmla="*/ 1 h 845"/>
                  <a:gd name="T4" fmla="*/ 0 w 366"/>
                  <a:gd name="T5" fmla="*/ 1 h 845"/>
                  <a:gd name="T6" fmla="*/ 0 w 366"/>
                  <a:gd name="T7" fmla="*/ 2 h 845"/>
                  <a:gd name="T8" fmla="*/ 1 w 366"/>
                  <a:gd name="T9" fmla="*/ 2 h 845"/>
                  <a:gd name="T10" fmla="*/ 1 w 366"/>
                  <a:gd name="T11" fmla="*/ 3 h 845"/>
                  <a:gd name="T12" fmla="*/ 1 w 366"/>
                  <a:gd name="T13" fmla="*/ 3 h 845"/>
                  <a:gd name="T14" fmla="*/ 1 w 366"/>
                  <a:gd name="T15" fmla="*/ 3 h 845"/>
                  <a:gd name="T16" fmla="*/ 1 w 366"/>
                  <a:gd name="T17" fmla="*/ 3 h 845"/>
                  <a:gd name="T18" fmla="*/ 1 w 366"/>
                  <a:gd name="T19" fmla="*/ 3 h 845"/>
                  <a:gd name="T20" fmla="*/ 1 w 366"/>
                  <a:gd name="T21" fmla="*/ 3 h 845"/>
                  <a:gd name="T22" fmla="*/ 1 w 366"/>
                  <a:gd name="T23" fmla="*/ 3 h 845"/>
                  <a:gd name="T24" fmla="*/ 2 w 366"/>
                  <a:gd name="T25" fmla="*/ 3 h 845"/>
                  <a:gd name="T26" fmla="*/ 1 w 366"/>
                  <a:gd name="T27" fmla="*/ 3 h 845"/>
                  <a:gd name="T28" fmla="*/ 1 w 366"/>
                  <a:gd name="T29" fmla="*/ 3 h 845"/>
                  <a:gd name="T30" fmla="*/ 1 w 366"/>
                  <a:gd name="T31" fmla="*/ 3 h 845"/>
                  <a:gd name="T32" fmla="*/ 1 w 366"/>
                  <a:gd name="T33" fmla="*/ 3 h 845"/>
                  <a:gd name="T34" fmla="*/ 1 w 366"/>
                  <a:gd name="T35" fmla="*/ 3 h 845"/>
                  <a:gd name="T36" fmla="*/ 1 w 366"/>
                  <a:gd name="T37" fmla="*/ 3 h 845"/>
                  <a:gd name="T38" fmla="*/ 1 w 366"/>
                  <a:gd name="T39" fmla="*/ 3 h 845"/>
                  <a:gd name="T40" fmla="*/ 1 w 366"/>
                  <a:gd name="T41" fmla="*/ 2 h 845"/>
                  <a:gd name="T42" fmla="*/ 1 w 366"/>
                  <a:gd name="T43" fmla="*/ 2 h 845"/>
                  <a:gd name="T44" fmla="*/ 1 w 366"/>
                  <a:gd name="T45" fmla="*/ 2 h 845"/>
                  <a:gd name="T46" fmla="*/ 0 w 366"/>
                  <a:gd name="T47" fmla="*/ 1 h 845"/>
                  <a:gd name="T48" fmla="*/ 0 w 366"/>
                  <a:gd name="T49" fmla="*/ 1 h 845"/>
                  <a:gd name="T50" fmla="*/ 0 w 366"/>
                  <a:gd name="T51" fmla="*/ 1 h 845"/>
                  <a:gd name="T52" fmla="*/ 0 w 366"/>
                  <a:gd name="T53" fmla="*/ 0 h 845"/>
                  <a:gd name="T54" fmla="*/ 0 w 366"/>
                  <a:gd name="T55" fmla="*/ 0 h 845"/>
                  <a:gd name="T56" fmla="*/ 0 w 366"/>
                  <a:gd name="T57" fmla="*/ 0 h 845"/>
                  <a:gd name="T58" fmla="*/ 0 w 366"/>
                  <a:gd name="T59" fmla="*/ 0 h 845"/>
                  <a:gd name="T60" fmla="*/ 0 w 366"/>
                  <a:gd name="T61" fmla="*/ 0 h 845"/>
                  <a:gd name="T62" fmla="*/ 0 w 366"/>
                  <a:gd name="T63" fmla="*/ 0 h 845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366" h="845">
                    <a:moveTo>
                      <a:pt x="15" y="104"/>
                    </a:moveTo>
                    <a:lnTo>
                      <a:pt x="12" y="150"/>
                    </a:lnTo>
                    <a:lnTo>
                      <a:pt x="12" y="196"/>
                    </a:lnTo>
                    <a:lnTo>
                      <a:pt x="16" y="241"/>
                    </a:lnTo>
                    <a:lnTo>
                      <a:pt x="27" y="286"/>
                    </a:lnTo>
                    <a:lnTo>
                      <a:pt x="46" y="346"/>
                    </a:lnTo>
                    <a:lnTo>
                      <a:pt x="65" y="406"/>
                    </a:lnTo>
                    <a:lnTo>
                      <a:pt x="84" y="465"/>
                    </a:lnTo>
                    <a:lnTo>
                      <a:pt x="103" y="524"/>
                    </a:lnTo>
                    <a:lnTo>
                      <a:pt x="122" y="583"/>
                    </a:lnTo>
                    <a:lnTo>
                      <a:pt x="143" y="640"/>
                    </a:lnTo>
                    <a:lnTo>
                      <a:pt x="163" y="699"/>
                    </a:lnTo>
                    <a:lnTo>
                      <a:pt x="185" y="758"/>
                    </a:lnTo>
                    <a:lnTo>
                      <a:pt x="195" y="778"/>
                    </a:lnTo>
                    <a:lnTo>
                      <a:pt x="210" y="796"/>
                    </a:lnTo>
                    <a:lnTo>
                      <a:pt x="228" y="810"/>
                    </a:lnTo>
                    <a:lnTo>
                      <a:pt x="247" y="822"/>
                    </a:lnTo>
                    <a:lnTo>
                      <a:pt x="269" y="830"/>
                    </a:lnTo>
                    <a:lnTo>
                      <a:pt x="292" y="837"/>
                    </a:lnTo>
                    <a:lnTo>
                      <a:pt x="316" y="842"/>
                    </a:lnTo>
                    <a:lnTo>
                      <a:pt x="339" y="845"/>
                    </a:lnTo>
                    <a:lnTo>
                      <a:pt x="348" y="843"/>
                    </a:lnTo>
                    <a:lnTo>
                      <a:pt x="355" y="840"/>
                    </a:lnTo>
                    <a:lnTo>
                      <a:pt x="361" y="833"/>
                    </a:lnTo>
                    <a:lnTo>
                      <a:pt x="366" y="824"/>
                    </a:lnTo>
                    <a:lnTo>
                      <a:pt x="366" y="816"/>
                    </a:lnTo>
                    <a:lnTo>
                      <a:pt x="361" y="809"/>
                    </a:lnTo>
                    <a:lnTo>
                      <a:pt x="354" y="803"/>
                    </a:lnTo>
                    <a:lnTo>
                      <a:pt x="345" y="800"/>
                    </a:lnTo>
                    <a:lnTo>
                      <a:pt x="329" y="796"/>
                    </a:lnTo>
                    <a:lnTo>
                      <a:pt x="313" y="793"/>
                    </a:lnTo>
                    <a:lnTo>
                      <a:pt x="295" y="788"/>
                    </a:lnTo>
                    <a:lnTo>
                      <a:pt x="279" y="784"/>
                    </a:lnTo>
                    <a:lnTo>
                      <a:pt x="264" y="778"/>
                    </a:lnTo>
                    <a:lnTo>
                      <a:pt x="251" y="768"/>
                    </a:lnTo>
                    <a:lnTo>
                      <a:pt x="239" y="757"/>
                    </a:lnTo>
                    <a:lnTo>
                      <a:pt x="231" y="741"/>
                    </a:lnTo>
                    <a:lnTo>
                      <a:pt x="217" y="708"/>
                    </a:lnTo>
                    <a:lnTo>
                      <a:pt x="206" y="676"/>
                    </a:lnTo>
                    <a:lnTo>
                      <a:pt x="194" y="643"/>
                    </a:lnTo>
                    <a:lnTo>
                      <a:pt x="184" y="610"/>
                    </a:lnTo>
                    <a:lnTo>
                      <a:pt x="172" y="577"/>
                    </a:lnTo>
                    <a:lnTo>
                      <a:pt x="162" y="544"/>
                    </a:lnTo>
                    <a:lnTo>
                      <a:pt x="151" y="511"/>
                    </a:lnTo>
                    <a:lnTo>
                      <a:pt x="141" y="478"/>
                    </a:lnTo>
                    <a:lnTo>
                      <a:pt x="126" y="435"/>
                    </a:lnTo>
                    <a:lnTo>
                      <a:pt x="110" y="392"/>
                    </a:lnTo>
                    <a:lnTo>
                      <a:pt x="94" y="349"/>
                    </a:lnTo>
                    <a:lnTo>
                      <a:pt x="79" y="306"/>
                    </a:lnTo>
                    <a:lnTo>
                      <a:pt x="65" y="263"/>
                    </a:lnTo>
                    <a:lnTo>
                      <a:pt x="54" y="219"/>
                    </a:lnTo>
                    <a:lnTo>
                      <a:pt x="49" y="175"/>
                    </a:lnTo>
                    <a:lnTo>
                      <a:pt x="47" y="129"/>
                    </a:lnTo>
                    <a:lnTo>
                      <a:pt x="46" y="110"/>
                    </a:lnTo>
                    <a:lnTo>
                      <a:pt x="41" y="89"/>
                    </a:lnTo>
                    <a:lnTo>
                      <a:pt x="35" y="67"/>
                    </a:lnTo>
                    <a:lnTo>
                      <a:pt x="28" y="46"/>
                    </a:lnTo>
                    <a:lnTo>
                      <a:pt x="21" y="27"/>
                    </a:lnTo>
                    <a:lnTo>
                      <a:pt x="13" y="11"/>
                    </a:lnTo>
                    <a:lnTo>
                      <a:pt x="6" y="1"/>
                    </a:lnTo>
                    <a:lnTo>
                      <a:pt x="0" y="0"/>
                    </a:lnTo>
                    <a:lnTo>
                      <a:pt x="5" y="17"/>
                    </a:lnTo>
                    <a:lnTo>
                      <a:pt x="10" y="44"/>
                    </a:lnTo>
                    <a:lnTo>
                      <a:pt x="13" y="76"/>
                    </a:lnTo>
                    <a:lnTo>
                      <a:pt x="15" y="1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25" name="Freeform 74"/>
              <p:cNvSpPr>
                <a:spLocks/>
              </p:cNvSpPr>
              <p:nvPr/>
            </p:nvSpPr>
            <p:spPr bwMode="auto">
              <a:xfrm>
                <a:off x="8517" y="4850"/>
                <a:ext cx="29" cy="29"/>
              </a:xfrm>
              <a:custGeom>
                <a:avLst/>
                <a:gdLst>
                  <a:gd name="T0" fmla="*/ 0 w 88"/>
                  <a:gd name="T1" fmla="*/ 0 h 87"/>
                  <a:gd name="T2" fmla="*/ 0 w 88"/>
                  <a:gd name="T3" fmla="*/ 0 h 87"/>
                  <a:gd name="T4" fmla="*/ 0 w 88"/>
                  <a:gd name="T5" fmla="*/ 0 h 87"/>
                  <a:gd name="T6" fmla="*/ 0 w 88"/>
                  <a:gd name="T7" fmla="*/ 0 h 87"/>
                  <a:gd name="T8" fmla="*/ 0 w 88"/>
                  <a:gd name="T9" fmla="*/ 0 h 87"/>
                  <a:gd name="T10" fmla="*/ 0 w 88"/>
                  <a:gd name="T11" fmla="*/ 0 h 87"/>
                  <a:gd name="T12" fmla="*/ 0 w 88"/>
                  <a:gd name="T13" fmla="*/ 0 h 87"/>
                  <a:gd name="T14" fmla="*/ 0 w 88"/>
                  <a:gd name="T15" fmla="*/ 0 h 87"/>
                  <a:gd name="T16" fmla="*/ 0 w 88"/>
                  <a:gd name="T17" fmla="*/ 0 h 87"/>
                  <a:gd name="T18" fmla="*/ 0 w 88"/>
                  <a:gd name="T19" fmla="*/ 0 h 87"/>
                  <a:gd name="T20" fmla="*/ 0 w 88"/>
                  <a:gd name="T21" fmla="*/ 0 h 87"/>
                  <a:gd name="T22" fmla="*/ 0 w 88"/>
                  <a:gd name="T23" fmla="*/ 0 h 87"/>
                  <a:gd name="T24" fmla="*/ 0 w 88"/>
                  <a:gd name="T25" fmla="*/ 0 h 87"/>
                  <a:gd name="T26" fmla="*/ 0 w 88"/>
                  <a:gd name="T27" fmla="*/ 0 h 87"/>
                  <a:gd name="T28" fmla="*/ 0 w 88"/>
                  <a:gd name="T29" fmla="*/ 0 h 87"/>
                  <a:gd name="T30" fmla="*/ 0 w 88"/>
                  <a:gd name="T31" fmla="*/ 0 h 87"/>
                  <a:gd name="T32" fmla="*/ 0 w 88"/>
                  <a:gd name="T33" fmla="*/ 0 h 87"/>
                  <a:gd name="T34" fmla="*/ 0 w 88"/>
                  <a:gd name="T35" fmla="*/ 0 h 87"/>
                  <a:gd name="T36" fmla="*/ 0 w 88"/>
                  <a:gd name="T37" fmla="*/ 0 h 87"/>
                  <a:gd name="T38" fmla="*/ 0 w 88"/>
                  <a:gd name="T39" fmla="*/ 0 h 87"/>
                  <a:gd name="T40" fmla="*/ 0 w 88"/>
                  <a:gd name="T41" fmla="*/ 0 h 87"/>
                  <a:gd name="T42" fmla="*/ 0 w 88"/>
                  <a:gd name="T43" fmla="*/ 0 h 87"/>
                  <a:gd name="T44" fmla="*/ 0 w 88"/>
                  <a:gd name="T45" fmla="*/ 0 h 87"/>
                  <a:gd name="T46" fmla="*/ 0 w 88"/>
                  <a:gd name="T47" fmla="*/ 0 h 87"/>
                  <a:gd name="T48" fmla="*/ 0 w 88"/>
                  <a:gd name="T49" fmla="*/ 0 h 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88" h="87">
                    <a:moveTo>
                      <a:pt x="84" y="23"/>
                    </a:moveTo>
                    <a:lnTo>
                      <a:pt x="88" y="18"/>
                    </a:lnTo>
                    <a:lnTo>
                      <a:pt x="87" y="13"/>
                    </a:lnTo>
                    <a:lnTo>
                      <a:pt x="84" y="7"/>
                    </a:lnTo>
                    <a:lnTo>
                      <a:pt x="77" y="3"/>
                    </a:lnTo>
                    <a:lnTo>
                      <a:pt x="71" y="0"/>
                    </a:lnTo>
                    <a:lnTo>
                      <a:pt x="62" y="0"/>
                    </a:lnTo>
                    <a:lnTo>
                      <a:pt x="55" y="1"/>
                    </a:lnTo>
                    <a:lnTo>
                      <a:pt x="47" y="5"/>
                    </a:lnTo>
                    <a:lnTo>
                      <a:pt x="41" y="11"/>
                    </a:lnTo>
                    <a:lnTo>
                      <a:pt x="34" y="20"/>
                    </a:lnTo>
                    <a:lnTo>
                      <a:pt x="25" y="31"/>
                    </a:lnTo>
                    <a:lnTo>
                      <a:pt x="16" y="43"/>
                    </a:lnTo>
                    <a:lnTo>
                      <a:pt x="9" y="56"/>
                    </a:lnTo>
                    <a:lnTo>
                      <a:pt x="3" y="69"/>
                    </a:lnTo>
                    <a:lnTo>
                      <a:pt x="0" y="79"/>
                    </a:lnTo>
                    <a:lnTo>
                      <a:pt x="3" y="87"/>
                    </a:lnTo>
                    <a:lnTo>
                      <a:pt x="15" y="80"/>
                    </a:lnTo>
                    <a:lnTo>
                      <a:pt x="27" y="70"/>
                    </a:lnTo>
                    <a:lnTo>
                      <a:pt x="40" y="60"/>
                    </a:lnTo>
                    <a:lnTo>
                      <a:pt x="52" y="50"/>
                    </a:lnTo>
                    <a:lnTo>
                      <a:pt x="63" y="41"/>
                    </a:lnTo>
                    <a:lnTo>
                      <a:pt x="72" y="33"/>
                    </a:lnTo>
                    <a:lnTo>
                      <a:pt x="80" y="27"/>
                    </a:lnTo>
                    <a:lnTo>
                      <a:pt x="84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26" name="Freeform 75"/>
              <p:cNvSpPr>
                <a:spLocks/>
              </p:cNvSpPr>
              <p:nvPr/>
            </p:nvSpPr>
            <p:spPr bwMode="auto">
              <a:xfrm>
                <a:off x="8536" y="4890"/>
                <a:ext cx="34" cy="9"/>
              </a:xfrm>
              <a:custGeom>
                <a:avLst/>
                <a:gdLst>
                  <a:gd name="T0" fmla="*/ 0 w 102"/>
                  <a:gd name="T1" fmla="*/ 0 h 28"/>
                  <a:gd name="T2" fmla="*/ 0 w 102"/>
                  <a:gd name="T3" fmla="*/ 0 h 28"/>
                  <a:gd name="T4" fmla="*/ 0 w 102"/>
                  <a:gd name="T5" fmla="*/ 0 h 28"/>
                  <a:gd name="T6" fmla="*/ 0 w 102"/>
                  <a:gd name="T7" fmla="*/ 0 h 28"/>
                  <a:gd name="T8" fmla="*/ 0 w 102"/>
                  <a:gd name="T9" fmla="*/ 0 h 28"/>
                  <a:gd name="T10" fmla="*/ 0 w 102"/>
                  <a:gd name="T11" fmla="*/ 0 h 28"/>
                  <a:gd name="T12" fmla="*/ 0 w 102"/>
                  <a:gd name="T13" fmla="*/ 0 h 28"/>
                  <a:gd name="T14" fmla="*/ 0 w 102"/>
                  <a:gd name="T15" fmla="*/ 0 h 28"/>
                  <a:gd name="T16" fmla="*/ 0 w 102"/>
                  <a:gd name="T17" fmla="*/ 0 h 28"/>
                  <a:gd name="T18" fmla="*/ 0 w 102"/>
                  <a:gd name="T19" fmla="*/ 0 h 28"/>
                  <a:gd name="T20" fmla="*/ 0 w 102"/>
                  <a:gd name="T21" fmla="*/ 0 h 28"/>
                  <a:gd name="T22" fmla="*/ 0 w 102"/>
                  <a:gd name="T23" fmla="*/ 0 h 28"/>
                  <a:gd name="T24" fmla="*/ 0 w 102"/>
                  <a:gd name="T25" fmla="*/ 0 h 28"/>
                  <a:gd name="T26" fmla="*/ 0 w 102"/>
                  <a:gd name="T27" fmla="*/ 0 h 28"/>
                  <a:gd name="T28" fmla="*/ 0 w 102"/>
                  <a:gd name="T29" fmla="*/ 0 h 28"/>
                  <a:gd name="T30" fmla="*/ 0 w 102"/>
                  <a:gd name="T31" fmla="*/ 0 h 28"/>
                  <a:gd name="T32" fmla="*/ 0 w 102"/>
                  <a:gd name="T33" fmla="*/ 0 h 28"/>
                  <a:gd name="T34" fmla="*/ 0 w 102"/>
                  <a:gd name="T35" fmla="*/ 0 h 28"/>
                  <a:gd name="T36" fmla="*/ 0 w 102"/>
                  <a:gd name="T37" fmla="*/ 0 h 28"/>
                  <a:gd name="T38" fmla="*/ 0 w 102"/>
                  <a:gd name="T39" fmla="*/ 0 h 28"/>
                  <a:gd name="T40" fmla="*/ 0 w 102"/>
                  <a:gd name="T41" fmla="*/ 0 h 28"/>
                  <a:gd name="T42" fmla="*/ 0 w 102"/>
                  <a:gd name="T43" fmla="*/ 0 h 28"/>
                  <a:gd name="T44" fmla="*/ 0 w 102"/>
                  <a:gd name="T45" fmla="*/ 0 h 28"/>
                  <a:gd name="T46" fmla="*/ 0 w 102"/>
                  <a:gd name="T47" fmla="*/ 0 h 28"/>
                  <a:gd name="T48" fmla="*/ 0 w 102"/>
                  <a:gd name="T49" fmla="*/ 0 h 2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2" h="28">
                    <a:moveTo>
                      <a:pt x="92" y="23"/>
                    </a:moveTo>
                    <a:lnTo>
                      <a:pt x="96" y="21"/>
                    </a:lnTo>
                    <a:lnTo>
                      <a:pt x="99" y="18"/>
                    </a:lnTo>
                    <a:lnTo>
                      <a:pt x="101" y="14"/>
                    </a:lnTo>
                    <a:lnTo>
                      <a:pt x="102" y="10"/>
                    </a:lnTo>
                    <a:lnTo>
                      <a:pt x="101" y="5"/>
                    </a:lnTo>
                    <a:lnTo>
                      <a:pt x="98" y="1"/>
                    </a:lnTo>
                    <a:lnTo>
                      <a:pt x="93" y="0"/>
                    </a:lnTo>
                    <a:lnTo>
                      <a:pt x="88" y="0"/>
                    </a:lnTo>
                    <a:lnTo>
                      <a:pt x="76" y="2"/>
                    </a:lnTo>
                    <a:lnTo>
                      <a:pt x="61" y="7"/>
                    </a:lnTo>
                    <a:lnTo>
                      <a:pt x="46" y="10"/>
                    </a:lnTo>
                    <a:lnTo>
                      <a:pt x="33" y="11"/>
                    </a:lnTo>
                    <a:lnTo>
                      <a:pt x="20" y="15"/>
                    </a:lnTo>
                    <a:lnTo>
                      <a:pt x="10" y="18"/>
                    </a:lnTo>
                    <a:lnTo>
                      <a:pt x="2" y="23"/>
                    </a:lnTo>
                    <a:lnTo>
                      <a:pt x="0" y="28"/>
                    </a:lnTo>
                    <a:lnTo>
                      <a:pt x="10" y="28"/>
                    </a:lnTo>
                    <a:lnTo>
                      <a:pt x="20" y="28"/>
                    </a:lnTo>
                    <a:lnTo>
                      <a:pt x="32" y="27"/>
                    </a:lnTo>
                    <a:lnTo>
                      <a:pt x="44" y="27"/>
                    </a:lnTo>
                    <a:lnTo>
                      <a:pt x="55" y="25"/>
                    </a:lnTo>
                    <a:lnTo>
                      <a:pt x="67" y="24"/>
                    </a:lnTo>
                    <a:lnTo>
                      <a:pt x="80" y="24"/>
                    </a:lnTo>
                    <a:lnTo>
                      <a:pt x="92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27" name="Freeform 76"/>
              <p:cNvSpPr>
                <a:spLocks/>
              </p:cNvSpPr>
              <p:nvPr/>
            </p:nvSpPr>
            <p:spPr bwMode="auto">
              <a:xfrm>
                <a:off x="8550" y="4921"/>
                <a:ext cx="47" cy="12"/>
              </a:xfrm>
              <a:custGeom>
                <a:avLst/>
                <a:gdLst>
                  <a:gd name="T0" fmla="*/ 1 w 142"/>
                  <a:gd name="T1" fmla="*/ 0 h 36"/>
                  <a:gd name="T2" fmla="*/ 1 w 142"/>
                  <a:gd name="T3" fmla="*/ 0 h 36"/>
                  <a:gd name="T4" fmla="*/ 1 w 142"/>
                  <a:gd name="T5" fmla="*/ 0 h 36"/>
                  <a:gd name="T6" fmla="*/ 1 w 142"/>
                  <a:gd name="T7" fmla="*/ 0 h 36"/>
                  <a:gd name="T8" fmla="*/ 1 w 142"/>
                  <a:gd name="T9" fmla="*/ 0 h 36"/>
                  <a:gd name="T10" fmla="*/ 1 w 142"/>
                  <a:gd name="T11" fmla="*/ 0 h 36"/>
                  <a:gd name="T12" fmla="*/ 1 w 142"/>
                  <a:gd name="T13" fmla="*/ 0 h 36"/>
                  <a:gd name="T14" fmla="*/ 1 w 142"/>
                  <a:gd name="T15" fmla="*/ 0 h 36"/>
                  <a:gd name="T16" fmla="*/ 1 w 142"/>
                  <a:gd name="T17" fmla="*/ 0 h 36"/>
                  <a:gd name="T18" fmla="*/ 0 w 142"/>
                  <a:gd name="T19" fmla="*/ 0 h 36"/>
                  <a:gd name="T20" fmla="*/ 0 w 142"/>
                  <a:gd name="T21" fmla="*/ 0 h 36"/>
                  <a:gd name="T22" fmla="*/ 0 w 142"/>
                  <a:gd name="T23" fmla="*/ 0 h 36"/>
                  <a:gd name="T24" fmla="*/ 0 w 142"/>
                  <a:gd name="T25" fmla="*/ 0 h 36"/>
                  <a:gd name="T26" fmla="*/ 0 w 142"/>
                  <a:gd name="T27" fmla="*/ 0 h 36"/>
                  <a:gd name="T28" fmla="*/ 0 w 142"/>
                  <a:gd name="T29" fmla="*/ 0 h 36"/>
                  <a:gd name="T30" fmla="*/ 0 w 142"/>
                  <a:gd name="T31" fmla="*/ 0 h 36"/>
                  <a:gd name="T32" fmla="*/ 0 w 142"/>
                  <a:gd name="T33" fmla="*/ 0 h 36"/>
                  <a:gd name="T34" fmla="*/ 0 w 142"/>
                  <a:gd name="T35" fmla="*/ 0 h 36"/>
                  <a:gd name="T36" fmla="*/ 0 w 142"/>
                  <a:gd name="T37" fmla="*/ 0 h 36"/>
                  <a:gd name="T38" fmla="*/ 0 w 142"/>
                  <a:gd name="T39" fmla="*/ 0 h 36"/>
                  <a:gd name="T40" fmla="*/ 0 w 142"/>
                  <a:gd name="T41" fmla="*/ 0 h 36"/>
                  <a:gd name="T42" fmla="*/ 0 w 142"/>
                  <a:gd name="T43" fmla="*/ 0 h 36"/>
                  <a:gd name="T44" fmla="*/ 0 w 142"/>
                  <a:gd name="T45" fmla="*/ 0 h 36"/>
                  <a:gd name="T46" fmla="*/ 0 w 142"/>
                  <a:gd name="T47" fmla="*/ 0 h 36"/>
                  <a:gd name="T48" fmla="*/ 1 w 142"/>
                  <a:gd name="T49" fmla="*/ 0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42" h="36">
                    <a:moveTo>
                      <a:pt x="123" y="36"/>
                    </a:moveTo>
                    <a:lnTo>
                      <a:pt x="129" y="36"/>
                    </a:lnTo>
                    <a:lnTo>
                      <a:pt x="135" y="32"/>
                    </a:lnTo>
                    <a:lnTo>
                      <a:pt x="139" y="28"/>
                    </a:lnTo>
                    <a:lnTo>
                      <a:pt x="142" y="20"/>
                    </a:lnTo>
                    <a:lnTo>
                      <a:pt x="141" y="15"/>
                    </a:lnTo>
                    <a:lnTo>
                      <a:pt x="138" y="9"/>
                    </a:lnTo>
                    <a:lnTo>
                      <a:pt x="133" y="5"/>
                    </a:lnTo>
                    <a:lnTo>
                      <a:pt x="126" y="3"/>
                    </a:lnTo>
                    <a:lnTo>
                      <a:pt x="108" y="3"/>
                    </a:lnTo>
                    <a:lnTo>
                      <a:pt x="88" y="3"/>
                    </a:lnTo>
                    <a:lnTo>
                      <a:pt x="67" y="2"/>
                    </a:lnTo>
                    <a:lnTo>
                      <a:pt x="47" y="2"/>
                    </a:lnTo>
                    <a:lnTo>
                      <a:pt x="29" y="0"/>
                    </a:lnTo>
                    <a:lnTo>
                      <a:pt x="13" y="2"/>
                    </a:lnTo>
                    <a:lnTo>
                      <a:pt x="4" y="5"/>
                    </a:lnTo>
                    <a:lnTo>
                      <a:pt x="0" y="9"/>
                    </a:lnTo>
                    <a:lnTo>
                      <a:pt x="10" y="12"/>
                    </a:lnTo>
                    <a:lnTo>
                      <a:pt x="22" y="16"/>
                    </a:lnTo>
                    <a:lnTo>
                      <a:pt x="38" y="19"/>
                    </a:lnTo>
                    <a:lnTo>
                      <a:pt x="54" y="22"/>
                    </a:lnTo>
                    <a:lnTo>
                      <a:pt x="72" y="25"/>
                    </a:lnTo>
                    <a:lnTo>
                      <a:pt x="89" y="29"/>
                    </a:lnTo>
                    <a:lnTo>
                      <a:pt x="107" y="32"/>
                    </a:lnTo>
                    <a:lnTo>
                      <a:pt x="12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28" name="Freeform 77"/>
              <p:cNvSpPr>
                <a:spLocks/>
              </p:cNvSpPr>
              <p:nvPr/>
            </p:nvSpPr>
            <p:spPr bwMode="auto">
              <a:xfrm>
                <a:off x="8416" y="4751"/>
                <a:ext cx="117" cy="200"/>
              </a:xfrm>
              <a:custGeom>
                <a:avLst/>
                <a:gdLst>
                  <a:gd name="T0" fmla="*/ 0 w 351"/>
                  <a:gd name="T1" fmla="*/ 1 h 601"/>
                  <a:gd name="T2" fmla="*/ 1 w 351"/>
                  <a:gd name="T3" fmla="*/ 1 h 601"/>
                  <a:gd name="T4" fmla="*/ 1 w 351"/>
                  <a:gd name="T5" fmla="*/ 2 h 601"/>
                  <a:gd name="T6" fmla="*/ 1 w 351"/>
                  <a:gd name="T7" fmla="*/ 2 h 601"/>
                  <a:gd name="T8" fmla="*/ 1 w 351"/>
                  <a:gd name="T9" fmla="*/ 2 h 601"/>
                  <a:gd name="T10" fmla="*/ 1 w 351"/>
                  <a:gd name="T11" fmla="*/ 2 h 601"/>
                  <a:gd name="T12" fmla="*/ 1 w 351"/>
                  <a:gd name="T13" fmla="*/ 2 h 601"/>
                  <a:gd name="T14" fmla="*/ 1 w 351"/>
                  <a:gd name="T15" fmla="*/ 2 h 601"/>
                  <a:gd name="T16" fmla="*/ 1 w 351"/>
                  <a:gd name="T17" fmla="*/ 2 h 601"/>
                  <a:gd name="T18" fmla="*/ 1 w 351"/>
                  <a:gd name="T19" fmla="*/ 2 h 601"/>
                  <a:gd name="T20" fmla="*/ 1 w 351"/>
                  <a:gd name="T21" fmla="*/ 2 h 601"/>
                  <a:gd name="T22" fmla="*/ 1 w 351"/>
                  <a:gd name="T23" fmla="*/ 2 h 601"/>
                  <a:gd name="T24" fmla="*/ 1 w 351"/>
                  <a:gd name="T25" fmla="*/ 2 h 601"/>
                  <a:gd name="T26" fmla="*/ 1 w 351"/>
                  <a:gd name="T27" fmla="*/ 2 h 601"/>
                  <a:gd name="T28" fmla="*/ 1 w 351"/>
                  <a:gd name="T29" fmla="*/ 2 h 601"/>
                  <a:gd name="T30" fmla="*/ 1 w 351"/>
                  <a:gd name="T31" fmla="*/ 2 h 601"/>
                  <a:gd name="T32" fmla="*/ 1 w 351"/>
                  <a:gd name="T33" fmla="*/ 2 h 601"/>
                  <a:gd name="T34" fmla="*/ 1 w 351"/>
                  <a:gd name="T35" fmla="*/ 2 h 601"/>
                  <a:gd name="T36" fmla="*/ 1 w 351"/>
                  <a:gd name="T37" fmla="*/ 2 h 601"/>
                  <a:gd name="T38" fmla="*/ 1 w 351"/>
                  <a:gd name="T39" fmla="*/ 2 h 601"/>
                  <a:gd name="T40" fmla="*/ 1 w 351"/>
                  <a:gd name="T41" fmla="*/ 2 h 601"/>
                  <a:gd name="T42" fmla="*/ 1 w 351"/>
                  <a:gd name="T43" fmla="*/ 2 h 601"/>
                  <a:gd name="T44" fmla="*/ 1 w 351"/>
                  <a:gd name="T45" fmla="*/ 1 h 601"/>
                  <a:gd name="T46" fmla="*/ 1 w 351"/>
                  <a:gd name="T47" fmla="*/ 1 h 601"/>
                  <a:gd name="T48" fmla="*/ 1 w 351"/>
                  <a:gd name="T49" fmla="*/ 1 h 601"/>
                  <a:gd name="T50" fmla="*/ 1 w 351"/>
                  <a:gd name="T51" fmla="*/ 1 h 601"/>
                  <a:gd name="T52" fmla="*/ 0 w 351"/>
                  <a:gd name="T53" fmla="*/ 1 h 601"/>
                  <a:gd name="T54" fmla="*/ 0 w 351"/>
                  <a:gd name="T55" fmla="*/ 1 h 601"/>
                  <a:gd name="T56" fmla="*/ 0 w 351"/>
                  <a:gd name="T57" fmla="*/ 0 h 601"/>
                  <a:gd name="T58" fmla="*/ 0 w 351"/>
                  <a:gd name="T59" fmla="*/ 0 h 601"/>
                  <a:gd name="T60" fmla="*/ 0 w 351"/>
                  <a:gd name="T61" fmla="*/ 0 h 601"/>
                  <a:gd name="T62" fmla="*/ 0 w 351"/>
                  <a:gd name="T63" fmla="*/ 0 h 601"/>
                  <a:gd name="T64" fmla="*/ 0 w 351"/>
                  <a:gd name="T65" fmla="*/ 0 h 601"/>
                  <a:gd name="T66" fmla="*/ 0 w 351"/>
                  <a:gd name="T67" fmla="*/ 0 h 601"/>
                  <a:gd name="T68" fmla="*/ 0 w 351"/>
                  <a:gd name="T69" fmla="*/ 0 h 601"/>
                  <a:gd name="T70" fmla="*/ 0 w 351"/>
                  <a:gd name="T71" fmla="*/ 0 h 601"/>
                  <a:gd name="T72" fmla="*/ 0 w 351"/>
                  <a:gd name="T73" fmla="*/ 1 h 601"/>
                  <a:gd name="T74" fmla="*/ 0 w 351"/>
                  <a:gd name="T75" fmla="*/ 1 h 601"/>
                  <a:gd name="T76" fmla="*/ 0 w 351"/>
                  <a:gd name="T77" fmla="*/ 1 h 601"/>
                  <a:gd name="T78" fmla="*/ 0 w 351"/>
                  <a:gd name="T79" fmla="*/ 1 h 601"/>
                  <a:gd name="T80" fmla="*/ 0 w 351"/>
                  <a:gd name="T81" fmla="*/ 1 h 60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351" h="601">
                    <a:moveTo>
                      <a:pt x="108" y="298"/>
                    </a:moveTo>
                    <a:lnTo>
                      <a:pt x="132" y="338"/>
                    </a:lnTo>
                    <a:lnTo>
                      <a:pt x="157" y="377"/>
                    </a:lnTo>
                    <a:lnTo>
                      <a:pt x="182" y="414"/>
                    </a:lnTo>
                    <a:lnTo>
                      <a:pt x="208" y="451"/>
                    </a:lnTo>
                    <a:lnTo>
                      <a:pt x="235" y="487"/>
                    </a:lnTo>
                    <a:lnTo>
                      <a:pt x="263" y="523"/>
                    </a:lnTo>
                    <a:lnTo>
                      <a:pt x="292" y="559"/>
                    </a:lnTo>
                    <a:lnTo>
                      <a:pt x="321" y="594"/>
                    </a:lnTo>
                    <a:lnTo>
                      <a:pt x="326" y="598"/>
                    </a:lnTo>
                    <a:lnTo>
                      <a:pt x="332" y="601"/>
                    </a:lnTo>
                    <a:lnTo>
                      <a:pt x="337" y="601"/>
                    </a:lnTo>
                    <a:lnTo>
                      <a:pt x="343" y="598"/>
                    </a:lnTo>
                    <a:lnTo>
                      <a:pt x="349" y="594"/>
                    </a:lnTo>
                    <a:lnTo>
                      <a:pt x="351" y="588"/>
                    </a:lnTo>
                    <a:lnTo>
                      <a:pt x="351" y="582"/>
                    </a:lnTo>
                    <a:lnTo>
                      <a:pt x="349" y="576"/>
                    </a:lnTo>
                    <a:lnTo>
                      <a:pt x="327" y="538"/>
                    </a:lnTo>
                    <a:lnTo>
                      <a:pt x="304" y="499"/>
                    </a:lnTo>
                    <a:lnTo>
                      <a:pt x="279" y="463"/>
                    </a:lnTo>
                    <a:lnTo>
                      <a:pt x="252" y="427"/>
                    </a:lnTo>
                    <a:lnTo>
                      <a:pt x="224" y="391"/>
                    </a:lnTo>
                    <a:lnTo>
                      <a:pt x="198" y="355"/>
                    </a:lnTo>
                    <a:lnTo>
                      <a:pt x="172" y="319"/>
                    </a:lnTo>
                    <a:lnTo>
                      <a:pt x="147" y="280"/>
                    </a:lnTo>
                    <a:lnTo>
                      <a:pt x="125" y="242"/>
                    </a:lnTo>
                    <a:lnTo>
                      <a:pt x="101" y="197"/>
                    </a:lnTo>
                    <a:lnTo>
                      <a:pt x="79" y="150"/>
                    </a:lnTo>
                    <a:lnTo>
                      <a:pt x="59" y="104"/>
                    </a:lnTo>
                    <a:lnTo>
                      <a:pt x="38" y="62"/>
                    </a:lnTo>
                    <a:lnTo>
                      <a:pt x="22" y="29"/>
                    </a:lnTo>
                    <a:lnTo>
                      <a:pt x="9" y="7"/>
                    </a:lnTo>
                    <a:lnTo>
                      <a:pt x="0" y="0"/>
                    </a:lnTo>
                    <a:lnTo>
                      <a:pt x="4" y="17"/>
                    </a:lnTo>
                    <a:lnTo>
                      <a:pt x="13" y="45"/>
                    </a:lnTo>
                    <a:lnTo>
                      <a:pt x="23" y="82"/>
                    </a:lnTo>
                    <a:lnTo>
                      <a:pt x="38" y="124"/>
                    </a:lnTo>
                    <a:lnTo>
                      <a:pt x="54" y="170"/>
                    </a:lnTo>
                    <a:lnTo>
                      <a:pt x="70" y="216"/>
                    </a:lnTo>
                    <a:lnTo>
                      <a:pt x="89" y="259"/>
                    </a:lnTo>
                    <a:lnTo>
                      <a:pt x="108" y="29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96969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29" name="Freeform 78"/>
              <p:cNvSpPr>
                <a:spLocks/>
              </p:cNvSpPr>
              <p:nvPr/>
            </p:nvSpPr>
            <p:spPr bwMode="auto">
              <a:xfrm>
                <a:off x="8100" y="4623"/>
                <a:ext cx="541" cy="495"/>
              </a:xfrm>
              <a:custGeom>
                <a:avLst/>
                <a:gdLst>
                  <a:gd name="T0" fmla="*/ 1 w 2164"/>
                  <a:gd name="T1" fmla="*/ 0 h 1979"/>
                  <a:gd name="T2" fmla="*/ 1 w 2164"/>
                  <a:gd name="T3" fmla="*/ 0 h 1979"/>
                  <a:gd name="T4" fmla="*/ 1 w 2164"/>
                  <a:gd name="T5" fmla="*/ 0 h 1979"/>
                  <a:gd name="T6" fmla="*/ 1 w 2164"/>
                  <a:gd name="T7" fmla="*/ 0 h 1979"/>
                  <a:gd name="T8" fmla="*/ 1 w 2164"/>
                  <a:gd name="T9" fmla="*/ 0 h 1979"/>
                  <a:gd name="T10" fmla="*/ 1 w 2164"/>
                  <a:gd name="T11" fmla="*/ 0 h 1979"/>
                  <a:gd name="T12" fmla="*/ 1 w 2164"/>
                  <a:gd name="T13" fmla="*/ 0 h 1979"/>
                  <a:gd name="T14" fmla="*/ 1 w 2164"/>
                  <a:gd name="T15" fmla="*/ 0 h 1979"/>
                  <a:gd name="T16" fmla="*/ 1 w 2164"/>
                  <a:gd name="T17" fmla="*/ 0 h 1979"/>
                  <a:gd name="T18" fmla="*/ 2 w 2164"/>
                  <a:gd name="T19" fmla="*/ 0 h 1979"/>
                  <a:gd name="T20" fmla="*/ 2 w 2164"/>
                  <a:gd name="T21" fmla="*/ 0 h 1979"/>
                  <a:gd name="T22" fmla="*/ 2 w 2164"/>
                  <a:gd name="T23" fmla="*/ 0 h 1979"/>
                  <a:gd name="T24" fmla="*/ 2 w 2164"/>
                  <a:gd name="T25" fmla="*/ 0 h 1979"/>
                  <a:gd name="T26" fmla="*/ 2 w 2164"/>
                  <a:gd name="T27" fmla="*/ 0 h 1979"/>
                  <a:gd name="T28" fmla="*/ 2 w 2164"/>
                  <a:gd name="T29" fmla="*/ 0 h 1979"/>
                  <a:gd name="T30" fmla="*/ 2 w 2164"/>
                  <a:gd name="T31" fmla="*/ 0 h 1979"/>
                  <a:gd name="T32" fmla="*/ 2 w 2164"/>
                  <a:gd name="T33" fmla="*/ 1 h 1979"/>
                  <a:gd name="T34" fmla="*/ 2 w 2164"/>
                  <a:gd name="T35" fmla="*/ 1 h 1979"/>
                  <a:gd name="T36" fmla="*/ 2 w 2164"/>
                  <a:gd name="T37" fmla="*/ 1 h 1979"/>
                  <a:gd name="T38" fmla="*/ 2 w 2164"/>
                  <a:gd name="T39" fmla="*/ 1 h 1979"/>
                  <a:gd name="T40" fmla="*/ 2 w 2164"/>
                  <a:gd name="T41" fmla="*/ 2 h 1979"/>
                  <a:gd name="T42" fmla="*/ 2 w 2164"/>
                  <a:gd name="T43" fmla="*/ 2 h 1979"/>
                  <a:gd name="T44" fmla="*/ 2 w 2164"/>
                  <a:gd name="T45" fmla="*/ 2 h 1979"/>
                  <a:gd name="T46" fmla="*/ 2 w 2164"/>
                  <a:gd name="T47" fmla="*/ 2 h 1979"/>
                  <a:gd name="T48" fmla="*/ 2 w 2164"/>
                  <a:gd name="T49" fmla="*/ 2 h 1979"/>
                  <a:gd name="T50" fmla="*/ 2 w 2164"/>
                  <a:gd name="T51" fmla="*/ 2 h 1979"/>
                  <a:gd name="T52" fmla="*/ 1 w 2164"/>
                  <a:gd name="T53" fmla="*/ 2 h 1979"/>
                  <a:gd name="T54" fmla="*/ 1 w 2164"/>
                  <a:gd name="T55" fmla="*/ 2 h 1979"/>
                  <a:gd name="T56" fmla="*/ 1 w 2164"/>
                  <a:gd name="T57" fmla="*/ 2 h 1979"/>
                  <a:gd name="T58" fmla="*/ 1 w 2164"/>
                  <a:gd name="T59" fmla="*/ 2 h 1979"/>
                  <a:gd name="T60" fmla="*/ 1 w 2164"/>
                  <a:gd name="T61" fmla="*/ 2 h 1979"/>
                  <a:gd name="T62" fmla="*/ 1 w 2164"/>
                  <a:gd name="T63" fmla="*/ 2 h 1979"/>
                  <a:gd name="T64" fmla="*/ 1 w 2164"/>
                  <a:gd name="T65" fmla="*/ 2 h 1979"/>
                  <a:gd name="T66" fmla="*/ 1 w 2164"/>
                  <a:gd name="T67" fmla="*/ 2 h 1979"/>
                  <a:gd name="T68" fmla="*/ 1 w 2164"/>
                  <a:gd name="T69" fmla="*/ 2 h 1979"/>
                  <a:gd name="T70" fmla="*/ 0 w 2164"/>
                  <a:gd name="T71" fmla="*/ 2 h 1979"/>
                  <a:gd name="T72" fmla="*/ 0 w 2164"/>
                  <a:gd name="T73" fmla="*/ 2 h 1979"/>
                  <a:gd name="T74" fmla="*/ 0 w 2164"/>
                  <a:gd name="T75" fmla="*/ 2 h 1979"/>
                  <a:gd name="T76" fmla="*/ 0 w 2164"/>
                  <a:gd name="T77" fmla="*/ 2 h 1979"/>
                  <a:gd name="T78" fmla="*/ 0 w 2164"/>
                  <a:gd name="T79" fmla="*/ 2 h 1979"/>
                  <a:gd name="T80" fmla="*/ 0 w 2164"/>
                  <a:gd name="T81" fmla="*/ 2 h 1979"/>
                  <a:gd name="T82" fmla="*/ 0 w 2164"/>
                  <a:gd name="T83" fmla="*/ 2 h 1979"/>
                  <a:gd name="T84" fmla="*/ 1 w 2164"/>
                  <a:gd name="T85" fmla="*/ 1 h 1979"/>
                  <a:gd name="T86" fmla="*/ 1 w 2164"/>
                  <a:gd name="T87" fmla="*/ 1 h 1979"/>
                  <a:gd name="T88" fmla="*/ 1 w 2164"/>
                  <a:gd name="T89" fmla="*/ 1 h 1979"/>
                  <a:gd name="T90" fmla="*/ 1 w 2164"/>
                  <a:gd name="T91" fmla="*/ 1 h 1979"/>
                  <a:gd name="T92" fmla="*/ 1 w 2164"/>
                  <a:gd name="T93" fmla="*/ 1 h 1979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2164" h="1979">
                    <a:moveTo>
                      <a:pt x="743" y="0"/>
                    </a:moveTo>
                    <a:lnTo>
                      <a:pt x="746" y="0"/>
                    </a:lnTo>
                    <a:lnTo>
                      <a:pt x="753" y="0"/>
                    </a:lnTo>
                    <a:lnTo>
                      <a:pt x="763" y="0"/>
                    </a:lnTo>
                    <a:lnTo>
                      <a:pt x="778" y="0"/>
                    </a:lnTo>
                    <a:lnTo>
                      <a:pt x="798" y="1"/>
                    </a:lnTo>
                    <a:lnTo>
                      <a:pt x="822" y="1"/>
                    </a:lnTo>
                    <a:lnTo>
                      <a:pt x="848" y="2"/>
                    </a:lnTo>
                    <a:lnTo>
                      <a:pt x="878" y="3"/>
                    </a:lnTo>
                    <a:lnTo>
                      <a:pt x="912" y="5"/>
                    </a:lnTo>
                    <a:lnTo>
                      <a:pt x="949" y="7"/>
                    </a:lnTo>
                    <a:lnTo>
                      <a:pt x="987" y="10"/>
                    </a:lnTo>
                    <a:lnTo>
                      <a:pt x="1030" y="13"/>
                    </a:lnTo>
                    <a:lnTo>
                      <a:pt x="1074" y="16"/>
                    </a:lnTo>
                    <a:lnTo>
                      <a:pt x="1121" y="21"/>
                    </a:lnTo>
                    <a:lnTo>
                      <a:pt x="1171" y="27"/>
                    </a:lnTo>
                    <a:lnTo>
                      <a:pt x="1222" y="32"/>
                    </a:lnTo>
                    <a:lnTo>
                      <a:pt x="1275" y="39"/>
                    </a:lnTo>
                    <a:lnTo>
                      <a:pt x="1329" y="47"/>
                    </a:lnTo>
                    <a:lnTo>
                      <a:pt x="1386" y="56"/>
                    </a:lnTo>
                    <a:lnTo>
                      <a:pt x="1443" y="65"/>
                    </a:lnTo>
                    <a:lnTo>
                      <a:pt x="1502" y="75"/>
                    </a:lnTo>
                    <a:lnTo>
                      <a:pt x="1560" y="87"/>
                    </a:lnTo>
                    <a:lnTo>
                      <a:pt x="1620" y="100"/>
                    </a:lnTo>
                    <a:lnTo>
                      <a:pt x="1681" y="115"/>
                    </a:lnTo>
                    <a:lnTo>
                      <a:pt x="1742" y="129"/>
                    </a:lnTo>
                    <a:lnTo>
                      <a:pt x="1804" y="146"/>
                    </a:lnTo>
                    <a:lnTo>
                      <a:pt x="1865" y="164"/>
                    </a:lnTo>
                    <a:lnTo>
                      <a:pt x="1926" y="183"/>
                    </a:lnTo>
                    <a:lnTo>
                      <a:pt x="1987" y="204"/>
                    </a:lnTo>
                    <a:lnTo>
                      <a:pt x="2047" y="226"/>
                    </a:lnTo>
                    <a:lnTo>
                      <a:pt x="2105" y="250"/>
                    </a:lnTo>
                    <a:lnTo>
                      <a:pt x="2164" y="276"/>
                    </a:lnTo>
                    <a:lnTo>
                      <a:pt x="1975" y="1184"/>
                    </a:lnTo>
                    <a:lnTo>
                      <a:pt x="1980" y="1185"/>
                    </a:lnTo>
                    <a:lnTo>
                      <a:pt x="1990" y="1191"/>
                    </a:lnTo>
                    <a:lnTo>
                      <a:pt x="2005" y="1201"/>
                    </a:lnTo>
                    <a:lnTo>
                      <a:pt x="2020" y="1219"/>
                    </a:lnTo>
                    <a:lnTo>
                      <a:pt x="2031" y="1246"/>
                    </a:lnTo>
                    <a:lnTo>
                      <a:pt x="2035" y="1282"/>
                    </a:lnTo>
                    <a:lnTo>
                      <a:pt x="2030" y="1332"/>
                    </a:lnTo>
                    <a:lnTo>
                      <a:pt x="2011" y="1394"/>
                    </a:lnTo>
                    <a:lnTo>
                      <a:pt x="1681" y="1835"/>
                    </a:lnTo>
                    <a:lnTo>
                      <a:pt x="1636" y="1835"/>
                    </a:lnTo>
                    <a:lnTo>
                      <a:pt x="1512" y="1979"/>
                    </a:lnTo>
                    <a:lnTo>
                      <a:pt x="1510" y="1979"/>
                    </a:lnTo>
                    <a:lnTo>
                      <a:pt x="1502" y="1978"/>
                    </a:lnTo>
                    <a:lnTo>
                      <a:pt x="1490" y="1977"/>
                    </a:lnTo>
                    <a:lnTo>
                      <a:pt x="1474" y="1974"/>
                    </a:lnTo>
                    <a:lnTo>
                      <a:pt x="1451" y="1972"/>
                    </a:lnTo>
                    <a:lnTo>
                      <a:pt x="1427" y="1969"/>
                    </a:lnTo>
                    <a:lnTo>
                      <a:pt x="1397" y="1965"/>
                    </a:lnTo>
                    <a:lnTo>
                      <a:pt x="1364" y="1961"/>
                    </a:lnTo>
                    <a:lnTo>
                      <a:pt x="1328" y="1955"/>
                    </a:lnTo>
                    <a:lnTo>
                      <a:pt x="1288" y="1950"/>
                    </a:lnTo>
                    <a:lnTo>
                      <a:pt x="1246" y="1943"/>
                    </a:lnTo>
                    <a:lnTo>
                      <a:pt x="1200" y="1935"/>
                    </a:lnTo>
                    <a:lnTo>
                      <a:pt x="1152" y="1927"/>
                    </a:lnTo>
                    <a:lnTo>
                      <a:pt x="1101" y="1918"/>
                    </a:lnTo>
                    <a:lnTo>
                      <a:pt x="1049" y="1907"/>
                    </a:lnTo>
                    <a:lnTo>
                      <a:pt x="993" y="1896"/>
                    </a:lnTo>
                    <a:lnTo>
                      <a:pt x="937" y="1884"/>
                    </a:lnTo>
                    <a:lnTo>
                      <a:pt x="878" y="1871"/>
                    </a:lnTo>
                    <a:lnTo>
                      <a:pt x="818" y="1856"/>
                    </a:lnTo>
                    <a:lnTo>
                      <a:pt x="758" y="1841"/>
                    </a:lnTo>
                    <a:lnTo>
                      <a:pt x="696" y="1824"/>
                    </a:lnTo>
                    <a:lnTo>
                      <a:pt x="634" y="1806"/>
                    </a:lnTo>
                    <a:lnTo>
                      <a:pt x="572" y="1787"/>
                    </a:lnTo>
                    <a:lnTo>
                      <a:pt x="508" y="1768"/>
                    </a:lnTo>
                    <a:lnTo>
                      <a:pt x="445" y="1747"/>
                    </a:lnTo>
                    <a:lnTo>
                      <a:pt x="382" y="1724"/>
                    </a:lnTo>
                    <a:lnTo>
                      <a:pt x="319" y="1700"/>
                    </a:lnTo>
                    <a:lnTo>
                      <a:pt x="257" y="1674"/>
                    </a:lnTo>
                    <a:lnTo>
                      <a:pt x="196" y="1647"/>
                    </a:lnTo>
                    <a:lnTo>
                      <a:pt x="135" y="1620"/>
                    </a:lnTo>
                    <a:lnTo>
                      <a:pt x="76" y="1590"/>
                    </a:lnTo>
                    <a:lnTo>
                      <a:pt x="19" y="1559"/>
                    </a:lnTo>
                    <a:lnTo>
                      <a:pt x="18" y="1554"/>
                    </a:lnTo>
                    <a:lnTo>
                      <a:pt x="13" y="1538"/>
                    </a:lnTo>
                    <a:lnTo>
                      <a:pt x="8" y="1514"/>
                    </a:lnTo>
                    <a:lnTo>
                      <a:pt x="3" y="1486"/>
                    </a:lnTo>
                    <a:lnTo>
                      <a:pt x="0" y="1456"/>
                    </a:lnTo>
                    <a:lnTo>
                      <a:pt x="0" y="1424"/>
                    </a:lnTo>
                    <a:lnTo>
                      <a:pt x="3" y="1396"/>
                    </a:lnTo>
                    <a:lnTo>
                      <a:pt x="13" y="1371"/>
                    </a:lnTo>
                    <a:lnTo>
                      <a:pt x="443" y="1002"/>
                    </a:lnTo>
                    <a:lnTo>
                      <a:pt x="441" y="999"/>
                    </a:lnTo>
                    <a:lnTo>
                      <a:pt x="440" y="989"/>
                    </a:lnTo>
                    <a:lnTo>
                      <a:pt x="440" y="973"/>
                    </a:lnTo>
                    <a:lnTo>
                      <a:pt x="445" y="953"/>
                    </a:lnTo>
                    <a:lnTo>
                      <a:pt x="453" y="928"/>
                    </a:lnTo>
                    <a:lnTo>
                      <a:pt x="471" y="902"/>
                    </a:lnTo>
                    <a:lnTo>
                      <a:pt x="497" y="874"/>
                    </a:lnTo>
                    <a:lnTo>
                      <a:pt x="534" y="845"/>
                    </a:lnTo>
                    <a:lnTo>
                      <a:pt x="743" y="0"/>
                    </a:lnTo>
                    <a:close/>
                  </a:path>
                </a:pathLst>
              </a:cu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30" name="Freeform 79"/>
              <p:cNvSpPr>
                <a:spLocks/>
              </p:cNvSpPr>
              <p:nvPr/>
            </p:nvSpPr>
            <p:spPr bwMode="auto">
              <a:xfrm>
                <a:off x="8279" y="4656"/>
                <a:ext cx="311" cy="233"/>
              </a:xfrm>
              <a:custGeom>
                <a:avLst/>
                <a:gdLst>
                  <a:gd name="T0" fmla="*/ 0 w 1244"/>
                  <a:gd name="T1" fmla="*/ 0 h 930"/>
                  <a:gd name="T2" fmla="*/ 1 w 1244"/>
                  <a:gd name="T3" fmla="*/ 0 h 930"/>
                  <a:gd name="T4" fmla="*/ 1 w 1244"/>
                  <a:gd name="T5" fmla="*/ 1 h 930"/>
                  <a:gd name="T6" fmla="*/ 0 w 1244"/>
                  <a:gd name="T7" fmla="*/ 1 h 930"/>
                  <a:gd name="T8" fmla="*/ 0 w 1244"/>
                  <a:gd name="T9" fmla="*/ 0 h 9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44" h="930">
                    <a:moveTo>
                      <a:pt x="164" y="0"/>
                    </a:moveTo>
                    <a:lnTo>
                      <a:pt x="1244" y="214"/>
                    </a:lnTo>
                    <a:lnTo>
                      <a:pt x="1067" y="930"/>
                    </a:lnTo>
                    <a:lnTo>
                      <a:pt x="0" y="688"/>
                    </a:lnTo>
                    <a:lnTo>
                      <a:pt x="164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31" name="Freeform 80"/>
              <p:cNvSpPr>
                <a:spLocks/>
              </p:cNvSpPr>
              <p:nvPr/>
            </p:nvSpPr>
            <p:spPr bwMode="auto">
              <a:xfrm>
                <a:off x="8300" y="4672"/>
                <a:ext cx="237" cy="91"/>
              </a:xfrm>
              <a:custGeom>
                <a:avLst/>
                <a:gdLst>
                  <a:gd name="T0" fmla="*/ 0 w 952"/>
                  <a:gd name="T1" fmla="*/ 0 h 366"/>
                  <a:gd name="T2" fmla="*/ 1 w 952"/>
                  <a:gd name="T3" fmla="*/ 0 h 366"/>
                  <a:gd name="T4" fmla="*/ 0 w 952"/>
                  <a:gd name="T5" fmla="*/ 0 h 366"/>
                  <a:gd name="T6" fmla="*/ 0 w 952"/>
                  <a:gd name="T7" fmla="*/ 0 h 366"/>
                  <a:gd name="T8" fmla="*/ 0 w 952"/>
                  <a:gd name="T9" fmla="*/ 0 h 3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52" h="366">
                    <a:moveTo>
                      <a:pt x="112" y="0"/>
                    </a:moveTo>
                    <a:lnTo>
                      <a:pt x="952" y="153"/>
                    </a:lnTo>
                    <a:lnTo>
                      <a:pt x="200" y="108"/>
                    </a:lnTo>
                    <a:lnTo>
                      <a:pt x="0" y="366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32" name="Freeform 81"/>
              <p:cNvSpPr>
                <a:spLocks/>
              </p:cNvSpPr>
              <p:nvPr/>
            </p:nvSpPr>
            <p:spPr bwMode="auto">
              <a:xfrm>
                <a:off x="8222" y="4885"/>
                <a:ext cx="315" cy="84"/>
              </a:xfrm>
              <a:custGeom>
                <a:avLst/>
                <a:gdLst>
                  <a:gd name="T0" fmla="*/ 0 w 1259"/>
                  <a:gd name="T1" fmla="*/ 0 h 337"/>
                  <a:gd name="T2" fmla="*/ 1 w 1259"/>
                  <a:gd name="T3" fmla="*/ 0 h 337"/>
                  <a:gd name="T4" fmla="*/ 1 w 1259"/>
                  <a:gd name="T5" fmla="*/ 0 h 337"/>
                  <a:gd name="T6" fmla="*/ 0 w 1259"/>
                  <a:gd name="T7" fmla="*/ 0 h 337"/>
                  <a:gd name="T8" fmla="*/ 0 w 1259"/>
                  <a:gd name="T9" fmla="*/ 0 h 3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59" h="337">
                    <a:moveTo>
                      <a:pt x="40" y="0"/>
                    </a:moveTo>
                    <a:lnTo>
                      <a:pt x="1259" y="288"/>
                    </a:lnTo>
                    <a:lnTo>
                      <a:pt x="1226" y="337"/>
                    </a:lnTo>
                    <a:lnTo>
                      <a:pt x="0" y="32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33" name="Freeform 82"/>
              <p:cNvSpPr>
                <a:spLocks/>
              </p:cNvSpPr>
              <p:nvPr/>
            </p:nvSpPr>
            <p:spPr bwMode="auto">
              <a:xfrm>
                <a:off x="8193" y="4910"/>
                <a:ext cx="316" cy="86"/>
              </a:xfrm>
              <a:custGeom>
                <a:avLst/>
                <a:gdLst>
                  <a:gd name="T0" fmla="*/ 0 w 1265"/>
                  <a:gd name="T1" fmla="*/ 0 h 342"/>
                  <a:gd name="T2" fmla="*/ 1 w 1265"/>
                  <a:gd name="T3" fmla="*/ 0 h 342"/>
                  <a:gd name="T4" fmla="*/ 1 w 1265"/>
                  <a:gd name="T5" fmla="*/ 1 h 342"/>
                  <a:gd name="T6" fmla="*/ 0 w 1265"/>
                  <a:gd name="T7" fmla="*/ 0 h 342"/>
                  <a:gd name="T8" fmla="*/ 0 w 1265"/>
                  <a:gd name="T9" fmla="*/ 0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65" h="342">
                    <a:moveTo>
                      <a:pt x="46" y="0"/>
                    </a:moveTo>
                    <a:lnTo>
                      <a:pt x="1265" y="286"/>
                    </a:lnTo>
                    <a:lnTo>
                      <a:pt x="1226" y="342"/>
                    </a:lnTo>
                    <a:lnTo>
                      <a:pt x="0" y="37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34" name="Freeform 83"/>
              <p:cNvSpPr>
                <a:spLocks/>
              </p:cNvSpPr>
              <p:nvPr/>
            </p:nvSpPr>
            <p:spPr bwMode="auto">
              <a:xfrm>
                <a:off x="8165" y="4936"/>
                <a:ext cx="316" cy="86"/>
              </a:xfrm>
              <a:custGeom>
                <a:avLst/>
                <a:gdLst>
                  <a:gd name="T0" fmla="*/ 0 w 1264"/>
                  <a:gd name="T1" fmla="*/ 0 h 344"/>
                  <a:gd name="T2" fmla="*/ 1 w 1264"/>
                  <a:gd name="T3" fmla="*/ 0 h 344"/>
                  <a:gd name="T4" fmla="*/ 1 w 1264"/>
                  <a:gd name="T5" fmla="*/ 1 h 344"/>
                  <a:gd name="T6" fmla="*/ 0 w 1264"/>
                  <a:gd name="T7" fmla="*/ 0 h 344"/>
                  <a:gd name="T8" fmla="*/ 0 w 1264"/>
                  <a:gd name="T9" fmla="*/ 0 h 3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64" h="344">
                    <a:moveTo>
                      <a:pt x="45" y="0"/>
                    </a:moveTo>
                    <a:lnTo>
                      <a:pt x="1264" y="287"/>
                    </a:lnTo>
                    <a:lnTo>
                      <a:pt x="1224" y="344"/>
                    </a:lnTo>
                    <a:lnTo>
                      <a:pt x="0" y="37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35" name="Freeform 84"/>
              <p:cNvSpPr>
                <a:spLocks/>
              </p:cNvSpPr>
              <p:nvPr/>
            </p:nvSpPr>
            <p:spPr bwMode="auto">
              <a:xfrm>
                <a:off x="8243" y="4989"/>
                <a:ext cx="48" cy="19"/>
              </a:xfrm>
              <a:custGeom>
                <a:avLst/>
                <a:gdLst>
                  <a:gd name="T0" fmla="*/ 0 w 190"/>
                  <a:gd name="T1" fmla="*/ 0 h 79"/>
                  <a:gd name="T2" fmla="*/ 0 w 190"/>
                  <a:gd name="T3" fmla="*/ 0 h 79"/>
                  <a:gd name="T4" fmla="*/ 0 w 190"/>
                  <a:gd name="T5" fmla="*/ 0 h 79"/>
                  <a:gd name="T6" fmla="*/ 0 w 190"/>
                  <a:gd name="T7" fmla="*/ 0 h 79"/>
                  <a:gd name="T8" fmla="*/ 0 w 190"/>
                  <a:gd name="T9" fmla="*/ 0 h 79"/>
                  <a:gd name="T10" fmla="*/ 0 w 190"/>
                  <a:gd name="T11" fmla="*/ 0 h 79"/>
                  <a:gd name="T12" fmla="*/ 0 w 190"/>
                  <a:gd name="T13" fmla="*/ 0 h 79"/>
                  <a:gd name="T14" fmla="*/ 0 w 190"/>
                  <a:gd name="T15" fmla="*/ 0 h 79"/>
                  <a:gd name="T16" fmla="*/ 0 w 190"/>
                  <a:gd name="T17" fmla="*/ 0 h 79"/>
                  <a:gd name="T18" fmla="*/ 0 w 190"/>
                  <a:gd name="T19" fmla="*/ 0 h 79"/>
                  <a:gd name="T20" fmla="*/ 0 w 190"/>
                  <a:gd name="T21" fmla="*/ 0 h 79"/>
                  <a:gd name="T22" fmla="*/ 0 w 190"/>
                  <a:gd name="T23" fmla="*/ 0 h 79"/>
                  <a:gd name="T24" fmla="*/ 0 w 190"/>
                  <a:gd name="T25" fmla="*/ 0 h 79"/>
                  <a:gd name="T26" fmla="*/ 0 w 190"/>
                  <a:gd name="T27" fmla="*/ 0 h 79"/>
                  <a:gd name="T28" fmla="*/ 0 w 190"/>
                  <a:gd name="T29" fmla="*/ 0 h 79"/>
                  <a:gd name="T30" fmla="*/ 0 w 190"/>
                  <a:gd name="T31" fmla="*/ 0 h 79"/>
                  <a:gd name="T32" fmla="*/ 0 w 190"/>
                  <a:gd name="T33" fmla="*/ 0 h 79"/>
                  <a:gd name="T34" fmla="*/ 0 w 190"/>
                  <a:gd name="T35" fmla="*/ 0 h 79"/>
                  <a:gd name="T36" fmla="*/ 0 w 190"/>
                  <a:gd name="T37" fmla="*/ 0 h 79"/>
                  <a:gd name="T38" fmla="*/ 0 w 190"/>
                  <a:gd name="T39" fmla="*/ 0 h 79"/>
                  <a:gd name="T40" fmla="*/ 0 w 190"/>
                  <a:gd name="T41" fmla="*/ 0 h 79"/>
                  <a:gd name="T42" fmla="*/ 0 w 190"/>
                  <a:gd name="T43" fmla="*/ 0 h 79"/>
                  <a:gd name="T44" fmla="*/ 0 w 190"/>
                  <a:gd name="T45" fmla="*/ 0 h 79"/>
                  <a:gd name="T46" fmla="*/ 0 w 190"/>
                  <a:gd name="T47" fmla="*/ 0 h 79"/>
                  <a:gd name="T48" fmla="*/ 0 w 190"/>
                  <a:gd name="T49" fmla="*/ 0 h 79"/>
                  <a:gd name="T50" fmla="*/ 0 w 190"/>
                  <a:gd name="T51" fmla="*/ 0 h 79"/>
                  <a:gd name="T52" fmla="*/ 0 w 190"/>
                  <a:gd name="T53" fmla="*/ 0 h 79"/>
                  <a:gd name="T54" fmla="*/ 0 w 190"/>
                  <a:gd name="T55" fmla="*/ 0 h 79"/>
                  <a:gd name="T56" fmla="*/ 0 w 190"/>
                  <a:gd name="T57" fmla="*/ 0 h 79"/>
                  <a:gd name="T58" fmla="*/ 0 w 190"/>
                  <a:gd name="T59" fmla="*/ 0 h 79"/>
                  <a:gd name="T60" fmla="*/ 0 w 190"/>
                  <a:gd name="T61" fmla="*/ 0 h 79"/>
                  <a:gd name="T62" fmla="*/ 0 w 190"/>
                  <a:gd name="T63" fmla="*/ 0 h 79"/>
                  <a:gd name="T64" fmla="*/ 0 w 190"/>
                  <a:gd name="T65" fmla="*/ 0 h 7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90" h="79">
                    <a:moveTo>
                      <a:pt x="18" y="1"/>
                    </a:moveTo>
                    <a:lnTo>
                      <a:pt x="23" y="1"/>
                    </a:lnTo>
                    <a:lnTo>
                      <a:pt x="40" y="0"/>
                    </a:lnTo>
                    <a:lnTo>
                      <a:pt x="62" y="0"/>
                    </a:lnTo>
                    <a:lnTo>
                      <a:pt x="90" y="3"/>
                    </a:lnTo>
                    <a:lnTo>
                      <a:pt x="120" y="8"/>
                    </a:lnTo>
                    <a:lnTo>
                      <a:pt x="148" y="18"/>
                    </a:lnTo>
                    <a:lnTo>
                      <a:pt x="173" y="34"/>
                    </a:lnTo>
                    <a:lnTo>
                      <a:pt x="190" y="57"/>
                    </a:lnTo>
                    <a:lnTo>
                      <a:pt x="190" y="58"/>
                    </a:lnTo>
                    <a:lnTo>
                      <a:pt x="190" y="62"/>
                    </a:lnTo>
                    <a:lnTo>
                      <a:pt x="189" y="68"/>
                    </a:lnTo>
                    <a:lnTo>
                      <a:pt x="187" y="74"/>
                    </a:lnTo>
                    <a:lnTo>
                      <a:pt x="181" y="78"/>
                    </a:lnTo>
                    <a:lnTo>
                      <a:pt x="173" y="79"/>
                    </a:lnTo>
                    <a:lnTo>
                      <a:pt x="160" y="78"/>
                    </a:lnTo>
                    <a:lnTo>
                      <a:pt x="143" y="71"/>
                    </a:lnTo>
                    <a:lnTo>
                      <a:pt x="143" y="69"/>
                    </a:lnTo>
                    <a:lnTo>
                      <a:pt x="142" y="65"/>
                    </a:lnTo>
                    <a:lnTo>
                      <a:pt x="139" y="58"/>
                    </a:lnTo>
                    <a:lnTo>
                      <a:pt x="130" y="50"/>
                    </a:lnTo>
                    <a:lnTo>
                      <a:pt x="116" y="42"/>
                    </a:lnTo>
                    <a:lnTo>
                      <a:pt x="94" y="35"/>
                    </a:lnTo>
                    <a:lnTo>
                      <a:pt x="63" y="32"/>
                    </a:lnTo>
                    <a:lnTo>
                      <a:pt x="22" y="32"/>
                    </a:lnTo>
                    <a:lnTo>
                      <a:pt x="20" y="32"/>
                    </a:lnTo>
                    <a:lnTo>
                      <a:pt x="15" y="30"/>
                    </a:lnTo>
                    <a:lnTo>
                      <a:pt x="9" y="27"/>
                    </a:lnTo>
                    <a:lnTo>
                      <a:pt x="5" y="24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6" y="8"/>
                    </a:lnTo>
                    <a:lnTo>
                      <a:pt x="18" y="1"/>
                    </a:lnTo>
                    <a:close/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36" name="Freeform 85"/>
              <p:cNvSpPr>
                <a:spLocks/>
              </p:cNvSpPr>
              <p:nvPr/>
            </p:nvSpPr>
            <p:spPr bwMode="auto">
              <a:xfrm>
                <a:off x="8246" y="5003"/>
                <a:ext cx="27" cy="15"/>
              </a:xfrm>
              <a:custGeom>
                <a:avLst/>
                <a:gdLst>
                  <a:gd name="T0" fmla="*/ 0 w 107"/>
                  <a:gd name="T1" fmla="*/ 0 h 63"/>
                  <a:gd name="T2" fmla="*/ 0 w 107"/>
                  <a:gd name="T3" fmla="*/ 0 h 63"/>
                  <a:gd name="T4" fmla="*/ 0 w 107"/>
                  <a:gd name="T5" fmla="*/ 0 h 63"/>
                  <a:gd name="T6" fmla="*/ 0 w 107"/>
                  <a:gd name="T7" fmla="*/ 0 h 63"/>
                  <a:gd name="T8" fmla="*/ 0 w 107"/>
                  <a:gd name="T9" fmla="*/ 0 h 63"/>
                  <a:gd name="T10" fmla="*/ 0 w 107"/>
                  <a:gd name="T11" fmla="*/ 0 h 63"/>
                  <a:gd name="T12" fmla="*/ 0 w 107"/>
                  <a:gd name="T13" fmla="*/ 0 h 63"/>
                  <a:gd name="T14" fmla="*/ 0 w 107"/>
                  <a:gd name="T15" fmla="*/ 0 h 63"/>
                  <a:gd name="T16" fmla="*/ 0 w 107"/>
                  <a:gd name="T17" fmla="*/ 0 h 63"/>
                  <a:gd name="T18" fmla="*/ 0 w 107"/>
                  <a:gd name="T19" fmla="*/ 0 h 63"/>
                  <a:gd name="T20" fmla="*/ 0 w 107"/>
                  <a:gd name="T21" fmla="*/ 0 h 63"/>
                  <a:gd name="T22" fmla="*/ 0 w 107"/>
                  <a:gd name="T23" fmla="*/ 0 h 63"/>
                  <a:gd name="T24" fmla="*/ 0 w 107"/>
                  <a:gd name="T25" fmla="*/ 0 h 63"/>
                  <a:gd name="T26" fmla="*/ 0 w 107"/>
                  <a:gd name="T27" fmla="*/ 0 h 63"/>
                  <a:gd name="T28" fmla="*/ 0 w 107"/>
                  <a:gd name="T29" fmla="*/ 0 h 63"/>
                  <a:gd name="T30" fmla="*/ 0 w 107"/>
                  <a:gd name="T31" fmla="*/ 0 h 63"/>
                  <a:gd name="T32" fmla="*/ 0 w 107"/>
                  <a:gd name="T33" fmla="*/ 0 h 63"/>
                  <a:gd name="T34" fmla="*/ 0 w 107"/>
                  <a:gd name="T35" fmla="*/ 0 h 63"/>
                  <a:gd name="T36" fmla="*/ 0 w 107"/>
                  <a:gd name="T37" fmla="*/ 0 h 63"/>
                  <a:gd name="T38" fmla="*/ 0 w 107"/>
                  <a:gd name="T39" fmla="*/ 0 h 63"/>
                  <a:gd name="T40" fmla="*/ 0 w 107"/>
                  <a:gd name="T41" fmla="*/ 0 h 63"/>
                  <a:gd name="T42" fmla="*/ 0 w 107"/>
                  <a:gd name="T43" fmla="*/ 0 h 63"/>
                  <a:gd name="T44" fmla="*/ 0 w 107"/>
                  <a:gd name="T45" fmla="*/ 0 h 63"/>
                  <a:gd name="T46" fmla="*/ 0 w 107"/>
                  <a:gd name="T47" fmla="*/ 0 h 63"/>
                  <a:gd name="T48" fmla="*/ 0 w 107"/>
                  <a:gd name="T49" fmla="*/ 0 h 63"/>
                  <a:gd name="T50" fmla="*/ 0 w 107"/>
                  <a:gd name="T51" fmla="*/ 0 h 63"/>
                  <a:gd name="T52" fmla="*/ 0 w 107"/>
                  <a:gd name="T53" fmla="*/ 0 h 63"/>
                  <a:gd name="T54" fmla="*/ 0 w 107"/>
                  <a:gd name="T55" fmla="*/ 0 h 63"/>
                  <a:gd name="T56" fmla="*/ 0 w 107"/>
                  <a:gd name="T57" fmla="*/ 0 h 63"/>
                  <a:gd name="T58" fmla="*/ 0 w 107"/>
                  <a:gd name="T59" fmla="*/ 0 h 63"/>
                  <a:gd name="T60" fmla="*/ 0 w 107"/>
                  <a:gd name="T61" fmla="*/ 0 h 63"/>
                  <a:gd name="T62" fmla="*/ 0 w 107"/>
                  <a:gd name="T63" fmla="*/ 0 h 63"/>
                  <a:gd name="T64" fmla="*/ 0 w 107"/>
                  <a:gd name="T65" fmla="*/ 0 h 6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07" h="63">
                    <a:moveTo>
                      <a:pt x="43" y="58"/>
                    </a:moveTo>
                    <a:lnTo>
                      <a:pt x="54" y="61"/>
                    </a:lnTo>
                    <a:lnTo>
                      <a:pt x="64" y="63"/>
                    </a:lnTo>
                    <a:lnTo>
                      <a:pt x="74" y="63"/>
                    </a:lnTo>
                    <a:lnTo>
                      <a:pt x="83" y="63"/>
                    </a:lnTo>
                    <a:lnTo>
                      <a:pt x="91" y="61"/>
                    </a:lnTo>
                    <a:lnTo>
                      <a:pt x="97" y="57"/>
                    </a:lnTo>
                    <a:lnTo>
                      <a:pt x="102" y="54"/>
                    </a:lnTo>
                    <a:lnTo>
                      <a:pt x="106" y="48"/>
                    </a:lnTo>
                    <a:lnTo>
                      <a:pt x="107" y="43"/>
                    </a:lnTo>
                    <a:lnTo>
                      <a:pt x="106" y="37"/>
                    </a:lnTo>
                    <a:lnTo>
                      <a:pt x="102" y="30"/>
                    </a:lnTo>
                    <a:lnTo>
                      <a:pt x="97" y="24"/>
                    </a:lnTo>
                    <a:lnTo>
                      <a:pt x="90" y="19"/>
                    </a:lnTo>
                    <a:lnTo>
                      <a:pt x="82" y="13"/>
                    </a:lnTo>
                    <a:lnTo>
                      <a:pt x="74" y="9"/>
                    </a:lnTo>
                    <a:lnTo>
                      <a:pt x="63" y="4"/>
                    </a:lnTo>
                    <a:lnTo>
                      <a:pt x="53" y="2"/>
                    </a:lnTo>
                    <a:lnTo>
                      <a:pt x="42" y="0"/>
                    </a:lnTo>
                    <a:lnTo>
                      <a:pt x="32" y="0"/>
                    </a:lnTo>
                    <a:lnTo>
                      <a:pt x="23" y="1"/>
                    </a:lnTo>
                    <a:lnTo>
                      <a:pt x="15" y="2"/>
                    </a:lnTo>
                    <a:lnTo>
                      <a:pt x="8" y="5"/>
                    </a:lnTo>
                    <a:lnTo>
                      <a:pt x="3" y="10"/>
                    </a:lnTo>
                    <a:lnTo>
                      <a:pt x="1" y="14"/>
                    </a:lnTo>
                    <a:lnTo>
                      <a:pt x="0" y="20"/>
                    </a:lnTo>
                    <a:lnTo>
                      <a:pt x="1" y="26"/>
                    </a:lnTo>
                    <a:lnTo>
                      <a:pt x="5" y="32"/>
                    </a:lnTo>
                    <a:lnTo>
                      <a:pt x="9" y="38"/>
                    </a:lnTo>
                    <a:lnTo>
                      <a:pt x="16" y="44"/>
                    </a:lnTo>
                    <a:lnTo>
                      <a:pt x="25" y="49"/>
                    </a:lnTo>
                    <a:lnTo>
                      <a:pt x="33" y="54"/>
                    </a:lnTo>
                    <a:lnTo>
                      <a:pt x="43" y="58"/>
                    </a:lnTo>
                    <a:close/>
                  </a:path>
                </a:pathLst>
              </a:custGeom>
              <a:solidFill>
                <a:srgbClr val="BFBF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37" name="Freeform 86"/>
              <p:cNvSpPr>
                <a:spLocks/>
              </p:cNvSpPr>
              <p:nvPr/>
            </p:nvSpPr>
            <p:spPr bwMode="auto">
              <a:xfrm>
                <a:off x="8113" y="4974"/>
                <a:ext cx="367" cy="131"/>
              </a:xfrm>
              <a:custGeom>
                <a:avLst/>
                <a:gdLst>
                  <a:gd name="T0" fmla="*/ 1 w 1469"/>
                  <a:gd name="T1" fmla="*/ 0 h 525"/>
                  <a:gd name="T2" fmla="*/ 1 w 1469"/>
                  <a:gd name="T3" fmla="*/ 0 h 525"/>
                  <a:gd name="T4" fmla="*/ 1 w 1469"/>
                  <a:gd name="T5" fmla="*/ 0 h 525"/>
                  <a:gd name="T6" fmla="*/ 1 w 1469"/>
                  <a:gd name="T7" fmla="*/ 0 h 525"/>
                  <a:gd name="T8" fmla="*/ 1 w 1469"/>
                  <a:gd name="T9" fmla="*/ 0 h 525"/>
                  <a:gd name="T10" fmla="*/ 1 w 1469"/>
                  <a:gd name="T11" fmla="*/ 0 h 525"/>
                  <a:gd name="T12" fmla="*/ 1 w 1469"/>
                  <a:gd name="T13" fmla="*/ 0 h 525"/>
                  <a:gd name="T14" fmla="*/ 1 w 1469"/>
                  <a:gd name="T15" fmla="*/ 0 h 525"/>
                  <a:gd name="T16" fmla="*/ 1 w 1469"/>
                  <a:gd name="T17" fmla="*/ 0 h 525"/>
                  <a:gd name="T18" fmla="*/ 1 w 1469"/>
                  <a:gd name="T19" fmla="*/ 0 h 525"/>
                  <a:gd name="T20" fmla="*/ 0 w 1469"/>
                  <a:gd name="T21" fmla="*/ 0 h 525"/>
                  <a:gd name="T22" fmla="*/ 0 w 1469"/>
                  <a:gd name="T23" fmla="*/ 0 h 525"/>
                  <a:gd name="T24" fmla="*/ 0 w 1469"/>
                  <a:gd name="T25" fmla="*/ 0 h 525"/>
                  <a:gd name="T26" fmla="*/ 0 w 1469"/>
                  <a:gd name="T27" fmla="*/ 0 h 525"/>
                  <a:gd name="T28" fmla="*/ 0 w 1469"/>
                  <a:gd name="T29" fmla="*/ 0 h 525"/>
                  <a:gd name="T30" fmla="*/ 0 w 1469"/>
                  <a:gd name="T31" fmla="*/ 0 h 525"/>
                  <a:gd name="T32" fmla="*/ 0 w 1469"/>
                  <a:gd name="T33" fmla="*/ 0 h 525"/>
                  <a:gd name="T34" fmla="*/ 0 w 1469"/>
                  <a:gd name="T35" fmla="*/ 0 h 525"/>
                  <a:gd name="T36" fmla="*/ 0 w 1469"/>
                  <a:gd name="T37" fmla="*/ 0 h 525"/>
                  <a:gd name="T38" fmla="*/ 0 w 1469"/>
                  <a:gd name="T39" fmla="*/ 0 h 525"/>
                  <a:gd name="T40" fmla="*/ 0 w 1469"/>
                  <a:gd name="T41" fmla="*/ 0 h 525"/>
                  <a:gd name="T42" fmla="*/ 0 w 1469"/>
                  <a:gd name="T43" fmla="*/ 0 h 525"/>
                  <a:gd name="T44" fmla="*/ 0 w 1469"/>
                  <a:gd name="T45" fmla="*/ 0 h 525"/>
                  <a:gd name="T46" fmla="*/ 0 w 1469"/>
                  <a:gd name="T47" fmla="*/ 0 h 525"/>
                  <a:gd name="T48" fmla="*/ 0 w 1469"/>
                  <a:gd name="T49" fmla="*/ 0 h 525"/>
                  <a:gd name="T50" fmla="*/ 0 w 1469"/>
                  <a:gd name="T51" fmla="*/ 0 h 525"/>
                  <a:gd name="T52" fmla="*/ 0 w 1469"/>
                  <a:gd name="T53" fmla="*/ 0 h 525"/>
                  <a:gd name="T54" fmla="*/ 0 w 1469"/>
                  <a:gd name="T55" fmla="*/ 0 h 525"/>
                  <a:gd name="T56" fmla="*/ 0 w 1469"/>
                  <a:gd name="T57" fmla="*/ 0 h 525"/>
                  <a:gd name="T58" fmla="*/ 0 w 1469"/>
                  <a:gd name="T59" fmla="*/ 0 h 525"/>
                  <a:gd name="T60" fmla="*/ 0 w 1469"/>
                  <a:gd name="T61" fmla="*/ 0 h 525"/>
                  <a:gd name="T62" fmla="*/ 1 w 1469"/>
                  <a:gd name="T63" fmla="*/ 0 h 525"/>
                  <a:gd name="T64" fmla="*/ 1 w 1469"/>
                  <a:gd name="T65" fmla="*/ 0 h 525"/>
                  <a:gd name="T66" fmla="*/ 1 w 1469"/>
                  <a:gd name="T67" fmla="*/ 0 h 525"/>
                  <a:gd name="T68" fmla="*/ 1 w 1469"/>
                  <a:gd name="T69" fmla="*/ 0 h 525"/>
                  <a:gd name="T70" fmla="*/ 1 w 1469"/>
                  <a:gd name="T71" fmla="*/ 0 h 525"/>
                  <a:gd name="T72" fmla="*/ 1 w 1469"/>
                  <a:gd name="T73" fmla="*/ 0 h 525"/>
                  <a:gd name="T74" fmla="*/ 1 w 1469"/>
                  <a:gd name="T75" fmla="*/ 0 h 525"/>
                  <a:gd name="T76" fmla="*/ 1 w 1469"/>
                  <a:gd name="T77" fmla="*/ 0 h 525"/>
                  <a:gd name="T78" fmla="*/ 1 w 1469"/>
                  <a:gd name="T79" fmla="*/ 0 h 525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1469" h="525">
                    <a:moveTo>
                      <a:pt x="1468" y="407"/>
                    </a:moveTo>
                    <a:lnTo>
                      <a:pt x="1466" y="407"/>
                    </a:lnTo>
                    <a:lnTo>
                      <a:pt x="1458" y="406"/>
                    </a:lnTo>
                    <a:lnTo>
                      <a:pt x="1446" y="405"/>
                    </a:lnTo>
                    <a:lnTo>
                      <a:pt x="1429" y="402"/>
                    </a:lnTo>
                    <a:lnTo>
                      <a:pt x="1408" y="400"/>
                    </a:lnTo>
                    <a:lnTo>
                      <a:pt x="1382" y="397"/>
                    </a:lnTo>
                    <a:lnTo>
                      <a:pt x="1353" y="393"/>
                    </a:lnTo>
                    <a:lnTo>
                      <a:pt x="1321" y="389"/>
                    </a:lnTo>
                    <a:lnTo>
                      <a:pt x="1285" y="383"/>
                    </a:lnTo>
                    <a:lnTo>
                      <a:pt x="1245" y="376"/>
                    </a:lnTo>
                    <a:lnTo>
                      <a:pt x="1203" y="370"/>
                    </a:lnTo>
                    <a:lnTo>
                      <a:pt x="1158" y="363"/>
                    </a:lnTo>
                    <a:lnTo>
                      <a:pt x="1110" y="354"/>
                    </a:lnTo>
                    <a:lnTo>
                      <a:pt x="1060" y="345"/>
                    </a:lnTo>
                    <a:lnTo>
                      <a:pt x="1008" y="335"/>
                    </a:lnTo>
                    <a:lnTo>
                      <a:pt x="954" y="323"/>
                    </a:lnTo>
                    <a:lnTo>
                      <a:pt x="898" y="311"/>
                    </a:lnTo>
                    <a:lnTo>
                      <a:pt x="841" y="299"/>
                    </a:lnTo>
                    <a:lnTo>
                      <a:pt x="782" y="284"/>
                    </a:lnTo>
                    <a:lnTo>
                      <a:pt x="723" y="269"/>
                    </a:lnTo>
                    <a:lnTo>
                      <a:pt x="663" y="253"/>
                    </a:lnTo>
                    <a:lnTo>
                      <a:pt x="602" y="236"/>
                    </a:lnTo>
                    <a:lnTo>
                      <a:pt x="541" y="217"/>
                    </a:lnTo>
                    <a:lnTo>
                      <a:pt x="480" y="198"/>
                    </a:lnTo>
                    <a:lnTo>
                      <a:pt x="417" y="178"/>
                    </a:lnTo>
                    <a:lnTo>
                      <a:pt x="356" y="156"/>
                    </a:lnTo>
                    <a:lnTo>
                      <a:pt x="296" y="133"/>
                    </a:lnTo>
                    <a:lnTo>
                      <a:pt x="236" y="109"/>
                    </a:lnTo>
                    <a:lnTo>
                      <a:pt x="178" y="84"/>
                    </a:lnTo>
                    <a:lnTo>
                      <a:pt x="120" y="57"/>
                    </a:lnTo>
                    <a:lnTo>
                      <a:pt x="64" y="29"/>
                    </a:lnTo>
                    <a:lnTo>
                      <a:pt x="9" y="0"/>
                    </a:lnTo>
                    <a:lnTo>
                      <a:pt x="7" y="4"/>
                    </a:lnTo>
                    <a:lnTo>
                      <a:pt x="5" y="15"/>
                    </a:lnTo>
                    <a:lnTo>
                      <a:pt x="3" y="33"/>
                    </a:lnTo>
                    <a:lnTo>
                      <a:pt x="0" y="55"/>
                    </a:lnTo>
                    <a:lnTo>
                      <a:pt x="0" y="79"/>
                    </a:lnTo>
                    <a:lnTo>
                      <a:pt x="3" y="102"/>
                    </a:lnTo>
                    <a:lnTo>
                      <a:pt x="10" y="125"/>
                    </a:lnTo>
                    <a:lnTo>
                      <a:pt x="22" y="143"/>
                    </a:lnTo>
                    <a:lnTo>
                      <a:pt x="23" y="144"/>
                    </a:lnTo>
                    <a:lnTo>
                      <a:pt x="26" y="146"/>
                    </a:lnTo>
                    <a:lnTo>
                      <a:pt x="33" y="150"/>
                    </a:lnTo>
                    <a:lnTo>
                      <a:pt x="43" y="154"/>
                    </a:lnTo>
                    <a:lnTo>
                      <a:pt x="54" y="161"/>
                    </a:lnTo>
                    <a:lnTo>
                      <a:pt x="69" y="169"/>
                    </a:lnTo>
                    <a:lnTo>
                      <a:pt x="86" y="177"/>
                    </a:lnTo>
                    <a:lnTo>
                      <a:pt x="106" y="187"/>
                    </a:lnTo>
                    <a:lnTo>
                      <a:pt x="128" y="197"/>
                    </a:lnTo>
                    <a:lnTo>
                      <a:pt x="154" y="208"/>
                    </a:lnTo>
                    <a:lnTo>
                      <a:pt x="182" y="221"/>
                    </a:lnTo>
                    <a:lnTo>
                      <a:pt x="213" y="234"/>
                    </a:lnTo>
                    <a:lnTo>
                      <a:pt x="247" y="248"/>
                    </a:lnTo>
                    <a:lnTo>
                      <a:pt x="283" y="262"/>
                    </a:lnTo>
                    <a:lnTo>
                      <a:pt x="322" y="277"/>
                    </a:lnTo>
                    <a:lnTo>
                      <a:pt x="364" y="292"/>
                    </a:lnTo>
                    <a:lnTo>
                      <a:pt x="410" y="308"/>
                    </a:lnTo>
                    <a:lnTo>
                      <a:pt x="457" y="323"/>
                    </a:lnTo>
                    <a:lnTo>
                      <a:pt x="508" y="339"/>
                    </a:lnTo>
                    <a:lnTo>
                      <a:pt x="562" y="355"/>
                    </a:lnTo>
                    <a:lnTo>
                      <a:pt x="618" y="371"/>
                    </a:lnTo>
                    <a:lnTo>
                      <a:pt x="678" y="387"/>
                    </a:lnTo>
                    <a:lnTo>
                      <a:pt x="740" y="402"/>
                    </a:lnTo>
                    <a:lnTo>
                      <a:pt x="805" y="418"/>
                    </a:lnTo>
                    <a:lnTo>
                      <a:pt x="874" y="433"/>
                    </a:lnTo>
                    <a:lnTo>
                      <a:pt x="945" y="449"/>
                    </a:lnTo>
                    <a:lnTo>
                      <a:pt x="1018" y="462"/>
                    </a:lnTo>
                    <a:lnTo>
                      <a:pt x="1096" y="477"/>
                    </a:lnTo>
                    <a:lnTo>
                      <a:pt x="1176" y="490"/>
                    </a:lnTo>
                    <a:lnTo>
                      <a:pt x="1259" y="503"/>
                    </a:lnTo>
                    <a:lnTo>
                      <a:pt x="1346" y="514"/>
                    </a:lnTo>
                    <a:lnTo>
                      <a:pt x="1435" y="525"/>
                    </a:lnTo>
                    <a:lnTo>
                      <a:pt x="1436" y="523"/>
                    </a:lnTo>
                    <a:lnTo>
                      <a:pt x="1441" y="516"/>
                    </a:lnTo>
                    <a:lnTo>
                      <a:pt x="1447" y="506"/>
                    </a:lnTo>
                    <a:lnTo>
                      <a:pt x="1454" y="491"/>
                    </a:lnTo>
                    <a:lnTo>
                      <a:pt x="1461" y="474"/>
                    </a:lnTo>
                    <a:lnTo>
                      <a:pt x="1466" y="454"/>
                    </a:lnTo>
                    <a:lnTo>
                      <a:pt x="1469" y="432"/>
                    </a:lnTo>
                    <a:lnTo>
                      <a:pt x="1468" y="407"/>
                    </a:lnTo>
                    <a:close/>
                  </a:path>
                </a:pathLst>
              </a:custGeom>
              <a:solidFill>
                <a:srgbClr val="F2E5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38" name="Freeform 87"/>
              <p:cNvSpPr>
                <a:spLocks/>
              </p:cNvSpPr>
              <p:nvPr/>
            </p:nvSpPr>
            <p:spPr bwMode="auto">
              <a:xfrm>
                <a:off x="8253" y="4846"/>
                <a:ext cx="42" cy="29"/>
              </a:xfrm>
              <a:custGeom>
                <a:avLst/>
                <a:gdLst>
                  <a:gd name="T0" fmla="*/ 0 w 170"/>
                  <a:gd name="T1" fmla="*/ 0 h 120"/>
                  <a:gd name="T2" fmla="*/ 0 w 170"/>
                  <a:gd name="T3" fmla="*/ 0 h 120"/>
                  <a:gd name="T4" fmla="*/ 0 w 170"/>
                  <a:gd name="T5" fmla="*/ 0 h 120"/>
                  <a:gd name="T6" fmla="*/ 0 w 170"/>
                  <a:gd name="T7" fmla="*/ 0 h 120"/>
                  <a:gd name="T8" fmla="*/ 0 w 170"/>
                  <a:gd name="T9" fmla="*/ 0 h 120"/>
                  <a:gd name="T10" fmla="*/ 0 w 170"/>
                  <a:gd name="T11" fmla="*/ 0 h 120"/>
                  <a:gd name="T12" fmla="*/ 0 w 170"/>
                  <a:gd name="T13" fmla="*/ 0 h 120"/>
                  <a:gd name="T14" fmla="*/ 0 w 170"/>
                  <a:gd name="T15" fmla="*/ 0 h 120"/>
                  <a:gd name="T16" fmla="*/ 0 w 170"/>
                  <a:gd name="T17" fmla="*/ 0 h 120"/>
                  <a:gd name="T18" fmla="*/ 0 w 170"/>
                  <a:gd name="T19" fmla="*/ 0 h 120"/>
                  <a:gd name="T20" fmla="*/ 0 w 170"/>
                  <a:gd name="T21" fmla="*/ 0 h 120"/>
                  <a:gd name="T22" fmla="*/ 0 w 170"/>
                  <a:gd name="T23" fmla="*/ 0 h 120"/>
                  <a:gd name="T24" fmla="*/ 0 w 170"/>
                  <a:gd name="T25" fmla="*/ 0 h 120"/>
                  <a:gd name="T26" fmla="*/ 0 w 170"/>
                  <a:gd name="T27" fmla="*/ 0 h 120"/>
                  <a:gd name="T28" fmla="*/ 0 w 170"/>
                  <a:gd name="T29" fmla="*/ 0 h 120"/>
                  <a:gd name="T30" fmla="*/ 0 w 170"/>
                  <a:gd name="T31" fmla="*/ 0 h 120"/>
                  <a:gd name="T32" fmla="*/ 0 w 170"/>
                  <a:gd name="T33" fmla="*/ 0 h 120"/>
                  <a:gd name="T34" fmla="*/ 0 w 170"/>
                  <a:gd name="T35" fmla="*/ 0 h 120"/>
                  <a:gd name="T36" fmla="*/ 0 w 170"/>
                  <a:gd name="T37" fmla="*/ 0 h 12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70" h="120">
                    <a:moveTo>
                      <a:pt x="53" y="0"/>
                    </a:moveTo>
                    <a:lnTo>
                      <a:pt x="49" y="0"/>
                    </a:lnTo>
                    <a:lnTo>
                      <a:pt x="41" y="3"/>
                    </a:lnTo>
                    <a:lnTo>
                      <a:pt x="30" y="7"/>
                    </a:lnTo>
                    <a:lnTo>
                      <a:pt x="17" y="15"/>
                    </a:lnTo>
                    <a:lnTo>
                      <a:pt x="7" y="26"/>
                    </a:lnTo>
                    <a:lnTo>
                      <a:pt x="1" y="43"/>
                    </a:lnTo>
                    <a:lnTo>
                      <a:pt x="0" y="65"/>
                    </a:lnTo>
                    <a:lnTo>
                      <a:pt x="7" y="94"/>
                    </a:lnTo>
                    <a:lnTo>
                      <a:pt x="98" y="120"/>
                    </a:lnTo>
                    <a:lnTo>
                      <a:pt x="97" y="114"/>
                    </a:lnTo>
                    <a:lnTo>
                      <a:pt x="97" y="102"/>
                    </a:lnTo>
                    <a:lnTo>
                      <a:pt x="97" y="84"/>
                    </a:lnTo>
                    <a:lnTo>
                      <a:pt x="101" y="64"/>
                    </a:lnTo>
                    <a:lnTo>
                      <a:pt x="108" y="44"/>
                    </a:lnTo>
                    <a:lnTo>
                      <a:pt x="121" y="30"/>
                    </a:lnTo>
                    <a:lnTo>
                      <a:pt x="141" y="22"/>
                    </a:lnTo>
                    <a:lnTo>
                      <a:pt x="170" y="25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F2E5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39" name="Freeform 88"/>
              <p:cNvSpPr>
                <a:spLocks/>
              </p:cNvSpPr>
              <p:nvPr/>
            </p:nvSpPr>
            <p:spPr bwMode="auto">
              <a:xfrm>
                <a:off x="8494" y="4901"/>
                <a:ext cx="43" cy="29"/>
              </a:xfrm>
              <a:custGeom>
                <a:avLst/>
                <a:gdLst>
                  <a:gd name="T0" fmla="*/ 0 w 170"/>
                  <a:gd name="T1" fmla="*/ 0 h 119"/>
                  <a:gd name="T2" fmla="*/ 0 w 170"/>
                  <a:gd name="T3" fmla="*/ 0 h 119"/>
                  <a:gd name="T4" fmla="*/ 0 w 170"/>
                  <a:gd name="T5" fmla="*/ 0 h 119"/>
                  <a:gd name="T6" fmla="*/ 0 w 170"/>
                  <a:gd name="T7" fmla="*/ 0 h 119"/>
                  <a:gd name="T8" fmla="*/ 0 w 170"/>
                  <a:gd name="T9" fmla="*/ 0 h 119"/>
                  <a:gd name="T10" fmla="*/ 0 w 170"/>
                  <a:gd name="T11" fmla="*/ 0 h 119"/>
                  <a:gd name="T12" fmla="*/ 0 w 170"/>
                  <a:gd name="T13" fmla="*/ 0 h 119"/>
                  <a:gd name="T14" fmla="*/ 0 w 170"/>
                  <a:gd name="T15" fmla="*/ 0 h 119"/>
                  <a:gd name="T16" fmla="*/ 0 w 170"/>
                  <a:gd name="T17" fmla="*/ 0 h 119"/>
                  <a:gd name="T18" fmla="*/ 0 w 170"/>
                  <a:gd name="T19" fmla="*/ 0 h 119"/>
                  <a:gd name="T20" fmla="*/ 0 w 170"/>
                  <a:gd name="T21" fmla="*/ 0 h 119"/>
                  <a:gd name="T22" fmla="*/ 0 w 170"/>
                  <a:gd name="T23" fmla="*/ 0 h 119"/>
                  <a:gd name="T24" fmla="*/ 0 w 170"/>
                  <a:gd name="T25" fmla="*/ 0 h 119"/>
                  <a:gd name="T26" fmla="*/ 0 w 170"/>
                  <a:gd name="T27" fmla="*/ 0 h 119"/>
                  <a:gd name="T28" fmla="*/ 0 w 170"/>
                  <a:gd name="T29" fmla="*/ 0 h 119"/>
                  <a:gd name="T30" fmla="*/ 0 w 170"/>
                  <a:gd name="T31" fmla="*/ 0 h 119"/>
                  <a:gd name="T32" fmla="*/ 0 w 170"/>
                  <a:gd name="T33" fmla="*/ 0 h 119"/>
                  <a:gd name="T34" fmla="*/ 0 w 170"/>
                  <a:gd name="T35" fmla="*/ 0 h 119"/>
                  <a:gd name="T36" fmla="*/ 0 w 170"/>
                  <a:gd name="T37" fmla="*/ 0 h 11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70" h="119">
                    <a:moveTo>
                      <a:pt x="53" y="0"/>
                    </a:moveTo>
                    <a:lnTo>
                      <a:pt x="49" y="0"/>
                    </a:lnTo>
                    <a:lnTo>
                      <a:pt x="41" y="3"/>
                    </a:lnTo>
                    <a:lnTo>
                      <a:pt x="29" y="7"/>
                    </a:lnTo>
                    <a:lnTo>
                      <a:pt x="18" y="14"/>
                    </a:lnTo>
                    <a:lnTo>
                      <a:pt x="7" y="25"/>
                    </a:lnTo>
                    <a:lnTo>
                      <a:pt x="0" y="42"/>
                    </a:lnTo>
                    <a:lnTo>
                      <a:pt x="0" y="65"/>
                    </a:lnTo>
                    <a:lnTo>
                      <a:pt x="7" y="94"/>
                    </a:lnTo>
                    <a:lnTo>
                      <a:pt x="97" y="119"/>
                    </a:lnTo>
                    <a:lnTo>
                      <a:pt x="96" y="114"/>
                    </a:lnTo>
                    <a:lnTo>
                      <a:pt x="96" y="101"/>
                    </a:lnTo>
                    <a:lnTo>
                      <a:pt x="96" y="83"/>
                    </a:lnTo>
                    <a:lnTo>
                      <a:pt x="100" y="62"/>
                    </a:lnTo>
                    <a:lnTo>
                      <a:pt x="107" y="44"/>
                    </a:lnTo>
                    <a:lnTo>
                      <a:pt x="120" y="30"/>
                    </a:lnTo>
                    <a:lnTo>
                      <a:pt x="141" y="22"/>
                    </a:lnTo>
                    <a:lnTo>
                      <a:pt x="170" y="25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F2E5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40" name="Freeform 89"/>
              <p:cNvSpPr>
                <a:spLocks/>
              </p:cNvSpPr>
              <p:nvPr/>
            </p:nvSpPr>
            <p:spPr bwMode="auto">
              <a:xfrm>
                <a:off x="8299" y="4855"/>
                <a:ext cx="182" cy="50"/>
              </a:xfrm>
              <a:custGeom>
                <a:avLst/>
                <a:gdLst>
                  <a:gd name="T0" fmla="*/ 0 w 730"/>
                  <a:gd name="T1" fmla="*/ 0 h 200"/>
                  <a:gd name="T2" fmla="*/ 1 w 730"/>
                  <a:gd name="T3" fmla="*/ 0 h 200"/>
                  <a:gd name="T4" fmla="*/ 1 w 730"/>
                  <a:gd name="T5" fmla="*/ 0 h 200"/>
                  <a:gd name="T6" fmla="*/ 0 w 730"/>
                  <a:gd name="T7" fmla="*/ 0 h 200"/>
                  <a:gd name="T8" fmla="*/ 0 w 730"/>
                  <a:gd name="T9" fmla="*/ 0 h 2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30" h="200">
                    <a:moveTo>
                      <a:pt x="0" y="44"/>
                    </a:moveTo>
                    <a:lnTo>
                      <a:pt x="697" y="200"/>
                    </a:lnTo>
                    <a:lnTo>
                      <a:pt x="730" y="156"/>
                    </a:lnTo>
                    <a:lnTo>
                      <a:pt x="33" y="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F2E5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41" name="Freeform 90"/>
              <p:cNvSpPr>
                <a:spLocks/>
              </p:cNvSpPr>
              <p:nvPr/>
            </p:nvSpPr>
            <p:spPr bwMode="auto">
              <a:xfrm>
                <a:off x="8297" y="4875"/>
                <a:ext cx="176" cy="47"/>
              </a:xfrm>
              <a:custGeom>
                <a:avLst/>
                <a:gdLst>
                  <a:gd name="T0" fmla="*/ 0 w 703"/>
                  <a:gd name="T1" fmla="*/ 0 h 187"/>
                  <a:gd name="T2" fmla="*/ 1 w 703"/>
                  <a:gd name="T3" fmla="*/ 0 h 187"/>
                  <a:gd name="T4" fmla="*/ 1 w 703"/>
                  <a:gd name="T5" fmla="*/ 0 h 187"/>
                  <a:gd name="T6" fmla="*/ 0 w 703"/>
                  <a:gd name="T7" fmla="*/ 0 h 187"/>
                  <a:gd name="T8" fmla="*/ 0 w 703"/>
                  <a:gd name="T9" fmla="*/ 0 h 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03" h="187">
                    <a:moveTo>
                      <a:pt x="0" y="30"/>
                    </a:moveTo>
                    <a:lnTo>
                      <a:pt x="696" y="187"/>
                    </a:lnTo>
                    <a:lnTo>
                      <a:pt x="703" y="157"/>
                    </a:lnTo>
                    <a:lnTo>
                      <a:pt x="6" y="0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F2E5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42" name="Freeform 91"/>
              <p:cNvSpPr>
                <a:spLocks/>
              </p:cNvSpPr>
              <p:nvPr/>
            </p:nvSpPr>
            <p:spPr bwMode="auto">
              <a:xfrm>
                <a:off x="8486" y="4969"/>
                <a:ext cx="106" cy="127"/>
              </a:xfrm>
              <a:custGeom>
                <a:avLst/>
                <a:gdLst>
                  <a:gd name="T0" fmla="*/ 0 w 424"/>
                  <a:gd name="T1" fmla="*/ 1 h 508"/>
                  <a:gd name="T2" fmla="*/ 0 w 424"/>
                  <a:gd name="T3" fmla="*/ 1 h 508"/>
                  <a:gd name="T4" fmla="*/ 0 w 424"/>
                  <a:gd name="T5" fmla="*/ 1 h 508"/>
                  <a:gd name="T6" fmla="*/ 1 w 424"/>
                  <a:gd name="T7" fmla="*/ 0 h 508"/>
                  <a:gd name="T8" fmla="*/ 0 w 424"/>
                  <a:gd name="T9" fmla="*/ 0 h 508"/>
                  <a:gd name="T10" fmla="*/ 0 w 424"/>
                  <a:gd name="T11" fmla="*/ 0 h 508"/>
                  <a:gd name="T12" fmla="*/ 0 w 424"/>
                  <a:gd name="T13" fmla="*/ 1 h 508"/>
                  <a:gd name="T14" fmla="*/ 0 w 424"/>
                  <a:gd name="T15" fmla="*/ 1 h 50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24" h="508">
                    <a:moveTo>
                      <a:pt x="0" y="508"/>
                    </a:moveTo>
                    <a:lnTo>
                      <a:pt x="86" y="388"/>
                    </a:lnTo>
                    <a:lnTo>
                      <a:pt x="124" y="388"/>
                    </a:lnTo>
                    <a:lnTo>
                      <a:pt x="424" y="0"/>
                    </a:lnTo>
                    <a:lnTo>
                      <a:pt x="130" y="282"/>
                    </a:lnTo>
                    <a:lnTo>
                      <a:pt x="66" y="289"/>
                    </a:lnTo>
                    <a:lnTo>
                      <a:pt x="0" y="358"/>
                    </a:lnTo>
                    <a:lnTo>
                      <a:pt x="0" y="508"/>
                    </a:lnTo>
                    <a:close/>
                  </a:path>
                </a:pathLst>
              </a:custGeom>
              <a:solidFill>
                <a:srgbClr val="F2E5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43" name="Freeform 92"/>
              <p:cNvSpPr>
                <a:spLocks/>
              </p:cNvSpPr>
              <p:nvPr/>
            </p:nvSpPr>
            <p:spPr bwMode="auto">
              <a:xfrm>
                <a:off x="8312" y="4637"/>
                <a:ext cx="296" cy="61"/>
              </a:xfrm>
              <a:custGeom>
                <a:avLst/>
                <a:gdLst>
                  <a:gd name="T0" fmla="*/ 0 w 1186"/>
                  <a:gd name="T1" fmla="*/ 0 h 245"/>
                  <a:gd name="T2" fmla="*/ 1 w 1186"/>
                  <a:gd name="T3" fmla="*/ 0 h 245"/>
                  <a:gd name="T4" fmla="*/ 1 w 1186"/>
                  <a:gd name="T5" fmla="*/ 0 h 245"/>
                  <a:gd name="T6" fmla="*/ 1 w 1186"/>
                  <a:gd name="T7" fmla="*/ 0 h 245"/>
                  <a:gd name="T8" fmla="*/ 1 w 1186"/>
                  <a:gd name="T9" fmla="*/ 0 h 245"/>
                  <a:gd name="T10" fmla="*/ 1 w 1186"/>
                  <a:gd name="T11" fmla="*/ 0 h 245"/>
                  <a:gd name="T12" fmla="*/ 1 w 1186"/>
                  <a:gd name="T13" fmla="*/ 0 h 245"/>
                  <a:gd name="T14" fmla="*/ 1 w 1186"/>
                  <a:gd name="T15" fmla="*/ 0 h 245"/>
                  <a:gd name="T16" fmla="*/ 1 w 1186"/>
                  <a:gd name="T17" fmla="*/ 0 h 245"/>
                  <a:gd name="T18" fmla="*/ 1 w 1186"/>
                  <a:gd name="T19" fmla="*/ 0 h 245"/>
                  <a:gd name="T20" fmla="*/ 1 w 1186"/>
                  <a:gd name="T21" fmla="*/ 0 h 245"/>
                  <a:gd name="T22" fmla="*/ 1 w 1186"/>
                  <a:gd name="T23" fmla="*/ 0 h 245"/>
                  <a:gd name="T24" fmla="*/ 1 w 1186"/>
                  <a:gd name="T25" fmla="*/ 0 h 245"/>
                  <a:gd name="T26" fmla="*/ 1 w 1186"/>
                  <a:gd name="T27" fmla="*/ 0 h 245"/>
                  <a:gd name="T28" fmla="*/ 1 w 1186"/>
                  <a:gd name="T29" fmla="*/ 0 h 245"/>
                  <a:gd name="T30" fmla="*/ 1 w 1186"/>
                  <a:gd name="T31" fmla="*/ 0 h 245"/>
                  <a:gd name="T32" fmla="*/ 1 w 1186"/>
                  <a:gd name="T33" fmla="*/ 0 h 245"/>
                  <a:gd name="T34" fmla="*/ 1 w 1186"/>
                  <a:gd name="T35" fmla="*/ 0 h 245"/>
                  <a:gd name="T36" fmla="*/ 1 w 1186"/>
                  <a:gd name="T37" fmla="*/ 0 h 245"/>
                  <a:gd name="T38" fmla="*/ 1 w 1186"/>
                  <a:gd name="T39" fmla="*/ 0 h 245"/>
                  <a:gd name="T40" fmla="*/ 1 w 1186"/>
                  <a:gd name="T41" fmla="*/ 0 h 245"/>
                  <a:gd name="T42" fmla="*/ 0 w 1186"/>
                  <a:gd name="T43" fmla="*/ 0 h 245"/>
                  <a:gd name="T44" fmla="*/ 0 w 1186"/>
                  <a:gd name="T45" fmla="*/ 0 h 245"/>
                  <a:gd name="T46" fmla="*/ 0 w 1186"/>
                  <a:gd name="T47" fmla="*/ 0 h 245"/>
                  <a:gd name="T48" fmla="*/ 0 w 1186"/>
                  <a:gd name="T49" fmla="*/ 0 h 245"/>
                  <a:gd name="T50" fmla="*/ 0 w 1186"/>
                  <a:gd name="T51" fmla="*/ 0 h 245"/>
                  <a:gd name="T52" fmla="*/ 0 w 1186"/>
                  <a:gd name="T53" fmla="*/ 0 h 245"/>
                  <a:gd name="T54" fmla="*/ 0 w 1186"/>
                  <a:gd name="T55" fmla="*/ 0 h 245"/>
                  <a:gd name="T56" fmla="*/ 0 w 1186"/>
                  <a:gd name="T57" fmla="*/ 0 h 245"/>
                  <a:gd name="T58" fmla="*/ 0 w 1186"/>
                  <a:gd name="T59" fmla="*/ 0 h 245"/>
                  <a:gd name="T60" fmla="*/ 0 w 1186"/>
                  <a:gd name="T61" fmla="*/ 0 h 245"/>
                  <a:gd name="T62" fmla="*/ 0 w 1186"/>
                  <a:gd name="T63" fmla="*/ 0 h 245"/>
                  <a:gd name="T64" fmla="*/ 0 w 1186"/>
                  <a:gd name="T65" fmla="*/ 0 h 245"/>
                  <a:gd name="T66" fmla="*/ 0 w 1186"/>
                  <a:gd name="T67" fmla="*/ 0 h 24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1186" h="245">
                    <a:moveTo>
                      <a:pt x="0" y="0"/>
                    </a:moveTo>
                    <a:lnTo>
                      <a:pt x="1186" y="245"/>
                    </a:lnTo>
                    <a:lnTo>
                      <a:pt x="1184" y="244"/>
                    </a:lnTo>
                    <a:lnTo>
                      <a:pt x="1180" y="242"/>
                    </a:lnTo>
                    <a:lnTo>
                      <a:pt x="1172" y="239"/>
                    </a:lnTo>
                    <a:lnTo>
                      <a:pt x="1161" y="233"/>
                    </a:lnTo>
                    <a:lnTo>
                      <a:pt x="1147" y="228"/>
                    </a:lnTo>
                    <a:lnTo>
                      <a:pt x="1130" y="222"/>
                    </a:lnTo>
                    <a:lnTo>
                      <a:pt x="1112" y="214"/>
                    </a:lnTo>
                    <a:lnTo>
                      <a:pt x="1091" y="205"/>
                    </a:lnTo>
                    <a:lnTo>
                      <a:pt x="1066" y="196"/>
                    </a:lnTo>
                    <a:lnTo>
                      <a:pt x="1039" y="187"/>
                    </a:lnTo>
                    <a:lnTo>
                      <a:pt x="1010" y="177"/>
                    </a:lnTo>
                    <a:lnTo>
                      <a:pt x="979" y="166"/>
                    </a:lnTo>
                    <a:lnTo>
                      <a:pt x="945" y="154"/>
                    </a:lnTo>
                    <a:lnTo>
                      <a:pt x="910" y="143"/>
                    </a:lnTo>
                    <a:lnTo>
                      <a:pt x="871" y="132"/>
                    </a:lnTo>
                    <a:lnTo>
                      <a:pt x="832" y="121"/>
                    </a:lnTo>
                    <a:lnTo>
                      <a:pt x="790" y="108"/>
                    </a:lnTo>
                    <a:lnTo>
                      <a:pt x="747" y="97"/>
                    </a:lnTo>
                    <a:lnTo>
                      <a:pt x="702" y="86"/>
                    </a:lnTo>
                    <a:lnTo>
                      <a:pt x="655" y="74"/>
                    </a:lnTo>
                    <a:lnTo>
                      <a:pt x="607" y="64"/>
                    </a:lnTo>
                    <a:lnTo>
                      <a:pt x="557" y="54"/>
                    </a:lnTo>
                    <a:lnTo>
                      <a:pt x="506" y="45"/>
                    </a:lnTo>
                    <a:lnTo>
                      <a:pt x="454" y="36"/>
                    </a:lnTo>
                    <a:lnTo>
                      <a:pt x="400" y="28"/>
                    </a:lnTo>
                    <a:lnTo>
                      <a:pt x="346" y="20"/>
                    </a:lnTo>
                    <a:lnTo>
                      <a:pt x="290" y="15"/>
                    </a:lnTo>
                    <a:lnTo>
                      <a:pt x="233" y="9"/>
                    </a:lnTo>
                    <a:lnTo>
                      <a:pt x="176" y="4"/>
                    </a:lnTo>
                    <a:lnTo>
                      <a:pt x="118" y="2"/>
                    </a:lnTo>
                    <a:lnTo>
                      <a:pt x="6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2E5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144" name="Freeform 93"/>
              <p:cNvSpPr>
                <a:spLocks/>
              </p:cNvSpPr>
              <p:nvPr/>
            </p:nvSpPr>
            <p:spPr bwMode="auto">
              <a:xfrm>
                <a:off x="8250" y="4639"/>
                <a:ext cx="60" cy="185"/>
              </a:xfrm>
              <a:custGeom>
                <a:avLst/>
                <a:gdLst>
                  <a:gd name="T0" fmla="*/ 0 w 241"/>
                  <a:gd name="T1" fmla="*/ 0 h 738"/>
                  <a:gd name="T2" fmla="*/ 0 w 241"/>
                  <a:gd name="T3" fmla="*/ 1 h 738"/>
                  <a:gd name="T4" fmla="*/ 0 w 241"/>
                  <a:gd name="T5" fmla="*/ 1 h 738"/>
                  <a:gd name="T6" fmla="*/ 0 w 241"/>
                  <a:gd name="T7" fmla="*/ 0 h 738"/>
                  <a:gd name="T8" fmla="*/ 0 w 241"/>
                  <a:gd name="T9" fmla="*/ 0 h 7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41" h="738">
                    <a:moveTo>
                      <a:pt x="241" y="0"/>
                    </a:moveTo>
                    <a:lnTo>
                      <a:pt x="52" y="738"/>
                    </a:lnTo>
                    <a:lnTo>
                      <a:pt x="0" y="726"/>
                    </a:lnTo>
                    <a:lnTo>
                      <a:pt x="169" y="0"/>
                    </a:lnTo>
                    <a:lnTo>
                      <a:pt x="241" y="0"/>
                    </a:lnTo>
                    <a:close/>
                  </a:path>
                </a:pathLst>
              </a:custGeom>
              <a:solidFill>
                <a:srgbClr val="F2E5B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26985" name="Freeform 94"/>
          <p:cNvSpPr>
            <a:spLocks/>
          </p:cNvSpPr>
          <p:nvPr/>
        </p:nvSpPr>
        <p:spPr bwMode="auto">
          <a:xfrm>
            <a:off x="6445250" y="3305175"/>
            <a:ext cx="1600200" cy="1489075"/>
          </a:xfrm>
          <a:custGeom>
            <a:avLst/>
            <a:gdLst>
              <a:gd name="T0" fmla="*/ 2147483647 w 2894"/>
              <a:gd name="T1" fmla="*/ 2147483647 h 2693"/>
              <a:gd name="T2" fmla="*/ 2147483647 w 2894"/>
              <a:gd name="T3" fmla="*/ 2147483647 h 2693"/>
              <a:gd name="T4" fmla="*/ 2147483647 w 2894"/>
              <a:gd name="T5" fmla="*/ 2147483647 h 2693"/>
              <a:gd name="T6" fmla="*/ 2147483647 w 2894"/>
              <a:gd name="T7" fmla="*/ 2147483647 h 2693"/>
              <a:gd name="T8" fmla="*/ 2147483647 w 2894"/>
              <a:gd name="T9" fmla="*/ 2147483647 h 2693"/>
              <a:gd name="T10" fmla="*/ 2147483647 w 2894"/>
              <a:gd name="T11" fmla="*/ 2147483647 h 2693"/>
              <a:gd name="T12" fmla="*/ 2147483647 w 2894"/>
              <a:gd name="T13" fmla="*/ 2147483647 h 2693"/>
              <a:gd name="T14" fmla="*/ 2147483647 w 2894"/>
              <a:gd name="T15" fmla="*/ 2147483647 h 2693"/>
              <a:gd name="T16" fmla="*/ 2147483647 w 2894"/>
              <a:gd name="T17" fmla="*/ 2147483647 h 2693"/>
              <a:gd name="T18" fmla="*/ 2147483647 w 2894"/>
              <a:gd name="T19" fmla="*/ 2147483647 h 2693"/>
              <a:gd name="T20" fmla="*/ 2147483647 w 2894"/>
              <a:gd name="T21" fmla="*/ 2147483647 h 269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894" h="2693">
                <a:moveTo>
                  <a:pt x="4" y="1331"/>
                </a:moveTo>
                <a:cubicBezTo>
                  <a:pt x="4" y="1049"/>
                  <a:pt x="119" y="673"/>
                  <a:pt x="349" y="509"/>
                </a:cubicBezTo>
                <a:cubicBezTo>
                  <a:pt x="579" y="345"/>
                  <a:pt x="1010" y="400"/>
                  <a:pt x="1384" y="344"/>
                </a:cubicBezTo>
                <a:cubicBezTo>
                  <a:pt x="1758" y="288"/>
                  <a:pt x="2346" y="0"/>
                  <a:pt x="2596" y="170"/>
                </a:cubicBezTo>
                <a:cubicBezTo>
                  <a:pt x="2846" y="340"/>
                  <a:pt x="2874" y="1035"/>
                  <a:pt x="2884" y="1364"/>
                </a:cubicBezTo>
                <a:cubicBezTo>
                  <a:pt x="2894" y="1693"/>
                  <a:pt x="2789" y="1954"/>
                  <a:pt x="2659" y="2144"/>
                </a:cubicBezTo>
                <a:cubicBezTo>
                  <a:pt x="2529" y="2334"/>
                  <a:pt x="2274" y="2432"/>
                  <a:pt x="2104" y="2504"/>
                </a:cubicBezTo>
                <a:cubicBezTo>
                  <a:pt x="1934" y="2576"/>
                  <a:pt x="1816" y="2558"/>
                  <a:pt x="1639" y="2579"/>
                </a:cubicBezTo>
                <a:cubicBezTo>
                  <a:pt x="1462" y="2600"/>
                  <a:pt x="1259" y="2693"/>
                  <a:pt x="1044" y="2630"/>
                </a:cubicBezTo>
                <a:cubicBezTo>
                  <a:pt x="829" y="2567"/>
                  <a:pt x="520" y="2418"/>
                  <a:pt x="346" y="2201"/>
                </a:cubicBezTo>
                <a:cubicBezTo>
                  <a:pt x="173" y="1985"/>
                  <a:pt x="0" y="1682"/>
                  <a:pt x="4" y="1331"/>
                </a:cubicBezTo>
                <a:close/>
              </a:path>
            </a:pathLst>
          </a:custGeom>
          <a:solidFill>
            <a:srgbClr val="33CC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" name="Group 95"/>
          <p:cNvGrpSpPr>
            <a:grpSpLocks/>
          </p:cNvGrpSpPr>
          <p:nvPr/>
        </p:nvGrpSpPr>
        <p:grpSpPr bwMode="auto">
          <a:xfrm>
            <a:off x="6699250" y="4383088"/>
            <a:ext cx="436563" cy="203200"/>
            <a:chOff x="3600" y="219"/>
            <a:chExt cx="360" cy="175"/>
          </a:xfrm>
        </p:grpSpPr>
        <p:sp>
          <p:nvSpPr>
            <p:cNvPr id="127062" name="Oval 96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rgbClr val="CCCC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063" name="Line 97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064" name="Line 98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065" name="Rectangle 99"/>
            <p:cNvSpPr>
              <a:spLocks noChangeArrowheads="1"/>
            </p:cNvSpPr>
            <p:nvPr/>
          </p:nvSpPr>
          <p:spPr bwMode="auto">
            <a:xfrm>
              <a:off x="3603" y="284"/>
              <a:ext cx="231" cy="69"/>
            </a:xfrm>
            <a:prstGeom prst="rect">
              <a:avLst/>
            </a:prstGeom>
            <a:solidFill>
              <a:srgbClr val="CCCCFF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066" name="Oval 100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rgbClr val="CCCC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" name="Group 101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127072" name="Line 102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073" name="Line 103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074" name="Line 104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" name="Group 105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127069" name="Line 106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070" name="Line 107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071" name="Line 108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26987" name="Line 109"/>
          <p:cNvSpPr>
            <a:spLocks noChangeShapeType="1"/>
          </p:cNvSpPr>
          <p:nvPr/>
        </p:nvSpPr>
        <p:spPr bwMode="auto">
          <a:xfrm>
            <a:off x="6724650" y="4233863"/>
            <a:ext cx="11620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6988" name="Line 110"/>
          <p:cNvSpPr>
            <a:spLocks noChangeShapeType="1"/>
          </p:cNvSpPr>
          <p:nvPr/>
        </p:nvSpPr>
        <p:spPr bwMode="auto">
          <a:xfrm>
            <a:off x="6907213" y="4233863"/>
            <a:ext cx="0" cy="1492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6989" name="Line 111"/>
          <p:cNvSpPr>
            <a:spLocks noChangeShapeType="1"/>
          </p:cNvSpPr>
          <p:nvPr/>
        </p:nvSpPr>
        <p:spPr bwMode="auto">
          <a:xfrm>
            <a:off x="7650163" y="4089400"/>
            <a:ext cx="0" cy="1492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1" name="Group 112"/>
          <p:cNvGrpSpPr>
            <a:grpSpLocks/>
          </p:cNvGrpSpPr>
          <p:nvPr/>
        </p:nvGrpSpPr>
        <p:grpSpPr bwMode="auto">
          <a:xfrm>
            <a:off x="7251700" y="3678238"/>
            <a:ext cx="796925" cy="514350"/>
            <a:chOff x="10665" y="3225"/>
            <a:chExt cx="1440" cy="930"/>
          </a:xfrm>
        </p:grpSpPr>
        <p:sp>
          <p:nvSpPr>
            <p:cNvPr id="127058" name="Oval 113"/>
            <p:cNvSpPr>
              <a:spLocks noChangeArrowheads="1"/>
            </p:cNvSpPr>
            <p:nvPr/>
          </p:nvSpPr>
          <p:spPr bwMode="auto">
            <a:xfrm>
              <a:off x="10665" y="3225"/>
              <a:ext cx="1440" cy="930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2" name="Group 114"/>
            <p:cNvGrpSpPr>
              <a:grpSpLocks/>
            </p:cNvGrpSpPr>
            <p:nvPr/>
          </p:nvGrpSpPr>
          <p:grpSpPr bwMode="auto">
            <a:xfrm>
              <a:off x="11031" y="3335"/>
              <a:ext cx="565" cy="643"/>
              <a:chOff x="2870" y="1518"/>
              <a:chExt cx="292" cy="320"/>
            </a:xfrm>
          </p:grpSpPr>
          <p:graphicFrame>
            <p:nvGraphicFramePr>
              <p:cNvPr id="127060" name="Object 115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1027" r:id="rId4" imgW="826829" imgH="840406" progId="">
                  <p:embed/>
                </p:oleObj>
              </a:graphicData>
            </a:graphic>
          </p:graphicFrame>
          <p:graphicFrame>
            <p:nvGraphicFramePr>
              <p:cNvPr id="127061" name="Object 116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1028" r:id="rId5" imgW="1268295" imgH="1199426" progId="">
                  <p:embed/>
                </p:oleObj>
              </a:graphicData>
            </a:graphic>
          </p:graphicFrame>
        </p:grpSp>
      </p:grpSp>
      <p:sp>
        <p:nvSpPr>
          <p:cNvPr id="126991" name="Freeform 117"/>
          <p:cNvSpPr>
            <a:spLocks/>
          </p:cNvSpPr>
          <p:nvPr/>
        </p:nvSpPr>
        <p:spPr bwMode="auto">
          <a:xfrm>
            <a:off x="3697288" y="5489575"/>
            <a:ext cx="2565400" cy="793750"/>
          </a:xfrm>
          <a:custGeom>
            <a:avLst/>
            <a:gdLst>
              <a:gd name="T0" fmla="*/ 2147483647 w 4636"/>
              <a:gd name="T1" fmla="*/ 2147483647 h 1435"/>
              <a:gd name="T2" fmla="*/ 2147483647 w 4636"/>
              <a:gd name="T3" fmla="*/ 2147483647 h 1435"/>
              <a:gd name="T4" fmla="*/ 2147483647 w 4636"/>
              <a:gd name="T5" fmla="*/ 2147483647 h 1435"/>
              <a:gd name="T6" fmla="*/ 2147483647 w 4636"/>
              <a:gd name="T7" fmla="*/ 2147483647 h 1435"/>
              <a:gd name="T8" fmla="*/ 2147483647 w 4636"/>
              <a:gd name="T9" fmla="*/ 2147483647 h 1435"/>
              <a:gd name="T10" fmla="*/ 2147483647 w 4636"/>
              <a:gd name="T11" fmla="*/ 2147483647 h 1435"/>
              <a:gd name="T12" fmla="*/ 2147483647 w 4636"/>
              <a:gd name="T13" fmla="*/ 2147483647 h 1435"/>
              <a:gd name="T14" fmla="*/ 2147483647 w 4636"/>
              <a:gd name="T15" fmla="*/ 2147483647 h 1435"/>
              <a:gd name="T16" fmla="*/ 2147483647 w 4636"/>
              <a:gd name="T17" fmla="*/ 2147483647 h 1435"/>
              <a:gd name="T18" fmla="*/ 2147483647 w 4636"/>
              <a:gd name="T19" fmla="*/ 2147483647 h 143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636" h="1435">
                <a:moveTo>
                  <a:pt x="339" y="15"/>
                </a:moveTo>
                <a:cubicBezTo>
                  <a:pt x="0" y="110"/>
                  <a:pt x="112" y="438"/>
                  <a:pt x="189" y="645"/>
                </a:cubicBezTo>
                <a:cubicBezTo>
                  <a:pt x="266" y="852"/>
                  <a:pt x="509" y="1130"/>
                  <a:pt x="804" y="1260"/>
                </a:cubicBezTo>
                <a:cubicBezTo>
                  <a:pt x="1099" y="1390"/>
                  <a:pt x="1507" y="1415"/>
                  <a:pt x="1959" y="1425"/>
                </a:cubicBezTo>
                <a:cubicBezTo>
                  <a:pt x="2411" y="1435"/>
                  <a:pt x="3192" y="1395"/>
                  <a:pt x="3519" y="1320"/>
                </a:cubicBezTo>
                <a:cubicBezTo>
                  <a:pt x="3846" y="1245"/>
                  <a:pt x="3753" y="1067"/>
                  <a:pt x="3924" y="975"/>
                </a:cubicBezTo>
                <a:cubicBezTo>
                  <a:pt x="4095" y="883"/>
                  <a:pt x="4489" y="885"/>
                  <a:pt x="4543" y="769"/>
                </a:cubicBezTo>
                <a:cubicBezTo>
                  <a:pt x="4597" y="653"/>
                  <a:pt x="4636" y="393"/>
                  <a:pt x="4249" y="278"/>
                </a:cubicBezTo>
                <a:cubicBezTo>
                  <a:pt x="3863" y="162"/>
                  <a:pt x="2874" y="120"/>
                  <a:pt x="2222" y="76"/>
                </a:cubicBezTo>
                <a:cubicBezTo>
                  <a:pt x="1570" y="32"/>
                  <a:pt x="868" y="0"/>
                  <a:pt x="339" y="15"/>
                </a:cubicBezTo>
                <a:close/>
              </a:path>
            </a:pathLst>
          </a:custGeom>
          <a:solidFill>
            <a:srgbClr val="33CCCC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26992" name="Object 118"/>
          <p:cNvGraphicFramePr>
            <a:graphicFrameLocks noChangeAspect="1"/>
          </p:cNvGraphicFramePr>
          <p:nvPr/>
        </p:nvGraphicFramePr>
        <p:xfrm>
          <a:off x="4684713" y="5648325"/>
          <a:ext cx="361950" cy="277813"/>
        </p:xfrm>
        <a:graphic>
          <a:graphicData uri="http://schemas.openxmlformats.org/presentationml/2006/ole">
            <p:oleObj spid="_x0000_s1026" r:id="rId6" imgW="1307263" imgH="1084139" progId="">
              <p:embed/>
            </p:oleObj>
          </a:graphicData>
        </a:graphic>
      </p:graphicFrame>
      <p:sp>
        <p:nvSpPr>
          <p:cNvPr id="58386" name="Line 119"/>
          <p:cNvSpPr>
            <a:spLocks noChangeShapeType="1"/>
          </p:cNvSpPr>
          <p:nvPr/>
        </p:nvSpPr>
        <p:spPr bwMode="auto">
          <a:xfrm flipV="1">
            <a:off x="7059613" y="4052888"/>
            <a:ext cx="428625" cy="2889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126994" name="Freeform 120"/>
          <p:cNvSpPr>
            <a:spLocks/>
          </p:cNvSpPr>
          <p:nvPr/>
        </p:nvSpPr>
        <p:spPr bwMode="auto">
          <a:xfrm>
            <a:off x="3695700" y="4630738"/>
            <a:ext cx="2970213" cy="292100"/>
          </a:xfrm>
          <a:custGeom>
            <a:avLst/>
            <a:gdLst>
              <a:gd name="T0" fmla="*/ 0 w 2196"/>
              <a:gd name="T1" fmla="*/ 0 h 318"/>
              <a:gd name="T2" fmla="*/ 2147483647 w 2196"/>
              <a:gd name="T3" fmla="*/ 2147483647 h 318"/>
              <a:gd name="T4" fmla="*/ 2147483647 w 2196"/>
              <a:gd name="T5" fmla="*/ 2147483647 h 31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96" h="318">
                <a:moveTo>
                  <a:pt x="0" y="0"/>
                </a:moveTo>
                <a:cubicBezTo>
                  <a:pt x="199" y="51"/>
                  <a:pt x="828" y="301"/>
                  <a:pt x="1194" y="306"/>
                </a:cubicBezTo>
                <a:cubicBezTo>
                  <a:pt x="1536" y="318"/>
                  <a:pt x="1987" y="88"/>
                  <a:pt x="2196" y="30"/>
                </a:cubicBez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58388" name="Line 121"/>
          <p:cNvSpPr>
            <a:spLocks noChangeShapeType="1"/>
          </p:cNvSpPr>
          <p:nvPr/>
        </p:nvSpPr>
        <p:spPr bwMode="auto">
          <a:xfrm flipH="1" flipV="1">
            <a:off x="3660775" y="4743450"/>
            <a:ext cx="981075" cy="9144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58389" name="Text Box 122"/>
          <p:cNvSpPr txBox="1">
            <a:spLocks noChangeArrowheads="1"/>
          </p:cNvSpPr>
          <p:nvPr/>
        </p:nvSpPr>
        <p:spPr bwMode="auto">
          <a:xfrm>
            <a:off x="254000" y="3963988"/>
            <a:ext cx="2100263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smtClean="0">
                <a:latin typeface="Arial" charset="0"/>
                <a:cs typeface="Arial" charset="0"/>
              </a:rPr>
              <a:t>Permanent address: 128.119.40.186</a:t>
            </a:r>
          </a:p>
        </p:txBody>
      </p:sp>
      <p:sp>
        <p:nvSpPr>
          <p:cNvPr id="58390" name="Text Box 123"/>
          <p:cNvSpPr txBox="1">
            <a:spLocks noChangeArrowheads="1"/>
          </p:cNvSpPr>
          <p:nvPr/>
        </p:nvSpPr>
        <p:spPr bwMode="auto">
          <a:xfrm>
            <a:off x="6305550" y="4710113"/>
            <a:ext cx="2100263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r">
              <a:defRPr/>
            </a:pPr>
            <a:r>
              <a:rPr lang="en-US" sz="1600" smtClean="0">
                <a:latin typeface="Arial" charset="0"/>
                <a:cs typeface="Arial" charset="0"/>
              </a:rPr>
              <a:t>Care-of address: 79.129.13.2</a:t>
            </a:r>
          </a:p>
        </p:txBody>
      </p:sp>
      <p:grpSp>
        <p:nvGrpSpPr>
          <p:cNvPr id="13" name="Group 124"/>
          <p:cNvGrpSpPr>
            <a:grpSpLocks/>
          </p:cNvGrpSpPr>
          <p:nvPr/>
        </p:nvGrpSpPr>
        <p:grpSpPr bwMode="auto">
          <a:xfrm>
            <a:off x="1385888" y="5038725"/>
            <a:ext cx="3021012" cy="1068388"/>
            <a:chOff x="873" y="3174"/>
            <a:chExt cx="1903" cy="673"/>
          </a:xfrm>
        </p:grpSpPr>
        <p:grpSp>
          <p:nvGrpSpPr>
            <p:cNvPr id="14" name="Group 125"/>
            <p:cNvGrpSpPr>
              <a:grpSpLocks/>
            </p:cNvGrpSpPr>
            <p:nvPr/>
          </p:nvGrpSpPr>
          <p:grpSpPr bwMode="auto">
            <a:xfrm>
              <a:off x="908" y="3174"/>
              <a:ext cx="1868" cy="286"/>
              <a:chOff x="527" y="2649"/>
              <a:chExt cx="1868" cy="286"/>
            </a:xfrm>
          </p:grpSpPr>
          <p:sp>
            <p:nvSpPr>
              <p:cNvPr id="58440" name="Rectangle 126"/>
              <p:cNvSpPr>
                <a:spLocks noChangeArrowheads="1"/>
              </p:cNvSpPr>
              <p:nvPr/>
            </p:nvSpPr>
            <p:spPr bwMode="auto">
              <a:xfrm>
                <a:off x="546" y="2680"/>
                <a:ext cx="1849" cy="23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441" name="Text Box 127"/>
              <p:cNvSpPr txBox="1">
                <a:spLocks noChangeArrowheads="1"/>
              </p:cNvSpPr>
              <p:nvPr/>
            </p:nvSpPr>
            <p:spPr bwMode="auto">
              <a:xfrm>
                <a:off x="527" y="2698"/>
                <a:ext cx="178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600" smtClean="0">
                    <a:latin typeface="Arial" charset="0"/>
                    <a:cs typeface="Arial" charset="0"/>
                  </a:rPr>
                  <a:t>dest: 128.119.40.186</a:t>
                </a:r>
              </a:p>
            </p:txBody>
          </p:sp>
          <p:sp>
            <p:nvSpPr>
              <p:cNvPr id="58442" name="Line 128"/>
              <p:cNvSpPr>
                <a:spLocks noChangeShapeType="1"/>
              </p:cNvSpPr>
              <p:nvPr/>
            </p:nvSpPr>
            <p:spPr bwMode="auto">
              <a:xfrm>
                <a:off x="1847" y="2680"/>
                <a:ext cx="3" cy="23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grpSp>
            <p:nvGrpSpPr>
              <p:cNvPr id="15" name="Group 129"/>
              <p:cNvGrpSpPr>
                <a:grpSpLocks/>
              </p:cNvGrpSpPr>
              <p:nvPr/>
            </p:nvGrpSpPr>
            <p:grpSpPr bwMode="auto">
              <a:xfrm>
                <a:off x="2148" y="2649"/>
                <a:ext cx="111" cy="109"/>
                <a:chOff x="1941" y="2928"/>
                <a:chExt cx="111" cy="109"/>
              </a:xfrm>
            </p:grpSpPr>
            <p:sp>
              <p:nvSpPr>
                <p:cNvPr id="127055" name="Freeform 130"/>
                <p:cNvSpPr>
                  <a:spLocks/>
                </p:cNvSpPr>
                <p:nvPr/>
              </p:nvSpPr>
              <p:spPr bwMode="auto">
                <a:xfrm>
                  <a:off x="1941" y="2928"/>
                  <a:ext cx="111" cy="108"/>
                </a:xfrm>
                <a:custGeom>
                  <a:avLst/>
                  <a:gdLst>
                    <a:gd name="T0" fmla="*/ 57 w 111"/>
                    <a:gd name="T1" fmla="*/ 0 h 108"/>
                    <a:gd name="T2" fmla="*/ 111 w 111"/>
                    <a:gd name="T3" fmla="*/ 0 h 108"/>
                    <a:gd name="T4" fmla="*/ 48 w 111"/>
                    <a:gd name="T5" fmla="*/ 108 h 108"/>
                    <a:gd name="T6" fmla="*/ 0 w 111"/>
                    <a:gd name="T7" fmla="*/ 105 h 108"/>
                    <a:gd name="T8" fmla="*/ 57 w 111"/>
                    <a:gd name="T9" fmla="*/ 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1" h="108">
                      <a:moveTo>
                        <a:pt x="57" y="0"/>
                      </a:moveTo>
                      <a:lnTo>
                        <a:pt x="111" y="0"/>
                      </a:lnTo>
                      <a:lnTo>
                        <a:pt x="48" y="108"/>
                      </a:lnTo>
                      <a:lnTo>
                        <a:pt x="0" y="105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58449" name="Line 131"/>
                <p:cNvSpPr>
                  <a:spLocks noChangeShapeType="1"/>
                </p:cNvSpPr>
                <p:nvPr/>
              </p:nvSpPr>
              <p:spPr bwMode="auto">
                <a:xfrm flipH="1">
                  <a:off x="1943" y="2932"/>
                  <a:ext cx="57" cy="9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58450" name="Line 132"/>
                <p:cNvSpPr>
                  <a:spLocks noChangeShapeType="1"/>
                </p:cNvSpPr>
                <p:nvPr/>
              </p:nvSpPr>
              <p:spPr bwMode="auto">
                <a:xfrm flipH="1">
                  <a:off x="1985" y="2938"/>
                  <a:ext cx="57" cy="9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16" name="Group 133"/>
              <p:cNvGrpSpPr>
                <a:grpSpLocks/>
              </p:cNvGrpSpPr>
              <p:nvPr/>
            </p:nvGrpSpPr>
            <p:grpSpPr bwMode="auto">
              <a:xfrm>
                <a:off x="2136" y="2826"/>
                <a:ext cx="111" cy="109"/>
                <a:chOff x="1941" y="2928"/>
                <a:chExt cx="111" cy="109"/>
              </a:xfrm>
            </p:grpSpPr>
            <p:sp>
              <p:nvSpPr>
                <p:cNvPr id="127052" name="Freeform 134"/>
                <p:cNvSpPr>
                  <a:spLocks/>
                </p:cNvSpPr>
                <p:nvPr/>
              </p:nvSpPr>
              <p:spPr bwMode="auto">
                <a:xfrm>
                  <a:off x="1941" y="2928"/>
                  <a:ext cx="111" cy="108"/>
                </a:xfrm>
                <a:custGeom>
                  <a:avLst/>
                  <a:gdLst>
                    <a:gd name="T0" fmla="*/ 57 w 111"/>
                    <a:gd name="T1" fmla="*/ 0 h 108"/>
                    <a:gd name="T2" fmla="*/ 111 w 111"/>
                    <a:gd name="T3" fmla="*/ 0 h 108"/>
                    <a:gd name="T4" fmla="*/ 48 w 111"/>
                    <a:gd name="T5" fmla="*/ 108 h 108"/>
                    <a:gd name="T6" fmla="*/ 0 w 111"/>
                    <a:gd name="T7" fmla="*/ 105 h 108"/>
                    <a:gd name="T8" fmla="*/ 57 w 111"/>
                    <a:gd name="T9" fmla="*/ 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1" h="108">
                      <a:moveTo>
                        <a:pt x="57" y="0"/>
                      </a:moveTo>
                      <a:lnTo>
                        <a:pt x="111" y="0"/>
                      </a:lnTo>
                      <a:lnTo>
                        <a:pt x="48" y="108"/>
                      </a:lnTo>
                      <a:lnTo>
                        <a:pt x="0" y="105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58446" name="Line 135"/>
                <p:cNvSpPr>
                  <a:spLocks noChangeShapeType="1"/>
                </p:cNvSpPr>
                <p:nvPr/>
              </p:nvSpPr>
              <p:spPr bwMode="auto">
                <a:xfrm flipH="1">
                  <a:off x="1943" y="2932"/>
                  <a:ext cx="57" cy="9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58447" name="Line 136"/>
                <p:cNvSpPr>
                  <a:spLocks noChangeShapeType="1"/>
                </p:cNvSpPr>
                <p:nvPr/>
              </p:nvSpPr>
              <p:spPr bwMode="auto">
                <a:xfrm flipH="1">
                  <a:off x="1985" y="2938"/>
                  <a:ext cx="57" cy="9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</p:grpSp>
        <p:sp>
          <p:nvSpPr>
            <p:cNvPr id="58439" name="Text Box 137"/>
            <p:cNvSpPr txBox="1">
              <a:spLocks noChangeArrowheads="1"/>
            </p:cNvSpPr>
            <p:nvPr/>
          </p:nvSpPr>
          <p:spPr bwMode="auto">
            <a:xfrm>
              <a:off x="873" y="3443"/>
              <a:ext cx="1187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mtClean="0">
                  <a:latin typeface="Arial" charset="0"/>
                  <a:cs typeface="Arial" charset="0"/>
                </a:rPr>
                <a:t>packet sent by correspondent</a:t>
              </a:r>
            </a:p>
          </p:txBody>
        </p:sp>
      </p:grpSp>
      <p:grpSp>
        <p:nvGrpSpPr>
          <p:cNvPr id="17" name="Group 138"/>
          <p:cNvGrpSpPr>
            <a:grpSpLocks/>
          </p:cNvGrpSpPr>
          <p:nvPr/>
        </p:nvGrpSpPr>
        <p:grpSpPr bwMode="auto">
          <a:xfrm>
            <a:off x="879475" y="2039938"/>
            <a:ext cx="5287963" cy="2814637"/>
            <a:chOff x="554" y="1285"/>
            <a:chExt cx="3331" cy="1773"/>
          </a:xfrm>
        </p:grpSpPr>
        <p:sp>
          <p:nvSpPr>
            <p:cNvPr id="58410" name="Rectangle 139"/>
            <p:cNvSpPr>
              <a:spLocks noChangeArrowheads="1"/>
            </p:cNvSpPr>
            <p:nvPr/>
          </p:nvSpPr>
          <p:spPr bwMode="auto">
            <a:xfrm>
              <a:off x="2931" y="2982"/>
              <a:ext cx="356" cy="7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018" name="Freeform 140"/>
            <p:cNvSpPr>
              <a:spLocks/>
            </p:cNvSpPr>
            <p:nvPr/>
          </p:nvSpPr>
          <p:spPr bwMode="auto">
            <a:xfrm>
              <a:off x="576" y="2009"/>
              <a:ext cx="3303" cy="990"/>
            </a:xfrm>
            <a:custGeom>
              <a:avLst/>
              <a:gdLst>
                <a:gd name="T0" fmla="*/ 2439 w 3303"/>
                <a:gd name="T1" fmla="*/ 981 h 990"/>
                <a:gd name="T2" fmla="*/ 1490 w 3303"/>
                <a:gd name="T3" fmla="*/ 346 h 990"/>
                <a:gd name="T4" fmla="*/ 0 w 3303"/>
                <a:gd name="T5" fmla="*/ 41 h 990"/>
                <a:gd name="T6" fmla="*/ 3303 w 3303"/>
                <a:gd name="T7" fmla="*/ 49 h 990"/>
                <a:gd name="T8" fmla="*/ 2829 w 3303"/>
                <a:gd name="T9" fmla="*/ 337 h 990"/>
                <a:gd name="T10" fmla="*/ 2558 w 3303"/>
                <a:gd name="T11" fmla="*/ 973 h 990"/>
                <a:gd name="T12" fmla="*/ 2439 w 3303"/>
                <a:gd name="T13" fmla="*/ 981 h 9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303" h="990">
                  <a:moveTo>
                    <a:pt x="2439" y="981"/>
                  </a:moveTo>
                  <a:cubicBezTo>
                    <a:pt x="2439" y="981"/>
                    <a:pt x="1882" y="501"/>
                    <a:pt x="1490" y="346"/>
                  </a:cubicBezTo>
                  <a:cubicBezTo>
                    <a:pt x="1098" y="191"/>
                    <a:pt x="13" y="47"/>
                    <a:pt x="0" y="41"/>
                  </a:cubicBezTo>
                  <a:cubicBezTo>
                    <a:pt x="13" y="59"/>
                    <a:pt x="2832" y="0"/>
                    <a:pt x="3303" y="49"/>
                  </a:cubicBezTo>
                  <a:cubicBezTo>
                    <a:pt x="3301" y="41"/>
                    <a:pt x="2925" y="183"/>
                    <a:pt x="2829" y="337"/>
                  </a:cubicBezTo>
                  <a:cubicBezTo>
                    <a:pt x="2733" y="491"/>
                    <a:pt x="2550" y="990"/>
                    <a:pt x="2558" y="973"/>
                  </a:cubicBezTo>
                  <a:cubicBezTo>
                    <a:pt x="2558" y="990"/>
                    <a:pt x="2439" y="981"/>
                    <a:pt x="2439" y="98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FFFFFF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18" name="Group 141"/>
            <p:cNvGrpSpPr>
              <a:grpSpLocks/>
            </p:cNvGrpSpPr>
            <p:nvPr/>
          </p:nvGrpSpPr>
          <p:grpSpPr bwMode="auto">
            <a:xfrm>
              <a:off x="561" y="1649"/>
              <a:ext cx="3324" cy="464"/>
              <a:chOff x="1240" y="1226"/>
              <a:chExt cx="3324" cy="464"/>
            </a:xfrm>
          </p:grpSpPr>
          <p:grpSp>
            <p:nvGrpSpPr>
              <p:cNvPr id="19" name="Group 142"/>
              <p:cNvGrpSpPr>
                <a:grpSpLocks/>
              </p:cNvGrpSpPr>
              <p:nvPr/>
            </p:nvGrpSpPr>
            <p:grpSpPr bwMode="auto">
              <a:xfrm>
                <a:off x="1240" y="1226"/>
                <a:ext cx="3324" cy="464"/>
                <a:chOff x="1198" y="3598"/>
                <a:chExt cx="3324" cy="464"/>
              </a:xfrm>
            </p:grpSpPr>
            <p:sp>
              <p:nvSpPr>
                <p:cNvPr id="58427" name="Rectangle 143"/>
                <p:cNvSpPr>
                  <a:spLocks noChangeArrowheads="1"/>
                </p:cNvSpPr>
                <p:nvPr/>
              </p:nvSpPr>
              <p:spPr bwMode="auto">
                <a:xfrm>
                  <a:off x="1221" y="3665"/>
                  <a:ext cx="3301" cy="3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8428" name="Text Box 144"/>
                <p:cNvSpPr txBox="1">
                  <a:spLocks noChangeArrowheads="1"/>
                </p:cNvSpPr>
                <p:nvPr/>
              </p:nvSpPr>
              <p:spPr bwMode="auto">
                <a:xfrm>
                  <a:off x="1198" y="3733"/>
                  <a:ext cx="1780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>
                    <a:defRPr/>
                  </a:pPr>
                  <a:r>
                    <a:rPr lang="en-US" sz="1600" smtClean="0">
                      <a:latin typeface="Arial" charset="0"/>
                      <a:cs typeface="Arial" charset="0"/>
                    </a:rPr>
                    <a:t>dest: 79.129.13.2</a:t>
                  </a:r>
                </a:p>
              </p:txBody>
            </p:sp>
            <p:sp>
              <p:nvSpPr>
                <p:cNvPr id="58429" name="Line 145"/>
                <p:cNvSpPr>
                  <a:spLocks noChangeShapeType="1"/>
                </p:cNvSpPr>
                <p:nvPr/>
              </p:nvSpPr>
              <p:spPr bwMode="auto">
                <a:xfrm>
                  <a:off x="2311" y="3659"/>
                  <a:ext cx="8" cy="34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grpSp>
              <p:nvGrpSpPr>
                <p:cNvPr id="20" name="Group 146"/>
                <p:cNvGrpSpPr>
                  <a:grpSpLocks/>
                </p:cNvGrpSpPr>
                <p:nvPr/>
              </p:nvGrpSpPr>
              <p:grpSpPr bwMode="auto">
                <a:xfrm>
                  <a:off x="4374" y="3598"/>
                  <a:ext cx="111" cy="109"/>
                  <a:chOff x="1941" y="2928"/>
                  <a:chExt cx="111" cy="109"/>
                </a:xfrm>
              </p:grpSpPr>
              <p:sp>
                <p:nvSpPr>
                  <p:cNvPr id="127042" name="Freeform 147"/>
                  <p:cNvSpPr>
                    <a:spLocks/>
                  </p:cNvSpPr>
                  <p:nvPr/>
                </p:nvSpPr>
                <p:spPr bwMode="auto">
                  <a:xfrm>
                    <a:off x="1941" y="2928"/>
                    <a:ext cx="111" cy="108"/>
                  </a:xfrm>
                  <a:custGeom>
                    <a:avLst/>
                    <a:gdLst>
                      <a:gd name="T0" fmla="*/ 57 w 111"/>
                      <a:gd name="T1" fmla="*/ 0 h 108"/>
                      <a:gd name="T2" fmla="*/ 111 w 111"/>
                      <a:gd name="T3" fmla="*/ 0 h 108"/>
                      <a:gd name="T4" fmla="*/ 48 w 111"/>
                      <a:gd name="T5" fmla="*/ 108 h 108"/>
                      <a:gd name="T6" fmla="*/ 0 w 111"/>
                      <a:gd name="T7" fmla="*/ 105 h 108"/>
                      <a:gd name="T8" fmla="*/ 57 w 111"/>
                      <a:gd name="T9" fmla="*/ 0 h 1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11" h="108">
                        <a:moveTo>
                          <a:pt x="57" y="0"/>
                        </a:moveTo>
                        <a:lnTo>
                          <a:pt x="111" y="0"/>
                        </a:lnTo>
                        <a:lnTo>
                          <a:pt x="48" y="108"/>
                        </a:lnTo>
                        <a:lnTo>
                          <a:pt x="0" y="105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58436" name="Line 14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43" y="2932"/>
                    <a:ext cx="57" cy="9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>
                      <a:latin typeface="Comic Sans MS" charset="0"/>
                      <a:ea typeface="ＭＳ Ｐゴシック" charset="0"/>
                    </a:endParaRPr>
                  </a:p>
                </p:txBody>
              </p:sp>
              <p:sp>
                <p:nvSpPr>
                  <p:cNvPr id="58437" name="Line 1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85" y="2938"/>
                    <a:ext cx="57" cy="9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>
                      <a:latin typeface="Comic Sans MS" charset="0"/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21" name="Group 150"/>
                <p:cNvGrpSpPr>
                  <a:grpSpLocks/>
                </p:cNvGrpSpPr>
                <p:nvPr/>
              </p:nvGrpSpPr>
              <p:grpSpPr bwMode="auto">
                <a:xfrm>
                  <a:off x="4355" y="3953"/>
                  <a:ext cx="111" cy="109"/>
                  <a:chOff x="1941" y="2928"/>
                  <a:chExt cx="111" cy="109"/>
                </a:xfrm>
              </p:grpSpPr>
              <p:sp>
                <p:nvSpPr>
                  <p:cNvPr id="127039" name="Freeform 151"/>
                  <p:cNvSpPr>
                    <a:spLocks/>
                  </p:cNvSpPr>
                  <p:nvPr/>
                </p:nvSpPr>
                <p:spPr bwMode="auto">
                  <a:xfrm>
                    <a:off x="1941" y="2928"/>
                    <a:ext cx="111" cy="108"/>
                  </a:xfrm>
                  <a:custGeom>
                    <a:avLst/>
                    <a:gdLst>
                      <a:gd name="T0" fmla="*/ 57 w 111"/>
                      <a:gd name="T1" fmla="*/ 0 h 108"/>
                      <a:gd name="T2" fmla="*/ 111 w 111"/>
                      <a:gd name="T3" fmla="*/ 0 h 108"/>
                      <a:gd name="T4" fmla="*/ 48 w 111"/>
                      <a:gd name="T5" fmla="*/ 108 h 108"/>
                      <a:gd name="T6" fmla="*/ 0 w 111"/>
                      <a:gd name="T7" fmla="*/ 105 h 108"/>
                      <a:gd name="T8" fmla="*/ 57 w 111"/>
                      <a:gd name="T9" fmla="*/ 0 h 1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11" h="108">
                        <a:moveTo>
                          <a:pt x="57" y="0"/>
                        </a:moveTo>
                        <a:lnTo>
                          <a:pt x="111" y="0"/>
                        </a:lnTo>
                        <a:lnTo>
                          <a:pt x="48" y="108"/>
                        </a:lnTo>
                        <a:lnTo>
                          <a:pt x="0" y="105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58433" name="Line 15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43" y="2932"/>
                    <a:ext cx="57" cy="9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>
                      <a:latin typeface="Comic Sans MS" charset="0"/>
                      <a:ea typeface="ＭＳ Ｐゴシック" charset="0"/>
                    </a:endParaRPr>
                  </a:p>
                </p:txBody>
              </p:sp>
              <p:sp>
                <p:nvSpPr>
                  <p:cNvPr id="58434" name="Line 15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85" y="2938"/>
                    <a:ext cx="57" cy="9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>
                      <a:latin typeface="Comic Sans MS" charset="0"/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22" name="Group 154"/>
              <p:cNvGrpSpPr>
                <a:grpSpLocks/>
              </p:cNvGrpSpPr>
              <p:nvPr/>
            </p:nvGrpSpPr>
            <p:grpSpPr bwMode="auto">
              <a:xfrm>
                <a:off x="2520" y="1313"/>
                <a:ext cx="1868" cy="286"/>
                <a:chOff x="527" y="2649"/>
                <a:chExt cx="1868" cy="286"/>
              </a:xfrm>
            </p:grpSpPr>
            <p:sp>
              <p:nvSpPr>
                <p:cNvPr id="58416" name="Rectangle 155"/>
                <p:cNvSpPr>
                  <a:spLocks noChangeArrowheads="1"/>
                </p:cNvSpPr>
                <p:nvPr/>
              </p:nvSpPr>
              <p:spPr bwMode="auto">
                <a:xfrm>
                  <a:off x="546" y="2680"/>
                  <a:ext cx="1849" cy="23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8417" name="Text Box 156"/>
                <p:cNvSpPr txBox="1">
                  <a:spLocks noChangeArrowheads="1"/>
                </p:cNvSpPr>
                <p:nvPr/>
              </p:nvSpPr>
              <p:spPr bwMode="auto">
                <a:xfrm>
                  <a:off x="527" y="2698"/>
                  <a:ext cx="1780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>
                    <a:defRPr/>
                  </a:pPr>
                  <a:r>
                    <a:rPr lang="en-US" sz="1600" smtClean="0">
                      <a:latin typeface="Arial" charset="0"/>
                      <a:cs typeface="Arial" charset="0"/>
                    </a:rPr>
                    <a:t>dest: 128.119.40.186</a:t>
                  </a:r>
                </a:p>
              </p:txBody>
            </p:sp>
            <p:sp>
              <p:nvSpPr>
                <p:cNvPr id="58418" name="Line 157"/>
                <p:cNvSpPr>
                  <a:spLocks noChangeShapeType="1"/>
                </p:cNvSpPr>
                <p:nvPr/>
              </p:nvSpPr>
              <p:spPr bwMode="auto">
                <a:xfrm>
                  <a:off x="1847" y="2680"/>
                  <a:ext cx="3" cy="2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grpSp>
              <p:nvGrpSpPr>
                <p:cNvPr id="23" name="Group 158"/>
                <p:cNvGrpSpPr>
                  <a:grpSpLocks/>
                </p:cNvGrpSpPr>
                <p:nvPr/>
              </p:nvGrpSpPr>
              <p:grpSpPr bwMode="auto">
                <a:xfrm>
                  <a:off x="2148" y="2649"/>
                  <a:ext cx="111" cy="109"/>
                  <a:chOff x="1941" y="2928"/>
                  <a:chExt cx="111" cy="109"/>
                </a:xfrm>
              </p:grpSpPr>
              <p:sp>
                <p:nvSpPr>
                  <p:cNvPr id="127031" name="Freeform 159"/>
                  <p:cNvSpPr>
                    <a:spLocks/>
                  </p:cNvSpPr>
                  <p:nvPr/>
                </p:nvSpPr>
                <p:spPr bwMode="auto">
                  <a:xfrm>
                    <a:off x="1941" y="2928"/>
                    <a:ext cx="111" cy="108"/>
                  </a:xfrm>
                  <a:custGeom>
                    <a:avLst/>
                    <a:gdLst>
                      <a:gd name="T0" fmla="*/ 57 w 111"/>
                      <a:gd name="T1" fmla="*/ 0 h 108"/>
                      <a:gd name="T2" fmla="*/ 111 w 111"/>
                      <a:gd name="T3" fmla="*/ 0 h 108"/>
                      <a:gd name="T4" fmla="*/ 48 w 111"/>
                      <a:gd name="T5" fmla="*/ 108 h 108"/>
                      <a:gd name="T6" fmla="*/ 0 w 111"/>
                      <a:gd name="T7" fmla="*/ 105 h 108"/>
                      <a:gd name="T8" fmla="*/ 57 w 111"/>
                      <a:gd name="T9" fmla="*/ 0 h 1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11" h="108">
                        <a:moveTo>
                          <a:pt x="57" y="0"/>
                        </a:moveTo>
                        <a:lnTo>
                          <a:pt x="111" y="0"/>
                        </a:lnTo>
                        <a:lnTo>
                          <a:pt x="48" y="108"/>
                        </a:lnTo>
                        <a:lnTo>
                          <a:pt x="0" y="105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58425" name="Line 16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43" y="2932"/>
                    <a:ext cx="57" cy="9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>
                      <a:latin typeface="Comic Sans MS" charset="0"/>
                      <a:ea typeface="ＭＳ Ｐゴシック" charset="0"/>
                    </a:endParaRPr>
                  </a:p>
                </p:txBody>
              </p:sp>
              <p:sp>
                <p:nvSpPr>
                  <p:cNvPr id="58426" name="Line 16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85" y="2938"/>
                    <a:ext cx="57" cy="9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>
                      <a:latin typeface="Comic Sans MS" charset="0"/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24" name="Group 162"/>
                <p:cNvGrpSpPr>
                  <a:grpSpLocks/>
                </p:cNvGrpSpPr>
                <p:nvPr/>
              </p:nvGrpSpPr>
              <p:grpSpPr bwMode="auto">
                <a:xfrm>
                  <a:off x="2136" y="2826"/>
                  <a:ext cx="111" cy="109"/>
                  <a:chOff x="1941" y="2928"/>
                  <a:chExt cx="111" cy="109"/>
                </a:xfrm>
              </p:grpSpPr>
              <p:sp>
                <p:nvSpPr>
                  <p:cNvPr id="127028" name="Freeform 163"/>
                  <p:cNvSpPr>
                    <a:spLocks/>
                  </p:cNvSpPr>
                  <p:nvPr/>
                </p:nvSpPr>
                <p:spPr bwMode="auto">
                  <a:xfrm>
                    <a:off x="1941" y="2928"/>
                    <a:ext cx="111" cy="108"/>
                  </a:xfrm>
                  <a:custGeom>
                    <a:avLst/>
                    <a:gdLst>
                      <a:gd name="T0" fmla="*/ 57 w 111"/>
                      <a:gd name="T1" fmla="*/ 0 h 108"/>
                      <a:gd name="T2" fmla="*/ 111 w 111"/>
                      <a:gd name="T3" fmla="*/ 0 h 108"/>
                      <a:gd name="T4" fmla="*/ 48 w 111"/>
                      <a:gd name="T5" fmla="*/ 108 h 108"/>
                      <a:gd name="T6" fmla="*/ 0 w 111"/>
                      <a:gd name="T7" fmla="*/ 105 h 108"/>
                      <a:gd name="T8" fmla="*/ 57 w 111"/>
                      <a:gd name="T9" fmla="*/ 0 h 1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11" h="108">
                        <a:moveTo>
                          <a:pt x="57" y="0"/>
                        </a:moveTo>
                        <a:lnTo>
                          <a:pt x="111" y="0"/>
                        </a:lnTo>
                        <a:lnTo>
                          <a:pt x="48" y="108"/>
                        </a:lnTo>
                        <a:lnTo>
                          <a:pt x="0" y="105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/>
                  <a:lstStyle/>
                  <a:p>
                    <a:endParaRPr lang="en-US"/>
                  </a:p>
                </p:txBody>
              </p:sp>
              <p:sp>
                <p:nvSpPr>
                  <p:cNvPr id="58422" name="Line 16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43" y="2932"/>
                    <a:ext cx="57" cy="9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>
                      <a:latin typeface="Comic Sans MS" charset="0"/>
                      <a:ea typeface="ＭＳ Ｐゴシック" charset="0"/>
                    </a:endParaRPr>
                  </a:p>
                </p:txBody>
              </p:sp>
              <p:sp>
                <p:nvSpPr>
                  <p:cNvPr id="58423" name="Line 16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85" y="2938"/>
                    <a:ext cx="57" cy="9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>
                      <a:latin typeface="Comic Sans MS" charset="0"/>
                      <a:ea typeface="ＭＳ Ｐゴシック" charset="0"/>
                    </a:endParaRPr>
                  </a:p>
                </p:txBody>
              </p:sp>
            </p:grpSp>
          </p:grpSp>
        </p:grpSp>
        <p:sp>
          <p:nvSpPr>
            <p:cNvPr id="58413" name="Text Box 166"/>
            <p:cNvSpPr txBox="1">
              <a:spLocks noChangeArrowheads="1"/>
            </p:cNvSpPr>
            <p:nvPr/>
          </p:nvSpPr>
          <p:spPr bwMode="auto">
            <a:xfrm>
              <a:off x="554" y="1285"/>
              <a:ext cx="2855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mtClean="0">
                  <a:latin typeface="Arial" charset="0"/>
                  <a:cs typeface="Arial" charset="0"/>
                </a:rPr>
                <a:t>packet sent by home agent to foreign agent: a </a:t>
              </a:r>
              <a:r>
                <a:rPr lang="en-US" i="1" smtClean="0">
                  <a:latin typeface="Arial" charset="0"/>
                  <a:cs typeface="Arial" charset="0"/>
                </a:rPr>
                <a:t>packet within a packet</a:t>
              </a:r>
            </a:p>
          </p:txBody>
        </p:sp>
      </p:grpSp>
      <p:grpSp>
        <p:nvGrpSpPr>
          <p:cNvPr id="25" name="Group 167"/>
          <p:cNvGrpSpPr>
            <a:grpSpLocks/>
          </p:cNvGrpSpPr>
          <p:nvPr/>
        </p:nvGrpSpPr>
        <p:grpSpPr bwMode="auto">
          <a:xfrm>
            <a:off x="5426075" y="1611313"/>
            <a:ext cx="3567113" cy="2562225"/>
            <a:chOff x="3418" y="1015"/>
            <a:chExt cx="2247" cy="1614"/>
          </a:xfrm>
        </p:grpSpPr>
        <p:sp>
          <p:nvSpPr>
            <p:cNvPr id="58395" name="Rectangle 168"/>
            <p:cNvSpPr>
              <a:spLocks noChangeArrowheads="1"/>
            </p:cNvSpPr>
            <p:nvPr/>
          </p:nvSpPr>
          <p:spPr bwMode="auto">
            <a:xfrm>
              <a:off x="4382" y="2569"/>
              <a:ext cx="263" cy="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003" name="Freeform 169"/>
            <p:cNvSpPr>
              <a:spLocks/>
            </p:cNvSpPr>
            <p:nvPr/>
          </p:nvSpPr>
          <p:spPr bwMode="auto">
            <a:xfrm>
              <a:off x="3693" y="1469"/>
              <a:ext cx="1849" cy="1132"/>
            </a:xfrm>
            <a:custGeom>
              <a:avLst/>
              <a:gdLst>
                <a:gd name="T0" fmla="*/ 779 w 1849"/>
                <a:gd name="T1" fmla="*/ 1132 h 1132"/>
                <a:gd name="T2" fmla="*/ 686 w 1849"/>
                <a:gd name="T3" fmla="*/ 344 h 1132"/>
                <a:gd name="T4" fmla="*/ 0 w 1849"/>
                <a:gd name="T5" fmla="*/ 39 h 1132"/>
                <a:gd name="T6" fmla="*/ 1849 w 1849"/>
                <a:gd name="T7" fmla="*/ 49 h 1132"/>
                <a:gd name="T8" fmla="*/ 1375 w 1849"/>
                <a:gd name="T9" fmla="*/ 337 h 1132"/>
                <a:gd name="T10" fmla="*/ 906 w 1849"/>
                <a:gd name="T11" fmla="*/ 996 h 1132"/>
                <a:gd name="T12" fmla="*/ 779 w 1849"/>
                <a:gd name="T13" fmla="*/ 1132 h 11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849" h="1132">
                  <a:moveTo>
                    <a:pt x="779" y="1132"/>
                  </a:moveTo>
                  <a:cubicBezTo>
                    <a:pt x="779" y="1132"/>
                    <a:pt x="1078" y="499"/>
                    <a:pt x="686" y="344"/>
                  </a:cubicBezTo>
                  <a:cubicBezTo>
                    <a:pt x="294" y="189"/>
                    <a:pt x="13" y="45"/>
                    <a:pt x="0" y="39"/>
                  </a:cubicBezTo>
                  <a:cubicBezTo>
                    <a:pt x="13" y="57"/>
                    <a:pt x="1378" y="0"/>
                    <a:pt x="1849" y="49"/>
                  </a:cubicBezTo>
                  <a:cubicBezTo>
                    <a:pt x="1847" y="41"/>
                    <a:pt x="1471" y="183"/>
                    <a:pt x="1375" y="337"/>
                  </a:cubicBezTo>
                  <a:cubicBezTo>
                    <a:pt x="1279" y="491"/>
                    <a:pt x="898" y="1013"/>
                    <a:pt x="906" y="996"/>
                  </a:cubicBezTo>
                  <a:cubicBezTo>
                    <a:pt x="906" y="1013"/>
                    <a:pt x="779" y="1132"/>
                    <a:pt x="779" y="1132"/>
                  </a:cubicBez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rgbClr val="FFFFFF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26" name="Group 170"/>
            <p:cNvGrpSpPr>
              <a:grpSpLocks/>
            </p:cNvGrpSpPr>
            <p:nvPr/>
          </p:nvGrpSpPr>
          <p:grpSpPr bwMode="auto">
            <a:xfrm>
              <a:off x="3672" y="1254"/>
              <a:ext cx="1868" cy="286"/>
              <a:chOff x="527" y="2649"/>
              <a:chExt cx="1868" cy="286"/>
            </a:xfrm>
          </p:grpSpPr>
          <p:sp>
            <p:nvSpPr>
              <p:cNvPr id="58399" name="Rectangle 171"/>
              <p:cNvSpPr>
                <a:spLocks noChangeArrowheads="1"/>
              </p:cNvSpPr>
              <p:nvPr/>
            </p:nvSpPr>
            <p:spPr bwMode="auto">
              <a:xfrm>
                <a:off x="546" y="2680"/>
                <a:ext cx="1849" cy="23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400" name="Text Box 172"/>
              <p:cNvSpPr txBox="1">
                <a:spLocks noChangeArrowheads="1"/>
              </p:cNvSpPr>
              <p:nvPr/>
            </p:nvSpPr>
            <p:spPr bwMode="auto">
              <a:xfrm>
                <a:off x="527" y="2698"/>
                <a:ext cx="178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600" smtClean="0">
                    <a:latin typeface="Arial" charset="0"/>
                    <a:cs typeface="Arial" charset="0"/>
                  </a:rPr>
                  <a:t>dest: 128.119.40.186</a:t>
                </a:r>
              </a:p>
            </p:txBody>
          </p:sp>
          <p:sp>
            <p:nvSpPr>
              <p:cNvPr id="58401" name="Line 173"/>
              <p:cNvSpPr>
                <a:spLocks noChangeShapeType="1"/>
              </p:cNvSpPr>
              <p:nvPr/>
            </p:nvSpPr>
            <p:spPr bwMode="auto">
              <a:xfrm>
                <a:off x="1847" y="2680"/>
                <a:ext cx="3" cy="23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grpSp>
            <p:nvGrpSpPr>
              <p:cNvPr id="27" name="Group 174"/>
              <p:cNvGrpSpPr>
                <a:grpSpLocks/>
              </p:cNvGrpSpPr>
              <p:nvPr/>
            </p:nvGrpSpPr>
            <p:grpSpPr bwMode="auto">
              <a:xfrm>
                <a:off x="2148" y="2649"/>
                <a:ext cx="111" cy="109"/>
                <a:chOff x="1941" y="2928"/>
                <a:chExt cx="111" cy="109"/>
              </a:xfrm>
            </p:grpSpPr>
            <p:sp>
              <p:nvSpPr>
                <p:cNvPr id="127014" name="Freeform 175"/>
                <p:cNvSpPr>
                  <a:spLocks/>
                </p:cNvSpPr>
                <p:nvPr/>
              </p:nvSpPr>
              <p:spPr bwMode="auto">
                <a:xfrm>
                  <a:off x="1941" y="2928"/>
                  <a:ext cx="111" cy="108"/>
                </a:xfrm>
                <a:custGeom>
                  <a:avLst/>
                  <a:gdLst>
                    <a:gd name="T0" fmla="*/ 57 w 111"/>
                    <a:gd name="T1" fmla="*/ 0 h 108"/>
                    <a:gd name="T2" fmla="*/ 111 w 111"/>
                    <a:gd name="T3" fmla="*/ 0 h 108"/>
                    <a:gd name="T4" fmla="*/ 48 w 111"/>
                    <a:gd name="T5" fmla="*/ 108 h 108"/>
                    <a:gd name="T6" fmla="*/ 0 w 111"/>
                    <a:gd name="T7" fmla="*/ 105 h 108"/>
                    <a:gd name="T8" fmla="*/ 57 w 111"/>
                    <a:gd name="T9" fmla="*/ 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1" h="108">
                      <a:moveTo>
                        <a:pt x="57" y="0"/>
                      </a:moveTo>
                      <a:lnTo>
                        <a:pt x="111" y="0"/>
                      </a:lnTo>
                      <a:lnTo>
                        <a:pt x="48" y="108"/>
                      </a:lnTo>
                      <a:lnTo>
                        <a:pt x="0" y="105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58408" name="Line 176"/>
                <p:cNvSpPr>
                  <a:spLocks noChangeShapeType="1"/>
                </p:cNvSpPr>
                <p:nvPr/>
              </p:nvSpPr>
              <p:spPr bwMode="auto">
                <a:xfrm flipH="1">
                  <a:off x="1943" y="2932"/>
                  <a:ext cx="57" cy="9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58409" name="Line 177"/>
                <p:cNvSpPr>
                  <a:spLocks noChangeShapeType="1"/>
                </p:cNvSpPr>
                <p:nvPr/>
              </p:nvSpPr>
              <p:spPr bwMode="auto">
                <a:xfrm flipH="1">
                  <a:off x="1985" y="2938"/>
                  <a:ext cx="57" cy="9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28" name="Group 178"/>
              <p:cNvGrpSpPr>
                <a:grpSpLocks/>
              </p:cNvGrpSpPr>
              <p:nvPr/>
            </p:nvGrpSpPr>
            <p:grpSpPr bwMode="auto">
              <a:xfrm>
                <a:off x="2136" y="2826"/>
                <a:ext cx="111" cy="109"/>
                <a:chOff x="1941" y="2928"/>
                <a:chExt cx="111" cy="109"/>
              </a:xfrm>
            </p:grpSpPr>
            <p:sp>
              <p:nvSpPr>
                <p:cNvPr id="127011" name="Freeform 179"/>
                <p:cNvSpPr>
                  <a:spLocks/>
                </p:cNvSpPr>
                <p:nvPr/>
              </p:nvSpPr>
              <p:spPr bwMode="auto">
                <a:xfrm>
                  <a:off x="1941" y="2928"/>
                  <a:ext cx="111" cy="108"/>
                </a:xfrm>
                <a:custGeom>
                  <a:avLst/>
                  <a:gdLst>
                    <a:gd name="T0" fmla="*/ 57 w 111"/>
                    <a:gd name="T1" fmla="*/ 0 h 108"/>
                    <a:gd name="T2" fmla="*/ 111 w 111"/>
                    <a:gd name="T3" fmla="*/ 0 h 108"/>
                    <a:gd name="T4" fmla="*/ 48 w 111"/>
                    <a:gd name="T5" fmla="*/ 108 h 108"/>
                    <a:gd name="T6" fmla="*/ 0 w 111"/>
                    <a:gd name="T7" fmla="*/ 105 h 108"/>
                    <a:gd name="T8" fmla="*/ 57 w 111"/>
                    <a:gd name="T9" fmla="*/ 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11" h="108">
                      <a:moveTo>
                        <a:pt x="57" y="0"/>
                      </a:moveTo>
                      <a:lnTo>
                        <a:pt x="111" y="0"/>
                      </a:lnTo>
                      <a:lnTo>
                        <a:pt x="48" y="108"/>
                      </a:lnTo>
                      <a:lnTo>
                        <a:pt x="0" y="105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58405" name="Line 180"/>
                <p:cNvSpPr>
                  <a:spLocks noChangeShapeType="1"/>
                </p:cNvSpPr>
                <p:nvPr/>
              </p:nvSpPr>
              <p:spPr bwMode="auto">
                <a:xfrm flipH="1">
                  <a:off x="1943" y="2932"/>
                  <a:ext cx="57" cy="9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58406" name="Line 181"/>
                <p:cNvSpPr>
                  <a:spLocks noChangeShapeType="1"/>
                </p:cNvSpPr>
                <p:nvPr/>
              </p:nvSpPr>
              <p:spPr bwMode="auto">
                <a:xfrm flipH="1">
                  <a:off x="1985" y="2938"/>
                  <a:ext cx="57" cy="9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</p:grpSp>
        <p:sp>
          <p:nvSpPr>
            <p:cNvPr id="58398" name="Text Box 182"/>
            <p:cNvSpPr txBox="1">
              <a:spLocks noChangeArrowheads="1"/>
            </p:cNvSpPr>
            <p:nvPr/>
          </p:nvSpPr>
          <p:spPr bwMode="auto">
            <a:xfrm>
              <a:off x="3418" y="1015"/>
              <a:ext cx="224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mtClean="0">
                  <a:latin typeface="Arial" charset="0"/>
                  <a:cs typeface="Arial" charset="0"/>
                </a:rPr>
                <a:t>foreign-agent-to-mobile packet</a:t>
              </a:r>
            </a:p>
          </p:txBody>
        </p:sp>
      </p:grpSp>
      <p:pic>
        <p:nvPicPr>
          <p:cNvPr id="127001" name="Picture 18" descr="underline_base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438" y="1046163"/>
            <a:ext cx="6399212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ICMP: Internet Control Message Protocol review</a:t>
            </a:r>
            <a:endParaRPr lang="en-US" dirty="0"/>
          </a:p>
        </p:txBody>
      </p:sp>
      <p:pic>
        <p:nvPicPr>
          <p:cNvPr id="6" name="Content Placeholder 5" descr="icmp-head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927" y="1691616"/>
            <a:ext cx="4600575" cy="225742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Wireless, Mobile Networks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6-</a:t>
            </a:r>
            <a:fld id="{602C744B-1C5B-4E90-8A36-066ACA7945F7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02532" y="4594302"/>
            <a:ext cx="827822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combination of “type of message” and “code” specifies the meaning</a:t>
            </a:r>
          </a:p>
          <a:p>
            <a:r>
              <a:rPr lang="en-US" dirty="0" smtClean="0"/>
              <a:t>of this ICMP packet. Among others</a:t>
            </a:r>
          </a:p>
          <a:p>
            <a:r>
              <a:rPr lang="en-US" dirty="0" smtClean="0"/>
              <a:t>-- Type 9 is for “route advertising”</a:t>
            </a:r>
          </a:p>
          <a:p>
            <a:r>
              <a:rPr lang="en-US" dirty="0" smtClean="0"/>
              <a:t>-- See a complete list from Wikipedia at</a:t>
            </a:r>
          </a:p>
          <a:p>
            <a:r>
              <a:rPr lang="en-US" dirty="0" smtClean="0">
                <a:hlinkClick r:id="rId3"/>
              </a:rPr>
              <a:t>http://en.wikipedia.org/wiki/Internet_Control_Message_Protocol#Header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>
                <a:latin typeface="Arial" charset="0"/>
              </a:rPr>
              <a:t>Wireless, Mobile Networks</a:t>
            </a:r>
          </a:p>
        </p:txBody>
      </p:sp>
      <p:sp>
        <p:nvSpPr>
          <p:cNvPr id="5939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6-</a:t>
            </a:r>
            <a:fld id="{9A5763C5-91AA-400B-930B-7402D858AF80}" type="slidenum">
              <a:rPr lang="en-US"/>
              <a:pPr/>
              <a:t>39</a:t>
            </a:fld>
            <a:endParaRPr lang="en-US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>
          <a:xfrm>
            <a:off x="479425" y="109538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n-US">
                <a:latin typeface="Gill Sans MT" charset="0"/>
                <a:ea typeface="ＭＳ Ｐゴシック" charset="0"/>
              </a:rPr>
              <a:t>Mobile IP: agent discovery</a:t>
            </a:r>
          </a:p>
        </p:txBody>
      </p:sp>
      <p:sp>
        <p:nvSpPr>
          <p:cNvPr id="5939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49275" y="1443038"/>
            <a:ext cx="8034338" cy="4648200"/>
          </a:xfrm>
        </p:spPr>
        <p:txBody>
          <a:bodyPr/>
          <a:lstStyle/>
          <a:p>
            <a:pPr>
              <a:buFont typeface="Wingdings" charset="0"/>
              <a:buChar char="v"/>
              <a:defRPr/>
            </a:pPr>
            <a:r>
              <a:rPr lang="en-US" sz="2400" i="1">
                <a:solidFill>
                  <a:srgbClr val="C00000"/>
                </a:solidFill>
                <a:latin typeface="Arial" charset="0"/>
                <a:ea typeface="ＭＳ Ｐゴシック" charset="0"/>
                <a:cs typeface="Arial" charset="0"/>
              </a:rPr>
              <a:t>agent advertisement: </a:t>
            </a:r>
            <a:r>
              <a:rPr lang="en-US" sz="2400">
                <a:latin typeface="Arial" charset="0"/>
                <a:ea typeface="ＭＳ Ｐゴシック" charset="0"/>
                <a:cs typeface="Arial" charset="0"/>
              </a:rPr>
              <a:t>foreign/home agents advertise service by broadcasting ICMP messages</a:t>
            </a:r>
            <a:r>
              <a:rPr lang="en-US" sz="2000">
                <a:latin typeface="Arial" charset="0"/>
                <a:ea typeface="ＭＳ Ｐゴシック" charset="0"/>
                <a:cs typeface="Arial" charset="0"/>
              </a:rPr>
              <a:t> (typefield = 9)</a:t>
            </a:r>
          </a:p>
        </p:txBody>
      </p:sp>
      <p:graphicFrame>
        <p:nvGraphicFramePr>
          <p:cNvPr id="129029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2824163" y="2406650"/>
          <a:ext cx="5470525" cy="3951288"/>
        </p:xfrm>
        <a:graphic>
          <a:graphicData uri="http://schemas.openxmlformats.org/presentationml/2006/ole">
            <p:oleObj spid="_x0000_s2050" name="Picture" r:id="rId4" imgW="4048200" imgH="2924280" progId="Word.Picture.8">
              <p:embed/>
            </p:oleObj>
          </a:graphicData>
        </a:graphic>
      </p:graphicFrame>
      <p:sp>
        <p:nvSpPr>
          <p:cNvPr id="59399" name="Text Box 5"/>
          <p:cNvSpPr txBox="1">
            <a:spLocks noChangeArrowheads="1"/>
          </p:cNvSpPr>
          <p:nvPr/>
        </p:nvSpPr>
        <p:spPr bwMode="auto">
          <a:xfrm>
            <a:off x="333375" y="4164013"/>
            <a:ext cx="23002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>
                <a:latin typeface="Arial" charset="0"/>
                <a:cs typeface="Arial" charset="0"/>
              </a:rPr>
              <a:t>R bit: registration required</a:t>
            </a:r>
          </a:p>
        </p:txBody>
      </p:sp>
      <p:sp>
        <p:nvSpPr>
          <p:cNvPr id="59400" name="Text Box 6"/>
          <p:cNvSpPr txBox="1">
            <a:spLocks noChangeArrowheads="1"/>
          </p:cNvSpPr>
          <p:nvPr/>
        </p:nvSpPr>
        <p:spPr bwMode="auto">
          <a:xfrm>
            <a:off x="344488" y="3230563"/>
            <a:ext cx="2457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>
                <a:latin typeface="Arial" charset="0"/>
                <a:cs typeface="Arial" charset="0"/>
              </a:rPr>
              <a:t>H,F bits: home and/or foreign agent</a:t>
            </a:r>
          </a:p>
        </p:txBody>
      </p:sp>
      <p:sp>
        <p:nvSpPr>
          <p:cNvPr id="59401" name="Line 7"/>
          <p:cNvSpPr>
            <a:spLocks noChangeShapeType="1"/>
          </p:cNvSpPr>
          <p:nvPr/>
        </p:nvSpPr>
        <p:spPr bwMode="auto">
          <a:xfrm>
            <a:off x="2790825" y="3768725"/>
            <a:ext cx="2538413" cy="110331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59402" name="Line 8"/>
          <p:cNvSpPr>
            <a:spLocks noChangeShapeType="1"/>
          </p:cNvSpPr>
          <p:nvPr/>
        </p:nvSpPr>
        <p:spPr bwMode="auto">
          <a:xfrm>
            <a:off x="2501900" y="4348163"/>
            <a:ext cx="2490788" cy="582612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pic>
        <p:nvPicPr>
          <p:cNvPr id="129034" name="Picture 18" descr="underline_base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125" y="949325"/>
            <a:ext cx="6399213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200"/>
              <a:t>Transport</a:t>
            </a:r>
            <a:r>
              <a:rPr lang="en-US" sz="1400"/>
              <a:t> </a:t>
            </a:r>
            <a:r>
              <a:rPr lang="en-US" sz="1200"/>
              <a:t>Layer</a:t>
            </a:r>
          </a:p>
        </p:txBody>
      </p:sp>
      <p:sp>
        <p:nvSpPr>
          <p:cNvPr id="5939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3-</a:t>
            </a:r>
            <a:fld id="{9B6BB292-C69F-4499-83B1-874E189608DC}" type="slidenum">
              <a:rPr lang="en-US"/>
              <a:pPr/>
              <a:t>4</a:t>
            </a:fld>
            <a:endParaRPr lang="en-US"/>
          </a:p>
        </p:txBody>
      </p:sp>
      <p:pic>
        <p:nvPicPr>
          <p:cNvPr id="74755" name="Picture 57" descr="underline_base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238" y="773113"/>
            <a:ext cx="5027612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7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90500"/>
            <a:ext cx="7772400" cy="781050"/>
          </a:xfrm>
        </p:spPr>
        <p:txBody>
          <a:bodyPr/>
          <a:lstStyle/>
          <a:p>
            <a:r>
              <a:rPr lang="en-US" sz="4000" dirty="0" smtClean="0"/>
              <a:t>Review of TCP segment structure</a:t>
            </a:r>
            <a:endParaRPr lang="en-US" dirty="0" smtClean="0"/>
          </a:p>
        </p:txBody>
      </p:sp>
      <p:sp>
        <p:nvSpPr>
          <p:cNvPr id="59398" name="Rectangle 4"/>
          <p:cNvSpPr>
            <a:spLocks noChangeArrowheads="1"/>
          </p:cNvSpPr>
          <p:nvPr/>
        </p:nvSpPr>
        <p:spPr bwMode="auto">
          <a:xfrm>
            <a:off x="2897188" y="1512888"/>
            <a:ext cx="3951287" cy="4824412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399" name="Rectangle 5"/>
          <p:cNvSpPr>
            <a:spLocks noChangeArrowheads="1"/>
          </p:cNvSpPr>
          <p:nvPr/>
        </p:nvSpPr>
        <p:spPr bwMode="auto">
          <a:xfrm>
            <a:off x="2811463" y="1628775"/>
            <a:ext cx="3951287" cy="48053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2400">
              <a:latin typeface="Arial" pitchFamily="34" charset="0"/>
            </a:endParaRPr>
          </a:p>
        </p:txBody>
      </p:sp>
      <p:sp>
        <p:nvSpPr>
          <p:cNvPr id="59400" name="Text Box 6"/>
          <p:cNvSpPr txBox="1">
            <a:spLocks noChangeArrowheads="1"/>
          </p:cNvSpPr>
          <p:nvPr/>
        </p:nvSpPr>
        <p:spPr bwMode="auto">
          <a:xfrm>
            <a:off x="2955925" y="1587500"/>
            <a:ext cx="16637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</a:rPr>
              <a:t>source port #</a:t>
            </a:r>
            <a:endParaRPr lang="en-US" sz="2400">
              <a:latin typeface="Arial" pitchFamily="34" charset="0"/>
            </a:endParaRPr>
          </a:p>
        </p:txBody>
      </p:sp>
      <p:sp>
        <p:nvSpPr>
          <p:cNvPr id="59401" name="Text Box 7"/>
          <p:cNvSpPr txBox="1">
            <a:spLocks noChangeArrowheads="1"/>
          </p:cNvSpPr>
          <p:nvPr/>
        </p:nvSpPr>
        <p:spPr bwMode="auto">
          <a:xfrm>
            <a:off x="5056188" y="1592263"/>
            <a:ext cx="13811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</a:rPr>
              <a:t>dest port #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59402" name="Line 8"/>
          <p:cNvSpPr>
            <a:spLocks noChangeShapeType="1"/>
          </p:cNvSpPr>
          <p:nvPr/>
        </p:nvSpPr>
        <p:spPr bwMode="auto">
          <a:xfrm>
            <a:off x="2814638" y="2003425"/>
            <a:ext cx="3946525" cy="47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59403" name="Line 9"/>
          <p:cNvSpPr>
            <a:spLocks noChangeShapeType="1"/>
          </p:cNvSpPr>
          <p:nvPr/>
        </p:nvSpPr>
        <p:spPr bwMode="auto">
          <a:xfrm flipV="1">
            <a:off x="2808288" y="2382838"/>
            <a:ext cx="39512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59404" name="Line 10"/>
          <p:cNvSpPr>
            <a:spLocks noChangeShapeType="1"/>
          </p:cNvSpPr>
          <p:nvPr/>
        </p:nvSpPr>
        <p:spPr bwMode="auto">
          <a:xfrm flipV="1">
            <a:off x="4754563" y="1628775"/>
            <a:ext cx="0" cy="392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59405" name="Text Box 11"/>
          <p:cNvSpPr txBox="1">
            <a:spLocks noChangeArrowheads="1"/>
          </p:cNvSpPr>
          <p:nvPr/>
        </p:nvSpPr>
        <p:spPr bwMode="auto">
          <a:xfrm>
            <a:off x="4297363" y="1098550"/>
            <a:ext cx="857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>
                <a:latin typeface="Arial" pitchFamily="34" charset="0"/>
              </a:rPr>
              <a:t>32 bits</a:t>
            </a:r>
            <a:endParaRPr lang="en-US" sz="2400">
              <a:latin typeface="Arial" pitchFamily="34" charset="0"/>
            </a:endParaRPr>
          </a:p>
        </p:txBody>
      </p:sp>
      <p:sp>
        <p:nvSpPr>
          <p:cNvPr id="59406" name="Line 12"/>
          <p:cNvSpPr>
            <a:spLocks noChangeShapeType="1"/>
          </p:cNvSpPr>
          <p:nvPr/>
        </p:nvSpPr>
        <p:spPr bwMode="auto">
          <a:xfrm>
            <a:off x="5297488" y="1344613"/>
            <a:ext cx="1427162" cy="47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59407" name="Line 13"/>
          <p:cNvSpPr>
            <a:spLocks noChangeShapeType="1"/>
          </p:cNvSpPr>
          <p:nvPr/>
        </p:nvSpPr>
        <p:spPr bwMode="auto">
          <a:xfrm rot="10800000">
            <a:off x="2789238" y="1355725"/>
            <a:ext cx="13414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59408" name="Text Box 14"/>
          <p:cNvSpPr txBox="1">
            <a:spLocks noChangeArrowheads="1"/>
          </p:cNvSpPr>
          <p:nvPr/>
        </p:nvSpPr>
        <p:spPr bwMode="auto">
          <a:xfrm>
            <a:off x="3863975" y="4567238"/>
            <a:ext cx="200501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</a:rPr>
              <a:t>application</a:t>
            </a:r>
          </a:p>
          <a:p>
            <a:r>
              <a:rPr lang="en-US" sz="2000">
                <a:latin typeface="Arial" pitchFamily="34" charset="0"/>
              </a:rPr>
              <a:t>data </a:t>
            </a:r>
          </a:p>
          <a:p>
            <a:r>
              <a:rPr lang="en-US" sz="2000">
                <a:latin typeface="Arial" pitchFamily="34" charset="0"/>
              </a:rPr>
              <a:t>(variable length)</a:t>
            </a:r>
            <a:endParaRPr lang="en-US" sz="2400">
              <a:latin typeface="Arial" pitchFamily="34" charset="0"/>
            </a:endParaRPr>
          </a:p>
        </p:txBody>
      </p:sp>
      <p:sp>
        <p:nvSpPr>
          <p:cNvPr id="59409" name="Text Box 15"/>
          <p:cNvSpPr txBox="1">
            <a:spLocks noChangeArrowheads="1"/>
          </p:cNvSpPr>
          <p:nvPr/>
        </p:nvSpPr>
        <p:spPr bwMode="auto">
          <a:xfrm>
            <a:off x="3444875" y="1982788"/>
            <a:ext cx="24860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>
                <a:latin typeface="Arial" pitchFamily="34" charset="0"/>
              </a:rPr>
              <a:t>sequence number</a:t>
            </a:r>
            <a:endParaRPr lang="en-US" sz="2400">
              <a:latin typeface="Arial" pitchFamily="34" charset="0"/>
            </a:endParaRPr>
          </a:p>
        </p:txBody>
      </p:sp>
      <p:sp>
        <p:nvSpPr>
          <p:cNvPr id="59410" name="Line 16"/>
          <p:cNvSpPr>
            <a:spLocks noChangeShapeType="1"/>
          </p:cNvSpPr>
          <p:nvPr/>
        </p:nvSpPr>
        <p:spPr bwMode="auto">
          <a:xfrm flipV="1">
            <a:off x="2817813" y="2763838"/>
            <a:ext cx="39512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59411" name="Text Box 17"/>
          <p:cNvSpPr txBox="1">
            <a:spLocks noChangeArrowheads="1"/>
          </p:cNvSpPr>
          <p:nvPr/>
        </p:nvSpPr>
        <p:spPr bwMode="auto">
          <a:xfrm>
            <a:off x="3044825" y="2382838"/>
            <a:ext cx="3409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000" smtClean="0">
                <a:latin typeface="Arial" charset="0"/>
              </a:rPr>
              <a:t>acknowledgement number</a:t>
            </a:r>
          </a:p>
        </p:txBody>
      </p:sp>
      <p:sp>
        <p:nvSpPr>
          <p:cNvPr id="59412" name="Line 18"/>
          <p:cNvSpPr>
            <a:spLocks noChangeShapeType="1"/>
          </p:cNvSpPr>
          <p:nvPr/>
        </p:nvSpPr>
        <p:spPr bwMode="auto">
          <a:xfrm flipV="1">
            <a:off x="2813050" y="3159125"/>
            <a:ext cx="39512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59413" name="Line 19"/>
          <p:cNvSpPr>
            <a:spLocks noChangeShapeType="1"/>
          </p:cNvSpPr>
          <p:nvPr/>
        </p:nvSpPr>
        <p:spPr bwMode="auto">
          <a:xfrm flipV="1">
            <a:off x="2808288" y="3549650"/>
            <a:ext cx="39512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59414" name="Line 20"/>
          <p:cNvSpPr>
            <a:spLocks noChangeShapeType="1"/>
          </p:cNvSpPr>
          <p:nvPr/>
        </p:nvSpPr>
        <p:spPr bwMode="auto">
          <a:xfrm flipV="1">
            <a:off x="2808288" y="4111625"/>
            <a:ext cx="39512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59415" name="Line 21"/>
          <p:cNvSpPr>
            <a:spLocks noChangeShapeType="1"/>
          </p:cNvSpPr>
          <p:nvPr/>
        </p:nvSpPr>
        <p:spPr bwMode="auto">
          <a:xfrm flipH="1" flipV="1">
            <a:off x="4768850" y="2767013"/>
            <a:ext cx="4763" cy="7778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59416" name="Text Box 22"/>
          <p:cNvSpPr txBox="1">
            <a:spLocks noChangeArrowheads="1"/>
          </p:cNvSpPr>
          <p:nvPr/>
        </p:nvSpPr>
        <p:spPr bwMode="auto">
          <a:xfrm>
            <a:off x="4870450" y="2770188"/>
            <a:ext cx="1746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latin typeface="Arial" charset="0"/>
              </a:rPr>
              <a:t>receive window</a:t>
            </a:r>
          </a:p>
        </p:txBody>
      </p:sp>
      <p:sp>
        <p:nvSpPr>
          <p:cNvPr id="59417" name="Text Box 23"/>
          <p:cNvSpPr txBox="1">
            <a:spLocks noChangeArrowheads="1"/>
          </p:cNvSpPr>
          <p:nvPr/>
        </p:nvSpPr>
        <p:spPr bwMode="auto">
          <a:xfrm>
            <a:off x="4895850" y="3165475"/>
            <a:ext cx="1822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latin typeface="Arial" charset="0"/>
              </a:rPr>
              <a:t>Urg data pointer</a:t>
            </a:r>
          </a:p>
        </p:txBody>
      </p:sp>
      <p:sp>
        <p:nvSpPr>
          <p:cNvPr id="59418" name="Text Box 24"/>
          <p:cNvSpPr txBox="1">
            <a:spLocks noChangeArrowheads="1"/>
          </p:cNvSpPr>
          <p:nvPr/>
        </p:nvSpPr>
        <p:spPr bwMode="auto">
          <a:xfrm>
            <a:off x="3179763" y="3146425"/>
            <a:ext cx="1212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smtClean="0">
                <a:latin typeface="Arial" charset="0"/>
              </a:rPr>
              <a:t>checksum</a:t>
            </a:r>
          </a:p>
        </p:txBody>
      </p:sp>
      <p:sp>
        <p:nvSpPr>
          <p:cNvPr id="59419" name="Text Box 25"/>
          <p:cNvSpPr txBox="1">
            <a:spLocks noChangeArrowheads="1"/>
          </p:cNvSpPr>
          <p:nvPr/>
        </p:nvSpPr>
        <p:spPr bwMode="auto">
          <a:xfrm>
            <a:off x="4532313" y="2798763"/>
            <a:ext cx="3079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pitchFamily="34" charset="0"/>
              </a:rPr>
              <a:t>F</a:t>
            </a:r>
            <a:endParaRPr lang="en-US" sz="2400">
              <a:latin typeface="Arial" pitchFamily="34" charset="0"/>
            </a:endParaRPr>
          </a:p>
        </p:txBody>
      </p:sp>
      <p:sp>
        <p:nvSpPr>
          <p:cNvPr id="59420" name="Line 26"/>
          <p:cNvSpPr>
            <a:spLocks noChangeShapeType="1"/>
          </p:cNvSpPr>
          <p:nvPr/>
        </p:nvSpPr>
        <p:spPr bwMode="auto">
          <a:xfrm flipV="1">
            <a:off x="4611688" y="2757488"/>
            <a:ext cx="0" cy="392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59421" name="Line 27"/>
          <p:cNvSpPr>
            <a:spLocks noChangeShapeType="1"/>
          </p:cNvSpPr>
          <p:nvPr/>
        </p:nvSpPr>
        <p:spPr bwMode="auto">
          <a:xfrm flipV="1">
            <a:off x="4449763" y="2762250"/>
            <a:ext cx="0" cy="392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59422" name="Line 28"/>
          <p:cNvSpPr>
            <a:spLocks noChangeShapeType="1"/>
          </p:cNvSpPr>
          <p:nvPr/>
        </p:nvSpPr>
        <p:spPr bwMode="auto">
          <a:xfrm flipV="1">
            <a:off x="4283075" y="2762250"/>
            <a:ext cx="0" cy="392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59423" name="Line 29"/>
          <p:cNvSpPr>
            <a:spLocks noChangeShapeType="1"/>
          </p:cNvSpPr>
          <p:nvPr/>
        </p:nvSpPr>
        <p:spPr bwMode="auto">
          <a:xfrm flipV="1">
            <a:off x="4121150" y="2767013"/>
            <a:ext cx="0" cy="392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59424" name="Line 30"/>
          <p:cNvSpPr>
            <a:spLocks noChangeShapeType="1"/>
          </p:cNvSpPr>
          <p:nvPr/>
        </p:nvSpPr>
        <p:spPr bwMode="auto">
          <a:xfrm flipV="1">
            <a:off x="3963988" y="2762250"/>
            <a:ext cx="0" cy="392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59425" name="Line 31"/>
          <p:cNvSpPr>
            <a:spLocks noChangeShapeType="1"/>
          </p:cNvSpPr>
          <p:nvPr/>
        </p:nvSpPr>
        <p:spPr bwMode="auto">
          <a:xfrm flipV="1">
            <a:off x="3792538" y="2771775"/>
            <a:ext cx="0" cy="392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59426" name="Text Box 32"/>
          <p:cNvSpPr txBox="1">
            <a:spLocks noChangeArrowheads="1"/>
          </p:cNvSpPr>
          <p:nvPr/>
        </p:nvSpPr>
        <p:spPr bwMode="auto">
          <a:xfrm>
            <a:off x="4365625" y="2794000"/>
            <a:ext cx="3190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pitchFamily="34" charset="0"/>
              </a:rPr>
              <a:t>S</a:t>
            </a:r>
            <a:endParaRPr lang="en-US" sz="2400">
              <a:latin typeface="Arial" pitchFamily="34" charset="0"/>
            </a:endParaRPr>
          </a:p>
        </p:txBody>
      </p:sp>
      <p:sp>
        <p:nvSpPr>
          <p:cNvPr id="59427" name="Text Box 33"/>
          <p:cNvSpPr txBox="1">
            <a:spLocks noChangeArrowheads="1"/>
          </p:cNvSpPr>
          <p:nvPr/>
        </p:nvSpPr>
        <p:spPr bwMode="auto">
          <a:xfrm>
            <a:off x="4192588" y="2794000"/>
            <a:ext cx="330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pitchFamily="34" charset="0"/>
              </a:rPr>
              <a:t>R</a:t>
            </a:r>
            <a:endParaRPr lang="en-US" sz="2400">
              <a:latin typeface="Arial" pitchFamily="34" charset="0"/>
            </a:endParaRPr>
          </a:p>
        </p:txBody>
      </p:sp>
      <p:sp>
        <p:nvSpPr>
          <p:cNvPr id="59428" name="Text Box 34"/>
          <p:cNvSpPr txBox="1">
            <a:spLocks noChangeArrowheads="1"/>
          </p:cNvSpPr>
          <p:nvPr/>
        </p:nvSpPr>
        <p:spPr bwMode="auto">
          <a:xfrm>
            <a:off x="4030663" y="2789238"/>
            <a:ext cx="3190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pitchFamily="34" charset="0"/>
              </a:rPr>
              <a:t>P</a:t>
            </a:r>
            <a:endParaRPr lang="en-US" sz="2400">
              <a:latin typeface="Arial" pitchFamily="34" charset="0"/>
            </a:endParaRPr>
          </a:p>
        </p:txBody>
      </p:sp>
      <p:sp>
        <p:nvSpPr>
          <p:cNvPr id="59429" name="Text Box 35"/>
          <p:cNvSpPr txBox="1">
            <a:spLocks noChangeArrowheads="1"/>
          </p:cNvSpPr>
          <p:nvPr/>
        </p:nvSpPr>
        <p:spPr bwMode="auto">
          <a:xfrm>
            <a:off x="3878263" y="2789238"/>
            <a:ext cx="3190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pitchFamily="34" charset="0"/>
              </a:rPr>
              <a:t>A</a:t>
            </a:r>
            <a:endParaRPr lang="en-US" sz="2400">
              <a:latin typeface="Arial" pitchFamily="34" charset="0"/>
            </a:endParaRPr>
          </a:p>
        </p:txBody>
      </p:sp>
      <p:sp>
        <p:nvSpPr>
          <p:cNvPr id="59430" name="Text Box 36"/>
          <p:cNvSpPr txBox="1">
            <a:spLocks noChangeArrowheads="1"/>
          </p:cNvSpPr>
          <p:nvPr/>
        </p:nvSpPr>
        <p:spPr bwMode="auto">
          <a:xfrm>
            <a:off x="3711575" y="2789238"/>
            <a:ext cx="330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Arial" pitchFamily="34" charset="0"/>
              </a:rPr>
              <a:t>U</a:t>
            </a:r>
            <a:endParaRPr lang="en-US" sz="2400">
              <a:latin typeface="Arial" pitchFamily="34" charset="0"/>
            </a:endParaRPr>
          </a:p>
        </p:txBody>
      </p:sp>
      <p:sp>
        <p:nvSpPr>
          <p:cNvPr id="59431" name="Text Box 37"/>
          <p:cNvSpPr txBox="1">
            <a:spLocks noChangeArrowheads="1"/>
          </p:cNvSpPr>
          <p:nvPr/>
        </p:nvSpPr>
        <p:spPr bwMode="auto">
          <a:xfrm>
            <a:off x="2759075" y="2697163"/>
            <a:ext cx="57785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latin typeface="Arial" pitchFamily="34" charset="0"/>
              </a:rPr>
              <a:t>head</a:t>
            </a:r>
          </a:p>
          <a:p>
            <a:r>
              <a:rPr lang="en-US" sz="1400">
                <a:latin typeface="Arial" pitchFamily="34" charset="0"/>
              </a:rPr>
              <a:t>len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59432" name="Text Box 38"/>
          <p:cNvSpPr txBox="1">
            <a:spLocks noChangeArrowheads="1"/>
          </p:cNvSpPr>
          <p:nvPr/>
        </p:nvSpPr>
        <p:spPr bwMode="auto">
          <a:xfrm>
            <a:off x="3238500" y="2697163"/>
            <a:ext cx="5683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latin typeface="Arial" pitchFamily="34" charset="0"/>
              </a:rPr>
              <a:t>not</a:t>
            </a:r>
          </a:p>
          <a:p>
            <a:r>
              <a:rPr lang="en-US" sz="1400">
                <a:latin typeface="Arial" pitchFamily="34" charset="0"/>
              </a:rPr>
              <a:t>used</a:t>
            </a:r>
            <a:endParaRPr lang="en-US" sz="1800">
              <a:latin typeface="Arial" pitchFamily="34" charset="0"/>
            </a:endParaRPr>
          </a:p>
        </p:txBody>
      </p:sp>
      <p:sp>
        <p:nvSpPr>
          <p:cNvPr id="59433" name="Line 39"/>
          <p:cNvSpPr>
            <a:spLocks noChangeShapeType="1"/>
          </p:cNvSpPr>
          <p:nvPr/>
        </p:nvSpPr>
        <p:spPr bwMode="auto">
          <a:xfrm flipV="1">
            <a:off x="3287713" y="2762250"/>
            <a:ext cx="0" cy="392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59434" name="Text Box 40"/>
          <p:cNvSpPr txBox="1">
            <a:spLocks noChangeArrowheads="1"/>
          </p:cNvSpPr>
          <p:nvPr/>
        </p:nvSpPr>
        <p:spPr bwMode="auto">
          <a:xfrm>
            <a:off x="3317875" y="3648075"/>
            <a:ext cx="28940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Arial" pitchFamily="34" charset="0"/>
              </a:rPr>
              <a:t>options (variable length)</a:t>
            </a:r>
            <a:endParaRPr lang="en-US" sz="240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Flags in ICMP mobile extension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H: home agent bit</a:t>
            </a:r>
          </a:p>
          <a:p>
            <a:r>
              <a:rPr lang="en-US" dirty="0" smtClean="0"/>
              <a:t>F: foreign agent bit</a:t>
            </a:r>
          </a:p>
          <a:p>
            <a:r>
              <a:rPr lang="en-US" dirty="0" smtClean="0"/>
              <a:t>R: registration required bit</a:t>
            </a:r>
          </a:p>
          <a:p>
            <a:r>
              <a:rPr lang="en-US" dirty="0" smtClean="0"/>
              <a:t>M,G: encapsulation bits (minimal or GRE encapsulation)</a:t>
            </a:r>
          </a:p>
          <a:p>
            <a:r>
              <a:rPr lang="en-US" dirty="0" smtClean="0"/>
              <a:t>B: busy</a:t>
            </a:r>
          </a:p>
          <a:p>
            <a:r>
              <a:rPr lang="en-US" dirty="0" smtClean="0"/>
              <a:t>r: reserved</a:t>
            </a:r>
          </a:p>
          <a:p>
            <a:r>
              <a:rPr lang="en-US" dirty="0" smtClean="0"/>
              <a:t>T: </a:t>
            </a:r>
            <a:r>
              <a:rPr lang="en-US" smtClean="0"/>
              <a:t>reverse tunneling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Wireless, Mobile Networks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6-</a:t>
            </a:r>
            <a:fld id="{654E6535-1D95-4E66-8594-D47E6CBAA06E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3" name="Picture 16" descr="underline_base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" y="809625"/>
            <a:ext cx="7313613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>
                <a:latin typeface="Arial" charset="0"/>
              </a:rPr>
              <a:t>Wireless, Mobile Networks</a:t>
            </a:r>
          </a:p>
        </p:txBody>
      </p:sp>
      <p:sp>
        <p:nvSpPr>
          <p:cNvPr id="604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6-</a:t>
            </a:r>
            <a:fld id="{210B28C7-8831-401D-93AC-020DBCAD8EA7}" type="slidenum">
              <a:rPr lang="en-US"/>
              <a:pPr/>
              <a:t>41</a:t>
            </a:fld>
            <a:endParaRPr lang="en-US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>
          <a:xfrm>
            <a:off x="490538" y="69850"/>
            <a:ext cx="7772400" cy="942975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Gill Sans MT"/>
                <a:ea typeface="ＭＳ Ｐゴシック" charset="0"/>
                <a:cs typeface="Gill Sans MT"/>
              </a:rPr>
              <a:t>Mobile</a:t>
            </a:r>
            <a:r>
              <a:rPr lang="en-US" dirty="0">
                <a:latin typeface="Gill Sans MT" charset="0"/>
                <a:ea typeface="ＭＳ Ｐゴシック" charset="0"/>
              </a:rPr>
              <a:t> IP: registration example</a:t>
            </a:r>
          </a:p>
        </p:txBody>
      </p:sp>
      <p:sp>
        <p:nvSpPr>
          <p:cNvPr id="131077" name="Text Box 40"/>
          <p:cNvSpPr txBox="1">
            <a:spLocks noChangeArrowheads="1"/>
          </p:cNvSpPr>
          <p:nvPr/>
        </p:nvSpPr>
        <p:spPr bwMode="auto">
          <a:xfrm>
            <a:off x="4594225" y="1011238"/>
            <a:ext cx="23225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99"/>
                </a:solidFill>
                <a:latin typeface="Gill Sans MT" pitchFamily="34" charset="0"/>
                <a:ea typeface="ÇlÇr ñæí©" charset="-128"/>
              </a:rPr>
              <a:t>visited network: 79.129.13/24</a:t>
            </a:r>
          </a:p>
        </p:txBody>
      </p:sp>
      <p:sp>
        <p:nvSpPr>
          <p:cNvPr id="131078" name="Text Box 41"/>
          <p:cNvSpPr txBox="1">
            <a:spLocks noChangeArrowheads="1"/>
          </p:cNvSpPr>
          <p:nvPr/>
        </p:nvSpPr>
        <p:spPr bwMode="auto">
          <a:xfrm>
            <a:off x="1331913" y="1149350"/>
            <a:ext cx="14335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>
                <a:solidFill>
                  <a:srgbClr val="000099"/>
                </a:solidFill>
                <a:latin typeface="Gill Sans MT" pitchFamily="34" charset="0"/>
                <a:ea typeface="ÇlÇr ñæí©" charset="-128"/>
              </a:rPr>
              <a:t>home agent</a:t>
            </a:r>
          </a:p>
          <a:p>
            <a:pPr algn="ctr"/>
            <a:r>
              <a:rPr lang="en-US" sz="1400">
                <a:solidFill>
                  <a:srgbClr val="000099"/>
                </a:solidFill>
                <a:latin typeface="Gill Sans MT" pitchFamily="34" charset="0"/>
                <a:ea typeface="ÇlÇr ñæí©" charset="-128"/>
              </a:rPr>
              <a:t>HA: 128.119.40.7</a:t>
            </a:r>
          </a:p>
        </p:txBody>
      </p:sp>
      <p:sp>
        <p:nvSpPr>
          <p:cNvPr id="131079" name="Text Box 42"/>
          <p:cNvSpPr txBox="1">
            <a:spLocks noChangeArrowheads="1"/>
          </p:cNvSpPr>
          <p:nvPr/>
        </p:nvSpPr>
        <p:spPr bwMode="auto">
          <a:xfrm>
            <a:off x="3725863" y="1195388"/>
            <a:ext cx="14795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99"/>
                </a:solidFill>
                <a:latin typeface="Gill Sans MT" pitchFamily="34" charset="0"/>
                <a:ea typeface="ÇlÇr ñæí©" charset="-128"/>
              </a:rPr>
              <a:t>foreign agent</a:t>
            </a:r>
          </a:p>
          <a:p>
            <a:r>
              <a:rPr lang="en-US" sz="1400">
                <a:solidFill>
                  <a:srgbClr val="000099"/>
                </a:solidFill>
                <a:latin typeface="Gill Sans MT" pitchFamily="34" charset="0"/>
                <a:ea typeface="ÇlÇr ñæí©" charset="-128"/>
              </a:rPr>
              <a:t>COA: 79.129.13.2</a:t>
            </a:r>
          </a:p>
          <a:p>
            <a:endParaRPr lang="en-US"/>
          </a:p>
        </p:txBody>
      </p:sp>
      <p:sp>
        <p:nvSpPr>
          <p:cNvPr id="131080" name="Text Box 46"/>
          <p:cNvSpPr txBox="1">
            <a:spLocks noChangeArrowheads="1"/>
          </p:cNvSpPr>
          <p:nvPr/>
        </p:nvSpPr>
        <p:spPr bwMode="auto">
          <a:xfrm>
            <a:off x="6886575" y="1555750"/>
            <a:ext cx="162083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0099"/>
                </a:solidFill>
                <a:latin typeface="Gill Sans MT" pitchFamily="34" charset="0"/>
                <a:ea typeface="ÇlÇr ñæí©" charset="-128"/>
              </a:rPr>
              <a:t>mobile agent</a:t>
            </a:r>
          </a:p>
          <a:p>
            <a:r>
              <a:rPr lang="en-US" sz="1400">
                <a:solidFill>
                  <a:srgbClr val="000099"/>
                </a:solidFill>
                <a:latin typeface="Gill Sans MT" pitchFamily="34" charset="0"/>
                <a:ea typeface="ÇlÇr ñæí©" charset="-128"/>
              </a:rPr>
              <a:t>MA: 128.119.40.186</a:t>
            </a: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4456113" y="2732088"/>
            <a:ext cx="2390775" cy="1516062"/>
            <a:chOff x="4456543" y="2732527"/>
            <a:chExt cx="2389911" cy="1515110"/>
          </a:xfrm>
        </p:grpSpPr>
        <p:sp>
          <p:nvSpPr>
            <p:cNvPr id="131125" name="Line 47"/>
            <p:cNvSpPr>
              <a:spLocks noChangeShapeType="1"/>
            </p:cNvSpPr>
            <p:nvPr/>
          </p:nvSpPr>
          <p:spPr bwMode="auto">
            <a:xfrm flipH="1">
              <a:off x="4456543" y="2886364"/>
              <a:ext cx="2389911" cy="35790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" name="Group 48"/>
            <p:cNvGrpSpPr>
              <a:grpSpLocks/>
            </p:cNvGrpSpPr>
            <p:nvPr/>
          </p:nvGrpSpPr>
          <p:grpSpPr bwMode="auto">
            <a:xfrm>
              <a:off x="4617712" y="2732527"/>
              <a:ext cx="1882140" cy="1515110"/>
              <a:chOff x="13860" y="6885"/>
              <a:chExt cx="2964" cy="2386"/>
            </a:xfrm>
          </p:grpSpPr>
          <p:sp>
            <p:nvSpPr>
              <p:cNvPr id="131127" name="Text Box 49"/>
              <p:cNvSpPr txBox="1">
                <a:spLocks noChangeArrowheads="1"/>
              </p:cNvSpPr>
              <p:nvPr/>
            </p:nvSpPr>
            <p:spPr bwMode="auto">
              <a:xfrm>
                <a:off x="13860" y="6885"/>
                <a:ext cx="2510" cy="45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sz="1600">
                    <a:solidFill>
                      <a:srgbClr val="C00000"/>
                    </a:solidFill>
                    <a:latin typeface="Gill Sans MT" pitchFamily="34" charset="0"/>
                    <a:ea typeface="ÇlÇr ñæí©" charset="-128"/>
                  </a:rPr>
                  <a:t>registration req. </a:t>
                </a:r>
              </a:p>
            </p:txBody>
          </p:sp>
          <p:sp>
            <p:nvSpPr>
              <p:cNvPr id="131128" name="Text Box 50"/>
              <p:cNvSpPr txBox="1">
                <a:spLocks noChangeArrowheads="1"/>
              </p:cNvSpPr>
              <p:nvPr/>
            </p:nvSpPr>
            <p:spPr bwMode="auto">
              <a:xfrm>
                <a:off x="14132" y="7394"/>
                <a:ext cx="2692" cy="1877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200">
                    <a:latin typeface="Arial" pitchFamily="34" charset="0"/>
                    <a:ea typeface="ÇlÇr ñæí©" charset="-128"/>
                  </a:rPr>
                  <a:t>COA: 79.129.13.2</a:t>
                </a:r>
              </a:p>
              <a:p>
                <a:r>
                  <a:rPr lang="en-US" sz="1200">
                    <a:latin typeface="Arial" pitchFamily="34" charset="0"/>
                    <a:ea typeface="ÇlÇr ñæí©" charset="-128"/>
                  </a:rPr>
                  <a:t>HA: 128.119.40.7</a:t>
                </a:r>
              </a:p>
              <a:p>
                <a:r>
                  <a:rPr lang="en-US" sz="1200">
                    <a:latin typeface="Arial" pitchFamily="34" charset="0"/>
                    <a:ea typeface="ÇlÇr ñæí©" charset="-128"/>
                  </a:rPr>
                  <a:t>MA: 128.119.40.186</a:t>
                </a:r>
              </a:p>
              <a:p>
                <a:r>
                  <a:rPr lang="en-US" sz="1200">
                    <a:latin typeface="Arial" pitchFamily="34" charset="0"/>
                    <a:ea typeface="ÇlÇr ñæí©" charset="-128"/>
                  </a:rPr>
                  <a:t>Lifetime: 9999</a:t>
                </a:r>
              </a:p>
              <a:p>
                <a:r>
                  <a:rPr lang="en-US" sz="1200">
                    <a:latin typeface="Arial" pitchFamily="34" charset="0"/>
                    <a:ea typeface="ÇlÇr ñæí©" charset="-128"/>
                  </a:rPr>
                  <a:t>identification:714</a:t>
                </a:r>
              </a:p>
              <a:p>
                <a:r>
                  <a:rPr lang="en-US" sz="1200">
                    <a:latin typeface="Arial" pitchFamily="34" charset="0"/>
                    <a:ea typeface="ÇlÇr ñæí©" charset="-128"/>
                  </a:rPr>
                  <a:t>….</a:t>
                </a:r>
              </a:p>
              <a:p>
                <a:endParaRPr lang="en-US"/>
              </a:p>
            </p:txBody>
          </p:sp>
        </p:grpSp>
      </p:grpSp>
      <p:grpSp>
        <p:nvGrpSpPr>
          <p:cNvPr id="4" name="Group 36"/>
          <p:cNvGrpSpPr>
            <a:grpSpLocks/>
          </p:cNvGrpSpPr>
          <p:nvPr/>
        </p:nvGrpSpPr>
        <p:grpSpPr bwMode="auto">
          <a:xfrm>
            <a:off x="2022475" y="4606925"/>
            <a:ext cx="2422525" cy="1489075"/>
            <a:chOff x="2023162" y="4606595"/>
            <a:chExt cx="2421839" cy="1489368"/>
          </a:xfrm>
        </p:grpSpPr>
        <p:sp>
          <p:nvSpPr>
            <p:cNvPr id="131121" name="Line 57"/>
            <p:cNvSpPr>
              <a:spLocks noChangeShapeType="1"/>
            </p:cNvSpPr>
            <p:nvPr/>
          </p:nvSpPr>
          <p:spPr bwMode="auto">
            <a:xfrm>
              <a:off x="2023162" y="4887778"/>
              <a:ext cx="2421839" cy="41157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" name="Group 54"/>
            <p:cNvGrpSpPr>
              <a:grpSpLocks/>
            </p:cNvGrpSpPr>
            <p:nvPr/>
          </p:nvGrpSpPr>
          <p:grpSpPr bwMode="auto">
            <a:xfrm>
              <a:off x="2355497" y="4606595"/>
              <a:ext cx="1823720" cy="1489368"/>
              <a:chOff x="6012" y="8219"/>
              <a:chExt cx="2872" cy="1726"/>
            </a:xfrm>
          </p:grpSpPr>
          <p:sp>
            <p:nvSpPr>
              <p:cNvPr id="131123" name="Text Box 55"/>
              <p:cNvSpPr txBox="1">
                <a:spLocks noChangeArrowheads="1"/>
              </p:cNvSpPr>
              <p:nvPr/>
            </p:nvSpPr>
            <p:spPr bwMode="auto">
              <a:xfrm>
                <a:off x="6012" y="8219"/>
                <a:ext cx="2872" cy="45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600">
                    <a:solidFill>
                      <a:srgbClr val="C00000"/>
                    </a:solidFill>
                    <a:latin typeface="Gill Sans MT" pitchFamily="34" charset="0"/>
                    <a:ea typeface="ÇlÇr ñæí©" charset="-128"/>
                  </a:rPr>
                  <a:t>registration reply </a:t>
                </a:r>
              </a:p>
            </p:txBody>
          </p:sp>
          <p:sp>
            <p:nvSpPr>
              <p:cNvPr id="131124" name="Text Box 56"/>
              <p:cNvSpPr txBox="1">
                <a:spLocks noChangeArrowheads="1"/>
              </p:cNvSpPr>
              <p:nvPr/>
            </p:nvSpPr>
            <p:spPr bwMode="auto">
              <a:xfrm>
                <a:off x="6084" y="8580"/>
                <a:ext cx="2751" cy="136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200">
                    <a:latin typeface="Arial" pitchFamily="34" charset="0"/>
                    <a:ea typeface="ÇlÇr ñæí©" charset="-128"/>
                  </a:rPr>
                  <a:t>HA: 128.119.40.7</a:t>
                </a:r>
              </a:p>
              <a:p>
                <a:r>
                  <a:rPr lang="en-US" sz="1200">
                    <a:latin typeface="Arial" pitchFamily="34" charset="0"/>
                    <a:ea typeface="ÇlÇr ñæí©" charset="-128"/>
                  </a:rPr>
                  <a:t>MA: 128.119.40.186</a:t>
                </a:r>
              </a:p>
              <a:p>
                <a:r>
                  <a:rPr lang="en-US" sz="1200">
                    <a:latin typeface="Arial" pitchFamily="34" charset="0"/>
                    <a:ea typeface="ÇlÇr ñæí©" charset="-128"/>
                  </a:rPr>
                  <a:t>Lifetime: 4999</a:t>
                </a:r>
              </a:p>
              <a:p>
                <a:r>
                  <a:rPr lang="en-US" sz="1200">
                    <a:latin typeface="Arial" pitchFamily="34" charset="0"/>
                    <a:ea typeface="ÇlÇr ñæí©" charset="-128"/>
                  </a:rPr>
                  <a:t>Identification: 714</a:t>
                </a:r>
              </a:p>
              <a:p>
                <a:r>
                  <a:rPr lang="en-US" sz="1200">
                    <a:latin typeface="Arial" pitchFamily="34" charset="0"/>
                    <a:ea typeface="ÇlÇr ñæí©" charset="-128"/>
                  </a:rPr>
                  <a:t>encapsulation format</a:t>
                </a:r>
              </a:p>
              <a:p>
                <a:r>
                  <a:rPr lang="en-US" sz="1200">
                    <a:latin typeface="Arial" pitchFamily="34" charset="0"/>
                    <a:ea typeface="ÇlÇr ñæí©" charset="-128"/>
                  </a:rPr>
                  <a:t>….</a:t>
                </a:r>
              </a:p>
              <a:p>
                <a:endParaRPr lang="en-US" sz="1200">
                  <a:latin typeface="Arial" pitchFamily="34" charset="0"/>
                  <a:ea typeface="ÇlÇr ñæí©" charset="-128"/>
                  <a:cs typeface="Arial" pitchFamily="34" charset="0"/>
                </a:endParaRPr>
              </a:p>
            </p:txBody>
          </p:sp>
        </p:grp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4449763" y="4805363"/>
            <a:ext cx="2422525" cy="1520825"/>
            <a:chOff x="4450016" y="4805226"/>
            <a:chExt cx="2421839" cy="1521673"/>
          </a:xfrm>
        </p:grpSpPr>
        <p:sp>
          <p:nvSpPr>
            <p:cNvPr id="131118" name="Line 57"/>
            <p:cNvSpPr>
              <a:spLocks noChangeShapeType="1"/>
            </p:cNvSpPr>
            <p:nvPr/>
          </p:nvSpPr>
          <p:spPr bwMode="auto">
            <a:xfrm>
              <a:off x="4450016" y="5467360"/>
              <a:ext cx="2421839" cy="41157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119" name="Text Box 58"/>
            <p:cNvSpPr txBox="1">
              <a:spLocks noChangeArrowheads="1"/>
            </p:cNvSpPr>
            <p:nvPr/>
          </p:nvSpPr>
          <p:spPr bwMode="auto">
            <a:xfrm>
              <a:off x="4680345" y="4805226"/>
              <a:ext cx="1750471" cy="2857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>
                  <a:solidFill>
                    <a:srgbClr val="C00000"/>
                  </a:solidFill>
                  <a:latin typeface="Gill Sans MT" pitchFamily="34" charset="0"/>
                  <a:ea typeface="ÇlÇr ñæí©" charset="-128"/>
                </a:rPr>
                <a:t>registration reply </a:t>
              </a:r>
            </a:p>
          </p:txBody>
        </p:sp>
        <p:sp>
          <p:nvSpPr>
            <p:cNvPr id="131120" name="Text Box 59"/>
            <p:cNvSpPr txBox="1">
              <a:spLocks noChangeArrowheads="1"/>
            </p:cNvSpPr>
            <p:nvPr/>
          </p:nvSpPr>
          <p:spPr bwMode="auto">
            <a:xfrm>
              <a:off x="4790602" y="5123591"/>
              <a:ext cx="1697939" cy="12033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>
                  <a:latin typeface="Arial" pitchFamily="34" charset="0"/>
                  <a:ea typeface="ÇlÇr ñæí©" charset="-128"/>
                </a:rPr>
                <a:t>HA: 128.119.40.7</a:t>
              </a:r>
            </a:p>
            <a:p>
              <a:r>
                <a:rPr lang="en-US" sz="1200">
                  <a:latin typeface="Arial" pitchFamily="34" charset="0"/>
                  <a:ea typeface="ÇlÇr ñæí©" charset="-128"/>
                </a:rPr>
                <a:t>MA: 128.119.40.186</a:t>
              </a:r>
            </a:p>
            <a:p>
              <a:r>
                <a:rPr lang="en-US" sz="1200">
                  <a:latin typeface="Arial" pitchFamily="34" charset="0"/>
                  <a:ea typeface="ÇlÇr ñæí©" charset="-128"/>
                </a:rPr>
                <a:t>Lifetime: 4999</a:t>
              </a:r>
            </a:p>
            <a:p>
              <a:r>
                <a:rPr lang="en-US" sz="1200">
                  <a:latin typeface="Arial" pitchFamily="34" charset="0"/>
                  <a:ea typeface="ÇlÇr ñæí©" charset="-128"/>
                </a:rPr>
                <a:t>Identification: 714</a:t>
              </a:r>
            </a:p>
            <a:p>
              <a:r>
                <a:rPr lang="en-US" sz="1200">
                  <a:latin typeface="Arial" pitchFamily="34" charset="0"/>
                  <a:ea typeface="ÇlÇr ñæí©" charset="-128"/>
                </a:rPr>
                <a:t>….</a:t>
              </a:r>
            </a:p>
            <a:p>
              <a:endParaRPr lang="en-US"/>
            </a:p>
          </p:txBody>
        </p:sp>
      </p:grpSp>
      <p:sp>
        <p:nvSpPr>
          <p:cNvPr id="131084" name="Text Box 61"/>
          <p:cNvSpPr txBox="1">
            <a:spLocks noChangeArrowheads="1"/>
          </p:cNvSpPr>
          <p:nvPr/>
        </p:nvSpPr>
        <p:spPr bwMode="auto">
          <a:xfrm>
            <a:off x="1408113" y="6048375"/>
            <a:ext cx="1004887" cy="342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600">
                <a:latin typeface="Gill Sans MT" pitchFamily="34" charset="0"/>
                <a:ea typeface="ÇlÇr ñæí©" charset="-128"/>
              </a:rPr>
              <a:t>time</a:t>
            </a:r>
          </a:p>
        </p:txBody>
      </p:sp>
      <p:grpSp>
        <p:nvGrpSpPr>
          <p:cNvPr id="7" name="Group 332"/>
          <p:cNvGrpSpPr>
            <a:grpSpLocks/>
          </p:cNvGrpSpPr>
          <p:nvPr/>
        </p:nvGrpSpPr>
        <p:grpSpPr bwMode="auto">
          <a:xfrm>
            <a:off x="1687513" y="1671638"/>
            <a:ext cx="749300" cy="314325"/>
            <a:chOff x="2356" y="1300"/>
            <a:chExt cx="555" cy="194"/>
          </a:xfrm>
        </p:grpSpPr>
        <p:sp>
          <p:nvSpPr>
            <p:cNvPr id="131110" name="Oval 407"/>
            <p:cNvSpPr>
              <a:spLocks noChangeArrowheads="1"/>
            </p:cNvSpPr>
            <p:nvPr/>
          </p:nvSpPr>
          <p:spPr bwMode="auto">
            <a:xfrm>
              <a:off x="2357" y="1385"/>
              <a:ext cx="551" cy="1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FFFFFF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31111" name="Rectangle 410"/>
            <p:cNvSpPr>
              <a:spLocks noChangeArrowheads="1"/>
            </p:cNvSpPr>
            <p:nvPr/>
          </p:nvSpPr>
          <p:spPr bwMode="auto">
            <a:xfrm>
              <a:off x="2357" y="1374"/>
              <a:ext cx="554" cy="66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FFFF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31112" name="Oval 411"/>
            <p:cNvSpPr>
              <a:spLocks noChangeArrowheads="1"/>
            </p:cNvSpPr>
            <p:nvPr/>
          </p:nvSpPr>
          <p:spPr bwMode="auto">
            <a:xfrm>
              <a:off x="2356" y="1300"/>
              <a:ext cx="551" cy="127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FFFFFF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8" name="Group 329"/>
            <p:cNvGrpSpPr>
              <a:grpSpLocks/>
            </p:cNvGrpSpPr>
            <p:nvPr/>
          </p:nvGrpSpPr>
          <p:grpSpPr bwMode="auto">
            <a:xfrm>
              <a:off x="2468" y="1332"/>
              <a:ext cx="310" cy="60"/>
              <a:chOff x="2468" y="1332"/>
              <a:chExt cx="310" cy="60"/>
            </a:xfrm>
          </p:grpSpPr>
          <p:sp>
            <p:nvSpPr>
              <p:cNvPr id="131116" name="Freeform 326"/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117" name="Freeform 327"/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7" name="Line 330"/>
            <p:cNvSpPr>
              <a:spLocks noChangeShapeType="1"/>
            </p:cNvSpPr>
            <p:nvPr/>
          </p:nvSpPr>
          <p:spPr bwMode="auto">
            <a:xfrm>
              <a:off x="2357" y="1361"/>
              <a:ext cx="0" cy="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68" name="Line 331"/>
            <p:cNvSpPr>
              <a:spLocks noChangeShapeType="1"/>
            </p:cNvSpPr>
            <p:nvPr/>
          </p:nvSpPr>
          <p:spPr bwMode="auto">
            <a:xfrm>
              <a:off x="2907" y="1363"/>
              <a:ext cx="0" cy="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</p:grpSp>
      <p:grpSp>
        <p:nvGrpSpPr>
          <p:cNvPr id="9" name="Group 332"/>
          <p:cNvGrpSpPr>
            <a:grpSpLocks/>
          </p:cNvGrpSpPr>
          <p:nvPr/>
        </p:nvGrpSpPr>
        <p:grpSpPr bwMode="auto">
          <a:xfrm>
            <a:off x="4049713" y="1673225"/>
            <a:ext cx="749300" cy="312738"/>
            <a:chOff x="2356" y="1300"/>
            <a:chExt cx="555" cy="194"/>
          </a:xfrm>
        </p:grpSpPr>
        <p:sp>
          <p:nvSpPr>
            <p:cNvPr id="131102" name="Oval 407"/>
            <p:cNvSpPr>
              <a:spLocks noChangeArrowheads="1"/>
            </p:cNvSpPr>
            <p:nvPr/>
          </p:nvSpPr>
          <p:spPr bwMode="auto">
            <a:xfrm>
              <a:off x="2357" y="1385"/>
              <a:ext cx="551" cy="109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FFFFFF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31103" name="Rectangle 410"/>
            <p:cNvSpPr>
              <a:spLocks noChangeArrowheads="1"/>
            </p:cNvSpPr>
            <p:nvPr/>
          </p:nvSpPr>
          <p:spPr bwMode="auto">
            <a:xfrm>
              <a:off x="2357" y="1374"/>
              <a:ext cx="554" cy="66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FFFF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31104" name="Oval 411"/>
            <p:cNvSpPr>
              <a:spLocks noChangeArrowheads="1"/>
            </p:cNvSpPr>
            <p:nvPr/>
          </p:nvSpPr>
          <p:spPr bwMode="auto">
            <a:xfrm>
              <a:off x="2356" y="1300"/>
              <a:ext cx="551" cy="127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FFFFFF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10" name="Group 329"/>
            <p:cNvGrpSpPr>
              <a:grpSpLocks/>
            </p:cNvGrpSpPr>
            <p:nvPr/>
          </p:nvGrpSpPr>
          <p:grpSpPr bwMode="auto">
            <a:xfrm>
              <a:off x="2468" y="1332"/>
              <a:ext cx="310" cy="60"/>
              <a:chOff x="2468" y="1332"/>
              <a:chExt cx="310" cy="60"/>
            </a:xfrm>
          </p:grpSpPr>
          <p:sp>
            <p:nvSpPr>
              <p:cNvPr id="131108" name="Freeform 326"/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109" name="Freeform 327"/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6" name="Line 330"/>
            <p:cNvSpPr>
              <a:spLocks noChangeShapeType="1"/>
            </p:cNvSpPr>
            <p:nvPr/>
          </p:nvSpPr>
          <p:spPr bwMode="auto">
            <a:xfrm>
              <a:off x="2357" y="1361"/>
              <a:ext cx="0" cy="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77" name="Line 331"/>
            <p:cNvSpPr>
              <a:spLocks noChangeShapeType="1"/>
            </p:cNvSpPr>
            <p:nvPr/>
          </p:nvSpPr>
          <p:spPr bwMode="auto">
            <a:xfrm>
              <a:off x="2907" y="1363"/>
              <a:ext cx="0" cy="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</p:grpSp>
      <p:cxnSp>
        <p:nvCxnSpPr>
          <p:cNvPr id="60447" name="Straight Connector 60446"/>
          <p:cNvCxnSpPr>
            <a:cxnSpLocks noChangeShapeType="1"/>
          </p:cNvCxnSpPr>
          <p:nvPr/>
        </p:nvCxnSpPr>
        <p:spPr bwMode="auto">
          <a:xfrm>
            <a:off x="2020888" y="2043113"/>
            <a:ext cx="0" cy="4260850"/>
          </a:xfrm>
          <a:prstGeom prst="line">
            <a:avLst/>
          </a:prstGeom>
          <a:noFill/>
          <a:ln w="9525">
            <a:solidFill>
              <a:srgbClr val="A6A6A6"/>
            </a:solidFill>
            <a:prstDash val="sysDash"/>
            <a:round/>
            <a:headEnd/>
            <a:tailEnd type="triangle" w="med" len="med"/>
          </a:ln>
          <a:effectLst/>
        </p:spPr>
      </p:cxnSp>
      <p:cxnSp>
        <p:nvCxnSpPr>
          <p:cNvPr id="82" name="Straight Connector 81"/>
          <p:cNvCxnSpPr>
            <a:cxnSpLocks noChangeShapeType="1"/>
          </p:cNvCxnSpPr>
          <p:nvPr/>
        </p:nvCxnSpPr>
        <p:spPr bwMode="auto">
          <a:xfrm>
            <a:off x="4424363" y="2138363"/>
            <a:ext cx="0" cy="4260850"/>
          </a:xfrm>
          <a:prstGeom prst="line">
            <a:avLst/>
          </a:prstGeom>
          <a:noFill/>
          <a:ln w="9525">
            <a:solidFill>
              <a:srgbClr val="A6A6A6"/>
            </a:solidFill>
            <a:prstDash val="sysDash"/>
            <a:round/>
            <a:headEnd/>
            <a:tailEnd/>
          </a:ln>
          <a:effectLst/>
        </p:spPr>
      </p:cxnSp>
      <p:cxnSp>
        <p:nvCxnSpPr>
          <p:cNvPr id="83" name="Straight Connector 82"/>
          <p:cNvCxnSpPr>
            <a:cxnSpLocks noChangeShapeType="1"/>
          </p:cNvCxnSpPr>
          <p:nvPr/>
        </p:nvCxnSpPr>
        <p:spPr bwMode="auto">
          <a:xfrm>
            <a:off x="6884988" y="1931988"/>
            <a:ext cx="0" cy="4260850"/>
          </a:xfrm>
          <a:prstGeom prst="line">
            <a:avLst/>
          </a:prstGeom>
          <a:noFill/>
          <a:ln w="9525">
            <a:solidFill>
              <a:srgbClr val="A6A6A6"/>
            </a:solidFill>
            <a:prstDash val="sysDash"/>
            <a:round/>
            <a:headEnd/>
            <a:tailEnd/>
          </a:ln>
          <a:effectLst/>
        </p:spPr>
      </p:cxnSp>
      <p:grpSp>
        <p:nvGrpSpPr>
          <p:cNvPr id="11" name="Group 356"/>
          <p:cNvGrpSpPr>
            <a:grpSpLocks/>
          </p:cNvGrpSpPr>
          <p:nvPr/>
        </p:nvGrpSpPr>
        <p:grpSpPr bwMode="auto">
          <a:xfrm>
            <a:off x="6176963" y="1479550"/>
            <a:ext cx="750887" cy="587375"/>
            <a:chOff x="313" y="1497"/>
            <a:chExt cx="1152" cy="1014"/>
          </a:xfrm>
        </p:grpSpPr>
        <p:pic>
          <p:nvPicPr>
            <p:cNvPr id="131100" name="Picture 354" descr="laptop_stylized_small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3" y="1727"/>
              <a:ext cx="1152" cy="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1101" name="Picture 355" descr="antenna_stylized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4" y="1497"/>
              <a:ext cx="1113" cy="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" name="Group 33"/>
          <p:cNvGrpSpPr>
            <a:grpSpLocks/>
          </p:cNvGrpSpPr>
          <p:nvPr/>
        </p:nvGrpSpPr>
        <p:grpSpPr bwMode="auto">
          <a:xfrm>
            <a:off x="4364038" y="1917700"/>
            <a:ext cx="2528887" cy="773113"/>
            <a:chOff x="4364182" y="1918294"/>
            <a:chExt cx="2528454" cy="771797"/>
          </a:xfrm>
        </p:grpSpPr>
        <p:sp>
          <p:nvSpPr>
            <p:cNvPr id="131097" name="Line 43"/>
            <p:cNvSpPr>
              <a:spLocks noChangeShapeType="1"/>
            </p:cNvSpPr>
            <p:nvPr/>
          </p:nvSpPr>
          <p:spPr bwMode="auto">
            <a:xfrm>
              <a:off x="4364182" y="2158999"/>
              <a:ext cx="2528454" cy="40409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098" name="Text Box 45"/>
            <p:cNvSpPr txBox="1">
              <a:spLocks noChangeArrowheads="1"/>
            </p:cNvSpPr>
            <p:nvPr/>
          </p:nvSpPr>
          <p:spPr bwMode="auto">
            <a:xfrm>
              <a:off x="4708630" y="1918294"/>
              <a:ext cx="1641369" cy="323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>
                  <a:solidFill>
                    <a:srgbClr val="C00000"/>
                  </a:solidFill>
                  <a:latin typeface="Gill Sans MT" pitchFamily="34" charset="0"/>
                  <a:ea typeface="ÇlÇr ñæí©" charset="-128"/>
                </a:rPr>
                <a:t>ICMP agent adv.</a:t>
              </a:r>
            </a:p>
          </p:txBody>
        </p:sp>
        <p:sp>
          <p:nvSpPr>
            <p:cNvPr id="131099" name="Text Box 44"/>
            <p:cNvSpPr txBox="1">
              <a:spLocks noChangeArrowheads="1"/>
            </p:cNvSpPr>
            <p:nvPr/>
          </p:nvSpPr>
          <p:spPr bwMode="auto">
            <a:xfrm>
              <a:off x="4813694" y="2210105"/>
              <a:ext cx="1397757" cy="47998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>
                  <a:latin typeface="Arial" pitchFamily="34" charset="0"/>
                  <a:ea typeface="ÇlÇr ñæí©" charset="-128"/>
                </a:rPr>
                <a:t>COA: 79.129.13.2</a:t>
              </a:r>
            </a:p>
            <a:p>
              <a:r>
                <a:rPr lang="en-US" sz="1200">
                  <a:latin typeface="Arial" pitchFamily="34" charset="0"/>
                  <a:ea typeface="ÇlÇr ñæí©" charset="-128"/>
                </a:rPr>
                <a:t>….</a:t>
              </a:r>
            </a:p>
            <a:p>
              <a:endParaRPr lang="en-US"/>
            </a:p>
          </p:txBody>
        </p:sp>
      </p:grpSp>
      <p:grpSp>
        <p:nvGrpSpPr>
          <p:cNvPr id="13" name="Group 35"/>
          <p:cNvGrpSpPr>
            <a:grpSpLocks/>
          </p:cNvGrpSpPr>
          <p:nvPr/>
        </p:nvGrpSpPr>
        <p:grpSpPr bwMode="auto">
          <a:xfrm>
            <a:off x="2032000" y="2860675"/>
            <a:ext cx="2414588" cy="1700213"/>
            <a:chOff x="2031999" y="2860165"/>
            <a:chExt cx="2415307" cy="1700283"/>
          </a:xfrm>
        </p:grpSpPr>
        <p:sp>
          <p:nvSpPr>
            <p:cNvPr id="131093" name="Line 47"/>
            <p:cNvSpPr>
              <a:spLocks noChangeShapeType="1"/>
            </p:cNvSpPr>
            <p:nvPr/>
          </p:nvSpPr>
          <p:spPr bwMode="auto">
            <a:xfrm flipH="1">
              <a:off x="2031999" y="3396671"/>
              <a:ext cx="2415307" cy="34405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4" name="Group 51"/>
            <p:cNvGrpSpPr>
              <a:grpSpLocks/>
            </p:cNvGrpSpPr>
            <p:nvPr/>
          </p:nvGrpSpPr>
          <p:grpSpPr bwMode="auto">
            <a:xfrm>
              <a:off x="2285896" y="2860165"/>
              <a:ext cx="1870307" cy="1700283"/>
              <a:chOff x="7385" y="5757"/>
              <a:chExt cx="2779" cy="2043"/>
            </a:xfrm>
          </p:grpSpPr>
          <p:sp>
            <p:nvSpPr>
              <p:cNvPr id="131095" name="Text Box 52"/>
              <p:cNvSpPr txBox="1">
                <a:spLocks noChangeArrowheads="1"/>
              </p:cNvSpPr>
              <p:nvPr/>
            </p:nvSpPr>
            <p:spPr bwMode="auto">
              <a:xfrm>
                <a:off x="7385" y="5757"/>
                <a:ext cx="2779" cy="45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600">
                    <a:solidFill>
                      <a:srgbClr val="C00000"/>
                    </a:solidFill>
                    <a:latin typeface="Gill Sans MT" pitchFamily="34" charset="0"/>
                    <a:ea typeface="ÇlÇr ñæí©" charset="-128"/>
                  </a:rPr>
                  <a:t>registration req. </a:t>
                </a:r>
              </a:p>
            </p:txBody>
          </p:sp>
          <p:sp>
            <p:nvSpPr>
              <p:cNvPr id="131096" name="Text Box 53"/>
              <p:cNvSpPr txBox="1">
                <a:spLocks noChangeArrowheads="1"/>
              </p:cNvSpPr>
              <p:nvPr/>
            </p:nvSpPr>
            <p:spPr bwMode="auto">
              <a:xfrm>
                <a:off x="7511" y="6150"/>
                <a:ext cx="2618" cy="165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200">
                    <a:latin typeface="Arial" pitchFamily="34" charset="0"/>
                    <a:ea typeface="ÇlÇr ñæí©" charset="-128"/>
                  </a:rPr>
                  <a:t>COA: 79.129.13.2</a:t>
                </a:r>
              </a:p>
              <a:p>
                <a:r>
                  <a:rPr lang="en-US" sz="1200">
                    <a:latin typeface="Arial" pitchFamily="34" charset="0"/>
                    <a:ea typeface="ÇlÇr ñæí©" charset="-128"/>
                  </a:rPr>
                  <a:t>HA: 128.119.40.7</a:t>
                </a:r>
              </a:p>
              <a:p>
                <a:r>
                  <a:rPr lang="en-US" sz="1200">
                    <a:latin typeface="Arial" pitchFamily="34" charset="0"/>
                    <a:ea typeface="ÇlÇr ñæí©" charset="-128"/>
                  </a:rPr>
                  <a:t>MA: 128.119.40.186</a:t>
                </a:r>
              </a:p>
              <a:p>
                <a:r>
                  <a:rPr lang="en-US" sz="1200">
                    <a:latin typeface="Arial" pitchFamily="34" charset="0"/>
                    <a:ea typeface="ÇlÇr ñæí©" charset="-128"/>
                  </a:rPr>
                  <a:t>Lifetime: 9999</a:t>
                </a:r>
              </a:p>
              <a:p>
                <a:r>
                  <a:rPr lang="en-US" sz="1200">
                    <a:latin typeface="Arial" pitchFamily="34" charset="0"/>
                    <a:ea typeface="ÇlÇr ñæí©" charset="-128"/>
                  </a:rPr>
                  <a:t>identification: 714</a:t>
                </a:r>
              </a:p>
              <a:p>
                <a:r>
                  <a:rPr lang="en-US" sz="1200">
                    <a:latin typeface="Arial" pitchFamily="34" charset="0"/>
                    <a:ea typeface="ÇlÇr ñæí©" charset="-128"/>
                  </a:rPr>
                  <a:t>encapsulation format</a:t>
                </a:r>
              </a:p>
              <a:p>
                <a:r>
                  <a:rPr lang="en-US" sz="1200">
                    <a:latin typeface="Arial" pitchFamily="34" charset="0"/>
                    <a:ea typeface="ÇlÇr ñæí©" charset="-128"/>
                  </a:rPr>
                  <a:t>….</a:t>
                </a:r>
              </a:p>
              <a:p>
                <a:endParaRPr lang="en-US" sz="1200">
                  <a:latin typeface="Arial" pitchFamily="34" charset="0"/>
                  <a:ea typeface="ÇlÇr ñæí©" charset="-128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i="0" dirty="0" smtClean="0">
                <a:solidFill>
                  <a:srgbClr val="000000"/>
                </a:solidFill>
                <a:latin typeface="Arial" charset="0"/>
              </a:rPr>
              <a:t>Link </a:t>
            </a:r>
            <a:r>
              <a:rPr lang="en-US" i="0" dirty="0">
                <a:solidFill>
                  <a:srgbClr val="000000"/>
                </a:solidFill>
                <a:latin typeface="Arial" charset="0"/>
              </a:rPr>
              <a:t>Layer</a:t>
            </a:r>
          </a:p>
        </p:txBody>
      </p:sp>
      <p:sp>
        <p:nvSpPr>
          <p:cNvPr id="860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5-</a:t>
            </a:r>
            <a:fld id="{2FC384E2-F3E5-4437-BACA-F91B41182699}" type="slidenum">
              <a:rPr lang="en-US">
                <a:solidFill>
                  <a:srgbClr val="000000"/>
                </a:solidFill>
              </a:rPr>
              <a:pPr/>
              <a:t>42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34338" cy="1143000"/>
          </a:xfrm>
        </p:spPr>
        <p:txBody>
          <a:bodyPr/>
          <a:lstStyle/>
          <a:p>
            <a:pPr>
              <a:defRPr/>
            </a:pPr>
            <a:r>
              <a:rPr lang="en-US" sz="3200" i="1">
                <a:solidFill>
                  <a:srgbClr val="C00000"/>
                </a:solidFill>
                <a:ea typeface="ＭＳ Ｐゴシック" charset="0"/>
                <a:cs typeface="+mj-cs"/>
              </a:rPr>
              <a:t>Synthesis: </a:t>
            </a:r>
            <a:r>
              <a:rPr lang="en-US" sz="3200">
                <a:ea typeface="ＭＳ Ｐゴシック" charset="0"/>
                <a:cs typeface="+mj-cs"/>
              </a:rPr>
              <a:t>a day in the life of a web request</a:t>
            </a:r>
          </a:p>
        </p:txBody>
      </p:sp>
      <p:sp>
        <p:nvSpPr>
          <p:cNvPr id="860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38263"/>
            <a:ext cx="7772400" cy="4648200"/>
          </a:xfrm>
        </p:spPr>
        <p:txBody>
          <a:bodyPr/>
          <a:lstStyle/>
          <a:p>
            <a:r>
              <a:rPr lang="en-US" smtClean="0"/>
              <a:t>journey down protocol stack complete!</a:t>
            </a:r>
          </a:p>
          <a:p>
            <a:pPr lvl="1"/>
            <a:r>
              <a:rPr lang="en-US" smtClean="0"/>
              <a:t>application, transport, network, link</a:t>
            </a:r>
          </a:p>
          <a:p>
            <a:r>
              <a:rPr lang="en-US" smtClean="0"/>
              <a:t>putting-it-all-together: synthesis!</a:t>
            </a:r>
          </a:p>
          <a:p>
            <a:pPr lvl="1"/>
            <a:r>
              <a:rPr lang="en-US" i="1" smtClean="0">
                <a:solidFill>
                  <a:srgbClr val="C00000"/>
                </a:solidFill>
              </a:rPr>
              <a:t>goal:</a:t>
            </a:r>
            <a:r>
              <a:rPr lang="en-US" smtClean="0">
                <a:solidFill>
                  <a:srgbClr val="C00000"/>
                </a:solidFill>
              </a:rPr>
              <a:t> </a:t>
            </a:r>
            <a:r>
              <a:rPr lang="en-US" smtClean="0"/>
              <a:t>identify, review, understand protocols (at all layers) involved in seemingly simple scenario: requesting www page</a:t>
            </a:r>
          </a:p>
          <a:p>
            <a:pPr lvl="1"/>
            <a:r>
              <a:rPr lang="en-US" i="1" smtClean="0">
                <a:solidFill>
                  <a:srgbClr val="C00000"/>
                </a:solidFill>
              </a:rPr>
              <a:t>scenario:</a:t>
            </a:r>
            <a:r>
              <a:rPr lang="en-US" smtClean="0">
                <a:solidFill>
                  <a:srgbClr val="C00000"/>
                </a:solidFill>
              </a:rPr>
              <a:t> </a:t>
            </a:r>
            <a:r>
              <a:rPr lang="en-US" smtClean="0"/>
              <a:t>student attaches laptop to campus network, requests/receives www.google.com </a:t>
            </a:r>
          </a:p>
          <a:p>
            <a:endParaRPr lang="en-US" smtClean="0"/>
          </a:p>
          <a:p>
            <a:endParaRPr lang="en-US" smtClean="0"/>
          </a:p>
        </p:txBody>
      </p:sp>
      <p:pic>
        <p:nvPicPr>
          <p:cNvPr id="208901" name="Picture 16" descr="underline_base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375" y="971550"/>
            <a:ext cx="7313613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72125" y="6486525"/>
            <a:ext cx="2895600" cy="271463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i="0" dirty="0" smtClean="0">
                <a:solidFill>
                  <a:srgbClr val="000000"/>
                </a:solidFill>
                <a:latin typeface="Arial" charset="0"/>
              </a:rPr>
              <a:t>Link </a:t>
            </a:r>
            <a:r>
              <a:rPr lang="en-US" i="0" dirty="0">
                <a:solidFill>
                  <a:srgbClr val="000000"/>
                </a:solidFill>
                <a:latin typeface="Arial" charset="0"/>
              </a:rPr>
              <a:t>Layer</a:t>
            </a:r>
          </a:p>
        </p:txBody>
      </p:sp>
      <p:sp>
        <p:nvSpPr>
          <p:cNvPr id="870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5-</a:t>
            </a:r>
            <a:fld id="{3BF4CDBB-03E9-4250-A97F-548964990D49}" type="slidenum">
              <a:rPr lang="en-US">
                <a:solidFill>
                  <a:srgbClr val="000000"/>
                </a:solidFill>
              </a:rPr>
              <a:pPr/>
              <a:t>43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09923" name="Freeform 406"/>
          <p:cNvSpPr>
            <a:spLocks/>
          </p:cNvSpPr>
          <p:nvPr/>
        </p:nvSpPr>
        <p:spPr bwMode="auto">
          <a:xfrm>
            <a:off x="4751388" y="706438"/>
            <a:ext cx="3894137" cy="3192462"/>
          </a:xfrm>
          <a:custGeom>
            <a:avLst/>
            <a:gdLst>
              <a:gd name="T0" fmla="*/ 2147483647 w 2453"/>
              <a:gd name="T1" fmla="*/ 2147483647 h 2011"/>
              <a:gd name="T2" fmla="*/ 2147483647 w 2453"/>
              <a:gd name="T3" fmla="*/ 2147483647 h 2011"/>
              <a:gd name="T4" fmla="*/ 2147483647 w 2453"/>
              <a:gd name="T5" fmla="*/ 2147483647 h 2011"/>
              <a:gd name="T6" fmla="*/ 2147483647 w 2453"/>
              <a:gd name="T7" fmla="*/ 2147483647 h 2011"/>
              <a:gd name="T8" fmla="*/ 2147483647 w 2453"/>
              <a:gd name="T9" fmla="*/ 2147483647 h 2011"/>
              <a:gd name="T10" fmla="*/ 2147483647 w 2453"/>
              <a:gd name="T11" fmla="*/ 2147483647 h 2011"/>
              <a:gd name="T12" fmla="*/ 2147483647 w 2453"/>
              <a:gd name="T13" fmla="*/ 2147483647 h 2011"/>
              <a:gd name="T14" fmla="*/ 2147483647 w 2453"/>
              <a:gd name="T15" fmla="*/ 2147483647 h 2011"/>
              <a:gd name="T16" fmla="*/ 2147483647 w 2453"/>
              <a:gd name="T17" fmla="*/ 2147483647 h 2011"/>
              <a:gd name="T18" fmla="*/ 2147483647 w 2453"/>
              <a:gd name="T19" fmla="*/ 2147483647 h 2011"/>
              <a:gd name="T20" fmla="*/ 2147483647 w 2453"/>
              <a:gd name="T21" fmla="*/ 2147483647 h 2011"/>
              <a:gd name="T22" fmla="*/ 2147483647 w 2453"/>
              <a:gd name="T23" fmla="*/ 2147483647 h 2011"/>
              <a:gd name="T24" fmla="*/ 2147483647 w 2453"/>
              <a:gd name="T25" fmla="*/ 2147483647 h 2011"/>
              <a:gd name="T26" fmla="*/ 2147483647 w 2453"/>
              <a:gd name="T27" fmla="*/ 2147483647 h 2011"/>
              <a:gd name="T28" fmla="*/ 2147483647 w 2453"/>
              <a:gd name="T29" fmla="*/ 2147483647 h 2011"/>
              <a:gd name="T30" fmla="*/ 2147483647 w 2453"/>
              <a:gd name="T31" fmla="*/ 2147483647 h 2011"/>
              <a:gd name="T32" fmla="*/ 2147483647 w 2453"/>
              <a:gd name="T33" fmla="*/ 2147483647 h 2011"/>
              <a:gd name="T34" fmla="*/ 2147483647 w 2453"/>
              <a:gd name="T35" fmla="*/ 2147483647 h 2011"/>
              <a:gd name="T36" fmla="*/ 2147483647 w 2453"/>
              <a:gd name="T37" fmla="*/ 2147483647 h 2011"/>
              <a:gd name="T38" fmla="*/ 2147483647 w 2453"/>
              <a:gd name="T39" fmla="*/ 2147483647 h 2011"/>
              <a:gd name="T40" fmla="*/ 2147483647 w 2453"/>
              <a:gd name="T41" fmla="*/ 2147483647 h 2011"/>
              <a:gd name="T42" fmla="*/ 2147483647 w 2453"/>
              <a:gd name="T43" fmla="*/ 2147483647 h 2011"/>
              <a:gd name="T44" fmla="*/ 2147483647 w 2453"/>
              <a:gd name="T45" fmla="*/ 2147483647 h 2011"/>
              <a:gd name="T46" fmla="*/ 2147483647 w 2453"/>
              <a:gd name="T47" fmla="*/ 2147483647 h 201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453" h="2011">
                <a:moveTo>
                  <a:pt x="84" y="632"/>
                </a:moveTo>
                <a:cubicBezTo>
                  <a:pt x="51" y="704"/>
                  <a:pt x="28" y="747"/>
                  <a:pt x="16" y="809"/>
                </a:cubicBezTo>
                <a:cubicBezTo>
                  <a:pt x="4" y="871"/>
                  <a:pt x="0" y="949"/>
                  <a:pt x="9" y="1005"/>
                </a:cubicBezTo>
                <a:cubicBezTo>
                  <a:pt x="18" y="1061"/>
                  <a:pt x="44" y="1087"/>
                  <a:pt x="70" y="1147"/>
                </a:cubicBezTo>
                <a:cubicBezTo>
                  <a:pt x="96" y="1207"/>
                  <a:pt x="130" y="1314"/>
                  <a:pt x="165" y="1364"/>
                </a:cubicBezTo>
                <a:cubicBezTo>
                  <a:pt x="200" y="1414"/>
                  <a:pt x="216" y="1402"/>
                  <a:pt x="280" y="1446"/>
                </a:cubicBezTo>
                <a:cubicBezTo>
                  <a:pt x="344" y="1490"/>
                  <a:pt x="404" y="1587"/>
                  <a:pt x="549" y="1627"/>
                </a:cubicBezTo>
                <a:cubicBezTo>
                  <a:pt x="694" y="1667"/>
                  <a:pt x="987" y="1631"/>
                  <a:pt x="1152" y="1687"/>
                </a:cubicBezTo>
                <a:cubicBezTo>
                  <a:pt x="1317" y="1743"/>
                  <a:pt x="1455" y="1919"/>
                  <a:pt x="1542" y="1965"/>
                </a:cubicBezTo>
                <a:cubicBezTo>
                  <a:pt x="1629" y="2011"/>
                  <a:pt x="1610" y="1968"/>
                  <a:pt x="1675" y="1965"/>
                </a:cubicBezTo>
                <a:cubicBezTo>
                  <a:pt x="1740" y="1962"/>
                  <a:pt x="1816" y="1974"/>
                  <a:pt x="1933" y="1945"/>
                </a:cubicBezTo>
                <a:cubicBezTo>
                  <a:pt x="2050" y="1916"/>
                  <a:pt x="2299" y="1866"/>
                  <a:pt x="2376" y="1793"/>
                </a:cubicBezTo>
                <a:cubicBezTo>
                  <a:pt x="2453" y="1720"/>
                  <a:pt x="2410" y="1591"/>
                  <a:pt x="2396" y="1508"/>
                </a:cubicBezTo>
                <a:cubicBezTo>
                  <a:pt x="2382" y="1425"/>
                  <a:pt x="2301" y="1408"/>
                  <a:pt x="2293" y="1297"/>
                </a:cubicBezTo>
                <a:cubicBezTo>
                  <a:pt x="2285" y="1186"/>
                  <a:pt x="2339" y="950"/>
                  <a:pt x="2347" y="843"/>
                </a:cubicBezTo>
                <a:cubicBezTo>
                  <a:pt x="2355" y="736"/>
                  <a:pt x="2368" y="717"/>
                  <a:pt x="2340" y="653"/>
                </a:cubicBezTo>
                <a:cubicBezTo>
                  <a:pt x="2312" y="589"/>
                  <a:pt x="2247" y="537"/>
                  <a:pt x="2177" y="456"/>
                </a:cubicBezTo>
                <a:cubicBezTo>
                  <a:pt x="2107" y="375"/>
                  <a:pt x="2016" y="235"/>
                  <a:pt x="1920" y="165"/>
                </a:cubicBezTo>
                <a:cubicBezTo>
                  <a:pt x="1824" y="95"/>
                  <a:pt x="1716" y="61"/>
                  <a:pt x="1601" y="36"/>
                </a:cubicBezTo>
                <a:cubicBezTo>
                  <a:pt x="1486" y="11"/>
                  <a:pt x="1343" y="0"/>
                  <a:pt x="1229" y="16"/>
                </a:cubicBezTo>
                <a:cubicBezTo>
                  <a:pt x="1115" y="32"/>
                  <a:pt x="1042" y="90"/>
                  <a:pt x="917" y="131"/>
                </a:cubicBezTo>
                <a:cubicBezTo>
                  <a:pt x="792" y="172"/>
                  <a:pt x="595" y="219"/>
                  <a:pt x="477" y="260"/>
                </a:cubicBezTo>
                <a:cubicBezTo>
                  <a:pt x="359" y="301"/>
                  <a:pt x="280" y="311"/>
                  <a:pt x="212" y="375"/>
                </a:cubicBezTo>
                <a:cubicBezTo>
                  <a:pt x="144" y="439"/>
                  <a:pt x="117" y="560"/>
                  <a:pt x="84" y="632"/>
                </a:cubicBezTo>
                <a:close/>
              </a:path>
            </a:pathLst>
          </a:custGeom>
          <a:solidFill>
            <a:srgbClr val="00CCFF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8704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96838"/>
            <a:ext cx="8034338" cy="973137"/>
          </a:xfrm>
        </p:spPr>
        <p:txBody>
          <a:bodyPr/>
          <a:lstStyle/>
          <a:p>
            <a:pPr>
              <a:defRPr/>
            </a:pPr>
            <a:r>
              <a:rPr lang="en-US" sz="3200">
                <a:ea typeface="ＭＳ Ｐゴシック" charset="0"/>
                <a:cs typeface="+mj-cs"/>
              </a:rPr>
              <a:t>A day in the life: scenario</a:t>
            </a:r>
          </a:p>
        </p:txBody>
      </p:sp>
      <p:sp>
        <p:nvSpPr>
          <p:cNvPr id="209925" name="Freeform 3"/>
          <p:cNvSpPr>
            <a:spLocks/>
          </p:cNvSpPr>
          <p:nvPr/>
        </p:nvSpPr>
        <p:spPr bwMode="auto">
          <a:xfrm>
            <a:off x="611188" y="1273175"/>
            <a:ext cx="3554412" cy="2754313"/>
          </a:xfrm>
          <a:custGeom>
            <a:avLst/>
            <a:gdLst>
              <a:gd name="T0" fmla="*/ 2147483647 w 2406"/>
              <a:gd name="T1" fmla="*/ 2147483647 h 958"/>
              <a:gd name="T2" fmla="*/ 2147483647 w 2406"/>
              <a:gd name="T3" fmla="*/ 2147483647 h 958"/>
              <a:gd name="T4" fmla="*/ 2147483647 w 2406"/>
              <a:gd name="T5" fmla="*/ 2147483647 h 958"/>
              <a:gd name="T6" fmla="*/ 2147483647 w 2406"/>
              <a:gd name="T7" fmla="*/ 2147483647 h 958"/>
              <a:gd name="T8" fmla="*/ 2147483647 w 2406"/>
              <a:gd name="T9" fmla="*/ 2147483647 h 958"/>
              <a:gd name="T10" fmla="*/ 2147483647 w 2406"/>
              <a:gd name="T11" fmla="*/ 2147483647 h 958"/>
              <a:gd name="T12" fmla="*/ 2147483647 w 2406"/>
              <a:gd name="T13" fmla="*/ 2147483647 h 958"/>
              <a:gd name="T14" fmla="*/ 2147483647 w 2406"/>
              <a:gd name="T15" fmla="*/ 2147483647 h 958"/>
              <a:gd name="T16" fmla="*/ 2147483647 w 2406"/>
              <a:gd name="T17" fmla="*/ 2147483647 h 958"/>
              <a:gd name="T18" fmla="*/ 2147483647 w 2406"/>
              <a:gd name="T19" fmla="*/ 2147483647 h 958"/>
              <a:gd name="T20" fmla="*/ 2147483647 w 2406"/>
              <a:gd name="T21" fmla="*/ 2147483647 h 958"/>
              <a:gd name="T22" fmla="*/ 2147483647 w 2406"/>
              <a:gd name="T23" fmla="*/ 2147483647 h 958"/>
              <a:gd name="T24" fmla="*/ 2147483647 w 2406"/>
              <a:gd name="T25" fmla="*/ 2147483647 h 95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406"/>
              <a:gd name="T40" fmla="*/ 0 h 958"/>
              <a:gd name="T41" fmla="*/ 2406 w 2406"/>
              <a:gd name="T42" fmla="*/ 958 h 95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406" h="958">
                <a:moveTo>
                  <a:pt x="2192" y="274"/>
                </a:moveTo>
                <a:cubicBezTo>
                  <a:pt x="1978" y="94"/>
                  <a:pt x="1990" y="122"/>
                  <a:pt x="1857" y="77"/>
                </a:cubicBezTo>
                <a:cubicBezTo>
                  <a:pt x="1724" y="32"/>
                  <a:pt x="1584" y="0"/>
                  <a:pt x="1393" y="7"/>
                </a:cubicBezTo>
                <a:cubicBezTo>
                  <a:pt x="1202" y="14"/>
                  <a:pt x="898" y="84"/>
                  <a:pt x="713" y="122"/>
                </a:cubicBezTo>
                <a:cubicBezTo>
                  <a:pt x="528" y="160"/>
                  <a:pt x="395" y="168"/>
                  <a:pt x="280" y="234"/>
                </a:cubicBezTo>
                <a:cubicBezTo>
                  <a:pt x="166" y="301"/>
                  <a:pt x="52" y="432"/>
                  <a:pt x="26" y="522"/>
                </a:cubicBezTo>
                <a:cubicBezTo>
                  <a:pt x="0" y="612"/>
                  <a:pt x="81" y="711"/>
                  <a:pt x="122" y="773"/>
                </a:cubicBezTo>
                <a:cubicBezTo>
                  <a:pt x="163" y="835"/>
                  <a:pt x="99" y="877"/>
                  <a:pt x="273" y="894"/>
                </a:cubicBezTo>
                <a:cubicBezTo>
                  <a:pt x="447" y="911"/>
                  <a:pt x="938" y="866"/>
                  <a:pt x="1169" y="876"/>
                </a:cubicBezTo>
                <a:cubicBezTo>
                  <a:pt x="1400" y="886"/>
                  <a:pt x="1499" y="950"/>
                  <a:pt x="1659" y="954"/>
                </a:cubicBezTo>
                <a:cubicBezTo>
                  <a:pt x="1819" y="958"/>
                  <a:pt x="2014" y="958"/>
                  <a:pt x="2129" y="897"/>
                </a:cubicBezTo>
                <a:cubicBezTo>
                  <a:pt x="2244" y="836"/>
                  <a:pt x="2327" y="856"/>
                  <a:pt x="2350" y="591"/>
                </a:cubicBezTo>
                <a:cubicBezTo>
                  <a:pt x="2373" y="326"/>
                  <a:pt x="2406" y="454"/>
                  <a:pt x="2192" y="274"/>
                </a:cubicBezTo>
                <a:close/>
              </a:path>
            </a:pathLst>
          </a:custGeom>
          <a:solidFill>
            <a:srgbClr val="00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9926" name="Group 4"/>
          <p:cNvGrpSpPr>
            <a:grpSpLocks/>
          </p:cNvGrpSpPr>
          <p:nvPr/>
        </p:nvGrpSpPr>
        <p:grpSpPr bwMode="auto">
          <a:xfrm>
            <a:off x="5383213" y="2679700"/>
            <a:ext cx="757237" cy="379413"/>
            <a:chOff x="2466" y="2026"/>
            <a:chExt cx="477" cy="282"/>
          </a:xfrm>
        </p:grpSpPr>
        <p:sp>
          <p:nvSpPr>
            <p:cNvPr id="210197" name="Oval 5"/>
            <p:cNvSpPr>
              <a:spLocks noChangeArrowheads="1"/>
            </p:cNvSpPr>
            <p:nvPr/>
          </p:nvSpPr>
          <p:spPr bwMode="auto">
            <a:xfrm>
              <a:off x="2466" y="2168"/>
              <a:ext cx="476" cy="14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10198" name="Line 6"/>
            <p:cNvSpPr>
              <a:spLocks noChangeShapeType="1"/>
            </p:cNvSpPr>
            <p:nvPr/>
          </p:nvSpPr>
          <p:spPr bwMode="auto">
            <a:xfrm>
              <a:off x="2470" y="2125"/>
              <a:ext cx="1" cy="8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199" name="Rectangle 7"/>
            <p:cNvSpPr>
              <a:spLocks noChangeArrowheads="1"/>
            </p:cNvSpPr>
            <p:nvPr/>
          </p:nvSpPr>
          <p:spPr bwMode="auto">
            <a:xfrm>
              <a:off x="2470" y="2125"/>
              <a:ext cx="472" cy="111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i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10200" name="Oval 8"/>
            <p:cNvSpPr>
              <a:spLocks noChangeArrowheads="1"/>
            </p:cNvSpPr>
            <p:nvPr/>
          </p:nvSpPr>
          <p:spPr bwMode="auto">
            <a:xfrm>
              <a:off x="2466" y="2026"/>
              <a:ext cx="476" cy="16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210201" name="Group 9"/>
            <p:cNvGrpSpPr>
              <a:grpSpLocks/>
            </p:cNvGrpSpPr>
            <p:nvPr/>
          </p:nvGrpSpPr>
          <p:grpSpPr bwMode="auto">
            <a:xfrm>
              <a:off x="2581" y="2061"/>
              <a:ext cx="236" cy="94"/>
              <a:chOff x="2848" y="848"/>
              <a:chExt cx="140" cy="98"/>
            </a:xfrm>
          </p:grpSpPr>
          <p:sp>
            <p:nvSpPr>
              <p:cNvPr id="210208" name="Line 10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209" name="Line 11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210" name="Line 12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0202" name="Group 13"/>
            <p:cNvGrpSpPr>
              <a:grpSpLocks/>
            </p:cNvGrpSpPr>
            <p:nvPr/>
          </p:nvGrpSpPr>
          <p:grpSpPr bwMode="auto">
            <a:xfrm flipV="1">
              <a:off x="2581" y="2060"/>
              <a:ext cx="236" cy="94"/>
              <a:chOff x="2848" y="848"/>
              <a:chExt cx="140" cy="98"/>
            </a:xfrm>
          </p:grpSpPr>
          <p:sp>
            <p:nvSpPr>
              <p:cNvPr id="210205" name="Line 14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206" name="Line 15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207" name="Line 16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10203" name="Line 17"/>
            <p:cNvSpPr>
              <a:spLocks noChangeShapeType="1"/>
            </p:cNvSpPr>
            <p:nvPr/>
          </p:nvSpPr>
          <p:spPr bwMode="auto">
            <a:xfrm flipH="1">
              <a:off x="2942" y="2109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204" name="Line 18"/>
            <p:cNvSpPr>
              <a:spLocks noChangeShapeType="1"/>
            </p:cNvSpPr>
            <p:nvPr/>
          </p:nvSpPr>
          <p:spPr bwMode="auto">
            <a:xfrm flipH="1">
              <a:off x="2466" y="2117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9927" name="Group 19"/>
          <p:cNvGrpSpPr>
            <a:grpSpLocks/>
          </p:cNvGrpSpPr>
          <p:nvPr/>
        </p:nvGrpSpPr>
        <p:grpSpPr bwMode="auto">
          <a:xfrm>
            <a:off x="6748463" y="2425700"/>
            <a:ext cx="757237" cy="379413"/>
            <a:chOff x="2466" y="2026"/>
            <a:chExt cx="477" cy="282"/>
          </a:xfrm>
        </p:grpSpPr>
        <p:sp>
          <p:nvSpPr>
            <p:cNvPr id="210183" name="Oval 20"/>
            <p:cNvSpPr>
              <a:spLocks noChangeArrowheads="1"/>
            </p:cNvSpPr>
            <p:nvPr/>
          </p:nvSpPr>
          <p:spPr bwMode="auto">
            <a:xfrm>
              <a:off x="2466" y="2168"/>
              <a:ext cx="476" cy="14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10184" name="Line 21"/>
            <p:cNvSpPr>
              <a:spLocks noChangeShapeType="1"/>
            </p:cNvSpPr>
            <p:nvPr/>
          </p:nvSpPr>
          <p:spPr bwMode="auto">
            <a:xfrm>
              <a:off x="2470" y="2125"/>
              <a:ext cx="1" cy="8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185" name="Rectangle 22"/>
            <p:cNvSpPr>
              <a:spLocks noChangeArrowheads="1"/>
            </p:cNvSpPr>
            <p:nvPr/>
          </p:nvSpPr>
          <p:spPr bwMode="auto">
            <a:xfrm>
              <a:off x="2470" y="2125"/>
              <a:ext cx="472" cy="111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i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10186" name="Oval 23"/>
            <p:cNvSpPr>
              <a:spLocks noChangeArrowheads="1"/>
            </p:cNvSpPr>
            <p:nvPr/>
          </p:nvSpPr>
          <p:spPr bwMode="auto">
            <a:xfrm>
              <a:off x="2466" y="2026"/>
              <a:ext cx="476" cy="16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210187" name="Group 24"/>
            <p:cNvGrpSpPr>
              <a:grpSpLocks/>
            </p:cNvGrpSpPr>
            <p:nvPr/>
          </p:nvGrpSpPr>
          <p:grpSpPr bwMode="auto">
            <a:xfrm>
              <a:off x="2581" y="2061"/>
              <a:ext cx="236" cy="94"/>
              <a:chOff x="2848" y="848"/>
              <a:chExt cx="140" cy="98"/>
            </a:xfrm>
          </p:grpSpPr>
          <p:sp>
            <p:nvSpPr>
              <p:cNvPr id="210194" name="Line 25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195" name="Line 26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196" name="Line 27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0188" name="Group 28"/>
            <p:cNvGrpSpPr>
              <a:grpSpLocks/>
            </p:cNvGrpSpPr>
            <p:nvPr/>
          </p:nvGrpSpPr>
          <p:grpSpPr bwMode="auto">
            <a:xfrm flipV="1">
              <a:off x="2581" y="2060"/>
              <a:ext cx="236" cy="94"/>
              <a:chOff x="2848" y="848"/>
              <a:chExt cx="140" cy="98"/>
            </a:xfrm>
          </p:grpSpPr>
          <p:sp>
            <p:nvSpPr>
              <p:cNvPr id="210191" name="Line 29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192" name="Line 30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193" name="Line 31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10189" name="Line 32"/>
            <p:cNvSpPr>
              <a:spLocks noChangeShapeType="1"/>
            </p:cNvSpPr>
            <p:nvPr/>
          </p:nvSpPr>
          <p:spPr bwMode="auto">
            <a:xfrm flipH="1">
              <a:off x="2942" y="2109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190" name="Line 33"/>
            <p:cNvSpPr>
              <a:spLocks noChangeShapeType="1"/>
            </p:cNvSpPr>
            <p:nvPr/>
          </p:nvSpPr>
          <p:spPr bwMode="auto">
            <a:xfrm flipH="1">
              <a:off x="2466" y="2117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9928" name="Text Box 34"/>
          <p:cNvSpPr txBox="1">
            <a:spLocks noChangeArrowheads="1"/>
          </p:cNvSpPr>
          <p:nvPr/>
        </p:nvSpPr>
        <p:spPr bwMode="auto">
          <a:xfrm>
            <a:off x="5364163" y="1762125"/>
            <a:ext cx="18113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i="0">
                <a:solidFill>
                  <a:srgbClr val="000000"/>
                </a:solidFill>
                <a:latin typeface="Arial" pitchFamily="34" charset="0"/>
              </a:rPr>
              <a:t>Comcast network </a:t>
            </a:r>
          </a:p>
          <a:p>
            <a:pPr eaLnBrk="1" hangingPunct="1"/>
            <a:r>
              <a:rPr lang="en-US" sz="1600" i="0">
                <a:solidFill>
                  <a:srgbClr val="000000"/>
                </a:solidFill>
                <a:latin typeface="Arial" pitchFamily="34" charset="0"/>
              </a:rPr>
              <a:t>68.80.0.0/13</a:t>
            </a:r>
          </a:p>
        </p:txBody>
      </p:sp>
      <p:sp>
        <p:nvSpPr>
          <p:cNvPr id="209929" name="Line 36"/>
          <p:cNvSpPr>
            <a:spLocks noChangeShapeType="1"/>
          </p:cNvSpPr>
          <p:nvPr/>
        </p:nvSpPr>
        <p:spPr bwMode="auto">
          <a:xfrm flipV="1">
            <a:off x="3613150" y="2344738"/>
            <a:ext cx="155575" cy="1428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9930" name="Line 43"/>
          <p:cNvSpPr>
            <a:spLocks noChangeShapeType="1"/>
          </p:cNvSpPr>
          <p:nvPr/>
        </p:nvSpPr>
        <p:spPr bwMode="auto">
          <a:xfrm flipV="1">
            <a:off x="2503488" y="2517775"/>
            <a:ext cx="6953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9931" name="Line 44"/>
          <p:cNvSpPr>
            <a:spLocks noChangeShapeType="1"/>
          </p:cNvSpPr>
          <p:nvPr/>
        </p:nvSpPr>
        <p:spPr bwMode="auto">
          <a:xfrm flipV="1">
            <a:off x="3762375" y="2201863"/>
            <a:ext cx="138113" cy="142875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9932" name="Line 48"/>
          <p:cNvSpPr>
            <a:spLocks noChangeShapeType="1"/>
          </p:cNvSpPr>
          <p:nvPr/>
        </p:nvSpPr>
        <p:spPr bwMode="auto">
          <a:xfrm flipV="1">
            <a:off x="3117850" y="2736850"/>
            <a:ext cx="512763" cy="6127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09933" name="Group 49"/>
          <p:cNvGrpSpPr>
            <a:grpSpLocks/>
          </p:cNvGrpSpPr>
          <p:nvPr/>
        </p:nvGrpSpPr>
        <p:grpSpPr bwMode="auto">
          <a:xfrm>
            <a:off x="2598738" y="3365500"/>
            <a:ext cx="987425" cy="479425"/>
            <a:chOff x="1118" y="1621"/>
            <a:chExt cx="622" cy="302"/>
          </a:xfrm>
        </p:grpSpPr>
        <p:sp>
          <p:nvSpPr>
            <p:cNvPr id="210166" name="Rectangle 50"/>
            <p:cNvSpPr>
              <a:spLocks noChangeArrowheads="1"/>
            </p:cNvSpPr>
            <p:nvPr/>
          </p:nvSpPr>
          <p:spPr bwMode="auto">
            <a:xfrm>
              <a:off x="1578" y="1789"/>
              <a:ext cx="162" cy="44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10167" name="Rectangle 51"/>
            <p:cNvSpPr>
              <a:spLocks noChangeArrowheads="1"/>
            </p:cNvSpPr>
            <p:nvPr/>
          </p:nvSpPr>
          <p:spPr bwMode="auto">
            <a:xfrm rot="-2700000">
              <a:off x="1336" y="1621"/>
              <a:ext cx="162" cy="44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210168" name="Group 52"/>
            <p:cNvGrpSpPr>
              <a:grpSpLocks/>
            </p:cNvGrpSpPr>
            <p:nvPr/>
          </p:nvGrpSpPr>
          <p:grpSpPr bwMode="auto">
            <a:xfrm>
              <a:off x="1118" y="1684"/>
              <a:ext cx="477" cy="239"/>
              <a:chOff x="2466" y="2026"/>
              <a:chExt cx="477" cy="282"/>
            </a:xfrm>
          </p:grpSpPr>
          <p:sp>
            <p:nvSpPr>
              <p:cNvPr id="210169" name="Oval 53"/>
              <p:cNvSpPr>
                <a:spLocks noChangeArrowheads="1"/>
              </p:cNvSpPr>
              <p:nvPr/>
            </p:nvSpPr>
            <p:spPr bwMode="auto">
              <a:xfrm>
                <a:off x="2466" y="2168"/>
                <a:ext cx="476" cy="140"/>
              </a:xfrm>
              <a:prstGeom prst="ellipse">
                <a:avLst/>
              </a:prstGeom>
              <a:solidFill>
                <a:srgbClr val="DDDDDD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en-US" i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sp>
            <p:nvSpPr>
              <p:cNvPr id="210170" name="Line 54"/>
              <p:cNvSpPr>
                <a:spLocks noChangeShapeType="1"/>
              </p:cNvSpPr>
              <p:nvPr/>
            </p:nvSpPr>
            <p:spPr bwMode="auto">
              <a:xfrm>
                <a:off x="2470" y="2125"/>
                <a:ext cx="1" cy="8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171" name="Rectangle 55"/>
              <p:cNvSpPr>
                <a:spLocks noChangeArrowheads="1"/>
              </p:cNvSpPr>
              <p:nvPr/>
            </p:nvSpPr>
            <p:spPr bwMode="auto">
              <a:xfrm>
                <a:off x="2470" y="2125"/>
                <a:ext cx="472" cy="111"/>
              </a:xfrm>
              <a:prstGeom prst="rect">
                <a:avLst/>
              </a:prstGeom>
              <a:solidFill>
                <a:srgbClr val="DDDDDD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 sz="2400" i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10172" name="Oval 56"/>
              <p:cNvSpPr>
                <a:spLocks noChangeArrowheads="1"/>
              </p:cNvSpPr>
              <p:nvPr/>
            </p:nvSpPr>
            <p:spPr bwMode="auto">
              <a:xfrm>
                <a:off x="2466" y="2026"/>
                <a:ext cx="476" cy="160"/>
              </a:xfrm>
              <a:prstGeom prst="ellipse">
                <a:avLst/>
              </a:prstGeom>
              <a:solidFill>
                <a:srgbClr val="DDDDDD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/>
                <a:endParaRPr lang="en-US" i="0">
                  <a:solidFill>
                    <a:srgbClr val="000000"/>
                  </a:solidFill>
                  <a:latin typeface="Arial" pitchFamily="34" charset="0"/>
                </a:endParaRPr>
              </a:p>
            </p:txBody>
          </p:sp>
          <p:grpSp>
            <p:nvGrpSpPr>
              <p:cNvPr id="210173" name="Group 57"/>
              <p:cNvGrpSpPr>
                <a:grpSpLocks/>
              </p:cNvGrpSpPr>
              <p:nvPr/>
            </p:nvGrpSpPr>
            <p:grpSpPr bwMode="auto">
              <a:xfrm>
                <a:off x="2581" y="2061"/>
                <a:ext cx="236" cy="94"/>
                <a:chOff x="2848" y="848"/>
                <a:chExt cx="140" cy="98"/>
              </a:xfrm>
            </p:grpSpPr>
            <p:sp>
              <p:nvSpPr>
                <p:cNvPr id="210180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181" name="Line 59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182" name="Line 60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10174" name="Group 61"/>
              <p:cNvGrpSpPr>
                <a:grpSpLocks/>
              </p:cNvGrpSpPr>
              <p:nvPr/>
            </p:nvGrpSpPr>
            <p:grpSpPr bwMode="auto">
              <a:xfrm flipV="1">
                <a:off x="2581" y="2060"/>
                <a:ext cx="236" cy="94"/>
                <a:chOff x="2848" y="848"/>
                <a:chExt cx="140" cy="98"/>
              </a:xfrm>
            </p:grpSpPr>
            <p:sp>
              <p:nvSpPr>
                <p:cNvPr id="210177" name="Line 62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178" name="Line 63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179" name="Line 64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10175" name="Line 65"/>
              <p:cNvSpPr>
                <a:spLocks noChangeShapeType="1"/>
              </p:cNvSpPr>
              <p:nvPr/>
            </p:nvSpPr>
            <p:spPr bwMode="auto">
              <a:xfrm flipH="1">
                <a:off x="2942" y="2109"/>
                <a:ext cx="1" cy="12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176" name="Line 66"/>
              <p:cNvSpPr>
                <a:spLocks noChangeShapeType="1"/>
              </p:cNvSpPr>
              <p:nvPr/>
            </p:nvSpPr>
            <p:spPr bwMode="auto">
              <a:xfrm flipH="1">
                <a:off x="2466" y="2117"/>
                <a:ext cx="1" cy="12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09934" name="Line 68"/>
          <p:cNvSpPr>
            <a:spLocks noChangeShapeType="1"/>
          </p:cNvSpPr>
          <p:nvPr/>
        </p:nvSpPr>
        <p:spPr bwMode="auto">
          <a:xfrm flipV="1">
            <a:off x="3589338" y="2930525"/>
            <a:ext cx="1819275" cy="7334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09935" name="Group 69"/>
          <p:cNvGrpSpPr>
            <a:grpSpLocks/>
          </p:cNvGrpSpPr>
          <p:nvPr/>
        </p:nvGrpSpPr>
        <p:grpSpPr bwMode="auto">
          <a:xfrm>
            <a:off x="7405688" y="3341688"/>
            <a:ext cx="757237" cy="379412"/>
            <a:chOff x="2466" y="2026"/>
            <a:chExt cx="477" cy="282"/>
          </a:xfrm>
        </p:grpSpPr>
        <p:sp>
          <p:nvSpPr>
            <p:cNvPr id="210152" name="Oval 70"/>
            <p:cNvSpPr>
              <a:spLocks noChangeArrowheads="1"/>
            </p:cNvSpPr>
            <p:nvPr/>
          </p:nvSpPr>
          <p:spPr bwMode="auto">
            <a:xfrm>
              <a:off x="2466" y="2168"/>
              <a:ext cx="476" cy="14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10153" name="Line 71"/>
            <p:cNvSpPr>
              <a:spLocks noChangeShapeType="1"/>
            </p:cNvSpPr>
            <p:nvPr/>
          </p:nvSpPr>
          <p:spPr bwMode="auto">
            <a:xfrm>
              <a:off x="2470" y="2125"/>
              <a:ext cx="1" cy="8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154" name="Rectangle 72"/>
            <p:cNvSpPr>
              <a:spLocks noChangeArrowheads="1"/>
            </p:cNvSpPr>
            <p:nvPr/>
          </p:nvSpPr>
          <p:spPr bwMode="auto">
            <a:xfrm>
              <a:off x="2470" y="2125"/>
              <a:ext cx="472" cy="111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i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10155" name="Oval 73"/>
            <p:cNvSpPr>
              <a:spLocks noChangeArrowheads="1"/>
            </p:cNvSpPr>
            <p:nvPr/>
          </p:nvSpPr>
          <p:spPr bwMode="auto">
            <a:xfrm>
              <a:off x="2466" y="2026"/>
              <a:ext cx="476" cy="16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210156" name="Group 74"/>
            <p:cNvGrpSpPr>
              <a:grpSpLocks/>
            </p:cNvGrpSpPr>
            <p:nvPr/>
          </p:nvGrpSpPr>
          <p:grpSpPr bwMode="auto">
            <a:xfrm>
              <a:off x="2581" y="2061"/>
              <a:ext cx="236" cy="94"/>
              <a:chOff x="2848" y="848"/>
              <a:chExt cx="140" cy="98"/>
            </a:xfrm>
          </p:grpSpPr>
          <p:sp>
            <p:nvSpPr>
              <p:cNvPr id="210163" name="Line 75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164" name="Line 76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165" name="Line 77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0157" name="Group 78"/>
            <p:cNvGrpSpPr>
              <a:grpSpLocks/>
            </p:cNvGrpSpPr>
            <p:nvPr/>
          </p:nvGrpSpPr>
          <p:grpSpPr bwMode="auto">
            <a:xfrm flipV="1">
              <a:off x="2581" y="2060"/>
              <a:ext cx="236" cy="94"/>
              <a:chOff x="2848" y="848"/>
              <a:chExt cx="140" cy="98"/>
            </a:xfrm>
          </p:grpSpPr>
          <p:sp>
            <p:nvSpPr>
              <p:cNvPr id="210160" name="Line 79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161" name="Line 80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162" name="Line 81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10158" name="Line 82"/>
            <p:cNvSpPr>
              <a:spLocks noChangeShapeType="1"/>
            </p:cNvSpPr>
            <p:nvPr/>
          </p:nvSpPr>
          <p:spPr bwMode="auto">
            <a:xfrm flipH="1">
              <a:off x="2942" y="2109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159" name="Line 83"/>
            <p:cNvSpPr>
              <a:spLocks noChangeShapeType="1"/>
            </p:cNvSpPr>
            <p:nvPr/>
          </p:nvSpPr>
          <p:spPr bwMode="auto">
            <a:xfrm flipH="1">
              <a:off x="2466" y="2117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9936" name="Line 93"/>
          <p:cNvSpPr>
            <a:spLocks noChangeShapeType="1"/>
          </p:cNvSpPr>
          <p:nvPr/>
        </p:nvSpPr>
        <p:spPr bwMode="auto">
          <a:xfrm flipH="1">
            <a:off x="7124700" y="2166938"/>
            <a:ext cx="260350" cy="2587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9937" name="Freeform 94"/>
          <p:cNvSpPr>
            <a:spLocks/>
          </p:cNvSpPr>
          <p:nvPr/>
        </p:nvSpPr>
        <p:spPr bwMode="auto">
          <a:xfrm>
            <a:off x="1089025" y="4146550"/>
            <a:ext cx="6419850" cy="1620838"/>
          </a:xfrm>
          <a:custGeom>
            <a:avLst/>
            <a:gdLst>
              <a:gd name="T0" fmla="*/ 2147483647 w 2406"/>
              <a:gd name="T1" fmla="*/ 2147483647 h 958"/>
              <a:gd name="T2" fmla="*/ 2147483647 w 2406"/>
              <a:gd name="T3" fmla="*/ 2147483647 h 958"/>
              <a:gd name="T4" fmla="*/ 2147483647 w 2406"/>
              <a:gd name="T5" fmla="*/ 2147483647 h 958"/>
              <a:gd name="T6" fmla="*/ 2147483647 w 2406"/>
              <a:gd name="T7" fmla="*/ 2147483647 h 958"/>
              <a:gd name="T8" fmla="*/ 2147483647 w 2406"/>
              <a:gd name="T9" fmla="*/ 2147483647 h 958"/>
              <a:gd name="T10" fmla="*/ 2147483647 w 2406"/>
              <a:gd name="T11" fmla="*/ 2147483647 h 958"/>
              <a:gd name="T12" fmla="*/ 2147483647 w 2406"/>
              <a:gd name="T13" fmla="*/ 2147483647 h 958"/>
              <a:gd name="T14" fmla="*/ 2147483647 w 2406"/>
              <a:gd name="T15" fmla="*/ 2147483647 h 958"/>
              <a:gd name="T16" fmla="*/ 2147483647 w 2406"/>
              <a:gd name="T17" fmla="*/ 2147483647 h 958"/>
              <a:gd name="T18" fmla="*/ 2147483647 w 2406"/>
              <a:gd name="T19" fmla="*/ 2147483647 h 958"/>
              <a:gd name="T20" fmla="*/ 2147483647 w 2406"/>
              <a:gd name="T21" fmla="*/ 2147483647 h 958"/>
              <a:gd name="T22" fmla="*/ 2147483647 w 2406"/>
              <a:gd name="T23" fmla="*/ 2147483647 h 958"/>
              <a:gd name="T24" fmla="*/ 2147483647 w 2406"/>
              <a:gd name="T25" fmla="*/ 2147483647 h 95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406"/>
              <a:gd name="T40" fmla="*/ 0 h 958"/>
              <a:gd name="T41" fmla="*/ 2406 w 2406"/>
              <a:gd name="T42" fmla="*/ 958 h 95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406" h="958">
                <a:moveTo>
                  <a:pt x="2192" y="274"/>
                </a:moveTo>
                <a:cubicBezTo>
                  <a:pt x="1978" y="94"/>
                  <a:pt x="1990" y="122"/>
                  <a:pt x="1857" y="77"/>
                </a:cubicBezTo>
                <a:cubicBezTo>
                  <a:pt x="1724" y="32"/>
                  <a:pt x="1584" y="0"/>
                  <a:pt x="1393" y="7"/>
                </a:cubicBezTo>
                <a:cubicBezTo>
                  <a:pt x="1202" y="14"/>
                  <a:pt x="898" y="84"/>
                  <a:pt x="713" y="122"/>
                </a:cubicBezTo>
                <a:cubicBezTo>
                  <a:pt x="528" y="160"/>
                  <a:pt x="395" y="168"/>
                  <a:pt x="280" y="234"/>
                </a:cubicBezTo>
                <a:cubicBezTo>
                  <a:pt x="166" y="301"/>
                  <a:pt x="52" y="432"/>
                  <a:pt x="26" y="522"/>
                </a:cubicBezTo>
                <a:cubicBezTo>
                  <a:pt x="0" y="612"/>
                  <a:pt x="81" y="711"/>
                  <a:pt x="122" y="773"/>
                </a:cubicBezTo>
                <a:cubicBezTo>
                  <a:pt x="163" y="835"/>
                  <a:pt x="99" y="877"/>
                  <a:pt x="273" y="894"/>
                </a:cubicBezTo>
                <a:cubicBezTo>
                  <a:pt x="447" y="911"/>
                  <a:pt x="938" y="866"/>
                  <a:pt x="1169" y="876"/>
                </a:cubicBezTo>
                <a:cubicBezTo>
                  <a:pt x="1400" y="886"/>
                  <a:pt x="1499" y="950"/>
                  <a:pt x="1659" y="954"/>
                </a:cubicBezTo>
                <a:cubicBezTo>
                  <a:pt x="1819" y="958"/>
                  <a:pt x="2014" y="958"/>
                  <a:pt x="2129" y="897"/>
                </a:cubicBezTo>
                <a:cubicBezTo>
                  <a:pt x="2244" y="836"/>
                  <a:pt x="2327" y="856"/>
                  <a:pt x="2350" y="591"/>
                </a:cubicBezTo>
                <a:cubicBezTo>
                  <a:pt x="2373" y="326"/>
                  <a:pt x="2406" y="454"/>
                  <a:pt x="2192" y="274"/>
                </a:cubicBezTo>
                <a:close/>
              </a:path>
            </a:pathLst>
          </a:custGeom>
          <a:solidFill>
            <a:srgbClr val="00CC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9938" name="Group 110"/>
          <p:cNvGrpSpPr>
            <a:grpSpLocks/>
          </p:cNvGrpSpPr>
          <p:nvPr/>
        </p:nvGrpSpPr>
        <p:grpSpPr bwMode="auto">
          <a:xfrm>
            <a:off x="4025900" y="4724400"/>
            <a:ext cx="757238" cy="379413"/>
            <a:chOff x="2466" y="2026"/>
            <a:chExt cx="477" cy="282"/>
          </a:xfrm>
        </p:grpSpPr>
        <p:sp>
          <p:nvSpPr>
            <p:cNvPr id="210138" name="Oval 111"/>
            <p:cNvSpPr>
              <a:spLocks noChangeArrowheads="1"/>
            </p:cNvSpPr>
            <p:nvPr/>
          </p:nvSpPr>
          <p:spPr bwMode="auto">
            <a:xfrm>
              <a:off x="2466" y="2168"/>
              <a:ext cx="476" cy="14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10139" name="Line 112"/>
            <p:cNvSpPr>
              <a:spLocks noChangeShapeType="1"/>
            </p:cNvSpPr>
            <p:nvPr/>
          </p:nvSpPr>
          <p:spPr bwMode="auto">
            <a:xfrm>
              <a:off x="2470" y="2125"/>
              <a:ext cx="1" cy="8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140" name="Rectangle 113"/>
            <p:cNvSpPr>
              <a:spLocks noChangeArrowheads="1"/>
            </p:cNvSpPr>
            <p:nvPr/>
          </p:nvSpPr>
          <p:spPr bwMode="auto">
            <a:xfrm>
              <a:off x="2470" y="2125"/>
              <a:ext cx="472" cy="111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i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10141" name="Oval 114"/>
            <p:cNvSpPr>
              <a:spLocks noChangeArrowheads="1"/>
            </p:cNvSpPr>
            <p:nvPr/>
          </p:nvSpPr>
          <p:spPr bwMode="auto">
            <a:xfrm>
              <a:off x="2466" y="2026"/>
              <a:ext cx="476" cy="16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210142" name="Group 115"/>
            <p:cNvGrpSpPr>
              <a:grpSpLocks/>
            </p:cNvGrpSpPr>
            <p:nvPr/>
          </p:nvGrpSpPr>
          <p:grpSpPr bwMode="auto">
            <a:xfrm>
              <a:off x="2581" y="2061"/>
              <a:ext cx="236" cy="94"/>
              <a:chOff x="2848" y="848"/>
              <a:chExt cx="140" cy="98"/>
            </a:xfrm>
          </p:grpSpPr>
          <p:sp>
            <p:nvSpPr>
              <p:cNvPr id="210149" name="Line 116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150" name="Line 117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151" name="Line 118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0143" name="Group 119"/>
            <p:cNvGrpSpPr>
              <a:grpSpLocks/>
            </p:cNvGrpSpPr>
            <p:nvPr/>
          </p:nvGrpSpPr>
          <p:grpSpPr bwMode="auto">
            <a:xfrm flipV="1">
              <a:off x="2581" y="2060"/>
              <a:ext cx="236" cy="94"/>
              <a:chOff x="2848" y="848"/>
              <a:chExt cx="140" cy="98"/>
            </a:xfrm>
          </p:grpSpPr>
          <p:sp>
            <p:nvSpPr>
              <p:cNvPr id="210146" name="Line 120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147" name="Line 121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148" name="Line 122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10144" name="Line 123"/>
            <p:cNvSpPr>
              <a:spLocks noChangeShapeType="1"/>
            </p:cNvSpPr>
            <p:nvPr/>
          </p:nvSpPr>
          <p:spPr bwMode="auto">
            <a:xfrm flipH="1">
              <a:off x="2942" y="2109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145" name="Line 124"/>
            <p:cNvSpPr>
              <a:spLocks noChangeShapeType="1"/>
            </p:cNvSpPr>
            <p:nvPr/>
          </p:nvSpPr>
          <p:spPr bwMode="auto">
            <a:xfrm flipH="1">
              <a:off x="2466" y="2117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9939" name="Line 134"/>
          <p:cNvSpPr>
            <a:spLocks noChangeShapeType="1"/>
          </p:cNvSpPr>
          <p:nvPr/>
        </p:nvSpPr>
        <p:spPr bwMode="auto">
          <a:xfrm flipV="1">
            <a:off x="4479925" y="3074988"/>
            <a:ext cx="1174750" cy="165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9940" name="Text Box 135"/>
          <p:cNvSpPr txBox="1">
            <a:spLocks noChangeArrowheads="1"/>
          </p:cNvSpPr>
          <p:nvPr/>
        </p:nvSpPr>
        <p:spPr bwMode="auto">
          <a:xfrm>
            <a:off x="5357813" y="5018088"/>
            <a:ext cx="18097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i="0">
                <a:solidFill>
                  <a:srgbClr val="000000"/>
                </a:solidFill>
                <a:latin typeface="Arial" pitchFamily="34" charset="0"/>
              </a:rPr>
              <a:t>Google</a:t>
            </a:r>
            <a:r>
              <a:rPr lang="ja-JP" altLang="en-US" sz="1600" i="0">
                <a:solidFill>
                  <a:srgbClr val="000000"/>
                </a:solidFill>
                <a:latin typeface="Arial" pitchFamily="34" charset="0"/>
              </a:rPr>
              <a:t>’</a:t>
            </a:r>
            <a:r>
              <a:rPr lang="en-US" altLang="ja-JP" sz="1600" i="0">
                <a:solidFill>
                  <a:srgbClr val="000000"/>
                </a:solidFill>
                <a:latin typeface="Arial" pitchFamily="34" charset="0"/>
              </a:rPr>
              <a:t>s network </a:t>
            </a:r>
          </a:p>
          <a:p>
            <a:pPr eaLnBrk="1" hangingPunct="1"/>
            <a:r>
              <a:rPr lang="en-US" sz="1600" i="0">
                <a:solidFill>
                  <a:srgbClr val="000000"/>
                </a:solidFill>
                <a:latin typeface="Arial" pitchFamily="34" charset="0"/>
              </a:rPr>
              <a:t>64.233.160.0/19 </a:t>
            </a:r>
          </a:p>
        </p:txBody>
      </p:sp>
      <p:sp>
        <p:nvSpPr>
          <p:cNvPr id="209941" name="Line 136"/>
          <p:cNvSpPr>
            <a:spLocks noChangeShapeType="1"/>
          </p:cNvSpPr>
          <p:nvPr/>
        </p:nvSpPr>
        <p:spPr bwMode="auto">
          <a:xfrm flipV="1">
            <a:off x="3059113" y="4894263"/>
            <a:ext cx="9429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9942" name="Text Box 137"/>
          <p:cNvSpPr txBox="1">
            <a:spLocks noChangeArrowheads="1"/>
          </p:cNvSpPr>
          <p:nvPr/>
        </p:nvSpPr>
        <p:spPr bwMode="auto">
          <a:xfrm>
            <a:off x="1971675" y="5286375"/>
            <a:ext cx="15954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i="0">
                <a:solidFill>
                  <a:srgbClr val="000000"/>
                </a:solidFill>
                <a:latin typeface="Arial" pitchFamily="34" charset="0"/>
              </a:rPr>
              <a:t>64.233.169.105</a:t>
            </a:r>
          </a:p>
        </p:txBody>
      </p:sp>
      <p:sp>
        <p:nvSpPr>
          <p:cNvPr id="209943" name="Text Box 138"/>
          <p:cNvSpPr txBox="1">
            <a:spLocks noChangeArrowheads="1"/>
          </p:cNvSpPr>
          <p:nvPr/>
        </p:nvSpPr>
        <p:spPr bwMode="auto">
          <a:xfrm>
            <a:off x="1939925" y="4992688"/>
            <a:ext cx="1177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i="0">
                <a:solidFill>
                  <a:srgbClr val="000000"/>
                </a:solidFill>
                <a:latin typeface="Arial" pitchFamily="34" charset="0"/>
              </a:rPr>
              <a:t>web server</a:t>
            </a:r>
          </a:p>
        </p:txBody>
      </p:sp>
      <p:sp>
        <p:nvSpPr>
          <p:cNvPr id="209944" name="Text Box 139"/>
          <p:cNvSpPr txBox="1">
            <a:spLocks noChangeArrowheads="1"/>
          </p:cNvSpPr>
          <p:nvPr/>
        </p:nvSpPr>
        <p:spPr bwMode="auto">
          <a:xfrm>
            <a:off x="7577138" y="1384300"/>
            <a:ext cx="12334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i="0">
                <a:solidFill>
                  <a:srgbClr val="000000"/>
                </a:solidFill>
                <a:latin typeface="Arial" pitchFamily="34" charset="0"/>
              </a:rPr>
              <a:t>DNS server</a:t>
            </a:r>
          </a:p>
          <a:p>
            <a:pPr eaLnBrk="1" hangingPunct="1"/>
            <a:endParaRPr lang="en-US" sz="1600" i="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209945" name="Group 95"/>
          <p:cNvGrpSpPr>
            <a:grpSpLocks/>
          </p:cNvGrpSpPr>
          <p:nvPr/>
        </p:nvGrpSpPr>
        <p:grpSpPr bwMode="auto">
          <a:xfrm>
            <a:off x="5797550" y="4365625"/>
            <a:ext cx="757238" cy="379413"/>
            <a:chOff x="2466" y="2026"/>
            <a:chExt cx="477" cy="282"/>
          </a:xfrm>
        </p:grpSpPr>
        <p:sp>
          <p:nvSpPr>
            <p:cNvPr id="210124" name="Oval 96"/>
            <p:cNvSpPr>
              <a:spLocks noChangeArrowheads="1"/>
            </p:cNvSpPr>
            <p:nvPr/>
          </p:nvSpPr>
          <p:spPr bwMode="auto">
            <a:xfrm>
              <a:off x="2466" y="2168"/>
              <a:ext cx="476" cy="14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10125" name="Line 97"/>
            <p:cNvSpPr>
              <a:spLocks noChangeShapeType="1"/>
            </p:cNvSpPr>
            <p:nvPr/>
          </p:nvSpPr>
          <p:spPr bwMode="auto">
            <a:xfrm>
              <a:off x="2470" y="2125"/>
              <a:ext cx="1" cy="8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126" name="Rectangle 98"/>
            <p:cNvSpPr>
              <a:spLocks noChangeArrowheads="1"/>
            </p:cNvSpPr>
            <p:nvPr/>
          </p:nvSpPr>
          <p:spPr bwMode="auto">
            <a:xfrm>
              <a:off x="2470" y="2125"/>
              <a:ext cx="472" cy="111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i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10127" name="Oval 99"/>
            <p:cNvSpPr>
              <a:spLocks noChangeArrowheads="1"/>
            </p:cNvSpPr>
            <p:nvPr/>
          </p:nvSpPr>
          <p:spPr bwMode="auto">
            <a:xfrm>
              <a:off x="2466" y="2026"/>
              <a:ext cx="476" cy="16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210128" name="Group 100"/>
            <p:cNvGrpSpPr>
              <a:grpSpLocks/>
            </p:cNvGrpSpPr>
            <p:nvPr/>
          </p:nvGrpSpPr>
          <p:grpSpPr bwMode="auto">
            <a:xfrm>
              <a:off x="2581" y="2061"/>
              <a:ext cx="236" cy="94"/>
              <a:chOff x="2848" y="848"/>
              <a:chExt cx="140" cy="98"/>
            </a:xfrm>
          </p:grpSpPr>
          <p:sp>
            <p:nvSpPr>
              <p:cNvPr id="210135" name="Line 101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136" name="Line 102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137" name="Line 103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0129" name="Group 104"/>
            <p:cNvGrpSpPr>
              <a:grpSpLocks/>
            </p:cNvGrpSpPr>
            <p:nvPr/>
          </p:nvGrpSpPr>
          <p:grpSpPr bwMode="auto">
            <a:xfrm flipV="1">
              <a:off x="2581" y="2060"/>
              <a:ext cx="236" cy="94"/>
              <a:chOff x="2848" y="848"/>
              <a:chExt cx="140" cy="98"/>
            </a:xfrm>
          </p:grpSpPr>
          <p:sp>
            <p:nvSpPr>
              <p:cNvPr id="210132" name="Line 105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133" name="Line 106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134" name="Line 107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10130" name="Line 108"/>
            <p:cNvSpPr>
              <a:spLocks noChangeShapeType="1"/>
            </p:cNvSpPr>
            <p:nvPr/>
          </p:nvSpPr>
          <p:spPr bwMode="auto">
            <a:xfrm flipH="1">
              <a:off x="2942" y="2109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131" name="Line 109"/>
            <p:cNvSpPr>
              <a:spLocks noChangeShapeType="1"/>
            </p:cNvSpPr>
            <p:nvPr/>
          </p:nvSpPr>
          <p:spPr bwMode="auto">
            <a:xfrm flipH="1">
              <a:off x="2466" y="2117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9946" name="Group 166"/>
          <p:cNvGrpSpPr>
            <a:grpSpLocks/>
          </p:cNvGrpSpPr>
          <p:nvPr/>
        </p:nvGrpSpPr>
        <p:grpSpPr bwMode="auto">
          <a:xfrm>
            <a:off x="5181600" y="3048000"/>
            <a:ext cx="400050" cy="152400"/>
            <a:chOff x="3228" y="1776"/>
            <a:chExt cx="252" cy="96"/>
          </a:xfrm>
        </p:grpSpPr>
        <p:sp>
          <p:nvSpPr>
            <p:cNvPr id="210122" name="Line 164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123" name="Line 165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9947" name="Group 167"/>
          <p:cNvGrpSpPr>
            <a:grpSpLocks/>
          </p:cNvGrpSpPr>
          <p:nvPr/>
        </p:nvGrpSpPr>
        <p:grpSpPr bwMode="auto">
          <a:xfrm flipH="1">
            <a:off x="5810250" y="3062288"/>
            <a:ext cx="400050" cy="152400"/>
            <a:chOff x="3228" y="1776"/>
            <a:chExt cx="252" cy="96"/>
          </a:xfrm>
        </p:grpSpPr>
        <p:sp>
          <p:nvSpPr>
            <p:cNvPr id="210120" name="Line 168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121" name="Line 169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9948" name="Group 170"/>
          <p:cNvGrpSpPr>
            <a:grpSpLocks/>
          </p:cNvGrpSpPr>
          <p:nvPr/>
        </p:nvGrpSpPr>
        <p:grpSpPr bwMode="auto">
          <a:xfrm flipH="1" flipV="1">
            <a:off x="5962650" y="2538413"/>
            <a:ext cx="400050" cy="152400"/>
            <a:chOff x="3228" y="1776"/>
            <a:chExt cx="252" cy="96"/>
          </a:xfrm>
        </p:grpSpPr>
        <p:sp>
          <p:nvSpPr>
            <p:cNvPr id="210118" name="Line 171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119" name="Line 172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9949" name="Group 173"/>
          <p:cNvGrpSpPr>
            <a:grpSpLocks/>
          </p:cNvGrpSpPr>
          <p:nvPr/>
        </p:nvGrpSpPr>
        <p:grpSpPr bwMode="auto">
          <a:xfrm flipH="1" flipV="1">
            <a:off x="8062913" y="3228975"/>
            <a:ext cx="400050" cy="152400"/>
            <a:chOff x="3228" y="1776"/>
            <a:chExt cx="252" cy="96"/>
          </a:xfrm>
        </p:grpSpPr>
        <p:sp>
          <p:nvSpPr>
            <p:cNvPr id="210116" name="Line 174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117" name="Line 175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9950" name="Group 176"/>
          <p:cNvGrpSpPr>
            <a:grpSpLocks/>
          </p:cNvGrpSpPr>
          <p:nvPr/>
        </p:nvGrpSpPr>
        <p:grpSpPr bwMode="auto">
          <a:xfrm flipV="1">
            <a:off x="7239000" y="3248025"/>
            <a:ext cx="295275" cy="114300"/>
            <a:chOff x="3228" y="1776"/>
            <a:chExt cx="252" cy="96"/>
          </a:xfrm>
        </p:grpSpPr>
        <p:sp>
          <p:nvSpPr>
            <p:cNvPr id="210114" name="Line 177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115" name="Line 178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9951" name="Group 179"/>
          <p:cNvGrpSpPr>
            <a:grpSpLocks/>
          </p:cNvGrpSpPr>
          <p:nvPr/>
        </p:nvGrpSpPr>
        <p:grpSpPr bwMode="auto">
          <a:xfrm rot="409689" flipH="1" flipV="1">
            <a:off x="7510463" y="2590800"/>
            <a:ext cx="452437" cy="57150"/>
            <a:chOff x="3228" y="1776"/>
            <a:chExt cx="252" cy="96"/>
          </a:xfrm>
        </p:grpSpPr>
        <p:sp>
          <p:nvSpPr>
            <p:cNvPr id="210112" name="Line 180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113" name="Line 181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9952" name="Group 182"/>
          <p:cNvGrpSpPr>
            <a:grpSpLocks/>
          </p:cNvGrpSpPr>
          <p:nvPr/>
        </p:nvGrpSpPr>
        <p:grpSpPr bwMode="auto">
          <a:xfrm>
            <a:off x="6653213" y="2795588"/>
            <a:ext cx="295275" cy="114300"/>
            <a:chOff x="3228" y="1776"/>
            <a:chExt cx="252" cy="96"/>
          </a:xfrm>
        </p:grpSpPr>
        <p:sp>
          <p:nvSpPr>
            <p:cNvPr id="210110" name="Line 183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111" name="Line 184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9953" name="Group 185"/>
          <p:cNvGrpSpPr>
            <a:grpSpLocks/>
          </p:cNvGrpSpPr>
          <p:nvPr/>
        </p:nvGrpSpPr>
        <p:grpSpPr bwMode="auto">
          <a:xfrm flipH="1">
            <a:off x="7291388" y="2795588"/>
            <a:ext cx="295275" cy="114300"/>
            <a:chOff x="3228" y="1776"/>
            <a:chExt cx="252" cy="96"/>
          </a:xfrm>
        </p:grpSpPr>
        <p:sp>
          <p:nvSpPr>
            <p:cNvPr id="210108" name="Line 186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109" name="Line 187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9954" name="Group 188"/>
          <p:cNvGrpSpPr>
            <a:grpSpLocks/>
          </p:cNvGrpSpPr>
          <p:nvPr/>
        </p:nvGrpSpPr>
        <p:grpSpPr bwMode="auto">
          <a:xfrm>
            <a:off x="5705475" y="4743450"/>
            <a:ext cx="295275" cy="114300"/>
            <a:chOff x="3228" y="1776"/>
            <a:chExt cx="252" cy="96"/>
          </a:xfrm>
        </p:grpSpPr>
        <p:sp>
          <p:nvSpPr>
            <p:cNvPr id="210106" name="Line 189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107" name="Line 190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9955" name="Group 191"/>
          <p:cNvGrpSpPr>
            <a:grpSpLocks/>
          </p:cNvGrpSpPr>
          <p:nvPr/>
        </p:nvGrpSpPr>
        <p:grpSpPr bwMode="auto">
          <a:xfrm flipH="1">
            <a:off x="6343650" y="4743450"/>
            <a:ext cx="295275" cy="114300"/>
            <a:chOff x="3228" y="1776"/>
            <a:chExt cx="252" cy="96"/>
          </a:xfrm>
        </p:grpSpPr>
        <p:sp>
          <p:nvSpPr>
            <p:cNvPr id="210104" name="Line 192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105" name="Line 193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9956" name="Group 194"/>
          <p:cNvGrpSpPr>
            <a:grpSpLocks/>
          </p:cNvGrpSpPr>
          <p:nvPr/>
        </p:nvGrpSpPr>
        <p:grpSpPr bwMode="auto">
          <a:xfrm>
            <a:off x="3938588" y="5100638"/>
            <a:ext cx="295275" cy="114300"/>
            <a:chOff x="3228" y="1776"/>
            <a:chExt cx="252" cy="96"/>
          </a:xfrm>
        </p:grpSpPr>
        <p:sp>
          <p:nvSpPr>
            <p:cNvPr id="210102" name="Line 195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103" name="Line 196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9957" name="Group 197"/>
          <p:cNvGrpSpPr>
            <a:grpSpLocks/>
          </p:cNvGrpSpPr>
          <p:nvPr/>
        </p:nvGrpSpPr>
        <p:grpSpPr bwMode="auto">
          <a:xfrm flipH="1">
            <a:off x="4576763" y="5100638"/>
            <a:ext cx="295275" cy="114300"/>
            <a:chOff x="3228" y="1776"/>
            <a:chExt cx="252" cy="96"/>
          </a:xfrm>
        </p:grpSpPr>
        <p:sp>
          <p:nvSpPr>
            <p:cNvPr id="210100" name="Line 198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101" name="Line 199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9958" name="Group 200"/>
          <p:cNvGrpSpPr>
            <a:grpSpLocks/>
          </p:cNvGrpSpPr>
          <p:nvPr/>
        </p:nvGrpSpPr>
        <p:grpSpPr bwMode="auto">
          <a:xfrm flipH="1" flipV="1">
            <a:off x="4781550" y="4805363"/>
            <a:ext cx="295275" cy="114300"/>
            <a:chOff x="3228" y="1776"/>
            <a:chExt cx="252" cy="96"/>
          </a:xfrm>
        </p:grpSpPr>
        <p:sp>
          <p:nvSpPr>
            <p:cNvPr id="210098" name="Line 201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099" name="Line 202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9959" name="Text Box 34"/>
          <p:cNvSpPr txBox="1">
            <a:spLocks noChangeArrowheads="1"/>
          </p:cNvSpPr>
          <p:nvPr/>
        </p:nvSpPr>
        <p:spPr bwMode="auto">
          <a:xfrm>
            <a:off x="962025" y="3128963"/>
            <a:ext cx="159543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i="0">
                <a:solidFill>
                  <a:srgbClr val="000000"/>
                </a:solidFill>
                <a:latin typeface="Arial" pitchFamily="34" charset="0"/>
              </a:rPr>
              <a:t>school network </a:t>
            </a:r>
          </a:p>
          <a:p>
            <a:pPr eaLnBrk="1" hangingPunct="1"/>
            <a:r>
              <a:rPr lang="en-US" sz="1600" i="0">
                <a:solidFill>
                  <a:srgbClr val="000000"/>
                </a:solidFill>
                <a:latin typeface="Arial" pitchFamily="34" charset="0"/>
              </a:rPr>
              <a:t>68.80.2.0/24</a:t>
            </a:r>
          </a:p>
        </p:txBody>
      </p:sp>
      <p:pic>
        <p:nvPicPr>
          <p:cNvPr id="699793" name="Picture 4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713" y="4208463"/>
            <a:ext cx="1243012" cy="7683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99796" name="Text Box 404"/>
          <p:cNvSpPr txBox="1">
            <a:spLocks noChangeArrowheads="1"/>
          </p:cNvSpPr>
          <p:nvPr/>
        </p:nvSpPr>
        <p:spPr bwMode="auto">
          <a:xfrm>
            <a:off x="1563688" y="3940175"/>
            <a:ext cx="952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400" i="0" smtClean="0">
                <a:solidFill>
                  <a:srgbClr val="FF0000"/>
                </a:solidFill>
                <a:latin typeface="Arial" charset="0"/>
              </a:rPr>
              <a:t>web page</a:t>
            </a:r>
          </a:p>
        </p:txBody>
      </p:sp>
      <p:grpSp>
        <p:nvGrpSpPr>
          <p:cNvPr id="699797" name="Group 405"/>
          <p:cNvGrpSpPr>
            <a:grpSpLocks/>
          </p:cNvGrpSpPr>
          <p:nvPr/>
        </p:nvGrpSpPr>
        <p:grpSpPr bwMode="auto">
          <a:xfrm>
            <a:off x="288925" y="1162050"/>
            <a:ext cx="1416050" cy="1265238"/>
            <a:chOff x="146" y="690"/>
            <a:chExt cx="892" cy="797"/>
          </a:xfrm>
        </p:grpSpPr>
        <p:grpSp>
          <p:nvGrpSpPr>
            <p:cNvPr id="210091" name="Group 400"/>
            <p:cNvGrpSpPr>
              <a:grpSpLocks/>
            </p:cNvGrpSpPr>
            <p:nvPr/>
          </p:nvGrpSpPr>
          <p:grpSpPr bwMode="auto">
            <a:xfrm>
              <a:off x="146" y="690"/>
              <a:ext cx="892" cy="797"/>
              <a:chOff x="146" y="690"/>
              <a:chExt cx="892" cy="797"/>
            </a:xfrm>
          </p:grpSpPr>
          <p:sp>
            <p:nvSpPr>
              <p:cNvPr id="210093" name="Freeform 398"/>
              <p:cNvSpPr>
                <a:spLocks/>
              </p:cNvSpPr>
              <p:nvPr/>
            </p:nvSpPr>
            <p:spPr bwMode="auto">
              <a:xfrm>
                <a:off x="177" y="715"/>
                <a:ext cx="861" cy="772"/>
              </a:xfrm>
              <a:custGeom>
                <a:avLst/>
                <a:gdLst>
                  <a:gd name="T0" fmla="*/ 861 w 861"/>
                  <a:gd name="T1" fmla="*/ 772 h 772"/>
                  <a:gd name="T2" fmla="*/ 0 w 861"/>
                  <a:gd name="T3" fmla="*/ 557 h 772"/>
                  <a:gd name="T4" fmla="*/ 532 w 861"/>
                  <a:gd name="T5" fmla="*/ 405 h 772"/>
                  <a:gd name="T6" fmla="*/ 652 w 861"/>
                  <a:gd name="T7" fmla="*/ 0 h 772"/>
                  <a:gd name="T8" fmla="*/ 861 w 861"/>
                  <a:gd name="T9" fmla="*/ 772 h 7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61" h="772">
                    <a:moveTo>
                      <a:pt x="861" y="772"/>
                    </a:moveTo>
                    <a:lnTo>
                      <a:pt x="0" y="557"/>
                    </a:lnTo>
                    <a:lnTo>
                      <a:pt x="532" y="405"/>
                    </a:lnTo>
                    <a:lnTo>
                      <a:pt x="652" y="0"/>
                    </a:lnTo>
                    <a:lnTo>
                      <a:pt x="861" y="772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0000"/>
                  </a:gs>
                </a:gsLst>
                <a:lin ang="2700000" scaled="1"/>
              </a:gradFill>
              <a:ln w="9525" cap="flat" cmpd="sng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210094" name="Group 392"/>
              <p:cNvGrpSpPr>
                <a:grpSpLocks/>
              </p:cNvGrpSpPr>
              <p:nvPr/>
            </p:nvGrpSpPr>
            <p:grpSpPr bwMode="auto">
              <a:xfrm>
                <a:off x="148" y="697"/>
                <a:ext cx="694" cy="574"/>
                <a:chOff x="2579" y="1366"/>
                <a:chExt cx="1078" cy="674"/>
              </a:xfrm>
            </p:grpSpPr>
            <p:pic>
              <p:nvPicPr>
                <p:cNvPr id="87217" name="Picture 393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79" y="1366"/>
                  <a:ext cx="1078" cy="6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87218" name="Rectangle 394"/>
                <p:cNvSpPr>
                  <a:spLocks noChangeArrowheads="1"/>
                </p:cNvSpPr>
                <p:nvPr/>
              </p:nvSpPr>
              <p:spPr bwMode="auto">
                <a:xfrm>
                  <a:off x="2633" y="1428"/>
                  <a:ext cx="957" cy="56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7216" name="Rectangle 399"/>
              <p:cNvSpPr>
                <a:spLocks noChangeArrowheads="1"/>
              </p:cNvSpPr>
              <p:nvPr/>
            </p:nvSpPr>
            <p:spPr bwMode="auto">
              <a:xfrm>
                <a:off x="146" y="690"/>
                <a:ext cx="696" cy="582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7213" name="Text Box 402"/>
            <p:cNvSpPr txBox="1">
              <a:spLocks noChangeArrowheads="1"/>
            </p:cNvSpPr>
            <p:nvPr/>
          </p:nvSpPr>
          <p:spPr bwMode="auto">
            <a:xfrm>
              <a:off x="227" y="850"/>
              <a:ext cx="51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i="0" smtClean="0">
                  <a:solidFill>
                    <a:srgbClr val="FF0000"/>
                  </a:solidFill>
                  <a:latin typeface="Arial" charset="0"/>
                </a:rPr>
                <a:t>browser</a:t>
              </a:r>
            </a:p>
          </p:txBody>
        </p:sp>
      </p:grpSp>
      <p:grpSp>
        <p:nvGrpSpPr>
          <p:cNvPr id="209963" name="Group 356"/>
          <p:cNvGrpSpPr>
            <a:grpSpLocks/>
          </p:cNvGrpSpPr>
          <p:nvPr/>
        </p:nvGrpSpPr>
        <p:grpSpPr bwMode="auto">
          <a:xfrm>
            <a:off x="1511300" y="1898650"/>
            <a:ext cx="842963" cy="814388"/>
            <a:chOff x="313" y="1497"/>
            <a:chExt cx="1152" cy="1014"/>
          </a:xfrm>
        </p:grpSpPr>
        <p:pic>
          <p:nvPicPr>
            <p:cNvPr id="210089" name="Picture 354" descr="laptop_stylized_small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3" y="1727"/>
              <a:ext cx="1152" cy="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0090" name="Picture 355" descr="antenna_stylized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4" y="1497"/>
              <a:ext cx="1113" cy="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99788" name="AutoShape 396"/>
          <p:cNvSpPr>
            <a:spLocks noChangeArrowheads="1"/>
          </p:cNvSpPr>
          <p:nvPr/>
        </p:nvSpPr>
        <p:spPr bwMode="auto">
          <a:xfrm>
            <a:off x="668338" y="2266950"/>
            <a:ext cx="976312" cy="48577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708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863" y="2444750"/>
            <a:ext cx="914400" cy="38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96" name="Rectangle 43"/>
          <p:cNvSpPr>
            <a:spLocks noChangeArrowheads="1"/>
          </p:cNvSpPr>
          <p:nvPr/>
        </p:nvSpPr>
        <p:spPr bwMode="auto">
          <a:xfrm rot="-5400000">
            <a:off x="3416300" y="3551238"/>
            <a:ext cx="147638" cy="188912"/>
          </a:xfrm>
          <a:prstGeom prst="rect">
            <a:avLst/>
          </a:prstGeom>
          <a:gradFill rotWithShape="1">
            <a:gsLst>
              <a:gs pos="0">
                <a:srgbClr val="008000"/>
              </a:gs>
              <a:gs pos="50000">
                <a:schemeClr val="bg1"/>
              </a:gs>
              <a:gs pos="100000">
                <a:srgbClr val="008000"/>
              </a:gs>
            </a:gsLst>
            <a:lin ang="0" scaled="1"/>
          </a:gra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98" name="Rectangle 43"/>
          <p:cNvSpPr>
            <a:spLocks noChangeArrowheads="1"/>
          </p:cNvSpPr>
          <p:nvPr/>
        </p:nvSpPr>
        <p:spPr bwMode="auto">
          <a:xfrm rot="2460490">
            <a:off x="3074988" y="3208338"/>
            <a:ext cx="136525" cy="306387"/>
          </a:xfrm>
          <a:prstGeom prst="rect">
            <a:avLst/>
          </a:prstGeom>
          <a:gradFill rotWithShape="1">
            <a:gsLst>
              <a:gs pos="0">
                <a:srgbClr val="008000"/>
              </a:gs>
              <a:gs pos="50000">
                <a:schemeClr val="bg1"/>
              </a:gs>
              <a:gs pos="100000">
                <a:srgbClr val="008000"/>
              </a:gs>
            </a:gsLst>
            <a:lin ang="0" scaled="1"/>
          </a:gra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9968" name="Oval 407"/>
          <p:cNvSpPr>
            <a:spLocks noChangeArrowheads="1"/>
          </p:cNvSpPr>
          <p:nvPr/>
        </p:nvSpPr>
        <p:spPr bwMode="auto">
          <a:xfrm>
            <a:off x="2552700" y="3619500"/>
            <a:ext cx="850900" cy="250825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rgbClr val="FFFFFF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 i="0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9969" name="Rectangle 410"/>
          <p:cNvSpPr>
            <a:spLocks noChangeArrowheads="1"/>
          </p:cNvSpPr>
          <p:nvPr/>
        </p:nvSpPr>
        <p:spPr bwMode="auto">
          <a:xfrm>
            <a:off x="2552700" y="3590925"/>
            <a:ext cx="854075" cy="157163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rgbClr val="FFFFFF"/>
              </a:gs>
            </a:gsLst>
            <a:lin ang="0" scaled="1"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 i="0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09970" name="Oval 411"/>
          <p:cNvSpPr>
            <a:spLocks noChangeArrowheads="1"/>
          </p:cNvSpPr>
          <p:nvPr/>
        </p:nvSpPr>
        <p:spPr bwMode="auto">
          <a:xfrm>
            <a:off x="2549525" y="3421063"/>
            <a:ext cx="850900" cy="293687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rgbClr val="FFFFFF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 i="0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  <p:grpSp>
        <p:nvGrpSpPr>
          <p:cNvPr id="209971" name="Group 1189"/>
          <p:cNvGrpSpPr>
            <a:grpSpLocks/>
          </p:cNvGrpSpPr>
          <p:nvPr/>
        </p:nvGrpSpPr>
        <p:grpSpPr bwMode="auto">
          <a:xfrm>
            <a:off x="2720975" y="3497263"/>
            <a:ext cx="481013" cy="136525"/>
            <a:chOff x="2468" y="1332"/>
            <a:chExt cx="310" cy="60"/>
          </a:xfrm>
        </p:grpSpPr>
        <p:sp>
          <p:nvSpPr>
            <p:cNvPr id="210087" name="Freeform 1190"/>
            <p:cNvSpPr>
              <a:spLocks/>
            </p:cNvSpPr>
            <p:nvPr/>
          </p:nvSpPr>
          <p:spPr bwMode="auto">
            <a:xfrm>
              <a:off x="2468" y="1332"/>
              <a:ext cx="310" cy="60"/>
            </a:xfrm>
            <a:custGeom>
              <a:avLst/>
              <a:gdLst>
                <a:gd name="T0" fmla="*/ 0 w 310"/>
                <a:gd name="T1" fmla="*/ 60 h 60"/>
                <a:gd name="T2" fmla="*/ 96 w 310"/>
                <a:gd name="T3" fmla="*/ 60 h 60"/>
                <a:gd name="T4" fmla="*/ 192 w 310"/>
                <a:gd name="T5" fmla="*/ 0 h 60"/>
                <a:gd name="T6" fmla="*/ 310 w 310"/>
                <a:gd name="T7" fmla="*/ 0 h 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0" h="60">
                  <a:moveTo>
                    <a:pt x="0" y="60"/>
                  </a:moveTo>
                  <a:lnTo>
                    <a:pt x="96" y="60"/>
                  </a:lnTo>
                  <a:lnTo>
                    <a:pt x="192" y="0"/>
                  </a:lnTo>
                  <a:lnTo>
                    <a:pt x="310" y="0"/>
                  </a:ln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0088" name="Freeform 1191"/>
            <p:cNvSpPr>
              <a:spLocks/>
            </p:cNvSpPr>
            <p:nvPr/>
          </p:nvSpPr>
          <p:spPr bwMode="auto">
            <a:xfrm>
              <a:off x="2482" y="1332"/>
              <a:ext cx="282" cy="60"/>
            </a:xfrm>
            <a:custGeom>
              <a:avLst/>
              <a:gdLst>
                <a:gd name="T0" fmla="*/ 0 w 282"/>
                <a:gd name="T1" fmla="*/ 0 h 60"/>
                <a:gd name="T2" fmla="*/ 96 w 282"/>
                <a:gd name="T3" fmla="*/ 0 h 60"/>
                <a:gd name="T4" fmla="*/ 192 w 282"/>
                <a:gd name="T5" fmla="*/ 60 h 60"/>
                <a:gd name="T6" fmla="*/ 282 w 282"/>
                <a:gd name="T7" fmla="*/ 60 h 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82" h="60">
                  <a:moveTo>
                    <a:pt x="0" y="0"/>
                  </a:moveTo>
                  <a:lnTo>
                    <a:pt x="96" y="0"/>
                  </a:lnTo>
                  <a:lnTo>
                    <a:pt x="192" y="60"/>
                  </a:lnTo>
                  <a:lnTo>
                    <a:pt x="282" y="60"/>
                  </a:ln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7093" name="Line 1192"/>
          <p:cNvSpPr>
            <a:spLocks noChangeShapeType="1"/>
          </p:cNvSpPr>
          <p:nvPr/>
        </p:nvSpPr>
        <p:spPr bwMode="auto">
          <a:xfrm>
            <a:off x="2552700" y="3557588"/>
            <a:ext cx="0" cy="200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87094" name="Line 1193"/>
          <p:cNvSpPr>
            <a:spLocks noChangeShapeType="1"/>
          </p:cNvSpPr>
          <p:nvPr/>
        </p:nvSpPr>
        <p:spPr bwMode="auto">
          <a:xfrm>
            <a:off x="3400425" y="3567113"/>
            <a:ext cx="0" cy="195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207" name="Rectangle 43"/>
          <p:cNvSpPr>
            <a:spLocks noChangeArrowheads="1"/>
          </p:cNvSpPr>
          <p:nvPr/>
        </p:nvSpPr>
        <p:spPr bwMode="auto">
          <a:xfrm rot="-5400000">
            <a:off x="2338388" y="2365375"/>
            <a:ext cx="146050" cy="314325"/>
          </a:xfrm>
          <a:prstGeom prst="rect">
            <a:avLst/>
          </a:prstGeom>
          <a:gradFill rotWithShape="1">
            <a:gsLst>
              <a:gs pos="0">
                <a:srgbClr val="008000"/>
              </a:gs>
              <a:gs pos="50000">
                <a:schemeClr val="bg1"/>
              </a:gs>
              <a:gs pos="100000">
                <a:srgbClr val="008000"/>
              </a:gs>
            </a:gsLst>
            <a:lin ang="0" scaled="1"/>
          </a:gra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209975" name="Group 1185"/>
          <p:cNvGrpSpPr>
            <a:grpSpLocks/>
          </p:cNvGrpSpPr>
          <p:nvPr/>
        </p:nvGrpSpPr>
        <p:grpSpPr bwMode="auto">
          <a:xfrm>
            <a:off x="5338763" y="2667000"/>
            <a:ext cx="830262" cy="455613"/>
            <a:chOff x="4650" y="1129"/>
            <a:chExt cx="246" cy="95"/>
          </a:xfrm>
        </p:grpSpPr>
        <p:sp>
          <p:nvSpPr>
            <p:cNvPr id="210079" name="Oval 407"/>
            <p:cNvSpPr>
              <a:spLocks noChangeArrowheads="1"/>
            </p:cNvSpPr>
            <p:nvPr/>
          </p:nvSpPr>
          <p:spPr bwMode="auto">
            <a:xfrm>
              <a:off x="4651" y="1171"/>
              <a:ext cx="244" cy="53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FFFFFF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 i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210080" name="Rectangle 410"/>
            <p:cNvSpPr>
              <a:spLocks noChangeArrowheads="1"/>
            </p:cNvSpPr>
            <p:nvPr/>
          </p:nvSpPr>
          <p:spPr bwMode="auto">
            <a:xfrm>
              <a:off x="4651" y="1165"/>
              <a:ext cx="245" cy="33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FFFF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i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210081" name="Oval 411"/>
            <p:cNvSpPr>
              <a:spLocks noChangeArrowheads="1"/>
            </p:cNvSpPr>
            <p:nvPr/>
          </p:nvSpPr>
          <p:spPr bwMode="auto">
            <a:xfrm>
              <a:off x="4650" y="1129"/>
              <a:ext cx="244" cy="62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FFFFFF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 i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grpSp>
          <p:nvGrpSpPr>
            <p:cNvPr id="210082" name="Group 1189"/>
            <p:cNvGrpSpPr>
              <a:grpSpLocks/>
            </p:cNvGrpSpPr>
            <p:nvPr/>
          </p:nvGrpSpPr>
          <p:grpSpPr bwMode="auto">
            <a:xfrm>
              <a:off x="4699" y="1145"/>
              <a:ext cx="138" cy="29"/>
              <a:chOff x="2468" y="1332"/>
              <a:chExt cx="310" cy="60"/>
            </a:xfrm>
          </p:grpSpPr>
          <p:sp>
            <p:nvSpPr>
              <p:cNvPr id="210085" name="Freeform 1190"/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086" name="Freeform 1191"/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7204" name="Line 1192"/>
            <p:cNvSpPr>
              <a:spLocks noChangeShapeType="1"/>
            </p:cNvSpPr>
            <p:nvPr/>
          </p:nvSpPr>
          <p:spPr bwMode="auto">
            <a:xfrm>
              <a:off x="4651" y="1158"/>
              <a:ext cx="0" cy="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87205" name="Line 1193"/>
            <p:cNvSpPr>
              <a:spLocks noChangeShapeType="1"/>
            </p:cNvSpPr>
            <p:nvPr/>
          </p:nvSpPr>
          <p:spPr bwMode="auto">
            <a:xfrm>
              <a:off x="4894" y="1160"/>
              <a:ext cx="0" cy="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</p:grpSp>
      <p:grpSp>
        <p:nvGrpSpPr>
          <p:cNvPr id="209976" name="Group 1185"/>
          <p:cNvGrpSpPr>
            <a:grpSpLocks/>
          </p:cNvGrpSpPr>
          <p:nvPr/>
        </p:nvGrpSpPr>
        <p:grpSpPr bwMode="auto">
          <a:xfrm>
            <a:off x="6729413" y="2401888"/>
            <a:ext cx="808037" cy="425450"/>
            <a:chOff x="4650" y="1129"/>
            <a:chExt cx="246" cy="95"/>
          </a:xfrm>
        </p:grpSpPr>
        <p:sp>
          <p:nvSpPr>
            <p:cNvPr id="210071" name="Oval 407"/>
            <p:cNvSpPr>
              <a:spLocks noChangeArrowheads="1"/>
            </p:cNvSpPr>
            <p:nvPr/>
          </p:nvSpPr>
          <p:spPr bwMode="auto">
            <a:xfrm>
              <a:off x="4651" y="1171"/>
              <a:ext cx="244" cy="53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FFFFFF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 i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210072" name="Rectangle 410"/>
            <p:cNvSpPr>
              <a:spLocks noChangeArrowheads="1"/>
            </p:cNvSpPr>
            <p:nvPr/>
          </p:nvSpPr>
          <p:spPr bwMode="auto">
            <a:xfrm>
              <a:off x="4651" y="1165"/>
              <a:ext cx="245" cy="33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FFFF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i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210073" name="Oval 411"/>
            <p:cNvSpPr>
              <a:spLocks noChangeArrowheads="1"/>
            </p:cNvSpPr>
            <p:nvPr/>
          </p:nvSpPr>
          <p:spPr bwMode="auto">
            <a:xfrm>
              <a:off x="4650" y="1129"/>
              <a:ext cx="244" cy="62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FFFFFF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 i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grpSp>
          <p:nvGrpSpPr>
            <p:cNvPr id="210074" name="Group 1189"/>
            <p:cNvGrpSpPr>
              <a:grpSpLocks/>
            </p:cNvGrpSpPr>
            <p:nvPr/>
          </p:nvGrpSpPr>
          <p:grpSpPr bwMode="auto">
            <a:xfrm>
              <a:off x="4699" y="1145"/>
              <a:ext cx="138" cy="29"/>
              <a:chOff x="2468" y="1332"/>
              <a:chExt cx="310" cy="60"/>
            </a:xfrm>
          </p:grpSpPr>
          <p:sp>
            <p:nvSpPr>
              <p:cNvPr id="210077" name="Freeform 1190"/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078" name="Freeform 1191"/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7196" name="Line 1192"/>
            <p:cNvSpPr>
              <a:spLocks noChangeShapeType="1"/>
            </p:cNvSpPr>
            <p:nvPr/>
          </p:nvSpPr>
          <p:spPr bwMode="auto">
            <a:xfrm>
              <a:off x="4651" y="1158"/>
              <a:ext cx="0" cy="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87197" name="Line 1193"/>
            <p:cNvSpPr>
              <a:spLocks noChangeShapeType="1"/>
            </p:cNvSpPr>
            <p:nvPr/>
          </p:nvSpPr>
          <p:spPr bwMode="auto">
            <a:xfrm>
              <a:off x="4894" y="1160"/>
              <a:ext cx="0" cy="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</p:grpSp>
      <p:grpSp>
        <p:nvGrpSpPr>
          <p:cNvPr id="209977" name="Group 1185"/>
          <p:cNvGrpSpPr>
            <a:grpSpLocks/>
          </p:cNvGrpSpPr>
          <p:nvPr/>
        </p:nvGrpSpPr>
        <p:grpSpPr bwMode="auto">
          <a:xfrm>
            <a:off x="7343775" y="3338513"/>
            <a:ext cx="892175" cy="390525"/>
            <a:chOff x="4650" y="1129"/>
            <a:chExt cx="246" cy="95"/>
          </a:xfrm>
        </p:grpSpPr>
        <p:sp>
          <p:nvSpPr>
            <p:cNvPr id="210063" name="Oval 407"/>
            <p:cNvSpPr>
              <a:spLocks noChangeArrowheads="1"/>
            </p:cNvSpPr>
            <p:nvPr/>
          </p:nvSpPr>
          <p:spPr bwMode="auto">
            <a:xfrm>
              <a:off x="4651" y="1171"/>
              <a:ext cx="244" cy="53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FFFFFF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 i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210064" name="Rectangle 410"/>
            <p:cNvSpPr>
              <a:spLocks noChangeArrowheads="1"/>
            </p:cNvSpPr>
            <p:nvPr/>
          </p:nvSpPr>
          <p:spPr bwMode="auto">
            <a:xfrm>
              <a:off x="4651" y="1165"/>
              <a:ext cx="245" cy="33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FFFF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i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210065" name="Oval 411"/>
            <p:cNvSpPr>
              <a:spLocks noChangeArrowheads="1"/>
            </p:cNvSpPr>
            <p:nvPr/>
          </p:nvSpPr>
          <p:spPr bwMode="auto">
            <a:xfrm>
              <a:off x="4650" y="1129"/>
              <a:ext cx="244" cy="62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FFFFFF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 i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grpSp>
          <p:nvGrpSpPr>
            <p:cNvPr id="210066" name="Group 1189"/>
            <p:cNvGrpSpPr>
              <a:grpSpLocks/>
            </p:cNvGrpSpPr>
            <p:nvPr/>
          </p:nvGrpSpPr>
          <p:grpSpPr bwMode="auto">
            <a:xfrm>
              <a:off x="4699" y="1145"/>
              <a:ext cx="138" cy="29"/>
              <a:chOff x="2468" y="1332"/>
              <a:chExt cx="310" cy="60"/>
            </a:xfrm>
          </p:grpSpPr>
          <p:sp>
            <p:nvSpPr>
              <p:cNvPr id="210069" name="Freeform 1190"/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070" name="Freeform 1191"/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7188" name="Line 1192"/>
            <p:cNvSpPr>
              <a:spLocks noChangeShapeType="1"/>
            </p:cNvSpPr>
            <p:nvPr/>
          </p:nvSpPr>
          <p:spPr bwMode="auto">
            <a:xfrm>
              <a:off x="4651" y="1158"/>
              <a:ext cx="0" cy="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87189" name="Line 1193"/>
            <p:cNvSpPr>
              <a:spLocks noChangeShapeType="1"/>
            </p:cNvSpPr>
            <p:nvPr/>
          </p:nvSpPr>
          <p:spPr bwMode="auto">
            <a:xfrm>
              <a:off x="4894" y="1160"/>
              <a:ext cx="0" cy="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</p:grpSp>
      <p:grpSp>
        <p:nvGrpSpPr>
          <p:cNvPr id="209978" name="Group 1185"/>
          <p:cNvGrpSpPr>
            <a:grpSpLocks/>
          </p:cNvGrpSpPr>
          <p:nvPr/>
        </p:nvGrpSpPr>
        <p:grpSpPr bwMode="auto">
          <a:xfrm>
            <a:off x="5754688" y="4344988"/>
            <a:ext cx="808037" cy="425450"/>
            <a:chOff x="4650" y="1129"/>
            <a:chExt cx="246" cy="95"/>
          </a:xfrm>
        </p:grpSpPr>
        <p:sp>
          <p:nvSpPr>
            <p:cNvPr id="210055" name="Oval 407"/>
            <p:cNvSpPr>
              <a:spLocks noChangeArrowheads="1"/>
            </p:cNvSpPr>
            <p:nvPr/>
          </p:nvSpPr>
          <p:spPr bwMode="auto">
            <a:xfrm>
              <a:off x="4651" y="1171"/>
              <a:ext cx="244" cy="53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FFFFFF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 i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210056" name="Rectangle 410"/>
            <p:cNvSpPr>
              <a:spLocks noChangeArrowheads="1"/>
            </p:cNvSpPr>
            <p:nvPr/>
          </p:nvSpPr>
          <p:spPr bwMode="auto">
            <a:xfrm>
              <a:off x="4651" y="1165"/>
              <a:ext cx="245" cy="33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FFFF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i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210057" name="Oval 411"/>
            <p:cNvSpPr>
              <a:spLocks noChangeArrowheads="1"/>
            </p:cNvSpPr>
            <p:nvPr/>
          </p:nvSpPr>
          <p:spPr bwMode="auto">
            <a:xfrm>
              <a:off x="4650" y="1129"/>
              <a:ext cx="244" cy="62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FFFFFF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 i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grpSp>
          <p:nvGrpSpPr>
            <p:cNvPr id="210058" name="Group 1189"/>
            <p:cNvGrpSpPr>
              <a:grpSpLocks/>
            </p:cNvGrpSpPr>
            <p:nvPr/>
          </p:nvGrpSpPr>
          <p:grpSpPr bwMode="auto">
            <a:xfrm>
              <a:off x="4699" y="1145"/>
              <a:ext cx="138" cy="29"/>
              <a:chOff x="2468" y="1332"/>
              <a:chExt cx="310" cy="60"/>
            </a:xfrm>
          </p:grpSpPr>
          <p:sp>
            <p:nvSpPr>
              <p:cNvPr id="210061" name="Freeform 1190"/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062" name="Freeform 1191"/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7180" name="Line 1192"/>
            <p:cNvSpPr>
              <a:spLocks noChangeShapeType="1"/>
            </p:cNvSpPr>
            <p:nvPr/>
          </p:nvSpPr>
          <p:spPr bwMode="auto">
            <a:xfrm>
              <a:off x="4651" y="1158"/>
              <a:ext cx="0" cy="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87181" name="Line 1193"/>
            <p:cNvSpPr>
              <a:spLocks noChangeShapeType="1"/>
            </p:cNvSpPr>
            <p:nvPr/>
          </p:nvSpPr>
          <p:spPr bwMode="auto">
            <a:xfrm>
              <a:off x="4894" y="1160"/>
              <a:ext cx="0" cy="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</p:grpSp>
      <p:grpSp>
        <p:nvGrpSpPr>
          <p:cNvPr id="209979" name="Group 1185"/>
          <p:cNvGrpSpPr>
            <a:grpSpLocks/>
          </p:cNvGrpSpPr>
          <p:nvPr/>
        </p:nvGrpSpPr>
        <p:grpSpPr bwMode="auto">
          <a:xfrm>
            <a:off x="4013200" y="4710113"/>
            <a:ext cx="808038" cy="425450"/>
            <a:chOff x="4650" y="1129"/>
            <a:chExt cx="246" cy="95"/>
          </a:xfrm>
        </p:grpSpPr>
        <p:sp>
          <p:nvSpPr>
            <p:cNvPr id="210047" name="Oval 407"/>
            <p:cNvSpPr>
              <a:spLocks noChangeArrowheads="1"/>
            </p:cNvSpPr>
            <p:nvPr/>
          </p:nvSpPr>
          <p:spPr bwMode="auto">
            <a:xfrm>
              <a:off x="4651" y="1171"/>
              <a:ext cx="244" cy="53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FFFFFF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 i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210048" name="Rectangle 410"/>
            <p:cNvSpPr>
              <a:spLocks noChangeArrowheads="1"/>
            </p:cNvSpPr>
            <p:nvPr/>
          </p:nvSpPr>
          <p:spPr bwMode="auto">
            <a:xfrm>
              <a:off x="4651" y="1165"/>
              <a:ext cx="245" cy="33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FFFF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i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210049" name="Oval 411"/>
            <p:cNvSpPr>
              <a:spLocks noChangeArrowheads="1"/>
            </p:cNvSpPr>
            <p:nvPr/>
          </p:nvSpPr>
          <p:spPr bwMode="auto">
            <a:xfrm>
              <a:off x="4650" y="1129"/>
              <a:ext cx="244" cy="62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rgbClr val="FFFFFF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 i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grpSp>
          <p:nvGrpSpPr>
            <p:cNvPr id="210050" name="Group 1189"/>
            <p:cNvGrpSpPr>
              <a:grpSpLocks/>
            </p:cNvGrpSpPr>
            <p:nvPr/>
          </p:nvGrpSpPr>
          <p:grpSpPr bwMode="auto">
            <a:xfrm>
              <a:off x="4699" y="1145"/>
              <a:ext cx="138" cy="29"/>
              <a:chOff x="2468" y="1332"/>
              <a:chExt cx="310" cy="60"/>
            </a:xfrm>
          </p:grpSpPr>
          <p:sp>
            <p:nvSpPr>
              <p:cNvPr id="210053" name="Freeform 1190"/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0054" name="Freeform 1191"/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7172" name="Line 1192"/>
            <p:cNvSpPr>
              <a:spLocks noChangeShapeType="1"/>
            </p:cNvSpPr>
            <p:nvPr/>
          </p:nvSpPr>
          <p:spPr bwMode="auto">
            <a:xfrm>
              <a:off x="4651" y="1158"/>
              <a:ext cx="0" cy="4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87173" name="Line 1193"/>
            <p:cNvSpPr>
              <a:spLocks noChangeShapeType="1"/>
            </p:cNvSpPr>
            <p:nvPr/>
          </p:nvSpPr>
          <p:spPr bwMode="auto">
            <a:xfrm>
              <a:off x="4894" y="1160"/>
              <a:ext cx="0" cy="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</p:grpSp>
      <p:grpSp>
        <p:nvGrpSpPr>
          <p:cNvPr id="209980" name="Group 248"/>
          <p:cNvGrpSpPr>
            <a:grpSpLocks/>
          </p:cNvGrpSpPr>
          <p:nvPr/>
        </p:nvGrpSpPr>
        <p:grpSpPr bwMode="auto">
          <a:xfrm>
            <a:off x="7218363" y="1558925"/>
            <a:ext cx="358775" cy="623888"/>
            <a:chOff x="4140" y="429"/>
            <a:chExt cx="1425" cy="2396"/>
          </a:xfrm>
        </p:grpSpPr>
        <p:sp>
          <p:nvSpPr>
            <p:cNvPr id="210015" name="Freeform 148"/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26 w 354"/>
                <a:gd name="T1" fmla="*/ 0 h 2742"/>
                <a:gd name="T2" fmla="*/ 145 w 354"/>
                <a:gd name="T3" fmla="*/ 164 h 2742"/>
                <a:gd name="T4" fmla="*/ 142 w 354"/>
                <a:gd name="T5" fmla="*/ 1268 h 2742"/>
                <a:gd name="T6" fmla="*/ 0 w 354"/>
                <a:gd name="T7" fmla="*/ 1325 h 2742"/>
                <a:gd name="T8" fmla="*/ 26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7137" name="Rectangle 149"/>
            <p:cNvSpPr>
              <a:spLocks noChangeArrowheads="1"/>
            </p:cNvSpPr>
            <p:nvPr/>
          </p:nvSpPr>
          <p:spPr bwMode="auto">
            <a:xfrm>
              <a:off x="4203" y="429"/>
              <a:ext cx="1053" cy="2286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0017" name="Freeform 150"/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3 w 211"/>
                <a:gd name="T1" fmla="*/ 0 h 2537"/>
                <a:gd name="T2" fmla="*/ 87 w 211"/>
                <a:gd name="T3" fmla="*/ 106 h 2537"/>
                <a:gd name="T4" fmla="*/ 3 w 211"/>
                <a:gd name="T5" fmla="*/ 1208 h 2537"/>
                <a:gd name="T6" fmla="*/ 3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0018" name="Freeform 151"/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136 w 328"/>
                <a:gd name="T3" fmla="*/ 62 h 226"/>
                <a:gd name="T4" fmla="*/ 135 w 328"/>
                <a:gd name="T5" fmla="*/ 110 h 226"/>
                <a:gd name="T6" fmla="*/ 0 w 328"/>
                <a:gd name="T7" fmla="*/ 49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7140" name="Rectangle 152"/>
            <p:cNvSpPr>
              <a:spLocks noChangeArrowheads="1"/>
            </p:cNvSpPr>
            <p:nvPr/>
          </p:nvSpPr>
          <p:spPr bwMode="auto">
            <a:xfrm>
              <a:off x="4209" y="691"/>
              <a:ext cx="599" cy="4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0020" name="Group 153"/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87166" name="AutoShape 154"/>
              <p:cNvSpPr>
                <a:spLocks noChangeArrowheads="1"/>
              </p:cNvSpPr>
              <p:nvPr/>
            </p:nvSpPr>
            <p:spPr bwMode="auto">
              <a:xfrm>
                <a:off x="617" y="2567"/>
                <a:ext cx="724" cy="14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7167" name="AutoShape 155"/>
              <p:cNvSpPr>
                <a:spLocks noChangeArrowheads="1"/>
              </p:cNvSpPr>
              <p:nvPr/>
            </p:nvSpPr>
            <p:spPr bwMode="auto">
              <a:xfrm>
                <a:off x="633" y="2584"/>
                <a:ext cx="692" cy="10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7142" name="Rectangle 156"/>
            <p:cNvSpPr>
              <a:spLocks noChangeArrowheads="1"/>
            </p:cNvSpPr>
            <p:nvPr/>
          </p:nvSpPr>
          <p:spPr bwMode="auto">
            <a:xfrm>
              <a:off x="4222" y="1020"/>
              <a:ext cx="599" cy="4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0022" name="Group 157"/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87164" name="AutoShape 158"/>
              <p:cNvSpPr>
                <a:spLocks noChangeArrowheads="1"/>
              </p:cNvSpPr>
              <p:nvPr/>
            </p:nvSpPr>
            <p:spPr bwMode="auto">
              <a:xfrm>
                <a:off x="612" y="2570"/>
                <a:ext cx="724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7165" name="AutoShape 159"/>
              <p:cNvSpPr>
                <a:spLocks noChangeArrowheads="1"/>
              </p:cNvSpPr>
              <p:nvPr/>
            </p:nvSpPr>
            <p:spPr bwMode="auto">
              <a:xfrm>
                <a:off x="628" y="2589"/>
                <a:ext cx="692" cy="10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7144" name="Rectangle 160"/>
            <p:cNvSpPr>
              <a:spLocks noChangeArrowheads="1"/>
            </p:cNvSpPr>
            <p:nvPr/>
          </p:nvSpPr>
          <p:spPr bwMode="auto">
            <a:xfrm>
              <a:off x="4216" y="1356"/>
              <a:ext cx="599" cy="4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145" name="Rectangle 161"/>
            <p:cNvSpPr>
              <a:spLocks noChangeArrowheads="1"/>
            </p:cNvSpPr>
            <p:nvPr/>
          </p:nvSpPr>
          <p:spPr bwMode="auto">
            <a:xfrm>
              <a:off x="4228" y="1654"/>
              <a:ext cx="593" cy="4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0025" name="Group 162"/>
            <p:cNvGrpSpPr>
              <a:grpSpLocks/>
            </p:cNvGrpSpPr>
            <p:nvPr/>
          </p:nvGrpSpPr>
          <p:grpSpPr bwMode="auto">
            <a:xfrm>
              <a:off x="4735" y="1627"/>
              <a:ext cx="582" cy="151"/>
              <a:chOff x="614" y="2568"/>
              <a:chExt cx="725" cy="139"/>
            </a:xfrm>
          </p:grpSpPr>
          <p:sp>
            <p:nvSpPr>
              <p:cNvPr id="87162" name="AutoShape 163"/>
              <p:cNvSpPr>
                <a:spLocks noChangeArrowheads="1"/>
              </p:cNvSpPr>
              <p:nvPr/>
            </p:nvSpPr>
            <p:spPr bwMode="auto">
              <a:xfrm>
                <a:off x="611" y="2576"/>
                <a:ext cx="730" cy="12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7163" name="AutoShape 164"/>
              <p:cNvSpPr>
                <a:spLocks noChangeArrowheads="1"/>
              </p:cNvSpPr>
              <p:nvPr/>
            </p:nvSpPr>
            <p:spPr bwMode="auto">
              <a:xfrm>
                <a:off x="627" y="2588"/>
                <a:ext cx="699" cy="10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0026" name="Freeform 165"/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136 w 328"/>
                <a:gd name="T3" fmla="*/ 61 h 226"/>
                <a:gd name="T4" fmla="*/ 135 w 328"/>
                <a:gd name="T5" fmla="*/ 108 h 226"/>
                <a:gd name="T6" fmla="*/ 0 w 328"/>
                <a:gd name="T7" fmla="*/ 47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210027" name="Group 166"/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87160" name="AutoShape 167"/>
              <p:cNvSpPr>
                <a:spLocks noChangeArrowheads="1"/>
              </p:cNvSpPr>
              <p:nvPr/>
            </p:nvSpPr>
            <p:spPr bwMode="auto">
              <a:xfrm>
                <a:off x="614" y="2566"/>
                <a:ext cx="723" cy="14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7161" name="AutoShape 168"/>
              <p:cNvSpPr>
                <a:spLocks noChangeArrowheads="1"/>
              </p:cNvSpPr>
              <p:nvPr/>
            </p:nvSpPr>
            <p:spPr bwMode="auto">
              <a:xfrm>
                <a:off x="630" y="2585"/>
                <a:ext cx="691" cy="10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7149" name="Rectangle 169"/>
            <p:cNvSpPr>
              <a:spLocks noChangeArrowheads="1"/>
            </p:cNvSpPr>
            <p:nvPr/>
          </p:nvSpPr>
          <p:spPr bwMode="auto">
            <a:xfrm>
              <a:off x="5250" y="429"/>
              <a:ext cx="69" cy="2286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0029" name="Freeform 170"/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120 w 296"/>
                <a:gd name="T3" fmla="*/ 69 h 256"/>
                <a:gd name="T4" fmla="*/ 122 w 296"/>
                <a:gd name="T5" fmla="*/ 122 h 256"/>
                <a:gd name="T6" fmla="*/ 0 w 296"/>
                <a:gd name="T7" fmla="*/ 47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0030" name="Freeform 171"/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126 w 304"/>
                <a:gd name="T3" fmla="*/ 79 h 288"/>
                <a:gd name="T4" fmla="*/ 118 w 304"/>
                <a:gd name="T5" fmla="*/ 139 h 288"/>
                <a:gd name="T6" fmla="*/ 3 w 304"/>
                <a:gd name="T7" fmla="*/ 60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7152" name="Oval 172"/>
            <p:cNvSpPr>
              <a:spLocks noChangeArrowheads="1"/>
            </p:cNvSpPr>
            <p:nvPr/>
          </p:nvSpPr>
          <p:spPr bwMode="auto">
            <a:xfrm>
              <a:off x="5515" y="2612"/>
              <a:ext cx="50" cy="9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0032" name="Freeform 173"/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51 h 240"/>
                <a:gd name="T2" fmla="*/ 2 w 306"/>
                <a:gd name="T3" fmla="*/ 116 h 240"/>
                <a:gd name="T4" fmla="*/ 126 w 306"/>
                <a:gd name="T5" fmla="*/ 53 h 240"/>
                <a:gd name="T6" fmla="*/ 123 w 306"/>
                <a:gd name="T7" fmla="*/ 0 h 240"/>
                <a:gd name="T8" fmla="*/ 0 w 306"/>
                <a:gd name="T9" fmla="*/ 51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7154" name="AutoShape 174"/>
            <p:cNvSpPr>
              <a:spLocks noChangeArrowheads="1"/>
            </p:cNvSpPr>
            <p:nvPr/>
          </p:nvSpPr>
          <p:spPr bwMode="auto">
            <a:xfrm>
              <a:off x="4140" y="2679"/>
              <a:ext cx="1198" cy="146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155" name="AutoShape 175"/>
            <p:cNvSpPr>
              <a:spLocks noChangeArrowheads="1"/>
            </p:cNvSpPr>
            <p:nvPr/>
          </p:nvSpPr>
          <p:spPr bwMode="auto">
            <a:xfrm>
              <a:off x="4203" y="2709"/>
              <a:ext cx="107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156" name="Oval 176"/>
            <p:cNvSpPr>
              <a:spLocks noChangeArrowheads="1"/>
            </p:cNvSpPr>
            <p:nvPr/>
          </p:nvSpPr>
          <p:spPr bwMode="auto">
            <a:xfrm>
              <a:off x="4310" y="2386"/>
              <a:ext cx="158" cy="140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157" name="Oval 177"/>
            <p:cNvSpPr>
              <a:spLocks noChangeArrowheads="1"/>
            </p:cNvSpPr>
            <p:nvPr/>
          </p:nvSpPr>
          <p:spPr bwMode="auto">
            <a:xfrm>
              <a:off x="4487" y="2386"/>
              <a:ext cx="158" cy="14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7158" name="Oval 178"/>
            <p:cNvSpPr>
              <a:spLocks noChangeArrowheads="1"/>
            </p:cNvSpPr>
            <p:nvPr/>
          </p:nvSpPr>
          <p:spPr bwMode="auto">
            <a:xfrm>
              <a:off x="4663" y="2380"/>
              <a:ext cx="158" cy="140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159" name="Rectangle 179"/>
            <p:cNvSpPr>
              <a:spLocks noChangeArrowheads="1"/>
            </p:cNvSpPr>
            <p:nvPr/>
          </p:nvSpPr>
          <p:spPr bwMode="auto">
            <a:xfrm>
              <a:off x="5061" y="1837"/>
              <a:ext cx="88" cy="756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09981" name="Group 248"/>
          <p:cNvGrpSpPr>
            <a:grpSpLocks/>
          </p:cNvGrpSpPr>
          <p:nvPr/>
        </p:nvGrpSpPr>
        <p:grpSpPr bwMode="auto">
          <a:xfrm>
            <a:off x="2876550" y="4454525"/>
            <a:ext cx="358775" cy="623888"/>
            <a:chOff x="4140" y="429"/>
            <a:chExt cx="1425" cy="2396"/>
          </a:xfrm>
        </p:grpSpPr>
        <p:sp>
          <p:nvSpPr>
            <p:cNvPr id="209983" name="Freeform 148"/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26 w 354"/>
                <a:gd name="T1" fmla="*/ 0 h 2742"/>
                <a:gd name="T2" fmla="*/ 145 w 354"/>
                <a:gd name="T3" fmla="*/ 164 h 2742"/>
                <a:gd name="T4" fmla="*/ 142 w 354"/>
                <a:gd name="T5" fmla="*/ 1268 h 2742"/>
                <a:gd name="T6" fmla="*/ 0 w 354"/>
                <a:gd name="T7" fmla="*/ 1325 h 2742"/>
                <a:gd name="T8" fmla="*/ 26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7105" name="Rectangle 149"/>
            <p:cNvSpPr>
              <a:spLocks noChangeArrowheads="1"/>
            </p:cNvSpPr>
            <p:nvPr/>
          </p:nvSpPr>
          <p:spPr bwMode="auto">
            <a:xfrm>
              <a:off x="4203" y="429"/>
              <a:ext cx="1053" cy="2286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9985" name="Freeform 150"/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3 w 211"/>
                <a:gd name="T1" fmla="*/ 0 h 2537"/>
                <a:gd name="T2" fmla="*/ 87 w 211"/>
                <a:gd name="T3" fmla="*/ 106 h 2537"/>
                <a:gd name="T4" fmla="*/ 3 w 211"/>
                <a:gd name="T5" fmla="*/ 1208 h 2537"/>
                <a:gd name="T6" fmla="*/ 3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9986" name="Freeform 151"/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136 w 328"/>
                <a:gd name="T3" fmla="*/ 62 h 226"/>
                <a:gd name="T4" fmla="*/ 135 w 328"/>
                <a:gd name="T5" fmla="*/ 110 h 226"/>
                <a:gd name="T6" fmla="*/ 0 w 328"/>
                <a:gd name="T7" fmla="*/ 49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7108" name="Rectangle 152"/>
            <p:cNvSpPr>
              <a:spLocks noChangeArrowheads="1"/>
            </p:cNvSpPr>
            <p:nvPr/>
          </p:nvSpPr>
          <p:spPr bwMode="auto">
            <a:xfrm>
              <a:off x="4209" y="691"/>
              <a:ext cx="599" cy="4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09988" name="Group 153"/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87134" name="AutoShape 154"/>
              <p:cNvSpPr>
                <a:spLocks noChangeArrowheads="1"/>
              </p:cNvSpPr>
              <p:nvPr/>
            </p:nvSpPr>
            <p:spPr bwMode="auto">
              <a:xfrm>
                <a:off x="617" y="2567"/>
                <a:ext cx="724" cy="14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7135" name="AutoShape 155"/>
              <p:cNvSpPr>
                <a:spLocks noChangeArrowheads="1"/>
              </p:cNvSpPr>
              <p:nvPr/>
            </p:nvSpPr>
            <p:spPr bwMode="auto">
              <a:xfrm>
                <a:off x="633" y="2584"/>
                <a:ext cx="692" cy="10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7110" name="Rectangle 156"/>
            <p:cNvSpPr>
              <a:spLocks noChangeArrowheads="1"/>
            </p:cNvSpPr>
            <p:nvPr/>
          </p:nvSpPr>
          <p:spPr bwMode="auto">
            <a:xfrm>
              <a:off x="4222" y="1020"/>
              <a:ext cx="599" cy="4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09990" name="Group 157"/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87132" name="AutoShape 158"/>
              <p:cNvSpPr>
                <a:spLocks noChangeArrowheads="1"/>
              </p:cNvSpPr>
              <p:nvPr/>
            </p:nvSpPr>
            <p:spPr bwMode="auto">
              <a:xfrm>
                <a:off x="612" y="2570"/>
                <a:ext cx="724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7133" name="AutoShape 159"/>
              <p:cNvSpPr>
                <a:spLocks noChangeArrowheads="1"/>
              </p:cNvSpPr>
              <p:nvPr/>
            </p:nvSpPr>
            <p:spPr bwMode="auto">
              <a:xfrm>
                <a:off x="628" y="2589"/>
                <a:ext cx="692" cy="10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7112" name="Rectangle 160"/>
            <p:cNvSpPr>
              <a:spLocks noChangeArrowheads="1"/>
            </p:cNvSpPr>
            <p:nvPr/>
          </p:nvSpPr>
          <p:spPr bwMode="auto">
            <a:xfrm>
              <a:off x="4216" y="1356"/>
              <a:ext cx="599" cy="4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113" name="Rectangle 161"/>
            <p:cNvSpPr>
              <a:spLocks noChangeArrowheads="1"/>
            </p:cNvSpPr>
            <p:nvPr/>
          </p:nvSpPr>
          <p:spPr bwMode="auto">
            <a:xfrm>
              <a:off x="4228" y="1654"/>
              <a:ext cx="593" cy="4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09993" name="Group 162"/>
            <p:cNvGrpSpPr>
              <a:grpSpLocks/>
            </p:cNvGrpSpPr>
            <p:nvPr/>
          </p:nvGrpSpPr>
          <p:grpSpPr bwMode="auto">
            <a:xfrm>
              <a:off x="4735" y="1627"/>
              <a:ext cx="582" cy="151"/>
              <a:chOff x="614" y="2568"/>
              <a:chExt cx="725" cy="139"/>
            </a:xfrm>
          </p:grpSpPr>
          <p:sp>
            <p:nvSpPr>
              <p:cNvPr id="87130" name="AutoShape 163"/>
              <p:cNvSpPr>
                <a:spLocks noChangeArrowheads="1"/>
              </p:cNvSpPr>
              <p:nvPr/>
            </p:nvSpPr>
            <p:spPr bwMode="auto">
              <a:xfrm>
                <a:off x="611" y="2576"/>
                <a:ext cx="730" cy="12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7131" name="AutoShape 164"/>
              <p:cNvSpPr>
                <a:spLocks noChangeArrowheads="1"/>
              </p:cNvSpPr>
              <p:nvPr/>
            </p:nvSpPr>
            <p:spPr bwMode="auto">
              <a:xfrm>
                <a:off x="627" y="2588"/>
                <a:ext cx="699" cy="10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09994" name="Freeform 165"/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136 w 328"/>
                <a:gd name="T3" fmla="*/ 61 h 226"/>
                <a:gd name="T4" fmla="*/ 135 w 328"/>
                <a:gd name="T5" fmla="*/ 108 h 226"/>
                <a:gd name="T6" fmla="*/ 0 w 328"/>
                <a:gd name="T7" fmla="*/ 47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9995" name="Group 166"/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87128" name="AutoShape 167"/>
              <p:cNvSpPr>
                <a:spLocks noChangeArrowheads="1"/>
              </p:cNvSpPr>
              <p:nvPr/>
            </p:nvSpPr>
            <p:spPr bwMode="auto">
              <a:xfrm>
                <a:off x="614" y="2566"/>
                <a:ext cx="723" cy="14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7129" name="AutoShape 168"/>
              <p:cNvSpPr>
                <a:spLocks noChangeArrowheads="1"/>
              </p:cNvSpPr>
              <p:nvPr/>
            </p:nvSpPr>
            <p:spPr bwMode="auto">
              <a:xfrm>
                <a:off x="630" y="2585"/>
                <a:ext cx="691" cy="10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7117" name="Rectangle 169"/>
            <p:cNvSpPr>
              <a:spLocks noChangeArrowheads="1"/>
            </p:cNvSpPr>
            <p:nvPr/>
          </p:nvSpPr>
          <p:spPr bwMode="auto">
            <a:xfrm>
              <a:off x="5250" y="429"/>
              <a:ext cx="69" cy="2286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9997" name="Freeform 170"/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120 w 296"/>
                <a:gd name="T3" fmla="*/ 69 h 256"/>
                <a:gd name="T4" fmla="*/ 122 w 296"/>
                <a:gd name="T5" fmla="*/ 122 h 256"/>
                <a:gd name="T6" fmla="*/ 0 w 296"/>
                <a:gd name="T7" fmla="*/ 47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9998" name="Freeform 171"/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126 w 304"/>
                <a:gd name="T3" fmla="*/ 79 h 288"/>
                <a:gd name="T4" fmla="*/ 118 w 304"/>
                <a:gd name="T5" fmla="*/ 139 h 288"/>
                <a:gd name="T6" fmla="*/ 3 w 304"/>
                <a:gd name="T7" fmla="*/ 60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7120" name="Oval 172"/>
            <p:cNvSpPr>
              <a:spLocks noChangeArrowheads="1"/>
            </p:cNvSpPr>
            <p:nvPr/>
          </p:nvSpPr>
          <p:spPr bwMode="auto">
            <a:xfrm>
              <a:off x="5515" y="2612"/>
              <a:ext cx="50" cy="9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0000" name="Freeform 173"/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51 h 240"/>
                <a:gd name="T2" fmla="*/ 2 w 306"/>
                <a:gd name="T3" fmla="*/ 116 h 240"/>
                <a:gd name="T4" fmla="*/ 126 w 306"/>
                <a:gd name="T5" fmla="*/ 53 h 240"/>
                <a:gd name="T6" fmla="*/ 123 w 306"/>
                <a:gd name="T7" fmla="*/ 0 h 240"/>
                <a:gd name="T8" fmla="*/ 0 w 306"/>
                <a:gd name="T9" fmla="*/ 51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7122" name="AutoShape 174"/>
            <p:cNvSpPr>
              <a:spLocks noChangeArrowheads="1"/>
            </p:cNvSpPr>
            <p:nvPr/>
          </p:nvSpPr>
          <p:spPr bwMode="auto">
            <a:xfrm>
              <a:off x="4140" y="2679"/>
              <a:ext cx="1198" cy="146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123" name="AutoShape 175"/>
            <p:cNvSpPr>
              <a:spLocks noChangeArrowheads="1"/>
            </p:cNvSpPr>
            <p:nvPr/>
          </p:nvSpPr>
          <p:spPr bwMode="auto">
            <a:xfrm>
              <a:off x="4203" y="2709"/>
              <a:ext cx="107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124" name="Oval 176"/>
            <p:cNvSpPr>
              <a:spLocks noChangeArrowheads="1"/>
            </p:cNvSpPr>
            <p:nvPr/>
          </p:nvSpPr>
          <p:spPr bwMode="auto">
            <a:xfrm>
              <a:off x="4310" y="2386"/>
              <a:ext cx="158" cy="140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125" name="Oval 177"/>
            <p:cNvSpPr>
              <a:spLocks noChangeArrowheads="1"/>
            </p:cNvSpPr>
            <p:nvPr/>
          </p:nvSpPr>
          <p:spPr bwMode="auto">
            <a:xfrm>
              <a:off x="4487" y="2386"/>
              <a:ext cx="158" cy="14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87126" name="Oval 178"/>
            <p:cNvSpPr>
              <a:spLocks noChangeArrowheads="1"/>
            </p:cNvSpPr>
            <p:nvPr/>
          </p:nvSpPr>
          <p:spPr bwMode="auto">
            <a:xfrm>
              <a:off x="4663" y="2380"/>
              <a:ext cx="158" cy="140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7127" name="Rectangle 179"/>
            <p:cNvSpPr>
              <a:spLocks noChangeArrowheads="1"/>
            </p:cNvSpPr>
            <p:nvPr/>
          </p:nvSpPr>
          <p:spPr bwMode="auto">
            <a:xfrm>
              <a:off x="5061" y="1837"/>
              <a:ext cx="88" cy="756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209982" name="Picture 22" descr="underline_base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" y="746125"/>
            <a:ext cx="4570413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99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99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9796" grpId="0"/>
      <p:bldP spid="69978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945" name="Group 156"/>
          <p:cNvGrpSpPr>
            <a:grpSpLocks/>
          </p:cNvGrpSpPr>
          <p:nvPr/>
        </p:nvGrpSpPr>
        <p:grpSpPr bwMode="auto">
          <a:xfrm>
            <a:off x="773113" y="1273175"/>
            <a:ext cx="3554412" cy="3067050"/>
            <a:chOff x="773113" y="1273175"/>
            <a:chExt cx="3554412" cy="3066395"/>
          </a:xfrm>
        </p:grpSpPr>
        <p:sp>
          <p:nvSpPr>
            <p:cNvPr id="211062" name="Freeform 3"/>
            <p:cNvSpPr>
              <a:spLocks/>
            </p:cNvSpPr>
            <p:nvPr/>
          </p:nvSpPr>
          <p:spPr bwMode="auto">
            <a:xfrm>
              <a:off x="773113" y="1273175"/>
              <a:ext cx="3554412" cy="2754313"/>
            </a:xfrm>
            <a:custGeom>
              <a:avLst/>
              <a:gdLst>
                <a:gd name="T0" fmla="*/ 2147483647 w 2406"/>
                <a:gd name="T1" fmla="*/ 2147483647 h 958"/>
                <a:gd name="T2" fmla="*/ 2147483647 w 2406"/>
                <a:gd name="T3" fmla="*/ 2147483647 h 958"/>
                <a:gd name="T4" fmla="*/ 2147483647 w 2406"/>
                <a:gd name="T5" fmla="*/ 2147483647 h 958"/>
                <a:gd name="T6" fmla="*/ 2147483647 w 2406"/>
                <a:gd name="T7" fmla="*/ 2147483647 h 958"/>
                <a:gd name="T8" fmla="*/ 2147483647 w 2406"/>
                <a:gd name="T9" fmla="*/ 2147483647 h 958"/>
                <a:gd name="T10" fmla="*/ 2147483647 w 2406"/>
                <a:gd name="T11" fmla="*/ 2147483647 h 958"/>
                <a:gd name="T12" fmla="*/ 2147483647 w 2406"/>
                <a:gd name="T13" fmla="*/ 2147483647 h 958"/>
                <a:gd name="T14" fmla="*/ 2147483647 w 2406"/>
                <a:gd name="T15" fmla="*/ 2147483647 h 958"/>
                <a:gd name="T16" fmla="*/ 2147483647 w 2406"/>
                <a:gd name="T17" fmla="*/ 2147483647 h 958"/>
                <a:gd name="T18" fmla="*/ 2147483647 w 2406"/>
                <a:gd name="T19" fmla="*/ 2147483647 h 958"/>
                <a:gd name="T20" fmla="*/ 2147483647 w 2406"/>
                <a:gd name="T21" fmla="*/ 2147483647 h 958"/>
                <a:gd name="T22" fmla="*/ 2147483647 w 2406"/>
                <a:gd name="T23" fmla="*/ 2147483647 h 958"/>
                <a:gd name="T24" fmla="*/ 2147483647 w 2406"/>
                <a:gd name="T25" fmla="*/ 2147483647 h 95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06"/>
                <a:gd name="T40" fmla="*/ 0 h 958"/>
                <a:gd name="T41" fmla="*/ 2406 w 2406"/>
                <a:gd name="T42" fmla="*/ 958 h 95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06" h="958">
                  <a:moveTo>
                    <a:pt x="2192" y="274"/>
                  </a:moveTo>
                  <a:cubicBezTo>
                    <a:pt x="1978" y="94"/>
                    <a:pt x="1990" y="122"/>
                    <a:pt x="1857" y="77"/>
                  </a:cubicBezTo>
                  <a:cubicBezTo>
                    <a:pt x="1724" y="32"/>
                    <a:pt x="1584" y="0"/>
                    <a:pt x="1393" y="7"/>
                  </a:cubicBezTo>
                  <a:cubicBezTo>
                    <a:pt x="1202" y="14"/>
                    <a:pt x="898" y="84"/>
                    <a:pt x="713" y="122"/>
                  </a:cubicBezTo>
                  <a:cubicBezTo>
                    <a:pt x="528" y="160"/>
                    <a:pt x="395" y="168"/>
                    <a:pt x="280" y="234"/>
                  </a:cubicBezTo>
                  <a:cubicBezTo>
                    <a:pt x="166" y="301"/>
                    <a:pt x="52" y="432"/>
                    <a:pt x="26" y="522"/>
                  </a:cubicBezTo>
                  <a:cubicBezTo>
                    <a:pt x="0" y="612"/>
                    <a:pt x="81" y="711"/>
                    <a:pt x="122" y="773"/>
                  </a:cubicBezTo>
                  <a:cubicBezTo>
                    <a:pt x="163" y="835"/>
                    <a:pt x="99" y="877"/>
                    <a:pt x="273" y="894"/>
                  </a:cubicBezTo>
                  <a:cubicBezTo>
                    <a:pt x="447" y="911"/>
                    <a:pt x="938" y="866"/>
                    <a:pt x="1169" y="876"/>
                  </a:cubicBezTo>
                  <a:cubicBezTo>
                    <a:pt x="1400" y="886"/>
                    <a:pt x="1499" y="950"/>
                    <a:pt x="1659" y="954"/>
                  </a:cubicBezTo>
                  <a:cubicBezTo>
                    <a:pt x="1819" y="958"/>
                    <a:pt x="2014" y="958"/>
                    <a:pt x="2129" y="897"/>
                  </a:cubicBezTo>
                  <a:cubicBezTo>
                    <a:pt x="2244" y="836"/>
                    <a:pt x="2327" y="856"/>
                    <a:pt x="2350" y="591"/>
                  </a:cubicBezTo>
                  <a:cubicBezTo>
                    <a:pt x="2373" y="326"/>
                    <a:pt x="2406" y="454"/>
                    <a:pt x="2192" y="274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1063" name="Line 36"/>
            <p:cNvSpPr>
              <a:spLocks noChangeShapeType="1"/>
            </p:cNvSpPr>
            <p:nvPr/>
          </p:nvSpPr>
          <p:spPr bwMode="auto">
            <a:xfrm flipV="1">
              <a:off x="3775075" y="2344738"/>
              <a:ext cx="155575" cy="1428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064" name="Line 43"/>
            <p:cNvSpPr>
              <a:spLocks noChangeShapeType="1"/>
            </p:cNvSpPr>
            <p:nvPr/>
          </p:nvSpPr>
          <p:spPr bwMode="auto">
            <a:xfrm flipV="1">
              <a:off x="2665413" y="2517775"/>
              <a:ext cx="69532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065" name="Line 44"/>
            <p:cNvSpPr>
              <a:spLocks noChangeShapeType="1"/>
            </p:cNvSpPr>
            <p:nvPr/>
          </p:nvSpPr>
          <p:spPr bwMode="auto">
            <a:xfrm flipV="1">
              <a:off x="3924300" y="2201863"/>
              <a:ext cx="138113" cy="1428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066" name="Line 48"/>
            <p:cNvSpPr>
              <a:spLocks noChangeShapeType="1"/>
            </p:cNvSpPr>
            <p:nvPr/>
          </p:nvSpPr>
          <p:spPr bwMode="auto">
            <a:xfrm flipV="1">
              <a:off x="3279775" y="2736850"/>
              <a:ext cx="512763" cy="6127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8188" name="Text Box 240"/>
            <p:cNvSpPr txBox="1">
              <a:spLocks noChangeArrowheads="1"/>
            </p:cNvSpPr>
            <p:nvPr/>
          </p:nvSpPr>
          <p:spPr bwMode="auto">
            <a:xfrm>
              <a:off x="2562225" y="3815807"/>
              <a:ext cx="1211263" cy="523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router</a:t>
              </a:r>
            </a:p>
            <a:p>
              <a:pPr>
                <a:defRPr/>
              </a:pPr>
              <a:r>
                <a:rPr lang="en-US" sz="140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(runs DHCP)</a:t>
              </a:r>
            </a:p>
          </p:txBody>
        </p:sp>
        <p:grpSp>
          <p:nvGrpSpPr>
            <p:cNvPr id="211068" name="Group 356"/>
            <p:cNvGrpSpPr>
              <a:grpSpLocks/>
            </p:cNvGrpSpPr>
            <p:nvPr/>
          </p:nvGrpSpPr>
          <p:grpSpPr bwMode="auto">
            <a:xfrm>
              <a:off x="1653422" y="1982680"/>
              <a:ext cx="843032" cy="814871"/>
              <a:chOff x="313" y="1497"/>
              <a:chExt cx="1152" cy="1014"/>
            </a:xfrm>
          </p:grpSpPr>
          <p:pic>
            <p:nvPicPr>
              <p:cNvPr id="211120" name="Picture 354" descr="laptop_stylized_small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13" y="1727"/>
                <a:ext cx="1152" cy="7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1121" name="Picture 355" descr="antenna_stylized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34" y="1497"/>
                <a:ext cx="1113" cy="6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88190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6925" y="2423867"/>
              <a:ext cx="879475" cy="349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66" name="Rectangle 43"/>
            <p:cNvSpPr>
              <a:spLocks noChangeArrowheads="1"/>
            </p:cNvSpPr>
            <p:nvPr/>
          </p:nvSpPr>
          <p:spPr bwMode="auto">
            <a:xfrm rot="16200000" flipH="1">
              <a:off x="3589349" y="3549138"/>
              <a:ext cx="104753" cy="244475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50000">
                  <a:schemeClr val="bg1"/>
                </a:gs>
                <a:gs pos="100000">
                  <a:srgbClr val="008000"/>
                </a:gs>
              </a:gsLst>
              <a:lin ang="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7" name="Rectangle 43"/>
            <p:cNvSpPr>
              <a:spLocks noChangeArrowheads="1"/>
            </p:cNvSpPr>
            <p:nvPr/>
          </p:nvSpPr>
          <p:spPr bwMode="auto">
            <a:xfrm rot="2460490">
              <a:off x="3206750" y="3274585"/>
              <a:ext cx="82550" cy="247597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50000">
                  <a:schemeClr val="bg1"/>
                </a:gs>
                <a:gs pos="100000">
                  <a:srgbClr val="008000"/>
                </a:gs>
              </a:gsLst>
              <a:lin ang="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8" name="Rectangle 43"/>
            <p:cNvSpPr>
              <a:spLocks noChangeArrowheads="1"/>
            </p:cNvSpPr>
            <p:nvPr/>
          </p:nvSpPr>
          <p:spPr bwMode="auto">
            <a:xfrm rot="-5400000">
              <a:off x="2499531" y="2388124"/>
              <a:ext cx="111101" cy="296863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50000">
                  <a:schemeClr val="bg1"/>
                </a:gs>
                <a:gs pos="100000">
                  <a:srgbClr val="008000"/>
                </a:gs>
              </a:gsLst>
              <a:lin ang="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1073" name="Group 248"/>
            <p:cNvGrpSpPr>
              <a:grpSpLocks/>
            </p:cNvGrpSpPr>
            <p:nvPr/>
          </p:nvGrpSpPr>
          <p:grpSpPr bwMode="auto">
            <a:xfrm>
              <a:off x="2597285" y="3210128"/>
              <a:ext cx="332569" cy="581078"/>
              <a:chOff x="4140" y="429"/>
              <a:chExt cx="1425" cy="2396"/>
            </a:xfrm>
          </p:grpSpPr>
          <p:sp>
            <p:nvSpPr>
              <p:cNvPr id="211088" name="Freeform 148"/>
              <p:cNvSpPr>
                <a:spLocks/>
              </p:cNvSpPr>
              <p:nvPr/>
            </p:nvSpPr>
            <p:spPr bwMode="auto">
              <a:xfrm>
                <a:off x="5268" y="433"/>
                <a:ext cx="283" cy="2286"/>
              </a:xfrm>
              <a:custGeom>
                <a:avLst/>
                <a:gdLst>
                  <a:gd name="T0" fmla="*/ 26 w 354"/>
                  <a:gd name="T1" fmla="*/ 0 h 2742"/>
                  <a:gd name="T2" fmla="*/ 145 w 354"/>
                  <a:gd name="T3" fmla="*/ 164 h 2742"/>
                  <a:gd name="T4" fmla="*/ 142 w 354"/>
                  <a:gd name="T5" fmla="*/ 1268 h 2742"/>
                  <a:gd name="T6" fmla="*/ 0 w 354"/>
                  <a:gd name="T7" fmla="*/ 1325 h 2742"/>
                  <a:gd name="T8" fmla="*/ 26 w 354"/>
                  <a:gd name="T9" fmla="*/ 0 h 27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2742">
                    <a:moveTo>
                      <a:pt x="63" y="0"/>
                    </a:moveTo>
                    <a:lnTo>
                      <a:pt x="354" y="339"/>
                    </a:lnTo>
                    <a:lnTo>
                      <a:pt x="346" y="2624"/>
                    </a:lnTo>
                    <a:lnTo>
                      <a:pt x="0" y="2742"/>
                    </a:lnTo>
                    <a:lnTo>
                      <a:pt x="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210" name="Rectangle 149"/>
              <p:cNvSpPr>
                <a:spLocks noChangeArrowheads="1"/>
              </p:cNvSpPr>
              <p:nvPr/>
            </p:nvSpPr>
            <p:spPr bwMode="auto">
              <a:xfrm>
                <a:off x="4207" y="426"/>
                <a:ext cx="1048" cy="2291"/>
              </a:xfrm>
              <a:prstGeom prst="rect">
                <a:avLst/>
              </a:pr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1090" name="Freeform 150"/>
              <p:cNvSpPr>
                <a:spLocks/>
              </p:cNvSpPr>
              <p:nvPr/>
            </p:nvSpPr>
            <p:spPr bwMode="auto">
              <a:xfrm>
                <a:off x="5321" y="570"/>
                <a:ext cx="169" cy="2115"/>
              </a:xfrm>
              <a:custGeom>
                <a:avLst/>
                <a:gdLst>
                  <a:gd name="T0" fmla="*/ 3 w 211"/>
                  <a:gd name="T1" fmla="*/ 0 h 2537"/>
                  <a:gd name="T2" fmla="*/ 87 w 211"/>
                  <a:gd name="T3" fmla="*/ 106 h 2537"/>
                  <a:gd name="T4" fmla="*/ 3 w 211"/>
                  <a:gd name="T5" fmla="*/ 1208 h 2537"/>
                  <a:gd name="T6" fmla="*/ 3 w 211"/>
                  <a:gd name="T7" fmla="*/ 0 h 253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1" h="2537">
                    <a:moveTo>
                      <a:pt x="7" y="0"/>
                    </a:moveTo>
                    <a:cubicBezTo>
                      <a:pt x="7" y="0"/>
                      <a:pt x="57" y="28"/>
                      <a:pt x="211" y="218"/>
                    </a:cubicBezTo>
                    <a:cubicBezTo>
                      <a:pt x="0" y="1229"/>
                      <a:pt x="41" y="2537"/>
                      <a:pt x="7" y="2501"/>
                    </a:cubicBezTo>
                    <a:lnTo>
                      <a:pt x="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F8F8F8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091" name="Freeform 151"/>
              <p:cNvSpPr>
                <a:spLocks/>
              </p:cNvSpPr>
              <p:nvPr/>
            </p:nvSpPr>
            <p:spPr bwMode="auto">
              <a:xfrm>
                <a:off x="5284" y="1640"/>
                <a:ext cx="263" cy="189"/>
              </a:xfrm>
              <a:custGeom>
                <a:avLst/>
                <a:gdLst>
                  <a:gd name="T0" fmla="*/ 2 w 328"/>
                  <a:gd name="T1" fmla="*/ 0 h 226"/>
                  <a:gd name="T2" fmla="*/ 136 w 328"/>
                  <a:gd name="T3" fmla="*/ 62 h 226"/>
                  <a:gd name="T4" fmla="*/ 135 w 328"/>
                  <a:gd name="T5" fmla="*/ 110 h 226"/>
                  <a:gd name="T6" fmla="*/ 0 w 328"/>
                  <a:gd name="T7" fmla="*/ 49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213" name="Rectangle 152"/>
              <p:cNvSpPr>
                <a:spLocks noChangeArrowheads="1"/>
              </p:cNvSpPr>
              <p:nvPr/>
            </p:nvSpPr>
            <p:spPr bwMode="auto">
              <a:xfrm>
                <a:off x="4214" y="688"/>
                <a:ext cx="592" cy="5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1093" name="Group 153"/>
              <p:cNvGrpSpPr>
                <a:grpSpLocks/>
              </p:cNvGrpSpPr>
              <p:nvPr/>
            </p:nvGrpSpPr>
            <p:grpSpPr bwMode="auto">
              <a:xfrm>
                <a:off x="4749" y="668"/>
                <a:ext cx="581" cy="145"/>
                <a:chOff x="614" y="2568"/>
                <a:chExt cx="725" cy="139"/>
              </a:xfrm>
            </p:grpSpPr>
            <p:sp>
              <p:nvSpPr>
                <p:cNvPr id="88239" name="AutoShape 154"/>
                <p:cNvSpPr>
                  <a:spLocks noChangeArrowheads="1"/>
                </p:cNvSpPr>
                <p:nvPr/>
              </p:nvSpPr>
              <p:spPr bwMode="auto">
                <a:xfrm>
                  <a:off x="617" y="2569"/>
                  <a:ext cx="721" cy="1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8240" name="AutoShape 155"/>
                <p:cNvSpPr>
                  <a:spLocks noChangeArrowheads="1"/>
                </p:cNvSpPr>
                <p:nvPr/>
              </p:nvSpPr>
              <p:spPr bwMode="auto">
                <a:xfrm>
                  <a:off x="634" y="2587"/>
                  <a:ext cx="688" cy="10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8215" name="Rectangle 156"/>
              <p:cNvSpPr>
                <a:spLocks noChangeArrowheads="1"/>
              </p:cNvSpPr>
              <p:nvPr/>
            </p:nvSpPr>
            <p:spPr bwMode="auto">
              <a:xfrm>
                <a:off x="4221" y="1015"/>
                <a:ext cx="599" cy="5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1095" name="Group 157"/>
              <p:cNvGrpSpPr>
                <a:grpSpLocks/>
              </p:cNvGrpSpPr>
              <p:nvPr/>
            </p:nvGrpSpPr>
            <p:grpSpPr bwMode="auto">
              <a:xfrm>
                <a:off x="4747" y="994"/>
                <a:ext cx="581" cy="134"/>
                <a:chOff x="614" y="2568"/>
                <a:chExt cx="725" cy="139"/>
              </a:xfrm>
            </p:grpSpPr>
            <p:sp>
              <p:nvSpPr>
                <p:cNvPr id="88237" name="AutoShape 158"/>
                <p:cNvSpPr>
                  <a:spLocks noChangeArrowheads="1"/>
                </p:cNvSpPr>
                <p:nvPr/>
              </p:nvSpPr>
              <p:spPr bwMode="auto">
                <a:xfrm>
                  <a:off x="611" y="2570"/>
                  <a:ext cx="730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8238" name="AutoShape 159"/>
                <p:cNvSpPr>
                  <a:spLocks noChangeArrowheads="1"/>
                </p:cNvSpPr>
                <p:nvPr/>
              </p:nvSpPr>
              <p:spPr bwMode="auto">
                <a:xfrm>
                  <a:off x="628" y="2583"/>
                  <a:ext cx="696" cy="10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8217" name="Rectangle 160"/>
              <p:cNvSpPr>
                <a:spLocks noChangeArrowheads="1"/>
              </p:cNvSpPr>
              <p:nvPr/>
            </p:nvSpPr>
            <p:spPr bwMode="auto">
              <a:xfrm>
                <a:off x="4214" y="1356"/>
                <a:ext cx="599" cy="4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8218" name="Rectangle 161"/>
              <p:cNvSpPr>
                <a:spLocks noChangeArrowheads="1"/>
              </p:cNvSpPr>
              <p:nvPr/>
            </p:nvSpPr>
            <p:spPr bwMode="auto">
              <a:xfrm>
                <a:off x="4228" y="1657"/>
                <a:ext cx="599" cy="4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1098" name="Group 162"/>
              <p:cNvGrpSpPr>
                <a:grpSpLocks/>
              </p:cNvGrpSpPr>
              <p:nvPr/>
            </p:nvGrpSpPr>
            <p:grpSpPr bwMode="auto">
              <a:xfrm>
                <a:off x="4735" y="1627"/>
                <a:ext cx="582" cy="151"/>
                <a:chOff x="614" y="2568"/>
                <a:chExt cx="725" cy="139"/>
              </a:xfrm>
            </p:grpSpPr>
            <p:sp>
              <p:nvSpPr>
                <p:cNvPr id="88235" name="AutoShape 163"/>
                <p:cNvSpPr>
                  <a:spLocks noChangeArrowheads="1"/>
                </p:cNvSpPr>
                <p:nvPr/>
              </p:nvSpPr>
              <p:spPr bwMode="auto">
                <a:xfrm>
                  <a:off x="618" y="2571"/>
                  <a:ext cx="720" cy="1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8236" name="AutoShape 164"/>
                <p:cNvSpPr>
                  <a:spLocks noChangeArrowheads="1"/>
                </p:cNvSpPr>
                <p:nvPr/>
              </p:nvSpPr>
              <p:spPr bwMode="auto">
                <a:xfrm>
                  <a:off x="635" y="2589"/>
                  <a:ext cx="686" cy="10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11099" name="Freeform 165"/>
              <p:cNvSpPr>
                <a:spLocks/>
              </p:cNvSpPr>
              <p:nvPr/>
            </p:nvSpPr>
            <p:spPr bwMode="auto">
              <a:xfrm>
                <a:off x="5288" y="1354"/>
                <a:ext cx="263" cy="188"/>
              </a:xfrm>
              <a:custGeom>
                <a:avLst/>
                <a:gdLst>
                  <a:gd name="T0" fmla="*/ 2 w 328"/>
                  <a:gd name="T1" fmla="*/ 0 h 226"/>
                  <a:gd name="T2" fmla="*/ 136 w 328"/>
                  <a:gd name="T3" fmla="*/ 61 h 226"/>
                  <a:gd name="T4" fmla="*/ 135 w 328"/>
                  <a:gd name="T5" fmla="*/ 108 h 226"/>
                  <a:gd name="T6" fmla="*/ 0 w 328"/>
                  <a:gd name="T7" fmla="*/ 47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11100" name="Group 166"/>
              <p:cNvGrpSpPr>
                <a:grpSpLocks/>
              </p:cNvGrpSpPr>
              <p:nvPr/>
            </p:nvGrpSpPr>
            <p:grpSpPr bwMode="auto">
              <a:xfrm>
                <a:off x="4739" y="1327"/>
                <a:ext cx="582" cy="139"/>
                <a:chOff x="614" y="2568"/>
                <a:chExt cx="725" cy="139"/>
              </a:xfrm>
            </p:grpSpPr>
            <p:sp>
              <p:nvSpPr>
                <p:cNvPr id="88233" name="AutoShape 167"/>
                <p:cNvSpPr>
                  <a:spLocks noChangeArrowheads="1"/>
                </p:cNvSpPr>
                <p:nvPr/>
              </p:nvSpPr>
              <p:spPr bwMode="auto">
                <a:xfrm>
                  <a:off x="613" y="2571"/>
                  <a:ext cx="729" cy="13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8234" name="AutoShape 168"/>
                <p:cNvSpPr>
                  <a:spLocks noChangeArrowheads="1"/>
                </p:cNvSpPr>
                <p:nvPr/>
              </p:nvSpPr>
              <p:spPr bwMode="auto">
                <a:xfrm>
                  <a:off x="630" y="2584"/>
                  <a:ext cx="695" cy="10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8222" name="Rectangle 169"/>
              <p:cNvSpPr>
                <a:spLocks noChangeArrowheads="1"/>
              </p:cNvSpPr>
              <p:nvPr/>
            </p:nvSpPr>
            <p:spPr bwMode="auto">
              <a:xfrm>
                <a:off x="5255" y="426"/>
                <a:ext cx="68" cy="2297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1102" name="Freeform 170"/>
              <p:cNvSpPr>
                <a:spLocks/>
              </p:cNvSpPr>
              <p:nvPr/>
            </p:nvSpPr>
            <p:spPr bwMode="auto">
              <a:xfrm>
                <a:off x="5312" y="1007"/>
                <a:ext cx="237" cy="213"/>
              </a:xfrm>
              <a:custGeom>
                <a:avLst/>
                <a:gdLst>
                  <a:gd name="T0" fmla="*/ 2 w 296"/>
                  <a:gd name="T1" fmla="*/ 0 h 256"/>
                  <a:gd name="T2" fmla="*/ 120 w 296"/>
                  <a:gd name="T3" fmla="*/ 69 h 256"/>
                  <a:gd name="T4" fmla="*/ 122 w 296"/>
                  <a:gd name="T5" fmla="*/ 122 h 256"/>
                  <a:gd name="T6" fmla="*/ 0 w 296"/>
                  <a:gd name="T7" fmla="*/ 47 h 256"/>
                  <a:gd name="T8" fmla="*/ 2 w 296"/>
                  <a:gd name="T9" fmla="*/ 0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256">
                    <a:moveTo>
                      <a:pt x="4" y="0"/>
                    </a:moveTo>
                    <a:cubicBezTo>
                      <a:pt x="55" y="10"/>
                      <a:pt x="144" y="68"/>
                      <a:pt x="292" y="144"/>
                    </a:cubicBezTo>
                    <a:cubicBezTo>
                      <a:pt x="290" y="178"/>
                      <a:pt x="296" y="188"/>
                      <a:pt x="296" y="256"/>
                    </a:cubicBezTo>
                    <a:cubicBezTo>
                      <a:pt x="296" y="256"/>
                      <a:pt x="160" y="176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1103" name="Freeform 171"/>
              <p:cNvSpPr>
                <a:spLocks/>
              </p:cNvSpPr>
              <p:nvPr/>
            </p:nvSpPr>
            <p:spPr bwMode="auto">
              <a:xfrm>
                <a:off x="5315" y="680"/>
                <a:ext cx="244" cy="240"/>
              </a:xfrm>
              <a:custGeom>
                <a:avLst/>
                <a:gdLst>
                  <a:gd name="T0" fmla="*/ 0 w 304"/>
                  <a:gd name="T1" fmla="*/ 0 h 288"/>
                  <a:gd name="T2" fmla="*/ 126 w 304"/>
                  <a:gd name="T3" fmla="*/ 79 h 288"/>
                  <a:gd name="T4" fmla="*/ 118 w 304"/>
                  <a:gd name="T5" fmla="*/ 139 h 288"/>
                  <a:gd name="T6" fmla="*/ 3 w 304"/>
                  <a:gd name="T7" fmla="*/ 60 h 288"/>
                  <a:gd name="T8" fmla="*/ 0 w 304"/>
                  <a:gd name="T9" fmla="*/ 0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288">
                    <a:moveTo>
                      <a:pt x="0" y="0"/>
                    </a:moveTo>
                    <a:cubicBezTo>
                      <a:pt x="51" y="10"/>
                      <a:pt x="148" y="76"/>
                      <a:pt x="304" y="164"/>
                    </a:cubicBezTo>
                    <a:cubicBezTo>
                      <a:pt x="302" y="198"/>
                      <a:pt x="284" y="220"/>
                      <a:pt x="284" y="288"/>
                    </a:cubicBezTo>
                    <a:cubicBezTo>
                      <a:pt x="284" y="288"/>
                      <a:pt x="163" y="179"/>
                      <a:pt x="8" y="124"/>
                    </a:cubicBezTo>
                    <a:cubicBezTo>
                      <a:pt x="8" y="72"/>
                      <a:pt x="0" y="17"/>
                      <a:pt x="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225" name="Oval 172"/>
              <p:cNvSpPr>
                <a:spLocks noChangeArrowheads="1"/>
              </p:cNvSpPr>
              <p:nvPr/>
            </p:nvSpPr>
            <p:spPr bwMode="auto">
              <a:xfrm>
                <a:off x="5520" y="2612"/>
                <a:ext cx="48" cy="9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1105" name="Freeform 173"/>
              <p:cNvSpPr>
                <a:spLocks/>
              </p:cNvSpPr>
              <p:nvPr/>
            </p:nvSpPr>
            <p:spPr bwMode="auto">
              <a:xfrm>
                <a:off x="5302" y="2614"/>
                <a:ext cx="245" cy="200"/>
              </a:xfrm>
              <a:custGeom>
                <a:avLst/>
                <a:gdLst>
                  <a:gd name="T0" fmla="*/ 0 w 306"/>
                  <a:gd name="T1" fmla="*/ 51 h 240"/>
                  <a:gd name="T2" fmla="*/ 2 w 306"/>
                  <a:gd name="T3" fmla="*/ 116 h 240"/>
                  <a:gd name="T4" fmla="*/ 126 w 306"/>
                  <a:gd name="T5" fmla="*/ 53 h 240"/>
                  <a:gd name="T6" fmla="*/ 123 w 306"/>
                  <a:gd name="T7" fmla="*/ 0 h 240"/>
                  <a:gd name="T8" fmla="*/ 0 w 306"/>
                  <a:gd name="T9" fmla="*/ 51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240">
                    <a:moveTo>
                      <a:pt x="0" y="106"/>
                    </a:moveTo>
                    <a:lnTo>
                      <a:pt x="2" y="240"/>
                    </a:lnTo>
                    <a:lnTo>
                      <a:pt x="306" y="110"/>
                    </a:lnTo>
                    <a:lnTo>
                      <a:pt x="300" y="0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227" name="AutoShape 174"/>
              <p:cNvSpPr>
                <a:spLocks noChangeArrowheads="1"/>
              </p:cNvSpPr>
              <p:nvPr/>
            </p:nvSpPr>
            <p:spPr bwMode="auto">
              <a:xfrm>
                <a:off x="4139" y="2678"/>
                <a:ext cx="1204" cy="164"/>
              </a:xfrm>
              <a:prstGeom prst="roundRect">
                <a:avLst>
                  <a:gd name="adj" fmla="val 500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8228" name="AutoShape 175"/>
              <p:cNvSpPr>
                <a:spLocks noChangeArrowheads="1"/>
              </p:cNvSpPr>
              <p:nvPr/>
            </p:nvSpPr>
            <p:spPr bwMode="auto">
              <a:xfrm>
                <a:off x="4207" y="2717"/>
                <a:ext cx="1068" cy="8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8229" name="Oval 176"/>
              <p:cNvSpPr>
                <a:spLocks noChangeArrowheads="1"/>
              </p:cNvSpPr>
              <p:nvPr/>
            </p:nvSpPr>
            <p:spPr bwMode="auto">
              <a:xfrm>
                <a:off x="4309" y="2383"/>
                <a:ext cx="156" cy="144"/>
              </a:xfrm>
              <a:prstGeom prst="ellipse">
                <a:avLst/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8230" name="Oval 177"/>
              <p:cNvSpPr>
                <a:spLocks noChangeArrowheads="1"/>
              </p:cNvSpPr>
              <p:nvPr/>
            </p:nvSpPr>
            <p:spPr bwMode="auto">
              <a:xfrm>
                <a:off x="4486" y="2383"/>
                <a:ext cx="163" cy="1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88231" name="Oval 178"/>
              <p:cNvSpPr>
                <a:spLocks noChangeArrowheads="1"/>
              </p:cNvSpPr>
              <p:nvPr/>
            </p:nvSpPr>
            <p:spPr bwMode="auto">
              <a:xfrm>
                <a:off x="4663" y="2383"/>
                <a:ext cx="156" cy="144"/>
              </a:xfrm>
              <a:prstGeom prst="ellipse">
                <a:avLst/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8232" name="Rectangle 179"/>
              <p:cNvSpPr>
                <a:spLocks noChangeArrowheads="1"/>
              </p:cNvSpPr>
              <p:nvPr/>
            </p:nvSpPr>
            <p:spPr bwMode="auto">
              <a:xfrm>
                <a:off x="5065" y="1834"/>
                <a:ext cx="82" cy="772"/>
              </a:xfrm>
              <a:prstGeom prst="rect">
                <a:avLst/>
              </a:prstGeom>
              <a:solidFill>
                <a:srgbClr val="29292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1074" name="Group 48"/>
            <p:cNvGrpSpPr>
              <a:grpSpLocks/>
            </p:cNvGrpSpPr>
            <p:nvPr/>
          </p:nvGrpSpPr>
          <p:grpSpPr bwMode="auto">
            <a:xfrm>
              <a:off x="2795471" y="3465563"/>
              <a:ext cx="735669" cy="376863"/>
              <a:chOff x="3600" y="219"/>
              <a:chExt cx="360" cy="175"/>
            </a:xfrm>
          </p:grpSpPr>
          <p:sp>
            <p:nvSpPr>
              <p:cNvPr id="88196" name="Oval 49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8197" name="Line 50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88198" name="Line 51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88199" name="Rectangle 52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3" cy="59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400" i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8200" name="Oval 53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1080" name="Group 54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88206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88207" name="Line 5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88208" name="Line 5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211081" name="Group 58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88203" name="Line 5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88204" name="Line 6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88205" name="Line 61"/>
                <p:cNvSpPr>
                  <a:spLocks noChangeShapeType="1"/>
                </p:cNvSpPr>
                <p:nvPr/>
              </p:nvSpPr>
              <p:spPr bwMode="auto">
                <a:xfrm>
                  <a:off x="2894" y="853"/>
                  <a:ext cx="52" cy="9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</p:grpSp>
      </p:grpSp>
      <p:sp>
        <p:nvSpPr>
          <p:cNvPr id="880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i="0" dirty="0" smtClean="0">
                <a:solidFill>
                  <a:srgbClr val="000000"/>
                </a:solidFill>
                <a:latin typeface="Arial" charset="0"/>
              </a:rPr>
              <a:t>Link </a:t>
            </a:r>
            <a:r>
              <a:rPr lang="en-US" i="0" dirty="0">
                <a:solidFill>
                  <a:srgbClr val="000000"/>
                </a:solidFill>
                <a:latin typeface="Arial" charset="0"/>
              </a:rPr>
              <a:t>Layer</a:t>
            </a:r>
          </a:p>
        </p:txBody>
      </p:sp>
      <p:sp>
        <p:nvSpPr>
          <p:cNvPr id="880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5-</a:t>
            </a:r>
            <a:fld id="{5EF94233-D2D0-4631-A7E0-1BD7BC0147AE}" type="slidenum">
              <a:rPr lang="en-US">
                <a:solidFill>
                  <a:srgbClr val="000000"/>
                </a:solidFill>
              </a:rPr>
              <a:pPr/>
              <a:t>44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8069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9525"/>
            <a:ext cx="8034338" cy="996950"/>
          </a:xfrm>
        </p:spPr>
        <p:txBody>
          <a:bodyPr/>
          <a:lstStyle/>
          <a:p>
            <a:r>
              <a:rPr lang="en-US" sz="3200" smtClean="0"/>
              <a:t>A day in the life… connecting to the Internet</a:t>
            </a:r>
          </a:p>
        </p:txBody>
      </p:sp>
      <p:sp>
        <p:nvSpPr>
          <p:cNvPr id="701629" name="Rectangle 189"/>
          <p:cNvSpPr>
            <a:spLocks noGrp="1" noChangeArrowheads="1"/>
          </p:cNvSpPr>
          <p:nvPr>
            <p:ph type="body" idx="1"/>
          </p:nvPr>
        </p:nvSpPr>
        <p:spPr>
          <a:xfrm>
            <a:off x="5037138" y="1128713"/>
            <a:ext cx="3732212" cy="1262062"/>
          </a:xfrm>
        </p:spPr>
        <p:txBody>
          <a:bodyPr/>
          <a:lstStyle/>
          <a:p>
            <a:pPr>
              <a:buFont typeface="Wingdings" charset="0"/>
              <a:buChar char="v"/>
              <a:defRPr/>
            </a:pPr>
            <a:r>
              <a:rPr lang="en-US" sz="2200">
                <a:ea typeface="ＭＳ Ｐゴシック" charset="0"/>
                <a:cs typeface="+mn-cs"/>
              </a:rPr>
              <a:t>connecting laptop needs to get its own IP address, addr of first-hop router, addr of DNS server: use </a:t>
            </a:r>
            <a:r>
              <a:rPr lang="en-US" sz="2200" i="1">
                <a:solidFill>
                  <a:srgbClr val="C00000"/>
                </a:solidFill>
                <a:ea typeface="ＭＳ Ｐゴシック" charset="0"/>
                <a:cs typeface="+mn-cs"/>
              </a:rPr>
              <a:t>DHCP</a:t>
            </a:r>
          </a:p>
        </p:txBody>
      </p:sp>
      <p:sp>
        <p:nvSpPr>
          <p:cNvPr id="701661" name="AutoShape 221"/>
          <p:cNvSpPr>
            <a:spLocks noChangeArrowheads="1"/>
          </p:cNvSpPr>
          <p:nvPr/>
        </p:nvSpPr>
        <p:spPr bwMode="auto">
          <a:xfrm>
            <a:off x="830263" y="2266950"/>
            <a:ext cx="976312" cy="48577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01690" name="Group 250"/>
          <p:cNvGrpSpPr>
            <a:grpSpLocks/>
          </p:cNvGrpSpPr>
          <p:nvPr/>
        </p:nvGrpSpPr>
        <p:grpSpPr bwMode="auto">
          <a:xfrm>
            <a:off x="1195388" y="1081088"/>
            <a:ext cx="976312" cy="1460500"/>
            <a:chOff x="651" y="681"/>
            <a:chExt cx="615" cy="920"/>
          </a:xfrm>
        </p:grpSpPr>
        <p:sp>
          <p:nvSpPr>
            <p:cNvPr id="211054" name="Freeform 249"/>
            <p:cNvSpPr>
              <a:spLocks/>
            </p:cNvSpPr>
            <p:nvPr/>
          </p:nvSpPr>
          <p:spPr bwMode="auto">
            <a:xfrm>
              <a:off x="662" y="698"/>
              <a:ext cx="604" cy="903"/>
            </a:xfrm>
            <a:custGeom>
              <a:avLst/>
              <a:gdLst>
                <a:gd name="T0" fmla="*/ 496 w 604"/>
                <a:gd name="T1" fmla="*/ 0 h 903"/>
                <a:gd name="T2" fmla="*/ 604 w 604"/>
                <a:gd name="T3" fmla="*/ 903 h 903"/>
                <a:gd name="T4" fmla="*/ 0 w 604"/>
                <a:gd name="T5" fmla="*/ 788 h 903"/>
                <a:gd name="T6" fmla="*/ 456 w 604"/>
                <a:gd name="T7" fmla="*/ 750 h 903"/>
                <a:gd name="T8" fmla="*/ 496 w 604"/>
                <a:gd name="T9" fmla="*/ 0 h 9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4" h="903">
                  <a:moveTo>
                    <a:pt x="496" y="0"/>
                  </a:moveTo>
                  <a:lnTo>
                    <a:pt x="604" y="903"/>
                  </a:lnTo>
                  <a:lnTo>
                    <a:pt x="0" y="788"/>
                  </a:lnTo>
                  <a:lnTo>
                    <a:pt x="456" y="750"/>
                  </a:lnTo>
                  <a:lnTo>
                    <a:pt x="496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211055" name="Group 248"/>
            <p:cNvGrpSpPr>
              <a:grpSpLocks/>
            </p:cNvGrpSpPr>
            <p:nvPr/>
          </p:nvGrpSpPr>
          <p:grpSpPr bwMode="auto">
            <a:xfrm>
              <a:off x="651" y="681"/>
              <a:ext cx="501" cy="828"/>
              <a:chOff x="569" y="2954"/>
              <a:chExt cx="501" cy="828"/>
            </a:xfrm>
          </p:grpSpPr>
          <p:sp>
            <p:nvSpPr>
              <p:cNvPr id="88177" name="Rectangle 242"/>
              <p:cNvSpPr>
                <a:spLocks noChangeArrowheads="1"/>
              </p:cNvSpPr>
              <p:nvPr/>
            </p:nvSpPr>
            <p:spPr bwMode="auto">
              <a:xfrm>
                <a:off x="576" y="2973"/>
                <a:ext cx="493" cy="79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8178" name="Text Box 241"/>
              <p:cNvSpPr txBox="1">
                <a:spLocks noChangeArrowheads="1"/>
              </p:cNvSpPr>
              <p:nvPr/>
            </p:nvSpPr>
            <p:spPr bwMode="auto">
              <a:xfrm>
                <a:off x="593" y="2954"/>
                <a:ext cx="477" cy="8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DHCP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UDP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IP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Eth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Phy</a:t>
                </a:r>
              </a:p>
            </p:txBody>
          </p:sp>
          <p:sp>
            <p:nvSpPr>
              <p:cNvPr id="88179" name="Line 243"/>
              <p:cNvSpPr>
                <a:spLocks noChangeShapeType="1"/>
              </p:cNvSpPr>
              <p:nvPr/>
            </p:nvSpPr>
            <p:spPr bwMode="auto">
              <a:xfrm>
                <a:off x="578" y="3130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88180" name="Line 244"/>
              <p:cNvSpPr>
                <a:spLocks noChangeShapeType="1"/>
              </p:cNvSpPr>
              <p:nvPr/>
            </p:nvSpPr>
            <p:spPr bwMode="auto">
              <a:xfrm>
                <a:off x="575" y="3289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88181" name="Line 245"/>
              <p:cNvSpPr>
                <a:spLocks noChangeShapeType="1"/>
              </p:cNvSpPr>
              <p:nvPr/>
            </p:nvSpPr>
            <p:spPr bwMode="auto">
              <a:xfrm>
                <a:off x="572" y="3448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88182" name="Line 246"/>
              <p:cNvSpPr>
                <a:spLocks noChangeShapeType="1"/>
              </p:cNvSpPr>
              <p:nvPr/>
            </p:nvSpPr>
            <p:spPr bwMode="auto">
              <a:xfrm>
                <a:off x="569" y="3607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</p:grpSp>
      </p:grpSp>
      <p:grpSp>
        <p:nvGrpSpPr>
          <p:cNvPr id="701693" name="Group 253"/>
          <p:cNvGrpSpPr>
            <a:grpSpLocks/>
          </p:cNvGrpSpPr>
          <p:nvPr/>
        </p:nvGrpSpPr>
        <p:grpSpPr bwMode="auto">
          <a:xfrm>
            <a:off x="520700" y="1162050"/>
            <a:ext cx="544513" cy="244475"/>
            <a:chOff x="844" y="3337"/>
            <a:chExt cx="343" cy="154"/>
          </a:xfrm>
        </p:grpSpPr>
        <p:sp>
          <p:nvSpPr>
            <p:cNvPr id="88173" name="Rectangle 251"/>
            <p:cNvSpPr>
              <a:spLocks noChangeArrowheads="1"/>
            </p:cNvSpPr>
            <p:nvPr/>
          </p:nvSpPr>
          <p:spPr bwMode="auto">
            <a:xfrm>
              <a:off x="889" y="3370"/>
              <a:ext cx="245" cy="8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8174" name="Text Box 252"/>
            <p:cNvSpPr txBox="1">
              <a:spLocks noChangeArrowheads="1"/>
            </p:cNvSpPr>
            <p:nvPr/>
          </p:nvSpPr>
          <p:spPr bwMode="auto">
            <a:xfrm>
              <a:off x="844" y="3337"/>
              <a:ext cx="343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000" i="0" smtClean="0">
                  <a:solidFill>
                    <a:srgbClr val="FFFFFF"/>
                  </a:solidFill>
                  <a:latin typeface="Arial" charset="0"/>
                </a:rPr>
                <a:t>DHCP</a:t>
              </a:r>
            </a:p>
          </p:txBody>
        </p:sp>
      </p:grpSp>
      <p:grpSp>
        <p:nvGrpSpPr>
          <p:cNvPr id="701739" name="Group 299"/>
          <p:cNvGrpSpPr>
            <a:grpSpLocks/>
          </p:cNvGrpSpPr>
          <p:nvPr/>
        </p:nvGrpSpPr>
        <p:grpSpPr bwMode="auto">
          <a:xfrm>
            <a:off x="66675" y="1181100"/>
            <a:ext cx="1081088" cy="1166813"/>
            <a:chOff x="42" y="744"/>
            <a:chExt cx="681" cy="735"/>
          </a:xfrm>
        </p:grpSpPr>
        <p:grpSp>
          <p:nvGrpSpPr>
            <p:cNvPr id="211020" name="Group 296"/>
            <p:cNvGrpSpPr>
              <a:grpSpLocks/>
            </p:cNvGrpSpPr>
            <p:nvPr/>
          </p:nvGrpSpPr>
          <p:grpSpPr bwMode="auto">
            <a:xfrm>
              <a:off x="42" y="886"/>
              <a:ext cx="681" cy="468"/>
              <a:chOff x="42" y="886"/>
              <a:chExt cx="681" cy="468"/>
            </a:xfrm>
          </p:grpSpPr>
          <p:grpSp>
            <p:nvGrpSpPr>
              <p:cNvPr id="211022" name="Group 295"/>
              <p:cNvGrpSpPr>
                <a:grpSpLocks/>
              </p:cNvGrpSpPr>
              <p:nvPr/>
            </p:nvGrpSpPr>
            <p:grpSpPr bwMode="auto">
              <a:xfrm>
                <a:off x="278" y="886"/>
                <a:ext cx="397" cy="154"/>
                <a:chOff x="740" y="3209"/>
                <a:chExt cx="397" cy="154"/>
              </a:xfrm>
            </p:grpSpPr>
            <p:grpSp>
              <p:nvGrpSpPr>
                <p:cNvPr id="211047" name="Group 254"/>
                <p:cNvGrpSpPr>
                  <a:grpSpLocks/>
                </p:cNvGrpSpPr>
                <p:nvPr/>
              </p:nvGrpSpPr>
              <p:grpSpPr bwMode="auto">
                <a:xfrm>
                  <a:off x="794" y="3209"/>
                  <a:ext cx="343" cy="154"/>
                  <a:chOff x="844" y="3337"/>
                  <a:chExt cx="343" cy="154"/>
                </a:xfrm>
              </p:grpSpPr>
              <p:sp>
                <p:nvSpPr>
                  <p:cNvPr id="88171" name="Rectangle 255"/>
                  <p:cNvSpPr>
                    <a:spLocks noChangeArrowheads="1"/>
                  </p:cNvSpPr>
                  <p:nvPr/>
                </p:nvSpPr>
                <p:spPr bwMode="auto">
                  <a:xfrm>
                    <a:off x="889" y="3370"/>
                    <a:ext cx="245" cy="86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8172" name="Text Box 25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44" y="3337"/>
                    <a:ext cx="343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1000" i="0" smtClean="0">
                        <a:solidFill>
                          <a:srgbClr val="FFFFFF"/>
                        </a:solidFill>
                        <a:latin typeface="Arial" charset="0"/>
                      </a:rPr>
                      <a:t>DHCP</a:t>
                    </a:r>
                  </a:p>
                </p:txBody>
              </p:sp>
            </p:grpSp>
            <p:sp>
              <p:nvSpPr>
                <p:cNvPr id="88169" name="Rectangle 266"/>
                <p:cNvSpPr>
                  <a:spLocks noChangeArrowheads="1"/>
                </p:cNvSpPr>
                <p:nvPr/>
              </p:nvSpPr>
              <p:spPr bwMode="auto">
                <a:xfrm>
                  <a:off x="750" y="3244"/>
                  <a:ext cx="88" cy="8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8170" name="Rectangle 267"/>
                <p:cNvSpPr>
                  <a:spLocks noChangeArrowheads="1"/>
                </p:cNvSpPr>
                <p:nvPr/>
              </p:nvSpPr>
              <p:spPr bwMode="auto">
                <a:xfrm>
                  <a:off x="740" y="3238"/>
                  <a:ext cx="354" cy="94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11023" name="Group 274"/>
              <p:cNvGrpSpPr>
                <a:grpSpLocks/>
              </p:cNvGrpSpPr>
              <p:nvPr/>
            </p:nvGrpSpPr>
            <p:grpSpPr bwMode="auto">
              <a:xfrm>
                <a:off x="278" y="1034"/>
                <a:ext cx="397" cy="154"/>
                <a:chOff x="836" y="3305"/>
                <a:chExt cx="397" cy="154"/>
              </a:xfrm>
            </p:grpSpPr>
            <p:grpSp>
              <p:nvGrpSpPr>
                <p:cNvPr id="211041" name="Group 268"/>
                <p:cNvGrpSpPr>
                  <a:grpSpLocks/>
                </p:cNvGrpSpPr>
                <p:nvPr/>
              </p:nvGrpSpPr>
              <p:grpSpPr bwMode="auto">
                <a:xfrm>
                  <a:off x="890" y="3305"/>
                  <a:ext cx="343" cy="154"/>
                  <a:chOff x="844" y="3337"/>
                  <a:chExt cx="343" cy="154"/>
                </a:xfrm>
              </p:grpSpPr>
              <p:sp>
                <p:nvSpPr>
                  <p:cNvPr id="88166" name="Rectangle 269"/>
                  <p:cNvSpPr>
                    <a:spLocks noChangeArrowheads="1"/>
                  </p:cNvSpPr>
                  <p:nvPr/>
                </p:nvSpPr>
                <p:spPr bwMode="auto">
                  <a:xfrm>
                    <a:off x="889" y="3370"/>
                    <a:ext cx="245" cy="86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8167" name="Text Box 27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44" y="3337"/>
                    <a:ext cx="343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1000" i="0" smtClean="0">
                        <a:solidFill>
                          <a:srgbClr val="FFFFFF"/>
                        </a:solidFill>
                        <a:latin typeface="Arial" charset="0"/>
                      </a:rPr>
                      <a:t>DHCP</a:t>
                    </a:r>
                  </a:p>
                </p:txBody>
              </p:sp>
            </p:grpSp>
            <p:grpSp>
              <p:nvGrpSpPr>
                <p:cNvPr id="211042" name="Group 273"/>
                <p:cNvGrpSpPr>
                  <a:grpSpLocks/>
                </p:cNvGrpSpPr>
                <p:nvPr/>
              </p:nvGrpSpPr>
              <p:grpSpPr bwMode="auto">
                <a:xfrm>
                  <a:off x="836" y="3334"/>
                  <a:ext cx="354" cy="94"/>
                  <a:chOff x="836" y="3334"/>
                  <a:chExt cx="354" cy="94"/>
                </a:xfrm>
              </p:grpSpPr>
              <p:sp>
                <p:nvSpPr>
                  <p:cNvPr id="88164" name="Rectangle 271"/>
                  <p:cNvSpPr>
                    <a:spLocks noChangeArrowheads="1"/>
                  </p:cNvSpPr>
                  <p:nvPr/>
                </p:nvSpPr>
                <p:spPr bwMode="auto">
                  <a:xfrm>
                    <a:off x="846" y="3340"/>
                    <a:ext cx="88" cy="82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8165" name="Rectangle 272"/>
                  <p:cNvSpPr>
                    <a:spLocks noChangeArrowheads="1"/>
                  </p:cNvSpPr>
                  <p:nvPr/>
                </p:nvSpPr>
                <p:spPr bwMode="auto">
                  <a:xfrm>
                    <a:off x="836" y="3334"/>
                    <a:ext cx="354" cy="94"/>
                  </a:xfrm>
                  <a:prstGeom prst="rect">
                    <a:avLst/>
                  </a:prstGeom>
                  <a:noFill/>
                  <a:ln w="9525">
                    <a:solidFill>
                      <a:schemeClr val="accent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211024" name="Group 293"/>
              <p:cNvGrpSpPr>
                <a:grpSpLocks/>
              </p:cNvGrpSpPr>
              <p:nvPr/>
            </p:nvGrpSpPr>
            <p:grpSpPr bwMode="auto">
              <a:xfrm>
                <a:off x="165" y="1054"/>
                <a:ext cx="480" cy="112"/>
                <a:chOff x="627" y="3377"/>
                <a:chExt cx="480" cy="112"/>
              </a:xfrm>
            </p:grpSpPr>
            <p:sp>
              <p:nvSpPr>
                <p:cNvPr id="88160" name="Rectangle 276"/>
                <p:cNvSpPr>
                  <a:spLocks noChangeArrowheads="1"/>
                </p:cNvSpPr>
                <p:nvPr/>
              </p:nvSpPr>
              <p:spPr bwMode="auto">
                <a:xfrm>
                  <a:off x="636" y="3388"/>
                  <a:ext cx="96" cy="93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8161" name="Rectangle 277"/>
                <p:cNvSpPr>
                  <a:spLocks noChangeArrowheads="1"/>
                </p:cNvSpPr>
                <p:nvPr/>
              </p:nvSpPr>
              <p:spPr bwMode="auto">
                <a:xfrm>
                  <a:off x="627" y="3377"/>
                  <a:ext cx="480" cy="112"/>
                </a:xfrm>
                <a:prstGeom prst="rect">
                  <a:avLst/>
                </a:prstGeom>
                <a:noFill/>
                <a:ln w="9525">
                  <a:solidFill>
                    <a:schemeClr val="accent2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11025" name="Group 294"/>
              <p:cNvGrpSpPr>
                <a:grpSpLocks/>
              </p:cNvGrpSpPr>
              <p:nvPr/>
            </p:nvGrpSpPr>
            <p:grpSpPr bwMode="auto">
              <a:xfrm>
                <a:off x="42" y="1200"/>
                <a:ext cx="681" cy="154"/>
                <a:chOff x="504" y="3523"/>
                <a:chExt cx="681" cy="154"/>
              </a:xfrm>
            </p:grpSpPr>
            <p:grpSp>
              <p:nvGrpSpPr>
                <p:cNvPr id="211026" name="Group 287"/>
                <p:cNvGrpSpPr>
                  <a:grpSpLocks/>
                </p:cNvGrpSpPr>
                <p:nvPr/>
              </p:nvGrpSpPr>
              <p:grpSpPr bwMode="auto">
                <a:xfrm>
                  <a:off x="623" y="3523"/>
                  <a:ext cx="510" cy="154"/>
                  <a:chOff x="723" y="3453"/>
                  <a:chExt cx="510" cy="154"/>
                </a:xfrm>
              </p:grpSpPr>
              <p:grpSp>
                <p:nvGrpSpPr>
                  <p:cNvPr id="211030" name="Group 278"/>
                  <p:cNvGrpSpPr>
                    <a:grpSpLocks/>
                  </p:cNvGrpSpPr>
                  <p:nvPr/>
                </p:nvGrpSpPr>
                <p:grpSpPr bwMode="auto">
                  <a:xfrm>
                    <a:off x="836" y="3453"/>
                    <a:ext cx="397" cy="154"/>
                    <a:chOff x="836" y="3305"/>
                    <a:chExt cx="397" cy="154"/>
                  </a:xfrm>
                </p:grpSpPr>
                <p:grpSp>
                  <p:nvGrpSpPr>
                    <p:cNvPr id="211033" name="Group 27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90" y="3305"/>
                      <a:ext cx="343" cy="154"/>
                      <a:chOff x="844" y="3337"/>
                      <a:chExt cx="343" cy="154"/>
                    </a:xfrm>
                  </p:grpSpPr>
                  <p:sp>
                    <p:nvSpPr>
                      <p:cNvPr id="88158" name="Rectangle 28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89" y="3370"/>
                        <a:ext cx="245" cy="8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88159" name="Text Box 281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844" y="3337"/>
                        <a:ext cx="343" cy="1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>
                        <a:spAutoFit/>
                      </a:bodyPr>
                      <a:lstStyle>
                        <a:lvl1pPr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1pPr>
                        <a:lvl2pPr marL="742950" indent="-28575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2pPr>
                        <a:lvl3pPr marL="1143000" indent="-22860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3pPr>
                        <a:lvl4pPr marL="1600200" indent="-22860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4pPr>
                        <a:lvl5pPr marL="2057400" indent="-22860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9pPr>
                      </a:lstStyle>
                      <a:p>
                        <a:pPr>
                          <a:defRPr/>
                        </a:pPr>
                        <a:r>
                          <a:rPr lang="en-US" sz="1000" i="0" smtClean="0">
                            <a:solidFill>
                              <a:srgbClr val="FFFFFF"/>
                            </a:solidFill>
                            <a:latin typeface="Arial" charset="0"/>
                          </a:rPr>
                          <a:t>DHCP</a:t>
                        </a:r>
                      </a:p>
                    </p:txBody>
                  </p:sp>
                </p:grpSp>
                <p:grpSp>
                  <p:nvGrpSpPr>
                    <p:cNvPr id="211034" name="Group 2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36" y="3334"/>
                      <a:ext cx="354" cy="94"/>
                      <a:chOff x="836" y="3334"/>
                      <a:chExt cx="354" cy="94"/>
                    </a:xfrm>
                  </p:grpSpPr>
                  <p:sp>
                    <p:nvSpPr>
                      <p:cNvPr id="88156" name="Rectangle 28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46" y="3340"/>
                        <a:ext cx="88" cy="82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88157" name="Rectangle 28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36" y="3334"/>
                        <a:ext cx="354" cy="9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</p:grpSp>
              <p:sp>
                <p:nvSpPr>
                  <p:cNvPr id="88152" name="Rectangle 285"/>
                  <p:cNvSpPr>
                    <a:spLocks noChangeArrowheads="1"/>
                  </p:cNvSpPr>
                  <p:nvPr/>
                </p:nvSpPr>
                <p:spPr bwMode="auto">
                  <a:xfrm>
                    <a:off x="732" y="3484"/>
                    <a:ext cx="96" cy="93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8153" name="Rectangle 286"/>
                  <p:cNvSpPr>
                    <a:spLocks noChangeArrowheads="1"/>
                  </p:cNvSpPr>
                  <p:nvPr/>
                </p:nvSpPr>
                <p:spPr bwMode="auto">
                  <a:xfrm>
                    <a:off x="723" y="3473"/>
                    <a:ext cx="480" cy="112"/>
                  </a:xfrm>
                  <a:prstGeom prst="rect">
                    <a:avLst/>
                  </a:prstGeom>
                  <a:noFill/>
                  <a:ln w="9525">
                    <a:solidFill>
                      <a:schemeClr val="accent2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88148" name="Rectangle 288"/>
                <p:cNvSpPr>
                  <a:spLocks noChangeArrowheads="1"/>
                </p:cNvSpPr>
                <p:nvPr/>
              </p:nvSpPr>
              <p:spPr bwMode="auto">
                <a:xfrm>
                  <a:off x="517" y="3545"/>
                  <a:ext cx="94" cy="108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8149" name="Rectangle 290"/>
                <p:cNvSpPr>
                  <a:spLocks noChangeArrowheads="1"/>
                </p:cNvSpPr>
                <p:nvPr/>
              </p:nvSpPr>
              <p:spPr bwMode="auto">
                <a:xfrm>
                  <a:off x="1115" y="3544"/>
                  <a:ext cx="60" cy="108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8150" name="Rectangle 291"/>
                <p:cNvSpPr>
                  <a:spLocks noChangeArrowheads="1"/>
                </p:cNvSpPr>
                <p:nvPr/>
              </p:nvSpPr>
              <p:spPr bwMode="auto">
                <a:xfrm>
                  <a:off x="504" y="3529"/>
                  <a:ext cx="681" cy="13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88142" name="AutoShape 297"/>
            <p:cNvSpPr>
              <a:spLocks noChangeArrowheads="1"/>
            </p:cNvSpPr>
            <p:nvPr/>
          </p:nvSpPr>
          <p:spPr bwMode="auto">
            <a:xfrm>
              <a:off x="384" y="744"/>
              <a:ext cx="240" cy="735"/>
            </a:xfrm>
            <a:prstGeom prst="downArrow">
              <a:avLst>
                <a:gd name="adj1" fmla="val 54167"/>
                <a:gd name="adj2" fmla="val 49170"/>
              </a:avLst>
            </a:prstGeom>
            <a:gradFill rotWithShape="1">
              <a:gsLst>
                <a:gs pos="0">
                  <a:srgbClr val="FF0000">
                    <a:alpha val="25000"/>
                  </a:srgbClr>
                </a:gs>
                <a:gs pos="100000">
                  <a:srgbClr val="FF0000">
                    <a:alpha val="25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701758" name="Group 318"/>
          <p:cNvGrpSpPr>
            <a:grpSpLocks/>
          </p:cNvGrpSpPr>
          <p:nvPr/>
        </p:nvGrpSpPr>
        <p:grpSpPr bwMode="auto">
          <a:xfrm>
            <a:off x="650875" y="2389188"/>
            <a:ext cx="1081088" cy="244475"/>
            <a:chOff x="504" y="3523"/>
            <a:chExt cx="681" cy="154"/>
          </a:xfrm>
        </p:grpSpPr>
        <p:grpSp>
          <p:nvGrpSpPr>
            <p:cNvPr id="211007" name="Group 319"/>
            <p:cNvGrpSpPr>
              <a:grpSpLocks/>
            </p:cNvGrpSpPr>
            <p:nvPr/>
          </p:nvGrpSpPr>
          <p:grpSpPr bwMode="auto">
            <a:xfrm>
              <a:off x="623" y="3523"/>
              <a:ext cx="510" cy="154"/>
              <a:chOff x="723" y="3453"/>
              <a:chExt cx="510" cy="154"/>
            </a:xfrm>
          </p:grpSpPr>
          <p:grpSp>
            <p:nvGrpSpPr>
              <p:cNvPr id="211011" name="Group 320"/>
              <p:cNvGrpSpPr>
                <a:grpSpLocks/>
              </p:cNvGrpSpPr>
              <p:nvPr/>
            </p:nvGrpSpPr>
            <p:grpSpPr bwMode="auto">
              <a:xfrm>
                <a:off x="836" y="3453"/>
                <a:ext cx="397" cy="154"/>
                <a:chOff x="836" y="3305"/>
                <a:chExt cx="397" cy="154"/>
              </a:xfrm>
            </p:grpSpPr>
            <p:grpSp>
              <p:nvGrpSpPr>
                <p:cNvPr id="211014" name="Group 321"/>
                <p:cNvGrpSpPr>
                  <a:grpSpLocks/>
                </p:cNvGrpSpPr>
                <p:nvPr/>
              </p:nvGrpSpPr>
              <p:grpSpPr bwMode="auto">
                <a:xfrm>
                  <a:off x="890" y="3305"/>
                  <a:ext cx="343" cy="154"/>
                  <a:chOff x="844" y="3337"/>
                  <a:chExt cx="343" cy="154"/>
                </a:xfrm>
              </p:grpSpPr>
              <p:sp>
                <p:nvSpPr>
                  <p:cNvPr id="88139" name="Rectangle 322"/>
                  <p:cNvSpPr>
                    <a:spLocks noChangeArrowheads="1"/>
                  </p:cNvSpPr>
                  <p:nvPr/>
                </p:nvSpPr>
                <p:spPr bwMode="auto">
                  <a:xfrm>
                    <a:off x="889" y="3370"/>
                    <a:ext cx="245" cy="86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8140" name="Text Box 3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44" y="3337"/>
                    <a:ext cx="343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1000" i="0" smtClean="0">
                        <a:solidFill>
                          <a:srgbClr val="FFFFFF"/>
                        </a:solidFill>
                        <a:latin typeface="Arial" charset="0"/>
                      </a:rPr>
                      <a:t>DHCP</a:t>
                    </a:r>
                  </a:p>
                </p:txBody>
              </p:sp>
            </p:grpSp>
            <p:grpSp>
              <p:nvGrpSpPr>
                <p:cNvPr id="211015" name="Group 324"/>
                <p:cNvGrpSpPr>
                  <a:grpSpLocks/>
                </p:cNvGrpSpPr>
                <p:nvPr/>
              </p:nvGrpSpPr>
              <p:grpSpPr bwMode="auto">
                <a:xfrm>
                  <a:off x="836" y="3334"/>
                  <a:ext cx="354" cy="94"/>
                  <a:chOff x="836" y="3334"/>
                  <a:chExt cx="354" cy="94"/>
                </a:xfrm>
              </p:grpSpPr>
              <p:sp>
                <p:nvSpPr>
                  <p:cNvPr id="88137" name="Rectangle 325"/>
                  <p:cNvSpPr>
                    <a:spLocks noChangeArrowheads="1"/>
                  </p:cNvSpPr>
                  <p:nvPr/>
                </p:nvSpPr>
                <p:spPr bwMode="auto">
                  <a:xfrm>
                    <a:off x="846" y="3340"/>
                    <a:ext cx="88" cy="82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8138" name="Rectangle 326"/>
                  <p:cNvSpPr>
                    <a:spLocks noChangeArrowheads="1"/>
                  </p:cNvSpPr>
                  <p:nvPr/>
                </p:nvSpPr>
                <p:spPr bwMode="auto">
                  <a:xfrm>
                    <a:off x="836" y="3334"/>
                    <a:ext cx="354" cy="94"/>
                  </a:xfrm>
                  <a:prstGeom prst="rect">
                    <a:avLst/>
                  </a:prstGeom>
                  <a:noFill/>
                  <a:ln w="9525">
                    <a:solidFill>
                      <a:schemeClr val="accent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sp>
            <p:nvSpPr>
              <p:cNvPr id="88133" name="Rectangle 327"/>
              <p:cNvSpPr>
                <a:spLocks noChangeArrowheads="1"/>
              </p:cNvSpPr>
              <p:nvPr/>
            </p:nvSpPr>
            <p:spPr bwMode="auto">
              <a:xfrm>
                <a:off x="732" y="3484"/>
                <a:ext cx="96" cy="9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8134" name="Rectangle 328"/>
              <p:cNvSpPr>
                <a:spLocks noChangeArrowheads="1"/>
              </p:cNvSpPr>
              <p:nvPr/>
            </p:nvSpPr>
            <p:spPr bwMode="auto">
              <a:xfrm>
                <a:off x="723" y="3473"/>
                <a:ext cx="480" cy="112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8129" name="Rectangle 329"/>
            <p:cNvSpPr>
              <a:spLocks noChangeArrowheads="1"/>
            </p:cNvSpPr>
            <p:nvPr/>
          </p:nvSpPr>
          <p:spPr bwMode="auto">
            <a:xfrm>
              <a:off x="517" y="3545"/>
              <a:ext cx="94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8130" name="Rectangle 330"/>
            <p:cNvSpPr>
              <a:spLocks noChangeArrowheads="1"/>
            </p:cNvSpPr>
            <p:nvPr/>
          </p:nvSpPr>
          <p:spPr bwMode="auto">
            <a:xfrm>
              <a:off x="1115" y="3544"/>
              <a:ext cx="60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8131" name="Rectangle 331"/>
            <p:cNvSpPr>
              <a:spLocks noChangeArrowheads="1"/>
            </p:cNvSpPr>
            <p:nvPr/>
          </p:nvSpPr>
          <p:spPr bwMode="auto">
            <a:xfrm>
              <a:off x="504" y="3529"/>
              <a:ext cx="681" cy="1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701782" name="Group 342"/>
          <p:cNvGrpSpPr>
            <a:grpSpLocks/>
          </p:cNvGrpSpPr>
          <p:nvPr/>
        </p:nvGrpSpPr>
        <p:grpSpPr bwMode="auto">
          <a:xfrm>
            <a:off x="1477963" y="3081338"/>
            <a:ext cx="1316037" cy="1314450"/>
            <a:chOff x="931" y="1941"/>
            <a:chExt cx="829" cy="828"/>
          </a:xfrm>
        </p:grpSpPr>
        <p:sp>
          <p:nvSpPr>
            <p:cNvPr id="210999" name="Freeform 334"/>
            <p:cNvSpPr>
              <a:spLocks/>
            </p:cNvSpPr>
            <p:nvPr/>
          </p:nvSpPr>
          <p:spPr bwMode="auto">
            <a:xfrm>
              <a:off x="1424" y="1965"/>
              <a:ext cx="336" cy="801"/>
            </a:xfrm>
            <a:custGeom>
              <a:avLst/>
              <a:gdLst>
                <a:gd name="T0" fmla="*/ 1 w 551"/>
                <a:gd name="T1" fmla="*/ 0 h 801"/>
                <a:gd name="T2" fmla="*/ 46 w 551"/>
                <a:gd name="T3" fmla="*/ 402 h 801"/>
                <a:gd name="T4" fmla="*/ 1 w 551"/>
                <a:gd name="T5" fmla="*/ 801 h 801"/>
                <a:gd name="T6" fmla="*/ 1 w 551"/>
                <a:gd name="T7" fmla="*/ 535 h 801"/>
                <a:gd name="T8" fmla="*/ 0 w 551"/>
                <a:gd name="T9" fmla="*/ 371 h 801"/>
                <a:gd name="T10" fmla="*/ 1 w 551"/>
                <a:gd name="T11" fmla="*/ 0 h 8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1" h="801">
                  <a:moveTo>
                    <a:pt x="14" y="0"/>
                  </a:moveTo>
                  <a:lnTo>
                    <a:pt x="551" y="402"/>
                  </a:lnTo>
                  <a:lnTo>
                    <a:pt x="6" y="801"/>
                  </a:lnTo>
                  <a:lnTo>
                    <a:pt x="13" y="535"/>
                  </a:lnTo>
                  <a:lnTo>
                    <a:pt x="0" y="371"/>
                  </a:lnTo>
                  <a:lnTo>
                    <a:pt x="1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211000" name="Group 335"/>
            <p:cNvGrpSpPr>
              <a:grpSpLocks/>
            </p:cNvGrpSpPr>
            <p:nvPr/>
          </p:nvGrpSpPr>
          <p:grpSpPr bwMode="auto">
            <a:xfrm>
              <a:off x="931" y="1941"/>
              <a:ext cx="501" cy="828"/>
              <a:chOff x="569" y="2954"/>
              <a:chExt cx="501" cy="828"/>
            </a:xfrm>
          </p:grpSpPr>
          <p:sp>
            <p:nvSpPr>
              <p:cNvPr id="88122" name="Rectangle 336"/>
              <p:cNvSpPr>
                <a:spLocks noChangeArrowheads="1"/>
              </p:cNvSpPr>
              <p:nvPr/>
            </p:nvSpPr>
            <p:spPr bwMode="auto">
              <a:xfrm>
                <a:off x="576" y="2973"/>
                <a:ext cx="493" cy="79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8123" name="Text Box 337"/>
              <p:cNvSpPr txBox="1">
                <a:spLocks noChangeArrowheads="1"/>
              </p:cNvSpPr>
              <p:nvPr/>
            </p:nvSpPr>
            <p:spPr bwMode="auto">
              <a:xfrm>
                <a:off x="593" y="2954"/>
                <a:ext cx="477" cy="8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DHCP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UDP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IP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Eth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Phy</a:t>
                </a:r>
              </a:p>
            </p:txBody>
          </p:sp>
          <p:sp>
            <p:nvSpPr>
              <p:cNvPr id="88124" name="Line 338"/>
              <p:cNvSpPr>
                <a:spLocks noChangeShapeType="1"/>
              </p:cNvSpPr>
              <p:nvPr/>
            </p:nvSpPr>
            <p:spPr bwMode="auto">
              <a:xfrm>
                <a:off x="578" y="3130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88125" name="Line 339"/>
              <p:cNvSpPr>
                <a:spLocks noChangeShapeType="1"/>
              </p:cNvSpPr>
              <p:nvPr/>
            </p:nvSpPr>
            <p:spPr bwMode="auto">
              <a:xfrm>
                <a:off x="575" y="3289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88126" name="Line 340"/>
              <p:cNvSpPr>
                <a:spLocks noChangeShapeType="1"/>
              </p:cNvSpPr>
              <p:nvPr/>
            </p:nvSpPr>
            <p:spPr bwMode="auto">
              <a:xfrm>
                <a:off x="572" y="3448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88127" name="Line 341"/>
              <p:cNvSpPr>
                <a:spLocks noChangeShapeType="1"/>
              </p:cNvSpPr>
              <p:nvPr/>
            </p:nvSpPr>
            <p:spPr bwMode="auto">
              <a:xfrm>
                <a:off x="569" y="3607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</p:grpSp>
      </p:grpSp>
      <p:grpSp>
        <p:nvGrpSpPr>
          <p:cNvPr id="701882" name="Group 442"/>
          <p:cNvGrpSpPr>
            <a:grpSpLocks/>
          </p:cNvGrpSpPr>
          <p:nvPr/>
        </p:nvGrpSpPr>
        <p:grpSpPr bwMode="auto">
          <a:xfrm>
            <a:off x="339725" y="2981325"/>
            <a:ext cx="1081088" cy="1217613"/>
            <a:chOff x="1404" y="3105"/>
            <a:chExt cx="681" cy="767"/>
          </a:xfrm>
        </p:grpSpPr>
        <p:grpSp>
          <p:nvGrpSpPr>
            <p:cNvPr id="210964" name="Group 344"/>
            <p:cNvGrpSpPr>
              <a:grpSpLocks/>
            </p:cNvGrpSpPr>
            <p:nvPr/>
          </p:nvGrpSpPr>
          <p:grpSpPr bwMode="auto">
            <a:xfrm>
              <a:off x="1404" y="3355"/>
              <a:ext cx="681" cy="468"/>
              <a:chOff x="42" y="886"/>
              <a:chExt cx="681" cy="468"/>
            </a:xfrm>
          </p:grpSpPr>
          <p:grpSp>
            <p:nvGrpSpPr>
              <p:cNvPr id="210969" name="Group 345"/>
              <p:cNvGrpSpPr>
                <a:grpSpLocks/>
              </p:cNvGrpSpPr>
              <p:nvPr/>
            </p:nvGrpSpPr>
            <p:grpSpPr bwMode="auto">
              <a:xfrm>
                <a:off x="278" y="886"/>
                <a:ext cx="397" cy="154"/>
                <a:chOff x="740" y="3209"/>
                <a:chExt cx="397" cy="154"/>
              </a:xfrm>
            </p:grpSpPr>
            <p:grpSp>
              <p:nvGrpSpPr>
                <p:cNvPr id="210994" name="Group 346"/>
                <p:cNvGrpSpPr>
                  <a:grpSpLocks/>
                </p:cNvGrpSpPr>
                <p:nvPr/>
              </p:nvGrpSpPr>
              <p:grpSpPr bwMode="auto">
                <a:xfrm>
                  <a:off x="794" y="3209"/>
                  <a:ext cx="343" cy="154"/>
                  <a:chOff x="844" y="3337"/>
                  <a:chExt cx="343" cy="154"/>
                </a:xfrm>
              </p:grpSpPr>
              <p:sp>
                <p:nvSpPr>
                  <p:cNvPr id="88118" name="Rectangle 347"/>
                  <p:cNvSpPr>
                    <a:spLocks noChangeArrowheads="1"/>
                  </p:cNvSpPr>
                  <p:nvPr/>
                </p:nvSpPr>
                <p:spPr bwMode="auto">
                  <a:xfrm>
                    <a:off x="889" y="3370"/>
                    <a:ext cx="245" cy="86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8119" name="Text Box 3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44" y="3337"/>
                    <a:ext cx="343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1000" i="0" smtClean="0">
                        <a:solidFill>
                          <a:srgbClr val="FFFFFF"/>
                        </a:solidFill>
                        <a:latin typeface="Arial" charset="0"/>
                      </a:rPr>
                      <a:t>DHCP</a:t>
                    </a:r>
                  </a:p>
                </p:txBody>
              </p:sp>
            </p:grpSp>
            <p:sp>
              <p:nvSpPr>
                <p:cNvPr id="88116" name="Rectangle 349"/>
                <p:cNvSpPr>
                  <a:spLocks noChangeArrowheads="1"/>
                </p:cNvSpPr>
                <p:nvPr/>
              </p:nvSpPr>
              <p:spPr bwMode="auto">
                <a:xfrm>
                  <a:off x="750" y="3244"/>
                  <a:ext cx="88" cy="8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8117" name="Rectangle 350"/>
                <p:cNvSpPr>
                  <a:spLocks noChangeArrowheads="1"/>
                </p:cNvSpPr>
                <p:nvPr/>
              </p:nvSpPr>
              <p:spPr bwMode="auto">
                <a:xfrm>
                  <a:off x="740" y="3238"/>
                  <a:ext cx="354" cy="94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10970" name="Group 351"/>
              <p:cNvGrpSpPr>
                <a:grpSpLocks/>
              </p:cNvGrpSpPr>
              <p:nvPr/>
            </p:nvGrpSpPr>
            <p:grpSpPr bwMode="auto">
              <a:xfrm>
                <a:off x="278" y="1034"/>
                <a:ext cx="397" cy="154"/>
                <a:chOff x="836" y="3305"/>
                <a:chExt cx="397" cy="154"/>
              </a:xfrm>
            </p:grpSpPr>
            <p:grpSp>
              <p:nvGrpSpPr>
                <p:cNvPr id="210988" name="Group 352"/>
                <p:cNvGrpSpPr>
                  <a:grpSpLocks/>
                </p:cNvGrpSpPr>
                <p:nvPr/>
              </p:nvGrpSpPr>
              <p:grpSpPr bwMode="auto">
                <a:xfrm>
                  <a:off x="890" y="3305"/>
                  <a:ext cx="343" cy="154"/>
                  <a:chOff x="844" y="3337"/>
                  <a:chExt cx="343" cy="154"/>
                </a:xfrm>
              </p:grpSpPr>
              <p:sp>
                <p:nvSpPr>
                  <p:cNvPr id="88113" name="Rectangle 353"/>
                  <p:cNvSpPr>
                    <a:spLocks noChangeArrowheads="1"/>
                  </p:cNvSpPr>
                  <p:nvPr/>
                </p:nvSpPr>
                <p:spPr bwMode="auto">
                  <a:xfrm>
                    <a:off x="889" y="3370"/>
                    <a:ext cx="245" cy="86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8114" name="Text Box 35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44" y="3337"/>
                    <a:ext cx="343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1000" i="0" smtClean="0">
                        <a:solidFill>
                          <a:srgbClr val="FFFFFF"/>
                        </a:solidFill>
                        <a:latin typeface="Arial" charset="0"/>
                      </a:rPr>
                      <a:t>DHCP</a:t>
                    </a:r>
                  </a:p>
                </p:txBody>
              </p:sp>
            </p:grpSp>
            <p:grpSp>
              <p:nvGrpSpPr>
                <p:cNvPr id="210989" name="Group 355"/>
                <p:cNvGrpSpPr>
                  <a:grpSpLocks/>
                </p:cNvGrpSpPr>
                <p:nvPr/>
              </p:nvGrpSpPr>
              <p:grpSpPr bwMode="auto">
                <a:xfrm>
                  <a:off x="836" y="3334"/>
                  <a:ext cx="354" cy="94"/>
                  <a:chOff x="836" y="3334"/>
                  <a:chExt cx="354" cy="94"/>
                </a:xfrm>
              </p:grpSpPr>
              <p:sp>
                <p:nvSpPr>
                  <p:cNvPr id="88111" name="Rectangle 356"/>
                  <p:cNvSpPr>
                    <a:spLocks noChangeArrowheads="1"/>
                  </p:cNvSpPr>
                  <p:nvPr/>
                </p:nvSpPr>
                <p:spPr bwMode="auto">
                  <a:xfrm>
                    <a:off x="846" y="3340"/>
                    <a:ext cx="88" cy="82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8112" name="Rectangle 357"/>
                  <p:cNvSpPr>
                    <a:spLocks noChangeArrowheads="1"/>
                  </p:cNvSpPr>
                  <p:nvPr/>
                </p:nvSpPr>
                <p:spPr bwMode="auto">
                  <a:xfrm>
                    <a:off x="836" y="3334"/>
                    <a:ext cx="354" cy="94"/>
                  </a:xfrm>
                  <a:prstGeom prst="rect">
                    <a:avLst/>
                  </a:prstGeom>
                  <a:noFill/>
                  <a:ln w="9525">
                    <a:solidFill>
                      <a:schemeClr val="accent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210971" name="Group 358"/>
              <p:cNvGrpSpPr>
                <a:grpSpLocks/>
              </p:cNvGrpSpPr>
              <p:nvPr/>
            </p:nvGrpSpPr>
            <p:grpSpPr bwMode="auto">
              <a:xfrm>
                <a:off x="165" y="1054"/>
                <a:ext cx="480" cy="112"/>
                <a:chOff x="627" y="3377"/>
                <a:chExt cx="480" cy="112"/>
              </a:xfrm>
            </p:grpSpPr>
            <p:sp>
              <p:nvSpPr>
                <p:cNvPr id="88107" name="Rectangle 359"/>
                <p:cNvSpPr>
                  <a:spLocks noChangeArrowheads="1"/>
                </p:cNvSpPr>
                <p:nvPr/>
              </p:nvSpPr>
              <p:spPr bwMode="auto">
                <a:xfrm>
                  <a:off x="636" y="3388"/>
                  <a:ext cx="96" cy="93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8108" name="Rectangle 360"/>
                <p:cNvSpPr>
                  <a:spLocks noChangeArrowheads="1"/>
                </p:cNvSpPr>
                <p:nvPr/>
              </p:nvSpPr>
              <p:spPr bwMode="auto">
                <a:xfrm>
                  <a:off x="627" y="3377"/>
                  <a:ext cx="480" cy="112"/>
                </a:xfrm>
                <a:prstGeom prst="rect">
                  <a:avLst/>
                </a:prstGeom>
                <a:noFill/>
                <a:ln w="9525">
                  <a:solidFill>
                    <a:schemeClr val="accent2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10972" name="Group 361"/>
              <p:cNvGrpSpPr>
                <a:grpSpLocks/>
              </p:cNvGrpSpPr>
              <p:nvPr/>
            </p:nvGrpSpPr>
            <p:grpSpPr bwMode="auto">
              <a:xfrm>
                <a:off x="42" y="1200"/>
                <a:ext cx="681" cy="154"/>
                <a:chOff x="504" y="3523"/>
                <a:chExt cx="681" cy="154"/>
              </a:xfrm>
            </p:grpSpPr>
            <p:grpSp>
              <p:nvGrpSpPr>
                <p:cNvPr id="210973" name="Group 362"/>
                <p:cNvGrpSpPr>
                  <a:grpSpLocks/>
                </p:cNvGrpSpPr>
                <p:nvPr/>
              </p:nvGrpSpPr>
              <p:grpSpPr bwMode="auto">
                <a:xfrm>
                  <a:off x="623" y="3523"/>
                  <a:ext cx="510" cy="154"/>
                  <a:chOff x="723" y="3453"/>
                  <a:chExt cx="510" cy="154"/>
                </a:xfrm>
              </p:grpSpPr>
              <p:grpSp>
                <p:nvGrpSpPr>
                  <p:cNvPr id="210977" name="Group 363"/>
                  <p:cNvGrpSpPr>
                    <a:grpSpLocks/>
                  </p:cNvGrpSpPr>
                  <p:nvPr/>
                </p:nvGrpSpPr>
                <p:grpSpPr bwMode="auto">
                  <a:xfrm>
                    <a:off x="836" y="3453"/>
                    <a:ext cx="397" cy="154"/>
                    <a:chOff x="836" y="3305"/>
                    <a:chExt cx="397" cy="154"/>
                  </a:xfrm>
                </p:grpSpPr>
                <p:grpSp>
                  <p:nvGrpSpPr>
                    <p:cNvPr id="210980" name="Group 36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90" y="3305"/>
                      <a:ext cx="343" cy="154"/>
                      <a:chOff x="844" y="3337"/>
                      <a:chExt cx="343" cy="154"/>
                    </a:xfrm>
                  </p:grpSpPr>
                  <p:sp>
                    <p:nvSpPr>
                      <p:cNvPr id="88105" name="Rectangle 36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89" y="3370"/>
                        <a:ext cx="245" cy="8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88106" name="Text Box 366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844" y="3337"/>
                        <a:ext cx="343" cy="1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>
                        <a:spAutoFit/>
                      </a:bodyPr>
                      <a:lstStyle>
                        <a:lvl1pPr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1pPr>
                        <a:lvl2pPr marL="742950" indent="-28575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2pPr>
                        <a:lvl3pPr marL="1143000" indent="-22860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3pPr>
                        <a:lvl4pPr marL="1600200" indent="-22860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4pPr>
                        <a:lvl5pPr marL="2057400" indent="-22860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9pPr>
                      </a:lstStyle>
                      <a:p>
                        <a:pPr>
                          <a:defRPr/>
                        </a:pPr>
                        <a:r>
                          <a:rPr lang="en-US" sz="1000" i="0" smtClean="0">
                            <a:solidFill>
                              <a:srgbClr val="FFFFFF"/>
                            </a:solidFill>
                            <a:latin typeface="Arial" charset="0"/>
                          </a:rPr>
                          <a:t>DHCP</a:t>
                        </a:r>
                      </a:p>
                    </p:txBody>
                  </p:sp>
                </p:grpSp>
                <p:grpSp>
                  <p:nvGrpSpPr>
                    <p:cNvPr id="210981" name="Group 36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36" y="3334"/>
                      <a:ext cx="354" cy="94"/>
                      <a:chOff x="836" y="3334"/>
                      <a:chExt cx="354" cy="94"/>
                    </a:xfrm>
                  </p:grpSpPr>
                  <p:sp>
                    <p:nvSpPr>
                      <p:cNvPr id="88103" name="Rectangle 36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46" y="3340"/>
                        <a:ext cx="88" cy="82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88104" name="Rectangle 36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36" y="3334"/>
                        <a:ext cx="354" cy="9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</p:grpSp>
              <p:sp>
                <p:nvSpPr>
                  <p:cNvPr id="88099" name="Rectangle 370"/>
                  <p:cNvSpPr>
                    <a:spLocks noChangeArrowheads="1"/>
                  </p:cNvSpPr>
                  <p:nvPr/>
                </p:nvSpPr>
                <p:spPr bwMode="auto">
                  <a:xfrm>
                    <a:off x="732" y="3484"/>
                    <a:ext cx="96" cy="93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8100" name="Rectangle 371"/>
                  <p:cNvSpPr>
                    <a:spLocks noChangeArrowheads="1"/>
                  </p:cNvSpPr>
                  <p:nvPr/>
                </p:nvSpPr>
                <p:spPr bwMode="auto">
                  <a:xfrm>
                    <a:off x="723" y="3473"/>
                    <a:ext cx="480" cy="112"/>
                  </a:xfrm>
                  <a:prstGeom prst="rect">
                    <a:avLst/>
                  </a:prstGeom>
                  <a:noFill/>
                  <a:ln w="9525">
                    <a:solidFill>
                      <a:schemeClr val="accent2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88095" name="Rectangle 372"/>
                <p:cNvSpPr>
                  <a:spLocks noChangeArrowheads="1"/>
                </p:cNvSpPr>
                <p:nvPr/>
              </p:nvSpPr>
              <p:spPr bwMode="auto">
                <a:xfrm>
                  <a:off x="517" y="3545"/>
                  <a:ext cx="94" cy="108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8096" name="Rectangle 373"/>
                <p:cNvSpPr>
                  <a:spLocks noChangeArrowheads="1"/>
                </p:cNvSpPr>
                <p:nvPr/>
              </p:nvSpPr>
              <p:spPr bwMode="auto">
                <a:xfrm>
                  <a:off x="1115" y="3544"/>
                  <a:ext cx="60" cy="108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8097" name="Rectangle 374"/>
                <p:cNvSpPr>
                  <a:spLocks noChangeArrowheads="1"/>
                </p:cNvSpPr>
                <p:nvPr/>
              </p:nvSpPr>
              <p:spPr bwMode="auto">
                <a:xfrm>
                  <a:off x="504" y="3529"/>
                  <a:ext cx="681" cy="13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88086" name="AutoShape 375"/>
            <p:cNvSpPr>
              <a:spLocks noChangeArrowheads="1"/>
            </p:cNvSpPr>
            <p:nvPr/>
          </p:nvSpPr>
          <p:spPr bwMode="auto">
            <a:xfrm rot="10800000">
              <a:off x="1727" y="3105"/>
              <a:ext cx="240" cy="767"/>
            </a:xfrm>
            <a:prstGeom prst="downArrow">
              <a:avLst>
                <a:gd name="adj1" fmla="val 54167"/>
                <a:gd name="adj2" fmla="val 51311"/>
              </a:avLst>
            </a:prstGeom>
            <a:gradFill rotWithShape="1">
              <a:gsLst>
                <a:gs pos="0">
                  <a:srgbClr val="FF0000">
                    <a:alpha val="25000"/>
                  </a:srgbClr>
                </a:gs>
                <a:gs pos="100000">
                  <a:srgbClr val="FF0000">
                    <a:alpha val="25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0966" name="Group 379"/>
            <p:cNvGrpSpPr>
              <a:grpSpLocks/>
            </p:cNvGrpSpPr>
            <p:nvPr/>
          </p:nvGrpSpPr>
          <p:grpSpPr bwMode="auto">
            <a:xfrm>
              <a:off x="1695" y="3227"/>
              <a:ext cx="343" cy="154"/>
              <a:chOff x="844" y="3337"/>
              <a:chExt cx="343" cy="154"/>
            </a:xfrm>
          </p:grpSpPr>
          <p:sp>
            <p:nvSpPr>
              <p:cNvPr id="88088" name="Rectangle 380"/>
              <p:cNvSpPr>
                <a:spLocks noChangeArrowheads="1"/>
              </p:cNvSpPr>
              <p:nvPr/>
            </p:nvSpPr>
            <p:spPr bwMode="auto">
              <a:xfrm>
                <a:off x="889" y="3370"/>
                <a:ext cx="245" cy="8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8089" name="Text Box 381"/>
              <p:cNvSpPr txBox="1">
                <a:spLocks noChangeArrowheads="1"/>
              </p:cNvSpPr>
              <p:nvPr/>
            </p:nvSpPr>
            <p:spPr bwMode="auto">
              <a:xfrm>
                <a:off x="844" y="3337"/>
                <a:ext cx="343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i="0" smtClean="0">
                    <a:solidFill>
                      <a:srgbClr val="FFFFFF"/>
                    </a:solidFill>
                    <a:latin typeface="Arial" charset="0"/>
                  </a:rPr>
                  <a:t>DHCP</a:t>
                </a:r>
              </a:p>
            </p:txBody>
          </p:sp>
        </p:grpSp>
      </p:grpSp>
      <p:grpSp>
        <p:nvGrpSpPr>
          <p:cNvPr id="701916" name="Group 476"/>
          <p:cNvGrpSpPr>
            <a:grpSpLocks/>
          </p:cNvGrpSpPr>
          <p:nvPr/>
        </p:nvGrpSpPr>
        <p:grpSpPr bwMode="auto">
          <a:xfrm>
            <a:off x="803275" y="3178175"/>
            <a:ext cx="544513" cy="244475"/>
            <a:chOff x="844" y="3337"/>
            <a:chExt cx="343" cy="154"/>
          </a:xfrm>
        </p:grpSpPr>
        <p:sp>
          <p:nvSpPr>
            <p:cNvPr id="88083" name="Rectangle 477"/>
            <p:cNvSpPr>
              <a:spLocks noChangeArrowheads="1"/>
            </p:cNvSpPr>
            <p:nvPr/>
          </p:nvSpPr>
          <p:spPr bwMode="auto">
            <a:xfrm>
              <a:off x="889" y="3370"/>
              <a:ext cx="245" cy="8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8084" name="Text Box 478"/>
            <p:cNvSpPr txBox="1">
              <a:spLocks noChangeArrowheads="1"/>
            </p:cNvSpPr>
            <p:nvPr/>
          </p:nvSpPr>
          <p:spPr bwMode="auto">
            <a:xfrm>
              <a:off x="844" y="3337"/>
              <a:ext cx="343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000" i="0" smtClean="0">
                  <a:solidFill>
                    <a:srgbClr val="FFFFFF"/>
                  </a:solidFill>
                  <a:latin typeface="Arial" charset="0"/>
                </a:rPr>
                <a:t>DHCP</a:t>
              </a:r>
            </a:p>
          </p:txBody>
        </p:sp>
      </p:grpSp>
      <p:sp>
        <p:nvSpPr>
          <p:cNvPr id="701919" name="Rectangle 479"/>
          <p:cNvSpPr>
            <a:spLocks noChangeArrowheads="1"/>
          </p:cNvSpPr>
          <p:nvPr/>
        </p:nvSpPr>
        <p:spPr bwMode="auto">
          <a:xfrm>
            <a:off x="5037138" y="2568575"/>
            <a:ext cx="3892550" cy="130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pitchFamily="2" charset="2"/>
              <a:buChar char="v"/>
            </a:pPr>
            <a:r>
              <a:rPr lang="en-US" sz="2200" i="0">
                <a:solidFill>
                  <a:srgbClr val="000000"/>
                </a:solidFill>
                <a:latin typeface="Gill Sans MT" pitchFamily="34" charset="0"/>
              </a:rPr>
              <a:t>DHCP request </a:t>
            </a:r>
            <a:r>
              <a:rPr lang="en-US" sz="2200">
                <a:solidFill>
                  <a:srgbClr val="3333CC"/>
                </a:solidFill>
                <a:latin typeface="Gill Sans MT" pitchFamily="34" charset="0"/>
              </a:rPr>
              <a:t>encapsulated</a:t>
            </a:r>
            <a:r>
              <a:rPr lang="en-US" sz="2200" i="0">
                <a:solidFill>
                  <a:srgbClr val="3333CC"/>
                </a:solidFill>
                <a:latin typeface="Gill Sans MT" pitchFamily="34" charset="0"/>
              </a:rPr>
              <a:t> </a:t>
            </a:r>
            <a:r>
              <a:rPr lang="en-US" sz="2200" i="0">
                <a:solidFill>
                  <a:srgbClr val="000000"/>
                </a:solidFill>
                <a:latin typeface="Gill Sans MT" pitchFamily="34" charset="0"/>
              </a:rPr>
              <a:t>in </a:t>
            </a:r>
            <a:r>
              <a:rPr lang="en-US" sz="2200">
                <a:solidFill>
                  <a:srgbClr val="C00000"/>
                </a:solidFill>
                <a:latin typeface="Gill Sans MT" pitchFamily="34" charset="0"/>
              </a:rPr>
              <a:t>UDP</a:t>
            </a:r>
            <a:r>
              <a:rPr lang="en-US" sz="2200" i="0">
                <a:solidFill>
                  <a:srgbClr val="000000"/>
                </a:solidFill>
                <a:latin typeface="Gill Sans MT" pitchFamily="34" charset="0"/>
              </a:rPr>
              <a:t>, encapsulated in </a:t>
            </a:r>
            <a:r>
              <a:rPr lang="en-US" sz="2200">
                <a:solidFill>
                  <a:srgbClr val="C00000"/>
                </a:solidFill>
                <a:latin typeface="Gill Sans MT" pitchFamily="34" charset="0"/>
              </a:rPr>
              <a:t>IP</a:t>
            </a:r>
            <a:r>
              <a:rPr lang="en-US" sz="2200" i="0">
                <a:solidFill>
                  <a:srgbClr val="000000"/>
                </a:solidFill>
                <a:latin typeface="Gill Sans MT" pitchFamily="34" charset="0"/>
              </a:rPr>
              <a:t>, encapsulated in </a:t>
            </a:r>
            <a:r>
              <a:rPr lang="en-US" sz="2200">
                <a:solidFill>
                  <a:srgbClr val="C00000"/>
                </a:solidFill>
                <a:latin typeface="Gill Sans MT" pitchFamily="34" charset="0"/>
              </a:rPr>
              <a:t>802.3</a:t>
            </a:r>
            <a:r>
              <a:rPr lang="en-US" sz="2200" i="0">
                <a:solidFill>
                  <a:srgbClr val="C00000"/>
                </a:solidFill>
                <a:latin typeface="Gill Sans MT" pitchFamily="34" charset="0"/>
              </a:rPr>
              <a:t> </a:t>
            </a:r>
            <a:r>
              <a:rPr lang="en-US" sz="2200" i="0">
                <a:solidFill>
                  <a:srgbClr val="000000"/>
                </a:solidFill>
                <a:latin typeface="Gill Sans MT" pitchFamily="34" charset="0"/>
              </a:rPr>
              <a:t>Ethernet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pitchFamily="2" charset="2"/>
              <a:buNone/>
            </a:pPr>
            <a:endParaRPr lang="en-US" sz="2200" i="0">
              <a:solidFill>
                <a:srgbClr val="000000"/>
              </a:solidFill>
              <a:latin typeface="Gill Sans MT" pitchFamily="34" charset="0"/>
            </a:endParaRPr>
          </a:p>
        </p:txBody>
      </p:sp>
      <p:sp>
        <p:nvSpPr>
          <p:cNvPr id="701920" name="Rectangle 480"/>
          <p:cNvSpPr>
            <a:spLocks noChangeArrowheads="1"/>
          </p:cNvSpPr>
          <p:nvPr/>
        </p:nvSpPr>
        <p:spPr bwMode="auto">
          <a:xfrm>
            <a:off x="5035550" y="3979863"/>
            <a:ext cx="3924300" cy="156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0"/>
              <a:buChar char="v"/>
              <a:defRPr/>
            </a:pPr>
            <a:r>
              <a:rPr lang="en-US" sz="2200" i="0">
                <a:solidFill>
                  <a:srgbClr val="000000"/>
                </a:solidFill>
                <a:latin typeface="Gill Sans MT" charset="0"/>
                <a:ea typeface="ＭＳ Ｐゴシック" charset="0"/>
              </a:rPr>
              <a:t>Ethernet frame </a:t>
            </a:r>
            <a:r>
              <a:rPr lang="en-US" sz="2200">
                <a:solidFill>
                  <a:srgbClr val="000099"/>
                </a:solidFill>
                <a:latin typeface="Gill Sans MT" charset="0"/>
                <a:ea typeface="ＭＳ Ｐゴシック" charset="0"/>
              </a:rPr>
              <a:t>broadcast</a:t>
            </a:r>
            <a:r>
              <a:rPr lang="en-US" sz="2200" i="0">
                <a:solidFill>
                  <a:srgbClr val="000000"/>
                </a:solidFill>
                <a:latin typeface="Gill Sans MT" charset="0"/>
                <a:ea typeface="ＭＳ Ｐゴシック" charset="0"/>
              </a:rPr>
              <a:t> (dest: FFFFFFFFFFFF) on LAN, received at router running </a:t>
            </a:r>
            <a:r>
              <a:rPr lang="en-US" sz="2200">
                <a:solidFill>
                  <a:srgbClr val="C00000"/>
                </a:solidFill>
                <a:latin typeface="Gill Sans MT" charset="0"/>
                <a:ea typeface="ＭＳ Ｐゴシック" charset="0"/>
              </a:rPr>
              <a:t>DHCP</a:t>
            </a:r>
            <a:r>
              <a:rPr lang="en-US" sz="2200" i="0">
                <a:solidFill>
                  <a:srgbClr val="C00000"/>
                </a:solidFill>
                <a:latin typeface="Gill Sans MT" charset="0"/>
                <a:ea typeface="ＭＳ Ｐゴシック" charset="0"/>
              </a:rPr>
              <a:t> </a:t>
            </a:r>
            <a:r>
              <a:rPr lang="en-US" sz="2200" i="0">
                <a:solidFill>
                  <a:srgbClr val="000000"/>
                </a:solidFill>
                <a:latin typeface="Gill Sans MT" charset="0"/>
                <a:ea typeface="ＭＳ Ｐゴシック" charset="0"/>
              </a:rPr>
              <a:t>server</a:t>
            </a:r>
          </a:p>
        </p:txBody>
      </p:sp>
      <p:sp>
        <p:nvSpPr>
          <p:cNvPr id="701921" name="Rectangle 481"/>
          <p:cNvSpPr>
            <a:spLocks noChangeArrowheads="1"/>
          </p:cNvSpPr>
          <p:nvPr/>
        </p:nvSpPr>
        <p:spPr bwMode="auto">
          <a:xfrm>
            <a:off x="5033963" y="5316538"/>
            <a:ext cx="3802062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0"/>
              <a:buChar char="v"/>
              <a:defRPr/>
            </a:pPr>
            <a:r>
              <a:rPr lang="en-US" sz="2200" i="0">
                <a:solidFill>
                  <a:srgbClr val="000000"/>
                </a:solidFill>
                <a:latin typeface="Gill Sans MT" charset="0"/>
                <a:ea typeface="ＭＳ Ｐゴシック" charset="0"/>
              </a:rPr>
              <a:t>Ethernet </a:t>
            </a:r>
            <a:r>
              <a:rPr lang="en-US" sz="2200">
                <a:solidFill>
                  <a:srgbClr val="000099"/>
                </a:solidFill>
                <a:latin typeface="Gill Sans MT" charset="0"/>
                <a:ea typeface="ＭＳ Ｐゴシック" charset="0"/>
              </a:rPr>
              <a:t>demuxed</a:t>
            </a:r>
            <a:r>
              <a:rPr lang="en-US" sz="2200" i="0">
                <a:solidFill>
                  <a:srgbClr val="000000"/>
                </a:solidFill>
                <a:latin typeface="Gill Sans MT" charset="0"/>
                <a:ea typeface="ＭＳ Ｐゴシック" charset="0"/>
              </a:rPr>
              <a:t> to IP demuxed, UDP demuxed to DHCP </a:t>
            </a:r>
          </a:p>
        </p:txBody>
      </p:sp>
      <p:pic>
        <p:nvPicPr>
          <p:cNvPr id="210961" name="Picture 15" descr="underline_base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1950" y="671513"/>
            <a:ext cx="7769225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1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7016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1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01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01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01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81144E-6 L 0.26823 -0.00139 L 0.10833 0.27287 L -0.01806 0.27125 " pathEditMode="relative" rAng="0" ptsTypes="AAAA">
                                      <p:cBhvr>
                                        <p:cTn id="43" dur="2000" fill="hold"/>
                                        <p:tgtEl>
                                          <p:spTgt spid="7017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701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701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1629" grpId="0" build="p"/>
      <p:bldP spid="701661" grpId="0" animBg="1"/>
      <p:bldP spid="701661" grpId="1" animBg="1"/>
      <p:bldP spid="701919" grpId="0"/>
      <p:bldP spid="701920" grpId="0"/>
      <p:bldP spid="70192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969" name="Group 152"/>
          <p:cNvGrpSpPr>
            <a:grpSpLocks/>
          </p:cNvGrpSpPr>
          <p:nvPr/>
        </p:nvGrpSpPr>
        <p:grpSpPr bwMode="auto">
          <a:xfrm>
            <a:off x="773113" y="1273175"/>
            <a:ext cx="3554412" cy="3067050"/>
            <a:chOff x="773113" y="1273175"/>
            <a:chExt cx="3554412" cy="3066395"/>
          </a:xfrm>
        </p:grpSpPr>
        <p:sp>
          <p:nvSpPr>
            <p:cNvPr id="212082" name="Freeform 3"/>
            <p:cNvSpPr>
              <a:spLocks/>
            </p:cNvSpPr>
            <p:nvPr/>
          </p:nvSpPr>
          <p:spPr bwMode="auto">
            <a:xfrm>
              <a:off x="773113" y="1273175"/>
              <a:ext cx="3554412" cy="2754313"/>
            </a:xfrm>
            <a:custGeom>
              <a:avLst/>
              <a:gdLst>
                <a:gd name="T0" fmla="*/ 2147483647 w 2406"/>
                <a:gd name="T1" fmla="*/ 2147483647 h 958"/>
                <a:gd name="T2" fmla="*/ 2147483647 w 2406"/>
                <a:gd name="T3" fmla="*/ 2147483647 h 958"/>
                <a:gd name="T4" fmla="*/ 2147483647 w 2406"/>
                <a:gd name="T5" fmla="*/ 2147483647 h 958"/>
                <a:gd name="T6" fmla="*/ 2147483647 w 2406"/>
                <a:gd name="T7" fmla="*/ 2147483647 h 958"/>
                <a:gd name="T8" fmla="*/ 2147483647 w 2406"/>
                <a:gd name="T9" fmla="*/ 2147483647 h 958"/>
                <a:gd name="T10" fmla="*/ 2147483647 w 2406"/>
                <a:gd name="T11" fmla="*/ 2147483647 h 958"/>
                <a:gd name="T12" fmla="*/ 2147483647 w 2406"/>
                <a:gd name="T13" fmla="*/ 2147483647 h 958"/>
                <a:gd name="T14" fmla="*/ 2147483647 w 2406"/>
                <a:gd name="T15" fmla="*/ 2147483647 h 958"/>
                <a:gd name="T16" fmla="*/ 2147483647 w 2406"/>
                <a:gd name="T17" fmla="*/ 2147483647 h 958"/>
                <a:gd name="T18" fmla="*/ 2147483647 w 2406"/>
                <a:gd name="T19" fmla="*/ 2147483647 h 958"/>
                <a:gd name="T20" fmla="*/ 2147483647 w 2406"/>
                <a:gd name="T21" fmla="*/ 2147483647 h 958"/>
                <a:gd name="T22" fmla="*/ 2147483647 w 2406"/>
                <a:gd name="T23" fmla="*/ 2147483647 h 958"/>
                <a:gd name="T24" fmla="*/ 2147483647 w 2406"/>
                <a:gd name="T25" fmla="*/ 2147483647 h 95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06"/>
                <a:gd name="T40" fmla="*/ 0 h 958"/>
                <a:gd name="T41" fmla="*/ 2406 w 2406"/>
                <a:gd name="T42" fmla="*/ 958 h 95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06" h="958">
                  <a:moveTo>
                    <a:pt x="2192" y="274"/>
                  </a:moveTo>
                  <a:cubicBezTo>
                    <a:pt x="1978" y="94"/>
                    <a:pt x="1990" y="122"/>
                    <a:pt x="1857" y="77"/>
                  </a:cubicBezTo>
                  <a:cubicBezTo>
                    <a:pt x="1724" y="32"/>
                    <a:pt x="1584" y="0"/>
                    <a:pt x="1393" y="7"/>
                  </a:cubicBezTo>
                  <a:cubicBezTo>
                    <a:pt x="1202" y="14"/>
                    <a:pt x="898" y="84"/>
                    <a:pt x="713" y="122"/>
                  </a:cubicBezTo>
                  <a:cubicBezTo>
                    <a:pt x="528" y="160"/>
                    <a:pt x="395" y="168"/>
                    <a:pt x="280" y="234"/>
                  </a:cubicBezTo>
                  <a:cubicBezTo>
                    <a:pt x="166" y="301"/>
                    <a:pt x="52" y="432"/>
                    <a:pt x="26" y="522"/>
                  </a:cubicBezTo>
                  <a:cubicBezTo>
                    <a:pt x="0" y="612"/>
                    <a:pt x="81" y="711"/>
                    <a:pt x="122" y="773"/>
                  </a:cubicBezTo>
                  <a:cubicBezTo>
                    <a:pt x="163" y="835"/>
                    <a:pt x="99" y="877"/>
                    <a:pt x="273" y="894"/>
                  </a:cubicBezTo>
                  <a:cubicBezTo>
                    <a:pt x="447" y="911"/>
                    <a:pt x="938" y="866"/>
                    <a:pt x="1169" y="876"/>
                  </a:cubicBezTo>
                  <a:cubicBezTo>
                    <a:pt x="1400" y="886"/>
                    <a:pt x="1499" y="950"/>
                    <a:pt x="1659" y="954"/>
                  </a:cubicBezTo>
                  <a:cubicBezTo>
                    <a:pt x="1819" y="958"/>
                    <a:pt x="2014" y="958"/>
                    <a:pt x="2129" y="897"/>
                  </a:cubicBezTo>
                  <a:cubicBezTo>
                    <a:pt x="2244" y="836"/>
                    <a:pt x="2327" y="856"/>
                    <a:pt x="2350" y="591"/>
                  </a:cubicBezTo>
                  <a:cubicBezTo>
                    <a:pt x="2373" y="326"/>
                    <a:pt x="2406" y="454"/>
                    <a:pt x="2192" y="274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2083" name="Line 36"/>
            <p:cNvSpPr>
              <a:spLocks noChangeShapeType="1"/>
            </p:cNvSpPr>
            <p:nvPr/>
          </p:nvSpPr>
          <p:spPr bwMode="auto">
            <a:xfrm flipV="1">
              <a:off x="3775075" y="2344738"/>
              <a:ext cx="155575" cy="1428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084" name="Line 43"/>
            <p:cNvSpPr>
              <a:spLocks noChangeShapeType="1"/>
            </p:cNvSpPr>
            <p:nvPr/>
          </p:nvSpPr>
          <p:spPr bwMode="auto">
            <a:xfrm flipV="1">
              <a:off x="2665413" y="2517775"/>
              <a:ext cx="69532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085" name="Line 44"/>
            <p:cNvSpPr>
              <a:spLocks noChangeShapeType="1"/>
            </p:cNvSpPr>
            <p:nvPr/>
          </p:nvSpPr>
          <p:spPr bwMode="auto">
            <a:xfrm flipV="1">
              <a:off x="3924300" y="2201863"/>
              <a:ext cx="138113" cy="1428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086" name="Line 48"/>
            <p:cNvSpPr>
              <a:spLocks noChangeShapeType="1"/>
            </p:cNvSpPr>
            <p:nvPr/>
          </p:nvSpPr>
          <p:spPr bwMode="auto">
            <a:xfrm flipV="1">
              <a:off x="3279775" y="2736850"/>
              <a:ext cx="512763" cy="6127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208" name="Text Box 240"/>
            <p:cNvSpPr txBox="1">
              <a:spLocks noChangeArrowheads="1"/>
            </p:cNvSpPr>
            <p:nvPr/>
          </p:nvSpPr>
          <p:spPr bwMode="auto">
            <a:xfrm>
              <a:off x="2562225" y="3815807"/>
              <a:ext cx="1211263" cy="523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router</a:t>
              </a:r>
            </a:p>
            <a:p>
              <a:pPr>
                <a:defRPr/>
              </a:pPr>
              <a:r>
                <a:rPr lang="en-US" sz="140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(runs DHCP)</a:t>
              </a:r>
            </a:p>
          </p:txBody>
        </p:sp>
        <p:grpSp>
          <p:nvGrpSpPr>
            <p:cNvPr id="212088" name="Group 356"/>
            <p:cNvGrpSpPr>
              <a:grpSpLocks/>
            </p:cNvGrpSpPr>
            <p:nvPr/>
          </p:nvGrpSpPr>
          <p:grpSpPr bwMode="auto">
            <a:xfrm>
              <a:off x="1653422" y="1982680"/>
              <a:ext cx="843032" cy="814871"/>
              <a:chOff x="313" y="1497"/>
              <a:chExt cx="1152" cy="1014"/>
            </a:xfrm>
          </p:grpSpPr>
          <p:pic>
            <p:nvPicPr>
              <p:cNvPr id="212140" name="Picture 354" descr="laptop_stylized_small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13" y="1727"/>
                <a:ext cx="1152" cy="7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2141" name="Picture 355" descr="antenna_stylized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34" y="1497"/>
                <a:ext cx="1113" cy="6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89210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6925" y="2423867"/>
              <a:ext cx="879475" cy="349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62" name="Rectangle 43"/>
            <p:cNvSpPr>
              <a:spLocks noChangeArrowheads="1"/>
            </p:cNvSpPr>
            <p:nvPr/>
          </p:nvSpPr>
          <p:spPr bwMode="auto">
            <a:xfrm rot="16200000" flipH="1">
              <a:off x="3589349" y="3549138"/>
              <a:ext cx="104753" cy="244475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50000">
                  <a:schemeClr val="bg1"/>
                </a:gs>
                <a:gs pos="100000">
                  <a:srgbClr val="008000"/>
                </a:gs>
              </a:gsLst>
              <a:lin ang="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3" name="Rectangle 43"/>
            <p:cNvSpPr>
              <a:spLocks noChangeArrowheads="1"/>
            </p:cNvSpPr>
            <p:nvPr/>
          </p:nvSpPr>
          <p:spPr bwMode="auto">
            <a:xfrm rot="2460490">
              <a:off x="3206750" y="3274585"/>
              <a:ext cx="82550" cy="247597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50000">
                  <a:schemeClr val="bg1"/>
                </a:gs>
                <a:gs pos="100000">
                  <a:srgbClr val="008000"/>
                </a:gs>
              </a:gsLst>
              <a:lin ang="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4" name="Rectangle 43"/>
            <p:cNvSpPr>
              <a:spLocks noChangeArrowheads="1"/>
            </p:cNvSpPr>
            <p:nvPr/>
          </p:nvSpPr>
          <p:spPr bwMode="auto">
            <a:xfrm rot="-5400000">
              <a:off x="2499531" y="2388124"/>
              <a:ext cx="111101" cy="296863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50000">
                  <a:schemeClr val="bg1"/>
                </a:gs>
                <a:gs pos="100000">
                  <a:srgbClr val="008000"/>
                </a:gs>
              </a:gsLst>
              <a:lin ang="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2093" name="Group 248"/>
            <p:cNvGrpSpPr>
              <a:grpSpLocks/>
            </p:cNvGrpSpPr>
            <p:nvPr/>
          </p:nvGrpSpPr>
          <p:grpSpPr bwMode="auto">
            <a:xfrm>
              <a:off x="2597285" y="3210128"/>
              <a:ext cx="332569" cy="581078"/>
              <a:chOff x="4140" y="429"/>
              <a:chExt cx="1425" cy="2396"/>
            </a:xfrm>
          </p:grpSpPr>
          <p:sp>
            <p:nvSpPr>
              <p:cNvPr id="212108" name="Freeform 148"/>
              <p:cNvSpPr>
                <a:spLocks/>
              </p:cNvSpPr>
              <p:nvPr/>
            </p:nvSpPr>
            <p:spPr bwMode="auto">
              <a:xfrm>
                <a:off x="5268" y="433"/>
                <a:ext cx="283" cy="2286"/>
              </a:xfrm>
              <a:custGeom>
                <a:avLst/>
                <a:gdLst>
                  <a:gd name="T0" fmla="*/ 26 w 354"/>
                  <a:gd name="T1" fmla="*/ 0 h 2742"/>
                  <a:gd name="T2" fmla="*/ 145 w 354"/>
                  <a:gd name="T3" fmla="*/ 164 h 2742"/>
                  <a:gd name="T4" fmla="*/ 142 w 354"/>
                  <a:gd name="T5" fmla="*/ 1268 h 2742"/>
                  <a:gd name="T6" fmla="*/ 0 w 354"/>
                  <a:gd name="T7" fmla="*/ 1325 h 2742"/>
                  <a:gd name="T8" fmla="*/ 26 w 354"/>
                  <a:gd name="T9" fmla="*/ 0 h 27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2742">
                    <a:moveTo>
                      <a:pt x="63" y="0"/>
                    </a:moveTo>
                    <a:lnTo>
                      <a:pt x="354" y="339"/>
                    </a:lnTo>
                    <a:lnTo>
                      <a:pt x="346" y="2624"/>
                    </a:lnTo>
                    <a:lnTo>
                      <a:pt x="0" y="2742"/>
                    </a:lnTo>
                    <a:lnTo>
                      <a:pt x="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230" name="Rectangle 149"/>
              <p:cNvSpPr>
                <a:spLocks noChangeArrowheads="1"/>
              </p:cNvSpPr>
              <p:nvPr/>
            </p:nvSpPr>
            <p:spPr bwMode="auto">
              <a:xfrm>
                <a:off x="4207" y="426"/>
                <a:ext cx="1048" cy="2291"/>
              </a:xfrm>
              <a:prstGeom prst="rect">
                <a:avLst/>
              </a:pr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2110" name="Freeform 150"/>
              <p:cNvSpPr>
                <a:spLocks/>
              </p:cNvSpPr>
              <p:nvPr/>
            </p:nvSpPr>
            <p:spPr bwMode="auto">
              <a:xfrm>
                <a:off x="5321" y="570"/>
                <a:ext cx="169" cy="2115"/>
              </a:xfrm>
              <a:custGeom>
                <a:avLst/>
                <a:gdLst>
                  <a:gd name="T0" fmla="*/ 3 w 211"/>
                  <a:gd name="T1" fmla="*/ 0 h 2537"/>
                  <a:gd name="T2" fmla="*/ 87 w 211"/>
                  <a:gd name="T3" fmla="*/ 106 h 2537"/>
                  <a:gd name="T4" fmla="*/ 3 w 211"/>
                  <a:gd name="T5" fmla="*/ 1208 h 2537"/>
                  <a:gd name="T6" fmla="*/ 3 w 211"/>
                  <a:gd name="T7" fmla="*/ 0 h 253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1" h="2537">
                    <a:moveTo>
                      <a:pt x="7" y="0"/>
                    </a:moveTo>
                    <a:cubicBezTo>
                      <a:pt x="7" y="0"/>
                      <a:pt x="57" y="28"/>
                      <a:pt x="211" y="218"/>
                    </a:cubicBezTo>
                    <a:cubicBezTo>
                      <a:pt x="0" y="1229"/>
                      <a:pt x="41" y="2537"/>
                      <a:pt x="7" y="2501"/>
                    </a:cubicBezTo>
                    <a:lnTo>
                      <a:pt x="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F8F8F8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111" name="Freeform 151"/>
              <p:cNvSpPr>
                <a:spLocks/>
              </p:cNvSpPr>
              <p:nvPr/>
            </p:nvSpPr>
            <p:spPr bwMode="auto">
              <a:xfrm>
                <a:off x="5284" y="1640"/>
                <a:ext cx="263" cy="189"/>
              </a:xfrm>
              <a:custGeom>
                <a:avLst/>
                <a:gdLst>
                  <a:gd name="T0" fmla="*/ 2 w 328"/>
                  <a:gd name="T1" fmla="*/ 0 h 226"/>
                  <a:gd name="T2" fmla="*/ 136 w 328"/>
                  <a:gd name="T3" fmla="*/ 62 h 226"/>
                  <a:gd name="T4" fmla="*/ 135 w 328"/>
                  <a:gd name="T5" fmla="*/ 110 h 226"/>
                  <a:gd name="T6" fmla="*/ 0 w 328"/>
                  <a:gd name="T7" fmla="*/ 49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233" name="Rectangle 152"/>
              <p:cNvSpPr>
                <a:spLocks noChangeArrowheads="1"/>
              </p:cNvSpPr>
              <p:nvPr/>
            </p:nvSpPr>
            <p:spPr bwMode="auto">
              <a:xfrm>
                <a:off x="4214" y="688"/>
                <a:ext cx="592" cy="5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2113" name="Group 153"/>
              <p:cNvGrpSpPr>
                <a:grpSpLocks/>
              </p:cNvGrpSpPr>
              <p:nvPr/>
            </p:nvGrpSpPr>
            <p:grpSpPr bwMode="auto">
              <a:xfrm>
                <a:off x="4749" y="668"/>
                <a:ext cx="581" cy="145"/>
                <a:chOff x="614" y="2568"/>
                <a:chExt cx="725" cy="139"/>
              </a:xfrm>
            </p:grpSpPr>
            <p:sp>
              <p:nvSpPr>
                <p:cNvPr id="89259" name="AutoShape 154"/>
                <p:cNvSpPr>
                  <a:spLocks noChangeArrowheads="1"/>
                </p:cNvSpPr>
                <p:nvPr/>
              </p:nvSpPr>
              <p:spPr bwMode="auto">
                <a:xfrm>
                  <a:off x="617" y="2569"/>
                  <a:ext cx="721" cy="1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9260" name="AutoShape 155"/>
                <p:cNvSpPr>
                  <a:spLocks noChangeArrowheads="1"/>
                </p:cNvSpPr>
                <p:nvPr/>
              </p:nvSpPr>
              <p:spPr bwMode="auto">
                <a:xfrm>
                  <a:off x="634" y="2587"/>
                  <a:ext cx="688" cy="10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9235" name="Rectangle 156"/>
              <p:cNvSpPr>
                <a:spLocks noChangeArrowheads="1"/>
              </p:cNvSpPr>
              <p:nvPr/>
            </p:nvSpPr>
            <p:spPr bwMode="auto">
              <a:xfrm>
                <a:off x="4221" y="1015"/>
                <a:ext cx="599" cy="5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2115" name="Group 157"/>
              <p:cNvGrpSpPr>
                <a:grpSpLocks/>
              </p:cNvGrpSpPr>
              <p:nvPr/>
            </p:nvGrpSpPr>
            <p:grpSpPr bwMode="auto">
              <a:xfrm>
                <a:off x="4747" y="994"/>
                <a:ext cx="581" cy="134"/>
                <a:chOff x="614" y="2568"/>
                <a:chExt cx="725" cy="139"/>
              </a:xfrm>
            </p:grpSpPr>
            <p:sp>
              <p:nvSpPr>
                <p:cNvPr id="89257" name="AutoShape 158"/>
                <p:cNvSpPr>
                  <a:spLocks noChangeArrowheads="1"/>
                </p:cNvSpPr>
                <p:nvPr/>
              </p:nvSpPr>
              <p:spPr bwMode="auto">
                <a:xfrm>
                  <a:off x="611" y="2570"/>
                  <a:ext cx="730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9258" name="AutoShape 159"/>
                <p:cNvSpPr>
                  <a:spLocks noChangeArrowheads="1"/>
                </p:cNvSpPr>
                <p:nvPr/>
              </p:nvSpPr>
              <p:spPr bwMode="auto">
                <a:xfrm>
                  <a:off x="628" y="2583"/>
                  <a:ext cx="696" cy="10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9237" name="Rectangle 160"/>
              <p:cNvSpPr>
                <a:spLocks noChangeArrowheads="1"/>
              </p:cNvSpPr>
              <p:nvPr/>
            </p:nvSpPr>
            <p:spPr bwMode="auto">
              <a:xfrm>
                <a:off x="4214" y="1356"/>
                <a:ext cx="599" cy="4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9238" name="Rectangle 161"/>
              <p:cNvSpPr>
                <a:spLocks noChangeArrowheads="1"/>
              </p:cNvSpPr>
              <p:nvPr/>
            </p:nvSpPr>
            <p:spPr bwMode="auto">
              <a:xfrm>
                <a:off x="4228" y="1657"/>
                <a:ext cx="599" cy="4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2118" name="Group 162"/>
              <p:cNvGrpSpPr>
                <a:grpSpLocks/>
              </p:cNvGrpSpPr>
              <p:nvPr/>
            </p:nvGrpSpPr>
            <p:grpSpPr bwMode="auto">
              <a:xfrm>
                <a:off x="4735" y="1627"/>
                <a:ext cx="582" cy="151"/>
                <a:chOff x="614" y="2568"/>
                <a:chExt cx="725" cy="139"/>
              </a:xfrm>
            </p:grpSpPr>
            <p:sp>
              <p:nvSpPr>
                <p:cNvPr id="89255" name="AutoShape 163"/>
                <p:cNvSpPr>
                  <a:spLocks noChangeArrowheads="1"/>
                </p:cNvSpPr>
                <p:nvPr/>
              </p:nvSpPr>
              <p:spPr bwMode="auto">
                <a:xfrm>
                  <a:off x="618" y="2571"/>
                  <a:ext cx="720" cy="1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9256" name="AutoShape 164"/>
                <p:cNvSpPr>
                  <a:spLocks noChangeArrowheads="1"/>
                </p:cNvSpPr>
                <p:nvPr/>
              </p:nvSpPr>
              <p:spPr bwMode="auto">
                <a:xfrm>
                  <a:off x="635" y="2589"/>
                  <a:ext cx="686" cy="10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12119" name="Freeform 165"/>
              <p:cNvSpPr>
                <a:spLocks/>
              </p:cNvSpPr>
              <p:nvPr/>
            </p:nvSpPr>
            <p:spPr bwMode="auto">
              <a:xfrm>
                <a:off x="5288" y="1354"/>
                <a:ext cx="263" cy="188"/>
              </a:xfrm>
              <a:custGeom>
                <a:avLst/>
                <a:gdLst>
                  <a:gd name="T0" fmla="*/ 2 w 328"/>
                  <a:gd name="T1" fmla="*/ 0 h 226"/>
                  <a:gd name="T2" fmla="*/ 136 w 328"/>
                  <a:gd name="T3" fmla="*/ 61 h 226"/>
                  <a:gd name="T4" fmla="*/ 135 w 328"/>
                  <a:gd name="T5" fmla="*/ 108 h 226"/>
                  <a:gd name="T6" fmla="*/ 0 w 328"/>
                  <a:gd name="T7" fmla="*/ 47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12120" name="Group 166"/>
              <p:cNvGrpSpPr>
                <a:grpSpLocks/>
              </p:cNvGrpSpPr>
              <p:nvPr/>
            </p:nvGrpSpPr>
            <p:grpSpPr bwMode="auto">
              <a:xfrm>
                <a:off x="4739" y="1327"/>
                <a:ext cx="582" cy="139"/>
                <a:chOff x="614" y="2568"/>
                <a:chExt cx="725" cy="139"/>
              </a:xfrm>
            </p:grpSpPr>
            <p:sp>
              <p:nvSpPr>
                <p:cNvPr id="89253" name="AutoShape 167"/>
                <p:cNvSpPr>
                  <a:spLocks noChangeArrowheads="1"/>
                </p:cNvSpPr>
                <p:nvPr/>
              </p:nvSpPr>
              <p:spPr bwMode="auto">
                <a:xfrm>
                  <a:off x="613" y="2571"/>
                  <a:ext cx="729" cy="13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9254" name="AutoShape 168"/>
                <p:cNvSpPr>
                  <a:spLocks noChangeArrowheads="1"/>
                </p:cNvSpPr>
                <p:nvPr/>
              </p:nvSpPr>
              <p:spPr bwMode="auto">
                <a:xfrm>
                  <a:off x="630" y="2584"/>
                  <a:ext cx="695" cy="10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9242" name="Rectangle 169"/>
              <p:cNvSpPr>
                <a:spLocks noChangeArrowheads="1"/>
              </p:cNvSpPr>
              <p:nvPr/>
            </p:nvSpPr>
            <p:spPr bwMode="auto">
              <a:xfrm>
                <a:off x="5255" y="426"/>
                <a:ext cx="68" cy="2297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2122" name="Freeform 170"/>
              <p:cNvSpPr>
                <a:spLocks/>
              </p:cNvSpPr>
              <p:nvPr/>
            </p:nvSpPr>
            <p:spPr bwMode="auto">
              <a:xfrm>
                <a:off x="5312" y="1007"/>
                <a:ext cx="237" cy="213"/>
              </a:xfrm>
              <a:custGeom>
                <a:avLst/>
                <a:gdLst>
                  <a:gd name="T0" fmla="*/ 2 w 296"/>
                  <a:gd name="T1" fmla="*/ 0 h 256"/>
                  <a:gd name="T2" fmla="*/ 120 w 296"/>
                  <a:gd name="T3" fmla="*/ 69 h 256"/>
                  <a:gd name="T4" fmla="*/ 122 w 296"/>
                  <a:gd name="T5" fmla="*/ 122 h 256"/>
                  <a:gd name="T6" fmla="*/ 0 w 296"/>
                  <a:gd name="T7" fmla="*/ 47 h 256"/>
                  <a:gd name="T8" fmla="*/ 2 w 296"/>
                  <a:gd name="T9" fmla="*/ 0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256">
                    <a:moveTo>
                      <a:pt x="4" y="0"/>
                    </a:moveTo>
                    <a:cubicBezTo>
                      <a:pt x="55" y="10"/>
                      <a:pt x="144" y="68"/>
                      <a:pt x="292" y="144"/>
                    </a:cubicBezTo>
                    <a:cubicBezTo>
                      <a:pt x="290" y="178"/>
                      <a:pt x="296" y="188"/>
                      <a:pt x="296" y="256"/>
                    </a:cubicBezTo>
                    <a:cubicBezTo>
                      <a:pt x="296" y="256"/>
                      <a:pt x="160" y="176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2123" name="Freeform 171"/>
              <p:cNvSpPr>
                <a:spLocks/>
              </p:cNvSpPr>
              <p:nvPr/>
            </p:nvSpPr>
            <p:spPr bwMode="auto">
              <a:xfrm>
                <a:off x="5315" y="680"/>
                <a:ext cx="244" cy="240"/>
              </a:xfrm>
              <a:custGeom>
                <a:avLst/>
                <a:gdLst>
                  <a:gd name="T0" fmla="*/ 0 w 304"/>
                  <a:gd name="T1" fmla="*/ 0 h 288"/>
                  <a:gd name="T2" fmla="*/ 126 w 304"/>
                  <a:gd name="T3" fmla="*/ 79 h 288"/>
                  <a:gd name="T4" fmla="*/ 118 w 304"/>
                  <a:gd name="T5" fmla="*/ 139 h 288"/>
                  <a:gd name="T6" fmla="*/ 3 w 304"/>
                  <a:gd name="T7" fmla="*/ 60 h 288"/>
                  <a:gd name="T8" fmla="*/ 0 w 304"/>
                  <a:gd name="T9" fmla="*/ 0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288">
                    <a:moveTo>
                      <a:pt x="0" y="0"/>
                    </a:moveTo>
                    <a:cubicBezTo>
                      <a:pt x="51" y="10"/>
                      <a:pt x="148" y="76"/>
                      <a:pt x="304" y="164"/>
                    </a:cubicBezTo>
                    <a:cubicBezTo>
                      <a:pt x="302" y="198"/>
                      <a:pt x="284" y="220"/>
                      <a:pt x="284" y="288"/>
                    </a:cubicBezTo>
                    <a:cubicBezTo>
                      <a:pt x="284" y="288"/>
                      <a:pt x="163" y="179"/>
                      <a:pt x="8" y="124"/>
                    </a:cubicBezTo>
                    <a:cubicBezTo>
                      <a:pt x="8" y="72"/>
                      <a:pt x="0" y="17"/>
                      <a:pt x="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245" name="Oval 172"/>
              <p:cNvSpPr>
                <a:spLocks noChangeArrowheads="1"/>
              </p:cNvSpPr>
              <p:nvPr/>
            </p:nvSpPr>
            <p:spPr bwMode="auto">
              <a:xfrm>
                <a:off x="5520" y="2612"/>
                <a:ext cx="48" cy="9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2125" name="Freeform 173"/>
              <p:cNvSpPr>
                <a:spLocks/>
              </p:cNvSpPr>
              <p:nvPr/>
            </p:nvSpPr>
            <p:spPr bwMode="auto">
              <a:xfrm>
                <a:off x="5302" y="2614"/>
                <a:ext cx="245" cy="200"/>
              </a:xfrm>
              <a:custGeom>
                <a:avLst/>
                <a:gdLst>
                  <a:gd name="T0" fmla="*/ 0 w 306"/>
                  <a:gd name="T1" fmla="*/ 51 h 240"/>
                  <a:gd name="T2" fmla="*/ 2 w 306"/>
                  <a:gd name="T3" fmla="*/ 116 h 240"/>
                  <a:gd name="T4" fmla="*/ 126 w 306"/>
                  <a:gd name="T5" fmla="*/ 53 h 240"/>
                  <a:gd name="T6" fmla="*/ 123 w 306"/>
                  <a:gd name="T7" fmla="*/ 0 h 240"/>
                  <a:gd name="T8" fmla="*/ 0 w 306"/>
                  <a:gd name="T9" fmla="*/ 51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240">
                    <a:moveTo>
                      <a:pt x="0" y="106"/>
                    </a:moveTo>
                    <a:lnTo>
                      <a:pt x="2" y="240"/>
                    </a:lnTo>
                    <a:lnTo>
                      <a:pt x="306" y="110"/>
                    </a:lnTo>
                    <a:lnTo>
                      <a:pt x="300" y="0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247" name="AutoShape 174"/>
              <p:cNvSpPr>
                <a:spLocks noChangeArrowheads="1"/>
              </p:cNvSpPr>
              <p:nvPr/>
            </p:nvSpPr>
            <p:spPr bwMode="auto">
              <a:xfrm>
                <a:off x="4139" y="2678"/>
                <a:ext cx="1204" cy="164"/>
              </a:xfrm>
              <a:prstGeom prst="roundRect">
                <a:avLst>
                  <a:gd name="adj" fmla="val 500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9248" name="AutoShape 175"/>
              <p:cNvSpPr>
                <a:spLocks noChangeArrowheads="1"/>
              </p:cNvSpPr>
              <p:nvPr/>
            </p:nvSpPr>
            <p:spPr bwMode="auto">
              <a:xfrm>
                <a:off x="4207" y="2717"/>
                <a:ext cx="1068" cy="8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9249" name="Oval 176"/>
              <p:cNvSpPr>
                <a:spLocks noChangeArrowheads="1"/>
              </p:cNvSpPr>
              <p:nvPr/>
            </p:nvSpPr>
            <p:spPr bwMode="auto">
              <a:xfrm>
                <a:off x="4309" y="2383"/>
                <a:ext cx="156" cy="144"/>
              </a:xfrm>
              <a:prstGeom prst="ellipse">
                <a:avLst/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9250" name="Oval 177"/>
              <p:cNvSpPr>
                <a:spLocks noChangeArrowheads="1"/>
              </p:cNvSpPr>
              <p:nvPr/>
            </p:nvSpPr>
            <p:spPr bwMode="auto">
              <a:xfrm>
                <a:off x="4486" y="2383"/>
                <a:ext cx="163" cy="1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89251" name="Oval 178"/>
              <p:cNvSpPr>
                <a:spLocks noChangeArrowheads="1"/>
              </p:cNvSpPr>
              <p:nvPr/>
            </p:nvSpPr>
            <p:spPr bwMode="auto">
              <a:xfrm>
                <a:off x="4663" y="2383"/>
                <a:ext cx="156" cy="144"/>
              </a:xfrm>
              <a:prstGeom prst="ellipse">
                <a:avLst/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9252" name="Rectangle 179"/>
              <p:cNvSpPr>
                <a:spLocks noChangeArrowheads="1"/>
              </p:cNvSpPr>
              <p:nvPr/>
            </p:nvSpPr>
            <p:spPr bwMode="auto">
              <a:xfrm>
                <a:off x="5065" y="1834"/>
                <a:ext cx="82" cy="772"/>
              </a:xfrm>
              <a:prstGeom prst="rect">
                <a:avLst/>
              </a:prstGeom>
              <a:solidFill>
                <a:srgbClr val="29292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2094" name="Group 48"/>
            <p:cNvGrpSpPr>
              <a:grpSpLocks/>
            </p:cNvGrpSpPr>
            <p:nvPr/>
          </p:nvGrpSpPr>
          <p:grpSpPr bwMode="auto">
            <a:xfrm>
              <a:off x="2795471" y="3465563"/>
              <a:ext cx="735669" cy="376863"/>
              <a:chOff x="3600" y="219"/>
              <a:chExt cx="360" cy="175"/>
            </a:xfrm>
          </p:grpSpPr>
          <p:sp>
            <p:nvSpPr>
              <p:cNvPr id="89216" name="Oval 49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9217" name="Line 50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89218" name="Line 51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89219" name="Rectangle 52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3" cy="59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400" i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9220" name="Oval 53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2100" name="Group 54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89226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89227" name="Line 5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89228" name="Line 5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212101" name="Group 58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89223" name="Line 5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89224" name="Line 6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89225" name="Line 61"/>
                <p:cNvSpPr>
                  <a:spLocks noChangeShapeType="1"/>
                </p:cNvSpPr>
                <p:nvPr/>
              </p:nvSpPr>
              <p:spPr bwMode="auto">
                <a:xfrm>
                  <a:off x="2894" y="853"/>
                  <a:ext cx="52" cy="9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</p:grpSp>
      </p:grpSp>
      <p:sp>
        <p:nvSpPr>
          <p:cNvPr id="8909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i="0" dirty="0" smtClean="0">
                <a:solidFill>
                  <a:srgbClr val="000000"/>
                </a:solidFill>
                <a:latin typeface="Arial" charset="0"/>
              </a:rPr>
              <a:t>Link </a:t>
            </a:r>
            <a:r>
              <a:rPr lang="en-US" i="0" dirty="0">
                <a:solidFill>
                  <a:srgbClr val="000000"/>
                </a:solidFill>
                <a:latin typeface="Arial" charset="0"/>
              </a:rPr>
              <a:t>Layer</a:t>
            </a:r>
          </a:p>
        </p:txBody>
      </p:sp>
      <p:sp>
        <p:nvSpPr>
          <p:cNvPr id="890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5-</a:t>
            </a:r>
            <a:fld id="{BC87FB18-1588-4681-851E-3BF7E71B0B5A}" type="slidenum">
              <a:rPr lang="en-US">
                <a:solidFill>
                  <a:srgbClr val="000000"/>
                </a:solidFill>
              </a:rPr>
              <a:pPr/>
              <a:t>45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0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37138" y="1158875"/>
            <a:ext cx="3430587" cy="15732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smtClean="0"/>
              <a:t>DHCP server formulates </a:t>
            </a:r>
            <a:r>
              <a:rPr lang="en-US" sz="2000" i="1" smtClean="0">
                <a:solidFill>
                  <a:srgbClr val="C00000"/>
                </a:solidFill>
              </a:rPr>
              <a:t>DHCP ACK</a:t>
            </a:r>
            <a:r>
              <a:rPr lang="en-US" sz="2000" smtClean="0">
                <a:solidFill>
                  <a:srgbClr val="C00000"/>
                </a:solidFill>
              </a:rPr>
              <a:t> </a:t>
            </a:r>
            <a:r>
              <a:rPr lang="en-US" sz="2000" smtClean="0"/>
              <a:t>containing client</a:t>
            </a:r>
            <a:r>
              <a:rPr lang="ja-JP" altLang="en-US" sz="2000" smtClean="0"/>
              <a:t>’</a:t>
            </a:r>
            <a:r>
              <a:rPr lang="en-US" altLang="ja-JP" sz="2000" smtClean="0"/>
              <a:t>s IP address, IP address of first-hop router for client, name &amp; IP address of DNS server</a:t>
            </a:r>
          </a:p>
          <a:p>
            <a:pPr>
              <a:lnSpc>
                <a:spcPct val="80000"/>
              </a:lnSpc>
            </a:pPr>
            <a:endParaRPr lang="en-US" sz="2000" smtClean="0"/>
          </a:p>
        </p:txBody>
      </p:sp>
      <p:grpSp>
        <p:nvGrpSpPr>
          <p:cNvPr id="703533" name="Group 45"/>
          <p:cNvGrpSpPr>
            <a:grpSpLocks/>
          </p:cNvGrpSpPr>
          <p:nvPr/>
        </p:nvGrpSpPr>
        <p:grpSpPr bwMode="auto">
          <a:xfrm>
            <a:off x="1195388" y="1081088"/>
            <a:ext cx="976312" cy="1460500"/>
            <a:chOff x="651" y="681"/>
            <a:chExt cx="615" cy="920"/>
          </a:xfrm>
        </p:grpSpPr>
        <p:sp>
          <p:nvSpPr>
            <p:cNvPr id="212074" name="Freeform 46"/>
            <p:cNvSpPr>
              <a:spLocks/>
            </p:cNvSpPr>
            <p:nvPr/>
          </p:nvSpPr>
          <p:spPr bwMode="auto">
            <a:xfrm>
              <a:off x="662" y="698"/>
              <a:ext cx="604" cy="903"/>
            </a:xfrm>
            <a:custGeom>
              <a:avLst/>
              <a:gdLst>
                <a:gd name="T0" fmla="*/ 496 w 604"/>
                <a:gd name="T1" fmla="*/ 0 h 903"/>
                <a:gd name="T2" fmla="*/ 604 w 604"/>
                <a:gd name="T3" fmla="*/ 903 h 903"/>
                <a:gd name="T4" fmla="*/ 0 w 604"/>
                <a:gd name="T5" fmla="*/ 788 h 903"/>
                <a:gd name="T6" fmla="*/ 456 w 604"/>
                <a:gd name="T7" fmla="*/ 750 h 903"/>
                <a:gd name="T8" fmla="*/ 496 w 604"/>
                <a:gd name="T9" fmla="*/ 0 h 9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4" h="903">
                  <a:moveTo>
                    <a:pt x="496" y="0"/>
                  </a:moveTo>
                  <a:lnTo>
                    <a:pt x="604" y="903"/>
                  </a:lnTo>
                  <a:lnTo>
                    <a:pt x="0" y="788"/>
                  </a:lnTo>
                  <a:lnTo>
                    <a:pt x="456" y="750"/>
                  </a:lnTo>
                  <a:lnTo>
                    <a:pt x="496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212075" name="Group 47"/>
            <p:cNvGrpSpPr>
              <a:grpSpLocks/>
            </p:cNvGrpSpPr>
            <p:nvPr/>
          </p:nvGrpSpPr>
          <p:grpSpPr bwMode="auto">
            <a:xfrm>
              <a:off x="651" y="681"/>
              <a:ext cx="501" cy="828"/>
              <a:chOff x="569" y="2954"/>
              <a:chExt cx="501" cy="828"/>
            </a:xfrm>
          </p:grpSpPr>
          <p:sp>
            <p:nvSpPr>
              <p:cNvPr id="89197" name="Rectangle 48"/>
              <p:cNvSpPr>
                <a:spLocks noChangeArrowheads="1"/>
              </p:cNvSpPr>
              <p:nvPr/>
            </p:nvSpPr>
            <p:spPr bwMode="auto">
              <a:xfrm>
                <a:off x="576" y="2973"/>
                <a:ext cx="493" cy="79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9198" name="Text Box 49"/>
              <p:cNvSpPr txBox="1">
                <a:spLocks noChangeArrowheads="1"/>
              </p:cNvSpPr>
              <p:nvPr/>
            </p:nvSpPr>
            <p:spPr bwMode="auto">
              <a:xfrm>
                <a:off x="593" y="2954"/>
                <a:ext cx="477" cy="8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DHCP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UDP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IP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Eth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Phy</a:t>
                </a:r>
              </a:p>
            </p:txBody>
          </p:sp>
          <p:sp>
            <p:nvSpPr>
              <p:cNvPr id="89199" name="Line 50"/>
              <p:cNvSpPr>
                <a:spLocks noChangeShapeType="1"/>
              </p:cNvSpPr>
              <p:nvPr/>
            </p:nvSpPr>
            <p:spPr bwMode="auto">
              <a:xfrm>
                <a:off x="578" y="3130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89200" name="Line 51"/>
              <p:cNvSpPr>
                <a:spLocks noChangeShapeType="1"/>
              </p:cNvSpPr>
              <p:nvPr/>
            </p:nvSpPr>
            <p:spPr bwMode="auto">
              <a:xfrm>
                <a:off x="575" y="3289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89201" name="Line 52"/>
              <p:cNvSpPr>
                <a:spLocks noChangeShapeType="1"/>
              </p:cNvSpPr>
              <p:nvPr/>
            </p:nvSpPr>
            <p:spPr bwMode="auto">
              <a:xfrm>
                <a:off x="572" y="3448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89202" name="Line 53"/>
              <p:cNvSpPr>
                <a:spLocks noChangeShapeType="1"/>
              </p:cNvSpPr>
              <p:nvPr/>
            </p:nvSpPr>
            <p:spPr bwMode="auto">
              <a:xfrm>
                <a:off x="569" y="3607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</p:grpSp>
      </p:grpSp>
      <p:grpSp>
        <p:nvGrpSpPr>
          <p:cNvPr id="703545" name="Group 57"/>
          <p:cNvGrpSpPr>
            <a:grpSpLocks/>
          </p:cNvGrpSpPr>
          <p:nvPr/>
        </p:nvGrpSpPr>
        <p:grpSpPr bwMode="auto">
          <a:xfrm>
            <a:off x="352425" y="3152775"/>
            <a:ext cx="1081088" cy="1166813"/>
            <a:chOff x="42" y="744"/>
            <a:chExt cx="681" cy="735"/>
          </a:xfrm>
        </p:grpSpPr>
        <p:grpSp>
          <p:nvGrpSpPr>
            <p:cNvPr id="212042" name="Group 58"/>
            <p:cNvGrpSpPr>
              <a:grpSpLocks/>
            </p:cNvGrpSpPr>
            <p:nvPr/>
          </p:nvGrpSpPr>
          <p:grpSpPr bwMode="auto">
            <a:xfrm>
              <a:off x="42" y="886"/>
              <a:ext cx="681" cy="468"/>
              <a:chOff x="42" y="886"/>
              <a:chExt cx="681" cy="468"/>
            </a:xfrm>
          </p:grpSpPr>
          <p:grpSp>
            <p:nvGrpSpPr>
              <p:cNvPr id="212044" name="Group 59"/>
              <p:cNvGrpSpPr>
                <a:grpSpLocks/>
              </p:cNvGrpSpPr>
              <p:nvPr/>
            </p:nvGrpSpPr>
            <p:grpSpPr bwMode="auto">
              <a:xfrm>
                <a:off x="278" y="886"/>
                <a:ext cx="397" cy="154"/>
                <a:chOff x="740" y="3209"/>
                <a:chExt cx="397" cy="154"/>
              </a:xfrm>
            </p:grpSpPr>
            <p:grpSp>
              <p:nvGrpSpPr>
                <p:cNvPr id="212069" name="Group 60"/>
                <p:cNvGrpSpPr>
                  <a:grpSpLocks/>
                </p:cNvGrpSpPr>
                <p:nvPr/>
              </p:nvGrpSpPr>
              <p:grpSpPr bwMode="auto">
                <a:xfrm>
                  <a:off x="794" y="3209"/>
                  <a:ext cx="343" cy="154"/>
                  <a:chOff x="844" y="3337"/>
                  <a:chExt cx="343" cy="154"/>
                </a:xfrm>
              </p:grpSpPr>
              <p:sp>
                <p:nvSpPr>
                  <p:cNvPr id="89193" name="Rectangle 61"/>
                  <p:cNvSpPr>
                    <a:spLocks noChangeArrowheads="1"/>
                  </p:cNvSpPr>
                  <p:nvPr/>
                </p:nvSpPr>
                <p:spPr bwMode="auto">
                  <a:xfrm>
                    <a:off x="889" y="3370"/>
                    <a:ext cx="245" cy="86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9194" name="Text Box 6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44" y="3337"/>
                    <a:ext cx="343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1000" i="0" smtClean="0">
                        <a:solidFill>
                          <a:srgbClr val="FFFFFF"/>
                        </a:solidFill>
                        <a:latin typeface="Arial" charset="0"/>
                      </a:rPr>
                      <a:t>DHCP</a:t>
                    </a:r>
                  </a:p>
                </p:txBody>
              </p:sp>
            </p:grpSp>
            <p:sp>
              <p:nvSpPr>
                <p:cNvPr id="89191" name="Rectangle 63"/>
                <p:cNvSpPr>
                  <a:spLocks noChangeArrowheads="1"/>
                </p:cNvSpPr>
                <p:nvPr/>
              </p:nvSpPr>
              <p:spPr bwMode="auto">
                <a:xfrm>
                  <a:off x="750" y="3244"/>
                  <a:ext cx="88" cy="8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9192" name="Rectangle 64"/>
                <p:cNvSpPr>
                  <a:spLocks noChangeArrowheads="1"/>
                </p:cNvSpPr>
                <p:nvPr/>
              </p:nvSpPr>
              <p:spPr bwMode="auto">
                <a:xfrm>
                  <a:off x="740" y="3238"/>
                  <a:ext cx="354" cy="94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12045" name="Group 65"/>
              <p:cNvGrpSpPr>
                <a:grpSpLocks/>
              </p:cNvGrpSpPr>
              <p:nvPr/>
            </p:nvGrpSpPr>
            <p:grpSpPr bwMode="auto">
              <a:xfrm>
                <a:off x="278" y="1034"/>
                <a:ext cx="397" cy="154"/>
                <a:chOff x="836" y="3305"/>
                <a:chExt cx="397" cy="154"/>
              </a:xfrm>
            </p:grpSpPr>
            <p:grpSp>
              <p:nvGrpSpPr>
                <p:cNvPr id="212063" name="Group 66"/>
                <p:cNvGrpSpPr>
                  <a:grpSpLocks/>
                </p:cNvGrpSpPr>
                <p:nvPr/>
              </p:nvGrpSpPr>
              <p:grpSpPr bwMode="auto">
                <a:xfrm>
                  <a:off x="890" y="3305"/>
                  <a:ext cx="343" cy="154"/>
                  <a:chOff x="844" y="3337"/>
                  <a:chExt cx="343" cy="154"/>
                </a:xfrm>
              </p:grpSpPr>
              <p:sp>
                <p:nvSpPr>
                  <p:cNvPr id="89188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889" y="3370"/>
                    <a:ext cx="245" cy="86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9189" name="Text Box 6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44" y="3337"/>
                    <a:ext cx="343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1000" i="0" smtClean="0">
                        <a:solidFill>
                          <a:srgbClr val="FFFFFF"/>
                        </a:solidFill>
                        <a:latin typeface="Arial" charset="0"/>
                      </a:rPr>
                      <a:t>DHCP</a:t>
                    </a:r>
                  </a:p>
                </p:txBody>
              </p:sp>
            </p:grpSp>
            <p:grpSp>
              <p:nvGrpSpPr>
                <p:cNvPr id="212064" name="Group 69"/>
                <p:cNvGrpSpPr>
                  <a:grpSpLocks/>
                </p:cNvGrpSpPr>
                <p:nvPr/>
              </p:nvGrpSpPr>
              <p:grpSpPr bwMode="auto">
                <a:xfrm>
                  <a:off x="836" y="3334"/>
                  <a:ext cx="354" cy="94"/>
                  <a:chOff x="836" y="3334"/>
                  <a:chExt cx="354" cy="94"/>
                </a:xfrm>
              </p:grpSpPr>
              <p:sp>
                <p:nvSpPr>
                  <p:cNvPr id="89186" name="Rectangle 70"/>
                  <p:cNvSpPr>
                    <a:spLocks noChangeArrowheads="1"/>
                  </p:cNvSpPr>
                  <p:nvPr/>
                </p:nvSpPr>
                <p:spPr bwMode="auto">
                  <a:xfrm>
                    <a:off x="846" y="3340"/>
                    <a:ext cx="88" cy="82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9187" name="Rectangle 71"/>
                  <p:cNvSpPr>
                    <a:spLocks noChangeArrowheads="1"/>
                  </p:cNvSpPr>
                  <p:nvPr/>
                </p:nvSpPr>
                <p:spPr bwMode="auto">
                  <a:xfrm>
                    <a:off x="836" y="3334"/>
                    <a:ext cx="354" cy="94"/>
                  </a:xfrm>
                  <a:prstGeom prst="rect">
                    <a:avLst/>
                  </a:prstGeom>
                  <a:noFill/>
                  <a:ln w="9525">
                    <a:solidFill>
                      <a:schemeClr val="accent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212046" name="Group 72"/>
              <p:cNvGrpSpPr>
                <a:grpSpLocks/>
              </p:cNvGrpSpPr>
              <p:nvPr/>
            </p:nvGrpSpPr>
            <p:grpSpPr bwMode="auto">
              <a:xfrm>
                <a:off x="165" y="1054"/>
                <a:ext cx="480" cy="112"/>
                <a:chOff x="627" y="3377"/>
                <a:chExt cx="480" cy="112"/>
              </a:xfrm>
            </p:grpSpPr>
            <p:sp>
              <p:nvSpPr>
                <p:cNvPr id="89182" name="Rectangle 73"/>
                <p:cNvSpPr>
                  <a:spLocks noChangeArrowheads="1"/>
                </p:cNvSpPr>
                <p:nvPr/>
              </p:nvSpPr>
              <p:spPr bwMode="auto">
                <a:xfrm>
                  <a:off x="636" y="3388"/>
                  <a:ext cx="96" cy="93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9183" name="Rectangle 74"/>
                <p:cNvSpPr>
                  <a:spLocks noChangeArrowheads="1"/>
                </p:cNvSpPr>
                <p:nvPr/>
              </p:nvSpPr>
              <p:spPr bwMode="auto">
                <a:xfrm>
                  <a:off x="627" y="3377"/>
                  <a:ext cx="480" cy="112"/>
                </a:xfrm>
                <a:prstGeom prst="rect">
                  <a:avLst/>
                </a:prstGeom>
                <a:noFill/>
                <a:ln w="9525">
                  <a:solidFill>
                    <a:schemeClr val="accent2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12047" name="Group 75"/>
              <p:cNvGrpSpPr>
                <a:grpSpLocks/>
              </p:cNvGrpSpPr>
              <p:nvPr/>
            </p:nvGrpSpPr>
            <p:grpSpPr bwMode="auto">
              <a:xfrm>
                <a:off x="42" y="1200"/>
                <a:ext cx="681" cy="154"/>
                <a:chOff x="504" y="3523"/>
                <a:chExt cx="681" cy="154"/>
              </a:xfrm>
            </p:grpSpPr>
            <p:grpSp>
              <p:nvGrpSpPr>
                <p:cNvPr id="212048" name="Group 76"/>
                <p:cNvGrpSpPr>
                  <a:grpSpLocks/>
                </p:cNvGrpSpPr>
                <p:nvPr/>
              </p:nvGrpSpPr>
              <p:grpSpPr bwMode="auto">
                <a:xfrm>
                  <a:off x="623" y="3523"/>
                  <a:ext cx="510" cy="154"/>
                  <a:chOff x="723" y="3453"/>
                  <a:chExt cx="510" cy="154"/>
                </a:xfrm>
              </p:grpSpPr>
              <p:grpSp>
                <p:nvGrpSpPr>
                  <p:cNvPr id="212052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836" y="3453"/>
                    <a:ext cx="397" cy="154"/>
                    <a:chOff x="836" y="3305"/>
                    <a:chExt cx="397" cy="154"/>
                  </a:xfrm>
                </p:grpSpPr>
                <p:grpSp>
                  <p:nvGrpSpPr>
                    <p:cNvPr id="212055" name="Group 7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90" y="3305"/>
                      <a:ext cx="343" cy="154"/>
                      <a:chOff x="844" y="3337"/>
                      <a:chExt cx="343" cy="154"/>
                    </a:xfrm>
                  </p:grpSpPr>
                  <p:sp>
                    <p:nvSpPr>
                      <p:cNvPr id="89180" name="Rectangle 7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89" y="3370"/>
                        <a:ext cx="245" cy="8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89181" name="Text Box 80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844" y="3337"/>
                        <a:ext cx="343" cy="1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>
                        <a:spAutoFit/>
                      </a:bodyPr>
                      <a:lstStyle>
                        <a:lvl1pPr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1pPr>
                        <a:lvl2pPr marL="742950" indent="-28575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2pPr>
                        <a:lvl3pPr marL="1143000" indent="-22860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3pPr>
                        <a:lvl4pPr marL="1600200" indent="-22860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4pPr>
                        <a:lvl5pPr marL="2057400" indent="-22860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9pPr>
                      </a:lstStyle>
                      <a:p>
                        <a:pPr>
                          <a:defRPr/>
                        </a:pPr>
                        <a:r>
                          <a:rPr lang="en-US" sz="1000" i="0" smtClean="0">
                            <a:solidFill>
                              <a:srgbClr val="FFFFFF"/>
                            </a:solidFill>
                            <a:latin typeface="Arial" charset="0"/>
                          </a:rPr>
                          <a:t>DHCP</a:t>
                        </a:r>
                      </a:p>
                    </p:txBody>
                  </p:sp>
                </p:grpSp>
                <p:grpSp>
                  <p:nvGrpSpPr>
                    <p:cNvPr id="212056" name="Group 8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36" y="3334"/>
                      <a:ext cx="354" cy="94"/>
                      <a:chOff x="836" y="3334"/>
                      <a:chExt cx="354" cy="94"/>
                    </a:xfrm>
                  </p:grpSpPr>
                  <p:sp>
                    <p:nvSpPr>
                      <p:cNvPr id="89178" name="Rectangle 8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46" y="3340"/>
                        <a:ext cx="88" cy="82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89179" name="Rectangle 8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36" y="3334"/>
                        <a:ext cx="354" cy="9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</p:grpSp>
              <p:sp>
                <p:nvSpPr>
                  <p:cNvPr id="89174" name="Rectangle 84"/>
                  <p:cNvSpPr>
                    <a:spLocks noChangeArrowheads="1"/>
                  </p:cNvSpPr>
                  <p:nvPr/>
                </p:nvSpPr>
                <p:spPr bwMode="auto">
                  <a:xfrm>
                    <a:off x="732" y="3484"/>
                    <a:ext cx="96" cy="93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9175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723" y="3473"/>
                    <a:ext cx="480" cy="112"/>
                  </a:xfrm>
                  <a:prstGeom prst="rect">
                    <a:avLst/>
                  </a:prstGeom>
                  <a:noFill/>
                  <a:ln w="9525">
                    <a:solidFill>
                      <a:schemeClr val="accent2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89170" name="Rectangle 86"/>
                <p:cNvSpPr>
                  <a:spLocks noChangeArrowheads="1"/>
                </p:cNvSpPr>
                <p:nvPr/>
              </p:nvSpPr>
              <p:spPr bwMode="auto">
                <a:xfrm>
                  <a:off x="517" y="3545"/>
                  <a:ext cx="94" cy="108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9171" name="Rectangle 87"/>
                <p:cNvSpPr>
                  <a:spLocks noChangeArrowheads="1"/>
                </p:cNvSpPr>
                <p:nvPr/>
              </p:nvSpPr>
              <p:spPr bwMode="auto">
                <a:xfrm>
                  <a:off x="1115" y="3544"/>
                  <a:ext cx="60" cy="108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9172" name="Rectangle 88"/>
                <p:cNvSpPr>
                  <a:spLocks noChangeArrowheads="1"/>
                </p:cNvSpPr>
                <p:nvPr/>
              </p:nvSpPr>
              <p:spPr bwMode="auto">
                <a:xfrm>
                  <a:off x="504" y="3529"/>
                  <a:ext cx="681" cy="13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89164" name="AutoShape 89"/>
            <p:cNvSpPr>
              <a:spLocks noChangeArrowheads="1"/>
            </p:cNvSpPr>
            <p:nvPr/>
          </p:nvSpPr>
          <p:spPr bwMode="auto">
            <a:xfrm>
              <a:off x="384" y="744"/>
              <a:ext cx="240" cy="735"/>
            </a:xfrm>
            <a:prstGeom prst="downArrow">
              <a:avLst>
                <a:gd name="adj1" fmla="val 54167"/>
                <a:gd name="adj2" fmla="val 49170"/>
              </a:avLst>
            </a:prstGeom>
            <a:gradFill rotWithShape="1">
              <a:gsLst>
                <a:gs pos="0">
                  <a:srgbClr val="FF0000">
                    <a:alpha val="25000"/>
                  </a:srgbClr>
                </a:gs>
                <a:gs pos="100000">
                  <a:srgbClr val="FF0000">
                    <a:alpha val="25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703578" name="Group 90"/>
          <p:cNvGrpSpPr>
            <a:grpSpLocks/>
          </p:cNvGrpSpPr>
          <p:nvPr/>
        </p:nvGrpSpPr>
        <p:grpSpPr bwMode="auto">
          <a:xfrm>
            <a:off x="449263" y="4238625"/>
            <a:ext cx="1081087" cy="244475"/>
            <a:chOff x="504" y="3523"/>
            <a:chExt cx="681" cy="154"/>
          </a:xfrm>
        </p:grpSpPr>
        <p:grpSp>
          <p:nvGrpSpPr>
            <p:cNvPr id="212029" name="Group 91"/>
            <p:cNvGrpSpPr>
              <a:grpSpLocks/>
            </p:cNvGrpSpPr>
            <p:nvPr/>
          </p:nvGrpSpPr>
          <p:grpSpPr bwMode="auto">
            <a:xfrm>
              <a:off x="623" y="3523"/>
              <a:ext cx="510" cy="154"/>
              <a:chOff x="723" y="3453"/>
              <a:chExt cx="510" cy="154"/>
            </a:xfrm>
          </p:grpSpPr>
          <p:grpSp>
            <p:nvGrpSpPr>
              <p:cNvPr id="212033" name="Group 92"/>
              <p:cNvGrpSpPr>
                <a:grpSpLocks/>
              </p:cNvGrpSpPr>
              <p:nvPr/>
            </p:nvGrpSpPr>
            <p:grpSpPr bwMode="auto">
              <a:xfrm>
                <a:off x="836" y="3453"/>
                <a:ext cx="397" cy="154"/>
                <a:chOff x="836" y="3305"/>
                <a:chExt cx="397" cy="154"/>
              </a:xfrm>
            </p:grpSpPr>
            <p:grpSp>
              <p:nvGrpSpPr>
                <p:cNvPr id="212036" name="Group 93"/>
                <p:cNvGrpSpPr>
                  <a:grpSpLocks/>
                </p:cNvGrpSpPr>
                <p:nvPr/>
              </p:nvGrpSpPr>
              <p:grpSpPr bwMode="auto">
                <a:xfrm>
                  <a:off x="890" y="3305"/>
                  <a:ext cx="343" cy="154"/>
                  <a:chOff x="844" y="3337"/>
                  <a:chExt cx="343" cy="154"/>
                </a:xfrm>
              </p:grpSpPr>
              <p:sp>
                <p:nvSpPr>
                  <p:cNvPr id="89161" name="Rectangle 94"/>
                  <p:cNvSpPr>
                    <a:spLocks noChangeArrowheads="1"/>
                  </p:cNvSpPr>
                  <p:nvPr/>
                </p:nvSpPr>
                <p:spPr bwMode="auto">
                  <a:xfrm>
                    <a:off x="889" y="3370"/>
                    <a:ext cx="245" cy="86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9162" name="Text Box 9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44" y="3337"/>
                    <a:ext cx="343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1000" i="0" smtClean="0">
                        <a:solidFill>
                          <a:srgbClr val="FFFFFF"/>
                        </a:solidFill>
                        <a:latin typeface="Arial" charset="0"/>
                      </a:rPr>
                      <a:t>DHCP</a:t>
                    </a:r>
                  </a:p>
                </p:txBody>
              </p:sp>
            </p:grpSp>
            <p:grpSp>
              <p:nvGrpSpPr>
                <p:cNvPr id="212037" name="Group 96"/>
                <p:cNvGrpSpPr>
                  <a:grpSpLocks/>
                </p:cNvGrpSpPr>
                <p:nvPr/>
              </p:nvGrpSpPr>
              <p:grpSpPr bwMode="auto">
                <a:xfrm>
                  <a:off x="836" y="3334"/>
                  <a:ext cx="354" cy="94"/>
                  <a:chOff x="836" y="3334"/>
                  <a:chExt cx="354" cy="94"/>
                </a:xfrm>
              </p:grpSpPr>
              <p:sp>
                <p:nvSpPr>
                  <p:cNvPr id="89159" name="Rectangle 97"/>
                  <p:cNvSpPr>
                    <a:spLocks noChangeArrowheads="1"/>
                  </p:cNvSpPr>
                  <p:nvPr/>
                </p:nvSpPr>
                <p:spPr bwMode="auto">
                  <a:xfrm>
                    <a:off x="846" y="3340"/>
                    <a:ext cx="88" cy="82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9160" name="Rectangle 98"/>
                  <p:cNvSpPr>
                    <a:spLocks noChangeArrowheads="1"/>
                  </p:cNvSpPr>
                  <p:nvPr/>
                </p:nvSpPr>
                <p:spPr bwMode="auto">
                  <a:xfrm>
                    <a:off x="836" y="3334"/>
                    <a:ext cx="354" cy="94"/>
                  </a:xfrm>
                  <a:prstGeom prst="rect">
                    <a:avLst/>
                  </a:prstGeom>
                  <a:noFill/>
                  <a:ln w="9525">
                    <a:solidFill>
                      <a:schemeClr val="accent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sp>
            <p:nvSpPr>
              <p:cNvPr id="89155" name="Rectangle 99"/>
              <p:cNvSpPr>
                <a:spLocks noChangeArrowheads="1"/>
              </p:cNvSpPr>
              <p:nvPr/>
            </p:nvSpPr>
            <p:spPr bwMode="auto">
              <a:xfrm>
                <a:off x="732" y="3484"/>
                <a:ext cx="96" cy="9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9156" name="Rectangle 100"/>
              <p:cNvSpPr>
                <a:spLocks noChangeArrowheads="1"/>
              </p:cNvSpPr>
              <p:nvPr/>
            </p:nvSpPr>
            <p:spPr bwMode="auto">
              <a:xfrm>
                <a:off x="723" y="3473"/>
                <a:ext cx="480" cy="112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89151" name="Rectangle 101"/>
            <p:cNvSpPr>
              <a:spLocks noChangeArrowheads="1"/>
            </p:cNvSpPr>
            <p:nvPr/>
          </p:nvSpPr>
          <p:spPr bwMode="auto">
            <a:xfrm>
              <a:off x="517" y="3545"/>
              <a:ext cx="94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9152" name="Rectangle 102"/>
            <p:cNvSpPr>
              <a:spLocks noChangeArrowheads="1"/>
            </p:cNvSpPr>
            <p:nvPr/>
          </p:nvSpPr>
          <p:spPr bwMode="auto">
            <a:xfrm>
              <a:off x="1115" y="3544"/>
              <a:ext cx="60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9153" name="Rectangle 103"/>
            <p:cNvSpPr>
              <a:spLocks noChangeArrowheads="1"/>
            </p:cNvSpPr>
            <p:nvPr/>
          </p:nvSpPr>
          <p:spPr bwMode="auto">
            <a:xfrm>
              <a:off x="504" y="3529"/>
              <a:ext cx="681" cy="1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703592" name="Group 104"/>
          <p:cNvGrpSpPr>
            <a:grpSpLocks/>
          </p:cNvGrpSpPr>
          <p:nvPr/>
        </p:nvGrpSpPr>
        <p:grpSpPr bwMode="auto">
          <a:xfrm>
            <a:off x="1477963" y="3081338"/>
            <a:ext cx="1316037" cy="1314450"/>
            <a:chOff x="931" y="1941"/>
            <a:chExt cx="829" cy="828"/>
          </a:xfrm>
        </p:grpSpPr>
        <p:sp>
          <p:nvSpPr>
            <p:cNvPr id="212021" name="Freeform 105"/>
            <p:cNvSpPr>
              <a:spLocks/>
            </p:cNvSpPr>
            <p:nvPr/>
          </p:nvSpPr>
          <p:spPr bwMode="auto">
            <a:xfrm>
              <a:off x="1424" y="1965"/>
              <a:ext cx="336" cy="801"/>
            </a:xfrm>
            <a:custGeom>
              <a:avLst/>
              <a:gdLst>
                <a:gd name="T0" fmla="*/ 1 w 551"/>
                <a:gd name="T1" fmla="*/ 0 h 801"/>
                <a:gd name="T2" fmla="*/ 46 w 551"/>
                <a:gd name="T3" fmla="*/ 402 h 801"/>
                <a:gd name="T4" fmla="*/ 1 w 551"/>
                <a:gd name="T5" fmla="*/ 801 h 801"/>
                <a:gd name="T6" fmla="*/ 1 w 551"/>
                <a:gd name="T7" fmla="*/ 535 h 801"/>
                <a:gd name="T8" fmla="*/ 0 w 551"/>
                <a:gd name="T9" fmla="*/ 371 h 801"/>
                <a:gd name="T10" fmla="*/ 1 w 551"/>
                <a:gd name="T11" fmla="*/ 0 h 8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1" h="801">
                  <a:moveTo>
                    <a:pt x="14" y="0"/>
                  </a:moveTo>
                  <a:lnTo>
                    <a:pt x="551" y="402"/>
                  </a:lnTo>
                  <a:lnTo>
                    <a:pt x="6" y="801"/>
                  </a:lnTo>
                  <a:lnTo>
                    <a:pt x="13" y="535"/>
                  </a:lnTo>
                  <a:lnTo>
                    <a:pt x="0" y="371"/>
                  </a:lnTo>
                  <a:lnTo>
                    <a:pt x="1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212022" name="Group 106"/>
            <p:cNvGrpSpPr>
              <a:grpSpLocks/>
            </p:cNvGrpSpPr>
            <p:nvPr/>
          </p:nvGrpSpPr>
          <p:grpSpPr bwMode="auto">
            <a:xfrm>
              <a:off x="931" y="1941"/>
              <a:ext cx="501" cy="828"/>
              <a:chOff x="569" y="2954"/>
              <a:chExt cx="501" cy="828"/>
            </a:xfrm>
          </p:grpSpPr>
          <p:sp>
            <p:nvSpPr>
              <p:cNvPr id="89144" name="Rectangle 107"/>
              <p:cNvSpPr>
                <a:spLocks noChangeArrowheads="1"/>
              </p:cNvSpPr>
              <p:nvPr/>
            </p:nvSpPr>
            <p:spPr bwMode="auto">
              <a:xfrm>
                <a:off x="576" y="2973"/>
                <a:ext cx="493" cy="79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9145" name="Text Box 108"/>
              <p:cNvSpPr txBox="1">
                <a:spLocks noChangeArrowheads="1"/>
              </p:cNvSpPr>
              <p:nvPr/>
            </p:nvSpPr>
            <p:spPr bwMode="auto">
              <a:xfrm>
                <a:off x="593" y="2954"/>
                <a:ext cx="477" cy="8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DHCP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UDP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IP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Eth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Phy</a:t>
                </a:r>
              </a:p>
            </p:txBody>
          </p:sp>
          <p:sp>
            <p:nvSpPr>
              <p:cNvPr id="89146" name="Line 109"/>
              <p:cNvSpPr>
                <a:spLocks noChangeShapeType="1"/>
              </p:cNvSpPr>
              <p:nvPr/>
            </p:nvSpPr>
            <p:spPr bwMode="auto">
              <a:xfrm>
                <a:off x="578" y="3130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89147" name="Line 110"/>
              <p:cNvSpPr>
                <a:spLocks noChangeShapeType="1"/>
              </p:cNvSpPr>
              <p:nvPr/>
            </p:nvSpPr>
            <p:spPr bwMode="auto">
              <a:xfrm>
                <a:off x="575" y="3289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89148" name="Line 111"/>
              <p:cNvSpPr>
                <a:spLocks noChangeShapeType="1"/>
              </p:cNvSpPr>
              <p:nvPr/>
            </p:nvSpPr>
            <p:spPr bwMode="auto">
              <a:xfrm>
                <a:off x="572" y="3448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89149" name="Line 112"/>
              <p:cNvSpPr>
                <a:spLocks noChangeShapeType="1"/>
              </p:cNvSpPr>
              <p:nvPr/>
            </p:nvSpPr>
            <p:spPr bwMode="auto">
              <a:xfrm>
                <a:off x="569" y="3607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</p:grpSp>
      </p:grpSp>
      <p:grpSp>
        <p:nvGrpSpPr>
          <p:cNvPr id="703601" name="Group 113"/>
          <p:cNvGrpSpPr>
            <a:grpSpLocks/>
          </p:cNvGrpSpPr>
          <p:nvPr/>
        </p:nvGrpSpPr>
        <p:grpSpPr bwMode="auto">
          <a:xfrm>
            <a:off x="71438" y="969963"/>
            <a:ext cx="1081087" cy="1217612"/>
            <a:chOff x="1404" y="3105"/>
            <a:chExt cx="681" cy="767"/>
          </a:xfrm>
        </p:grpSpPr>
        <p:grpSp>
          <p:nvGrpSpPr>
            <p:cNvPr id="211986" name="Group 114"/>
            <p:cNvGrpSpPr>
              <a:grpSpLocks/>
            </p:cNvGrpSpPr>
            <p:nvPr/>
          </p:nvGrpSpPr>
          <p:grpSpPr bwMode="auto">
            <a:xfrm>
              <a:off x="1404" y="3355"/>
              <a:ext cx="681" cy="468"/>
              <a:chOff x="42" y="886"/>
              <a:chExt cx="681" cy="468"/>
            </a:xfrm>
          </p:grpSpPr>
          <p:grpSp>
            <p:nvGrpSpPr>
              <p:cNvPr id="211991" name="Group 115"/>
              <p:cNvGrpSpPr>
                <a:grpSpLocks/>
              </p:cNvGrpSpPr>
              <p:nvPr/>
            </p:nvGrpSpPr>
            <p:grpSpPr bwMode="auto">
              <a:xfrm>
                <a:off x="278" y="886"/>
                <a:ext cx="397" cy="154"/>
                <a:chOff x="740" y="3209"/>
                <a:chExt cx="397" cy="154"/>
              </a:xfrm>
            </p:grpSpPr>
            <p:grpSp>
              <p:nvGrpSpPr>
                <p:cNvPr id="212016" name="Group 116"/>
                <p:cNvGrpSpPr>
                  <a:grpSpLocks/>
                </p:cNvGrpSpPr>
                <p:nvPr/>
              </p:nvGrpSpPr>
              <p:grpSpPr bwMode="auto">
                <a:xfrm>
                  <a:off x="794" y="3209"/>
                  <a:ext cx="343" cy="154"/>
                  <a:chOff x="844" y="3337"/>
                  <a:chExt cx="343" cy="154"/>
                </a:xfrm>
              </p:grpSpPr>
              <p:sp>
                <p:nvSpPr>
                  <p:cNvPr id="89140" name="Rectangle 117"/>
                  <p:cNvSpPr>
                    <a:spLocks noChangeArrowheads="1"/>
                  </p:cNvSpPr>
                  <p:nvPr/>
                </p:nvSpPr>
                <p:spPr bwMode="auto">
                  <a:xfrm>
                    <a:off x="889" y="3370"/>
                    <a:ext cx="245" cy="86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9141" name="Text Box 1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44" y="3337"/>
                    <a:ext cx="343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1000" i="0" smtClean="0">
                        <a:solidFill>
                          <a:srgbClr val="FFFFFF"/>
                        </a:solidFill>
                        <a:latin typeface="Arial" charset="0"/>
                      </a:rPr>
                      <a:t>DHCP</a:t>
                    </a:r>
                  </a:p>
                </p:txBody>
              </p:sp>
            </p:grpSp>
            <p:sp>
              <p:nvSpPr>
                <p:cNvPr id="89138" name="Rectangle 119"/>
                <p:cNvSpPr>
                  <a:spLocks noChangeArrowheads="1"/>
                </p:cNvSpPr>
                <p:nvPr/>
              </p:nvSpPr>
              <p:spPr bwMode="auto">
                <a:xfrm>
                  <a:off x="750" y="3244"/>
                  <a:ext cx="88" cy="8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9139" name="Rectangle 120"/>
                <p:cNvSpPr>
                  <a:spLocks noChangeArrowheads="1"/>
                </p:cNvSpPr>
                <p:nvPr/>
              </p:nvSpPr>
              <p:spPr bwMode="auto">
                <a:xfrm>
                  <a:off x="740" y="3238"/>
                  <a:ext cx="354" cy="94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11992" name="Group 121"/>
              <p:cNvGrpSpPr>
                <a:grpSpLocks/>
              </p:cNvGrpSpPr>
              <p:nvPr/>
            </p:nvGrpSpPr>
            <p:grpSpPr bwMode="auto">
              <a:xfrm>
                <a:off x="278" y="1034"/>
                <a:ext cx="397" cy="154"/>
                <a:chOff x="836" y="3305"/>
                <a:chExt cx="397" cy="154"/>
              </a:xfrm>
            </p:grpSpPr>
            <p:grpSp>
              <p:nvGrpSpPr>
                <p:cNvPr id="212010" name="Group 122"/>
                <p:cNvGrpSpPr>
                  <a:grpSpLocks/>
                </p:cNvGrpSpPr>
                <p:nvPr/>
              </p:nvGrpSpPr>
              <p:grpSpPr bwMode="auto">
                <a:xfrm>
                  <a:off x="890" y="3305"/>
                  <a:ext cx="343" cy="154"/>
                  <a:chOff x="844" y="3337"/>
                  <a:chExt cx="343" cy="154"/>
                </a:xfrm>
              </p:grpSpPr>
              <p:sp>
                <p:nvSpPr>
                  <p:cNvPr id="89135" name="Rectangle 123"/>
                  <p:cNvSpPr>
                    <a:spLocks noChangeArrowheads="1"/>
                  </p:cNvSpPr>
                  <p:nvPr/>
                </p:nvSpPr>
                <p:spPr bwMode="auto">
                  <a:xfrm>
                    <a:off x="889" y="3370"/>
                    <a:ext cx="245" cy="86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9136" name="Text Box 12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44" y="3337"/>
                    <a:ext cx="343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1000" i="0" smtClean="0">
                        <a:solidFill>
                          <a:srgbClr val="FFFFFF"/>
                        </a:solidFill>
                        <a:latin typeface="Arial" charset="0"/>
                      </a:rPr>
                      <a:t>DHCP</a:t>
                    </a:r>
                  </a:p>
                </p:txBody>
              </p:sp>
            </p:grpSp>
            <p:grpSp>
              <p:nvGrpSpPr>
                <p:cNvPr id="212011" name="Group 125"/>
                <p:cNvGrpSpPr>
                  <a:grpSpLocks/>
                </p:cNvGrpSpPr>
                <p:nvPr/>
              </p:nvGrpSpPr>
              <p:grpSpPr bwMode="auto">
                <a:xfrm>
                  <a:off x="836" y="3334"/>
                  <a:ext cx="354" cy="94"/>
                  <a:chOff x="836" y="3334"/>
                  <a:chExt cx="354" cy="94"/>
                </a:xfrm>
              </p:grpSpPr>
              <p:sp>
                <p:nvSpPr>
                  <p:cNvPr id="89133" name="Rectangle 126"/>
                  <p:cNvSpPr>
                    <a:spLocks noChangeArrowheads="1"/>
                  </p:cNvSpPr>
                  <p:nvPr/>
                </p:nvSpPr>
                <p:spPr bwMode="auto">
                  <a:xfrm>
                    <a:off x="846" y="3340"/>
                    <a:ext cx="88" cy="82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9134" name="Rectangle 127"/>
                  <p:cNvSpPr>
                    <a:spLocks noChangeArrowheads="1"/>
                  </p:cNvSpPr>
                  <p:nvPr/>
                </p:nvSpPr>
                <p:spPr bwMode="auto">
                  <a:xfrm>
                    <a:off x="836" y="3334"/>
                    <a:ext cx="354" cy="94"/>
                  </a:xfrm>
                  <a:prstGeom prst="rect">
                    <a:avLst/>
                  </a:prstGeom>
                  <a:noFill/>
                  <a:ln w="9525">
                    <a:solidFill>
                      <a:schemeClr val="accent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211993" name="Group 128"/>
              <p:cNvGrpSpPr>
                <a:grpSpLocks/>
              </p:cNvGrpSpPr>
              <p:nvPr/>
            </p:nvGrpSpPr>
            <p:grpSpPr bwMode="auto">
              <a:xfrm>
                <a:off x="165" y="1054"/>
                <a:ext cx="480" cy="112"/>
                <a:chOff x="627" y="3377"/>
                <a:chExt cx="480" cy="112"/>
              </a:xfrm>
            </p:grpSpPr>
            <p:sp>
              <p:nvSpPr>
                <p:cNvPr id="89129" name="Rectangle 129"/>
                <p:cNvSpPr>
                  <a:spLocks noChangeArrowheads="1"/>
                </p:cNvSpPr>
                <p:nvPr/>
              </p:nvSpPr>
              <p:spPr bwMode="auto">
                <a:xfrm>
                  <a:off x="636" y="3388"/>
                  <a:ext cx="96" cy="93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9130" name="Rectangle 130"/>
                <p:cNvSpPr>
                  <a:spLocks noChangeArrowheads="1"/>
                </p:cNvSpPr>
                <p:nvPr/>
              </p:nvSpPr>
              <p:spPr bwMode="auto">
                <a:xfrm>
                  <a:off x="627" y="3377"/>
                  <a:ext cx="480" cy="112"/>
                </a:xfrm>
                <a:prstGeom prst="rect">
                  <a:avLst/>
                </a:prstGeom>
                <a:noFill/>
                <a:ln w="9525">
                  <a:solidFill>
                    <a:schemeClr val="accent2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11994" name="Group 131"/>
              <p:cNvGrpSpPr>
                <a:grpSpLocks/>
              </p:cNvGrpSpPr>
              <p:nvPr/>
            </p:nvGrpSpPr>
            <p:grpSpPr bwMode="auto">
              <a:xfrm>
                <a:off x="42" y="1200"/>
                <a:ext cx="681" cy="154"/>
                <a:chOff x="504" y="3523"/>
                <a:chExt cx="681" cy="154"/>
              </a:xfrm>
            </p:grpSpPr>
            <p:grpSp>
              <p:nvGrpSpPr>
                <p:cNvPr id="211995" name="Group 132"/>
                <p:cNvGrpSpPr>
                  <a:grpSpLocks/>
                </p:cNvGrpSpPr>
                <p:nvPr/>
              </p:nvGrpSpPr>
              <p:grpSpPr bwMode="auto">
                <a:xfrm>
                  <a:off x="623" y="3523"/>
                  <a:ext cx="510" cy="154"/>
                  <a:chOff x="723" y="3453"/>
                  <a:chExt cx="510" cy="154"/>
                </a:xfrm>
              </p:grpSpPr>
              <p:grpSp>
                <p:nvGrpSpPr>
                  <p:cNvPr id="211999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836" y="3453"/>
                    <a:ext cx="397" cy="154"/>
                    <a:chOff x="836" y="3305"/>
                    <a:chExt cx="397" cy="154"/>
                  </a:xfrm>
                </p:grpSpPr>
                <p:grpSp>
                  <p:nvGrpSpPr>
                    <p:cNvPr id="212002" name="Group 1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90" y="3305"/>
                      <a:ext cx="343" cy="154"/>
                      <a:chOff x="844" y="3337"/>
                      <a:chExt cx="343" cy="154"/>
                    </a:xfrm>
                  </p:grpSpPr>
                  <p:sp>
                    <p:nvSpPr>
                      <p:cNvPr id="89127" name="Rectangle 13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89" y="3370"/>
                        <a:ext cx="245" cy="8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89128" name="Text Box 136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844" y="3337"/>
                        <a:ext cx="343" cy="1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>
                        <a:spAutoFit/>
                      </a:bodyPr>
                      <a:lstStyle>
                        <a:lvl1pPr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1pPr>
                        <a:lvl2pPr marL="742950" indent="-28575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2pPr>
                        <a:lvl3pPr marL="1143000" indent="-22860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3pPr>
                        <a:lvl4pPr marL="1600200" indent="-22860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4pPr>
                        <a:lvl5pPr marL="2057400" indent="-22860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9pPr>
                      </a:lstStyle>
                      <a:p>
                        <a:pPr>
                          <a:defRPr/>
                        </a:pPr>
                        <a:r>
                          <a:rPr lang="en-US" sz="1000" i="0" smtClean="0">
                            <a:solidFill>
                              <a:srgbClr val="FFFFFF"/>
                            </a:solidFill>
                            <a:latin typeface="Arial" charset="0"/>
                          </a:rPr>
                          <a:t>DHCP</a:t>
                        </a:r>
                      </a:p>
                    </p:txBody>
                  </p:sp>
                </p:grpSp>
                <p:grpSp>
                  <p:nvGrpSpPr>
                    <p:cNvPr id="212003" name="Group 13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36" y="3334"/>
                      <a:ext cx="354" cy="94"/>
                      <a:chOff x="836" y="3334"/>
                      <a:chExt cx="354" cy="94"/>
                    </a:xfrm>
                  </p:grpSpPr>
                  <p:sp>
                    <p:nvSpPr>
                      <p:cNvPr id="89125" name="Rectangle 13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46" y="3340"/>
                        <a:ext cx="88" cy="82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89126" name="Rectangle 13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36" y="3334"/>
                        <a:ext cx="354" cy="9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</p:grpSp>
              <p:sp>
                <p:nvSpPr>
                  <p:cNvPr id="89121" name="Rectangle 140"/>
                  <p:cNvSpPr>
                    <a:spLocks noChangeArrowheads="1"/>
                  </p:cNvSpPr>
                  <p:nvPr/>
                </p:nvSpPr>
                <p:spPr bwMode="auto">
                  <a:xfrm>
                    <a:off x="732" y="3484"/>
                    <a:ext cx="96" cy="93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89122" name="Rectangle 141"/>
                  <p:cNvSpPr>
                    <a:spLocks noChangeArrowheads="1"/>
                  </p:cNvSpPr>
                  <p:nvPr/>
                </p:nvSpPr>
                <p:spPr bwMode="auto">
                  <a:xfrm>
                    <a:off x="723" y="3473"/>
                    <a:ext cx="480" cy="112"/>
                  </a:xfrm>
                  <a:prstGeom prst="rect">
                    <a:avLst/>
                  </a:prstGeom>
                  <a:noFill/>
                  <a:ln w="9525">
                    <a:solidFill>
                      <a:schemeClr val="accent2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89117" name="Rectangle 142"/>
                <p:cNvSpPr>
                  <a:spLocks noChangeArrowheads="1"/>
                </p:cNvSpPr>
                <p:nvPr/>
              </p:nvSpPr>
              <p:spPr bwMode="auto">
                <a:xfrm>
                  <a:off x="517" y="3545"/>
                  <a:ext cx="94" cy="108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9118" name="Rectangle 143"/>
                <p:cNvSpPr>
                  <a:spLocks noChangeArrowheads="1"/>
                </p:cNvSpPr>
                <p:nvPr/>
              </p:nvSpPr>
              <p:spPr bwMode="auto">
                <a:xfrm>
                  <a:off x="1115" y="3544"/>
                  <a:ext cx="60" cy="108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9119" name="Rectangle 144"/>
                <p:cNvSpPr>
                  <a:spLocks noChangeArrowheads="1"/>
                </p:cNvSpPr>
                <p:nvPr/>
              </p:nvSpPr>
              <p:spPr bwMode="auto">
                <a:xfrm>
                  <a:off x="504" y="3529"/>
                  <a:ext cx="681" cy="13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89108" name="AutoShape 145"/>
            <p:cNvSpPr>
              <a:spLocks noChangeArrowheads="1"/>
            </p:cNvSpPr>
            <p:nvPr/>
          </p:nvSpPr>
          <p:spPr bwMode="auto">
            <a:xfrm rot="10800000">
              <a:off x="1727" y="3105"/>
              <a:ext cx="240" cy="767"/>
            </a:xfrm>
            <a:prstGeom prst="downArrow">
              <a:avLst>
                <a:gd name="adj1" fmla="val 54167"/>
                <a:gd name="adj2" fmla="val 51311"/>
              </a:avLst>
            </a:prstGeom>
            <a:gradFill rotWithShape="1">
              <a:gsLst>
                <a:gs pos="0">
                  <a:srgbClr val="FF0000">
                    <a:alpha val="25000"/>
                  </a:srgbClr>
                </a:gs>
                <a:gs pos="100000">
                  <a:srgbClr val="FF0000">
                    <a:alpha val="25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1988" name="Group 146"/>
            <p:cNvGrpSpPr>
              <a:grpSpLocks/>
            </p:cNvGrpSpPr>
            <p:nvPr/>
          </p:nvGrpSpPr>
          <p:grpSpPr bwMode="auto">
            <a:xfrm>
              <a:off x="1695" y="3227"/>
              <a:ext cx="343" cy="154"/>
              <a:chOff x="844" y="3337"/>
              <a:chExt cx="343" cy="154"/>
            </a:xfrm>
          </p:grpSpPr>
          <p:sp>
            <p:nvSpPr>
              <p:cNvPr id="89110" name="Rectangle 147"/>
              <p:cNvSpPr>
                <a:spLocks noChangeArrowheads="1"/>
              </p:cNvSpPr>
              <p:nvPr/>
            </p:nvSpPr>
            <p:spPr bwMode="auto">
              <a:xfrm>
                <a:off x="889" y="3370"/>
                <a:ext cx="245" cy="8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89111" name="Text Box 148"/>
              <p:cNvSpPr txBox="1">
                <a:spLocks noChangeArrowheads="1"/>
              </p:cNvSpPr>
              <p:nvPr/>
            </p:nvSpPr>
            <p:spPr bwMode="auto">
              <a:xfrm>
                <a:off x="844" y="3337"/>
                <a:ext cx="343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i="0" smtClean="0">
                    <a:solidFill>
                      <a:srgbClr val="FFFFFF"/>
                    </a:solidFill>
                    <a:latin typeface="Arial" charset="0"/>
                  </a:rPr>
                  <a:t>DHCP</a:t>
                </a:r>
              </a:p>
            </p:txBody>
          </p:sp>
        </p:grpSp>
      </p:grpSp>
      <p:grpSp>
        <p:nvGrpSpPr>
          <p:cNvPr id="703637" name="Group 149"/>
          <p:cNvGrpSpPr>
            <a:grpSpLocks/>
          </p:cNvGrpSpPr>
          <p:nvPr/>
        </p:nvGrpSpPr>
        <p:grpSpPr bwMode="auto">
          <a:xfrm>
            <a:off x="803275" y="3178175"/>
            <a:ext cx="544513" cy="244475"/>
            <a:chOff x="844" y="3337"/>
            <a:chExt cx="343" cy="154"/>
          </a:xfrm>
        </p:grpSpPr>
        <p:sp>
          <p:nvSpPr>
            <p:cNvPr id="89105" name="Rectangle 150"/>
            <p:cNvSpPr>
              <a:spLocks noChangeArrowheads="1"/>
            </p:cNvSpPr>
            <p:nvPr/>
          </p:nvSpPr>
          <p:spPr bwMode="auto">
            <a:xfrm>
              <a:off x="889" y="3370"/>
              <a:ext cx="245" cy="8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9106" name="Text Box 151"/>
            <p:cNvSpPr txBox="1">
              <a:spLocks noChangeArrowheads="1"/>
            </p:cNvSpPr>
            <p:nvPr/>
          </p:nvSpPr>
          <p:spPr bwMode="auto">
            <a:xfrm>
              <a:off x="844" y="3337"/>
              <a:ext cx="343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000" i="0" smtClean="0">
                  <a:solidFill>
                    <a:srgbClr val="FFFFFF"/>
                  </a:solidFill>
                  <a:latin typeface="Arial" charset="0"/>
                </a:rPr>
                <a:t>DHCP</a:t>
              </a:r>
            </a:p>
          </p:txBody>
        </p:sp>
      </p:grpSp>
      <p:sp>
        <p:nvSpPr>
          <p:cNvPr id="703643" name="Rectangle 155"/>
          <p:cNvSpPr>
            <a:spLocks noChangeArrowheads="1"/>
          </p:cNvSpPr>
          <p:nvPr/>
        </p:nvSpPr>
        <p:spPr bwMode="auto">
          <a:xfrm>
            <a:off x="4997450" y="2709863"/>
            <a:ext cx="3421063" cy="136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pitchFamily="2" charset="2"/>
              <a:buChar char="v"/>
            </a:pPr>
            <a:r>
              <a:rPr lang="en-US" sz="2000" i="0">
                <a:solidFill>
                  <a:srgbClr val="000000"/>
                </a:solidFill>
                <a:latin typeface="Gill Sans MT" pitchFamily="34" charset="0"/>
              </a:rPr>
              <a:t>encapsulation at DHCP server, frame forwarded (</a:t>
            </a:r>
            <a:r>
              <a:rPr lang="en-US" sz="2000">
                <a:solidFill>
                  <a:srgbClr val="C00000"/>
                </a:solidFill>
                <a:latin typeface="Gill Sans MT" pitchFamily="34" charset="0"/>
              </a:rPr>
              <a:t>switch learning</a:t>
            </a:r>
            <a:r>
              <a:rPr lang="en-US" sz="2000" i="0">
                <a:solidFill>
                  <a:srgbClr val="000000"/>
                </a:solidFill>
                <a:latin typeface="Gill Sans MT" pitchFamily="34" charset="0"/>
              </a:rPr>
              <a:t>) through LAN, demultiplexing at client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pitchFamily="2" charset="2"/>
              <a:buChar char="v"/>
            </a:pPr>
            <a:endParaRPr lang="en-US" i="0">
              <a:solidFill>
                <a:srgbClr val="000000"/>
              </a:solidFill>
              <a:latin typeface="Gill Sans MT" pitchFamily="34" charset="0"/>
            </a:endParaRPr>
          </a:p>
        </p:txBody>
      </p:sp>
      <p:sp>
        <p:nvSpPr>
          <p:cNvPr id="703644" name="Text Box 156"/>
          <p:cNvSpPr txBox="1">
            <a:spLocks noChangeArrowheads="1"/>
          </p:cNvSpPr>
          <p:nvPr/>
        </p:nvSpPr>
        <p:spPr bwMode="auto">
          <a:xfrm>
            <a:off x="1379538" y="5260975"/>
            <a:ext cx="6643687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2400" smtClean="0">
                <a:solidFill>
                  <a:srgbClr val="000000"/>
                </a:solidFill>
                <a:latin typeface="Gill Sans MT" charset="0"/>
              </a:rPr>
              <a:t>Client now has IP address, knows name &amp; addr of DNS </a:t>
            </a:r>
          </a:p>
          <a:p>
            <a:pPr algn="ctr">
              <a:defRPr/>
            </a:pPr>
            <a:r>
              <a:rPr lang="en-US" sz="2400" smtClean="0">
                <a:solidFill>
                  <a:srgbClr val="000000"/>
                </a:solidFill>
                <a:latin typeface="Gill Sans MT" charset="0"/>
              </a:rPr>
              <a:t>server, IP address of its first-hop router</a:t>
            </a:r>
          </a:p>
        </p:txBody>
      </p:sp>
      <p:sp>
        <p:nvSpPr>
          <p:cNvPr id="703645" name="Rectangle 157"/>
          <p:cNvSpPr>
            <a:spLocks noChangeArrowheads="1"/>
          </p:cNvSpPr>
          <p:nvPr/>
        </p:nvSpPr>
        <p:spPr bwMode="auto">
          <a:xfrm>
            <a:off x="4989513" y="4111625"/>
            <a:ext cx="3421062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0"/>
              <a:buChar char="v"/>
              <a:defRPr/>
            </a:pPr>
            <a:r>
              <a:rPr lang="en-US" sz="2000" i="0">
                <a:solidFill>
                  <a:srgbClr val="000000"/>
                </a:solidFill>
                <a:latin typeface="Gill Sans MT" charset="0"/>
                <a:ea typeface="ＭＳ Ｐゴシック" charset="0"/>
              </a:rPr>
              <a:t>DHCP client receives DHCP ACK reply</a:t>
            </a:r>
          </a:p>
        </p:txBody>
      </p:sp>
      <p:sp>
        <p:nvSpPr>
          <p:cNvPr id="89103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9525"/>
            <a:ext cx="8034338" cy="996950"/>
          </a:xfrm>
        </p:spPr>
        <p:txBody>
          <a:bodyPr/>
          <a:lstStyle/>
          <a:p>
            <a:r>
              <a:rPr lang="en-US" sz="3200" smtClean="0"/>
              <a:t>A day in the life… connecting to the Internet</a:t>
            </a:r>
          </a:p>
        </p:txBody>
      </p:sp>
      <p:pic>
        <p:nvPicPr>
          <p:cNvPr id="211983" name="Picture 15" descr="underline_base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1950" y="671513"/>
            <a:ext cx="7769225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03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69 0.03081 L 0.1533 0.0322 L 0.34896 -0.28446 L -0.04115 -0.28886 " pathEditMode="relative" rAng="0" ptsTypes="AAAA">
                                      <p:cBhvr>
                                        <p:cTn id="21" dur="2000" fill="hold"/>
                                        <p:tgtEl>
                                          <p:spTgt spid="703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" y="-1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03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703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6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3491" grpId="0" build="p"/>
      <p:bldP spid="703643" grpId="0" build="p"/>
      <p:bldP spid="703644" grpId="0"/>
      <p:bldP spid="703645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2993" name="Group 92"/>
          <p:cNvGrpSpPr>
            <a:grpSpLocks/>
          </p:cNvGrpSpPr>
          <p:nvPr/>
        </p:nvGrpSpPr>
        <p:grpSpPr bwMode="auto">
          <a:xfrm>
            <a:off x="773113" y="1273175"/>
            <a:ext cx="3554412" cy="3067050"/>
            <a:chOff x="773113" y="1273175"/>
            <a:chExt cx="3554412" cy="3066395"/>
          </a:xfrm>
        </p:grpSpPr>
        <p:sp>
          <p:nvSpPr>
            <p:cNvPr id="213057" name="Freeform 3"/>
            <p:cNvSpPr>
              <a:spLocks/>
            </p:cNvSpPr>
            <p:nvPr/>
          </p:nvSpPr>
          <p:spPr bwMode="auto">
            <a:xfrm>
              <a:off x="773113" y="1273175"/>
              <a:ext cx="3554412" cy="2754313"/>
            </a:xfrm>
            <a:custGeom>
              <a:avLst/>
              <a:gdLst>
                <a:gd name="T0" fmla="*/ 2147483647 w 2406"/>
                <a:gd name="T1" fmla="*/ 2147483647 h 958"/>
                <a:gd name="T2" fmla="*/ 2147483647 w 2406"/>
                <a:gd name="T3" fmla="*/ 2147483647 h 958"/>
                <a:gd name="T4" fmla="*/ 2147483647 w 2406"/>
                <a:gd name="T5" fmla="*/ 2147483647 h 958"/>
                <a:gd name="T6" fmla="*/ 2147483647 w 2406"/>
                <a:gd name="T7" fmla="*/ 2147483647 h 958"/>
                <a:gd name="T8" fmla="*/ 2147483647 w 2406"/>
                <a:gd name="T9" fmla="*/ 2147483647 h 958"/>
                <a:gd name="T10" fmla="*/ 2147483647 w 2406"/>
                <a:gd name="T11" fmla="*/ 2147483647 h 958"/>
                <a:gd name="T12" fmla="*/ 2147483647 w 2406"/>
                <a:gd name="T13" fmla="*/ 2147483647 h 958"/>
                <a:gd name="T14" fmla="*/ 2147483647 w 2406"/>
                <a:gd name="T15" fmla="*/ 2147483647 h 958"/>
                <a:gd name="T16" fmla="*/ 2147483647 w 2406"/>
                <a:gd name="T17" fmla="*/ 2147483647 h 958"/>
                <a:gd name="T18" fmla="*/ 2147483647 w 2406"/>
                <a:gd name="T19" fmla="*/ 2147483647 h 958"/>
                <a:gd name="T20" fmla="*/ 2147483647 w 2406"/>
                <a:gd name="T21" fmla="*/ 2147483647 h 958"/>
                <a:gd name="T22" fmla="*/ 2147483647 w 2406"/>
                <a:gd name="T23" fmla="*/ 2147483647 h 958"/>
                <a:gd name="T24" fmla="*/ 2147483647 w 2406"/>
                <a:gd name="T25" fmla="*/ 2147483647 h 95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06"/>
                <a:gd name="T40" fmla="*/ 0 h 958"/>
                <a:gd name="T41" fmla="*/ 2406 w 2406"/>
                <a:gd name="T42" fmla="*/ 958 h 95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06" h="958">
                  <a:moveTo>
                    <a:pt x="2192" y="274"/>
                  </a:moveTo>
                  <a:cubicBezTo>
                    <a:pt x="1978" y="94"/>
                    <a:pt x="1990" y="122"/>
                    <a:pt x="1857" y="77"/>
                  </a:cubicBezTo>
                  <a:cubicBezTo>
                    <a:pt x="1724" y="32"/>
                    <a:pt x="1584" y="0"/>
                    <a:pt x="1393" y="7"/>
                  </a:cubicBezTo>
                  <a:cubicBezTo>
                    <a:pt x="1202" y="14"/>
                    <a:pt x="898" y="84"/>
                    <a:pt x="713" y="122"/>
                  </a:cubicBezTo>
                  <a:cubicBezTo>
                    <a:pt x="528" y="160"/>
                    <a:pt x="395" y="168"/>
                    <a:pt x="280" y="234"/>
                  </a:cubicBezTo>
                  <a:cubicBezTo>
                    <a:pt x="166" y="301"/>
                    <a:pt x="52" y="432"/>
                    <a:pt x="26" y="522"/>
                  </a:cubicBezTo>
                  <a:cubicBezTo>
                    <a:pt x="0" y="612"/>
                    <a:pt x="81" y="711"/>
                    <a:pt x="122" y="773"/>
                  </a:cubicBezTo>
                  <a:cubicBezTo>
                    <a:pt x="163" y="835"/>
                    <a:pt x="99" y="877"/>
                    <a:pt x="273" y="894"/>
                  </a:cubicBezTo>
                  <a:cubicBezTo>
                    <a:pt x="447" y="911"/>
                    <a:pt x="938" y="866"/>
                    <a:pt x="1169" y="876"/>
                  </a:cubicBezTo>
                  <a:cubicBezTo>
                    <a:pt x="1400" y="886"/>
                    <a:pt x="1499" y="950"/>
                    <a:pt x="1659" y="954"/>
                  </a:cubicBezTo>
                  <a:cubicBezTo>
                    <a:pt x="1819" y="958"/>
                    <a:pt x="2014" y="958"/>
                    <a:pt x="2129" y="897"/>
                  </a:cubicBezTo>
                  <a:cubicBezTo>
                    <a:pt x="2244" y="836"/>
                    <a:pt x="2327" y="856"/>
                    <a:pt x="2350" y="591"/>
                  </a:cubicBezTo>
                  <a:cubicBezTo>
                    <a:pt x="2373" y="326"/>
                    <a:pt x="2406" y="454"/>
                    <a:pt x="2192" y="274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058" name="Line 36"/>
            <p:cNvSpPr>
              <a:spLocks noChangeShapeType="1"/>
            </p:cNvSpPr>
            <p:nvPr/>
          </p:nvSpPr>
          <p:spPr bwMode="auto">
            <a:xfrm flipV="1">
              <a:off x="3775075" y="2344738"/>
              <a:ext cx="155575" cy="1428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059" name="Line 43"/>
            <p:cNvSpPr>
              <a:spLocks noChangeShapeType="1"/>
            </p:cNvSpPr>
            <p:nvPr/>
          </p:nvSpPr>
          <p:spPr bwMode="auto">
            <a:xfrm flipV="1">
              <a:off x="2665413" y="2517775"/>
              <a:ext cx="69532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060" name="Line 44"/>
            <p:cNvSpPr>
              <a:spLocks noChangeShapeType="1"/>
            </p:cNvSpPr>
            <p:nvPr/>
          </p:nvSpPr>
          <p:spPr bwMode="auto">
            <a:xfrm flipV="1">
              <a:off x="3924300" y="2201863"/>
              <a:ext cx="138113" cy="1428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3061" name="Line 48"/>
            <p:cNvSpPr>
              <a:spLocks noChangeShapeType="1"/>
            </p:cNvSpPr>
            <p:nvPr/>
          </p:nvSpPr>
          <p:spPr bwMode="auto">
            <a:xfrm flipV="1">
              <a:off x="3279775" y="2736850"/>
              <a:ext cx="512763" cy="6127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183" name="Text Box 240"/>
            <p:cNvSpPr txBox="1">
              <a:spLocks noChangeArrowheads="1"/>
            </p:cNvSpPr>
            <p:nvPr/>
          </p:nvSpPr>
          <p:spPr bwMode="auto">
            <a:xfrm>
              <a:off x="2562225" y="3815807"/>
              <a:ext cx="1211263" cy="523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router</a:t>
              </a:r>
            </a:p>
            <a:p>
              <a:pPr>
                <a:defRPr/>
              </a:pPr>
              <a:r>
                <a:rPr lang="en-US" sz="140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(runs DHCP)</a:t>
              </a:r>
            </a:p>
          </p:txBody>
        </p:sp>
        <p:grpSp>
          <p:nvGrpSpPr>
            <p:cNvPr id="213063" name="Group 356"/>
            <p:cNvGrpSpPr>
              <a:grpSpLocks/>
            </p:cNvGrpSpPr>
            <p:nvPr/>
          </p:nvGrpSpPr>
          <p:grpSpPr bwMode="auto">
            <a:xfrm>
              <a:off x="1653422" y="1982680"/>
              <a:ext cx="843032" cy="814871"/>
              <a:chOff x="313" y="1497"/>
              <a:chExt cx="1152" cy="1014"/>
            </a:xfrm>
          </p:grpSpPr>
          <p:pic>
            <p:nvPicPr>
              <p:cNvPr id="213115" name="Picture 354" descr="laptop_stylized_small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13" y="1727"/>
                <a:ext cx="1152" cy="7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3116" name="Picture 355" descr="antenna_stylized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34" y="1497"/>
                <a:ext cx="1113" cy="6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90185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6925" y="2423867"/>
              <a:ext cx="879475" cy="349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02" name="Rectangle 43"/>
            <p:cNvSpPr>
              <a:spLocks noChangeArrowheads="1"/>
            </p:cNvSpPr>
            <p:nvPr/>
          </p:nvSpPr>
          <p:spPr bwMode="auto">
            <a:xfrm rot="16200000" flipH="1">
              <a:off x="3589349" y="3549138"/>
              <a:ext cx="104753" cy="244475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50000">
                  <a:schemeClr val="bg1"/>
                </a:gs>
                <a:gs pos="100000">
                  <a:srgbClr val="008000"/>
                </a:gs>
              </a:gsLst>
              <a:lin ang="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" name="Rectangle 43"/>
            <p:cNvSpPr>
              <a:spLocks noChangeArrowheads="1"/>
            </p:cNvSpPr>
            <p:nvPr/>
          </p:nvSpPr>
          <p:spPr bwMode="auto">
            <a:xfrm rot="2460490">
              <a:off x="3206750" y="3274585"/>
              <a:ext cx="82550" cy="247597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50000">
                  <a:schemeClr val="bg1"/>
                </a:gs>
                <a:gs pos="100000">
                  <a:srgbClr val="008000"/>
                </a:gs>
              </a:gsLst>
              <a:lin ang="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" name="Rectangle 43"/>
            <p:cNvSpPr>
              <a:spLocks noChangeArrowheads="1"/>
            </p:cNvSpPr>
            <p:nvPr/>
          </p:nvSpPr>
          <p:spPr bwMode="auto">
            <a:xfrm rot="-5400000">
              <a:off x="2499531" y="2388124"/>
              <a:ext cx="111101" cy="296863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50000">
                  <a:schemeClr val="bg1"/>
                </a:gs>
                <a:gs pos="100000">
                  <a:srgbClr val="008000"/>
                </a:gs>
              </a:gsLst>
              <a:lin ang="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3068" name="Group 248"/>
            <p:cNvGrpSpPr>
              <a:grpSpLocks/>
            </p:cNvGrpSpPr>
            <p:nvPr/>
          </p:nvGrpSpPr>
          <p:grpSpPr bwMode="auto">
            <a:xfrm>
              <a:off x="2597285" y="3210128"/>
              <a:ext cx="332569" cy="581078"/>
              <a:chOff x="4140" y="429"/>
              <a:chExt cx="1425" cy="2396"/>
            </a:xfrm>
          </p:grpSpPr>
          <p:sp>
            <p:nvSpPr>
              <p:cNvPr id="213083" name="Freeform 148"/>
              <p:cNvSpPr>
                <a:spLocks/>
              </p:cNvSpPr>
              <p:nvPr/>
            </p:nvSpPr>
            <p:spPr bwMode="auto">
              <a:xfrm>
                <a:off x="5268" y="433"/>
                <a:ext cx="283" cy="2286"/>
              </a:xfrm>
              <a:custGeom>
                <a:avLst/>
                <a:gdLst>
                  <a:gd name="T0" fmla="*/ 26 w 354"/>
                  <a:gd name="T1" fmla="*/ 0 h 2742"/>
                  <a:gd name="T2" fmla="*/ 145 w 354"/>
                  <a:gd name="T3" fmla="*/ 164 h 2742"/>
                  <a:gd name="T4" fmla="*/ 142 w 354"/>
                  <a:gd name="T5" fmla="*/ 1268 h 2742"/>
                  <a:gd name="T6" fmla="*/ 0 w 354"/>
                  <a:gd name="T7" fmla="*/ 1325 h 2742"/>
                  <a:gd name="T8" fmla="*/ 26 w 354"/>
                  <a:gd name="T9" fmla="*/ 0 h 27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2742">
                    <a:moveTo>
                      <a:pt x="63" y="0"/>
                    </a:moveTo>
                    <a:lnTo>
                      <a:pt x="354" y="339"/>
                    </a:lnTo>
                    <a:lnTo>
                      <a:pt x="346" y="2624"/>
                    </a:lnTo>
                    <a:lnTo>
                      <a:pt x="0" y="2742"/>
                    </a:lnTo>
                    <a:lnTo>
                      <a:pt x="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205" name="Rectangle 149"/>
              <p:cNvSpPr>
                <a:spLocks noChangeArrowheads="1"/>
              </p:cNvSpPr>
              <p:nvPr/>
            </p:nvSpPr>
            <p:spPr bwMode="auto">
              <a:xfrm>
                <a:off x="4207" y="426"/>
                <a:ext cx="1048" cy="2291"/>
              </a:xfrm>
              <a:prstGeom prst="rect">
                <a:avLst/>
              </a:pr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3085" name="Freeform 150"/>
              <p:cNvSpPr>
                <a:spLocks/>
              </p:cNvSpPr>
              <p:nvPr/>
            </p:nvSpPr>
            <p:spPr bwMode="auto">
              <a:xfrm>
                <a:off x="5321" y="570"/>
                <a:ext cx="169" cy="2115"/>
              </a:xfrm>
              <a:custGeom>
                <a:avLst/>
                <a:gdLst>
                  <a:gd name="T0" fmla="*/ 3 w 211"/>
                  <a:gd name="T1" fmla="*/ 0 h 2537"/>
                  <a:gd name="T2" fmla="*/ 87 w 211"/>
                  <a:gd name="T3" fmla="*/ 106 h 2537"/>
                  <a:gd name="T4" fmla="*/ 3 w 211"/>
                  <a:gd name="T5" fmla="*/ 1208 h 2537"/>
                  <a:gd name="T6" fmla="*/ 3 w 211"/>
                  <a:gd name="T7" fmla="*/ 0 h 253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1" h="2537">
                    <a:moveTo>
                      <a:pt x="7" y="0"/>
                    </a:moveTo>
                    <a:cubicBezTo>
                      <a:pt x="7" y="0"/>
                      <a:pt x="57" y="28"/>
                      <a:pt x="211" y="218"/>
                    </a:cubicBezTo>
                    <a:cubicBezTo>
                      <a:pt x="0" y="1229"/>
                      <a:pt x="41" y="2537"/>
                      <a:pt x="7" y="2501"/>
                    </a:cubicBezTo>
                    <a:lnTo>
                      <a:pt x="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F8F8F8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086" name="Freeform 151"/>
              <p:cNvSpPr>
                <a:spLocks/>
              </p:cNvSpPr>
              <p:nvPr/>
            </p:nvSpPr>
            <p:spPr bwMode="auto">
              <a:xfrm>
                <a:off x="5284" y="1640"/>
                <a:ext cx="263" cy="189"/>
              </a:xfrm>
              <a:custGeom>
                <a:avLst/>
                <a:gdLst>
                  <a:gd name="T0" fmla="*/ 2 w 328"/>
                  <a:gd name="T1" fmla="*/ 0 h 226"/>
                  <a:gd name="T2" fmla="*/ 136 w 328"/>
                  <a:gd name="T3" fmla="*/ 62 h 226"/>
                  <a:gd name="T4" fmla="*/ 135 w 328"/>
                  <a:gd name="T5" fmla="*/ 110 h 226"/>
                  <a:gd name="T6" fmla="*/ 0 w 328"/>
                  <a:gd name="T7" fmla="*/ 49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208" name="Rectangle 152"/>
              <p:cNvSpPr>
                <a:spLocks noChangeArrowheads="1"/>
              </p:cNvSpPr>
              <p:nvPr/>
            </p:nvSpPr>
            <p:spPr bwMode="auto">
              <a:xfrm>
                <a:off x="4214" y="688"/>
                <a:ext cx="592" cy="5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3088" name="Group 153"/>
              <p:cNvGrpSpPr>
                <a:grpSpLocks/>
              </p:cNvGrpSpPr>
              <p:nvPr/>
            </p:nvGrpSpPr>
            <p:grpSpPr bwMode="auto">
              <a:xfrm>
                <a:off x="4749" y="668"/>
                <a:ext cx="581" cy="145"/>
                <a:chOff x="614" y="2568"/>
                <a:chExt cx="725" cy="139"/>
              </a:xfrm>
            </p:grpSpPr>
            <p:sp>
              <p:nvSpPr>
                <p:cNvPr id="90234" name="AutoShape 154"/>
                <p:cNvSpPr>
                  <a:spLocks noChangeArrowheads="1"/>
                </p:cNvSpPr>
                <p:nvPr/>
              </p:nvSpPr>
              <p:spPr bwMode="auto">
                <a:xfrm>
                  <a:off x="617" y="2569"/>
                  <a:ext cx="721" cy="1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0235" name="AutoShape 155"/>
                <p:cNvSpPr>
                  <a:spLocks noChangeArrowheads="1"/>
                </p:cNvSpPr>
                <p:nvPr/>
              </p:nvSpPr>
              <p:spPr bwMode="auto">
                <a:xfrm>
                  <a:off x="634" y="2587"/>
                  <a:ext cx="688" cy="10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0210" name="Rectangle 156"/>
              <p:cNvSpPr>
                <a:spLocks noChangeArrowheads="1"/>
              </p:cNvSpPr>
              <p:nvPr/>
            </p:nvSpPr>
            <p:spPr bwMode="auto">
              <a:xfrm>
                <a:off x="4221" y="1015"/>
                <a:ext cx="599" cy="5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3090" name="Group 157"/>
              <p:cNvGrpSpPr>
                <a:grpSpLocks/>
              </p:cNvGrpSpPr>
              <p:nvPr/>
            </p:nvGrpSpPr>
            <p:grpSpPr bwMode="auto">
              <a:xfrm>
                <a:off x="4747" y="994"/>
                <a:ext cx="581" cy="134"/>
                <a:chOff x="614" y="2568"/>
                <a:chExt cx="725" cy="139"/>
              </a:xfrm>
            </p:grpSpPr>
            <p:sp>
              <p:nvSpPr>
                <p:cNvPr id="90232" name="AutoShape 158"/>
                <p:cNvSpPr>
                  <a:spLocks noChangeArrowheads="1"/>
                </p:cNvSpPr>
                <p:nvPr/>
              </p:nvSpPr>
              <p:spPr bwMode="auto">
                <a:xfrm>
                  <a:off x="611" y="2570"/>
                  <a:ext cx="730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0233" name="AutoShape 159"/>
                <p:cNvSpPr>
                  <a:spLocks noChangeArrowheads="1"/>
                </p:cNvSpPr>
                <p:nvPr/>
              </p:nvSpPr>
              <p:spPr bwMode="auto">
                <a:xfrm>
                  <a:off x="628" y="2583"/>
                  <a:ext cx="696" cy="10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0212" name="Rectangle 160"/>
              <p:cNvSpPr>
                <a:spLocks noChangeArrowheads="1"/>
              </p:cNvSpPr>
              <p:nvPr/>
            </p:nvSpPr>
            <p:spPr bwMode="auto">
              <a:xfrm>
                <a:off x="4214" y="1356"/>
                <a:ext cx="599" cy="4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0213" name="Rectangle 161"/>
              <p:cNvSpPr>
                <a:spLocks noChangeArrowheads="1"/>
              </p:cNvSpPr>
              <p:nvPr/>
            </p:nvSpPr>
            <p:spPr bwMode="auto">
              <a:xfrm>
                <a:off x="4228" y="1657"/>
                <a:ext cx="599" cy="4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3093" name="Group 162"/>
              <p:cNvGrpSpPr>
                <a:grpSpLocks/>
              </p:cNvGrpSpPr>
              <p:nvPr/>
            </p:nvGrpSpPr>
            <p:grpSpPr bwMode="auto">
              <a:xfrm>
                <a:off x="4735" y="1627"/>
                <a:ext cx="582" cy="151"/>
                <a:chOff x="614" y="2568"/>
                <a:chExt cx="725" cy="139"/>
              </a:xfrm>
            </p:grpSpPr>
            <p:sp>
              <p:nvSpPr>
                <p:cNvPr id="90230" name="AutoShape 163"/>
                <p:cNvSpPr>
                  <a:spLocks noChangeArrowheads="1"/>
                </p:cNvSpPr>
                <p:nvPr/>
              </p:nvSpPr>
              <p:spPr bwMode="auto">
                <a:xfrm>
                  <a:off x="618" y="2571"/>
                  <a:ext cx="720" cy="1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0231" name="AutoShape 164"/>
                <p:cNvSpPr>
                  <a:spLocks noChangeArrowheads="1"/>
                </p:cNvSpPr>
                <p:nvPr/>
              </p:nvSpPr>
              <p:spPr bwMode="auto">
                <a:xfrm>
                  <a:off x="635" y="2589"/>
                  <a:ext cx="686" cy="10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13094" name="Freeform 165"/>
              <p:cNvSpPr>
                <a:spLocks/>
              </p:cNvSpPr>
              <p:nvPr/>
            </p:nvSpPr>
            <p:spPr bwMode="auto">
              <a:xfrm>
                <a:off x="5288" y="1354"/>
                <a:ext cx="263" cy="188"/>
              </a:xfrm>
              <a:custGeom>
                <a:avLst/>
                <a:gdLst>
                  <a:gd name="T0" fmla="*/ 2 w 328"/>
                  <a:gd name="T1" fmla="*/ 0 h 226"/>
                  <a:gd name="T2" fmla="*/ 136 w 328"/>
                  <a:gd name="T3" fmla="*/ 61 h 226"/>
                  <a:gd name="T4" fmla="*/ 135 w 328"/>
                  <a:gd name="T5" fmla="*/ 108 h 226"/>
                  <a:gd name="T6" fmla="*/ 0 w 328"/>
                  <a:gd name="T7" fmla="*/ 47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13095" name="Group 166"/>
              <p:cNvGrpSpPr>
                <a:grpSpLocks/>
              </p:cNvGrpSpPr>
              <p:nvPr/>
            </p:nvGrpSpPr>
            <p:grpSpPr bwMode="auto">
              <a:xfrm>
                <a:off x="4739" y="1327"/>
                <a:ext cx="582" cy="139"/>
                <a:chOff x="614" y="2568"/>
                <a:chExt cx="725" cy="139"/>
              </a:xfrm>
            </p:grpSpPr>
            <p:sp>
              <p:nvSpPr>
                <p:cNvPr id="90228" name="AutoShape 167"/>
                <p:cNvSpPr>
                  <a:spLocks noChangeArrowheads="1"/>
                </p:cNvSpPr>
                <p:nvPr/>
              </p:nvSpPr>
              <p:spPr bwMode="auto">
                <a:xfrm>
                  <a:off x="613" y="2571"/>
                  <a:ext cx="729" cy="13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0229" name="AutoShape 168"/>
                <p:cNvSpPr>
                  <a:spLocks noChangeArrowheads="1"/>
                </p:cNvSpPr>
                <p:nvPr/>
              </p:nvSpPr>
              <p:spPr bwMode="auto">
                <a:xfrm>
                  <a:off x="630" y="2584"/>
                  <a:ext cx="695" cy="10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0217" name="Rectangle 169"/>
              <p:cNvSpPr>
                <a:spLocks noChangeArrowheads="1"/>
              </p:cNvSpPr>
              <p:nvPr/>
            </p:nvSpPr>
            <p:spPr bwMode="auto">
              <a:xfrm>
                <a:off x="5255" y="426"/>
                <a:ext cx="68" cy="2297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3097" name="Freeform 170"/>
              <p:cNvSpPr>
                <a:spLocks/>
              </p:cNvSpPr>
              <p:nvPr/>
            </p:nvSpPr>
            <p:spPr bwMode="auto">
              <a:xfrm>
                <a:off x="5312" y="1007"/>
                <a:ext cx="237" cy="213"/>
              </a:xfrm>
              <a:custGeom>
                <a:avLst/>
                <a:gdLst>
                  <a:gd name="T0" fmla="*/ 2 w 296"/>
                  <a:gd name="T1" fmla="*/ 0 h 256"/>
                  <a:gd name="T2" fmla="*/ 120 w 296"/>
                  <a:gd name="T3" fmla="*/ 69 h 256"/>
                  <a:gd name="T4" fmla="*/ 122 w 296"/>
                  <a:gd name="T5" fmla="*/ 122 h 256"/>
                  <a:gd name="T6" fmla="*/ 0 w 296"/>
                  <a:gd name="T7" fmla="*/ 47 h 256"/>
                  <a:gd name="T8" fmla="*/ 2 w 296"/>
                  <a:gd name="T9" fmla="*/ 0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256">
                    <a:moveTo>
                      <a:pt x="4" y="0"/>
                    </a:moveTo>
                    <a:cubicBezTo>
                      <a:pt x="55" y="10"/>
                      <a:pt x="144" y="68"/>
                      <a:pt x="292" y="144"/>
                    </a:cubicBezTo>
                    <a:cubicBezTo>
                      <a:pt x="290" y="178"/>
                      <a:pt x="296" y="188"/>
                      <a:pt x="296" y="256"/>
                    </a:cubicBezTo>
                    <a:cubicBezTo>
                      <a:pt x="296" y="256"/>
                      <a:pt x="160" y="176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3098" name="Freeform 171"/>
              <p:cNvSpPr>
                <a:spLocks/>
              </p:cNvSpPr>
              <p:nvPr/>
            </p:nvSpPr>
            <p:spPr bwMode="auto">
              <a:xfrm>
                <a:off x="5315" y="680"/>
                <a:ext cx="244" cy="240"/>
              </a:xfrm>
              <a:custGeom>
                <a:avLst/>
                <a:gdLst>
                  <a:gd name="T0" fmla="*/ 0 w 304"/>
                  <a:gd name="T1" fmla="*/ 0 h 288"/>
                  <a:gd name="T2" fmla="*/ 126 w 304"/>
                  <a:gd name="T3" fmla="*/ 79 h 288"/>
                  <a:gd name="T4" fmla="*/ 118 w 304"/>
                  <a:gd name="T5" fmla="*/ 139 h 288"/>
                  <a:gd name="T6" fmla="*/ 3 w 304"/>
                  <a:gd name="T7" fmla="*/ 60 h 288"/>
                  <a:gd name="T8" fmla="*/ 0 w 304"/>
                  <a:gd name="T9" fmla="*/ 0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288">
                    <a:moveTo>
                      <a:pt x="0" y="0"/>
                    </a:moveTo>
                    <a:cubicBezTo>
                      <a:pt x="51" y="10"/>
                      <a:pt x="148" y="76"/>
                      <a:pt x="304" y="164"/>
                    </a:cubicBezTo>
                    <a:cubicBezTo>
                      <a:pt x="302" y="198"/>
                      <a:pt x="284" y="220"/>
                      <a:pt x="284" y="288"/>
                    </a:cubicBezTo>
                    <a:cubicBezTo>
                      <a:pt x="284" y="288"/>
                      <a:pt x="163" y="179"/>
                      <a:pt x="8" y="124"/>
                    </a:cubicBezTo>
                    <a:cubicBezTo>
                      <a:pt x="8" y="72"/>
                      <a:pt x="0" y="17"/>
                      <a:pt x="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220" name="Oval 172"/>
              <p:cNvSpPr>
                <a:spLocks noChangeArrowheads="1"/>
              </p:cNvSpPr>
              <p:nvPr/>
            </p:nvSpPr>
            <p:spPr bwMode="auto">
              <a:xfrm>
                <a:off x="5520" y="2612"/>
                <a:ext cx="48" cy="9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3100" name="Freeform 173"/>
              <p:cNvSpPr>
                <a:spLocks/>
              </p:cNvSpPr>
              <p:nvPr/>
            </p:nvSpPr>
            <p:spPr bwMode="auto">
              <a:xfrm>
                <a:off x="5302" y="2614"/>
                <a:ext cx="245" cy="200"/>
              </a:xfrm>
              <a:custGeom>
                <a:avLst/>
                <a:gdLst>
                  <a:gd name="T0" fmla="*/ 0 w 306"/>
                  <a:gd name="T1" fmla="*/ 51 h 240"/>
                  <a:gd name="T2" fmla="*/ 2 w 306"/>
                  <a:gd name="T3" fmla="*/ 116 h 240"/>
                  <a:gd name="T4" fmla="*/ 126 w 306"/>
                  <a:gd name="T5" fmla="*/ 53 h 240"/>
                  <a:gd name="T6" fmla="*/ 123 w 306"/>
                  <a:gd name="T7" fmla="*/ 0 h 240"/>
                  <a:gd name="T8" fmla="*/ 0 w 306"/>
                  <a:gd name="T9" fmla="*/ 51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240">
                    <a:moveTo>
                      <a:pt x="0" y="106"/>
                    </a:moveTo>
                    <a:lnTo>
                      <a:pt x="2" y="240"/>
                    </a:lnTo>
                    <a:lnTo>
                      <a:pt x="306" y="110"/>
                    </a:lnTo>
                    <a:lnTo>
                      <a:pt x="300" y="0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222" name="AutoShape 174"/>
              <p:cNvSpPr>
                <a:spLocks noChangeArrowheads="1"/>
              </p:cNvSpPr>
              <p:nvPr/>
            </p:nvSpPr>
            <p:spPr bwMode="auto">
              <a:xfrm>
                <a:off x="4139" y="2678"/>
                <a:ext cx="1204" cy="164"/>
              </a:xfrm>
              <a:prstGeom prst="roundRect">
                <a:avLst>
                  <a:gd name="adj" fmla="val 500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0223" name="AutoShape 175"/>
              <p:cNvSpPr>
                <a:spLocks noChangeArrowheads="1"/>
              </p:cNvSpPr>
              <p:nvPr/>
            </p:nvSpPr>
            <p:spPr bwMode="auto">
              <a:xfrm>
                <a:off x="4207" y="2717"/>
                <a:ext cx="1068" cy="8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0224" name="Oval 176"/>
              <p:cNvSpPr>
                <a:spLocks noChangeArrowheads="1"/>
              </p:cNvSpPr>
              <p:nvPr/>
            </p:nvSpPr>
            <p:spPr bwMode="auto">
              <a:xfrm>
                <a:off x="4309" y="2383"/>
                <a:ext cx="156" cy="144"/>
              </a:xfrm>
              <a:prstGeom prst="ellipse">
                <a:avLst/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0225" name="Oval 177"/>
              <p:cNvSpPr>
                <a:spLocks noChangeArrowheads="1"/>
              </p:cNvSpPr>
              <p:nvPr/>
            </p:nvSpPr>
            <p:spPr bwMode="auto">
              <a:xfrm>
                <a:off x="4486" y="2383"/>
                <a:ext cx="163" cy="1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90226" name="Oval 178"/>
              <p:cNvSpPr>
                <a:spLocks noChangeArrowheads="1"/>
              </p:cNvSpPr>
              <p:nvPr/>
            </p:nvSpPr>
            <p:spPr bwMode="auto">
              <a:xfrm>
                <a:off x="4663" y="2383"/>
                <a:ext cx="156" cy="144"/>
              </a:xfrm>
              <a:prstGeom prst="ellipse">
                <a:avLst/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0227" name="Rectangle 179"/>
              <p:cNvSpPr>
                <a:spLocks noChangeArrowheads="1"/>
              </p:cNvSpPr>
              <p:nvPr/>
            </p:nvSpPr>
            <p:spPr bwMode="auto">
              <a:xfrm>
                <a:off x="5065" y="1834"/>
                <a:ext cx="82" cy="772"/>
              </a:xfrm>
              <a:prstGeom prst="rect">
                <a:avLst/>
              </a:prstGeom>
              <a:solidFill>
                <a:srgbClr val="29292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3069" name="Group 48"/>
            <p:cNvGrpSpPr>
              <a:grpSpLocks/>
            </p:cNvGrpSpPr>
            <p:nvPr/>
          </p:nvGrpSpPr>
          <p:grpSpPr bwMode="auto">
            <a:xfrm>
              <a:off x="2795471" y="3465563"/>
              <a:ext cx="735669" cy="376863"/>
              <a:chOff x="3600" y="219"/>
              <a:chExt cx="360" cy="175"/>
            </a:xfrm>
          </p:grpSpPr>
          <p:sp>
            <p:nvSpPr>
              <p:cNvPr id="90191" name="Oval 49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0192" name="Line 50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0193" name="Line 51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0194" name="Rectangle 52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3" cy="59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400" i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0195" name="Oval 53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3075" name="Group 54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90201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90202" name="Line 5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90203" name="Line 5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213076" name="Group 58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90198" name="Line 5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90199" name="Line 6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90200" name="Line 61"/>
                <p:cNvSpPr>
                  <a:spLocks noChangeShapeType="1"/>
                </p:cNvSpPr>
                <p:nvPr/>
              </p:nvSpPr>
              <p:spPr bwMode="auto">
                <a:xfrm>
                  <a:off x="2894" y="853"/>
                  <a:ext cx="52" cy="9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</p:grpSp>
      </p:grpSp>
      <p:sp>
        <p:nvSpPr>
          <p:cNvPr id="901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i="0" dirty="0" smtClean="0">
                <a:solidFill>
                  <a:srgbClr val="000000"/>
                </a:solidFill>
                <a:latin typeface="Arial" charset="0"/>
              </a:rPr>
              <a:t>Link </a:t>
            </a:r>
            <a:r>
              <a:rPr lang="en-US" i="0" dirty="0">
                <a:solidFill>
                  <a:srgbClr val="000000"/>
                </a:solidFill>
                <a:latin typeface="Arial" charset="0"/>
              </a:rPr>
              <a:t>Layer</a:t>
            </a:r>
          </a:p>
        </p:txBody>
      </p:sp>
      <p:sp>
        <p:nvSpPr>
          <p:cNvPr id="901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5-</a:t>
            </a:r>
            <a:fld id="{85667CDE-628E-4028-934F-12CB6D10C4A9}" type="slidenum">
              <a:rPr lang="en-US">
                <a:solidFill>
                  <a:srgbClr val="000000"/>
                </a:solidFill>
              </a:rPr>
              <a:pPr/>
              <a:t>46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011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853488" cy="1001713"/>
          </a:xfrm>
        </p:spPr>
        <p:txBody>
          <a:bodyPr/>
          <a:lstStyle/>
          <a:p>
            <a:r>
              <a:rPr lang="en-US" sz="3200" smtClean="0"/>
              <a:t>A day in the life… ARP (before DNS, before HTTP)</a:t>
            </a:r>
          </a:p>
        </p:txBody>
      </p:sp>
      <p:sp>
        <p:nvSpPr>
          <p:cNvPr id="901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91025" y="1014413"/>
            <a:ext cx="4667250" cy="1262062"/>
          </a:xfrm>
        </p:spPr>
        <p:txBody>
          <a:bodyPr/>
          <a:lstStyle/>
          <a:p>
            <a:pPr>
              <a:buFont typeface="Wingdings" charset="0"/>
              <a:buChar char="v"/>
              <a:defRPr/>
            </a:pPr>
            <a:r>
              <a:rPr lang="en-US" sz="2200">
                <a:ea typeface="ＭＳ Ｐゴシック" charset="0"/>
                <a:cs typeface="+mn-cs"/>
              </a:rPr>
              <a:t>before sending </a:t>
            </a:r>
            <a:r>
              <a:rPr lang="en-US" sz="2200" i="1">
                <a:solidFill>
                  <a:srgbClr val="C00000"/>
                </a:solidFill>
                <a:ea typeface="ＭＳ Ｐゴシック" charset="0"/>
                <a:cs typeface="+mn-cs"/>
              </a:rPr>
              <a:t>HTTP</a:t>
            </a:r>
            <a:r>
              <a:rPr lang="en-US" sz="2200" b="1" i="1">
                <a:solidFill>
                  <a:srgbClr val="C00000"/>
                </a:solidFill>
                <a:ea typeface="ＭＳ Ｐゴシック" charset="0"/>
                <a:cs typeface="+mn-cs"/>
              </a:rPr>
              <a:t> </a:t>
            </a:r>
            <a:r>
              <a:rPr lang="en-US" sz="2200">
                <a:ea typeface="ＭＳ Ｐゴシック" charset="0"/>
                <a:cs typeface="+mn-cs"/>
              </a:rPr>
              <a:t>request, need IP address of www.google.com:  </a:t>
            </a:r>
            <a:r>
              <a:rPr lang="en-US" sz="2200" i="1">
                <a:solidFill>
                  <a:srgbClr val="C00000"/>
                </a:solidFill>
                <a:ea typeface="ＭＳ Ｐゴシック" charset="0"/>
                <a:cs typeface="+mn-cs"/>
              </a:rPr>
              <a:t>DNS</a:t>
            </a:r>
          </a:p>
        </p:txBody>
      </p:sp>
      <p:sp>
        <p:nvSpPr>
          <p:cNvPr id="212998" name="Line 43"/>
          <p:cNvSpPr>
            <a:spLocks noChangeShapeType="1"/>
          </p:cNvSpPr>
          <p:nvPr/>
        </p:nvSpPr>
        <p:spPr bwMode="auto">
          <a:xfrm flipV="1">
            <a:off x="2665413" y="2517775"/>
            <a:ext cx="69532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704557" name="Group 45"/>
          <p:cNvGrpSpPr>
            <a:grpSpLocks/>
          </p:cNvGrpSpPr>
          <p:nvPr/>
        </p:nvGrpSpPr>
        <p:grpSpPr bwMode="auto">
          <a:xfrm>
            <a:off x="1195388" y="1081088"/>
            <a:ext cx="976312" cy="1460500"/>
            <a:chOff x="651" y="681"/>
            <a:chExt cx="615" cy="920"/>
          </a:xfrm>
        </p:grpSpPr>
        <p:sp>
          <p:nvSpPr>
            <p:cNvPr id="213049" name="Freeform 46"/>
            <p:cNvSpPr>
              <a:spLocks/>
            </p:cNvSpPr>
            <p:nvPr/>
          </p:nvSpPr>
          <p:spPr bwMode="auto">
            <a:xfrm>
              <a:off x="662" y="698"/>
              <a:ext cx="604" cy="903"/>
            </a:xfrm>
            <a:custGeom>
              <a:avLst/>
              <a:gdLst>
                <a:gd name="T0" fmla="*/ 496 w 604"/>
                <a:gd name="T1" fmla="*/ 0 h 903"/>
                <a:gd name="T2" fmla="*/ 604 w 604"/>
                <a:gd name="T3" fmla="*/ 903 h 903"/>
                <a:gd name="T4" fmla="*/ 0 w 604"/>
                <a:gd name="T5" fmla="*/ 788 h 903"/>
                <a:gd name="T6" fmla="*/ 456 w 604"/>
                <a:gd name="T7" fmla="*/ 750 h 903"/>
                <a:gd name="T8" fmla="*/ 496 w 604"/>
                <a:gd name="T9" fmla="*/ 0 h 9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4" h="903">
                  <a:moveTo>
                    <a:pt x="496" y="0"/>
                  </a:moveTo>
                  <a:lnTo>
                    <a:pt x="604" y="903"/>
                  </a:lnTo>
                  <a:lnTo>
                    <a:pt x="0" y="788"/>
                  </a:lnTo>
                  <a:lnTo>
                    <a:pt x="456" y="750"/>
                  </a:lnTo>
                  <a:lnTo>
                    <a:pt x="496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213050" name="Group 47"/>
            <p:cNvGrpSpPr>
              <a:grpSpLocks/>
            </p:cNvGrpSpPr>
            <p:nvPr/>
          </p:nvGrpSpPr>
          <p:grpSpPr bwMode="auto">
            <a:xfrm>
              <a:off x="651" y="681"/>
              <a:ext cx="500" cy="828"/>
              <a:chOff x="569" y="2954"/>
              <a:chExt cx="500" cy="828"/>
            </a:xfrm>
          </p:grpSpPr>
          <p:sp>
            <p:nvSpPr>
              <p:cNvPr id="90172" name="Rectangle 48"/>
              <p:cNvSpPr>
                <a:spLocks noChangeArrowheads="1"/>
              </p:cNvSpPr>
              <p:nvPr/>
            </p:nvSpPr>
            <p:spPr bwMode="auto">
              <a:xfrm>
                <a:off x="576" y="2973"/>
                <a:ext cx="493" cy="79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0173" name="Text Box 49"/>
              <p:cNvSpPr txBox="1">
                <a:spLocks noChangeArrowheads="1"/>
              </p:cNvSpPr>
              <p:nvPr/>
            </p:nvSpPr>
            <p:spPr bwMode="auto">
              <a:xfrm>
                <a:off x="639" y="2954"/>
                <a:ext cx="385" cy="8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DNS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UDP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IP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Eth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Phy</a:t>
                </a:r>
              </a:p>
            </p:txBody>
          </p:sp>
          <p:sp>
            <p:nvSpPr>
              <p:cNvPr id="90174" name="Line 50"/>
              <p:cNvSpPr>
                <a:spLocks noChangeShapeType="1"/>
              </p:cNvSpPr>
              <p:nvPr/>
            </p:nvSpPr>
            <p:spPr bwMode="auto">
              <a:xfrm>
                <a:off x="578" y="3130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0175" name="Line 51"/>
              <p:cNvSpPr>
                <a:spLocks noChangeShapeType="1"/>
              </p:cNvSpPr>
              <p:nvPr/>
            </p:nvSpPr>
            <p:spPr bwMode="auto">
              <a:xfrm>
                <a:off x="575" y="3289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0176" name="Line 52"/>
              <p:cNvSpPr>
                <a:spLocks noChangeShapeType="1"/>
              </p:cNvSpPr>
              <p:nvPr/>
            </p:nvSpPr>
            <p:spPr bwMode="auto">
              <a:xfrm>
                <a:off x="572" y="3448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0177" name="Line 53"/>
              <p:cNvSpPr>
                <a:spLocks noChangeShapeType="1"/>
              </p:cNvSpPr>
              <p:nvPr/>
            </p:nvSpPr>
            <p:spPr bwMode="auto">
              <a:xfrm>
                <a:off x="569" y="3607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</p:grpSp>
      </p:grpSp>
      <p:grpSp>
        <p:nvGrpSpPr>
          <p:cNvPr id="704788" name="Group 276"/>
          <p:cNvGrpSpPr>
            <a:grpSpLocks/>
          </p:cNvGrpSpPr>
          <p:nvPr/>
        </p:nvGrpSpPr>
        <p:grpSpPr bwMode="auto">
          <a:xfrm>
            <a:off x="280988" y="1157288"/>
            <a:ext cx="762000" cy="876300"/>
            <a:chOff x="177" y="729"/>
            <a:chExt cx="480" cy="552"/>
          </a:xfrm>
        </p:grpSpPr>
        <p:grpSp>
          <p:nvGrpSpPr>
            <p:cNvPr id="213029" name="Group 54"/>
            <p:cNvGrpSpPr>
              <a:grpSpLocks/>
            </p:cNvGrpSpPr>
            <p:nvPr/>
          </p:nvGrpSpPr>
          <p:grpSpPr bwMode="auto">
            <a:xfrm>
              <a:off x="343" y="732"/>
              <a:ext cx="290" cy="154"/>
              <a:chOff x="844" y="3337"/>
              <a:chExt cx="290" cy="154"/>
            </a:xfrm>
          </p:grpSpPr>
          <p:sp>
            <p:nvSpPr>
              <p:cNvPr id="90168" name="Rectangle 55"/>
              <p:cNvSpPr>
                <a:spLocks noChangeArrowheads="1"/>
              </p:cNvSpPr>
              <p:nvPr/>
            </p:nvSpPr>
            <p:spPr bwMode="auto">
              <a:xfrm>
                <a:off x="889" y="3370"/>
                <a:ext cx="245" cy="8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0169" name="Text Box 56"/>
              <p:cNvSpPr txBox="1">
                <a:spLocks noChangeArrowheads="1"/>
              </p:cNvSpPr>
              <p:nvPr/>
            </p:nvSpPr>
            <p:spPr bwMode="auto">
              <a:xfrm>
                <a:off x="844" y="3337"/>
                <a:ext cx="285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i="0" smtClean="0">
                    <a:solidFill>
                      <a:srgbClr val="FFFFFF"/>
                    </a:solidFill>
                    <a:latin typeface="Arial" charset="0"/>
                  </a:rPr>
                  <a:t>DNS</a:t>
                </a:r>
              </a:p>
            </p:txBody>
          </p:sp>
        </p:grpSp>
        <p:grpSp>
          <p:nvGrpSpPr>
            <p:cNvPr id="213030" name="Group 59"/>
            <p:cNvGrpSpPr>
              <a:grpSpLocks/>
            </p:cNvGrpSpPr>
            <p:nvPr/>
          </p:nvGrpSpPr>
          <p:grpSpPr bwMode="auto">
            <a:xfrm>
              <a:off x="290" y="874"/>
              <a:ext cx="354" cy="154"/>
              <a:chOff x="740" y="3209"/>
              <a:chExt cx="354" cy="154"/>
            </a:xfrm>
          </p:grpSpPr>
          <p:grpSp>
            <p:nvGrpSpPr>
              <p:cNvPr id="213042" name="Group 60"/>
              <p:cNvGrpSpPr>
                <a:grpSpLocks/>
              </p:cNvGrpSpPr>
              <p:nvPr/>
            </p:nvGrpSpPr>
            <p:grpSpPr bwMode="auto">
              <a:xfrm>
                <a:off x="794" y="3209"/>
                <a:ext cx="290" cy="154"/>
                <a:chOff x="844" y="3337"/>
                <a:chExt cx="290" cy="154"/>
              </a:xfrm>
            </p:grpSpPr>
            <p:sp>
              <p:nvSpPr>
                <p:cNvPr id="90166" name="Rectangle 61"/>
                <p:cNvSpPr>
                  <a:spLocks noChangeArrowheads="1"/>
                </p:cNvSpPr>
                <p:nvPr/>
              </p:nvSpPr>
              <p:spPr bwMode="auto">
                <a:xfrm>
                  <a:off x="889" y="3370"/>
                  <a:ext cx="245" cy="86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0167" name="Text Box 62"/>
                <p:cNvSpPr txBox="1">
                  <a:spLocks noChangeArrowheads="1"/>
                </p:cNvSpPr>
                <p:nvPr/>
              </p:nvSpPr>
              <p:spPr bwMode="auto">
                <a:xfrm>
                  <a:off x="844" y="3337"/>
                  <a:ext cx="285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>
                    <a:defRPr/>
                  </a:pPr>
                  <a:r>
                    <a:rPr lang="en-US" sz="1000" i="0" smtClean="0">
                      <a:solidFill>
                        <a:srgbClr val="FFFFFF"/>
                      </a:solidFill>
                      <a:latin typeface="Arial" charset="0"/>
                    </a:rPr>
                    <a:t>DNS</a:t>
                  </a:r>
                </a:p>
              </p:txBody>
            </p:sp>
          </p:grpSp>
          <p:sp>
            <p:nvSpPr>
              <p:cNvPr id="90164" name="Rectangle 63"/>
              <p:cNvSpPr>
                <a:spLocks noChangeArrowheads="1"/>
              </p:cNvSpPr>
              <p:nvPr/>
            </p:nvSpPr>
            <p:spPr bwMode="auto">
              <a:xfrm>
                <a:off x="750" y="3244"/>
                <a:ext cx="88" cy="8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0165" name="Rectangle 64"/>
              <p:cNvSpPr>
                <a:spLocks noChangeArrowheads="1"/>
              </p:cNvSpPr>
              <p:nvPr/>
            </p:nvSpPr>
            <p:spPr bwMode="auto">
              <a:xfrm>
                <a:off x="740" y="3238"/>
                <a:ext cx="354" cy="94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3031" name="Group 65"/>
            <p:cNvGrpSpPr>
              <a:grpSpLocks/>
            </p:cNvGrpSpPr>
            <p:nvPr/>
          </p:nvGrpSpPr>
          <p:grpSpPr bwMode="auto">
            <a:xfrm>
              <a:off x="290" y="1022"/>
              <a:ext cx="354" cy="154"/>
              <a:chOff x="836" y="3305"/>
              <a:chExt cx="354" cy="154"/>
            </a:xfrm>
          </p:grpSpPr>
          <p:grpSp>
            <p:nvGrpSpPr>
              <p:cNvPr id="213036" name="Group 66"/>
              <p:cNvGrpSpPr>
                <a:grpSpLocks/>
              </p:cNvGrpSpPr>
              <p:nvPr/>
            </p:nvGrpSpPr>
            <p:grpSpPr bwMode="auto">
              <a:xfrm>
                <a:off x="890" y="3305"/>
                <a:ext cx="290" cy="154"/>
                <a:chOff x="844" y="3337"/>
                <a:chExt cx="290" cy="154"/>
              </a:xfrm>
            </p:grpSpPr>
            <p:sp>
              <p:nvSpPr>
                <p:cNvPr id="90161" name="Rectangle 67"/>
                <p:cNvSpPr>
                  <a:spLocks noChangeArrowheads="1"/>
                </p:cNvSpPr>
                <p:nvPr/>
              </p:nvSpPr>
              <p:spPr bwMode="auto">
                <a:xfrm>
                  <a:off x="889" y="3370"/>
                  <a:ext cx="245" cy="86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0162" name="Text Box 68"/>
                <p:cNvSpPr txBox="1">
                  <a:spLocks noChangeArrowheads="1"/>
                </p:cNvSpPr>
                <p:nvPr/>
              </p:nvSpPr>
              <p:spPr bwMode="auto">
                <a:xfrm>
                  <a:off x="844" y="3337"/>
                  <a:ext cx="285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>
                    <a:defRPr/>
                  </a:pPr>
                  <a:r>
                    <a:rPr lang="en-US" sz="1000" i="0" smtClean="0">
                      <a:solidFill>
                        <a:srgbClr val="FFFFFF"/>
                      </a:solidFill>
                      <a:latin typeface="Arial" charset="0"/>
                    </a:rPr>
                    <a:t>DNS</a:t>
                  </a:r>
                </a:p>
              </p:txBody>
            </p:sp>
          </p:grpSp>
          <p:grpSp>
            <p:nvGrpSpPr>
              <p:cNvPr id="213037" name="Group 69"/>
              <p:cNvGrpSpPr>
                <a:grpSpLocks/>
              </p:cNvGrpSpPr>
              <p:nvPr/>
            </p:nvGrpSpPr>
            <p:grpSpPr bwMode="auto">
              <a:xfrm>
                <a:off x="836" y="3334"/>
                <a:ext cx="354" cy="94"/>
                <a:chOff x="836" y="3334"/>
                <a:chExt cx="354" cy="94"/>
              </a:xfrm>
            </p:grpSpPr>
            <p:sp>
              <p:nvSpPr>
                <p:cNvPr id="90159" name="Rectangle 70"/>
                <p:cNvSpPr>
                  <a:spLocks noChangeArrowheads="1"/>
                </p:cNvSpPr>
                <p:nvPr/>
              </p:nvSpPr>
              <p:spPr bwMode="auto">
                <a:xfrm>
                  <a:off x="846" y="3340"/>
                  <a:ext cx="88" cy="8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0160" name="Rectangle 71"/>
                <p:cNvSpPr>
                  <a:spLocks noChangeArrowheads="1"/>
                </p:cNvSpPr>
                <p:nvPr/>
              </p:nvSpPr>
              <p:spPr bwMode="auto">
                <a:xfrm>
                  <a:off x="836" y="3334"/>
                  <a:ext cx="354" cy="94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213032" name="Group 72"/>
            <p:cNvGrpSpPr>
              <a:grpSpLocks/>
            </p:cNvGrpSpPr>
            <p:nvPr/>
          </p:nvGrpSpPr>
          <p:grpSpPr bwMode="auto">
            <a:xfrm>
              <a:off x="177" y="1042"/>
              <a:ext cx="480" cy="112"/>
              <a:chOff x="627" y="3377"/>
              <a:chExt cx="480" cy="112"/>
            </a:xfrm>
          </p:grpSpPr>
          <p:sp>
            <p:nvSpPr>
              <p:cNvPr id="90155" name="Rectangle 73"/>
              <p:cNvSpPr>
                <a:spLocks noChangeArrowheads="1"/>
              </p:cNvSpPr>
              <p:nvPr/>
            </p:nvSpPr>
            <p:spPr bwMode="auto">
              <a:xfrm>
                <a:off x="636" y="3388"/>
                <a:ext cx="96" cy="9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0156" name="Rectangle 74"/>
              <p:cNvSpPr>
                <a:spLocks noChangeArrowheads="1"/>
              </p:cNvSpPr>
              <p:nvPr/>
            </p:nvSpPr>
            <p:spPr bwMode="auto">
              <a:xfrm>
                <a:off x="627" y="3377"/>
                <a:ext cx="480" cy="112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0154" name="AutoShape 89"/>
            <p:cNvSpPr>
              <a:spLocks noChangeArrowheads="1"/>
            </p:cNvSpPr>
            <p:nvPr/>
          </p:nvSpPr>
          <p:spPr bwMode="auto">
            <a:xfrm>
              <a:off x="393" y="729"/>
              <a:ext cx="240" cy="552"/>
            </a:xfrm>
            <a:prstGeom prst="downArrow">
              <a:avLst>
                <a:gd name="adj1" fmla="val 54167"/>
                <a:gd name="adj2" fmla="val 36928"/>
              </a:avLst>
            </a:prstGeom>
            <a:gradFill rotWithShape="1">
              <a:gsLst>
                <a:gs pos="0">
                  <a:srgbClr val="FF0000">
                    <a:alpha val="25000"/>
                  </a:srgbClr>
                </a:gs>
                <a:gs pos="100000">
                  <a:srgbClr val="FF0000">
                    <a:alpha val="25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704664" name="Rectangle 152"/>
          <p:cNvSpPr>
            <a:spLocks noChangeArrowheads="1"/>
          </p:cNvSpPr>
          <p:nvPr/>
        </p:nvSpPr>
        <p:spPr bwMode="auto">
          <a:xfrm>
            <a:off x="4387850" y="2051050"/>
            <a:ext cx="4586288" cy="130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pitchFamily="2" charset="2"/>
              <a:buChar char="v"/>
            </a:pPr>
            <a:r>
              <a:rPr lang="en-US" sz="2200" i="0">
                <a:solidFill>
                  <a:srgbClr val="000000"/>
                </a:solidFill>
                <a:latin typeface="Gill Sans MT" pitchFamily="34" charset="0"/>
              </a:rPr>
              <a:t>DNS query created, encapsulated in UDP, encapsulated in IP, encapsulated in Eth.  To send frame to router, need MAC address of router interface: </a:t>
            </a:r>
            <a:r>
              <a:rPr lang="en-US" sz="2200">
                <a:solidFill>
                  <a:srgbClr val="C00000"/>
                </a:solidFill>
                <a:latin typeface="Gill Sans MT" pitchFamily="34" charset="0"/>
              </a:rPr>
              <a:t>ARP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pitchFamily="2" charset="2"/>
              <a:buNone/>
            </a:pPr>
            <a:endParaRPr lang="en-US" sz="2200" b="1">
              <a:solidFill>
                <a:srgbClr val="000000"/>
              </a:solidFill>
              <a:latin typeface="Gill Sans MT" pitchFamily="34" charset="0"/>
            </a:endParaRPr>
          </a:p>
        </p:txBody>
      </p:sp>
      <p:sp>
        <p:nvSpPr>
          <p:cNvPr id="704665" name="Rectangle 153"/>
          <p:cNvSpPr>
            <a:spLocks noChangeArrowheads="1"/>
          </p:cNvSpPr>
          <p:nvPr/>
        </p:nvSpPr>
        <p:spPr bwMode="auto">
          <a:xfrm>
            <a:off x="4470400" y="3684588"/>
            <a:ext cx="4386263" cy="156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0"/>
              <a:buChar char="v"/>
              <a:defRPr/>
            </a:pPr>
            <a:r>
              <a:rPr lang="en-US" sz="2200">
                <a:solidFill>
                  <a:srgbClr val="C00000"/>
                </a:solidFill>
                <a:latin typeface="Gill Sans MT" charset="0"/>
                <a:ea typeface="ＭＳ Ｐゴシック" charset="0"/>
              </a:rPr>
              <a:t>ARP query</a:t>
            </a:r>
            <a:r>
              <a:rPr lang="en-US" sz="2200" i="0">
                <a:solidFill>
                  <a:srgbClr val="C00000"/>
                </a:solidFill>
                <a:latin typeface="Gill Sans MT" charset="0"/>
                <a:ea typeface="ＭＳ Ｐゴシック" charset="0"/>
              </a:rPr>
              <a:t> </a:t>
            </a:r>
            <a:r>
              <a:rPr lang="en-US" sz="2200" i="0">
                <a:solidFill>
                  <a:srgbClr val="000000"/>
                </a:solidFill>
                <a:latin typeface="Gill Sans MT" charset="0"/>
                <a:ea typeface="ＭＳ Ｐゴシック" charset="0"/>
              </a:rPr>
              <a:t>broadcast, received by router, which replies with </a:t>
            </a:r>
            <a:r>
              <a:rPr lang="en-US" sz="2200">
                <a:solidFill>
                  <a:srgbClr val="C00000"/>
                </a:solidFill>
                <a:latin typeface="Gill Sans MT" charset="0"/>
                <a:ea typeface="ＭＳ Ｐゴシック" charset="0"/>
              </a:rPr>
              <a:t>ARP reply</a:t>
            </a:r>
            <a:r>
              <a:rPr lang="en-US" sz="2200" i="0">
                <a:solidFill>
                  <a:srgbClr val="C00000"/>
                </a:solidFill>
                <a:latin typeface="Gill Sans MT" charset="0"/>
                <a:ea typeface="ＭＳ Ｐゴシック" charset="0"/>
              </a:rPr>
              <a:t> </a:t>
            </a:r>
            <a:r>
              <a:rPr lang="en-US" sz="2200" i="0">
                <a:solidFill>
                  <a:srgbClr val="000000"/>
                </a:solidFill>
                <a:latin typeface="Gill Sans MT" charset="0"/>
                <a:ea typeface="ＭＳ Ｐゴシック" charset="0"/>
              </a:rPr>
              <a:t>giving MAC address of router interface</a:t>
            </a:r>
          </a:p>
        </p:txBody>
      </p:sp>
      <p:sp>
        <p:nvSpPr>
          <p:cNvPr id="704666" name="Rectangle 154"/>
          <p:cNvSpPr>
            <a:spLocks noChangeArrowheads="1"/>
          </p:cNvSpPr>
          <p:nvPr/>
        </p:nvSpPr>
        <p:spPr bwMode="auto">
          <a:xfrm>
            <a:off x="4471988" y="5000625"/>
            <a:ext cx="4286250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0"/>
              <a:buChar char="v"/>
              <a:defRPr/>
            </a:pPr>
            <a:r>
              <a:rPr lang="en-US" sz="2200" i="0">
                <a:solidFill>
                  <a:srgbClr val="000000"/>
                </a:solidFill>
                <a:latin typeface="Gill Sans MT" charset="0"/>
                <a:ea typeface="ＭＳ Ｐゴシック" charset="0"/>
              </a:rPr>
              <a:t>client now knows MAC address of first hop router, so can now send frame containing DNS query </a:t>
            </a:r>
          </a:p>
        </p:txBody>
      </p:sp>
      <p:grpSp>
        <p:nvGrpSpPr>
          <p:cNvPr id="704775" name="Group 263"/>
          <p:cNvGrpSpPr>
            <a:grpSpLocks/>
          </p:cNvGrpSpPr>
          <p:nvPr/>
        </p:nvGrpSpPr>
        <p:grpSpPr bwMode="auto">
          <a:xfrm>
            <a:off x="92075" y="1868488"/>
            <a:ext cx="1081088" cy="244475"/>
            <a:chOff x="76" y="2296"/>
            <a:chExt cx="681" cy="154"/>
          </a:xfrm>
        </p:grpSpPr>
        <p:sp>
          <p:nvSpPr>
            <p:cNvPr id="90145" name="Rectangle 103"/>
            <p:cNvSpPr>
              <a:spLocks noChangeArrowheads="1"/>
            </p:cNvSpPr>
            <p:nvPr/>
          </p:nvSpPr>
          <p:spPr bwMode="auto">
            <a:xfrm>
              <a:off x="76" y="2305"/>
              <a:ext cx="681" cy="1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146" name="Rectangle 101"/>
            <p:cNvSpPr>
              <a:spLocks noChangeArrowheads="1"/>
            </p:cNvSpPr>
            <p:nvPr/>
          </p:nvSpPr>
          <p:spPr bwMode="auto">
            <a:xfrm>
              <a:off x="89" y="2321"/>
              <a:ext cx="94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147" name="Rectangle 102"/>
            <p:cNvSpPr>
              <a:spLocks noChangeArrowheads="1"/>
            </p:cNvSpPr>
            <p:nvPr/>
          </p:nvSpPr>
          <p:spPr bwMode="auto">
            <a:xfrm>
              <a:off x="687" y="2320"/>
              <a:ext cx="60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148" name="Rectangle 100"/>
            <p:cNvSpPr>
              <a:spLocks noChangeArrowheads="1"/>
            </p:cNvSpPr>
            <p:nvPr/>
          </p:nvSpPr>
          <p:spPr bwMode="auto">
            <a:xfrm>
              <a:off x="195" y="2319"/>
              <a:ext cx="480" cy="11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149" name="Text Box 95"/>
            <p:cNvSpPr txBox="1">
              <a:spLocks noChangeArrowheads="1"/>
            </p:cNvSpPr>
            <p:nvPr/>
          </p:nvSpPr>
          <p:spPr bwMode="auto">
            <a:xfrm>
              <a:off x="182" y="2296"/>
              <a:ext cx="501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000" i="0" smtClean="0">
                  <a:solidFill>
                    <a:srgbClr val="000000"/>
                  </a:solidFill>
                  <a:latin typeface="Arial" charset="0"/>
                </a:rPr>
                <a:t>ARP query</a:t>
              </a:r>
            </a:p>
          </p:txBody>
        </p:sp>
      </p:grpSp>
      <p:grpSp>
        <p:nvGrpSpPr>
          <p:cNvPr id="704767" name="Group 255"/>
          <p:cNvGrpSpPr>
            <a:grpSpLocks/>
          </p:cNvGrpSpPr>
          <p:nvPr/>
        </p:nvGrpSpPr>
        <p:grpSpPr bwMode="auto">
          <a:xfrm>
            <a:off x="2241550" y="2982913"/>
            <a:ext cx="1016000" cy="877887"/>
            <a:chOff x="719" y="2137"/>
            <a:chExt cx="640" cy="553"/>
          </a:xfrm>
        </p:grpSpPr>
        <p:sp>
          <p:nvSpPr>
            <p:cNvPr id="213016" name="Freeform 244"/>
            <p:cNvSpPr>
              <a:spLocks/>
            </p:cNvSpPr>
            <p:nvPr/>
          </p:nvSpPr>
          <p:spPr bwMode="auto">
            <a:xfrm>
              <a:off x="755" y="2268"/>
              <a:ext cx="604" cy="422"/>
            </a:xfrm>
            <a:custGeom>
              <a:avLst/>
              <a:gdLst>
                <a:gd name="T0" fmla="*/ 493 w 604"/>
                <a:gd name="T1" fmla="*/ 0 h 422"/>
                <a:gd name="T2" fmla="*/ 604 w 604"/>
                <a:gd name="T3" fmla="*/ 422 h 422"/>
                <a:gd name="T4" fmla="*/ 0 w 604"/>
                <a:gd name="T5" fmla="*/ 307 h 422"/>
                <a:gd name="T6" fmla="*/ 220 w 604"/>
                <a:gd name="T7" fmla="*/ 3 h 422"/>
                <a:gd name="T8" fmla="*/ 493 w 604"/>
                <a:gd name="T9" fmla="*/ 0 h 4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4" h="422">
                  <a:moveTo>
                    <a:pt x="493" y="0"/>
                  </a:moveTo>
                  <a:lnTo>
                    <a:pt x="604" y="422"/>
                  </a:lnTo>
                  <a:lnTo>
                    <a:pt x="0" y="307"/>
                  </a:lnTo>
                  <a:lnTo>
                    <a:pt x="220" y="3"/>
                  </a:lnTo>
                  <a:lnTo>
                    <a:pt x="493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0138" name="Rectangle 246"/>
            <p:cNvSpPr>
              <a:spLocks noChangeArrowheads="1"/>
            </p:cNvSpPr>
            <p:nvPr/>
          </p:nvSpPr>
          <p:spPr bwMode="auto">
            <a:xfrm>
              <a:off x="751" y="2266"/>
              <a:ext cx="493" cy="31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139" name="Text Box 247"/>
            <p:cNvSpPr txBox="1">
              <a:spLocks noChangeArrowheads="1"/>
            </p:cNvSpPr>
            <p:nvPr/>
          </p:nvSpPr>
          <p:spPr bwMode="auto">
            <a:xfrm>
              <a:off x="835" y="2235"/>
              <a:ext cx="336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600" i="0" smtClean="0">
                  <a:solidFill>
                    <a:srgbClr val="000000"/>
                  </a:solidFill>
                  <a:latin typeface="Arial" charset="0"/>
                </a:rPr>
                <a:t>Eth</a:t>
              </a:r>
            </a:p>
            <a:p>
              <a:pPr algn="ctr">
                <a:defRPr/>
              </a:pPr>
              <a:r>
                <a:rPr lang="en-US" sz="1600" i="0" smtClean="0">
                  <a:solidFill>
                    <a:srgbClr val="000000"/>
                  </a:solidFill>
                  <a:latin typeface="Arial" charset="0"/>
                </a:rPr>
                <a:t>Phy</a:t>
              </a:r>
            </a:p>
          </p:txBody>
        </p:sp>
        <p:sp>
          <p:nvSpPr>
            <p:cNvPr id="90140" name="Line 250"/>
            <p:cNvSpPr>
              <a:spLocks noChangeShapeType="1"/>
            </p:cNvSpPr>
            <p:nvPr/>
          </p:nvSpPr>
          <p:spPr bwMode="auto">
            <a:xfrm>
              <a:off x="747" y="2264"/>
              <a:ext cx="48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sp>
          <p:nvSpPr>
            <p:cNvPr id="90141" name="Line 251"/>
            <p:cNvSpPr>
              <a:spLocks noChangeShapeType="1"/>
            </p:cNvSpPr>
            <p:nvPr/>
          </p:nvSpPr>
          <p:spPr bwMode="auto">
            <a:xfrm>
              <a:off x="744" y="2423"/>
              <a:ext cx="48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Comic Sans MS" charset="0"/>
                <a:ea typeface="ＭＳ Ｐゴシック" charset="0"/>
              </a:endParaRPr>
            </a:p>
          </p:txBody>
        </p:sp>
        <p:grpSp>
          <p:nvGrpSpPr>
            <p:cNvPr id="213021" name="Group 252"/>
            <p:cNvGrpSpPr>
              <a:grpSpLocks/>
            </p:cNvGrpSpPr>
            <p:nvPr/>
          </p:nvGrpSpPr>
          <p:grpSpPr bwMode="auto">
            <a:xfrm>
              <a:off x="719" y="2137"/>
              <a:ext cx="280" cy="154"/>
              <a:chOff x="161" y="1354"/>
              <a:chExt cx="280" cy="154"/>
            </a:xfrm>
          </p:grpSpPr>
          <p:sp>
            <p:nvSpPr>
              <p:cNvPr id="90143" name="Rectangle 253"/>
              <p:cNvSpPr>
                <a:spLocks noChangeArrowheads="1"/>
              </p:cNvSpPr>
              <p:nvPr/>
            </p:nvSpPr>
            <p:spPr bwMode="auto">
              <a:xfrm>
                <a:off x="192" y="1365"/>
                <a:ext cx="228" cy="14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0144" name="Text Box 254"/>
              <p:cNvSpPr txBox="1">
                <a:spLocks noChangeArrowheads="1"/>
              </p:cNvSpPr>
              <p:nvPr/>
            </p:nvSpPr>
            <p:spPr bwMode="auto">
              <a:xfrm>
                <a:off x="161" y="1354"/>
                <a:ext cx="280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i="0" smtClean="0">
                    <a:solidFill>
                      <a:srgbClr val="000000"/>
                    </a:solidFill>
                    <a:latin typeface="Arial" charset="0"/>
                  </a:rPr>
                  <a:t>ARP</a:t>
                </a:r>
              </a:p>
            </p:txBody>
          </p:sp>
        </p:grpSp>
      </p:grpSp>
      <p:grpSp>
        <p:nvGrpSpPr>
          <p:cNvPr id="704754" name="Group 242"/>
          <p:cNvGrpSpPr>
            <a:grpSpLocks/>
          </p:cNvGrpSpPr>
          <p:nvPr/>
        </p:nvGrpSpPr>
        <p:grpSpPr bwMode="auto">
          <a:xfrm>
            <a:off x="1150938" y="1720850"/>
            <a:ext cx="444500" cy="244475"/>
            <a:chOff x="161" y="1354"/>
            <a:chExt cx="280" cy="154"/>
          </a:xfrm>
        </p:grpSpPr>
        <p:sp>
          <p:nvSpPr>
            <p:cNvPr id="90135" name="Rectangle 241"/>
            <p:cNvSpPr>
              <a:spLocks noChangeArrowheads="1"/>
            </p:cNvSpPr>
            <p:nvPr/>
          </p:nvSpPr>
          <p:spPr bwMode="auto">
            <a:xfrm>
              <a:off x="192" y="1365"/>
              <a:ext cx="228" cy="14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136" name="Text Box 240"/>
            <p:cNvSpPr txBox="1">
              <a:spLocks noChangeArrowheads="1"/>
            </p:cNvSpPr>
            <p:nvPr/>
          </p:nvSpPr>
          <p:spPr bwMode="auto">
            <a:xfrm>
              <a:off x="161" y="1354"/>
              <a:ext cx="280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000" i="0" smtClean="0">
                  <a:solidFill>
                    <a:srgbClr val="000000"/>
                  </a:solidFill>
                  <a:latin typeface="Arial" charset="0"/>
                </a:rPr>
                <a:t>ARP</a:t>
              </a:r>
            </a:p>
          </p:txBody>
        </p:sp>
      </p:grpSp>
      <p:grpSp>
        <p:nvGrpSpPr>
          <p:cNvPr id="704782" name="Group 270"/>
          <p:cNvGrpSpPr>
            <a:grpSpLocks/>
          </p:cNvGrpSpPr>
          <p:nvPr/>
        </p:nvGrpSpPr>
        <p:grpSpPr bwMode="auto">
          <a:xfrm>
            <a:off x="1177925" y="3187700"/>
            <a:ext cx="1081088" cy="244475"/>
            <a:chOff x="76" y="2296"/>
            <a:chExt cx="681" cy="154"/>
          </a:xfrm>
        </p:grpSpPr>
        <p:sp>
          <p:nvSpPr>
            <p:cNvPr id="90130" name="Rectangle 271"/>
            <p:cNvSpPr>
              <a:spLocks noChangeArrowheads="1"/>
            </p:cNvSpPr>
            <p:nvPr/>
          </p:nvSpPr>
          <p:spPr bwMode="auto">
            <a:xfrm>
              <a:off x="76" y="2305"/>
              <a:ext cx="681" cy="1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131" name="Rectangle 272"/>
            <p:cNvSpPr>
              <a:spLocks noChangeArrowheads="1"/>
            </p:cNvSpPr>
            <p:nvPr/>
          </p:nvSpPr>
          <p:spPr bwMode="auto">
            <a:xfrm>
              <a:off x="89" y="2321"/>
              <a:ext cx="94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132" name="Rectangle 273"/>
            <p:cNvSpPr>
              <a:spLocks noChangeArrowheads="1"/>
            </p:cNvSpPr>
            <p:nvPr/>
          </p:nvSpPr>
          <p:spPr bwMode="auto">
            <a:xfrm>
              <a:off x="687" y="2320"/>
              <a:ext cx="60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133" name="Rectangle 274"/>
            <p:cNvSpPr>
              <a:spLocks noChangeArrowheads="1"/>
            </p:cNvSpPr>
            <p:nvPr/>
          </p:nvSpPr>
          <p:spPr bwMode="auto">
            <a:xfrm>
              <a:off x="195" y="2319"/>
              <a:ext cx="480" cy="11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134" name="Text Box 275"/>
            <p:cNvSpPr txBox="1">
              <a:spLocks noChangeArrowheads="1"/>
            </p:cNvSpPr>
            <p:nvPr/>
          </p:nvSpPr>
          <p:spPr bwMode="auto">
            <a:xfrm>
              <a:off x="182" y="2296"/>
              <a:ext cx="475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000" i="0" smtClean="0">
                  <a:solidFill>
                    <a:srgbClr val="000000"/>
                  </a:solidFill>
                  <a:latin typeface="Arial" charset="0"/>
                </a:rPr>
                <a:t>ARP reply</a:t>
              </a:r>
            </a:p>
          </p:txBody>
        </p:sp>
      </p:grpSp>
      <p:pic>
        <p:nvPicPr>
          <p:cNvPr id="213008" name="Picture 6" descr="underline_ba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5263" y="641350"/>
            <a:ext cx="8228012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04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04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0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04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22222E-6 L -0.00052 0.08056 L 0.4151 0.075 L 0.26701 0.2757 L 0.1151 0.27431 L 0.1151 0.18889 " pathEditMode="relative" ptsTypes="AAAAAA">
                                      <p:cBhvr>
                                        <p:cTn id="25" dur="2000" fill="hold"/>
                                        <p:tgtEl>
                                          <p:spTgt spid="7047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04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7047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4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04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11111E-6 L 0.00052 0.0794 L 0.1467 0.08009 L 0.29444 -0.12222 L -0.11597 -0.12014 L -0.11597 -0.16181 L -0.11754 -0.1882 " pathEditMode="relative" rAng="0" ptsTypes="AAAAAAA">
                                      <p:cBhvr>
                                        <p:cTn id="43" dur="2000" fill="hold"/>
                                        <p:tgtEl>
                                          <p:spTgt spid="7047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7047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4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7047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4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7047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4664" grpId="0"/>
      <p:bldP spid="704665" grpId="0"/>
      <p:bldP spid="70466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017" name="Group 230"/>
          <p:cNvGrpSpPr>
            <a:grpSpLocks/>
          </p:cNvGrpSpPr>
          <p:nvPr/>
        </p:nvGrpSpPr>
        <p:grpSpPr bwMode="auto">
          <a:xfrm>
            <a:off x="773113" y="1273175"/>
            <a:ext cx="3554412" cy="3067050"/>
            <a:chOff x="773113" y="1273175"/>
            <a:chExt cx="3554412" cy="3066395"/>
          </a:xfrm>
        </p:grpSpPr>
        <p:sp>
          <p:nvSpPr>
            <p:cNvPr id="214233" name="Freeform 3"/>
            <p:cNvSpPr>
              <a:spLocks/>
            </p:cNvSpPr>
            <p:nvPr/>
          </p:nvSpPr>
          <p:spPr bwMode="auto">
            <a:xfrm>
              <a:off x="773113" y="1273175"/>
              <a:ext cx="3554412" cy="2754313"/>
            </a:xfrm>
            <a:custGeom>
              <a:avLst/>
              <a:gdLst>
                <a:gd name="T0" fmla="*/ 2147483647 w 2406"/>
                <a:gd name="T1" fmla="*/ 2147483647 h 958"/>
                <a:gd name="T2" fmla="*/ 2147483647 w 2406"/>
                <a:gd name="T3" fmla="*/ 2147483647 h 958"/>
                <a:gd name="T4" fmla="*/ 2147483647 w 2406"/>
                <a:gd name="T5" fmla="*/ 2147483647 h 958"/>
                <a:gd name="T6" fmla="*/ 2147483647 w 2406"/>
                <a:gd name="T7" fmla="*/ 2147483647 h 958"/>
                <a:gd name="T8" fmla="*/ 2147483647 w 2406"/>
                <a:gd name="T9" fmla="*/ 2147483647 h 958"/>
                <a:gd name="T10" fmla="*/ 2147483647 w 2406"/>
                <a:gd name="T11" fmla="*/ 2147483647 h 958"/>
                <a:gd name="T12" fmla="*/ 2147483647 w 2406"/>
                <a:gd name="T13" fmla="*/ 2147483647 h 958"/>
                <a:gd name="T14" fmla="*/ 2147483647 w 2406"/>
                <a:gd name="T15" fmla="*/ 2147483647 h 958"/>
                <a:gd name="T16" fmla="*/ 2147483647 w 2406"/>
                <a:gd name="T17" fmla="*/ 2147483647 h 958"/>
                <a:gd name="T18" fmla="*/ 2147483647 w 2406"/>
                <a:gd name="T19" fmla="*/ 2147483647 h 958"/>
                <a:gd name="T20" fmla="*/ 2147483647 w 2406"/>
                <a:gd name="T21" fmla="*/ 2147483647 h 958"/>
                <a:gd name="T22" fmla="*/ 2147483647 w 2406"/>
                <a:gd name="T23" fmla="*/ 2147483647 h 958"/>
                <a:gd name="T24" fmla="*/ 2147483647 w 2406"/>
                <a:gd name="T25" fmla="*/ 2147483647 h 95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06"/>
                <a:gd name="T40" fmla="*/ 0 h 958"/>
                <a:gd name="T41" fmla="*/ 2406 w 2406"/>
                <a:gd name="T42" fmla="*/ 958 h 95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06" h="958">
                  <a:moveTo>
                    <a:pt x="2192" y="274"/>
                  </a:moveTo>
                  <a:cubicBezTo>
                    <a:pt x="1978" y="94"/>
                    <a:pt x="1990" y="122"/>
                    <a:pt x="1857" y="77"/>
                  </a:cubicBezTo>
                  <a:cubicBezTo>
                    <a:pt x="1724" y="32"/>
                    <a:pt x="1584" y="0"/>
                    <a:pt x="1393" y="7"/>
                  </a:cubicBezTo>
                  <a:cubicBezTo>
                    <a:pt x="1202" y="14"/>
                    <a:pt x="898" y="84"/>
                    <a:pt x="713" y="122"/>
                  </a:cubicBezTo>
                  <a:cubicBezTo>
                    <a:pt x="528" y="160"/>
                    <a:pt x="395" y="168"/>
                    <a:pt x="280" y="234"/>
                  </a:cubicBezTo>
                  <a:cubicBezTo>
                    <a:pt x="166" y="301"/>
                    <a:pt x="52" y="432"/>
                    <a:pt x="26" y="522"/>
                  </a:cubicBezTo>
                  <a:cubicBezTo>
                    <a:pt x="0" y="612"/>
                    <a:pt x="81" y="711"/>
                    <a:pt x="122" y="773"/>
                  </a:cubicBezTo>
                  <a:cubicBezTo>
                    <a:pt x="163" y="835"/>
                    <a:pt x="99" y="877"/>
                    <a:pt x="273" y="894"/>
                  </a:cubicBezTo>
                  <a:cubicBezTo>
                    <a:pt x="447" y="911"/>
                    <a:pt x="938" y="866"/>
                    <a:pt x="1169" y="876"/>
                  </a:cubicBezTo>
                  <a:cubicBezTo>
                    <a:pt x="1400" y="886"/>
                    <a:pt x="1499" y="950"/>
                    <a:pt x="1659" y="954"/>
                  </a:cubicBezTo>
                  <a:cubicBezTo>
                    <a:pt x="1819" y="958"/>
                    <a:pt x="2014" y="958"/>
                    <a:pt x="2129" y="897"/>
                  </a:cubicBezTo>
                  <a:cubicBezTo>
                    <a:pt x="2244" y="836"/>
                    <a:pt x="2327" y="856"/>
                    <a:pt x="2350" y="591"/>
                  </a:cubicBezTo>
                  <a:cubicBezTo>
                    <a:pt x="2373" y="326"/>
                    <a:pt x="2406" y="454"/>
                    <a:pt x="2192" y="274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234" name="Line 36"/>
            <p:cNvSpPr>
              <a:spLocks noChangeShapeType="1"/>
            </p:cNvSpPr>
            <p:nvPr/>
          </p:nvSpPr>
          <p:spPr bwMode="auto">
            <a:xfrm flipV="1">
              <a:off x="3775075" y="2344738"/>
              <a:ext cx="155575" cy="1428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235" name="Line 43"/>
            <p:cNvSpPr>
              <a:spLocks noChangeShapeType="1"/>
            </p:cNvSpPr>
            <p:nvPr/>
          </p:nvSpPr>
          <p:spPr bwMode="auto">
            <a:xfrm flipV="1">
              <a:off x="2665413" y="2517775"/>
              <a:ext cx="69532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236" name="Line 44"/>
            <p:cNvSpPr>
              <a:spLocks noChangeShapeType="1"/>
            </p:cNvSpPr>
            <p:nvPr/>
          </p:nvSpPr>
          <p:spPr bwMode="auto">
            <a:xfrm flipV="1">
              <a:off x="3924300" y="2201863"/>
              <a:ext cx="138113" cy="1428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237" name="Line 48"/>
            <p:cNvSpPr>
              <a:spLocks noChangeShapeType="1"/>
            </p:cNvSpPr>
            <p:nvPr/>
          </p:nvSpPr>
          <p:spPr bwMode="auto">
            <a:xfrm flipV="1">
              <a:off x="3279775" y="2736850"/>
              <a:ext cx="512763" cy="6127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359" name="Text Box 240"/>
            <p:cNvSpPr txBox="1">
              <a:spLocks noChangeArrowheads="1"/>
            </p:cNvSpPr>
            <p:nvPr/>
          </p:nvSpPr>
          <p:spPr bwMode="auto">
            <a:xfrm>
              <a:off x="2562225" y="3815807"/>
              <a:ext cx="1211263" cy="523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router</a:t>
              </a:r>
            </a:p>
            <a:p>
              <a:pPr>
                <a:defRPr/>
              </a:pPr>
              <a:r>
                <a:rPr lang="en-US" sz="140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(runs DHCP)</a:t>
              </a:r>
            </a:p>
          </p:txBody>
        </p:sp>
        <p:grpSp>
          <p:nvGrpSpPr>
            <p:cNvPr id="214239" name="Group 356"/>
            <p:cNvGrpSpPr>
              <a:grpSpLocks/>
            </p:cNvGrpSpPr>
            <p:nvPr/>
          </p:nvGrpSpPr>
          <p:grpSpPr bwMode="auto">
            <a:xfrm>
              <a:off x="1653422" y="1982680"/>
              <a:ext cx="843032" cy="814871"/>
              <a:chOff x="313" y="1497"/>
              <a:chExt cx="1152" cy="1014"/>
            </a:xfrm>
          </p:grpSpPr>
          <p:pic>
            <p:nvPicPr>
              <p:cNvPr id="214291" name="Picture 354" descr="laptop_stylized_small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13" y="1727"/>
                <a:ext cx="1152" cy="7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4292" name="Picture 355" descr="antenna_stylized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34" y="1497"/>
                <a:ext cx="1113" cy="6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91361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6925" y="2423867"/>
              <a:ext cx="879475" cy="349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40" name="Rectangle 43"/>
            <p:cNvSpPr>
              <a:spLocks noChangeArrowheads="1"/>
            </p:cNvSpPr>
            <p:nvPr/>
          </p:nvSpPr>
          <p:spPr bwMode="auto">
            <a:xfrm rot="16200000" flipH="1">
              <a:off x="3589349" y="3549138"/>
              <a:ext cx="104753" cy="244475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50000">
                  <a:schemeClr val="bg1"/>
                </a:gs>
                <a:gs pos="100000">
                  <a:srgbClr val="008000"/>
                </a:gs>
              </a:gsLst>
              <a:lin ang="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41" name="Rectangle 43"/>
            <p:cNvSpPr>
              <a:spLocks noChangeArrowheads="1"/>
            </p:cNvSpPr>
            <p:nvPr/>
          </p:nvSpPr>
          <p:spPr bwMode="auto">
            <a:xfrm rot="2460490">
              <a:off x="3206750" y="3274585"/>
              <a:ext cx="82550" cy="247597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50000">
                  <a:schemeClr val="bg1"/>
                </a:gs>
                <a:gs pos="100000">
                  <a:srgbClr val="008000"/>
                </a:gs>
              </a:gsLst>
              <a:lin ang="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42" name="Rectangle 43"/>
            <p:cNvSpPr>
              <a:spLocks noChangeArrowheads="1"/>
            </p:cNvSpPr>
            <p:nvPr/>
          </p:nvSpPr>
          <p:spPr bwMode="auto">
            <a:xfrm rot="-5400000">
              <a:off x="2499531" y="2388124"/>
              <a:ext cx="111101" cy="296863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50000">
                  <a:schemeClr val="bg1"/>
                </a:gs>
                <a:gs pos="100000">
                  <a:srgbClr val="008000"/>
                </a:gs>
              </a:gsLst>
              <a:lin ang="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4244" name="Group 248"/>
            <p:cNvGrpSpPr>
              <a:grpSpLocks/>
            </p:cNvGrpSpPr>
            <p:nvPr/>
          </p:nvGrpSpPr>
          <p:grpSpPr bwMode="auto">
            <a:xfrm>
              <a:off x="2597285" y="3210128"/>
              <a:ext cx="332569" cy="581078"/>
              <a:chOff x="4140" y="429"/>
              <a:chExt cx="1425" cy="2396"/>
            </a:xfrm>
          </p:grpSpPr>
          <p:sp>
            <p:nvSpPr>
              <p:cNvPr id="214259" name="Freeform 148"/>
              <p:cNvSpPr>
                <a:spLocks/>
              </p:cNvSpPr>
              <p:nvPr/>
            </p:nvSpPr>
            <p:spPr bwMode="auto">
              <a:xfrm>
                <a:off x="5268" y="433"/>
                <a:ext cx="283" cy="2286"/>
              </a:xfrm>
              <a:custGeom>
                <a:avLst/>
                <a:gdLst>
                  <a:gd name="T0" fmla="*/ 26 w 354"/>
                  <a:gd name="T1" fmla="*/ 0 h 2742"/>
                  <a:gd name="T2" fmla="*/ 145 w 354"/>
                  <a:gd name="T3" fmla="*/ 164 h 2742"/>
                  <a:gd name="T4" fmla="*/ 142 w 354"/>
                  <a:gd name="T5" fmla="*/ 1268 h 2742"/>
                  <a:gd name="T6" fmla="*/ 0 w 354"/>
                  <a:gd name="T7" fmla="*/ 1325 h 2742"/>
                  <a:gd name="T8" fmla="*/ 26 w 354"/>
                  <a:gd name="T9" fmla="*/ 0 h 27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2742">
                    <a:moveTo>
                      <a:pt x="63" y="0"/>
                    </a:moveTo>
                    <a:lnTo>
                      <a:pt x="354" y="339"/>
                    </a:lnTo>
                    <a:lnTo>
                      <a:pt x="346" y="2624"/>
                    </a:lnTo>
                    <a:lnTo>
                      <a:pt x="0" y="2742"/>
                    </a:lnTo>
                    <a:lnTo>
                      <a:pt x="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381" name="Rectangle 149"/>
              <p:cNvSpPr>
                <a:spLocks noChangeArrowheads="1"/>
              </p:cNvSpPr>
              <p:nvPr/>
            </p:nvSpPr>
            <p:spPr bwMode="auto">
              <a:xfrm>
                <a:off x="4207" y="426"/>
                <a:ext cx="1048" cy="2291"/>
              </a:xfrm>
              <a:prstGeom prst="rect">
                <a:avLst/>
              </a:pr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4261" name="Freeform 150"/>
              <p:cNvSpPr>
                <a:spLocks/>
              </p:cNvSpPr>
              <p:nvPr/>
            </p:nvSpPr>
            <p:spPr bwMode="auto">
              <a:xfrm>
                <a:off x="5321" y="570"/>
                <a:ext cx="169" cy="2115"/>
              </a:xfrm>
              <a:custGeom>
                <a:avLst/>
                <a:gdLst>
                  <a:gd name="T0" fmla="*/ 3 w 211"/>
                  <a:gd name="T1" fmla="*/ 0 h 2537"/>
                  <a:gd name="T2" fmla="*/ 87 w 211"/>
                  <a:gd name="T3" fmla="*/ 106 h 2537"/>
                  <a:gd name="T4" fmla="*/ 3 w 211"/>
                  <a:gd name="T5" fmla="*/ 1208 h 2537"/>
                  <a:gd name="T6" fmla="*/ 3 w 211"/>
                  <a:gd name="T7" fmla="*/ 0 h 253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1" h="2537">
                    <a:moveTo>
                      <a:pt x="7" y="0"/>
                    </a:moveTo>
                    <a:cubicBezTo>
                      <a:pt x="7" y="0"/>
                      <a:pt x="57" y="28"/>
                      <a:pt x="211" y="218"/>
                    </a:cubicBezTo>
                    <a:cubicBezTo>
                      <a:pt x="0" y="1229"/>
                      <a:pt x="41" y="2537"/>
                      <a:pt x="7" y="2501"/>
                    </a:cubicBezTo>
                    <a:lnTo>
                      <a:pt x="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F8F8F8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262" name="Freeform 151"/>
              <p:cNvSpPr>
                <a:spLocks/>
              </p:cNvSpPr>
              <p:nvPr/>
            </p:nvSpPr>
            <p:spPr bwMode="auto">
              <a:xfrm>
                <a:off x="5284" y="1640"/>
                <a:ext cx="263" cy="189"/>
              </a:xfrm>
              <a:custGeom>
                <a:avLst/>
                <a:gdLst>
                  <a:gd name="T0" fmla="*/ 2 w 328"/>
                  <a:gd name="T1" fmla="*/ 0 h 226"/>
                  <a:gd name="T2" fmla="*/ 136 w 328"/>
                  <a:gd name="T3" fmla="*/ 62 h 226"/>
                  <a:gd name="T4" fmla="*/ 135 w 328"/>
                  <a:gd name="T5" fmla="*/ 110 h 226"/>
                  <a:gd name="T6" fmla="*/ 0 w 328"/>
                  <a:gd name="T7" fmla="*/ 49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384" name="Rectangle 152"/>
              <p:cNvSpPr>
                <a:spLocks noChangeArrowheads="1"/>
              </p:cNvSpPr>
              <p:nvPr/>
            </p:nvSpPr>
            <p:spPr bwMode="auto">
              <a:xfrm>
                <a:off x="4214" y="688"/>
                <a:ext cx="592" cy="5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4264" name="Group 153"/>
              <p:cNvGrpSpPr>
                <a:grpSpLocks/>
              </p:cNvGrpSpPr>
              <p:nvPr/>
            </p:nvGrpSpPr>
            <p:grpSpPr bwMode="auto">
              <a:xfrm>
                <a:off x="4749" y="668"/>
                <a:ext cx="581" cy="145"/>
                <a:chOff x="614" y="2568"/>
                <a:chExt cx="725" cy="139"/>
              </a:xfrm>
            </p:grpSpPr>
            <p:sp>
              <p:nvSpPr>
                <p:cNvPr id="91410" name="AutoShape 154"/>
                <p:cNvSpPr>
                  <a:spLocks noChangeArrowheads="1"/>
                </p:cNvSpPr>
                <p:nvPr/>
              </p:nvSpPr>
              <p:spPr bwMode="auto">
                <a:xfrm>
                  <a:off x="617" y="2569"/>
                  <a:ext cx="721" cy="1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1411" name="AutoShape 155"/>
                <p:cNvSpPr>
                  <a:spLocks noChangeArrowheads="1"/>
                </p:cNvSpPr>
                <p:nvPr/>
              </p:nvSpPr>
              <p:spPr bwMode="auto">
                <a:xfrm>
                  <a:off x="634" y="2587"/>
                  <a:ext cx="688" cy="10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1386" name="Rectangle 156"/>
              <p:cNvSpPr>
                <a:spLocks noChangeArrowheads="1"/>
              </p:cNvSpPr>
              <p:nvPr/>
            </p:nvSpPr>
            <p:spPr bwMode="auto">
              <a:xfrm>
                <a:off x="4221" y="1015"/>
                <a:ext cx="599" cy="5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4266" name="Group 157"/>
              <p:cNvGrpSpPr>
                <a:grpSpLocks/>
              </p:cNvGrpSpPr>
              <p:nvPr/>
            </p:nvGrpSpPr>
            <p:grpSpPr bwMode="auto">
              <a:xfrm>
                <a:off x="4747" y="994"/>
                <a:ext cx="581" cy="134"/>
                <a:chOff x="614" y="2568"/>
                <a:chExt cx="725" cy="139"/>
              </a:xfrm>
            </p:grpSpPr>
            <p:sp>
              <p:nvSpPr>
                <p:cNvPr id="91408" name="AutoShape 158"/>
                <p:cNvSpPr>
                  <a:spLocks noChangeArrowheads="1"/>
                </p:cNvSpPr>
                <p:nvPr/>
              </p:nvSpPr>
              <p:spPr bwMode="auto">
                <a:xfrm>
                  <a:off x="611" y="2570"/>
                  <a:ext cx="730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1409" name="AutoShape 159"/>
                <p:cNvSpPr>
                  <a:spLocks noChangeArrowheads="1"/>
                </p:cNvSpPr>
                <p:nvPr/>
              </p:nvSpPr>
              <p:spPr bwMode="auto">
                <a:xfrm>
                  <a:off x="628" y="2583"/>
                  <a:ext cx="696" cy="10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1388" name="Rectangle 160"/>
              <p:cNvSpPr>
                <a:spLocks noChangeArrowheads="1"/>
              </p:cNvSpPr>
              <p:nvPr/>
            </p:nvSpPr>
            <p:spPr bwMode="auto">
              <a:xfrm>
                <a:off x="4214" y="1356"/>
                <a:ext cx="599" cy="4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1389" name="Rectangle 161"/>
              <p:cNvSpPr>
                <a:spLocks noChangeArrowheads="1"/>
              </p:cNvSpPr>
              <p:nvPr/>
            </p:nvSpPr>
            <p:spPr bwMode="auto">
              <a:xfrm>
                <a:off x="4228" y="1657"/>
                <a:ext cx="599" cy="4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4269" name="Group 162"/>
              <p:cNvGrpSpPr>
                <a:grpSpLocks/>
              </p:cNvGrpSpPr>
              <p:nvPr/>
            </p:nvGrpSpPr>
            <p:grpSpPr bwMode="auto">
              <a:xfrm>
                <a:off x="4735" y="1627"/>
                <a:ext cx="582" cy="151"/>
                <a:chOff x="614" y="2568"/>
                <a:chExt cx="725" cy="139"/>
              </a:xfrm>
            </p:grpSpPr>
            <p:sp>
              <p:nvSpPr>
                <p:cNvPr id="91406" name="AutoShape 163"/>
                <p:cNvSpPr>
                  <a:spLocks noChangeArrowheads="1"/>
                </p:cNvSpPr>
                <p:nvPr/>
              </p:nvSpPr>
              <p:spPr bwMode="auto">
                <a:xfrm>
                  <a:off x="618" y="2571"/>
                  <a:ext cx="720" cy="1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1407" name="AutoShape 164"/>
                <p:cNvSpPr>
                  <a:spLocks noChangeArrowheads="1"/>
                </p:cNvSpPr>
                <p:nvPr/>
              </p:nvSpPr>
              <p:spPr bwMode="auto">
                <a:xfrm>
                  <a:off x="635" y="2589"/>
                  <a:ext cx="686" cy="10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14270" name="Freeform 165"/>
              <p:cNvSpPr>
                <a:spLocks/>
              </p:cNvSpPr>
              <p:nvPr/>
            </p:nvSpPr>
            <p:spPr bwMode="auto">
              <a:xfrm>
                <a:off x="5288" y="1354"/>
                <a:ext cx="263" cy="188"/>
              </a:xfrm>
              <a:custGeom>
                <a:avLst/>
                <a:gdLst>
                  <a:gd name="T0" fmla="*/ 2 w 328"/>
                  <a:gd name="T1" fmla="*/ 0 h 226"/>
                  <a:gd name="T2" fmla="*/ 136 w 328"/>
                  <a:gd name="T3" fmla="*/ 61 h 226"/>
                  <a:gd name="T4" fmla="*/ 135 w 328"/>
                  <a:gd name="T5" fmla="*/ 108 h 226"/>
                  <a:gd name="T6" fmla="*/ 0 w 328"/>
                  <a:gd name="T7" fmla="*/ 47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14271" name="Group 166"/>
              <p:cNvGrpSpPr>
                <a:grpSpLocks/>
              </p:cNvGrpSpPr>
              <p:nvPr/>
            </p:nvGrpSpPr>
            <p:grpSpPr bwMode="auto">
              <a:xfrm>
                <a:off x="4739" y="1327"/>
                <a:ext cx="582" cy="139"/>
                <a:chOff x="614" y="2568"/>
                <a:chExt cx="725" cy="139"/>
              </a:xfrm>
            </p:grpSpPr>
            <p:sp>
              <p:nvSpPr>
                <p:cNvPr id="91404" name="AutoShape 167"/>
                <p:cNvSpPr>
                  <a:spLocks noChangeArrowheads="1"/>
                </p:cNvSpPr>
                <p:nvPr/>
              </p:nvSpPr>
              <p:spPr bwMode="auto">
                <a:xfrm>
                  <a:off x="613" y="2571"/>
                  <a:ext cx="729" cy="13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1405" name="AutoShape 168"/>
                <p:cNvSpPr>
                  <a:spLocks noChangeArrowheads="1"/>
                </p:cNvSpPr>
                <p:nvPr/>
              </p:nvSpPr>
              <p:spPr bwMode="auto">
                <a:xfrm>
                  <a:off x="630" y="2584"/>
                  <a:ext cx="695" cy="10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1393" name="Rectangle 169"/>
              <p:cNvSpPr>
                <a:spLocks noChangeArrowheads="1"/>
              </p:cNvSpPr>
              <p:nvPr/>
            </p:nvSpPr>
            <p:spPr bwMode="auto">
              <a:xfrm>
                <a:off x="5255" y="426"/>
                <a:ext cx="68" cy="2297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4273" name="Freeform 170"/>
              <p:cNvSpPr>
                <a:spLocks/>
              </p:cNvSpPr>
              <p:nvPr/>
            </p:nvSpPr>
            <p:spPr bwMode="auto">
              <a:xfrm>
                <a:off x="5312" y="1007"/>
                <a:ext cx="237" cy="213"/>
              </a:xfrm>
              <a:custGeom>
                <a:avLst/>
                <a:gdLst>
                  <a:gd name="T0" fmla="*/ 2 w 296"/>
                  <a:gd name="T1" fmla="*/ 0 h 256"/>
                  <a:gd name="T2" fmla="*/ 120 w 296"/>
                  <a:gd name="T3" fmla="*/ 69 h 256"/>
                  <a:gd name="T4" fmla="*/ 122 w 296"/>
                  <a:gd name="T5" fmla="*/ 122 h 256"/>
                  <a:gd name="T6" fmla="*/ 0 w 296"/>
                  <a:gd name="T7" fmla="*/ 47 h 256"/>
                  <a:gd name="T8" fmla="*/ 2 w 296"/>
                  <a:gd name="T9" fmla="*/ 0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256">
                    <a:moveTo>
                      <a:pt x="4" y="0"/>
                    </a:moveTo>
                    <a:cubicBezTo>
                      <a:pt x="55" y="10"/>
                      <a:pt x="144" y="68"/>
                      <a:pt x="292" y="144"/>
                    </a:cubicBezTo>
                    <a:cubicBezTo>
                      <a:pt x="290" y="178"/>
                      <a:pt x="296" y="188"/>
                      <a:pt x="296" y="256"/>
                    </a:cubicBezTo>
                    <a:cubicBezTo>
                      <a:pt x="296" y="256"/>
                      <a:pt x="160" y="176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274" name="Freeform 171"/>
              <p:cNvSpPr>
                <a:spLocks/>
              </p:cNvSpPr>
              <p:nvPr/>
            </p:nvSpPr>
            <p:spPr bwMode="auto">
              <a:xfrm>
                <a:off x="5315" y="680"/>
                <a:ext cx="244" cy="240"/>
              </a:xfrm>
              <a:custGeom>
                <a:avLst/>
                <a:gdLst>
                  <a:gd name="T0" fmla="*/ 0 w 304"/>
                  <a:gd name="T1" fmla="*/ 0 h 288"/>
                  <a:gd name="T2" fmla="*/ 126 w 304"/>
                  <a:gd name="T3" fmla="*/ 79 h 288"/>
                  <a:gd name="T4" fmla="*/ 118 w 304"/>
                  <a:gd name="T5" fmla="*/ 139 h 288"/>
                  <a:gd name="T6" fmla="*/ 3 w 304"/>
                  <a:gd name="T7" fmla="*/ 60 h 288"/>
                  <a:gd name="T8" fmla="*/ 0 w 304"/>
                  <a:gd name="T9" fmla="*/ 0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288">
                    <a:moveTo>
                      <a:pt x="0" y="0"/>
                    </a:moveTo>
                    <a:cubicBezTo>
                      <a:pt x="51" y="10"/>
                      <a:pt x="148" y="76"/>
                      <a:pt x="304" y="164"/>
                    </a:cubicBezTo>
                    <a:cubicBezTo>
                      <a:pt x="302" y="198"/>
                      <a:pt x="284" y="220"/>
                      <a:pt x="284" y="288"/>
                    </a:cubicBezTo>
                    <a:cubicBezTo>
                      <a:pt x="284" y="288"/>
                      <a:pt x="163" y="179"/>
                      <a:pt x="8" y="124"/>
                    </a:cubicBezTo>
                    <a:cubicBezTo>
                      <a:pt x="8" y="72"/>
                      <a:pt x="0" y="17"/>
                      <a:pt x="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396" name="Oval 172"/>
              <p:cNvSpPr>
                <a:spLocks noChangeArrowheads="1"/>
              </p:cNvSpPr>
              <p:nvPr/>
            </p:nvSpPr>
            <p:spPr bwMode="auto">
              <a:xfrm>
                <a:off x="5520" y="2612"/>
                <a:ext cx="48" cy="9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4276" name="Freeform 173"/>
              <p:cNvSpPr>
                <a:spLocks/>
              </p:cNvSpPr>
              <p:nvPr/>
            </p:nvSpPr>
            <p:spPr bwMode="auto">
              <a:xfrm>
                <a:off x="5302" y="2614"/>
                <a:ext cx="245" cy="200"/>
              </a:xfrm>
              <a:custGeom>
                <a:avLst/>
                <a:gdLst>
                  <a:gd name="T0" fmla="*/ 0 w 306"/>
                  <a:gd name="T1" fmla="*/ 51 h 240"/>
                  <a:gd name="T2" fmla="*/ 2 w 306"/>
                  <a:gd name="T3" fmla="*/ 116 h 240"/>
                  <a:gd name="T4" fmla="*/ 126 w 306"/>
                  <a:gd name="T5" fmla="*/ 53 h 240"/>
                  <a:gd name="T6" fmla="*/ 123 w 306"/>
                  <a:gd name="T7" fmla="*/ 0 h 240"/>
                  <a:gd name="T8" fmla="*/ 0 w 306"/>
                  <a:gd name="T9" fmla="*/ 51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240">
                    <a:moveTo>
                      <a:pt x="0" y="106"/>
                    </a:moveTo>
                    <a:lnTo>
                      <a:pt x="2" y="240"/>
                    </a:lnTo>
                    <a:lnTo>
                      <a:pt x="306" y="110"/>
                    </a:lnTo>
                    <a:lnTo>
                      <a:pt x="300" y="0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398" name="AutoShape 174"/>
              <p:cNvSpPr>
                <a:spLocks noChangeArrowheads="1"/>
              </p:cNvSpPr>
              <p:nvPr/>
            </p:nvSpPr>
            <p:spPr bwMode="auto">
              <a:xfrm>
                <a:off x="4139" y="2678"/>
                <a:ext cx="1204" cy="164"/>
              </a:xfrm>
              <a:prstGeom prst="roundRect">
                <a:avLst>
                  <a:gd name="adj" fmla="val 500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1399" name="AutoShape 175"/>
              <p:cNvSpPr>
                <a:spLocks noChangeArrowheads="1"/>
              </p:cNvSpPr>
              <p:nvPr/>
            </p:nvSpPr>
            <p:spPr bwMode="auto">
              <a:xfrm>
                <a:off x="4207" y="2717"/>
                <a:ext cx="1068" cy="8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1400" name="Oval 176"/>
              <p:cNvSpPr>
                <a:spLocks noChangeArrowheads="1"/>
              </p:cNvSpPr>
              <p:nvPr/>
            </p:nvSpPr>
            <p:spPr bwMode="auto">
              <a:xfrm>
                <a:off x="4309" y="2383"/>
                <a:ext cx="156" cy="144"/>
              </a:xfrm>
              <a:prstGeom prst="ellipse">
                <a:avLst/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1401" name="Oval 177"/>
              <p:cNvSpPr>
                <a:spLocks noChangeArrowheads="1"/>
              </p:cNvSpPr>
              <p:nvPr/>
            </p:nvSpPr>
            <p:spPr bwMode="auto">
              <a:xfrm>
                <a:off x="4486" y="2383"/>
                <a:ext cx="163" cy="1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91402" name="Oval 178"/>
              <p:cNvSpPr>
                <a:spLocks noChangeArrowheads="1"/>
              </p:cNvSpPr>
              <p:nvPr/>
            </p:nvSpPr>
            <p:spPr bwMode="auto">
              <a:xfrm>
                <a:off x="4663" y="2383"/>
                <a:ext cx="156" cy="144"/>
              </a:xfrm>
              <a:prstGeom prst="ellipse">
                <a:avLst/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1403" name="Rectangle 179"/>
              <p:cNvSpPr>
                <a:spLocks noChangeArrowheads="1"/>
              </p:cNvSpPr>
              <p:nvPr/>
            </p:nvSpPr>
            <p:spPr bwMode="auto">
              <a:xfrm>
                <a:off x="5065" y="1834"/>
                <a:ext cx="82" cy="772"/>
              </a:xfrm>
              <a:prstGeom prst="rect">
                <a:avLst/>
              </a:prstGeom>
              <a:solidFill>
                <a:srgbClr val="29292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4245" name="Group 48"/>
            <p:cNvGrpSpPr>
              <a:grpSpLocks/>
            </p:cNvGrpSpPr>
            <p:nvPr/>
          </p:nvGrpSpPr>
          <p:grpSpPr bwMode="auto">
            <a:xfrm>
              <a:off x="2795471" y="3465563"/>
              <a:ext cx="735669" cy="376863"/>
              <a:chOff x="3600" y="219"/>
              <a:chExt cx="360" cy="175"/>
            </a:xfrm>
          </p:grpSpPr>
          <p:sp>
            <p:nvSpPr>
              <p:cNvPr id="91367" name="Oval 49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1368" name="Line 50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1369" name="Line 51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1370" name="Rectangle 52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3" cy="59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400" i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1371" name="Oval 53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4251" name="Group 54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91377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91378" name="Line 5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91379" name="Line 5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214252" name="Group 58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91374" name="Line 5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91375" name="Line 6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91376" name="Line 61"/>
                <p:cNvSpPr>
                  <a:spLocks noChangeShapeType="1"/>
                </p:cNvSpPr>
                <p:nvPr/>
              </p:nvSpPr>
              <p:spPr bwMode="auto">
                <a:xfrm>
                  <a:off x="2894" y="853"/>
                  <a:ext cx="52" cy="9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</p:grpSp>
      </p:grpSp>
      <p:sp>
        <p:nvSpPr>
          <p:cNvPr id="911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i="0" dirty="0" smtClean="0">
                <a:latin typeface="Arial" charset="0"/>
              </a:rPr>
              <a:t>Link </a:t>
            </a:r>
            <a:r>
              <a:rPr lang="en-US" i="0" dirty="0">
                <a:latin typeface="Arial" charset="0"/>
              </a:rPr>
              <a:t>Layer</a:t>
            </a:r>
          </a:p>
        </p:txBody>
      </p:sp>
      <p:sp>
        <p:nvSpPr>
          <p:cNvPr id="911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5-</a:t>
            </a:r>
            <a:fld id="{68BFC042-5916-4A61-9D7A-449F359B8C7C}" type="slidenum">
              <a:rPr lang="en-US"/>
              <a:pPr/>
              <a:t>47</a:t>
            </a:fld>
            <a:endParaRPr lang="en-US"/>
          </a:p>
        </p:txBody>
      </p:sp>
      <p:sp>
        <p:nvSpPr>
          <p:cNvPr id="214020" name="Freeform 236"/>
          <p:cNvSpPr>
            <a:spLocks/>
          </p:cNvSpPr>
          <p:nvPr/>
        </p:nvSpPr>
        <p:spPr bwMode="auto">
          <a:xfrm>
            <a:off x="4751388" y="706438"/>
            <a:ext cx="3759200" cy="2473325"/>
          </a:xfrm>
          <a:custGeom>
            <a:avLst/>
            <a:gdLst>
              <a:gd name="T0" fmla="*/ 2147483647 w 2368"/>
              <a:gd name="T1" fmla="*/ 2147483647 h 1558"/>
              <a:gd name="T2" fmla="*/ 2147483647 w 2368"/>
              <a:gd name="T3" fmla="*/ 2147483647 h 1558"/>
              <a:gd name="T4" fmla="*/ 2147483647 w 2368"/>
              <a:gd name="T5" fmla="*/ 2147483647 h 1558"/>
              <a:gd name="T6" fmla="*/ 2147483647 w 2368"/>
              <a:gd name="T7" fmla="*/ 2147483647 h 1558"/>
              <a:gd name="T8" fmla="*/ 2147483647 w 2368"/>
              <a:gd name="T9" fmla="*/ 2147483647 h 1558"/>
              <a:gd name="T10" fmla="*/ 2147483647 w 2368"/>
              <a:gd name="T11" fmla="*/ 2147483647 h 1558"/>
              <a:gd name="T12" fmla="*/ 2147483647 w 2368"/>
              <a:gd name="T13" fmla="*/ 2147483647 h 1558"/>
              <a:gd name="T14" fmla="*/ 2147483647 w 2368"/>
              <a:gd name="T15" fmla="*/ 2147483647 h 1558"/>
              <a:gd name="T16" fmla="*/ 2147483647 w 2368"/>
              <a:gd name="T17" fmla="*/ 2147483647 h 1558"/>
              <a:gd name="T18" fmla="*/ 2147483647 w 2368"/>
              <a:gd name="T19" fmla="*/ 2147483647 h 1558"/>
              <a:gd name="T20" fmla="*/ 2147483647 w 2368"/>
              <a:gd name="T21" fmla="*/ 2147483647 h 1558"/>
              <a:gd name="T22" fmla="*/ 2147483647 w 2368"/>
              <a:gd name="T23" fmla="*/ 2147483647 h 1558"/>
              <a:gd name="T24" fmla="*/ 2147483647 w 2368"/>
              <a:gd name="T25" fmla="*/ 2147483647 h 1558"/>
              <a:gd name="T26" fmla="*/ 2147483647 w 2368"/>
              <a:gd name="T27" fmla="*/ 2147483647 h 1558"/>
              <a:gd name="T28" fmla="*/ 2147483647 w 2368"/>
              <a:gd name="T29" fmla="*/ 2147483647 h 1558"/>
              <a:gd name="T30" fmla="*/ 2147483647 w 2368"/>
              <a:gd name="T31" fmla="*/ 2147483647 h 1558"/>
              <a:gd name="T32" fmla="*/ 2147483647 w 2368"/>
              <a:gd name="T33" fmla="*/ 2147483647 h 1558"/>
              <a:gd name="T34" fmla="*/ 2147483647 w 2368"/>
              <a:gd name="T35" fmla="*/ 2147483647 h 1558"/>
              <a:gd name="T36" fmla="*/ 2147483647 w 2368"/>
              <a:gd name="T37" fmla="*/ 2147483647 h 1558"/>
              <a:gd name="T38" fmla="*/ 2147483647 w 2368"/>
              <a:gd name="T39" fmla="*/ 2147483647 h 1558"/>
              <a:gd name="T40" fmla="*/ 2147483647 w 2368"/>
              <a:gd name="T41" fmla="*/ 2147483647 h 1558"/>
              <a:gd name="T42" fmla="*/ 2147483647 w 2368"/>
              <a:gd name="T43" fmla="*/ 2147483647 h 1558"/>
              <a:gd name="T44" fmla="*/ 2147483647 w 2368"/>
              <a:gd name="T45" fmla="*/ 2147483647 h 155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368" h="1558">
                <a:moveTo>
                  <a:pt x="84" y="632"/>
                </a:moveTo>
                <a:cubicBezTo>
                  <a:pt x="51" y="704"/>
                  <a:pt x="28" y="747"/>
                  <a:pt x="16" y="809"/>
                </a:cubicBezTo>
                <a:cubicBezTo>
                  <a:pt x="4" y="871"/>
                  <a:pt x="0" y="949"/>
                  <a:pt x="9" y="1005"/>
                </a:cubicBezTo>
                <a:cubicBezTo>
                  <a:pt x="18" y="1061"/>
                  <a:pt x="44" y="1087"/>
                  <a:pt x="70" y="1147"/>
                </a:cubicBezTo>
                <a:cubicBezTo>
                  <a:pt x="96" y="1207"/>
                  <a:pt x="130" y="1314"/>
                  <a:pt x="165" y="1364"/>
                </a:cubicBezTo>
                <a:cubicBezTo>
                  <a:pt x="200" y="1414"/>
                  <a:pt x="223" y="1428"/>
                  <a:pt x="280" y="1446"/>
                </a:cubicBezTo>
                <a:cubicBezTo>
                  <a:pt x="337" y="1464"/>
                  <a:pt x="397" y="1472"/>
                  <a:pt x="510" y="1473"/>
                </a:cubicBezTo>
                <a:cubicBezTo>
                  <a:pt x="623" y="1474"/>
                  <a:pt x="854" y="1457"/>
                  <a:pt x="958" y="1452"/>
                </a:cubicBezTo>
                <a:cubicBezTo>
                  <a:pt x="1062" y="1447"/>
                  <a:pt x="1065" y="1440"/>
                  <a:pt x="1134" y="1446"/>
                </a:cubicBezTo>
                <a:cubicBezTo>
                  <a:pt x="1203" y="1452"/>
                  <a:pt x="1293" y="1468"/>
                  <a:pt x="1371" y="1486"/>
                </a:cubicBezTo>
                <a:cubicBezTo>
                  <a:pt x="1449" y="1504"/>
                  <a:pt x="1495" y="1550"/>
                  <a:pt x="1601" y="1554"/>
                </a:cubicBezTo>
                <a:cubicBezTo>
                  <a:pt x="1707" y="1558"/>
                  <a:pt x="1893" y="1556"/>
                  <a:pt x="2008" y="1513"/>
                </a:cubicBezTo>
                <a:cubicBezTo>
                  <a:pt x="2123" y="1470"/>
                  <a:pt x="2236" y="1409"/>
                  <a:pt x="2293" y="1297"/>
                </a:cubicBezTo>
                <a:cubicBezTo>
                  <a:pt x="2350" y="1185"/>
                  <a:pt x="2339" y="950"/>
                  <a:pt x="2347" y="843"/>
                </a:cubicBezTo>
                <a:cubicBezTo>
                  <a:pt x="2355" y="736"/>
                  <a:pt x="2368" y="717"/>
                  <a:pt x="2340" y="653"/>
                </a:cubicBezTo>
                <a:cubicBezTo>
                  <a:pt x="2312" y="589"/>
                  <a:pt x="2247" y="537"/>
                  <a:pt x="2177" y="456"/>
                </a:cubicBezTo>
                <a:cubicBezTo>
                  <a:pt x="2107" y="375"/>
                  <a:pt x="2016" y="235"/>
                  <a:pt x="1920" y="165"/>
                </a:cubicBezTo>
                <a:cubicBezTo>
                  <a:pt x="1824" y="95"/>
                  <a:pt x="1716" y="61"/>
                  <a:pt x="1601" y="36"/>
                </a:cubicBezTo>
                <a:cubicBezTo>
                  <a:pt x="1486" y="11"/>
                  <a:pt x="1343" y="0"/>
                  <a:pt x="1229" y="16"/>
                </a:cubicBezTo>
                <a:cubicBezTo>
                  <a:pt x="1115" y="32"/>
                  <a:pt x="1042" y="90"/>
                  <a:pt x="917" y="131"/>
                </a:cubicBezTo>
                <a:cubicBezTo>
                  <a:pt x="792" y="172"/>
                  <a:pt x="595" y="219"/>
                  <a:pt x="477" y="260"/>
                </a:cubicBezTo>
                <a:cubicBezTo>
                  <a:pt x="359" y="301"/>
                  <a:pt x="280" y="311"/>
                  <a:pt x="212" y="375"/>
                </a:cubicBezTo>
                <a:cubicBezTo>
                  <a:pt x="144" y="439"/>
                  <a:pt x="117" y="560"/>
                  <a:pt x="84" y="632"/>
                </a:cubicBezTo>
                <a:close/>
              </a:path>
            </a:pathLst>
          </a:custGeom>
          <a:solidFill>
            <a:srgbClr val="00CCFF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grpSp>
        <p:nvGrpSpPr>
          <p:cNvPr id="214021" name="Group 44"/>
          <p:cNvGrpSpPr>
            <a:grpSpLocks/>
          </p:cNvGrpSpPr>
          <p:nvPr/>
        </p:nvGrpSpPr>
        <p:grpSpPr bwMode="auto">
          <a:xfrm>
            <a:off x="1195388" y="1081088"/>
            <a:ext cx="976312" cy="1460500"/>
            <a:chOff x="651" y="681"/>
            <a:chExt cx="615" cy="920"/>
          </a:xfrm>
        </p:grpSpPr>
        <p:sp>
          <p:nvSpPr>
            <p:cNvPr id="214225" name="Freeform 45"/>
            <p:cNvSpPr>
              <a:spLocks/>
            </p:cNvSpPr>
            <p:nvPr/>
          </p:nvSpPr>
          <p:spPr bwMode="auto">
            <a:xfrm>
              <a:off x="662" y="698"/>
              <a:ext cx="604" cy="903"/>
            </a:xfrm>
            <a:custGeom>
              <a:avLst/>
              <a:gdLst>
                <a:gd name="T0" fmla="*/ 496 w 604"/>
                <a:gd name="T1" fmla="*/ 0 h 903"/>
                <a:gd name="T2" fmla="*/ 604 w 604"/>
                <a:gd name="T3" fmla="*/ 903 h 903"/>
                <a:gd name="T4" fmla="*/ 0 w 604"/>
                <a:gd name="T5" fmla="*/ 788 h 903"/>
                <a:gd name="T6" fmla="*/ 456 w 604"/>
                <a:gd name="T7" fmla="*/ 750 h 903"/>
                <a:gd name="T8" fmla="*/ 496 w 604"/>
                <a:gd name="T9" fmla="*/ 0 h 9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4" h="903">
                  <a:moveTo>
                    <a:pt x="496" y="0"/>
                  </a:moveTo>
                  <a:lnTo>
                    <a:pt x="604" y="903"/>
                  </a:lnTo>
                  <a:lnTo>
                    <a:pt x="0" y="788"/>
                  </a:lnTo>
                  <a:lnTo>
                    <a:pt x="456" y="750"/>
                  </a:lnTo>
                  <a:lnTo>
                    <a:pt x="496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214226" name="Group 46"/>
            <p:cNvGrpSpPr>
              <a:grpSpLocks/>
            </p:cNvGrpSpPr>
            <p:nvPr/>
          </p:nvGrpSpPr>
          <p:grpSpPr bwMode="auto">
            <a:xfrm>
              <a:off x="651" y="681"/>
              <a:ext cx="500" cy="828"/>
              <a:chOff x="569" y="2954"/>
              <a:chExt cx="500" cy="828"/>
            </a:xfrm>
          </p:grpSpPr>
          <p:sp>
            <p:nvSpPr>
              <p:cNvPr id="91348" name="Rectangle 47"/>
              <p:cNvSpPr>
                <a:spLocks noChangeArrowheads="1"/>
              </p:cNvSpPr>
              <p:nvPr/>
            </p:nvSpPr>
            <p:spPr bwMode="auto">
              <a:xfrm>
                <a:off x="576" y="2973"/>
                <a:ext cx="493" cy="79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349" name="Text Box 48"/>
              <p:cNvSpPr txBox="1">
                <a:spLocks noChangeArrowheads="1"/>
              </p:cNvSpPr>
              <p:nvPr/>
            </p:nvSpPr>
            <p:spPr bwMode="auto">
              <a:xfrm>
                <a:off x="639" y="2954"/>
                <a:ext cx="385" cy="8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1600" i="0" smtClean="0">
                    <a:latin typeface="Arial" charset="0"/>
                  </a:rPr>
                  <a:t>DNS</a:t>
                </a:r>
              </a:p>
              <a:p>
                <a:pPr algn="ctr">
                  <a:defRPr/>
                </a:pPr>
                <a:r>
                  <a:rPr lang="en-US" sz="1600" i="0" smtClean="0">
                    <a:latin typeface="Arial" charset="0"/>
                  </a:rPr>
                  <a:t>UDP</a:t>
                </a:r>
              </a:p>
              <a:p>
                <a:pPr algn="ctr">
                  <a:defRPr/>
                </a:pPr>
                <a:r>
                  <a:rPr lang="en-US" sz="1600" i="0" smtClean="0">
                    <a:latin typeface="Arial" charset="0"/>
                  </a:rPr>
                  <a:t>IP</a:t>
                </a:r>
              </a:p>
              <a:p>
                <a:pPr algn="ctr">
                  <a:defRPr/>
                </a:pPr>
                <a:r>
                  <a:rPr lang="en-US" sz="1600" i="0" smtClean="0">
                    <a:latin typeface="Arial" charset="0"/>
                  </a:rPr>
                  <a:t>Eth</a:t>
                </a:r>
              </a:p>
              <a:p>
                <a:pPr algn="ctr">
                  <a:defRPr/>
                </a:pPr>
                <a:r>
                  <a:rPr lang="en-US" sz="1600" i="0" smtClean="0">
                    <a:latin typeface="Arial" charset="0"/>
                  </a:rPr>
                  <a:t>Phy</a:t>
                </a:r>
              </a:p>
            </p:txBody>
          </p:sp>
          <p:sp>
            <p:nvSpPr>
              <p:cNvPr id="91350" name="Line 49"/>
              <p:cNvSpPr>
                <a:spLocks noChangeShapeType="1"/>
              </p:cNvSpPr>
              <p:nvPr/>
            </p:nvSpPr>
            <p:spPr bwMode="auto">
              <a:xfrm>
                <a:off x="578" y="3130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1351" name="Line 50"/>
              <p:cNvSpPr>
                <a:spLocks noChangeShapeType="1"/>
              </p:cNvSpPr>
              <p:nvPr/>
            </p:nvSpPr>
            <p:spPr bwMode="auto">
              <a:xfrm>
                <a:off x="575" y="3289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1352" name="Line 51"/>
              <p:cNvSpPr>
                <a:spLocks noChangeShapeType="1"/>
              </p:cNvSpPr>
              <p:nvPr/>
            </p:nvSpPr>
            <p:spPr bwMode="auto">
              <a:xfrm>
                <a:off x="572" y="3448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1353" name="Line 52"/>
              <p:cNvSpPr>
                <a:spLocks noChangeShapeType="1"/>
              </p:cNvSpPr>
              <p:nvPr/>
            </p:nvSpPr>
            <p:spPr bwMode="auto">
              <a:xfrm>
                <a:off x="569" y="3607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</p:grpSp>
      </p:grpSp>
      <p:grpSp>
        <p:nvGrpSpPr>
          <p:cNvPr id="705589" name="Group 53"/>
          <p:cNvGrpSpPr>
            <a:grpSpLocks/>
          </p:cNvGrpSpPr>
          <p:nvPr/>
        </p:nvGrpSpPr>
        <p:grpSpPr bwMode="auto">
          <a:xfrm>
            <a:off x="520700" y="1162050"/>
            <a:ext cx="460375" cy="244475"/>
            <a:chOff x="844" y="3337"/>
            <a:chExt cx="290" cy="154"/>
          </a:xfrm>
        </p:grpSpPr>
        <p:sp>
          <p:nvSpPr>
            <p:cNvPr id="91344" name="Rectangle 54"/>
            <p:cNvSpPr>
              <a:spLocks noChangeArrowheads="1"/>
            </p:cNvSpPr>
            <p:nvPr/>
          </p:nvSpPr>
          <p:spPr bwMode="auto">
            <a:xfrm>
              <a:off x="889" y="3370"/>
              <a:ext cx="245" cy="8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45" name="Text Box 55"/>
            <p:cNvSpPr txBox="1">
              <a:spLocks noChangeArrowheads="1"/>
            </p:cNvSpPr>
            <p:nvPr/>
          </p:nvSpPr>
          <p:spPr bwMode="auto">
            <a:xfrm>
              <a:off x="844" y="3337"/>
              <a:ext cx="285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000" i="0" smtClean="0">
                  <a:solidFill>
                    <a:schemeClr val="bg1"/>
                  </a:solidFill>
                  <a:latin typeface="Arial" charset="0"/>
                </a:rPr>
                <a:t>DNS</a:t>
              </a:r>
            </a:p>
          </p:txBody>
        </p:sp>
      </p:grpSp>
      <p:grpSp>
        <p:nvGrpSpPr>
          <p:cNvPr id="214023" name="Group 58"/>
          <p:cNvGrpSpPr>
            <a:grpSpLocks/>
          </p:cNvGrpSpPr>
          <p:nvPr/>
        </p:nvGrpSpPr>
        <p:grpSpPr bwMode="auto">
          <a:xfrm>
            <a:off x="460375" y="1387475"/>
            <a:ext cx="561975" cy="244475"/>
            <a:chOff x="740" y="3209"/>
            <a:chExt cx="354" cy="154"/>
          </a:xfrm>
        </p:grpSpPr>
        <p:grpSp>
          <p:nvGrpSpPr>
            <p:cNvPr id="214218" name="Group 59"/>
            <p:cNvGrpSpPr>
              <a:grpSpLocks/>
            </p:cNvGrpSpPr>
            <p:nvPr/>
          </p:nvGrpSpPr>
          <p:grpSpPr bwMode="auto">
            <a:xfrm>
              <a:off x="794" y="3209"/>
              <a:ext cx="290" cy="154"/>
              <a:chOff x="844" y="3337"/>
              <a:chExt cx="290" cy="154"/>
            </a:xfrm>
          </p:grpSpPr>
          <p:sp>
            <p:nvSpPr>
              <p:cNvPr id="91342" name="Rectangle 60"/>
              <p:cNvSpPr>
                <a:spLocks noChangeArrowheads="1"/>
              </p:cNvSpPr>
              <p:nvPr/>
            </p:nvSpPr>
            <p:spPr bwMode="auto">
              <a:xfrm>
                <a:off x="889" y="3370"/>
                <a:ext cx="245" cy="8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343" name="Text Box 61"/>
              <p:cNvSpPr txBox="1">
                <a:spLocks noChangeArrowheads="1"/>
              </p:cNvSpPr>
              <p:nvPr/>
            </p:nvSpPr>
            <p:spPr bwMode="auto">
              <a:xfrm>
                <a:off x="844" y="3337"/>
                <a:ext cx="285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i="0" smtClean="0">
                    <a:solidFill>
                      <a:schemeClr val="bg1"/>
                    </a:solidFill>
                    <a:latin typeface="Arial" charset="0"/>
                  </a:rPr>
                  <a:t>DNS</a:t>
                </a:r>
              </a:p>
            </p:txBody>
          </p:sp>
        </p:grpSp>
        <p:sp>
          <p:nvSpPr>
            <p:cNvPr id="91340" name="Rectangle 62"/>
            <p:cNvSpPr>
              <a:spLocks noChangeArrowheads="1"/>
            </p:cNvSpPr>
            <p:nvPr/>
          </p:nvSpPr>
          <p:spPr bwMode="auto">
            <a:xfrm>
              <a:off x="750" y="3244"/>
              <a:ext cx="88" cy="8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41" name="Rectangle 63"/>
            <p:cNvSpPr>
              <a:spLocks noChangeArrowheads="1"/>
            </p:cNvSpPr>
            <p:nvPr/>
          </p:nvSpPr>
          <p:spPr bwMode="auto">
            <a:xfrm>
              <a:off x="740" y="3238"/>
              <a:ext cx="354" cy="94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4024" name="Group 64"/>
          <p:cNvGrpSpPr>
            <a:grpSpLocks/>
          </p:cNvGrpSpPr>
          <p:nvPr/>
        </p:nvGrpSpPr>
        <p:grpSpPr bwMode="auto">
          <a:xfrm>
            <a:off x="460375" y="1622425"/>
            <a:ext cx="561975" cy="244475"/>
            <a:chOff x="836" y="3305"/>
            <a:chExt cx="354" cy="154"/>
          </a:xfrm>
        </p:grpSpPr>
        <p:grpSp>
          <p:nvGrpSpPr>
            <p:cNvPr id="214212" name="Group 65"/>
            <p:cNvGrpSpPr>
              <a:grpSpLocks/>
            </p:cNvGrpSpPr>
            <p:nvPr/>
          </p:nvGrpSpPr>
          <p:grpSpPr bwMode="auto">
            <a:xfrm>
              <a:off x="890" y="3305"/>
              <a:ext cx="290" cy="154"/>
              <a:chOff x="844" y="3337"/>
              <a:chExt cx="290" cy="154"/>
            </a:xfrm>
          </p:grpSpPr>
          <p:sp>
            <p:nvSpPr>
              <p:cNvPr id="91337" name="Rectangle 66"/>
              <p:cNvSpPr>
                <a:spLocks noChangeArrowheads="1"/>
              </p:cNvSpPr>
              <p:nvPr/>
            </p:nvSpPr>
            <p:spPr bwMode="auto">
              <a:xfrm>
                <a:off x="889" y="3370"/>
                <a:ext cx="245" cy="8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338" name="Text Box 67"/>
              <p:cNvSpPr txBox="1">
                <a:spLocks noChangeArrowheads="1"/>
              </p:cNvSpPr>
              <p:nvPr/>
            </p:nvSpPr>
            <p:spPr bwMode="auto">
              <a:xfrm>
                <a:off x="844" y="3337"/>
                <a:ext cx="285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i="0" smtClean="0">
                    <a:solidFill>
                      <a:schemeClr val="bg1"/>
                    </a:solidFill>
                    <a:latin typeface="Arial" charset="0"/>
                  </a:rPr>
                  <a:t>DNS</a:t>
                </a:r>
              </a:p>
            </p:txBody>
          </p:sp>
        </p:grpSp>
        <p:grpSp>
          <p:nvGrpSpPr>
            <p:cNvPr id="214213" name="Group 68"/>
            <p:cNvGrpSpPr>
              <a:grpSpLocks/>
            </p:cNvGrpSpPr>
            <p:nvPr/>
          </p:nvGrpSpPr>
          <p:grpSpPr bwMode="auto">
            <a:xfrm>
              <a:off x="836" y="3334"/>
              <a:ext cx="354" cy="94"/>
              <a:chOff x="836" y="3334"/>
              <a:chExt cx="354" cy="94"/>
            </a:xfrm>
          </p:grpSpPr>
          <p:sp>
            <p:nvSpPr>
              <p:cNvPr id="91335" name="Rectangle 69"/>
              <p:cNvSpPr>
                <a:spLocks noChangeArrowheads="1"/>
              </p:cNvSpPr>
              <p:nvPr/>
            </p:nvSpPr>
            <p:spPr bwMode="auto">
              <a:xfrm>
                <a:off x="846" y="3340"/>
                <a:ext cx="88" cy="8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336" name="Rectangle 70"/>
              <p:cNvSpPr>
                <a:spLocks noChangeArrowheads="1"/>
              </p:cNvSpPr>
              <p:nvPr/>
            </p:nvSpPr>
            <p:spPr bwMode="auto">
              <a:xfrm>
                <a:off x="836" y="3334"/>
                <a:ext cx="354" cy="94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14025" name="Group 71"/>
          <p:cNvGrpSpPr>
            <a:grpSpLocks/>
          </p:cNvGrpSpPr>
          <p:nvPr/>
        </p:nvGrpSpPr>
        <p:grpSpPr bwMode="auto">
          <a:xfrm>
            <a:off x="280988" y="1654175"/>
            <a:ext cx="762000" cy="177800"/>
            <a:chOff x="627" y="3377"/>
            <a:chExt cx="480" cy="112"/>
          </a:xfrm>
        </p:grpSpPr>
        <p:sp>
          <p:nvSpPr>
            <p:cNvPr id="91331" name="Rectangle 72"/>
            <p:cNvSpPr>
              <a:spLocks noChangeArrowheads="1"/>
            </p:cNvSpPr>
            <p:nvPr/>
          </p:nvSpPr>
          <p:spPr bwMode="auto">
            <a:xfrm>
              <a:off x="636" y="3388"/>
              <a:ext cx="96" cy="9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32" name="Rectangle 73"/>
            <p:cNvSpPr>
              <a:spLocks noChangeArrowheads="1"/>
            </p:cNvSpPr>
            <p:nvPr/>
          </p:nvSpPr>
          <p:spPr bwMode="auto">
            <a:xfrm>
              <a:off x="627" y="3377"/>
              <a:ext cx="480" cy="112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4026" name="Group 74"/>
          <p:cNvGrpSpPr>
            <a:grpSpLocks/>
          </p:cNvGrpSpPr>
          <p:nvPr/>
        </p:nvGrpSpPr>
        <p:grpSpPr bwMode="auto">
          <a:xfrm>
            <a:off x="85725" y="1885950"/>
            <a:ext cx="1081088" cy="244475"/>
            <a:chOff x="504" y="3523"/>
            <a:chExt cx="681" cy="154"/>
          </a:xfrm>
        </p:grpSpPr>
        <p:grpSp>
          <p:nvGrpSpPr>
            <p:cNvPr id="214197" name="Group 75"/>
            <p:cNvGrpSpPr>
              <a:grpSpLocks/>
            </p:cNvGrpSpPr>
            <p:nvPr/>
          </p:nvGrpSpPr>
          <p:grpSpPr bwMode="auto">
            <a:xfrm>
              <a:off x="623" y="3523"/>
              <a:ext cx="480" cy="154"/>
              <a:chOff x="723" y="3453"/>
              <a:chExt cx="480" cy="154"/>
            </a:xfrm>
          </p:grpSpPr>
          <p:grpSp>
            <p:nvGrpSpPr>
              <p:cNvPr id="214201" name="Group 76"/>
              <p:cNvGrpSpPr>
                <a:grpSpLocks/>
              </p:cNvGrpSpPr>
              <p:nvPr/>
            </p:nvGrpSpPr>
            <p:grpSpPr bwMode="auto">
              <a:xfrm>
                <a:off x="836" y="3453"/>
                <a:ext cx="354" cy="154"/>
                <a:chOff x="836" y="3305"/>
                <a:chExt cx="354" cy="154"/>
              </a:xfrm>
            </p:grpSpPr>
            <p:grpSp>
              <p:nvGrpSpPr>
                <p:cNvPr id="214204" name="Group 77"/>
                <p:cNvGrpSpPr>
                  <a:grpSpLocks/>
                </p:cNvGrpSpPr>
                <p:nvPr/>
              </p:nvGrpSpPr>
              <p:grpSpPr bwMode="auto">
                <a:xfrm>
                  <a:off x="890" y="3305"/>
                  <a:ext cx="290" cy="154"/>
                  <a:chOff x="844" y="3337"/>
                  <a:chExt cx="290" cy="154"/>
                </a:xfrm>
              </p:grpSpPr>
              <p:sp>
                <p:nvSpPr>
                  <p:cNvPr id="91329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889" y="3370"/>
                    <a:ext cx="245" cy="86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1330" name="Text Box 7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44" y="3337"/>
                    <a:ext cx="285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1000" i="0" smtClean="0">
                        <a:solidFill>
                          <a:schemeClr val="bg1"/>
                        </a:solidFill>
                        <a:latin typeface="Arial" charset="0"/>
                      </a:rPr>
                      <a:t>DNS</a:t>
                    </a:r>
                  </a:p>
                </p:txBody>
              </p:sp>
            </p:grpSp>
            <p:grpSp>
              <p:nvGrpSpPr>
                <p:cNvPr id="214205" name="Group 80"/>
                <p:cNvGrpSpPr>
                  <a:grpSpLocks/>
                </p:cNvGrpSpPr>
                <p:nvPr/>
              </p:nvGrpSpPr>
              <p:grpSpPr bwMode="auto">
                <a:xfrm>
                  <a:off x="836" y="3334"/>
                  <a:ext cx="354" cy="94"/>
                  <a:chOff x="836" y="3334"/>
                  <a:chExt cx="354" cy="94"/>
                </a:xfrm>
              </p:grpSpPr>
              <p:sp>
                <p:nvSpPr>
                  <p:cNvPr id="91327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846" y="3340"/>
                    <a:ext cx="88" cy="82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1328" name="Rectangle 82"/>
                  <p:cNvSpPr>
                    <a:spLocks noChangeArrowheads="1"/>
                  </p:cNvSpPr>
                  <p:nvPr/>
                </p:nvSpPr>
                <p:spPr bwMode="auto">
                  <a:xfrm>
                    <a:off x="836" y="3334"/>
                    <a:ext cx="354" cy="94"/>
                  </a:xfrm>
                  <a:prstGeom prst="rect">
                    <a:avLst/>
                  </a:prstGeom>
                  <a:noFill/>
                  <a:ln w="9525">
                    <a:solidFill>
                      <a:schemeClr val="accent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91323" name="Rectangle 83"/>
              <p:cNvSpPr>
                <a:spLocks noChangeArrowheads="1"/>
              </p:cNvSpPr>
              <p:nvPr/>
            </p:nvSpPr>
            <p:spPr bwMode="auto">
              <a:xfrm>
                <a:off x="732" y="3484"/>
                <a:ext cx="96" cy="9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324" name="Rectangle 84"/>
              <p:cNvSpPr>
                <a:spLocks noChangeArrowheads="1"/>
              </p:cNvSpPr>
              <p:nvPr/>
            </p:nvSpPr>
            <p:spPr bwMode="auto">
              <a:xfrm>
                <a:off x="723" y="3473"/>
                <a:ext cx="480" cy="112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1319" name="Rectangle 85"/>
            <p:cNvSpPr>
              <a:spLocks noChangeArrowheads="1"/>
            </p:cNvSpPr>
            <p:nvPr/>
          </p:nvSpPr>
          <p:spPr bwMode="auto">
            <a:xfrm>
              <a:off x="517" y="3545"/>
              <a:ext cx="94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20" name="Rectangle 86"/>
            <p:cNvSpPr>
              <a:spLocks noChangeArrowheads="1"/>
            </p:cNvSpPr>
            <p:nvPr/>
          </p:nvSpPr>
          <p:spPr bwMode="auto">
            <a:xfrm>
              <a:off x="1115" y="3544"/>
              <a:ext cx="60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21" name="Rectangle 87"/>
            <p:cNvSpPr>
              <a:spLocks noChangeArrowheads="1"/>
            </p:cNvSpPr>
            <p:nvPr/>
          </p:nvSpPr>
          <p:spPr bwMode="auto">
            <a:xfrm>
              <a:off x="504" y="3529"/>
              <a:ext cx="681" cy="1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1148" name="AutoShape 88"/>
          <p:cNvSpPr>
            <a:spLocks noChangeArrowheads="1"/>
          </p:cNvSpPr>
          <p:nvPr/>
        </p:nvSpPr>
        <p:spPr bwMode="auto">
          <a:xfrm>
            <a:off x="628650" y="1162050"/>
            <a:ext cx="381000" cy="1166813"/>
          </a:xfrm>
          <a:prstGeom prst="downArrow">
            <a:avLst>
              <a:gd name="adj1" fmla="val 54167"/>
              <a:gd name="adj2" fmla="val 49170"/>
            </a:avLst>
          </a:prstGeom>
          <a:gradFill rotWithShape="1">
            <a:gsLst>
              <a:gs pos="0">
                <a:srgbClr val="FF0000">
                  <a:alpha val="25000"/>
                </a:srgbClr>
              </a:gs>
              <a:gs pos="100000">
                <a:srgbClr val="FF0000">
                  <a:alpha val="25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05625" name="Group 89"/>
          <p:cNvGrpSpPr>
            <a:grpSpLocks/>
          </p:cNvGrpSpPr>
          <p:nvPr/>
        </p:nvGrpSpPr>
        <p:grpSpPr bwMode="auto">
          <a:xfrm>
            <a:off x="650875" y="2389188"/>
            <a:ext cx="1081088" cy="244475"/>
            <a:chOff x="504" y="3523"/>
            <a:chExt cx="681" cy="154"/>
          </a:xfrm>
        </p:grpSpPr>
        <p:grpSp>
          <p:nvGrpSpPr>
            <p:cNvPr id="214184" name="Group 90"/>
            <p:cNvGrpSpPr>
              <a:grpSpLocks/>
            </p:cNvGrpSpPr>
            <p:nvPr/>
          </p:nvGrpSpPr>
          <p:grpSpPr bwMode="auto">
            <a:xfrm>
              <a:off x="623" y="3523"/>
              <a:ext cx="480" cy="154"/>
              <a:chOff x="723" y="3453"/>
              <a:chExt cx="480" cy="154"/>
            </a:xfrm>
          </p:grpSpPr>
          <p:grpSp>
            <p:nvGrpSpPr>
              <p:cNvPr id="214188" name="Group 91"/>
              <p:cNvGrpSpPr>
                <a:grpSpLocks/>
              </p:cNvGrpSpPr>
              <p:nvPr/>
            </p:nvGrpSpPr>
            <p:grpSpPr bwMode="auto">
              <a:xfrm>
                <a:off x="836" y="3453"/>
                <a:ext cx="354" cy="154"/>
                <a:chOff x="836" y="3305"/>
                <a:chExt cx="354" cy="154"/>
              </a:xfrm>
            </p:grpSpPr>
            <p:grpSp>
              <p:nvGrpSpPr>
                <p:cNvPr id="214191" name="Group 92"/>
                <p:cNvGrpSpPr>
                  <a:grpSpLocks/>
                </p:cNvGrpSpPr>
                <p:nvPr/>
              </p:nvGrpSpPr>
              <p:grpSpPr bwMode="auto">
                <a:xfrm>
                  <a:off x="890" y="3305"/>
                  <a:ext cx="290" cy="154"/>
                  <a:chOff x="844" y="3337"/>
                  <a:chExt cx="290" cy="154"/>
                </a:xfrm>
              </p:grpSpPr>
              <p:sp>
                <p:nvSpPr>
                  <p:cNvPr id="91316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889" y="3370"/>
                    <a:ext cx="245" cy="86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1317" name="Text Box 9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44" y="3337"/>
                    <a:ext cx="285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1000" i="0" smtClean="0">
                        <a:solidFill>
                          <a:schemeClr val="bg1"/>
                        </a:solidFill>
                        <a:latin typeface="Arial" charset="0"/>
                      </a:rPr>
                      <a:t>DNS</a:t>
                    </a:r>
                  </a:p>
                </p:txBody>
              </p:sp>
            </p:grpSp>
            <p:grpSp>
              <p:nvGrpSpPr>
                <p:cNvPr id="214192" name="Group 95"/>
                <p:cNvGrpSpPr>
                  <a:grpSpLocks/>
                </p:cNvGrpSpPr>
                <p:nvPr/>
              </p:nvGrpSpPr>
              <p:grpSpPr bwMode="auto">
                <a:xfrm>
                  <a:off x="836" y="3334"/>
                  <a:ext cx="354" cy="94"/>
                  <a:chOff x="836" y="3334"/>
                  <a:chExt cx="354" cy="94"/>
                </a:xfrm>
              </p:grpSpPr>
              <p:sp>
                <p:nvSpPr>
                  <p:cNvPr id="91314" name="Rectangle 96"/>
                  <p:cNvSpPr>
                    <a:spLocks noChangeArrowheads="1"/>
                  </p:cNvSpPr>
                  <p:nvPr/>
                </p:nvSpPr>
                <p:spPr bwMode="auto">
                  <a:xfrm>
                    <a:off x="846" y="3340"/>
                    <a:ext cx="88" cy="82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1315" name="Rectangle 97"/>
                  <p:cNvSpPr>
                    <a:spLocks noChangeArrowheads="1"/>
                  </p:cNvSpPr>
                  <p:nvPr/>
                </p:nvSpPr>
                <p:spPr bwMode="auto">
                  <a:xfrm>
                    <a:off x="836" y="3334"/>
                    <a:ext cx="354" cy="94"/>
                  </a:xfrm>
                  <a:prstGeom prst="rect">
                    <a:avLst/>
                  </a:prstGeom>
                  <a:noFill/>
                  <a:ln w="9525">
                    <a:solidFill>
                      <a:schemeClr val="accent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91310" name="Rectangle 98"/>
              <p:cNvSpPr>
                <a:spLocks noChangeArrowheads="1"/>
              </p:cNvSpPr>
              <p:nvPr/>
            </p:nvSpPr>
            <p:spPr bwMode="auto">
              <a:xfrm>
                <a:off x="732" y="3484"/>
                <a:ext cx="96" cy="9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311" name="Rectangle 99"/>
              <p:cNvSpPr>
                <a:spLocks noChangeArrowheads="1"/>
              </p:cNvSpPr>
              <p:nvPr/>
            </p:nvSpPr>
            <p:spPr bwMode="auto">
              <a:xfrm>
                <a:off x="723" y="3473"/>
                <a:ext cx="480" cy="112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1306" name="Rectangle 100"/>
            <p:cNvSpPr>
              <a:spLocks noChangeArrowheads="1"/>
            </p:cNvSpPr>
            <p:nvPr/>
          </p:nvSpPr>
          <p:spPr bwMode="auto">
            <a:xfrm>
              <a:off x="517" y="3545"/>
              <a:ext cx="94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07" name="Rectangle 101"/>
            <p:cNvSpPr>
              <a:spLocks noChangeArrowheads="1"/>
            </p:cNvSpPr>
            <p:nvPr/>
          </p:nvSpPr>
          <p:spPr bwMode="auto">
            <a:xfrm>
              <a:off x="1115" y="3544"/>
              <a:ext cx="60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308" name="Rectangle 102"/>
            <p:cNvSpPr>
              <a:spLocks noChangeArrowheads="1"/>
            </p:cNvSpPr>
            <p:nvPr/>
          </p:nvSpPr>
          <p:spPr bwMode="auto">
            <a:xfrm>
              <a:off x="504" y="3529"/>
              <a:ext cx="681" cy="1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05639" name="Rectangle 103"/>
          <p:cNvSpPr>
            <a:spLocks noChangeArrowheads="1"/>
          </p:cNvSpPr>
          <p:nvPr/>
        </p:nvSpPr>
        <p:spPr bwMode="auto">
          <a:xfrm>
            <a:off x="549275" y="4376738"/>
            <a:ext cx="3892550" cy="130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75000"/>
              <a:buFont typeface="Wingdings" pitchFamily="2" charset="2"/>
              <a:buChar char="v"/>
            </a:pPr>
            <a:r>
              <a:rPr lang="en-US" sz="2200" i="0">
                <a:latin typeface="Gill Sans MT" pitchFamily="34" charset="0"/>
              </a:rPr>
              <a:t>IP datagram containing DNS query forwarded via LAN switch from client to 1</a:t>
            </a:r>
            <a:r>
              <a:rPr lang="en-US" sz="2200" i="0" baseline="30000">
                <a:latin typeface="Gill Sans MT" pitchFamily="34" charset="0"/>
              </a:rPr>
              <a:t>st</a:t>
            </a:r>
            <a:r>
              <a:rPr lang="en-US" sz="2200" i="0">
                <a:latin typeface="Gill Sans MT" pitchFamily="34" charset="0"/>
              </a:rPr>
              <a:t> hop router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75000"/>
              <a:buFont typeface="Wingdings" pitchFamily="2" charset="2"/>
              <a:buNone/>
            </a:pPr>
            <a:endParaRPr lang="en-US" sz="2000" i="0"/>
          </a:p>
        </p:txBody>
      </p:sp>
      <p:sp>
        <p:nvSpPr>
          <p:cNvPr id="705640" name="Rectangle 104"/>
          <p:cNvSpPr>
            <a:spLocks noChangeArrowheads="1"/>
          </p:cNvSpPr>
          <p:nvPr/>
        </p:nvSpPr>
        <p:spPr bwMode="auto">
          <a:xfrm>
            <a:off x="4659313" y="3663950"/>
            <a:ext cx="4386262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75000"/>
              <a:buFont typeface="Wingdings" pitchFamily="2" charset="2"/>
              <a:buChar char="v"/>
              <a:defRPr/>
            </a:pPr>
            <a:r>
              <a:rPr lang="en-US" sz="2200" i="0" dirty="0">
                <a:latin typeface="+mn-lt"/>
                <a:ea typeface="+mn-ea"/>
              </a:rPr>
              <a:t>IP datagram forwarded from campus network into </a:t>
            </a:r>
            <a:r>
              <a:rPr lang="en-US" sz="2200" i="0" dirty="0" err="1">
                <a:latin typeface="+mn-lt"/>
                <a:ea typeface="+mn-ea"/>
              </a:rPr>
              <a:t>comcast</a:t>
            </a:r>
            <a:r>
              <a:rPr lang="en-US" sz="2200" i="0" dirty="0">
                <a:latin typeface="+mn-lt"/>
                <a:ea typeface="+mn-ea"/>
              </a:rPr>
              <a:t> network, routed (tables created by </a:t>
            </a:r>
            <a:r>
              <a:rPr lang="en-US" sz="2200" dirty="0">
                <a:solidFill>
                  <a:srgbClr val="C00000"/>
                </a:solidFill>
                <a:latin typeface="+mn-lt"/>
                <a:ea typeface="+mn-ea"/>
              </a:rPr>
              <a:t>RIP, OSPF, IS-IS</a:t>
            </a:r>
            <a:r>
              <a:rPr lang="en-US" sz="2200" i="0" dirty="0">
                <a:solidFill>
                  <a:srgbClr val="C00000"/>
                </a:solidFill>
                <a:latin typeface="+mn-lt"/>
                <a:ea typeface="+mn-ea"/>
              </a:rPr>
              <a:t> </a:t>
            </a:r>
            <a:r>
              <a:rPr lang="en-US" sz="2200" i="0" dirty="0">
                <a:latin typeface="+mn-lt"/>
                <a:ea typeface="+mn-ea"/>
              </a:rPr>
              <a:t>and/or </a:t>
            </a:r>
            <a:r>
              <a:rPr lang="en-US" sz="2200" dirty="0">
                <a:solidFill>
                  <a:srgbClr val="C00000"/>
                </a:solidFill>
                <a:latin typeface="+mn-lt"/>
                <a:ea typeface="+mn-ea"/>
              </a:rPr>
              <a:t>BGP</a:t>
            </a:r>
            <a:r>
              <a:rPr lang="en-US" sz="2200" i="0" dirty="0">
                <a:latin typeface="+mn-lt"/>
                <a:ea typeface="+mn-ea"/>
              </a:rPr>
              <a:t> routing protocols) to DNS server</a:t>
            </a:r>
          </a:p>
        </p:txBody>
      </p:sp>
      <p:sp>
        <p:nvSpPr>
          <p:cNvPr id="705641" name="Rectangle 105"/>
          <p:cNvSpPr>
            <a:spLocks noChangeArrowheads="1"/>
          </p:cNvSpPr>
          <p:nvPr/>
        </p:nvSpPr>
        <p:spPr bwMode="auto">
          <a:xfrm>
            <a:off x="4657725" y="5297488"/>
            <a:ext cx="3802063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75000"/>
              <a:buFont typeface="Wingdings" pitchFamily="2" charset="2"/>
              <a:buChar char="v"/>
            </a:pPr>
            <a:r>
              <a:rPr lang="en-US" sz="2200" i="0">
                <a:latin typeface="Gill Sans MT" pitchFamily="34" charset="0"/>
              </a:rPr>
              <a:t>demux</a:t>
            </a:r>
            <a:r>
              <a:rPr lang="ja-JP" altLang="en-US" sz="2200" i="0">
                <a:latin typeface="Gill Sans MT" pitchFamily="34" charset="0"/>
              </a:rPr>
              <a:t>’</a:t>
            </a:r>
            <a:r>
              <a:rPr lang="en-US" altLang="ja-JP" sz="2200" i="0">
                <a:latin typeface="Gill Sans MT" pitchFamily="34" charset="0"/>
              </a:rPr>
              <a:t>ed to DNS server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75000"/>
              <a:buFont typeface="Wingdings" pitchFamily="2" charset="2"/>
              <a:buChar char="v"/>
            </a:pPr>
            <a:r>
              <a:rPr lang="en-US" sz="2200" i="0">
                <a:latin typeface="Gill Sans MT" pitchFamily="34" charset="0"/>
              </a:rPr>
              <a:t>DNS server replies to client with IP address of www.google.com </a:t>
            </a:r>
          </a:p>
        </p:txBody>
      </p:sp>
      <p:grpSp>
        <p:nvGrpSpPr>
          <p:cNvPr id="214032" name="Group 4"/>
          <p:cNvGrpSpPr>
            <a:grpSpLocks/>
          </p:cNvGrpSpPr>
          <p:nvPr/>
        </p:nvGrpSpPr>
        <p:grpSpPr bwMode="auto">
          <a:xfrm>
            <a:off x="5173663" y="2041525"/>
            <a:ext cx="757237" cy="379413"/>
            <a:chOff x="2466" y="2026"/>
            <a:chExt cx="477" cy="282"/>
          </a:xfrm>
        </p:grpSpPr>
        <p:sp>
          <p:nvSpPr>
            <p:cNvPr id="214170" name="Oval 5"/>
            <p:cNvSpPr>
              <a:spLocks noChangeArrowheads="1"/>
            </p:cNvSpPr>
            <p:nvPr/>
          </p:nvSpPr>
          <p:spPr bwMode="auto">
            <a:xfrm>
              <a:off x="2466" y="2168"/>
              <a:ext cx="476" cy="14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latin typeface="Arial" pitchFamily="34" charset="0"/>
              </a:endParaRPr>
            </a:p>
          </p:txBody>
        </p:sp>
        <p:sp>
          <p:nvSpPr>
            <p:cNvPr id="214171" name="Line 6"/>
            <p:cNvSpPr>
              <a:spLocks noChangeShapeType="1"/>
            </p:cNvSpPr>
            <p:nvPr/>
          </p:nvSpPr>
          <p:spPr bwMode="auto">
            <a:xfrm>
              <a:off x="2470" y="2125"/>
              <a:ext cx="1" cy="8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172" name="Rectangle 7"/>
            <p:cNvSpPr>
              <a:spLocks noChangeArrowheads="1"/>
            </p:cNvSpPr>
            <p:nvPr/>
          </p:nvSpPr>
          <p:spPr bwMode="auto">
            <a:xfrm>
              <a:off x="2470" y="2125"/>
              <a:ext cx="472" cy="111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i="0">
                <a:latin typeface="Times New Roman" pitchFamily="18" charset="0"/>
              </a:endParaRPr>
            </a:p>
          </p:txBody>
        </p:sp>
        <p:sp>
          <p:nvSpPr>
            <p:cNvPr id="214173" name="Oval 8"/>
            <p:cNvSpPr>
              <a:spLocks noChangeArrowheads="1"/>
            </p:cNvSpPr>
            <p:nvPr/>
          </p:nvSpPr>
          <p:spPr bwMode="auto">
            <a:xfrm>
              <a:off x="2466" y="2026"/>
              <a:ext cx="476" cy="16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latin typeface="Arial" pitchFamily="34" charset="0"/>
              </a:endParaRPr>
            </a:p>
          </p:txBody>
        </p:sp>
        <p:grpSp>
          <p:nvGrpSpPr>
            <p:cNvPr id="214174" name="Group 9"/>
            <p:cNvGrpSpPr>
              <a:grpSpLocks/>
            </p:cNvGrpSpPr>
            <p:nvPr/>
          </p:nvGrpSpPr>
          <p:grpSpPr bwMode="auto">
            <a:xfrm>
              <a:off x="2581" y="2061"/>
              <a:ext cx="236" cy="94"/>
              <a:chOff x="2848" y="848"/>
              <a:chExt cx="140" cy="98"/>
            </a:xfrm>
          </p:grpSpPr>
          <p:sp>
            <p:nvSpPr>
              <p:cNvPr id="214181" name="Line 10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182" name="Line 11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183" name="Line 12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4175" name="Group 13"/>
            <p:cNvGrpSpPr>
              <a:grpSpLocks/>
            </p:cNvGrpSpPr>
            <p:nvPr/>
          </p:nvGrpSpPr>
          <p:grpSpPr bwMode="auto">
            <a:xfrm flipV="1">
              <a:off x="2581" y="2060"/>
              <a:ext cx="236" cy="94"/>
              <a:chOff x="2848" y="848"/>
              <a:chExt cx="140" cy="98"/>
            </a:xfrm>
          </p:grpSpPr>
          <p:sp>
            <p:nvSpPr>
              <p:cNvPr id="214178" name="Line 14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179" name="Line 15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180" name="Line 16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14176" name="Line 17"/>
            <p:cNvSpPr>
              <a:spLocks noChangeShapeType="1"/>
            </p:cNvSpPr>
            <p:nvPr/>
          </p:nvSpPr>
          <p:spPr bwMode="auto">
            <a:xfrm flipH="1">
              <a:off x="2942" y="2109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177" name="Line 18"/>
            <p:cNvSpPr>
              <a:spLocks noChangeShapeType="1"/>
            </p:cNvSpPr>
            <p:nvPr/>
          </p:nvSpPr>
          <p:spPr bwMode="auto">
            <a:xfrm flipH="1">
              <a:off x="2466" y="2117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4033" name="Group 19"/>
          <p:cNvGrpSpPr>
            <a:grpSpLocks/>
          </p:cNvGrpSpPr>
          <p:nvPr/>
        </p:nvGrpSpPr>
        <p:grpSpPr bwMode="auto">
          <a:xfrm>
            <a:off x="6538913" y="1787525"/>
            <a:ext cx="757237" cy="379413"/>
            <a:chOff x="2466" y="2026"/>
            <a:chExt cx="477" cy="282"/>
          </a:xfrm>
        </p:grpSpPr>
        <p:sp>
          <p:nvSpPr>
            <p:cNvPr id="214156" name="Oval 20"/>
            <p:cNvSpPr>
              <a:spLocks noChangeArrowheads="1"/>
            </p:cNvSpPr>
            <p:nvPr/>
          </p:nvSpPr>
          <p:spPr bwMode="auto">
            <a:xfrm>
              <a:off x="2466" y="2168"/>
              <a:ext cx="476" cy="14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latin typeface="Arial" pitchFamily="34" charset="0"/>
              </a:endParaRPr>
            </a:p>
          </p:txBody>
        </p:sp>
        <p:sp>
          <p:nvSpPr>
            <p:cNvPr id="214157" name="Line 21"/>
            <p:cNvSpPr>
              <a:spLocks noChangeShapeType="1"/>
            </p:cNvSpPr>
            <p:nvPr/>
          </p:nvSpPr>
          <p:spPr bwMode="auto">
            <a:xfrm>
              <a:off x="2470" y="2125"/>
              <a:ext cx="1" cy="8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158" name="Rectangle 22"/>
            <p:cNvSpPr>
              <a:spLocks noChangeArrowheads="1"/>
            </p:cNvSpPr>
            <p:nvPr/>
          </p:nvSpPr>
          <p:spPr bwMode="auto">
            <a:xfrm>
              <a:off x="2470" y="2125"/>
              <a:ext cx="472" cy="111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i="0">
                <a:latin typeface="Times New Roman" pitchFamily="18" charset="0"/>
              </a:endParaRPr>
            </a:p>
          </p:txBody>
        </p:sp>
        <p:sp>
          <p:nvSpPr>
            <p:cNvPr id="214159" name="Oval 23"/>
            <p:cNvSpPr>
              <a:spLocks noChangeArrowheads="1"/>
            </p:cNvSpPr>
            <p:nvPr/>
          </p:nvSpPr>
          <p:spPr bwMode="auto">
            <a:xfrm>
              <a:off x="2466" y="2026"/>
              <a:ext cx="476" cy="16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latin typeface="Arial" pitchFamily="34" charset="0"/>
              </a:endParaRPr>
            </a:p>
          </p:txBody>
        </p:sp>
        <p:grpSp>
          <p:nvGrpSpPr>
            <p:cNvPr id="214160" name="Group 24"/>
            <p:cNvGrpSpPr>
              <a:grpSpLocks/>
            </p:cNvGrpSpPr>
            <p:nvPr/>
          </p:nvGrpSpPr>
          <p:grpSpPr bwMode="auto">
            <a:xfrm>
              <a:off x="2581" y="2061"/>
              <a:ext cx="236" cy="94"/>
              <a:chOff x="2848" y="848"/>
              <a:chExt cx="140" cy="98"/>
            </a:xfrm>
          </p:grpSpPr>
          <p:sp>
            <p:nvSpPr>
              <p:cNvPr id="214167" name="Line 25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168" name="Line 26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169" name="Line 27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4161" name="Group 28"/>
            <p:cNvGrpSpPr>
              <a:grpSpLocks/>
            </p:cNvGrpSpPr>
            <p:nvPr/>
          </p:nvGrpSpPr>
          <p:grpSpPr bwMode="auto">
            <a:xfrm flipV="1">
              <a:off x="2581" y="2060"/>
              <a:ext cx="236" cy="94"/>
              <a:chOff x="2848" y="848"/>
              <a:chExt cx="140" cy="98"/>
            </a:xfrm>
          </p:grpSpPr>
          <p:sp>
            <p:nvSpPr>
              <p:cNvPr id="214164" name="Line 29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165" name="Line 30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166" name="Line 31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14162" name="Line 32"/>
            <p:cNvSpPr>
              <a:spLocks noChangeShapeType="1"/>
            </p:cNvSpPr>
            <p:nvPr/>
          </p:nvSpPr>
          <p:spPr bwMode="auto">
            <a:xfrm flipH="1">
              <a:off x="2942" y="2109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163" name="Line 33"/>
            <p:cNvSpPr>
              <a:spLocks noChangeShapeType="1"/>
            </p:cNvSpPr>
            <p:nvPr/>
          </p:nvSpPr>
          <p:spPr bwMode="auto">
            <a:xfrm flipH="1">
              <a:off x="2466" y="2117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4034" name="Text Box 34"/>
          <p:cNvSpPr txBox="1">
            <a:spLocks noChangeArrowheads="1"/>
          </p:cNvSpPr>
          <p:nvPr/>
        </p:nvSpPr>
        <p:spPr bwMode="auto">
          <a:xfrm>
            <a:off x="5335588" y="2511425"/>
            <a:ext cx="18113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i="0">
                <a:solidFill>
                  <a:srgbClr val="000000"/>
                </a:solidFill>
                <a:latin typeface="Arial" pitchFamily="34" charset="0"/>
              </a:rPr>
              <a:t>Comcast network </a:t>
            </a:r>
          </a:p>
          <a:p>
            <a:pPr eaLnBrk="1" hangingPunct="1"/>
            <a:r>
              <a:rPr lang="en-US" sz="1600" i="0">
                <a:solidFill>
                  <a:srgbClr val="000000"/>
                </a:solidFill>
                <a:latin typeface="Arial" pitchFamily="34" charset="0"/>
              </a:rPr>
              <a:t>68.80.0.0/13</a:t>
            </a:r>
          </a:p>
        </p:txBody>
      </p:sp>
      <p:grpSp>
        <p:nvGrpSpPr>
          <p:cNvPr id="214035" name="Group 69"/>
          <p:cNvGrpSpPr>
            <a:grpSpLocks/>
          </p:cNvGrpSpPr>
          <p:nvPr/>
        </p:nvGrpSpPr>
        <p:grpSpPr bwMode="auto">
          <a:xfrm>
            <a:off x="7196138" y="2703513"/>
            <a:ext cx="757237" cy="379412"/>
            <a:chOff x="2466" y="2026"/>
            <a:chExt cx="477" cy="282"/>
          </a:xfrm>
        </p:grpSpPr>
        <p:sp>
          <p:nvSpPr>
            <p:cNvPr id="214142" name="Oval 70"/>
            <p:cNvSpPr>
              <a:spLocks noChangeArrowheads="1"/>
            </p:cNvSpPr>
            <p:nvPr/>
          </p:nvSpPr>
          <p:spPr bwMode="auto">
            <a:xfrm>
              <a:off x="2466" y="2168"/>
              <a:ext cx="476" cy="14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latin typeface="Arial" pitchFamily="34" charset="0"/>
              </a:endParaRPr>
            </a:p>
          </p:txBody>
        </p:sp>
        <p:sp>
          <p:nvSpPr>
            <p:cNvPr id="214143" name="Line 71"/>
            <p:cNvSpPr>
              <a:spLocks noChangeShapeType="1"/>
            </p:cNvSpPr>
            <p:nvPr/>
          </p:nvSpPr>
          <p:spPr bwMode="auto">
            <a:xfrm>
              <a:off x="2470" y="2125"/>
              <a:ext cx="1" cy="8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144" name="Rectangle 72"/>
            <p:cNvSpPr>
              <a:spLocks noChangeArrowheads="1"/>
            </p:cNvSpPr>
            <p:nvPr/>
          </p:nvSpPr>
          <p:spPr bwMode="auto">
            <a:xfrm>
              <a:off x="2470" y="2125"/>
              <a:ext cx="472" cy="111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i="0">
                <a:latin typeface="Times New Roman" pitchFamily="18" charset="0"/>
              </a:endParaRPr>
            </a:p>
          </p:txBody>
        </p:sp>
        <p:sp>
          <p:nvSpPr>
            <p:cNvPr id="214145" name="Oval 73"/>
            <p:cNvSpPr>
              <a:spLocks noChangeArrowheads="1"/>
            </p:cNvSpPr>
            <p:nvPr/>
          </p:nvSpPr>
          <p:spPr bwMode="auto">
            <a:xfrm>
              <a:off x="2466" y="2026"/>
              <a:ext cx="476" cy="16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latin typeface="Arial" pitchFamily="34" charset="0"/>
              </a:endParaRPr>
            </a:p>
          </p:txBody>
        </p:sp>
        <p:grpSp>
          <p:nvGrpSpPr>
            <p:cNvPr id="214146" name="Group 74"/>
            <p:cNvGrpSpPr>
              <a:grpSpLocks/>
            </p:cNvGrpSpPr>
            <p:nvPr/>
          </p:nvGrpSpPr>
          <p:grpSpPr bwMode="auto">
            <a:xfrm>
              <a:off x="2581" y="2061"/>
              <a:ext cx="236" cy="94"/>
              <a:chOff x="2848" y="848"/>
              <a:chExt cx="140" cy="98"/>
            </a:xfrm>
          </p:grpSpPr>
          <p:sp>
            <p:nvSpPr>
              <p:cNvPr id="214153" name="Line 75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154" name="Line 76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155" name="Line 77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4147" name="Group 78"/>
            <p:cNvGrpSpPr>
              <a:grpSpLocks/>
            </p:cNvGrpSpPr>
            <p:nvPr/>
          </p:nvGrpSpPr>
          <p:grpSpPr bwMode="auto">
            <a:xfrm flipV="1">
              <a:off x="2581" y="2060"/>
              <a:ext cx="236" cy="94"/>
              <a:chOff x="2848" y="848"/>
              <a:chExt cx="140" cy="98"/>
            </a:xfrm>
          </p:grpSpPr>
          <p:sp>
            <p:nvSpPr>
              <p:cNvPr id="214150" name="Line 79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151" name="Line 80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152" name="Line 81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14148" name="Line 82"/>
            <p:cNvSpPr>
              <a:spLocks noChangeShapeType="1"/>
            </p:cNvSpPr>
            <p:nvPr/>
          </p:nvSpPr>
          <p:spPr bwMode="auto">
            <a:xfrm flipH="1">
              <a:off x="2942" y="2109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149" name="Line 83"/>
            <p:cNvSpPr>
              <a:spLocks noChangeShapeType="1"/>
            </p:cNvSpPr>
            <p:nvPr/>
          </p:nvSpPr>
          <p:spPr bwMode="auto">
            <a:xfrm flipH="1">
              <a:off x="2466" y="2117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4036" name="Line 93"/>
          <p:cNvSpPr>
            <a:spLocks noChangeShapeType="1"/>
          </p:cNvSpPr>
          <p:nvPr/>
        </p:nvSpPr>
        <p:spPr bwMode="auto">
          <a:xfrm flipH="1">
            <a:off x="6915150" y="1528763"/>
            <a:ext cx="260350" cy="2587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4037" name="Text Box 139"/>
          <p:cNvSpPr txBox="1">
            <a:spLocks noChangeArrowheads="1"/>
          </p:cNvSpPr>
          <p:nvPr/>
        </p:nvSpPr>
        <p:spPr bwMode="auto">
          <a:xfrm>
            <a:off x="7367588" y="746125"/>
            <a:ext cx="12334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i="0">
                <a:solidFill>
                  <a:srgbClr val="000000"/>
                </a:solidFill>
                <a:latin typeface="Arial" pitchFamily="34" charset="0"/>
              </a:rPr>
              <a:t>DNS server</a:t>
            </a:r>
          </a:p>
          <a:p>
            <a:pPr eaLnBrk="1" hangingPunct="1"/>
            <a:endParaRPr lang="en-US" sz="1600" i="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214038" name="Group 166"/>
          <p:cNvGrpSpPr>
            <a:grpSpLocks/>
          </p:cNvGrpSpPr>
          <p:nvPr/>
        </p:nvGrpSpPr>
        <p:grpSpPr bwMode="auto">
          <a:xfrm>
            <a:off x="3795713" y="2409825"/>
            <a:ext cx="1576387" cy="1287463"/>
            <a:chOff x="3228" y="1776"/>
            <a:chExt cx="252" cy="96"/>
          </a:xfrm>
        </p:grpSpPr>
        <p:sp>
          <p:nvSpPr>
            <p:cNvPr id="214140" name="Line 164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141" name="Line 165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4039" name="Group 167"/>
          <p:cNvGrpSpPr>
            <a:grpSpLocks/>
          </p:cNvGrpSpPr>
          <p:nvPr/>
        </p:nvGrpSpPr>
        <p:grpSpPr bwMode="auto">
          <a:xfrm flipH="1">
            <a:off x="5600700" y="2424113"/>
            <a:ext cx="400050" cy="152400"/>
            <a:chOff x="3228" y="1776"/>
            <a:chExt cx="252" cy="96"/>
          </a:xfrm>
        </p:grpSpPr>
        <p:sp>
          <p:nvSpPr>
            <p:cNvPr id="214138" name="Line 168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139" name="Line 169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4040" name="Group 170"/>
          <p:cNvGrpSpPr>
            <a:grpSpLocks/>
          </p:cNvGrpSpPr>
          <p:nvPr/>
        </p:nvGrpSpPr>
        <p:grpSpPr bwMode="auto">
          <a:xfrm flipH="1" flipV="1">
            <a:off x="5753100" y="1900238"/>
            <a:ext cx="400050" cy="152400"/>
            <a:chOff x="3228" y="1776"/>
            <a:chExt cx="252" cy="96"/>
          </a:xfrm>
        </p:grpSpPr>
        <p:sp>
          <p:nvSpPr>
            <p:cNvPr id="214136" name="Line 171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137" name="Line 172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4041" name="Group 173"/>
          <p:cNvGrpSpPr>
            <a:grpSpLocks/>
          </p:cNvGrpSpPr>
          <p:nvPr/>
        </p:nvGrpSpPr>
        <p:grpSpPr bwMode="auto">
          <a:xfrm flipH="1" flipV="1">
            <a:off x="7853363" y="2590800"/>
            <a:ext cx="400050" cy="152400"/>
            <a:chOff x="3228" y="1776"/>
            <a:chExt cx="252" cy="96"/>
          </a:xfrm>
        </p:grpSpPr>
        <p:sp>
          <p:nvSpPr>
            <p:cNvPr id="214134" name="Line 174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135" name="Line 175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4042" name="Group 176"/>
          <p:cNvGrpSpPr>
            <a:grpSpLocks/>
          </p:cNvGrpSpPr>
          <p:nvPr/>
        </p:nvGrpSpPr>
        <p:grpSpPr bwMode="auto">
          <a:xfrm flipV="1">
            <a:off x="7029450" y="2609850"/>
            <a:ext cx="295275" cy="114300"/>
            <a:chOff x="3228" y="1776"/>
            <a:chExt cx="252" cy="96"/>
          </a:xfrm>
        </p:grpSpPr>
        <p:sp>
          <p:nvSpPr>
            <p:cNvPr id="214132" name="Line 177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133" name="Line 178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4043" name="Group 179"/>
          <p:cNvGrpSpPr>
            <a:grpSpLocks/>
          </p:cNvGrpSpPr>
          <p:nvPr/>
        </p:nvGrpSpPr>
        <p:grpSpPr bwMode="auto">
          <a:xfrm rot="409689" flipH="1" flipV="1">
            <a:off x="7300913" y="1952625"/>
            <a:ext cx="452437" cy="57150"/>
            <a:chOff x="3228" y="1776"/>
            <a:chExt cx="252" cy="96"/>
          </a:xfrm>
        </p:grpSpPr>
        <p:sp>
          <p:nvSpPr>
            <p:cNvPr id="214130" name="Line 180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131" name="Line 181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4044" name="Group 182"/>
          <p:cNvGrpSpPr>
            <a:grpSpLocks/>
          </p:cNvGrpSpPr>
          <p:nvPr/>
        </p:nvGrpSpPr>
        <p:grpSpPr bwMode="auto">
          <a:xfrm>
            <a:off x="6443663" y="2157413"/>
            <a:ext cx="295275" cy="114300"/>
            <a:chOff x="3228" y="1776"/>
            <a:chExt cx="252" cy="96"/>
          </a:xfrm>
        </p:grpSpPr>
        <p:sp>
          <p:nvSpPr>
            <p:cNvPr id="214128" name="Line 183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129" name="Line 184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4045" name="Group 185"/>
          <p:cNvGrpSpPr>
            <a:grpSpLocks/>
          </p:cNvGrpSpPr>
          <p:nvPr/>
        </p:nvGrpSpPr>
        <p:grpSpPr bwMode="auto">
          <a:xfrm flipH="1">
            <a:off x="7081838" y="2157413"/>
            <a:ext cx="295275" cy="114300"/>
            <a:chOff x="3228" y="1776"/>
            <a:chExt cx="252" cy="96"/>
          </a:xfrm>
        </p:grpSpPr>
        <p:sp>
          <p:nvSpPr>
            <p:cNvPr id="214126" name="Line 186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4127" name="Line 187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05723" name="Group 187"/>
          <p:cNvGrpSpPr>
            <a:grpSpLocks/>
          </p:cNvGrpSpPr>
          <p:nvPr/>
        </p:nvGrpSpPr>
        <p:grpSpPr bwMode="auto">
          <a:xfrm>
            <a:off x="5980113" y="438150"/>
            <a:ext cx="1316037" cy="1314450"/>
            <a:chOff x="931" y="1941"/>
            <a:chExt cx="829" cy="828"/>
          </a:xfrm>
        </p:grpSpPr>
        <p:sp>
          <p:nvSpPr>
            <p:cNvPr id="214118" name="Freeform 188"/>
            <p:cNvSpPr>
              <a:spLocks/>
            </p:cNvSpPr>
            <p:nvPr/>
          </p:nvSpPr>
          <p:spPr bwMode="auto">
            <a:xfrm>
              <a:off x="1424" y="1965"/>
              <a:ext cx="336" cy="801"/>
            </a:xfrm>
            <a:custGeom>
              <a:avLst/>
              <a:gdLst>
                <a:gd name="T0" fmla="*/ 2 w 551"/>
                <a:gd name="T1" fmla="*/ 0 h 801"/>
                <a:gd name="T2" fmla="*/ 76 w 551"/>
                <a:gd name="T3" fmla="*/ 402 h 801"/>
                <a:gd name="T4" fmla="*/ 1 w 551"/>
                <a:gd name="T5" fmla="*/ 801 h 801"/>
                <a:gd name="T6" fmla="*/ 2 w 551"/>
                <a:gd name="T7" fmla="*/ 535 h 801"/>
                <a:gd name="T8" fmla="*/ 0 w 551"/>
                <a:gd name="T9" fmla="*/ 371 h 801"/>
                <a:gd name="T10" fmla="*/ 2 w 551"/>
                <a:gd name="T11" fmla="*/ 0 h 8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51" h="801">
                  <a:moveTo>
                    <a:pt x="14" y="0"/>
                  </a:moveTo>
                  <a:lnTo>
                    <a:pt x="551" y="402"/>
                  </a:lnTo>
                  <a:lnTo>
                    <a:pt x="6" y="801"/>
                  </a:lnTo>
                  <a:lnTo>
                    <a:pt x="13" y="535"/>
                  </a:lnTo>
                  <a:lnTo>
                    <a:pt x="0" y="371"/>
                  </a:lnTo>
                  <a:lnTo>
                    <a:pt x="1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214119" name="Group 189"/>
            <p:cNvGrpSpPr>
              <a:grpSpLocks/>
            </p:cNvGrpSpPr>
            <p:nvPr/>
          </p:nvGrpSpPr>
          <p:grpSpPr bwMode="auto">
            <a:xfrm>
              <a:off x="931" y="1941"/>
              <a:ext cx="500" cy="828"/>
              <a:chOff x="569" y="2954"/>
              <a:chExt cx="500" cy="828"/>
            </a:xfrm>
          </p:grpSpPr>
          <p:sp>
            <p:nvSpPr>
              <p:cNvPr id="91241" name="Rectangle 190"/>
              <p:cNvSpPr>
                <a:spLocks noChangeArrowheads="1"/>
              </p:cNvSpPr>
              <p:nvPr/>
            </p:nvSpPr>
            <p:spPr bwMode="auto">
              <a:xfrm>
                <a:off x="576" y="2973"/>
                <a:ext cx="493" cy="79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242" name="Text Box 191"/>
              <p:cNvSpPr txBox="1">
                <a:spLocks noChangeArrowheads="1"/>
              </p:cNvSpPr>
              <p:nvPr/>
            </p:nvSpPr>
            <p:spPr bwMode="auto">
              <a:xfrm>
                <a:off x="639" y="2954"/>
                <a:ext cx="385" cy="8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1600" i="0" smtClean="0">
                    <a:latin typeface="Arial" charset="0"/>
                  </a:rPr>
                  <a:t>DNS</a:t>
                </a:r>
              </a:p>
              <a:p>
                <a:pPr algn="ctr">
                  <a:defRPr/>
                </a:pPr>
                <a:r>
                  <a:rPr lang="en-US" sz="1600" i="0" smtClean="0">
                    <a:latin typeface="Arial" charset="0"/>
                  </a:rPr>
                  <a:t>UDP</a:t>
                </a:r>
              </a:p>
              <a:p>
                <a:pPr algn="ctr">
                  <a:defRPr/>
                </a:pPr>
                <a:r>
                  <a:rPr lang="en-US" sz="1600" i="0" smtClean="0">
                    <a:latin typeface="Arial" charset="0"/>
                  </a:rPr>
                  <a:t>IP</a:t>
                </a:r>
              </a:p>
              <a:p>
                <a:pPr algn="ctr">
                  <a:defRPr/>
                </a:pPr>
                <a:r>
                  <a:rPr lang="en-US" sz="1600" i="0" smtClean="0">
                    <a:latin typeface="Arial" charset="0"/>
                  </a:rPr>
                  <a:t>Eth</a:t>
                </a:r>
              </a:p>
              <a:p>
                <a:pPr algn="ctr">
                  <a:defRPr/>
                </a:pPr>
                <a:r>
                  <a:rPr lang="en-US" sz="1600" i="0" smtClean="0">
                    <a:latin typeface="Arial" charset="0"/>
                  </a:rPr>
                  <a:t>Phy</a:t>
                </a:r>
              </a:p>
            </p:txBody>
          </p:sp>
          <p:sp>
            <p:nvSpPr>
              <p:cNvPr id="91243" name="Line 192"/>
              <p:cNvSpPr>
                <a:spLocks noChangeShapeType="1"/>
              </p:cNvSpPr>
              <p:nvPr/>
            </p:nvSpPr>
            <p:spPr bwMode="auto">
              <a:xfrm>
                <a:off x="578" y="3130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1244" name="Line 193"/>
              <p:cNvSpPr>
                <a:spLocks noChangeShapeType="1"/>
              </p:cNvSpPr>
              <p:nvPr/>
            </p:nvSpPr>
            <p:spPr bwMode="auto">
              <a:xfrm>
                <a:off x="575" y="3289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1245" name="Line 194"/>
              <p:cNvSpPr>
                <a:spLocks noChangeShapeType="1"/>
              </p:cNvSpPr>
              <p:nvPr/>
            </p:nvSpPr>
            <p:spPr bwMode="auto">
              <a:xfrm>
                <a:off x="572" y="3448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1246" name="Line 195"/>
              <p:cNvSpPr>
                <a:spLocks noChangeShapeType="1"/>
              </p:cNvSpPr>
              <p:nvPr/>
            </p:nvSpPr>
            <p:spPr bwMode="auto">
              <a:xfrm>
                <a:off x="569" y="3607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</p:grpSp>
      </p:grpSp>
      <p:grpSp>
        <p:nvGrpSpPr>
          <p:cNvPr id="705732" name="Group 196"/>
          <p:cNvGrpSpPr>
            <a:grpSpLocks/>
          </p:cNvGrpSpPr>
          <p:nvPr/>
        </p:nvGrpSpPr>
        <p:grpSpPr bwMode="auto">
          <a:xfrm>
            <a:off x="4881563" y="558800"/>
            <a:ext cx="1081087" cy="1217613"/>
            <a:chOff x="1404" y="3105"/>
            <a:chExt cx="681" cy="767"/>
          </a:xfrm>
        </p:grpSpPr>
        <p:grpSp>
          <p:nvGrpSpPr>
            <p:cNvPr id="214083" name="Group 197"/>
            <p:cNvGrpSpPr>
              <a:grpSpLocks/>
            </p:cNvGrpSpPr>
            <p:nvPr/>
          </p:nvGrpSpPr>
          <p:grpSpPr bwMode="auto">
            <a:xfrm>
              <a:off x="1404" y="3355"/>
              <a:ext cx="681" cy="468"/>
              <a:chOff x="42" y="886"/>
              <a:chExt cx="681" cy="468"/>
            </a:xfrm>
          </p:grpSpPr>
          <p:grpSp>
            <p:nvGrpSpPr>
              <p:cNvPr id="214088" name="Group 198"/>
              <p:cNvGrpSpPr>
                <a:grpSpLocks/>
              </p:cNvGrpSpPr>
              <p:nvPr/>
            </p:nvGrpSpPr>
            <p:grpSpPr bwMode="auto">
              <a:xfrm>
                <a:off x="278" y="886"/>
                <a:ext cx="354" cy="154"/>
                <a:chOff x="740" y="3209"/>
                <a:chExt cx="354" cy="154"/>
              </a:xfrm>
            </p:grpSpPr>
            <p:grpSp>
              <p:nvGrpSpPr>
                <p:cNvPr id="214113" name="Group 199"/>
                <p:cNvGrpSpPr>
                  <a:grpSpLocks/>
                </p:cNvGrpSpPr>
                <p:nvPr/>
              </p:nvGrpSpPr>
              <p:grpSpPr bwMode="auto">
                <a:xfrm>
                  <a:off x="794" y="3209"/>
                  <a:ext cx="290" cy="154"/>
                  <a:chOff x="844" y="3337"/>
                  <a:chExt cx="290" cy="154"/>
                </a:xfrm>
              </p:grpSpPr>
              <p:sp>
                <p:nvSpPr>
                  <p:cNvPr id="91237" name="Rectangle 200"/>
                  <p:cNvSpPr>
                    <a:spLocks noChangeArrowheads="1"/>
                  </p:cNvSpPr>
                  <p:nvPr/>
                </p:nvSpPr>
                <p:spPr bwMode="auto">
                  <a:xfrm>
                    <a:off x="889" y="3370"/>
                    <a:ext cx="245" cy="86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1238" name="Text Box 20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44" y="3337"/>
                    <a:ext cx="285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1000" i="0" smtClean="0">
                        <a:solidFill>
                          <a:schemeClr val="bg1"/>
                        </a:solidFill>
                        <a:latin typeface="Arial" charset="0"/>
                      </a:rPr>
                      <a:t>DNS</a:t>
                    </a:r>
                  </a:p>
                </p:txBody>
              </p:sp>
            </p:grpSp>
            <p:sp>
              <p:nvSpPr>
                <p:cNvPr id="91235" name="Rectangle 202"/>
                <p:cNvSpPr>
                  <a:spLocks noChangeArrowheads="1"/>
                </p:cNvSpPr>
                <p:nvPr/>
              </p:nvSpPr>
              <p:spPr bwMode="auto">
                <a:xfrm>
                  <a:off x="750" y="3244"/>
                  <a:ext cx="88" cy="8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1236" name="Rectangle 203"/>
                <p:cNvSpPr>
                  <a:spLocks noChangeArrowheads="1"/>
                </p:cNvSpPr>
                <p:nvPr/>
              </p:nvSpPr>
              <p:spPr bwMode="auto">
                <a:xfrm>
                  <a:off x="740" y="3238"/>
                  <a:ext cx="354" cy="94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14089" name="Group 204"/>
              <p:cNvGrpSpPr>
                <a:grpSpLocks/>
              </p:cNvGrpSpPr>
              <p:nvPr/>
            </p:nvGrpSpPr>
            <p:grpSpPr bwMode="auto">
              <a:xfrm>
                <a:off x="278" y="1034"/>
                <a:ext cx="354" cy="154"/>
                <a:chOff x="836" y="3305"/>
                <a:chExt cx="354" cy="154"/>
              </a:xfrm>
            </p:grpSpPr>
            <p:grpSp>
              <p:nvGrpSpPr>
                <p:cNvPr id="214107" name="Group 205"/>
                <p:cNvGrpSpPr>
                  <a:grpSpLocks/>
                </p:cNvGrpSpPr>
                <p:nvPr/>
              </p:nvGrpSpPr>
              <p:grpSpPr bwMode="auto">
                <a:xfrm>
                  <a:off x="890" y="3305"/>
                  <a:ext cx="290" cy="154"/>
                  <a:chOff x="844" y="3337"/>
                  <a:chExt cx="290" cy="154"/>
                </a:xfrm>
              </p:grpSpPr>
              <p:sp>
                <p:nvSpPr>
                  <p:cNvPr id="91232" name="Rectangle 206"/>
                  <p:cNvSpPr>
                    <a:spLocks noChangeArrowheads="1"/>
                  </p:cNvSpPr>
                  <p:nvPr/>
                </p:nvSpPr>
                <p:spPr bwMode="auto">
                  <a:xfrm>
                    <a:off x="889" y="3370"/>
                    <a:ext cx="245" cy="86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1233" name="Text Box 20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44" y="3337"/>
                    <a:ext cx="285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1000" i="0" smtClean="0">
                        <a:solidFill>
                          <a:schemeClr val="bg1"/>
                        </a:solidFill>
                        <a:latin typeface="Arial" charset="0"/>
                      </a:rPr>
                      <a:t>DNS</a:t>
                    </a:r>
                  </a:p>
                </p:txBody>
              </p:sp>
            </p:grpSp>
            <p:grpSp>
              <p:nvGrpSpPr>
                <p:cNvPr id="214108" name="Group 208"/>
                <p:cNvGrpSpPr>
                  <a:grpSpLocks/>
                </p:cNvGrpSpPr>
                <p:nvPr/>
              </p:nvGrpSpPr>
              <p:grpSpPr bwMode="auto">
                <a:xfrm>
                  <a:off x="836" y="3334"/>
                  <a:ext cx="354" cy="94"/>
                  <a:chOff x="836" y="3334"/>
                  <a:chExt cx="354" cy="94"/>
                </a:xfrm>
              </p:grpSpPr>
              <p:sp>
                <p:nvSpPr>
                  <p:cNvPr id="91230" name="Rectangle 209"/>
                  <p:cNvSpPr>
                    <a:spLocks noChangeArrowheads="1"/>
                  </p:cNvSpPr>
                  <p:nvPr/>
                </p:nvSpPr>
                <p:spPr bwMode="auto">
                  <a:xfrm>
                    <a:off x="846" y="3340"/>
                    <a:ext cx="88" cy="82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1231" name="Rectangle 210"/>
                  <p:cNvSpPr>
                    <a:spLocks noChangeArrowheads="1"/>
                  </p:cNvSpPr>
                  <p:nvPr/>
                </p:nvSpPr>
                <p:spPr bwMode="auto">
                  <a:xfrm>
                    <a:off x="836" y="3334"/>
                    <a:ext cx="354" cy="94"/>
                  </a:xfrm>
                  <a:prstGeom prst="rect">
                    <a:avLst/>
                  </a:prstGeom>
                  <a:noFill/>
                  <a:ln w="9525">
                    <a:solidFill>
                      <a:schemeClr val="accent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14090" name="Group 211"/>
              <p:cNvGrpSpPr>
                <a:grpSpLocks/>
              </p:cNvGrpSpPr>
              <p:nvPr/>
            </p:nvGrpSpPr>
            <p:grpSpPr bwMode="auto">
              <a:xfrm>
                <a:off x="165" y="1054"/>
                <a:ext cx="480" cy="112"/>
                <a:chOff x="627" y="3377"/>
                <a:chExt cx="480" cy="112"/>
              </a:xfrm>
            </p:grpSpPr>
            <p:sp>
              <p:nvSpPr>
                <p:cNvPr id="91226" name="Rectangle 212"/>
                <p:cNvSpPr>
                  <a:spLocks noChangeArrowheads="1"/>
                </p:cNvSpPr>
                <p:nvPr/>
              </p:nvSpPr>
              <p:spPr bwMode="auto">
                <a:xfrm>
                  <a:off x="636" y="3388"/>
                  <a:ext cx="96" cy="93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1227" name="Rectangle 213"/>
                <p:cNvSpPr>
                  <a:spLocks noChangeArrowheads="1"/>
                </p:cNvSpPr>
                <p:nvPr/>
              </p:nvSpPr>
              <p:spPr bwMode="auto">
                <a:xfrm>
                  <a:off x="627" y="3377"/>
                  <a:ext cx="480" cy="112"/>
                </a:xfrm>
                <a:prstGeom prst="rect">
                  <a:avLst/>
                </a:prstGeom>
                <a:noFill/>
                <a:ln w="9525">
                  <a:solidFill>
                    <a:schemeClr val="accent2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14091" name="Group 214"/>
              <p:cNvGrpSpPr>
                <a:grpSpLocks/>
              </p:cNvGrpSpPr>
              <p:nvPr/>
            </p:nvGrpSpPr>
            <p:grpSpPr bwMode="auto">
              <a:xfrm>
                <a:off x="42" y="1200"/>
                <a:ext cx="681" cy="154"/>
                <a:chOff x="504" y="3523"/>
                <a:chExt cx="681" cy="154"/>
              </a:xfrm>
            </p:grpSpPr>
            <p:grpSp>
              <p:nvGrpSpPr>
                <p:cNvPr id="214092" name="Group 215"/>
                <p:cNvGrpSpPr>
                  <a:grpSpLocks/>
                </p:cNvGrpSpPr>
                <p:nvPr/>
              </p:nvGrpSpPr>
              <p:grpSpPr bwMode="auto">
                <a:xfrm>
                  <a:off x="623" y="3523"/>
                  <a:ext cx="480" cy="154"/>
                  <a:chOff x="723" y="3453"/>
                  <a:chExt cx="480" cy="154"/>
                </a:xfrm>
              </p:grpSpPr>
              <p:grpSp>
                <p:nvGrpSpPr>
                  <p:cNvPr id="214096" name="Group 216"/>
                  <p:cNvGrpSpPr>
                    <a:grpSpLocks/>
                  </p:cNvGrpSpPr>
                  <p:nvPr/>
                </p:nvGrpSpPr>
                <p:grpSpPr bwMode="auto">
                  <a:xfrm>
                    <a:off x="836" y="3453"/>
                    <a:ext cx="354" cy="154"/>
                    <a:chOff x="836" y="3305"/>
                    <a:chExt cx="354" cy="154"/>
                  </a:xfrm>
                </p:grpSpPr>
                <p:grpSp>
                  <p:nvGrpSpPr>
                    <p:cNvPr id="214099" name="Group 21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90" y="3305"/>
                      <a:ext cx="290" cy="154"/>
                      <a:chOff x="844" y="3337"/>
                      <a:chExt cx="290" cy="154"/>
                    </a:xfrm>
                  </p:grpSpPr>
                  <p:sp>
                    <p:nvSpPr>
                      <p:cNvPr id="91224" name="Rectangle 21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89" y="3370"/>
                        <a:ext cx="245" cy="8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1225" name="Text Box 219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844" y="3337"/>
                        <a:ext cx="285" cy="1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>
                        <a:spAutoFit/>
                      </a:bodyPr>
                      <a:lstStyle>
                        <a:lvl1pPr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1pPr>
                        <a:lvl2pPr marL="742950" indent="-28575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2pPr>
                        <a:lvl3pPr marL="1143000" indent="-22860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3pPr>
                        <a:lvl4pPr marL="1600200" indent="-22860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4pPr>
                        <a:lvl5pPr marL="2057400" indent="-22860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9pPr>
                      </a:lstStyle>
                      <a:p>
                        <a:pPr>
                          <a:defRPr/>
                        </a:pPr>
                        <a:r>
                          <a:rPr lang="en-US" sz="1000" i="0" smtClean="0">
                            <a:solidFill>
                              <a:schemeClr val="bg1"/>
                            </a:solidFill>
                            <a:latin typeface="Arial" charset="0"/>
                          </a:rPr>
                          <a:t>DNS</a:t>
                        </a:r>
                      </a:p>
                    </p:txBody>
                  </p:sp>
                </p:grpSp>
                <p:grpSp>
                  <p:nvGrpSpPr>
                    <p:cNvPr id="214100" name="Group 22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36" y="3334"/>
                      <a:ext cx="354" cy="94"/>
                      <a:chOff x="836" y="3334"/>
                      <a:chExt cx="354" cy="94"/>
                    </a:xfrm>
                  </p:grpSpPr>
                  <p:sp>
                    <p:nvSpPr>
                      <p:cNvPr id="91222" name="Rectangle 22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46" y="3340"/>
                        <a:ext cx="88" cy="82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1223" name="Rectangle 22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36" y="3334"/>
                        <a:ext cx="354" cy="9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91218" name="Rectangle 223"/>
                  <p:cNvSpPr>
                    <a:spLocks noChangeArrowheads="1"/>
                  </p:cNvSpPr>
                  <p:nvPr/>
                </p:nvSpPr>
                <p:spPr bwMode="auto">
                  <a:xfrm>
                    <a:off x="732" y="3484"/>
                    <a:ext cx="96" cy="93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1219" name="Rectangle 224"/>
                  <p:cNvSpPr>
                    <a:spLocks noChangeArrowheads="1"/>
                  </p:cNvSpPr>
                  <p:nvPr/>
                </p:nvSpPr>
                <p:spPr bwMode="auto">
                  <a:xfrm>
                    <a:off x="723" y="3473"/>
                    <a:ext cx="480" cy="112"/>
                  </a:xfrm>
                  <a:prstGeom prst="rect">
                    <a:avLst/>
                  </a:prstGeom>
                  <a:noFill/>
                  <a:ln w="9525">
                    <a:solidFill>
                      <a:schemeClr val="accent2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91214" name="Rectangle 225"/>
                <p:cNvSpPr>
                  <a:spLocks noChangeArrowheads="1"/>
                </p:cNvSpPr>
                <p:nvPr/>
              </p:nvSpPr>
              <p:spPr bwMode="auto">
                <a:xfrm>
                  <a:off x="517" y="3545"/>
                  <a:ext cx="94" cy="108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1215" name="Rectangle 226"/>
                <p:cNvSpPr>
                  <a:spLocks noChangeArrowheads="1"/>
                </p:cNvSpPr>
                <p:nvPr/>
              </p:nvSpPr>
              <p:spPr bwMode="auto">
                <a:xfrm>
                  <a:off x="1115" y="3544"/>
                  <a:ext cx="60" cy="108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1216" name="Rectangle 227"/>
                <p:cNvSpPr>
                  <a:spLocks noChangeArrowheads="1"/>
                </p:cNvSpPr>
                <p:nvPr/>
              </p:nvSpPr>
              <p:spPr bwMode="auto">
                <a:xfrm>
                  <a:off x="504" y="3529"/>
                  <a:ext cx="681" cy="13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91205" name="AutoShape 228"/>
            <p:cNvSpPr>
              <a:spLocks noChangeArrowheads="1"/>
            </p:cNvSpPr>
            <p:nvPr/>
          </p:nvSpPr>
          <p:spPr bwMode="auto">
            <a:xfrm rot="10800000">
              <a:off x="1727" y="3105"/>
              <a:ext cx="240" cy="767"/>
            </a:xfrm>
            <a:prstGeom prst="downArrow">
              <a:avLst>
                <a:gd name="adj1" fmla="val 54167"/>
                <a:gd name="adj2" fmla="val 51311"/>
              </a:avLst>
            </a:prstGeom>
            <a:gradFill rotWithShape="1">
              <a:gsLst>
                <a:gs pos="0">
                  <a:srgbClr val="FF0000">
                    <a:alpha val="25000"/>
                  </a:srgbClr>
                </a:gs>
                <a:gs pos="100000">
                  <a:srgbClr val="FF0000">
                    <a:alpha val="25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4085" name="Group 229"/>
            <p:cNvGrpSpPr>
              <a:grpSpLocks/>
            </p:cNvGrpSpPr>
            <p:nvPr/>
          </p:nvGrpSpPr>
          <p:grpSpPr bwMode="auto">
            <a:xfrm>
              <a:off x="1695" y="3227"/>
              <a:ext cx="290" cy="154"/>
              <a:chOff x="844" y="3337"/>
              <a:chExt cx="290" cy="154"/>
            </a:xfrm>
          </p:grpSpPr>
          <p:sp>
            <p:nvSpPr>
              <p:cNvPr id="91207" name="Rectangle 230"/>
              <p:cNvSpPr>
                <a:spLocks noChangeArrowheads="1"/>
              </p:cNvSpPr>
              <p:nvPr/>
            </p:nvSpPr>
            <p:spPr bwMode="auto">
              <a:xfrm>
                <a:off x="889" y="3370"/>
                <a:ext cx="245" cy="8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208" name="Text Box 231"/>
              <p:cNvSpPr txBox="1">
                <a:spLocks noChangeArrowheads="1"/>
              </p:cNvSpPr>
              <p:nvPr/>
            </p:nvSpPr>
            <p:spPr bwMode="auto">
              <a:xfrm>
                <a:off x="844" y="3337"/>
                <a:ext cx="285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i="0" smtClean="0">
                    <a:solidFill>
                      <a:schemeClr val="bg1"/>
                    </a:solidFill>
                    <a:latin typeface="Arial" charset="0"/>
                  </a:rPr>
                  <a:t>DNS</a:t>
                </a:r>
              </a:p>
            </p:txBody>
          </p:sp>
        </p:grpSp>
      </p:grpSp>
      <p:grpSp>
        <p:nvGrpSpPr>
          <p:cNvPr id="214048" name="Group 248"/>
          <p:cNvGrpSpPr>
            <a:grpSpLocks/>
          </p:cNvGrpSpPr>
          <p:nvPr/>
        </p:nvGrpSpPr>
        <p:grpSpPr bwMode="auto">
          <a:xfrm>
            <a:off x="7150100" y="963613"/>
            <a:ext cx="373063" cy="687387"/>
            <a:chOff x="4140" y="429"/>
            <a:chExt cx="1425" cy="2396"/>
          </a:xfrm>
        </p:grpSpPr>
        <p:sp>
          <p:nvSpPr>
            <p:cNvPr id="214051" name="Freeform 148"/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26 w 354"/>
                <a:gd name="T1" fmla="*/ 0 h 2742"/>
                <a:gd name="T2" fmla="*/ 145 w 354"/>
                <a:gd name="T3" fmla="*/ 164 h 2742"/>
                <a:gd name="T4" fmla="*/ 142 w 354"/>
                <a:gd name="T5" fmla="*/ 1268 h 2742"/>
                <a:gd name="T6" fmla="*/ 0 w 354"/>
                <a:gd name="T7" fmla="*/ 1325 h 2742"/>
                <a:gd name="T8" fmla="*/ 26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73" name="Rectangle 149"/>
            <p:cNvSpPr>
              <a:spLocks noChangeArrowheads="1"/>
            </p:cNvSpPr>
            <p:nvPr/>
          </p:nvSpPr>
          <p:spPr bwMode="auto">
            <a:xfrm>
              <a:off x="4207" y="429"/>
              <a:ext cx="1049" cy="2285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053" name="Freeform 150"/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3 w 211"/>
                <a:gd name="T1" fmla="*/ 0 h 2537"/>
                <a:gd name="T2" fmla="*/ 87 w 211"/>
                <a:gd name="T3" fmla="*/ 106 h 2537"/>
                <a:gd name="T4" fmla="*/ 3 w 211"/>
                <a:gd name="T5" fmla="*/ 1208 h 2537"/>
                <a:gd name="T6" fmla="*/ 3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4054" name="Freeform 151"/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136 w 328"/>
                <a:gd name="T3" fmla="*/ 62 h 226"/>
                <a:gd name="T4" fmla="*/ 135 w 328"/>
                <a:gd name="T5" fmla="*/ 110 h 226"/>
                <a:gd name="T6" fmla="*/ 0 w 328"/>
                <a:gd name="T7" fmla="*/ 49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76" name="Rectangle 152"/>
            <p:cNvSpPr>
              <a:spLocks noChangeArrowheads="1"/>
            </p:cNvSpPr>
            <p:nvPr/>
          </p:nvSpPr>
          <p:spPr bwMode="auto">
            <a:xfrm>
              <a:off x="4213" y="695"/>
              <a:ext cx="594" cy="4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4056" name="Group 153"/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91202" name="AutoShape 154"/>
              <p:cNvSpPr>
                <a:spLocks noChangeArrowheads="1"/>
              </p:cNvSpPr>
              <p:nvPr/>
            </p:nvSpPr>
            <p:spPr bwMode="auto">
              <a:xfrm>
                <a:off x="611" y="2567"/>
                <a:ext cx="726" cy="1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203" name="AutoShape 155"/>
              <p:cNvSpPr>
                <a:spLocks noChangeArrowheads="1"/>
              </p:cNvSpPr>
              <p:nvPr/>
            </p:nvSpPr>
            <p:spPr bwMode="auto">
              <a:xfrm>
                <a:off x="626" y="2583"/>
                <a:ext cx="696" cy="10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1178" name="Rectangle 156"/>
            <p:cNvSpPr>
              <a:spLocks noChangeArrowheads="1"/>
            </p:cNvSpPr>
            <p:nvPr/>
          </p:nvSpPr>
          <p:spPr bwMode="auto">
            <a:xfrm>
              <a:off x="4225" y="1021"/>
              <a:ext cx="594" cy="4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4058" name="Group 157"/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91200" name="AutoShape 158"/>
              <p:cNvSpPr>
                <a:spLocks noChangeArrowheads="1"/>
              </p:cNvSpPr>
              <p:nvPr/>
            </p:nvSpPr>
            <p:spPr bwMode="auto">
              <a:xfrm>
                <a:off x="613" y="2567"/>
                <a:ext cx="726" cy="1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201" name="AutoShape 159"/>
              <p:cNvSpPr>
                <a:spLocks noChangeArrowheads="1"/>
              </p:cNvSpPr>
              <p:nvPr/>
            </p:nvSpPr>
            <p:spPr bwMode="auto">
              <a:xfrm>
                <a:off x="628" y="2585"/>
                <a:ext cx="696" cy="10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1180" name="Rectangle 160"/>
            <p:cNvSpPr>
              <a:spLocks noChangeArrowheads="1"/>
            </p:cNvSpPr>
            <p:nvPr/>
          </p:nvSpPr>
          <p:spPr bwMode="auto">
            <a:xfrm>
              <a:off x="4219" y="1359"/>
              <a:ext cx="594" cy="4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81" name="Rectangle 161"/>
            <p:cNvSpPr>
              <a:spLocks noChangeArrowheads="1"/>
            </p:cNvSpPr>
            <p:nvPr/>
          </p:nvSpPr>
          <p:spPr bwMode="auto">
            <a:xfrm>
              <a:off x="4231" y="1657"/>
              <a:ext cx="594" cy="4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4061" name="Group 162"/>
            <p:cNvGrpSpPr>
              <a:grpSpLocks/>
            </p:cNvGrpSpPr>
            <p:nvPr/>
          </p:nvGrpSpPr>
          <p:grpSpPr bwMode="auto">
            <a:xfrm>
              <a:off x="4735" y="1627"/>
              <a:ext cx="582" cy="151"/>
              <a:chOff x="614" y="2568"/>
              <a:chExt cx="725" cy="139"/>
            </a:xfrm>
          </p:grpSpPr>
          <p:sp>
            <p:nvSpPr>
              <p:cNvPr id="91198" name="AutoShape 163"/>
              <p:cNvSpPr>
                <a:spLocks noChangeArrowheads="1"/>
              </p:cNvSpPr>
              <p:nvPr/>
            </p:nvSpPr>
            <p:spPr bwMode="auto">
              <a:xfrm>
                <a:off x="613" y="2581"/>
                <a:ext cx="725" cy="12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199" name="AutoShape 164"/>
              <p:cNvSpPr>
                <a:spLocks noChangeArrowheads="1"/>
              </p:cNvSpPr>
              <p:nvPr/>
            </p:nvSpPr>
            <p:spPr bwMode="auto">
              <a:xfrm>
                <a:off x="628" y="2586"/>
                <a:ext cx="695" cy="10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14062" name="Freeform 165"/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136 w 328"/>
                <a:gd name="T3" fmla="*/ 61 h 226"/>
                <a:gd name="T4" fmla="*/ 135 w 328"/>
                <a:gd name="T5" fmla="*/ 108 h 226"/>
                <a:gd name="T6" fmla="*/ 0 w 328"/>
                <a:gd name="T7" fmla="*/ 47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214063" name="Group 166"/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91196" name="AutoShape 167"/>
              <p:cNvSpPr>
                <a:spLocks noChangeArrowheads="1"/>
              </p:cNvSpPr>
              <p:nvPr/>
            </p:nvSpPr>
            <p:spPr bwMode="auto">
              <a:xfrm>
                <a:off x="616" y="2566"/>
                <a:ext cx="725" cy="13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197" name="AutoShape 168"/>
              <p:cNvSpPr>
                <a:spLocks noChangeArrowheads="1"/>
              </p:cNvSpPr>
              <p:nvPr/>
            </p:nvSpPr>
            <p:spPr bwMode="auto">
              <a:xfrm>
                <a:off x="631" y="2583"/>
                <a:ext cx="695" cy="10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1185" name="Rectangle 169"/>
            <p:cNvSpPr>
              <a:spLocks noChangeArrowheads="1"/>
            </p:cNvSpPr>
            <p:nvPr/>
          </p:nvSpPr>
          <p:spPr bwMode="auto">
            <a:xfrm>
              <a:off x="5250" y="429"/>
              <a:ext cx="67" cy="229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065" name="Freeform 170"/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120 w 296"/>
                <a:gd name="T3" fmla="*/ 69 h 256"/>
                <a:gd name="T4" fmla="*/ 122 w 296"/>
                <a:gd name="T5" fmla="*/ 122 h 256"/>
                <a:gd name="T6" fmla="*/ 0 w 296"/>
                <a:gd name="T7" fmla="*/ 47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4066" name="Freeform 171"/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126 w 304"/>
                <a:gd name="T3" fmla="*/ 79 h 288"/>
                <a:gd name="T4" fmla="*/ 118 w 304"/>
                <a:gd name="T5" fmla="*/ 139 h 288"/>
                <a:gd name="T6" fmla="*/ 3 w 304"/>
                <a:gd name="T7" fmla="*/ 60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88" name="Oval 172"/>
            <p:cNvSpPr>
              <a:spLocks noChangeArrowheads="1"/>
            </p:cNvSpPr>
            <p:nvPr/>
          </p:nvSpPr>
          <p:spPr bwMode="auto">
            <a:xfrm>
              <a:off x="5516" y="2609"/>
              <a:ext cx="49" cy="10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068" name="Freeform 173"/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51 h 240"/>
                <a:gd name="T2" fmla="*/ 2 w 306"/>
                <a:gd name="T3" fmla="*/ 116 h 240"/>
                <a:gd name="T4" fmla="*/ 126 w 306"/>
                <a:gd name="T5" fmla="*/ 53 h 240"/>
                <a:gd name="T6" fmla="*/ 123 w 306"/>
                <a:gd name="T7" fmla="*/ 0 h 240"/>
                <a:gd name="T8" fmla="*/ 0 w 306"/>
                <a:gd name="T9" fmla="*/ 51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1190" name="AutoShape 174"/>
            <p:cNvSpPr>
              <a:spLocks noChangeArrowheads="1"/>
            </p:cNvSpPr>
            <p:nvPr/>
          </p:nvSpPr>
          <p:spPr bwMode="auto">
            <a:xfrm>
              <a:off x="4140" y="2676"/>
              <a:ext cx="1201" cy="149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91" name="AutoShape 175"/>
            <p:cNvSpPr>
              <a:spLocks noChangeArrowheads="1"/>
            </p:cNvSpPr>
            <p:nvPr/>
          </p:nvSpPr>
          <p:spPr bwMode="auto">
            <a:xfrm>
              <a:off x="4207" y="2709"/>
              <a:ext cx="1067" cy="83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92" name="Oval 176"/>
            <p:cNvSpPr>
              <a:spLocks noChangeArrowheads="1"/>
            </p:cNvSpPr>
            <p:nvPr/>
          </p:nvSpPr>
          <p:spPr bwMode="auto">
            <a:xfrm>
              <a:off x="4310" y="2382"/>
              <a:ext cx="158" cy="144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93" name="Oval 177"/>
            <p:cNvSpPr>
              <a:spLocks noChangeArrowheads="1"/>
            </p:cNvSpPr>
            <p:nvPr/>
          </p:nvSpPr>
          <p:spPr bwMode="auto">
            <a:xfrm>
              <a:off x="4486" y="2382"/>
              <a:ext cx="158" cy="14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1194" name="Oval 178"/>
            <p:cNvSpPr>
              <a:spLocks noChangeArrowheads="1"/>
            </p:cNvSpPr>
            <p:nvPr/>
          </p:nvSpPr>
          <p:spPr bwMode="auto">
            <a:xfrm>
              <a:off x="4661" y="2382"/>
              <a:ext cx="158" cy="138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195" name="Rectangle 179"/>
            <p:cNvSpPr>
              <a:spLocks noChangeArrowheads="1"/>
            </p:cNvSpPr>
            <p:nvPr/>
          </p:nvSpPr>
          <p:spPr bwMode="auto">
            <a:xfrm>
              <a:off x="5062" y="1835"/>
              <a:ext cx="85" cy="764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1170" name="Rectangle 3"/>
          <p:cNvSpPr>
            <a:spLocks noGrp="1" noChangeArrowheads="1"/>
          </p:cNvSpPr>
          <p:nvPr>
            <p:ph type="title"/>
          </p:nvPr>
        </p:nvSpPr>
        <p:spPr>
          <a:xfrm>
            <a:off x="246063" y="-39688"/>
            <a:ext cx="8034337" cy="1003301"/>
          </a:xfrm>
        </p:spPr>
        <p:txBody>
          <a:bodyPr/>
          <a:lstStyle/>
          <a:p>
            <a:r>
              <a:rPr lang="en-US" sz="3200" smtClean="0"/>
              <a:t>A day in the life… using DNS</a:t>
            </a:r>
          </a:p>
        </p:txBody>
      </p:sp>
      <p:pic>
        <p:nvPicPr>
          <p:cNvPr id="214050" name="Picture 21" descr="underline_base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738" y="631825"/>
            <a:ext cx="5027612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0.00995 L 0.32587 -0.01018 L 0.22726 0.14666 " pathEditMode="relative" rAng="0" ptsTypes="AAA">
                                      <p:cBhvr>
                                        <p:cTn id="12" dur="2000" fill="hold"/>
                                        <p:tgtEl>
                                          <p:spTgt spid="7056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" y="7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726 0.14666 L 0.29844 0.14527 L 0.46528 -0.03516 L 0.46406 -0.16678 " pathEditMode="relative" rAng="0" ptsTypes="AAAA">
                                      <p:cBhvr>
                                        <p:cTn id="18" dur="2000" fill="hold"/>
                                        <p:tgtEl>
                                          <p:spTgt spid="7056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" y="-15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05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705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5639" grpId="0"/>
      <p:bldP spid="705640" grpId="0"/>
      <p:bldP spid="705641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41" name="Group 231"/>
          <p:cNvGrpSpPr>
            <a:grpSpLocks/>
          </p:cNvGrpSpPr>
          <p:nvPr/>
        </p:nvGrpSpPr>
        <p:grpSpPr bwMode="auto">
          <a:xfrm>
            <a:off x="773113" y="1273175"/>
            <a:ext cx="3554412" cy="3067050"/>
            <a:chOff x="773113" y="1273175"/>
            <a:chExt cx="3554412" cy="3066395"/>
          </a:xfrm>
        </p:grpSpPr>
        <p:sp>
          <p:nvSpPr>
            <p:cNvPr id="215267" name="Freeform 3"/>
            <p:cNvSpPr>
              <a:spLocks/>
            </p:cNvSpPr>
            <p:nvPr/>
          </p:nvSpPr>
          <p:spPr bwMode="auto">
            <a:xfrm>
              <a:off x="773113" y="1273175"/>
              <a:ext cx="3554412" cy="2754313"/>
            </a:xfrm>
            <a:custGeom>
              <a:avLst/>
              <a:gdLst>
                <a:gd name="T0" fmla="*/ 2147483647 w 2406"/>
                <a:gd name="T1" fmla="*/ 2147483647 h 958"/>
                <a:gd name="T2" fmla="*/ 2147483647 w 2406"/>
                <a:gd name="T3" fmla="*/ 2147483647 h 958"/>
                <a:gd name="T4" fmla="*/ 2147483647 w 2406"/>
                <a:gd name="T5" fmla="*/ 2147483647 h 958"/>
                <a:gd name="T6" fmla="*/ 2147483647 w 2406"/>
                <a:gd name="T7" fmla="*/ 2147483647 h 958"/>
                <a:gd name="T8" fmla="*/ 2147483647 w 2406"/>
                <a:gd name="T9" fmla="*/ 2147483647 h 958"/>
                <a:gd name="T10" fmla="*/ 2147483647 w 2406"/>
                <a:gd name="T11" fmla="*/ 2147483647 h 958"/>
                <a:gd name="T12" fmla="*/ 2147483647 w 2406"/>
                <a:gd name="T13" fmla="*/ 2147483647 h 958"/>
                <a:gd name="T14" fmla="*/ 2147483647 w 2406"/>
                <a:gd name="T15" fmla="*/ 2147483647 h 958"/>
                <a:gd name="T16" fmla="*/ 2147483647 w 2406"/>
                <a:gd name="T17" fmla="*/ 2147483647 h 958"/>
                <a:gd name="T18" fmla="*/ 2147483647 w 2406"/>
                <a:gd name="T19" fmla="*/ 2147483647 h 958"/>
                <a:gd name="T20" fmla="*/ 2147483647 w 2406"/>
                <a:gd name="T21" fmla="*/ 2147483647 h 958"/>
                <a:gd name="T22" fmla="*/ 2147483647 w 2406"/>
                <a:gd name="T23" fmla="*/ 2147483647 h 958"/>
                <a:gd name="T24" fmla="*/ 2147483647 w 2406"/>
                <a:gd name="T25" fmla="*/ 2147483647 h 95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06"/>
                <a:gd name="T40" fmla="*/ 0 h 958"/>
                <a:gd name="T41" fmla="*/ 2406 w 2406"/>
                <a:gd name="T42" fmla="*/ 958 h 95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06" h="958">
                  <a:moveTo>
                    <a:pt x="2192" y="274"/>
                  </a:moveTo>
                  <a:cubicBezTo>
                    <a:pt x="1978" y="94"/>
                    <a:pt x="1990" y="122"/>
                    <a:pt x="1857" y="77"/>
                  </a:cubicBezTo>
                  <a:cubicBezTo>
                    <a:pt x="1724" y="32"/>
                    <a:pt x="1584" y="0"/>
                    <a:pt x="1393" y="7"/>
                  </a:cubicBezTo>
                  <a:cubicBezTo>
                    <a:pt x="1202" y="14"/>
                    <a:pt x="898" y="84"/>
                    <a:pt x="713" y="122"/>
                  </a:cubicBezTo>
                  <a:cubicBezTo>
                    <a:pt x="528" y="160"/>
                    <a:pt x="395" y="168"/>
                    <a:pt x="280" y="234"/>
                  </a:cubicBezTo>
                  <a:cubicBezTo>
                    <a:pt x="166" y="301"/>
                    <a:pt x="52" y="432"/>
                    <a:pt x="26" y="522"/>
                  </a:cubicBezTo>
                  <a:cubicBezTo>
                    <a:pt x="0" y="612"/>
                    <a:pt x="81" y="711"/>
                    <a:pt x="122" y="773"/>
                  </a:cubicBezTo>
                  <a:cubicBezTo>
                    <a:pt x="163" y="835"/>
                    <a:pt x="99" y="877"/>
                    <a:pt x="273" y="894"/>
                  </a:cubicBezTo>
                  <a:cubicBezTo>
                    <a:pt x="447" y="911"/>
                    <a:pt x="938" y="866"/>
                    <a:pt x="1169" y="876"/>
                  </a:cubicBezTo>
                  <a:cubicBezTo>
                    <a:pt x="1400" y="886"/>
                    <a:pt x="1499" y="950"/>
                    <a:pt x="1659" y="954"/>
                  </a:cubicBezTo>
                  <a:cubicBezTo>
                    <a:pt x="1819" y="958"/>
                    <a:pt x="2014" y="958"/>
                    <a:pt x="2129" y="897"/>
                  </a:cubicBezTo>
                  <a:cubicBezTo>
                    <a:pt x="2244" y="836"/>
                    <a:pt x="2327" y="856"/>
                    <a:pt x="2350" y="591"/>
                  </a:cubicBezTo>
                  <a:cubicBezTo>
                    <a:pt x="2373" y="326"/>
                    <a:pt x="2406" y="454"/>
                    <a:pt x="2192" y="274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68" name="Line 36"/>
            <p:cNvSpPr>
              <a:spLocks noChangeShapeType="1"/>
            </p:cNvSpPr>
            <p:nvPr/>
          </p:nvSpPr>
          <p:spPr bwMode="auto">
            <a:xfrm flipV="1">
              <a:off x="3775075" y="2344738"/>
              <a:ext cx="155575" cy="1428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69" name="Line 43"/>
            <p:cNvSpPr>
              <a:spLocks noChangeShapeType="1"/>
            </p:cNvSpPr>
            <p:nvPr/>
          </p:nvSpPr>
          <p:spPr bwMode="auto">
            <a:xfrm flipV="1">
              <a:off x="2665413" y="2517775"/>
              <a:ext cx="69532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70" name="Line 44"/>
            <p:cNvSpPr>
              <a:spLocks noChangeShapeType="1"/>
            </p:cNvSpPr>
            <p:nvPr/>
          </p:nvSpPr>
          <p:spPr bwMode="auto">
            <a:xfrm flipV="1">
              <a:off x="3924300" y="2201863"/>
              <a:ext cx="138113" cy="1428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71" name="Line 48"/>
            <p:cNvSpPr>
              <a:spLocks noChangeShapeType="1"/>
            </p:cNvSpPr>
            <p:nvPr/>
          </p:nvSpPr>
          <p:spPr bwMode="auto">
            <a:xfrm flipV="1">
              <a:off x="3279775" y="2736850"/>
              <a:ext cx="512763" cy="6127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393" name="Text Box 240"/>
            <p:cNvSpPr txBox="1">
              <a:spLocks noChangeArrowheads="1"/>
            </p:cNvSpPr>
            <p:nvPr/>
          </p:nvSpPr>
          <p:spPr bwMode="auto">
            <a:xfrm>
              <a:off x="2562225" y="3815807"/>
              <a:ext cx="1211263" cy="523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router</a:t>
              </a:r>
            </a:p>
            <a:p>
              <a:pPr>
                <a:defRPr/>
              </a:pPr>
              <a:r>
                <a:rPr lang="en-US" sz="140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(runs DHCP)</a:t>
              </a:r>
            </a:p>
          </p:txBody>
        </p:sp>
        <p:grpSp>
          <p:nvGrpSpPr>
            <p:cNvPr id="215273" name="Group 356"/>
            <p:cNvGrpSpPr>
              <a:grpSpLocks/>
            </p:cNvGrpSpPr>
            <p:nvPr/>
          </p:nvGrpSpPr>
          <p:grpSpPr bwMode="auto">
            <a:xfrm>
              <a:off x="1653422" y="1982680"/>
              <a:ext cx="843032" cy="814871"/>
              <a:chOff x="313" y="1497"/>
              <a:chExt cx="1152" cy="1014"/>
            </a:xfrm>
          </p:grpSpPr>
          <p:pic>
            <p:nvPicPr>
              <p:cNvPr id="215325" name="Picture 354" descr="laptop_stylized_small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13" y="1727"/>
                <a:ext cx="1152" cy="7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5326" name="Picture 355" descr="antenna_stylized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34" y="1497"/>
                <a:ext cx="1113" cy="6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92395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6925" y="2423867"/>
              <a:ext cx="879475" cy="349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41" name="Rectangle 43"/>
            <p:cNvSpPr>
              <a:spLocks noChangeArrowheads="1"/>
            </p:cNvSpPr>
            <p:nvPr/>
          </p:nvSpPr>
          <p:spPr bwMode="auto">
            <a:xfrm rot="16200000" flipH="1">
              <a:off x="3589349" y="3549138"/>
              <a:ext cx="104753" cy="244475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50000">
                  <a:schemeClr val="bg1"/>
                </a:gs>
                <a:gs pos="100000">
                  <a:srgbClr val="008000"/>
                </a:gs>
              </a:gsLst>
              <a:lin ang="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42" name="Rectangle 43"/>
            <p:cNvSpPr>
              <a:spLocks noChangeArrowheads="1"/>
            </p:cNvSpPr>
            <p:nvPr/>
          </p:nvSpPr>
          <p:spPr bwMode="auto">
            <a:xfrm rot="2460490">
              <a:off x="3206750" y="3274585"/>
              <a:ext cx="82550" cy="247597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50000">
                  <a:schemeClr val="bg1"/>
                </a:gs>
                <a:gs pos="100000">
                  <a:srgbClr val="008000"/>
                </a:gs>
              </a:gsLst>
              <a:lin ang="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43" name="Rectangle 43"/>
            <p:cNvSpPr>
              <a:spLocks noChangeArrowheads="1"/>
            </p:cNvSpPr>
            <p:nvPr/>
          </p:nvSpPr>
          <p:spPr bwMode="auto">
            <a:xfrm rot="-5400000">
              <a:off x="2499531" y="2388124"/>
              <a:ext cx="111101" cy="296863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50000">
                  <a:schemeClr val="bg1"/>
                </a:gs>
                <a:gs pos="100000">
                  <a:srgbClr val="008000"/>
                </a:gs>
              </a:gsLst>
              <a:lin ang="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5278" name="Group 248"/>
            <p:cNvGrpSpPr>
              <a:grpSpLocks/>
            </p:cNvGrpSpPr>
            <p:nvPr/>
          </p:nvGrpSpPr>
          <p:grpSpPr bwMode="auto">
            <a:xfrm>
              <a:off x="2597285" y="3210128"/>
              <a:ext cx="332569" cy="581078"/>
              <a:chOff x="4140" y="429"/>
              <a:chExt cx="1425" cy="2396"/>
            </a:xfrm>
          </p:grpSpPr>
          <p:sp>
            <p:nvSpPr>
              <p:cNvPr id="215293" name="Freeform 148"/>
              <p:cNvSpPr>
                <a:spLocks/>
              </p:cNvSpPr>
              <p:nvPr/>
            </p:nvSpPr>
            <p:spPr bwMode="auto">
              <a:xfrm>
                <a:off x="5268" y="433"/>
                <a:ext cx="283" cy="2286"/>
              </a:xfrm>
              <a:custGeom>
                <a:avLst/>
                <a:gdLst>
                  <a:gd name="T0" fmla="*/ 26 w 354"/>
                  <a:gd name="T1" fmla="*/ 0 h 2742"/>
                  <a:gd name="T2" fmla="*/ 145 w 354"/>
                  <a:gd name="T3" fmla="*/ 164 h 2742"/>
                  <a:gd name="T4" fmla="*/ 142 w 354"/>
                  <a:gd name="T5" fmla="*/ 1268 h 2742"/>
                  <a:gd name="T6" fmla="*/ 0 w 354"/>
                  <a:gd name="T7" fmla="*/ 1325 h 2742"/>
                  <a:gd name="T8" fmla="*/ 26 w 354"/>
                  <a:gd name="T9" fmla="*/ 0 h 27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2742">
                    <a:moveTo>
                      <a:pt x="63" y="0"/>
                    </a:moveTo>
                    <a:lnTo>
                      <a:pt x="354" y="339"/>
                    </a:lnTo>
                    <a:lnTo>
                      <a:pt x="346" y="2624"/>
                    </a:lnTo>
                    <a:lnTo>
                      <a:pt x="0" y="2742"/>
                    </a:lnTo>
                    <a:lnTo>
                      <a:pt x="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15" name="Rectangle 149"/>
              <p:cNvSpPr>
                <a:spLocks noChangeArrowheads="1"/>
              </p:cNvSpPr>
              <p:nvPr/>
            </p:nvSpPr>
            <p:spPr bwMode="auto">
              <a:xfrm>
                <a:off x="4207" y="426"/>
                <a:ext cx="1048" cy="2291"/>
              </a:xfrm>
              <a:prstGeom prst="rect">
                <a:avLst/>
              </a:pr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295" name="Freeform 150"/>
              <p:cNvSpPr>
                <a:spLocks/>
              </p:cNvSpPr>
              <p:nvPr/>
            </p:nvSpPr>
            <p:spPr bwMode="auto">
              <a:xfrm>
                <a:off x="5321" y="570"/>
                <a:ext cx="169" cy="2115"/>
              </a:xfrm>
              <a:custGeom>
                <a:avLst/>
                <a:gdLst>
                  <a:gd name="T0" fmla="*/ 3 w 211"/>
                  <a:gd name="T1" fmla="*/ 0 h 2537"/>
                  <a:gd name="T2" fmla="*/ 87 w 211"/>
                  <a:gd name="T3" fmla="*/ 106 h 2537"/>
                  <a:gd name="T4" fmla="*/ 3 w 211"/>
                  <a:gd name="T5" fmla="*/ 1208 h 2537"/>
                  <a:gd name="T6" fmla="*/ 3 w 211"/>
                  <a:gd name="T7" fmla="*/ 0 h 253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1" h="2537">
                    <a:moveTo>
                      <a:pt x="7" y="0"/>
                    </a:moveTo>
                    <a:cubicBezTo>
                      <a:pt x="7" y="0"/>
                      <a:pt x="57" y="28"/>
                      <a:pt x="211" y="218"/>
                    </a:cubicBezTo>
                    <a:cubicBezTo>
                      <a:pt x="0" y="1229"/>
                      <a:pt x="41" y="2537"/>
                      <a:pt x="7" y="2501"/>
                    </a:cubicBezTo>
                    <a:lnTo>
                      <a:pt x="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F8F8F8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296" name="Freeform 151"/>
              <p:cNvSpPr>
                <a:spLocks/>
              </p:cNvSpPr>
              <p:nvPr/>
            </p:nvSpPr>
            <p:spPr bwMode="auto">
              <a:xfrm>
                <a:off x="5284" y="1640"/>
                <a:ext cx="263" cy="189"/>
              </a:xfrm>
              <a:custGeom>
                <a:avLst/>
                <a:gdLst>
                  <a:gd name="T0" fmla="*/ 2 w 328"/>
                  <a:gd name="T1" fmla="*/ 0 h 226"/>
                  <a:gd name="T2" fmla="*/ 136 w 328"/>
                  <a:gd name="T3" fmla="*/ 62 h 226"/>
                  <a:gd name="T4" fmla="*/ 135 w 328"/>
                  <a:gd name="T5" fmla="*/ 110 h 226"/>
                  <a:gd name="T6" fmla="*/ 0 w 328"/>
                  <a:gd name="T7" fmla="*/ 49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18" name="Rectangle 152"/>
              <p:cNvSpPr>
                <a:spLocks noChangeArrowheads="1"/>
              </p:cNvSpPr>
              <p:nvPr/>
            </p:nvSpPr>
            <p:spPr bwMode="auto">
              <a:xfrm>
                <a:off x="4214" y="688"/>
                <a:ext cx="592" cy="5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5298" name="Group 153"/>
              <p:cNvGrpSpPr>
                <a:grpSpLocks/>
              </p:cNvGrpSpPr>
              <p:nvPr/>
            </p:nvGrpSpPr>
            <p:grpSpPr bwMode="auto">
              <a:xfrm>
                <a:off x="4749" y="668"/>
                <a:ext cx="581" cy="145"/>
                <a:chOff x="614" y="2568"/>
                <a:chExt cx="725" cy="139"/>
              </a:xfrm>
            </p:grpSpPr>
            <p:sp>
              <p:nvSpPr>
                <p:cNvPr id="92444" name="AutoShape 154"/>
                <p:cNvSpPr>
                  <a:spLocks noChangeArrowheads="1"/>
                </p:cNvSpPr>
                <p:nvPr/>
              </p:nvSpPr>
              <p:spPr bwMode="auto">
                <a:xfrm>
                  <a:off x="617" y="2569"/>
                  <a:ext cx="721" cy="1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2445" name="AutoShape 155"/>
                <p:cNvSpPr>
                  <a:spLocks noChangeArrowheads="1"/>
                </p:cNvSpPr>
                <p:nvPr/>
              </p:nvSpPr>
              <p:spPr bwMode="auto">
                <a:xfrm>
                  <a:off x="634" y="2587"/>
                  <a:ext cx="688" cy="10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2420" name="Rectangle 156"/>
              <p:cNvSpPr>
                <a:spLocks noChangeArrowheads="1"/>
              </p:cNvSpPr>
              <p:nvPr/>
            </p:nvSpPr>
            <p:spPr bwMode="auto">
              <a:xfrm>
                <a:off x="4221" y="1015"/>
                <a:ext cx="599" cy="5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5300" name="Group 157"/>
              <p:cNvGrpSpPr>
                <a:grpSpLocks/>
              </p:cNvGrpSpPr>
              <p:nvPr/>
            </p:nvGrpSpPr>
            <p:grpSpPr bwMode="auto">
              <a:xfrm>
                <a:off x="4747" y="994"/>
                <a:ext cx="581" cy="134"/>
                <a:chOff x="614" y="2568"/>
                <a:chExt cx="725" cy="139"/>
              </a:xfrm>
            </p:grpSpPr>
            <p:sp>
              <p:nvSpPr>
                <p:cNvPr id="92442" name="AutoShape 158"/>
                <p:cNvSpPr>
                  <a:spLocks noChangeArrowheads="1"/>
                </p:cNvSpPr>
                <p:nvPr/>
              </p:nvSpPr>
              <p:spPr bwMode="auto">
                <a:xfrm>
                  <a:off x="611" y="2570"/>
                  <a:ext cx="730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2443" name="AutoShape 159"/>
                <p:cNvSpPr>
                  <a:spLocks noChangeArrowheads="1"/>
                </p:cNvSpPr>
                <p:nvPr/>
              </p:nvSpPr>
              <p:spPr bwMode="auto">
                <a:xfrm>
                  <a:off x="628" y="2583"/>
                  <a:ext cx="696" cy="10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2422" name="Rectangle 160"/>
              <p:cNvSpPr>
                <a:spLocks noChangeArrowheads="1"/>
              </p:cNvSpPr>
              <p:nvPr/>
            </p:nvSpPr>
            <p:spPr bwMode="auto">
              <a:xfrm>
                <a:off x="4214" y="1356"/>
                <a:ext cx="599" cy="4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423" name="Rectangle 161"/>
              <p:cNvSpPr>
                <a:spLocks noChangeArrowheads="1"/>
              </p:cNvSpPr>
              <p:nvPr/>
            </p:nvSpPr>
            <p:spPr bwMode="auto">
              <a:xfrm>
                <a:off x="4228" y="1657"/>
                <a:ext cx="599" cy="4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5303" name="Group 162"/>
              <p:cNvGrpSpPr>
                <a:grpSpLocks/>
              </p:cNvGrpSpPr>
              <p:nvPr/>
            </p:nvGrpSpPr>
            <p:grpSpPr bwMode="auto">
              <a:xfrm>
                <a:off x="4735" y="1627"/>
                <a:ext cx="582" cy="151"/>
                <a:chOff x="614" y="2568"/>
                <a:chExt cx="725" cy="139"/>
              </a:xfrm>
            </p:grpSpPr>
            <p:sp>
              <p:nvSpPr>
                <p:cNvPr id="92440" name="AutoShape 163"/>
                <p:cNvSpPr>
                  <a:spLocks noChangeArrowheads="1"/>
                </p:cNvSpPr>
                <p:nvPr/>
              </p:nvSpPr>
              <p:spPr bwMode="auto">
                <a:xfrm>
                  <a:off x="618" y="2571"/>
                  <a:ext cx="720" cy="1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2441" name="AutoShape 164"/>
                <p:cNvSpPr>
                  <a:spLocks noChangeArrowheads="1"/>
                </p:cNvSpPr>
                <p:nvPr/>
              </p:nvSpPr>
              <p:spPr bwMode="auto">
                <a:xfrm>
                  <a:off x="635" y="2589"/>
                  <a:ext cx="686" cy="10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15304" name="Freeform 165"/>
              <p:cNvSpPr>
                <a:spLocks/>
              </p:cNvSpPr>
              <p:nvPr/>
            </p:nvSpPr>
            <p:spPr bwMode="auto">
              <a:xfrm>
                <a:off x="5288" y="1354"/>
                <a:ext cx="263" cy="188"/>
              </a:xfrm>
              <a:custGeom>
                <a:avLst/>
                <a:gdLst>
                  <a:gd name="T0" fmla="*/ 2 w 328"/>
                  <a:gd name="T1" fmla="*/ 0 h 226"/>
                  <a:gd name="T2" fmla="*/ 136 w 328"/>
                  <a:gd name="T3" fmla="*/ 61 h 226"/>
                  <a:gd name="T4" fmla="*/ 135 w 328"/>
                  <a:gd name="T5" fmla="*/ 108 h 226"/>
                  <a:gd name="T6" fmla="*/ 0 w 328"/>
                  <a:gd name="T7" fmla="*/ 47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15305" name="Group 166"/>
              <p:cNvGrpSpPr>
                <a:grpSpLocks/>
              </p:cNvGrpSpPr>
              <p:nvPr/>
            </p:nvGrpSpPr>
            <p:grpSpPr bwMode="auto">
              <a:xfrm>
                <a:off x="4739" y="1327"/>
                <a:ext cx="582" cy="139"/>
                <a:chOff x="614" y="2568"/>
                <a:chExt cx="725" cy="139"/>
              </a:xfrm>
            </p:grpSpPr>
            <p:sp>
              <p:nvSpPr>
                <p:cNvPr id="92438" name="AutoShape 167"/>
                <p:cNvSpPr>
                  <a:spLocks noChangeArrowheads="1"/>
                </p:cNvSpPr>
                <p:nvPr/>
              </p:nvSpPr>
              <p:spPr bwMode="auto">
                <a:xfrm>
                  <a:off x="613" y="2571"/>
                  <a:ext cx="729" cy="13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2439" name="AutoShape 168"/>
                <p:cNvSpPr>
                  <a:spLocks noChangeArrowheads="1"/>
                </p:cNvSpPr>
                <p:nvPr/>
              </p:nvSpPr>
              <p:spPr bwMode="auto">
                <a:xfrm>
                  <a:off x="630" y="2584"/>
                  <a:ext cx="695" cy="10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2427" name="Rectangle 169"/>
              <p:cNvSpPr>
                <a:spLocks noChangeArrowheads="1"/>
              </p:cNvSpPr>
              <p:nvPr/>
            </p:nvSpPr>
            <p:spPr bwMode="auto">
              <a:xfrm>
                <a:off x="5255" y="426"/>
                <a:ext cx="68" cy="2297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307" name="Freeform 170"/>
              <p:cNvSpPr>
                <a:spLocks/>
              </p:cNvSpPr>
              <p:nvPr/>
            </p:nvSpPr>
            <p:spPr bwMode="auto">
              <a:xfrm>
                <a:off x="5312" y="1007"/>
                <a:ext cx="237" cy="213"/>
              </a:xfrm>
              <a:custGeom>
                <a:avLst/>
                <a:gdLst>
                  <a:gd name="T0" fmla="*/ 2 w 296"/>
                  <a:gd name="T1" fmla="*/ 0 h 256"/>
                  <a:gd name="T2" fmla="*/ 120 w 296"/>
                  <a:gd name="T3" fmla="*/ 69 h 256"/>
                  <a:gd name="T4" fmla="*/ 122 w 296"/>
                  <a:gd name="T5" fmla="*/ 122 h 256"/>
                  <a:gd name="T6" fmla="*/ 0 w 296"/>
                  <a:gd name="T7" fmla="*/ 47 h 256"/>
                  <a:gd name="T8" fmla="*/ 2 w 296"/>
                  <a:gd name="T9" fmla="*/ 0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256">
                    <a:moveTo>
                      <a:pt x="4" y="0"/>
                    </a:moveTo>
                    <a:cubicBezTo>
                      <a:pt x="55" y="10"/>
                      <a:pt x="144" y="68"/>
                      <a:pt x="292" y="144"/>
                    </a:cubicBezTo>
                    <a:cubicBezTo>
                      <a:pt x="290" y="178"/>
                      <a:pt x="296" y="188"/>
                      <a:pt x="296" y="256"/>
                    </a:cubicBezTo>
                    <a:cubicBezTo>
                      <a:pt x="296" y="256"/>
                      <a:pt x="160" y="176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308" name="Freeform 171"/>
              <p:cNvSpPr>
                <a:spLocks/>
              </p:cNvSpPr>
              <p:nvPr/>
            </p:nvSpPr>
            <p:spPr bwMode="auto">
              <a:xfrm>
                <a:off x="5315" y="680"/>
                <a:ext cx="244" cy="240"/>
              </a:xfrm>
              <a:custGeom>
                <a:avLst/>
                <a:gdLst>
                  <a:gd name="T0" fmla="*/ 0 w 304"/>
                  <a:gd name="T1" fmla="*/ 0 h 288"/>
                  <a:gd name="T2" fmla="*/ 126 w 304"/>
                  <a:gd name="T3" fmla="*/ 79 h 288"/>
                  <a:gd name="T4" fmla="*/ 118 w 304"/>
                  <a:gd name="T5" fmla="*/ 139 h 288"/>
                  <a:gd name="T6" fmla="*/ 3 w 304"/>
                  <a:gd name="T7" fmla="*/ 60 h 288"/>
                  <a:gd name="T8" fmla="*/ 0 w 304"/>
                  <a:gd name="T9" fmla="*/ 0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288">
                    <a:moveTo>
                      <a:pt x="0" y="0"/>
                    </a:moveTo>
                    <a:cubicBezTo>
                      <a:pt x="51" y="10"/>
                      <a:pt x="148" y="76"/>
                      <a:pt x="304" y="164"/>
                    </a:cubicBezTo>
                    <a:cubicBezTo>
                      <a:pt x="302" y="198"/>
                      <a:pt x="284" y="220"/>
                      <a:pt x="284" y="288"/>
                    </a:cubicBezTo>
                    <a:cubicBezTo>
                      <a:pt x="284" y="288"/>
                      <a:pt x="163" y="179"/>
                      <a:pt x="8" y="124"/>
                    </a:cubicBezTo>
                    <a:cubicBezTo>
                      <a:pt x="8" y="72"/>
                      <a:pt x="0" y="17"/>
                      <a:pt x="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30" name="Oval 172"/>
              <p:cNvSpPr>
                <a:spLocks noChangeArrowheads="1"/>
              </p:cNvSpPr>
              <p:nvPr/>
            </p:nvSpPr>
            <p:spPr bwMode="auto">
              <a:xfrm>
                <a:off x="5520" y="2612"/>
                <a:ext cx="48" cy="9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5310" name="Freeform 173"/>
              <p:cNvSpPr>
                <a:spLocks/>
              </p:cNvSpPr>
              <p:nvPr/>
            </p:nvSpPr>
            <p:spPr bwMode="auto">
              <a:xfrm>
                <a:off x="5302" y="2614"/>
                <a:ext cx="245" cy="200"/>
              </a:xfrm>
              <a:custGeom>
                <a:avLst/>
                <a:gdLst>
                  <a:gd name="T0" fmla="*/ 0 w 306"/>
                  <a:gd name="T1" fmla="*/ 51 h 240"/>
                  <a:gd name="T2" fmla="*/ 2 w 306"/>
                  <a:gd name="T3" fmla="*/ 116 h 240"/>
                  <a:gd name="T4" fmla="*/ 126 w 306"/>
                  <a:gd name="T5" fmla="*/ 53 h 240"/>
                  <a:gd name="T6" fmla="*/ 123 w 306"/>
                  <a:gd name="T7" fmla="*/ 0 h 240"/>
                  <a:gd name="T8" fmla="*/ 0 w 306"/>
                  <a:gd name="T9" fmla="*/ 51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240">
                    <a:moveTo>
                      <a:pt x="0" y="106"/>
                    </a:moveTo>
                    <a:lnTo>
                      <a:pt x="2" y="240"/>
                    </a:lnTo>
                    <a:lnTo>
                      <a:pt x="306" y="110"/>
                    </a:lnTo>
                    <a:lnTo>
                      <a:pt x="300" y="0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432" name="AutoShape 174"/>
              <p:cNvSpPr>
                <a:spLocks noChangeArrowheads="1"/>
              </p:cNvSpPr>
              <p:nvPr/>
            </p:nvSpPr>
            <p:spPr bwMode="auto">
              <a:xfrm>
                <a:off x="4139" y="2678"/>
                <a:ext cx="1204" cy="164"/>
              </a:xfrm>
              <a:prstGeom prst="roundRect">
                <a:avLst>
                  <a:gd name="adj" fmla="val 500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433" name="AutoShape 175"/>
              <p:cNvSpPr>
                <a:spLocks noChangeArrowheads="1"/>
              </p:cNvSpPr>
              <p:nvPr/>
            </p:nvSpPr>
            <p:spPr bwMode="auto">
              <a:xfrm>
                <a:off x="4207" y="2717"/>
                <a:ext cx="1068" cy="8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434" name="Oval 176"/>
              <p:cNvSpPr>
                <a:spLocks noChangeArrowheads="1"/>
              </p:cNvSpPr>
              <p:nvPr/>
            </p:nvSpPr>
            <p:spPr bwMode="auto">
              <a:xfrm>
                <a:off x="4309" y="2383"/>
                <a:ext cx="156" cy="144"/>
              </a:xfrm>
              <a:prstGeom prst="ellipse">
                <a:avLst/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435" name="Oval 177"/>
              <p:cNvSpPr>
                <a:spLocks noChangeArrowheads="1"/>
              </p:cNvSpPr>
              <p:nvPr/>
            </p:nvSpPr>
            <p:spPr bwMode="auto">
              <a:xfrm>
                <a:off x="4486" y="2383"/>
                <a:ext cx="163" cy="1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92436" name="Oval 178"/>
              <p:cNvSpPr>
                <a:spLocks noChangeArrowheads="1"/>
              </p:cNvSpPr>
              <p:nvPr/>
            </p:nvSpPr>
            <p:spPr bwMode="auto">
              <a:xfrm>
                <a:off x="4663" y="2383"/>
                <a:ext cx="156" cy="144"/>
              </a:xfrm>
              <a:prstGeom prst="ellipse">
                <a:avLst/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437" name="Rectangle 179"/>
              <p:cNvSpPr>
                <a:spLocks noChangeArrowheads="1"/>
              </p:cNvSpPr>
              <p:nvPr/>
            </p:nvSpPr>
            <p:spPr bwMode="auto">
              <a:xfrm>
                <a:off x="5065" y="1834"/>
                <a:ext cx="82" cy="772"/>
              </a:xfrm>
              <a:prstGeom prst="rect">
                <a:avLst/>
              </a:prstGeom>
              <a:solidFill>
                <a:srgbClr val="29292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5279" name="Group 48"/>
            <p:cNvGrpSpPr>
              <a:grpSpLocks/>
            </p:cNvGrpSpPr>
            <p:nvPr/>
          </p:nvGrpSpPr>
          <p:grpSpPr bwMode="auto">
            <a:xfrm>
              <a:off x="2795471" y="3465563"/>
              <a:ext cx="735669" cy="376863"/>
              <a:chOff x="3600" y="219"/>
              <a:chExt cx="360" cy="175"/>
            </a:xfrm>
          </p:grpSpPr>
          <p:sp>
            <p:nvSpPr>
              <p:cNvPr id="92401" name="Oval 49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402" name="Line 50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2403" name="Line 51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2404" name="Rectangle 52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3" cy="59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400" i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2405" name="Oval 53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5285" name="Group 54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92411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92412" name="Line 5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92413" name="Line 5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215286" name="Group 58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92408" name="Line 5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92409" name="Line 6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92410" name="Line 61"/>
                <p:cNvSpPr>
                  <a:spLocks noChangeShapeType="1"/>
                </p:cNvSpPr>
                <p:nvPr/>
              </p:nvSpPr>
              <p:spPr bwMode="auto">
                <a:xfrm>
                  <a:off x="2894" y="853"/>
                  <a:ext cx="52" cy="9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</p:grpSp>
      </p:grpSp>
      <p:sp>
        <p:nvSpPr>
          <p:cNvPr id="9216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i="0" dirty="0" smtClean="0">
                <a:solidFill>
                  <a:srgbClr val="000000"/>
                </a:solidFill>
                <a:latin typeface="Arial" charset="0"/>
              </a:rPr>
              <a:t>Link </a:t>
            </a:r>
            <a:r>
              <a:rPr lang="en-US" i="0" dirty="0">
                <a:solidFill>
                  <a:srgbClr val="000000"/>
                </a:solidFill>
                <a:latin typeface="Arial" charset="0"/>
              </a:rPr>
              <a:t>Layer</a:t>
            </a:r>
          </a:p>
        </p:txBody>
      </p:sp>
      <p:sp>
        <p:nvSpPr>
          <p:cNvPr id="921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5-</a:t>
            </a:r>
            <a:fld id="{B3B87A09-C56F-4FE0-BB2C-0A5FB105B0D1}" type="slidenum">
              <a:rPr lang="en-US">
                <a:solidFill>
                  <a:srgbClr val="000000"/>
                </a:solidFill>
              </a:rPr>
              <a:pPr/>
              <a:t>48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15044" name="Freeform 293"/>
          <p:cNvSpPr>
            <a:spLocks/>
          </p:cNvSpPr>
          <p:nvPr/>
        </p:nvSpPr>
        <p:spPr bwMode="auto">
          <a:xfrm>
            <a:off x="322263" y="4619625"/>
            <a:ext cx="3963987" cy="1716088"/>
          </a:xfrm>
          <a:custGeom>
            <a:avLst/>
            <a:gdLst>
              <a:gd name="T0" fmla="*/ 2147483647 w 2497"/>
              <a:gd name="T1" fmla="*/ 2147483647 h 1081"/>
              <a:gd name="T2" fmla="*/ 2147483647 w 2497"/>
              <a:gd name="T3" fmla="*/ 2147483647 h 1081"/>
              <a:gd name="T4" fmla="*/ 2147483647 w 2497"/>
              <a:gd name="T5" fmla="*/ 2147483647 h 1081"/>
              <a:gd name="T6" fmla="*/ 2147483647 w 2497"/>
              <a:gd name="T7" fmla="*/ 2147483647 h 1081"/>
              <a:gd name="T8" fmla="*/ 2147483647 w 2497"/>
              <a:gd name="T9" fmla="*/ 2147483647 h 1081"/>
              <a:gd name="T10" fmla="*/ 2147483647 w 2497"/>
              <a:gd name="T11" fmla="*/ 2147483647 h 1081"/>
              <a:gd name="T12" fmla="*/ 2147483647 w 2497"/>
              <a:gd name="T13" fmla="*/ 2147483647 h 1081"/>
              <a:gd name="T14" fmla="*/ 2147483647 w 2497"/>
              <a:gd name="T15" fmla="*/ 2147483647 h 1081"/>
              <a:gd name="T16" fmla="*/ 2147483647 w 2497"/>
              <a:gd name="T17" fmla="*/ 2147483647 h 1081"/>
              <a:gd name="T18" fmla="*/ 2147483647 w 2497"/>
              <a:gd name="T19" fmla="*/ 2147483647 h 1081"/>
              <a:gd name="T20" fmla="*/ 2147483647 w 2497"/>
              <a:gd name="T21" fmla="*/ 2147483647 h 1081"/>
              <a:gd name="T22" fmla="*/ 2147483647 w 2497"/>
              <a:gd name="T23" fmla="*/ 2147483647 h 1081"/>
              <a:gd name="T24" fmla="*/ 2147483647 w 2497"/>
              <a:gd name="T25" fmla="*/ 2147483647 h 1081"/>
              <a:gd name="T26" fmla="*/ 2147483647 w 2497"/>
              <a:gd name="T27" fmla="*/ 2147483647 h 1081"/>
              <a:gd name="T28" fmla="*/ 2147483647 w 2497"/>
              <a:gd name="T29" fmla="*/ 2147483647 h 1081"/>
              <a:gd name="T30" fmla="*/ 2147483647 w 2497"/>
              <a:gd name="T31" fmla="*/ 2147483647 h 108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497" h="1081">
                <a:moveTo>
                  <a:pt x="475" y="274"/>
                </a:moveTo>
                <a:cubicBezTo>
                  <a:pt x="381" y="316"/>
                  <a:pt x="280" y="389"/>
                  <a:pt x="204" y="437"/>
                </a:cubicBezTo>
                <a:cubicBezTo>
                  <a:pt x="128" y="485"/>
                  <a:pt x="42" y="503"/>
                  <a:pt x="21" y="559"/>
                </a:cubicBezTo>
                <a:cubicBezTo>
                  <a:pt x="0" y="615"/>
                  <a:pt x="56" y="734"/>
                  <a:pt x="75" y="776"/>
                </a:cubicBezTo>
                <a:cubicBezTo>
                  <a:pt x="94" y="818"/>
                  <a:pt x="116" y="789"/>
                  <a:pt x="136" y="810"/>
                </a:cubicBezTo>
                <a:cubicBezTo>
                  <a:pt x="156" y="831"/>
                  <a:pt x="167" y="876"/>
                  <a:pt x="197" y="905"/>
                </a:cubicBezTo>
                <a:cubicBezTo>
                  <a:pt x="227" y="934"/>
                  <a:pt x="231" y="970"/>
                  <a:pt x="319" y="986"/>
                </a:cubicBezTo>
                <a:cubicBezTo>
                  <a:pt x="407" y="1002"/>
                  <a:pt x="554" y="1003"/>
                  <a:pt x="726" y="1000"/>
                </a:cubicBezTo>
                <a:cubicBezTo>
                  <a:pt x="898" y="997"/>
                  <a:pt x="1146" y="961"/>
                  <a:pt x="1349" y="966"/>
                </a:cubicBezTo>
                <a:cubicBezTo>
                  <a:pt x="1552" y="971"/>
                  <a:pt x="1785" y="1028"/>
                  <a:pt x="1945" y="1033"/>
                </a:cubicBezTo>
                <a:cubicBezTo>
                  <a:pt x="2105" y="1038"/>
                  <a:pt x="2225" y="1081"/>
                  <a:pt x="2311" y="993"/>
                </a:cubicBezTo>
                <a:cubicBezTo>
                  <a:pt x="2397" y="905"/>
                  <a:pt x="2497" y="662"/>
                  <a:pt x="2460" y="506"/>
                </a:cubicBezTo>
                <a:cubicBezTo>
                  <a:pt x="2423" y="350"/>
                  <a:pt x="2280" y="116"/>
                  <a:pt x="2088" y="58"/>
                </a:cubicBezTo>
                <a:cubicBezTo>
                  <a:pt x="1896" y="0"/>
                  <a:pt x="1528" y="138"/>
                  <a:pt x="1308" y="159"/>
                </a:cubicBezTo>
                <a:cubicBezTo>
                  <a:pt x="1088" y="180"/>
                  <a:pt x="906" y="167"/>
                  <a:pt x="766" y="186"/>
                </a:cubicBezTo>
                <a:cubicBezTo>
                  <a:pt x="626" y="205"/>
                  <a:pt x="569" y="232"/>
                  <a:pt x="475" y="274"/>
                </a:cubicBezTo>
                <a:close/>
              </a:path>
            </a:pathLst>
          </a:custGeom>
          <a:gradFill rotWithShape="1">
            <a:gsLst>
              <a:gs pos="0">
                <a:srgbClr val="00CCFF"/>
              </a:gs>
              <a:gs pos="100000">
                <a:srgbClr val="FFFFFF"/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15045" name="Freeform 292"/>
          <p:cNvSpPr>
            <a:spLocks/>
          </p:cNvSpPr>
          <p:nvPr/>
        </p:nvSpPr>
        <p:spPr bwMode="auto">
          <a:xfrm>
            <a:off x="4751388" y="871538"/>
            <a:ext cx="1919287" cy="2227262"/>
          </a:xfrm>
          <a:custGeom>
            <a:avLst/>
            <a:gdLst>
              <a:gd name="T0" fmla="*/ 2147483647 w 1209"/>
              <a:gd name="T1" fmla="*/ 2147483647 h 1403"/>
              <a:gd name="T2" fmla="*/ 2147483647 w 1209"/>
              <a:gd name="T3" fmla="*/ 2147483647 h 1403"/>
              <a:gd name="T4" fmla="*/ 2147483647 w 1209"/>
              <a:gd name="T5" fmla="*/ 2147483647 h 1403"/>
              <a:gd name="T6" fmla="*/ 2147483647 w 1209"/>
              <a:gd name="T7" fmla="*/ 2147483647 h 1403"/>
              <a:gd name="T8" fmla="*/ 2147483647 w 1209"/>
              <a:gd name="T9" fmla="*/ 2147483647 h 1403"/>
              <a:gd name="T10" fmla="*/ 2147483647 w 1209"/>
              <a:gd name="T11" fmla="*/ 2147483647 h 1403"/>
              <a:gd name="T12" fmla="*/ 2147483647 w 1209"/>
              <a:gd name="T13" fmla="*/ 2147483647 h 1403"/>
              <a:gd name="T14" fmla="*/ 2147483647 w 1209"/>
              <a:gd name="T15" fmla="*/ 2147483647 h 1403"/>
              <a:gd name="T16" fmla="*/ 2147483647 w 1209"/>
              <a:gd name="T17" fmla="*/ 2147483647 h 1403"/>
              <a:gd name="T18" fmla="*/ 2147483647 w 1209"/>
              <a:gd name="T19" fmla="*/ 2147483647 h 1403"/>
              <a:gd name="T20" fmla="*/ 2147483647 w 1209"/>
              <a:gd name="T21" fmla="*/ 2147483647 h 1403"/>
              <a:gd name="T22" fmla="*/ 2147483647 w 1209"/>
              <a:gd name="T23" fmla="*/ 2147483647 h 140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209" h="1403">
                <a:moveTo>
                  <a:pt x="84" y="528"/>
                </a:moveTo>
                <a:cubicBezTo>
                  <a:pt x="51" y="600"/>
                  <a:pt x="28" y="643"/>
                  <a:pt x="16" y="705"/>
                </a:cubicBezTo>
                <a:cubicBezTo>
                  <a:pt x="4" y="767"/>
                  <a:pt x="0" y="845"/>
                  <a:pt x="9" y="901"/>
                </a:cubicBezTo>
                <a:cubicBezTo>
                  <a:pt x="18" y="957"/>
                  <a:pt x="44" y="983"/>
                  <a:pt x="70" y="1043"/>
                </a:cubicBezTo>
                <a:cubicBezTo>
                  <a:pt x="96" y="1103"/>
                  <a:pt x="130" y="1210"/>
                  <a:pt x="165" y="1260"/>
                </a:cubicBezTo>
                <a:cubicBezTo>
                  <a:pt x="200" y="1310"/>
                  <a:pt x="223" y="1324"/>
                  <a:pt x="280" y="1342"/>
                </a:cubicBezTo>
                <a:cubicBezTo>
                  <a:pt x="337" y="1360"/>
                  <a:pt x="393" y="1368"/>
                  <a:pt x="510" y="1369"/>
                </a:cubicBezTo>
                <a:cubicBezTo>
                  <a:pt x="627" y="1370"/>
                  <a:pt x="775" y="1403"/>
                  <a:pt x="985" y="1348"/>
                </a:cubicBezTo>
                <a:cubicBezTo>
                  <a:pt x="1195" y="1293"/>
                  <a:pt x="1209" y="54"/>
                  <a:pt x="985" y="27"/>
                </a:cubicBezTo>
                <a:cubicBezTo>
                  <a:pt x="761" y="0"/>
                  <a:pt x="606" y="115"/>
                  <a:pt x="477" y="156"/>
                </a:cubicBezTo>
                <a:cubicBezTo>
                  <a:pt x="348" y="197"/>
                  <a:pt x="280" y="207"/>
                  <a:pt x="212" y="271"/>
                </a:cubicBezTo>
                <a:cubicBezTo>
                  <a:pt x="144" y="335"/>
                  <a:pt x="117" y="456"/>
                  <a:pt x="84" y="528"/>
                </a:cubicBezTo>
                <a:close/>
              </a:path>
            </a:pathLst>
          </a:custGeom>
          <a:gradFill rotWithShape="1">
            <a:gsLst>
              <a:gs pos="0">
                <a:srgbClr val="00CCFF"/>
              </a:gs>
              <a:gs pos="100000">
                <a:srgbClr val="FFFFFF"/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2167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693150" cy="942975"/>
          </a:xfrm>
        </p:spPr>
        <p:txBody>
          <a:bodyPr/>
          <a:lstStyle/>
          <a:p>
            <a:r>
              <a:rPr lang="en-US" sz="3200" smtClean="0"/>
              <a:t>A day in the life…TCP connection carrying HTTP</a:t>
            </a:r>
          </a:p>
        </p:txBody>
      </p:sp>
      <p:grpSp>
        <p:nvGrpSpPr>
          <p:cNvPr id="706603" name="Group 43"/>
          <p:cNvGrpSpPr>
            <a:grpSpLocks/>
          </p:cNvGrpSpPr>
          <p:nvPr/>
        </p:nvGrpSpPr>
        <p:grpSpPr bwMode="auto">
          <a:xfrm>
            <a:off x="1195388" y="1081088"/>
            <a:ext cx="976312" cy="1460500"/>
            <a:chOff x="651" y="681"/>
            <a:chExt cx="615" cy="920"/>
          </a:xfrm>
        </p:grpSpPr>
        <p:sp>
          <p:nvSpPr>
            <p:cNvPr id="215259" name="Freeform 44"/>
            <p:cNvSpPr>
              <a:spLocks/>
            </p:cNvSpPr>
            <p:nvPr/>
          </p:nvSpPr>
          <p:spPr bwMode="auto">
            <a:xfrm>
              <a:off x="662" y="698"/>
              <a:ext cx="604" cy="903"/>
            </a:xfrm>
            <a:custGeom>
              <a:avLst/>
              <a:gdLst>
                <a:gd name="T0" fmla="*/ 496 w 604"/>
                <a:gd name="T1" fmla="*/ 0 h 903"/>
                <a:gd name="T2" fmla="*/ 604 w 604"/>
                <a:gd name="T3" fmla="*/ 903 h 903"/>
                <a:gd name="T4" fmla="*/ 0 w 604"/>
                <a:gd name="T5" fmla="*/ 788 h 903"/>
                <a:gd name="T6" fmla="*/ 456 w 604"/>
                <a:gd name="T7" fmla="*/ 750 h 903"/>
                <a:gd name="T8" fmla="*/ 496 w 604"/>
                <a:gd name="T9" fmla="*/ 0 h 9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4" h="903">
                  <a:moveTo>
                    <a:pt x="496" y="0"/>
                  </a:moveTo>
                  <a:lnTo>
                    <a:pt x="604" y="903"/>
                  </a:lnTo>
                  <a:lnTo>
                    <a:pt x="0" y="788"/>
                  </a:lnTo>
                  <a:lnTo>
                    <a:pt x="456" y="750"/>
                  </a:lnTo>
                  <a:lnTo>
                    <a:pt x="496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215260" name="Group 45"/>
            <p:cNvGrpSpPr>
              <a:grpSpLocks/>
            </p:cNvGrpSpPr>
            <p:nvPr/>
          </p:nvGrpSpPr>
          <p:grpSpPr bwMode="auto">
            <a:xfrm>
              <a:off x="651" y="681"/>
              <a:ext cx="500" cy="828"/>
              <a:chOff x="569" y="2954"/>
              <a:chExt cx="500" cy="828"/>
            </a:xfrm>
          </p:grpSpPr>
          <p:sp>
            <p:nvSpPr>
              <p:cNvPr id="92382" name="Rectangle 46"/>
              <p:cNvSpPr>
                <a:spLocks noChangeArrowheads="1"/>
              </p:cNvSpPr>
              <p:nvPr/>
            </p:nvSpPr>
            <p:spPr bwMode="auto">
              <a:xfrm>
                <a:off x="576" y="2973"/>
                <a:ext cx="493" cy="79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383" name="Text Box 47"/>
              <p:cNvSpPr txBox="1">
                <a:spLocks noChangeArrowheads="1"/>
              </p:cNvSpPr>
              <p:nvPr/>
            </p:nvSpPr>
            <p:spPr bwMode="auto">
              <a:xfrm>
                <a:off x="607" y="2954"/>
                <a:ext cx="449" cy="8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HTTP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TCP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IP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Eth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Phy</a:t>
                </a:r>
              </a:p>
            </p:txBody>
          </p:sp>
          <p:sp>
            <p:nvSpPr>
              <p:cNvPr id="92384" name="Line 48"/>
              <p:cNvSpPr>
                <a:spLocks noChangeShapeType="1"/>
              </p:cNvSpPr>
              <p:nvPr/>
            </p:nvSpPr>
            <p:spPr bwMode="auto">
              <a:xfrm>
                <a:off x="578" y="3130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2385" name="Line 49"/>
              <p:cNvSpPr>
                <a:spLocks noChangeShapeType="1"/>
              </p:cNvSpPr>
              <p:nvPr/>
            </p:nvSpPr>
            <p:spPr bwMode="auto">
              <a:xfrm>
                <a:off x="575" y="3289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2386" name="Line 50"/>
              <p:cNvSpPr>
                <a:spLocks noChangeShapeType="1"/>
              </p:cNvSpPr>
              <p:nvPr/>
            </p:nvSpPr>
            <p:spPr bwMode="auto">
              <a:xfrm>
                <a:off x="572" y="3448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2387" name="Line 51"/>
              <p:cNvSpPr>
                <a:spLocks noChangeShapeType="1"/>
              </p:cNvSpPr>
              <p:nvPr/>
            </p:nvSpPr>
            <p:spPr bwMode="auto">
              <a:xfrm>
                <a:off x="569" y="3607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</p:grpSp>
      </p:grpSp>
      <p:grpSp>
        <p:nvGrpSpPr>
          <p:cNvPr id="706885" name="Group 325"/>
          <p:cNvGrpSpPr>
            <a:grpSpLocks/>
          </p:cNvGrpSpPr>
          <p:nvPr/>
        </p:nvGrpSpPr>
        <p:grpSpPr bwMode="auto">
          <a:xfrm>
            <a:off x="442913" y="1054100"/>
            <a:ext cx="515937" cy="333375"/>
            <a:chOff x="328" y="678"/>
            <a:chExt cx="325" cy="210"/>
          </a:xfrm>
        </p:grpSpPr>
        <p:grpSp>
          <p:nvGrpSpPr>
            <p:cNvPr id="215255" name="Group 52"/>
            <p:cNvGrpSpPr>
              <a:grpSpLocks/>
            </p:cNvGrpSpPr>
            <p:nvPr/>
          </p:nvGrpSpPr>
          <p:grpSpPr bwMode="auto">
            <a:xfrm>
              <a:off x="328" y="693"/>
              <a:ext cx="325" cy="154"/>
              <a:chOff x="844" y="3337"/>
              <a:chExt cx="325" cy="154"/>
            </a:xfrm>
          </p:grpSpPr>
          <p:sp>
            <p:nvSpPr>
              <p:cNvPr id="92378" name="Rectangle 53"/>
              <p:cNvSpPr>
                <a:spLocks noChangeArrowheads="1"/>
              </p:cNvSpPr>
              <p:nvPr/>
            </p:nvSpPr>
            <p:spPr bwMode="auto">
              <a:xfrm>
                <a:off x="889" y="3370"/>
                <a:ext cx="245" cy="8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379" name="Text Box 54"/>
              <p:cNvSpPr txBox="1">
                <a:spLocks noChangeArrowheads="1"/>
              </p:cNvSpPr>
              <p:nvPr/>
            </p:nvSpPr>
            <p:spPr bwMode="auto">
              <a:xfrm>
                <a:off x="844" y="3337"/>
                <a:ext cx="325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i="0" smtClean="0">
                    <a:solidFill>
                      <a:srgbClr val="FFFFFF"/>
                    </a:solidFill>
                    <a:latin typeface="Arial" charset="0"/>
                  </a:rPr>
                  <a:t>HTTP</a:t>
                </a:r>
              </a:p>
            </p:txBody>
          </p:sp>
        </p:grpSp>
        <p:sp>
          <p:nvSpPr>
            <p:cNvPr id="92377" name="AutoShape 85"/>
            <p:cNvSpPr>
              <a:spLocks noChangeArrowheads="1"/>
            </p:cNvSpPr>
            <p:nvPr/>
          </p:nvSpPr>
          <p:spPr bwMode="auto">
            <a:xfrm>
              <a:off x="396" y="678"/>
              <a:ext cx="240" cy="210"/>
            </a:xfrm>
            <a:prstGeom prst="downArrow">
              <a:avLst>
                <a:gd name="adj1" fmla="val 49167"/>
                <a:gd name="adj2" fmla="val 24292"/>
              </a:avLst>
            </a:prstGeom>
            <a:gradFill rotWithShape="1">
              <a:gsLst>
                <a:gs pos="0">
                  <a:srgbClr val="FF0000">
                    <a:alpha val="25000"/>
                  </a:srgbClr>
                </a:gs>
                <a:gs pos="100000">
                  <a:srgbClr val="FF0000">
                    <a:alpha val="25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706660" name="Rectangle 100"/>
          <p:cNvSpPr>
            <a:spLocks noChangeArrowheads="1"/>
          </p:cNvSpPr>
          <p:nvPr/>
        </p:nvSpPr>
        <p:spPr bwMode="auto">
          <a:xfrm>
            <a:off x="5183188" y="2914650"/>
            <a:ext cx="3441700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pitchFamily="2" charset="2"/>
              <a:buChar char="v"/>
            </a:pPr>
            <a:r>
              <a:rPr lang="en-US" sz="2000" i="0">
                <a:solidFill>
                  <a:srgbClr val="000000"/>
                </a:solidFill>
                <a:latin typeface="Gill Sans MT" pitchFamily="34" charset="0"/>
              </a:rPr>
              <a:t>to send HTTP request, client first opens </a:t>
            </a:r>
            <a:r>
              <a:rPr lang="en-US" sz="2000">
                <a:solidFill>
                  <a:srgbClr val="C00000"/>
                </a:solidFill>
                <a:latin typeface="Gill Sans MT" pitchFamily="34" charset="0"/>
              </a:rPr>
              <a:t>TCP socket</a:t>
            </a:r>
            <a:r>
              <a:rPr lang="en-US" sz="2000" i="0">
                <a:solidFill>
                  <a:srgbClr val="000000"/>
                </a:solidFill>
                <a:latin typeface="Gill Sans MT" pitchFamily="34" charset="0"/>
              </a:rPr>
              <a:t> to web server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pitchFamily="2" charset="2"/>
              <a:buNone/>
            </a:pPr>
            <a:endParaRPr lang="en-US" sz="2000" i="0">
              <a:solidFill>
                <a:srgbClr val="000000"/>
              </a:solidFill>
              <a:latin typeface="Gill Sans MT" pitchFamily="34" charset="0"/>
            </a:endParaRPr>
          </a:p>
        </p:txBody>
      </p:sp>
      <p:sp>
        <p:nvSpPr>
          <p:cNvPr id="706661" name="Rectangle 101"/>
          <p:cNvSpPr>
            <a:spLocks noChangeArrowheads="1"/>
          </p:cNvSpPr>
          <p:nvPr/>
        </p:nvSpPr>
        <p:spPr bwMode="auto">
          <a:xfrm>
            <a:off x="5186363" y="3825875"/>
            <a:ext cx="3778250" cy="98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0"/>
              <a:buChar char="v"/>
              <a:defRPr/>
            </a:pPr>
            <a:r>
              <a:rPr lang="en-US" sz="2000" i="0">
                <a:solidFill>
                  <a:srgbClr val="000000"/>
                </a:solidFill>
                <a:latin typeface="Gill Sans MT" charset="0"/>
                <a:ea typeface="ＭＳ Ｐゴシック" charset="0"/>
              </a:rPr>
              <a:t>TCP </a:t>
            </a:r>
            <a:r>
              <a:rPr lang="en-US" sz="2000">
                <a:solidFill>
                  <a:srgbClr val="C00000"/>
                </a:solidFill>
                <a:latin typeface="Gill Sans MT" charset="0"/>
                <a:ea typeface="ＭＳ Ｐゴシック" charset="0"/>
              </a:rPr>
              <a:t>SYN segment</a:t>
            </a:r>
            <a:r>
              <a:rPr lang="en-US" sz="2000" i="0">
                <a:solidFill>
                  <a:srgbClr val="C00000"/>
                </a:solidFill>
                <a:latin typeface="Gill Sans MT" charset="0"/>
                <a:ea typeface="ＭＳ Ｐゴシック" charset="0"/>
              </a:rPr>
              <a:t> </a:t>
            </a:r>
            <a:r>
              <a:rPr lang="en-US" sz="2000" i="0">
                <a:solidFill>
                  <a:srgbClr val="000000"/>
                </a:solidFill>
                <a:latin typeface="Gill Sans MT" charset="0"/>
                <a:ea typeface="ＭＳ Ｐゴシック" charset="0"/>
              </a:rPr>
              <a:t>(step 1 in 3-way handshake) </a:t>
            </a:r>
            <a:r>
              <a:rPr lang="en-US" sz="2000">
                <a:solidFill>
                  <a:srgbClr val="000000"/>
                </a:solidFill>
                <a:latin typeface="Gill Sans MT" charset="0"/>
                <a:ea typeface="ＭＳ Ｐゴシック" charset="0"/>
              </a:rPr>
              <a:t>inter-domain routed</a:t>
            </a:r>
            <a:r>
              <a:rPr lang="en-US" sz="2000" i="0">
                <a:solidFill>
                  <a:srgbClr val="000000"/>
                </a:solidFill>
                <a:latin typeface="Gill Sans MT" charset="0"/>
                <a:ea typeface="ＭＳ Ｐゴシック" charset="0"/>
              </a:rPr>
              <a:t> to web server</a:t>
            </a:r>
          </a:p>
        </p:txBody>
      </p:sp>
      <p:sp>
        <p:nvSpPr>
          <p:cNvPr id="706662" name="Rectangle 102"/>
          <p:cNvSpPr>
            <a:spLocks noChangeArrowheads="1"/>
          </p:cNvSpPr>
          <p:nvPr/>
        </p:nvSpPr>
        <p:spPr bwMode="auto">
          <a:xfrm>
            <a:off x="5189538" y="5892800"/>
            <a:ext cx="4068762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0"/>
              <a:buChar char="v"/>
              <a:defRPr/>
            </a:pPr>
            <a:r>
              <a:rPr lang="en-US" sz="2000" i="0">
                <a:solidFill>
                  <a:srgbClr val="000000"/>
                </a:solidFill>
                <a:latin typeface="Gill Sans MT" charset="0"/>
                <a:ea typeface="ＭＳ Ｐゴシック" charset="0"/>
              </a:rPr>
              <a:t>TCP </a:t>
            </a:r>
            <a:r>
              <a:rPr lang="en-US" sz="2000">
                <a:solidFill>
                  <a:srgbClr val="C00000"/>
                </a:solidFill>
                <a:latin typeface="Gill Sans MT" charset="0"/>
                <a:ea typeface="ＭＳ Ｐゴシック" charset="0"/>
              </a:rPr>
              <a:t>connection established!</a:t>
            </a:r>
          </a:p>
        </p:txBody>
      </p:sp>
      <p:grpSp>
        <p:nvGrpSpPr>
          <p:cNvPr id="215052" name="Group 166"/>
          <p:cNvGrpSpPr>
            <a:grpSpLocks/>
          </p:cNvGrpSpPr>
          <p:nvPr/>
        </p:nvGrpSpPr>
        <p:grpSpPr bwMode="auto">
          <a:xfrm>
            <a:off x="3795713" y="2409825"/>
            <a:ext cx="1576387" cy="1287463"/>
            <a:chOff x="3228" y="1776"/>
            <a:chExt cx="252" cy="96"/>
          </a:xfrm>
        </p:grpSpPr>
        <p:sp>
          <p:nvSpPr>
            <p:cNvPr id="215253" name="Line 164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54" name="Line 165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5053" name="Group 167"/>
          <p:cNvGrpSpPr>
            <a:grpSpLocks/>
          </p:cNvGrpSpPr>
          <p:nvPr/>
        </p:nvGrpSpPr>
        <p:grpSpPr bwMode="auto">
          <a:xfrm flipH="1">
            <a:off x="5600700" y="2424113"/>
            <a:ext cx="400050" cy="152400"/>
            <a:chOff x="3228" y="1776"/>
            <a:chExt cx="252" cy="96"/>
          </a:xfrm>
        </p:grpSpPr>
        <p:sp>
          <p:nvSpPr>
            <p:cNvPr id="215251" name="Line 168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52" name="Line 169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5054" name="Group 170"/>
          <p:cNvGrpSpPr>
            <a:grpSpLocks/>
          </p:cNvGrpSpPr>
          <p:nvPr/>
        </p:nvGrpSpPr>
        <p:grpSpPr bwMode="auto">
          <a:xfrm flipH="1" flipV="1">
            <a:off x="5753100" y="1900238"/>
            <a:ext cx="400050" cy="152400"/>
            <a:chOff x="3228" y="1776"/>
            <a:chExt cx="252" cy="96"/>
          </a:xfrm>
        </p:grpSpPr>
        <p:sp>
          <p:nvSpPr>
            <p:cNvPr id="215249" name="Line 171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50" name="Line 172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5055" name="Group 110"/>
          <p:cNvGrpSpPr>
            <a:grpSpLocks/>
          </p:cNvGrpSpPr>
          <p:nvPr/>
        </p:nvGrpSpPr>
        <p:grpSpPr bwMode="auto">
          <a:xfrm>
            <a:off x="3057525" y="5273675"/>
            <a:ext cx="757238" cy="379413"/>
            <a:chOff x="2466" y="2026"/>
            <a:chExt cx="477" cy="282"/>
          </a:xfrm>
        </p:grpSpPr>
        <p:sp>
          <p:nvSpPr>
            <p:cNvPr id="215235" name="Oval 111"/>
            <p:cNvSpPr>
              <a:spLocks noChangeArrowheads="1"/>
            </p:cNvSpPr>
            <p:nvPr/>
          </p:nvSpPr>
          <p:spPr bwMode="auto">
            <a:xfrm>
              <a:off x="2466" y="2168"/>
              <a:ext cx="476" cy="14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15236" name="Line 112"/>
            <p:cNvSpPr>
              <a:spLocks noChangeShapeType="1"/>
            </p:cNvSpPr>
            <p:nvPr/>
          </p:nvSpPr>
          <p:spPr bwMode="auto">
            <a:xfrm>
              <a:off x="2470" y="2125"/>
              <a:ext cx="1" cy="8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37" name="Rectangle 113"/>
            <p:cNvSpPr>
              <a:spLocks noChangeArrowheads="1"/>
            </p:cNvSpPr>
            <p:nvPr/>
          </p:nvSpPr>
          <p:spPr bwMode="auto">
            <a:xfrm>
              <a:off x="2470" y="2125"/>
              <a:ext cx="472" cy="111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i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15238" name="Oval 114"/>
            <p:cNvSpPr>
              <a:spLocks noChangeArrowheads="1"/>
            </p:cNvSpPr>
            <p:nvPr/>
          </p:nvSpPr>
          <p:spPr bwMode="auto">
            <a:xfrm>
              <a:off x="2466" y="2026"/>
              <a:ext cx="476" cy="16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215239" name="Group 115"/>
            <p:cNvGrpSpPr>
              <a:grpSpLocks/>
            </p:cNvGrpSpPr>
            <p:nvPr/>
          </p:nvGrpSpPr>
          <p:grpSpPr bwMode="auto">
            <a:xfrm>
              <a:off x="2581" y="2061"/>
              <a:ext cx="236" cy="94"/>
              <a:chOff x="2848" y="848"/>
              <a:chExt cx="140" cy="98"/>
            </a:xfrm>
          </p:grpSpPr>
          <p:sp>
            <p:nvSpPr>
              <p:cNvPr id="215246" name="Line 116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247" name="Line 117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248" name="Line 118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5240" name="Group 119"/>
            <p:cNvGrpSpPr>
              <a:grpSpLocks/>
            </p:cNvGrpSpPr>
            <p:nvPr/>
          </p:nvGrpSpPr>
          <p:grpSpPr bwMode="auto">
            <a:xfrm flipV="1">
              <a:off x="2581" y="2060"/>
              <a:ext cx="236" cy="94"/>
              <a:chOff x="2848" y="848"/>
              <a:chExt cx="140" cy="98"/>
            </a:xfrm>
          </p:grpSpPr>
          <p:sp>
            <p:nvSpPr>
              <p:cNvPr id="215243" name="Line 120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244" name="Line 121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245" name="Line 122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15241" name="Line 123"/>
            <p:cNvSpPr>
              <a:spLocks noChangeShapeType="1"/>
            </p:cNvSpPr>
            <p:nvPr/>
          </p:nvSpPr>
          <p:spPr bwMode="auto">
            <a:xfrm flipH="1">
              <a:off x="2942" y="2109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42" name="Line 124"/>
            <p:cNvSpPr>
              <a:spLocks noChangeShapeType="1"/>
            </p:cNvSpPr>
            <p:nvPr/>
          </p:nvSpPr>
          <p:spPr bwMode="auto">
            <a:xfrm flipH="1">
              <a:off x="2466" y="2117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5056" name="Line 136"/>
          <p:cNvSpPr>
            <a:spLocks noChangeShapeType="1"/>
          </p:cNvSpPr>
          <p:nvPr/>
        </p:nvSpPr>
        <p:spPr bwMode="auto">
          <a:xfrm flipV="1">
            <a:off x="2543175" y="5443538"/>
            <a:ext cx="4905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057" name="Text Box 137"/>
          <p:cNvSpPr txBox="1">
            <a:spLocks noChangeArrowheads="1"/>
          </p:cNvSpPr>
          <p:nvPr/>
        </p:nvSpPr>
        <p:spPr bwMode="auto">
          <a:xfrm>
            <a:off x="1003300" y="5835650"/>
            <a:ext cx="15954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i="0">
                <a:solidFill>
                  <a:srgbClr val="000000"/>
                </a:solidFill>
                <a:latin typeface="Arial" pitchFamily="34" charset="0"/>
              </a:rPr>
              <a:t>64.233.169.105</a:t>
            </a:r>
          </a:p>
        </p:txBody>
      </p:sp>
      <p:sp>
        <p:nvSpPr>
          <p:cNvPr id="215058" name="Text Box 138"/>
          <p:cNvSpPr txBox="1">
            <a:spLocks noChangeArrowheads="1"/>
          </p:cNvSpPr>
          <p:nvPr/>
        </p:nvSpPr>
        <p:spPr bwMode="auto">
          <a:xfrm>
            <a:off x="971550" y="5541963"/>
            <a:ext cx="1177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i="0">
                <a:solidFill>
                  <a:srgbClr val="000000"/>
                </a:solidFill>
                <a:latin typeface="Arial" pitchFamily="34" charset="0"/>
              </a:rPr>
              <a:t>web server</a:t>
            </a:r>
          </a:p>
        </p:txBody>
      </p:sp>
      <p:grpSp>
        <p:nvGrpSpPr>
          <p:cNvPr id="215059" name="Group 194"/>
          <p:cNvGrpSpPr>
            <a:grpSpLocks/>
          </p:cNvGrpSpPr>
          <p:nvPr/>
        </p:nvGrpSpPr>
        <p:grpSpPr bwMode="auto">
          <a:xfrm>
            <a:off x="2970213" y="5649913"/>
            <a:ext cx="295275" cy="114300"/>
            <a:chOff x="3228" y="1776"/>
            <a:chExt cx="252" cy="96"/>
          </a:xfrm>
        </p:grpSpPr>
        <p:sp>
          <p:nvSpPr>
            <p:cNvPr id="215233" name="Line 195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34" name="Line 196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5060" name="Group 197"/>
          <p:cNvGrpSpPr>
            <a:grpSpLocks/>
          </p:cNvGrpSpPr>
          <p:nvPr/>
        </p:nvGrpSpPr>
        <p:grpSpPr bwMode="auto">
          <a:xfrm flipH="1">
            <a:off x="3608388" y="5649913"/>
            <a:ext cx="295275" cy="114300"/>
            <a:chOff x="3228" y="1776"/>
            <a:chExt cx="252" cy="96"/>
          </a:xfrm>
        </p:grpSpPr>
        <p:sp>
          <p:nvSpPr>
            <p:cNvPr id="215231" name="Line 198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32" name="Line 199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5061" name="Group 200"/>
          <p:cNvGrpSpPr>
            <a:grpSpLocks/>
          </p:cNvGrpSpPr>
          <p:nvPr/>
        </p:nvGrpSpPr>
        <p:grpSpPr bwMode="auto">
          <a:xfrm flipH="1" flipV="1">
            <a:off x="3813175" y="5354638"/>
            <a:ext cx="295275" cy="114300"/>
            <a:chOff x="3228" y="1776"/>
            <a:chExt cx="252" cy="96"/>
          </a:xfrm>
        </p:grpSpPr>
        <p:sp>
          <p:nvSpPr>
            <p:cNvPr id="215229" name="Line 201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230" name="Line 202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2183" name="Line 290"/>
          <p:cNvSpPr>
            <a:spLocks noChangeShapeType="1"/>
          </p:cNvSpPr>
          <p:nvPr/>
        </p:nvSpPr>
        <p:spPr bwMode="auto">
          <a:xfrm flipH="1">
            <a:off x="3594100" y="2432050"/>
            <a:ext cx="1882775" cy="2892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grpSp>
        <p:nvGrpSpPr>
          <p:cNvPr id="706874" name="Group 314"/>
          <p:cNvGrpSpPr>
            <a:grpSpLocks/>
          </p:cNvGrpSpPr>
          <p:nvPr/>
        </p:nvGrpSpPr>
        <p:grpSpPr bwMode="auto">
          <a:xfrm>
            <a:off x="79375" y="1900238"/>
            <a:ext cx="1081088" cy="244475"/>
            <a:chOff x="410" y="1508"/>
            <a:chExt cx="681" cy="154"/>
          </a:xfrm>
        </p:grpSpPr>
        <p:sp>
          <p:nvSpPr>
            <p:cNvPr id="92341" name="Rectangle 99"/>
            <p:cNvSpPr>
              <a:spLocks noChangeArrowheads="1"/>
            </p:cNvSpPr>
            <p:nvPr/>
          </p:nvSpPr>
          <p:spPr bwMode="auto">
            <a:xfrm>
              <a:off x="410" y="1511"/>
              <a:ext cx="681" cy="1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342" name="Rectangle 95"/>
            <p:cNvSpPr>
              <a:spLocks noChangeArrowheads="1"/>
            </p:cNvSpPr>
            <p:nvPr/>
          </p:nvSpPr>
          <p:spPr bwMode="auto">
            <a:xfrm>
              <a:off x="538" y="1536"/>
              <a:ext cx="96" cy="9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343" name="Rectangle 96"/>
            <p:cNvSpPr>
              <a:spLocks noChangeArrowheads="1"/>
            </p:cNvSpPr>
            <p:nvPr/>
          </p:nvSpPr>
          <p:spPr bwMode="auto">
            <a:xfrm>
              <a:off x="529" y="1525"/>
              <a:ext cx="480" cy="112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344" name="Rectangle 97"/>
            <p:cNvSpPr>
              <a:spLocks noChangeArrowheads="1"/>
            </p:cNvSpPr>
            <p:nvPr/>
          </p:nvSpPr>
          <p:spPr bwMode="auto">
            <a:xfrm>
              <a:off x="423" y="1527"/>
              <a:ext cx="94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345" name="Rectangle 98"/>
            <p:cNvSpPr>
              <a:spLocks noChangeArrowheads="1"/>
            </p:cNvSpPr>
            <p:nvPr/>
          </p:nvSpPr>
          <p:spPr bwMode="auto">
            <a:xfrm>
              <a:off x="1021" y="1526"/>
              <a:ext cx="60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5225" name="Group 310"/>
            <p:cNvGrpSpPr>
              <a:grpSpLocks/>
            </p:cNvGrpSpPr>
            <p:nvPr/>
          </p:nvGrpSpPr>
          <p:grpSpPr bwMode="auto">
            <a:xfrm>
              <a:off x="647" y="1508"/>
              <a:ext cx="354" cy="154"/>
              <a:chOff x="290" y="875"/>
              <a:chExt cx="354" cy="154"/>
            </a:xfrm>
          </p:grpSpPr>
          <p:sp>
            <p:nvSpPr>
              <p:cNvPr id="92347" name="Rectangle 311"/>
              <p:cNvSpPr>
                <a:spLocks noChangeArrowheads="1"/>
              </p:cNvSpPr>
              <p:nvPr/>
            </p:nvSpPr>
            <p:spPr bwMode="auto">
              <a:xfrm>
                <a:off x="306" y="909"/>
                <a:ext cx="328" cy="8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348" name="Rectangle 312"/>
              <p:cNvSpPr>
                <a:spLocks noChangeArrowheads="1"/>
              </p:cNvSpPr>
              <p:nvPr/>
            </p:nvSpPr>
            <p:spPr bwMode="auto">
              <a:xfrm>
                <a:off x="290" y="903"/>
                <a:ext cx="354" cy="94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349" name="Text Box 313"/>
              <p:cNvSpPr txBox="1">
                <a:spLocks noChangeArrowheads="1"/>
              </p:cNvSpPr>
              <p:nvPr/>
            </p:nvSpPr>
            <p:spPr bwMode="auto">
              <a:xfrm>
                <a:off x="332" y="875"/>
                <a:ext cx="280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i="0" smtClean="0">
                    <a:solidFill>
                      <a:srgbClr val="000000"/>
                    </a:solidFill>
                    <a:latin typeface="Arial" charset="0"/>
                  </a:rPr>
                  <a:t>SYN</a:t>
                </a:r>
              </a:p>
            </p:txBody>
          </p:sp>
        </p:grpSp>
      </p:grpSp>
      <p:grpSp>
        <p:nvGrpSpPr>
          <p:cNvPr id="706886" name="Group 326"/>
          <p:cNvGrpSpPr>
            <a:grpSpLocks/>
          </p:cNvGrpSpPr>
          <p:nvPr/>
        </p:nvGrpSpPr>
        <p:grpSpPr bwMode="auto">
          <a:xfrm>
            <a:off x="307975" y="4241800"/>
            <a:ext cx="1081088" cy="782638"/>
            <a:chOff x="59" y="863"/>
            <a:chExt cx="681" cy="493"/>
          </a:xfrm>
        </p:grpSpPr>
        <p:grpSp>
          <p:nvGrpSpPr>
            <p:cNvPr id="215199" name="Group 68"/>
            <p:cNvGrpSpPr>
              <a:grpSpLocks/>
            </p:cNvGrpSpPr>
            <p:nvPr/>
          </p:nvGrpSpPr>
          <p:grpSpPr bwMode="auto">
            <a:xfrm>
              <a:off x="177" y="1042"/>
              <a:ext cx="480" cy="112"/>
              <a:chOff x="627" y="3377"/>
              <a:chExt cx="480" cy="112"/>
            </a:xfrm>
          </p:grpSpPr>
          <p:sp>
            <p:nvSpPr>
              <p:cNvPr id="92339" name="Rectangle 69"/>
              <p:cNvSpPr>
                <a:spLocks noChangeArrowheads="1"/>
              </p:cNvSpPr>
              <p:nvPr/>
            </p:nvSpPr>
            <p:spPr bwMode="auto">
              <a:xfrm>
                <a:off x="636" y="3388"/>
                <a:ext cx="96" cy="9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340" name="Rectangle 70"/>
              <p:cNvSpPr>
                <a:spLocks noChangeArrowheads="1"/>
              </p:cNvSpPr>
              <p:nvPr/>
            </p:nvSpPr>
            <p:spPr bwMode="auto">
              <a:xfrm>
                <a:off x="627" y="3377"/>
                <a:ext cx="480" cy="112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5200" name="Group 301"/>
            <p:cNvGrpSpPr>
              <a:grpSpLocks/>
            </p:cNvGrpSpPr>
            <p:nvPr/>
          </p:nvGrpSpPr>
          <p:grpSpPr bwMode="auto">
            <a:xfrm>
              <a:off x="290" y="863"/>
              <a:ext cx="354" cy="154"/>
              <a:chOff x="290" y="875"/>
              <a:chExt cx="354" cy="154"/>
            </a:xfrm>
          </p:grpSpPr>
          <p:sp>
            <p:nvSpPr>
              <p:cNvPr id="92336" name="Rectangle 59"/>
              <p:cNvSpPr>
                <a:spLocks noChangeArrowheads="1"/>
              </p:cNvSpPr>
              <p:nvPr/>
            </p:nvSpPr>
            <p:spPr bwMode="auto">
              <a:xfrm>
                <a:off x="306" y="909"/>
                <a:ext cx="328" cy="8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337" name="Rectangle 60"/>
              <p:cNvSpPr>
                <a:spLocks noChangeArrowheads="1"/>
              </p:cNvSpPr>
              <p:nvPr/>
            </p:nvSpPr>
            <p:spPr bwMode="auto">
              <a:xfrm>
                <a:off x="290" y="903"/>
                <a:ext cx="354" cy="94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338" name="Text Box 297"/>
              <p:cNvSpPr txBox="1">
                <a:spLocks noChangeArrowheads="1"/>
              </p:cNvSpPr>
              <p:nvPr/>
            </p:nvSpPr>
            <p:spPr bwMode="auto">
              <a:xfrm>
                <a:off x="332" y="875"/>
                <a:ext cx="280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i="0" smtClean="0">
                    <a:solidFill>
                      <a:srgbClr val="000000"/>
                    </a:solidFill>
                    <a:latin typeface="Arial" charset="0"/>
                  </a:rPr>
                  <a:t>SYN</a:t>
                </a:r>
              </a:p>
            </p:txBody>
          </p:sp>
        </p:grpSp>
        <p:grpSp>
          <p:nvGrpSpPr>
            <p:cNvPr id="215201" name="Group 302"/>
            <p:cNvGrpSpPr>
              <a:grpSpLocks/>
            </p:cNvGrpSpPr>
            <p:nvPr/>
          </p:nvGrpSpPr>
          <p:grpSpPr bwMode="auto">
            <a:xfrm>
              <a:off x="284" y="1022"/>
              <a:ext cx="354" cy="154"/>
              <a:chOff x="290" y="875"/>
              <a:chExt cx="354" cy="154"/>
            </a:xfrm>
          </p:grpSpPr>
          <p:sp>
            <p:nvSpPr>
              <p:cNvPr id="92333" name="Rectangle 303"/>
              <p:cNvSpPr>
                <a:spLocks noChangeArrowheads="1"/>
              </p:cNvSpPr>
              <p:nvPr/>
            </p:nvSpPr>
            <p:spPr bwMode="auto">
              <a:xfrm>
                <a:off x="306" y="909"/>
                <a:ext cx="328" cy="8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334" name="Rectangle 304"/>
              <p:cNvSpPr>
                <a:spLocks noChangeArrowheads="1"/>
              </p:cNvSpPr>
              <p:nvPr/>
            </p:nvSpPr>
            <p:spPr bwMode="auto">
              <a:xfrm>
                <a:off x="290" y="903"/>
                <a:ext cx="354" cy="94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335" name="Text Box 305"/>
              <p:cNvSpPr txBox="1">
                <a:spLocks noChangeArrowheads="1"/>
              </p:cNvSpPr>
              <p:nvPr/>
            </p:nvSpPr>
            <p:spPr bwMode="auto">
              <a:xfrm>
                <a:off x="332" y="875"/>
                <a:ext cx="280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i="0" smtClean="0">
                    <a:solidFill>
                      <a:srgbClr val="000000"/>
                    </a:solidFill>
                    <a:latin typeface="Arial" charset="0"/>
                  </a:rPr>
                  <a:t>SYN</a:t>
                </a:r>
              </a:p>
            </p:txBody>
          </p:sp>
        </p:grpSp>
        <p:grpSp>
          <p:nvGrpSpPr>
            <p:cNvPr id="215202" name="Group 315"/>
            <p:cNvGrpSpPr>
              <a:grpSpLocks/>
            </p:cNvGrpSpPr>
            <p:nvPr/>
          </p:nvGrpSpPr>
          <p:grpSpPr bwMode="auto">
            <a:xfrm>
              <a:off x="59" y="1202"/>
              <a:ext cx="681" cy="154"/>
              <a:chOff x="410" y="1508"/>
              <a:chExt cx="681" cy="154"/>
            </a:xfrm>
          </p:grpSpPr>
          <p:sp>
            <p:nvSpPr>
              <p:cNvPr id="92324" name="Rectangle 316"/>
              <p:cNvSpPr>
                <a:spLocks noChangeArrowheads="1"/>
              </p:cNvSpPr>
              <p:nvPr/>
            </p:nvSpPr>
            <p:spPr bwMode="auto">
              <a:xfrm>
                <a:off x="410" y="1511"/>
                <a:ext cx="681" cy="13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325" name="Rectangle 317"/>
              <p:cNvSpPr>
                <a:spLocks noChangeArrowheads="1"/>
              </p:cNvSpPr>
              <p:nvPr/>
            </p:nvSpPr>
            <p:spPr bwMode="auto">
              <a:xfrm>
                <a:off x="538" y="1536"/>
                <a:ext cx="96" cy="9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326" name="Rectangle 318"/>
              <p:cNvSpPr>
                <a:spLocks noChangeArrowheads="1"/>
              </p:cNvSpPr>
              <p:nvPr/>
            </p:nvSpPr>
            <p:spPr bwMode="auto">
              <a:xfrm>
                <a:off x="529" y="1525"/>
                <a:ext cx="480" cy="112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327" name="Rectangle 319"/>
              <p:cNvSpPr>
                <a:spLocks noChangeArrowheads="1"/>
              </p:cNvSpPr>
              <p:nvPr/>
            </p:nvSpPr>
            <p:spPr bwMode="auto">
              <a:xfrm>
                <a:off x="423" y="1527"/>
                <a:ext cx="94" cy="10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328" name="Rectangle 320"/>
              <p:cNvSpPr>
                <a:spLocks noChangeArrowheads="1"/>
              </p:cNvSpPr>
              <p:nvPr/>
            </p:nvSpPr>
            <p:spPr bwMode="auto">
              <a:xfrm>
                <a:off x="1021" y="1526"/>
                <a:ext cx="60" cy="10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5208" name="Group 321"/>
              <p:cNvGrpSpPr>
                <a:grpSpLocks/>
              </p:cNvGrpSpPr>
              <p:nvPr/>
            </p:nvGrpSpPr>
            <p:grpSpPr bwMode="auto">
              <a:xfrm>
                <a:off x="647" y="1508"/>
                <a:ext cx="354" cy="154"/>
                <a:chOff x="290" y="875"/>
                <a:chExt cx="354" cy="154"/>
              </a:xfrm>
            </p:grpSpPr>
            <p:sp>
              <p:nvSpPr>
                <p:cNvPr id="92330" name="Rectangle 322"/>
                <p:cNvSpPr>
                  <a:spLocks noChangeArrowheads="1"/>
                </p:cNvSpPr>
                <p:nvPr/>
              </p:nvSpPr>
              <p:spPr bwMode="auto">
                <a:xfrm>
                  <a:off x="306" y="909"/>
                  <a:ext cx="328" cy="8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2331" name="Rectangle 323"/>
                <p:cNvSpPr>
                  <a:spLocks noChangeArrowheads="1"/>
                </p:cNvSpPr>
                <p:nvPr/>
              </p:nvSpPr>
              <p:spPr bwMode="auto">
                <a:xfrm>
                  <a:off x="290" y="903"/>
                  <a:ext cx="354" cy="94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2332" name="Text Box 324"/>
                <p:cNvSpPr txBox="1">
                  <a:spLocks noChangeArrowheads="1"/>
                </p:cNvSpPr>
                <p:nvPr/>
              </p:nvSpPr>
              <p:spPr bwMode="auto">
                <a:xfrm>
                  <a:off x="332" y="875"/>
                  <a:ext cx="280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>
                    <a:defRPr/>
                  </a:pPr>
                  <a:r>
                    <a:rPr lang="en-US" sz="1000" i="0" smtClean="0">
                      <a:solidFill>
                        <a:srgbClr val="000000"/>
                      </a:solidFill>
                      <a:latin typeface="Arial" charset="0"/>
                    </a:rPr>
                    <a:t>SYN</a:t>
                  </a:r>
                </a:p>
              </p:txBody>
            </p:sp>
          </p:grpSp>
        </p:grpSp>
      </p:grpSp>
      <p:grpSp>
        <p:nvGrpSpPr>
          <p:cNvPr id="706896" name="Group 336"/>
          <p:cNvGrpSpPr>
            <a:grpSpLocks/>
          </p:cNvGrpSpPr>
          <p:nvPr/>
        </p:nvGrpSpPr>
        <p:grpSpPr bwMode="auto">
          <a:xfrm>
            <a:off x="1509713" y="3965575"/>
            <a:ext cx="976312" cy="1460500"/>
            <a:chOff x="4000" y="1895"/>
            <a:chExt cx="615" cy="920"/>
          </a:xfrm>
        </p:grpSpPr>
        <p:sp>
          <p:nvSpPr>
            <p:cNvPr id="215191" name="Freeform 328"/>
            <p:cNvSpPr>
              <a:spLocks/>
            </p:cNvSpPr>
            <p:nvPr/>
          </p:nvSpPr>
          <p:spPr bwMode="auto">
            <a:xfrm>
              <a:off x="4011" y="1912"/>
              <a:ext cx="604" cy="903"/>
            </a:xfrm>
            <a:custGeom>
              <a:avLst/>
              <a:gdLst>
                <a:gd name="T0" fmla="*/ 496 w 604"/>
                <a:gd name="T1" fmla="*/ 0 h 903"/>
                <a:gd name="T2" fmla="*/ 604 w 604"/>
                <a:gd name="T3" fmla="*/ 903 h 903"/>
                <a:gd name="T4" fmla="*/ 0 w 604"/>
                <a:gd name="T5" fmla="*/ 788 h 903"/>
                <a:gd name="T6" fmla="*/ 456 w 604"/>
                <a:gd name="T7" fmla="*/ 750 h 903"/>
                <a:gd name="T8" fmla="*/ 496 w 604"/>
                <a:gd name="T9" fmla="*/ 0 h 9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4" h="903">
                  <a:moveTo>
                    <a:pt x="496" y="0"/>
                  </a:moveTo>
                  <a:lnTo>
                    <a:pt x="604" y="903"/>
                  </a:lnTo>
                  <a:lnTo>
                    <a:pt x="0" y="788"/>
                  </a:lnTo>
                  <a:lnTo>
                    <a:pt x="456" y="750"/>
                  </a:lnTo>
                  <a:lnTo>
                    <a:pt x="496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215192" name="Group 329"/>
            <p:cNvGrpSpPr>
              <a:grpSpLocks/>
            </p:cNvGrpSpPr>
            <p:nvPr/>
          </p:nvGrpSpPr>
          <p:grpSpPr bwMode="auto">
            <a:xfrm>
              <a:off x="4000" y="1895"/>
              <a:ext cx="500" cy="828"/>
              <a:chOff x="569" y="2954"/>
              <a:chExt cx="500" cy="828"/>
            </a:xfrm>
          </p:grpSpPr>
          <p:sp>
            <p:nvSpPr>
              <p:cNvPr id="92314" name="Rectangle 330"/>
              <p:cNvSpPr>
                <a:spLocks noChangeArrowheads="1"/>
              </p:cNvSpPr>
              <p:nvPr/>
            </p:nvSpPr>
            <p:spPr bwMode="auto">
              <a:xfrm>
                <a:off x="576" y="2973"/>
                <a:ext cx="493" cy="79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315" name="Text Box 331"/>
              <p:cNvSpPr txBox="1">
                <a:spLocks noChangeArrowheads="1"/>
              </p:cNvSpPr>
              <p:nvPr/>
            </p:nvSpPr>
            <p:spPr bwMode="auto">
              <a:xfrm>
                <a:off x="646" y="2954"/>
                <a:ext cx="371" cy="8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endParaRPr lang="en-US" sz="1600" i="0">
                  <a:solidFill>
                    <a:srgbClr val="000000"/>
                  </a:solidFill>
                  <a:latin typeface="Arial" pitchFamily="34" charset="0"/>
                </a:endParaRPr>
              </a:p>
              <a:p>
                <a:pPr algn="ctr"/>
                <a:r>
                  <a:rPr lang="en-US" sz="1600" i="0">
                    <a:solidFill>
                      <a:srgbClr val="000000"/>
                    </a:solidFill>
                    <a:latin typeface="Arial" pitchFamily="34" charset="0"/>
                  </a:rPr>
                  <a:t>TCP</a:t>
                </a:r>
              </a:p>
              <a:p>
                <a:pPr algn="ctr"/>
                <a:r>
                  <a:rPr lang="en-US" sz="1600" i="0">
                    <a:solidFill>
                      <a:srgbClr val="000000"/>
                    </a:solidFill>
                    <a:latin typeface="Arial" pitchFamily="34" charset="0"/>
                  </a:rPr>
                  <a:t>IP</a:t>
                </a:r>
              </a:p>
              <a:p>
                <a:pPr algn="ctr"/>
                <a:r>
                  <a:rPr lang="en-US" sz="1600" i="0">
                    <a:solidFill>
                      <a:srgbClr val="000000"/>
                    </a:solidFill>
                    <a:latin typeface="Arial" pitchFamily="34" charset="0"/>
                  </a:rPr>
                  <a:t>Eth</a:t>
                </a:r>
              </a:p>
              <a:p>
                <a:pPr algn="ctr"/>
                <a:r>
                  <a:rPr lang="en-US" sz="1600" i="0">
                    <a:solidFill>
                      <a:srgbClr val="000000"/>
                    </a:solidFill>
                    <a:latin typeface="Arial" pitchFamily="34" charset="0"/>
                  </a:rPr>
                  <a:t>Phy</a:t>
                </a:r>
              </a:p>
            </p:txBody>
          </p:sp>
          <p:sp>
            <p:nvSpPr>
              <p:cNvPr id="92316" name="Line 332"/>
              <p:cNvSpPr>
                <a:spLocks noChangeShapeType="1"/>
              </p:cNvSpPr>
              <p:nvPr/>
            </p:nvSpPr>
            <p:spPr bwMode="auto">
              <a:xfrm>
                <a:off x="578" y="3130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2317" name="Line 333"/>
              <p:cNvSpPr>
                <a:spLocks noChangeShapeType="1"/>
              </p:cNvSpPr>
              <p:nvPr/>
            </p:nvSpPr>
            <p:spPr bwMode="auto">
              <a:xfrm>
                <a:off x="575" y="3289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2318" name="Line 334"/>
              <p:cNvSpPr>
                <a:spLocks noChangeShapeType="1"/>
              </p:cNvSpPr>
              <p:nvPr/>
            </p:nvSpPr>
            <p:spPr bwMode="auto">
              <a:xfrm>
                <a:off x="572" y="3448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2319" name="Line 335"/>
              <p:cNvSpPr>
                <a:spLocks noChangeShapeType="1"/>
              </p:cNvSpPr>
              <p:nvPr/>
            </p:nvSpPr>
            <p:spPr bwMode="auto">
              <a:xfrm>
                <a:off x="569" y="3607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</p:grpSp>
      </p:grpSp>
      <p:grpSp>
        <p:nvGrpSpPr>
          <p:cNvPr id="706897" name="Group 337"/>
          <p:cNvGrpSpPr>
            <a:grpSpLocks/>
          </p:cNvGrpSpPr>
          <p:nvPr/>
        </p:nvGrpSpPr>
        <p:grpSpPr bwMode="auto">
          <a:xfrm>
            <a:off x="79375" y="1355725"/>
            <a:ext cx="1081088" cy="782638"/>
            <a:chOff x="59" y="863"/>
            <a:chExt cx="681" cy="493"/>
          </a:xfrm>
        </p:grpSpPr>
        <p:grpSp>
          <p:nvGrpSpPr>
            <p:cNvPr id="215170" name="Group 338"/>
            <p:cNvGrpSpPr>
              <a:grpSpLocks/>
            </p:cNvGrpSpPr>
            <p:nvPr/>
          </p:nvGrpSpPr>
          <p:grpSpPr bwMode="auto">
            <a:xfrm>
              <a:off x="177" y="1042"/>
              <a:ext cx="480" cy="112"/>
              <a:chOff x="627" y="3377"/>
              <a:chExt cx="480" cy="112"/>
            </a:xfrm>
          </p:grpSpPr>
          <p:sp>
            <p:nvSpPr>
              <p:cNvPr id="92310" name="Rectangle 339"/>
              <p:cNvSpPr>
                <a:spLocks noChangeArrowheads="1"/>
              </p:cNvSpPr>
              <p:nvPr/>
            </p:nvSpPr>
            <p:spPr bwMode="auto">
              <a:xfrm>
                <a:off x="636" y="3388"/>
                <a:ext cx="96" cy="9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311" name="Rectangle 340"/>
              <p:cNvSpPr>
                <a:spLocks noChangeArrowheads="1"/>
              </p:cNvSpPr>
              <p:nvPr/>
            </p:nvSpPr>
            <p:spPr bwMode="auto">
              <a:xfrm>
                <a:off x="627" y="3377"/>
                <a:ext cx="480" cy="112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5171" name="Group 341"/>
            <p:cNvGrpSpPr>
              <a:grpSpLocks/>
            </p:cNvGrpSpPr>
            <p:nvPr/>
          </p:nvGrpSpPr>
          <p:grpSpPr bwMode="auto">
            <a:xfrm>
              <a:off x="290" y="863"/>
              <a:ext cx="354" cy="154"/>
              <a:chOff x="290" y="875"/>
              <a:chExt cx="354" cy="154"/>
            </a:xfrm>
          </p:grpSpPr>
          <p:sp>
            <p:nvSpPr>
              <p:cNvPr id="92307" name="Rectangle 342"/>
              <p:cNvSpPr>
                <a:spLocks noChangeArrowheads="1"/>
              </p:cNvSpPr>
              <p:nvPr/>
            </p:nvSpPr>
            <p:spPr bwMode="auto">
              <a:xfrm>
                <a:off x="306" y="909"/>
                <a:ext cx="328" cy="8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308" name="Rectangle 343"/>
              <p:cNvSpPr>
                <a:spLocks noChangeArrowheads="1"/>
              </p:cNvSpPr>
              <p:nvPr/>
            </p:nvSpPr>
            <p:spPr bwMode="auto">
              <a:xfrm>
                <a:off x="290" y="903"/>
                <a:ext cx="354" cy="94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309" name="Text Box 344"/>
              <p:cNvSpPr txBox="1">
                <a:spLocks noChangeArrowheads="1"/>
              </p:cNvSpPr>
              <p:nvPr/>
            </p:nvSpPr>
            <p:spPr bwMode="auto">
              <a:xfrm>
                <a:off x="332" y="875"/>
                <a:ext cx="280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i="0" smtClean="0">
                    <a:solidFill>
                      <a:srgbClr val="000000"/>
                    </a:solidFill>
                    <a:latin typeface="Arial" charset="0"/>
                  </a:rPr>
                  <a:t>SYN</a:t>
                </a:r>
              </a:p>
            </p:txBody>
          </p:sp>
        </p:grpSp>
        <p:grpSp>
          <p:nvGrpSpPr>
            <p:cNvPr id="215172" name="Group 345"/>
            <p:cNvGrpSpPr>
              <a:grpSpLocks/>
            </p:cNvGrpSpPr>
            <p:nvPr/>
          </p:nvGrpSpPr>
          <p:grpSpPr bwMode="auto">
            <a:xfrm>
              <a:off x="284" y="1022"/>
              <a:ext cx="354" cy="154"/>
              <a:chOff x="290" y="875"/>
              <a:chExt cx="354" cy="154"/>
            </a:xfrm>
          </p:grpSpPr>
          <p:sp>
            <p:nvSpPr>
              <p:cNvPr id="92304" name="Rectangle 346"/>
              <p:cNvSpPr>
                <a:spLocks noChangeArrowheads="1"/>
              </p:cNvSpPr>
              <p:nvPr/>
            </p:nvSpPr>
            <p:spPr bwMode="auto">
              <a:xfrm>
                <a:off x="306" y="909"/>
                <a:ext cx="328" cy="8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305" name="Rectangle 347"/>
              <p:cNvSpPr>
                <a:spLocks noChangeArrowheads="1"/>
              </p:cNvSpPr>
              <p:nvPr/>
            </p:nvSpPr>
            <p:spPr bwMode="auto">
              <a:xfrm>
                <a:off x="290" y="903"/>
                <a:ext cx="354" cy="94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306" name="Text Box 348"/>
              <p:cNvSpPr txBox="1">
                <a:spLocks noChangeArrowheads="1"/>
              </p:cNvSpPr>
              <p:nvPr/>
            </p:nvSpPr>
            <p:spPr bwMode="auto">
              <a:xfrm>
                <a:off x="332" y="875"/>
                <a:ext cx="280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i="0" smtClean="0">
                    <a:solidFill>
                      <a:srgbClr val="000000"/>
                    </a:solidFill>
                    <a:latin typeface="Arial" charset="0"/>
                  </a:rPr>
                  <a:t>SYN</a:t>
                </a:r>
              </a:p>
            </p:txBody>
          </p:sp>
        </p:grpSp>
        <p:grpSp>
          <p:nvGrpSpPr>
            <p:cNvPr id="215173" name="Group 349"/>
            <p:cNvGrpSpPr>
              <a:grpSpLocks/>
            </p:cNvGrpSpPr>
            <p:nvPr/>
          </p:nvGrpSpPr>
          <p:grpSpPr bwMode="auto">
            <a:xfrm>
              <a:off x="59" y="1202"/>
              <a:ext cx="681" cy="154"/>
              <a:chOff x="410" y="1508"/>
              <a:chExt cx="681" cy="154"/>
            </a:xfrm>
          </p:grpSpPr>
          <p:sp>
            <p:nvSpPr>
              <p:cNvPr id="92295" name="Rectangle 350"/>
              <p:cNvSpPr>
                <a:spLocks noChangeArrowheads="1"/>
              </p:cNvSpPr>
              <p:nvPr/>
            </p:nvSpPr>
            <p:spPr bwMode="auto">
              <a:xfrm>
                <a:off x="410" y="1511"/>
                <a:ext cx="681" cy="13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96" name="Rectangle 351"/>
              <p:cNvSpPr>
                <a:spLocks noChangeArrowheads="1"/>
              </p:cNvSpPr>
              <p:nvPr/>
            </p:nvSpPr>
            <p:spPr bwMode="auto">
              <a:xfrm>
                <a:off x="538" y="1536"/>
                <a:ext cx="96" cy="9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97" name="Rectangle 352"/>
              <p:cNvSpPr>
                <a:spLocks noChangeArrowheads="1"/>
              </p:cNvSpPr>
              <p:nvPr/>
            </p:nvSpPr>
            <p:spPr bwMode="auto">
              <a:xfrm>
                <a:off x="529" y="1525"/>
                <a:ext cx="480" cy="112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98" name="Rectangle 353"/>
              <p:cNvSpPr>
                <a:spLocks noChangeArrowheads="1"/>
              </p:cNvSpPr>
              <p:nvPr/>
            </p:nvSpPr>
            <p:spPr bwMode="auto">
              <a:xfrm>
                <a:off x="423" y="1527"/>
                <a:ext cx="94" cy="10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99" name="Rectangle 354"/>
              <p:cNvSpPr>
                <a:spLocks noChangeArrowheads="1"/>
              </p:cNvSpPr>
              <p:nvPr/>
            </p:nvSpPr>
            <p:spPr bwMode="auto">
              <a:xfrm>
                <a:off x="1021" y="1526"/>
                <a:ext cx="60" cy="10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5179" name="Group 355"/>
              <p:cNvGrpSpPr>
                <a:grpSpLocks/>
              </p:cNvGrpSpPr>
              <p:nvPr/>
            </p:nvGrpSpPr>
            <p:grpSpPr bwMode="auto">
              <a:xfrm>
                <a:off x="647" y="1508"/>
                <a:ext cx="354" cy="154"/>
                <a:chOff x="290" y="875"/>
                <a:chExt cx="354" cy="154"/>
              </a:xfrm>
            </p:grpSpPr>
            <p:sp>
              <p:nvSpPr>
                <p:cNvPr id="92301" name="Rectangle 356"/>
                <p:cNvSpPr>
                  <a:spLocks noChangeArrowheads="1"/>
                </p:cNvSpPr>
                <p:nvPr/>
              </p:nvSpPr>
              <p:spPr bwMode="auto">
                <a:xfrm>
                  <a:off x="306" y="909"/>
                  <a:ext cx="328" cy="8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2302" name="Rectangle 357"/>
                <p:cNvSpPr>
                  <a:spLocks noChangeArrowheads="1"/>
                </p:cNvSpPr>
                <p:nvPr/>
              </p:nvSpPr>
              <p:spPr bwMode="auto">
                <a:xfrm>
                  <a:off x="290" y="903"/>
                  <a:ext cx="354" cy="94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2303" name="Text Box 358"/>
                <p:cNvSpPr txBox="1">
                  <a:spLocks noChangeArrowheads="1"/>
                </p:cNvSpPr>
                <p:nvPr/>
              </p:nvSpPr>
              <p:spPr bwMode="auto">
                <a:xfrm>
                  <a:off x="332" y="875"/>
                  <a:ext cx="280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>
                    <a:defRPr/>
                  </a:pPr>
                  <a:r>
                    <a:rPr lang="en-US" sz="1000" i="0" smtClean="0">
                      <a:solidFill>
                        <a:srgbClr val="000000"/>
                      </a:solidFill>
                      <a:latin typeface="Arial" charset="0"/>
                    </a:rPr>
                    <a:t>SYN</a:t>
                  </a:r>
                </a:p>
              </p:txBody>
            </p:sp>
          </p:grpSp>
        </p:grpSp>
      </p:grpSp>
      <p:sp>
        <p:nvSpPr>
          <p:cNvPr id="92188" name="Rectangle 359"/>
          <p:cNvSpPr>
            <a:spLocks noChangeArrowheads="1"/>
          </p:cNvSpPr>
          <p:nvPr/>
        </p:nvSpPr>
        <p:spPr bwMode="auto">
          <a:xfrm>
            <a:off x="979488" y="4452938"/>
            <a:ext cx="184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1000" i="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706951" name="Group 391"/>
          <p:cNvGrpSpPr>
            <a:grpSpLocks/>
          </p:cNvGrpSpPr>
          <p:nvPr/>
        </p:nvGrpSpPr>
        <p:grpSpPr bwMode="auto">
          <a:xfrm>
            <a:off x="306388" y="4241800"/>
            <a:ext cx="1081087" cy="782638"/>
            <a:chOff x="2675" y="3676"/>
            <a:chExt cx="681" cy="493"/>
          </a:xfrm>
        </p:grpSpPr>
        <p:grpSp>
          <p:nvGrpSpPr>
            <p:cNvPr id="215150" name="Group 361"/>
            <p:cNvGrpSpPr>
              <a:grpSpLocks/>
            </p:cNvGrpSpPr>
            <p:nvPr/>
          </p:nvGrpSpPr>
          <p:grpSpPr bwMode="auto">
            <a:xfrm>
              <a:off x="2793" y="3855"/>
              <a:ext cx="480" cy="112"/>
              <a:chOff x="627" y="3377"/>
              <a:chExt cx="480" cy="112"/>
            </a:xfrm>
          </p:grpSpPr>
          <p:sp>
            <p:nvSpPr>
              <p:cNvPr id="92289" name="Rectangle 362"/>
              <p:cNvSpPr>
                <a:spLocks noChangeArrowheads="1"/>
              </p:cNvSpPr>
              <p:nvPr/>
            </p:nvSpPr>
            <p:spPr bwMode="auto">
              <a:xfrm>
                <a:off x="636" y="3388"/>
                <a:ext cx="96" cy="9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90" name="Rectangle 363"/>
              <p:cNvSpPr>
                <a:spLocks noChangeArrowheads="1"/>
              </p:cNvSpPr>
              <p:nvPr/>
            </p:nvSpPr>
            <p:spPr bwMode="auto">
              <a:xfrm>
                <a:off x="627" y="3377"/>
                <a:ext cx="480" cy="112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5151" name="Group 382"/>
            <p:cNvGrpSpPr>
              <a:grpSpLocks/>
            </p:cNvGrpSpPr>
            <p:nvPr/>
          </p:nvGrpSpPr>
          <p:grpSpPr bwMode="auto">
            <a:xfrm>
              <a:off x="2855" y="3676"/>
              <a:ext cx="444" cy="154"/>
              <a:chOff x="2717" y="3676"/>
              <a:chExt cx="444" cy="154"/>
            </a:xfrm>
          </p:grpSpPr>
          <p:sp>
            <p:nvSpPr>
              <p:cNvPr id="92286" name="Rectangle 365"/>
              <p:cNvSpPr>
                <a:spLocks noChangeArrowheads="1"/>
              </p:cNvSpPr>
              <p:nvPr/>
            </p:nvSpPr>
            <p:spPr bwMode="auto">
              <a:xfrm>
                <a:off x="2775" y="3710"/>
                <a:ext cx="328" cy="8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87" name="Rectangle 366"/>
              <p:cNvSpPr>
                <a:spLocks noChangeArrowheads="1"/>
              </p:cNvSpPr>
              <p:nvPr/>
            </p:nvSpPr>
            <p:spPr bwMode="auto">
              <a:xfrm>
                <a:off x="2759" y="3704"/>
                <a:ext cx="354" cy="94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88" name="Text Box 367"/>
              <p:cNvSpPr txBox="1">
                <a:spLocks noChangeArrowheads="1"/>
              </p:cNvSpPr>
              <p:nvPr/>
            </p:nvSpPr>
            <p:spPr bwMode="auto">
              <a:xfrm>
                <a:off x="2717" y="3676"/>
                <a:ext cx="44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i="0" smtClean="0">
                    <a:solidFill>
                      <a:srgbClr val="000000"/>
                    </a:solidFill>
                    <a:latin typeface="Arial" charset="0"/>
                  </a:rPr>
                  <a:t>SYNACK</a:t>
                </a:r>
              </a:p>
            </p:txBody>
          </p:sp>
        </p:grpSp>
        <p:sp>
          <p:nvSpPr>
            <p:cNvPr id="92273" name="Rectangle 373"/>
            <p:cNvSpPr>
              <a:spLocks noChangeArrowheads="1"/>
            </p:cNvSpPr>
            <p:nvPr/>
          </p:nvSpPr>
          <p:spPr bwMode="auto">
            <a:xfrm>
              <a:off x="2675" y="4018"/>
              <a:ext cx="681" cy="1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274" name="Rectangle 374"/>
            <p:cNvSpPr>
              <a:spLocks noChangeArrowheads="1"/>
            </p:cNvSpPr>
            <p:nvPr/>
          </p:nvSpPr>
          <p:spPr bwMode="auto">
            <a:xfrm>
              <a:off x="2803" y="4043"/>
              <a:ext cx="96" cy="9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275" name="Rectangle 375"/>
            <p:cNvSpPr>
              <a:spLocks noChangeArrowheads="1"/>
            </p:cNvSpPr>
            <p:nvPr/>
          </p:nvSpPr>
          <p:spPr bwMode="auto">
            <a:xfrm>
              <a:off x="2794" y="4032"/>
              <a:ext cx="480" cy="112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276" name="Rectangle 376"/>
            <p:cNvSpPr>
              <a:spLocks noChangeArrowheads="1"/>
            </p:cNvSpPr>
            <p:nvPr/>
          </p:nvSpPr>
          <p:spPr bwMode="auto">
            <a:xfrm>
              <a:off x="2688" y="4034"/>
              <a:ext cx="94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277" name="Rectangle 377"/>
            <p:cNvSpPr>
              <a:spLocks noChangeArrowheads="1"/>
            </p:cNvSpPr>
            <p:nvPr/>
          </p:nvSpPr>
          <p:spPr bwMode="auto">
            <a:xfrm>
              <a:off x="3286" y="4033"/>
              <a:ext cx="60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5157" name="Group 383"/>
            <p:cNvGrpSpPr>
              <a:grpSpLocks/>
            </p:cNvGrpSpPr>
            <p:nvPr/>
          </p:nvGrpSpPr>
          <p:grpSpPr bwMode="auto">
            <a:xfrm>
              <a:off x="2864" y="3835"/>
              <a:ext cx="444" cy="154"/>
              <a:chOff x="2717" y="3676"/>
              <a:chExt cx="444" cy="154"/>
            </a:xfrm>
          </p:grpSpPr>
          <p:sp>
            <p:nvSpPr>
              <p:cNvPr id="92283" name="Rectangle 384"/>
              <p:cNvSpPr>
                <a:spLocks noChangeArrowheads="1"/>
              </p:cNvSpPr>
              <p:nvPr/>
            </p:nvSpPr>
            <p:spPr bwMode="auto">
              <a:xfrm>
                <a:off x="2775" y="3710"/>
                <a:ext cx="328" cy="8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84" name="Rectangle 385"/>
              <p:cNvSpPr>
                <a:spLocks noChangeArrowheads="1"/>
              </p:cNvSpPr>
              <p:nvPr/>
            </p:nvSpPr>
            <p:spPr bwMode="auto">
              <a:xfrm>
                <a:off x="2759" y="3704"/>
                <a:ext cx="354" cy="94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85" name="Text Box 386"/>
              <p:cNvSpPr txBox="1">
                <a:spLocks noChangeArrowheads="1"/>
              </p:cNvSpPr>
              <p:nvPr/>
            </p:nvSpPr>
            <p:spPr bwMode="auto">
              <a:xfrm>
                <a:off x="2717" y="3676"/>
                <a:ext cx="44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i="0" smtClean="0">
                    <a:solidFill>
                      <a:srgbClr val="000000"/>
                    </a:solidFill>
                    <a:latin typeface="Arial" charset="0"/>
                  </a:rPr>
                  <a:t>SYNACK</a:t>
                </a:r>
              </a:p>
            </p:txBody>
          </p:sp>
        </p:grpSp>
        <p:grpSp>
          <p:nvGrpSpPr>
            <p:cNvPr id="215158" name="Group 387"/>
            <p:cNvGrpSpPr>
              <a:grpSpLocks/>
            </p:cNvGrpSpPr>
            <p:nvPr/>
          </p:nvGrpSpPr>
          <p:grpSpPr bwMode="auto">
            <a:xfrm>
              <a:off x="2867" y="4015"/>
              <a:ext cx="444" cy="154"/>
              <a:chOff x="2717" y="3676"/>
              <a:chExt cx="444" cy="154"/>
            </a:xfrm>
          </p:grpSpPr>
          <p:sp>
            <p:nvSpPr>
              <p:cNvPr id="92280" name="Rectangle 388"/>
              <p:cNvSpPr>
                <a:spLocks noChangeArrowheads="1"/>
              </p:cNvSpPr>
              <p:nvPr/>
            </p:nvSpPr>
            <p:spPr bwMode="auto">
              <a:xfrm>
                <a:off x="2775" y="3710"/>
                <a:ext cx="328" cy="8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81" name="Rectangle 389"/>
              <p:cNvSpPr>
                <a:spLocks noChangeArrowheads="1"/>
              </p:cNvSpPr>
              <p:nvPr/>
            </p:nvSpPr>
            <p:spPr bwMode="auto">
              <a:xfrm>
                <a:off x="2759" y="3704"/>
                <a:ext cx="354" cy="94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82" name="Text Box 390"/>
              <p:cNvSpPr txBox="1">
                <a:spLocks noChangeArrowheads="1"/>
              </p:cNvSpPr>
              <p:nvPr/>
            </p:nvSpPr>
            <p:spPr bwMode="auto">
              <a:xfrm>
                <a:off x="2717" y="3676"/>
                <a:ext cx="44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i="0" smtClean="0">
                    <a:solidFill>
                      <a:srgbClr val="000000"/>
                    </a:solidFill>
                    <a:latin typeface="Arial" charset="0"/>
                  </a:rPr>
                  <a:t>SYNACK</a:t>
                </a:r>
              </a:p>
            </p:txBody>
          </p:sp>
        </p:grpSp>
      </p:grpSp>
      <p:grpSp>
        <p:nvGrpSpPr>
          <p:cNvPr id="706983" name="Group 423"/>
          <p:cNvGrpSpPr>
            <a:grpSpLocks/>
          </p:cNvGrpSpPr>
          <p:nvPr/>
        </p:nvGrpSpPr>
        <p:grpSpPr bwMode="auto">
          <a:xfrm>
            <a:off x="82550" y="1354138"/>
            <a:ext cx="1081088" cy="782637"/>
            <a:chOff x="2613" y="3554"/>
            <a:chExt cx="681" cy="493"/>
          </a:xfrm>
        </p:grpSpPr>
        <p:grpSp>
          <p:nvGrpSpPr>
            <p:cNvPr id="215130" name="Group 393"/>
            <p:cNvGrpSpPr>
              <a:grpSpLocks/>
            </p:cNvGrpSpPr>
            <p:nvPr/>
          </p:nvGrpSpPr>
          <p:grpSpPr bwMode="auto">
            <a:xfrm>
              <a:off x="2731" y="3733"/>
              <a:ext cx="480" cy="112"/>
              <a:chOff x="627" y="3377"/>
              <a:chExt cx="480" cy="112"/>
            </a:xfrm>
          </p:grpSpPr>
          <p:sp>
            <p:nvSpPr>
              <p:cNvPr id="92269" name="Rectangle 394"/>
              <p:cNvSpPr>
                <a:spLocks noChangeArrowheads="1"/>
              </p:cNvSpPr>
              <p:nvPr/>
            </p:nvSpPr>
            <p:spPr bwMode="auto">
              <a:xfrm>
                <a:off x="636" y="3388"/>
                <a:ext cx="96" cy="9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70" name="Rectangle 395"/>
              <p:cNvSpPr>
                <a:spLocks noChangeArrowheads="1"/>
              </p:cNvSpPr>
              <p:nvPr/>
            </p:nvSpPr>
            <p:spPr bwMode="auto">
              <a:xfrm>
                <a:off x="627" y="3377"/>
                <a:ext cx="480" cy="112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5131" name="Group 396"/>
            <p:cNvGrpSpPr>
              <a:grpSpLocks/>
            </p:cNvGrpSpPr>
            <p:nvPr/>
          </p:nvGrpSpPr>
          <p:grpSpPr bwMode="auto">
            <a:xfrm>
              <a:off x="2793" y="3554"/>
              <a:ext cx="444" cy="154"/>
              <a:chOff x="2717" y="3676"/>
              <a:chExt cx="444" cy="154"/>
            </a:xfrm>
          </p:grpSpPr>
          <p:sp>
            <p:nvSpPr>
              <p:cNvPr id="92266" name="Rectangle 397"/>
              <p:cNvSpPr>
                <a:spLocks noChangeArrowheads="1"/>
              </p:cNvSpPr>
              <p:nvPr/>
            </p:nvSpPr>
            <p:spPr bwMode="auto">
              <a:xfrm>
                <a:off x="2775" y="3710"/>
                <a:ext cx="328" cy="8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67" name="Rectangle 398"/>
              <p:cNvSpPr>
                <a:spLocks noChangeArrowheads="1"/>
              </p:cNvSpPr>
              <p:nvPr/>
            </p:nvSpPr>
            <p:spPr bwMode="auto">
              <a:xfrm>
                <a:off x="2759" y="3704"/>
                <a:ext cx="354" cy="94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68" name="Text Box 399"/>
              <p:cNvSpPr txBox="1">
                <a:spLocks noChangeArrowheads="1"/>
              </p:cNvSpPr>
              <p:nvPr/>
            </p:nvSpPr>
            <p:spPr bwMode="auto">
              <a:xfrm>
                <a:off x="2717" y="3676"/>
                <a:ext cx="44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i="0" smtClean="0">
                    <a:solidFill>
                      <a:srgbClr val="000000"/>
                    </a:solidFill>
                    <a:latin typeface="Arial" charset="0"/>
                  </a:rPr>
                  <a:t>SYNACK</a:t>
                </a:r>
              </a:p>
            </p:txBody>
          </p:sp>
        </p:grpSp>
        <p:sp>
          <p:nvSpPr>
            <p:cNvPr id="92253" name="Rectangle 400"/>
            <p:cNvSpPr>
              <a:spLocks noChangeArrowheads="1"/>
            </p:cNvSpPr>
            <p:nvPr/>
          </p:nvSpPr>
          <p:spPr bwMode="auto">
            <a:xfrm>
              <a:off x="2613" y="3896"/>
              <a:ext cx="681" cy="1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254" name="Rectangle 401"/>
            <p:cNvSpPr>
              <a:spLocks noChangeArrowheads="1"/>
            </p:cNvSpPr>
            <p:nvPr/>
          </p:nvSpPr>
          <p:spPr bwMode="auto">
            <a:xfrm>
              <a:off x="2741" y="3921"/>
              <a:ext cx="96" cy="9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255" name="Rectangle 402"/>
            <p:cNvSpPr>
              <a:spLocks noChangeArrowheads="1"/>
            </p:cNvSpPr>
            <p:nvPr/>
          </p:nvSpPr>
          <p:spPr bwMode="auto">
            <a:xfrm>
              <a:off x="2732" y="3910"/>
              <a:ext cx="480" cy="112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256" name="Rectangle 403"/>
            <p:cNvSpPr>
              <a:spLocks noChangeArrowheads="1"/>
            </p:cNvSpPr>
            <p:nvPr/>
          </p:nvSpPr>
          <p:spPr bwMode="auto">
            <a:xfrm>
              <a:off x="2626" y="3912"/>
              <a:ext cx="94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257" name="Rectangle 404"/>
            <p:cNvSpPr>
              <a:spLocks noChangeArrowheads="1"/>
            </p:cNvSpPr>
            <p:nvPr/>
          </p:nvSpPr>
          <p:spPr bwMode="auto">
            <a:xfrm>
              <a:off x="3224" y="3911"/>
              <a:ext cx="60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5137" name="Group 405"/>
            <p:cNvGrpSpPr>
              <a:grpSpLocks/>
            </p:cNvGrpSpPr>
            <p:nvPr/>
          </p:nvGrpSpPr>
          <p:grpSpPr bwMode="auto">
            <a:xfrm>
              <a:off x="2802" y="3713"/>
              <a:ext cx="444" cy="154"/>
              <a:chOff x="2717" y="3676"/>
              <a:chExt cx="444" cy="154"/>
            </a:xfrm>
          </p:grpSpPr>
          <p:sp>
            <p:nvSpPr>
              <p:cNvPr id="92263" name="Rectangle 406"/>
              <p:cNvSpPr>
                <a:spLocks noChangeArrowheads="1"/>
              </p:cNvSpPr>
              <p:nvPr/>
            </p:nvSpPr>
            <p:spPr bwMode="auto">
              <a:xfrm>
                <a:off x="2775" y="3710"/>
                <a:ext cx="328" cy="8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64" name="Rectangle 407"/>
              <p:cNvSpPr>
                <a:spLocks noChangeArrowheads="1"/>
              </p:cNvSpPr>
              <p:nvPr/>
            </p:nvSpPr>
            <p:spPr bwMode="auto">
              <a:xfrm>
                <a:off x="2759" y="3704"/>
                <a:ext cx="354" cy="94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65" name="Text Box 408"/>
              <p:cNvSpPr txBox="1">
                <a:spLocks noChangeArrowheads="1"/>
              </p:cNvSpPr>
              <p:nvPr/>
            </p:nvSpPr>
            <p:spPr bwMode="auto">
              <a:xfrm>
                <a:off x="2717" y="3676"/>
                <a:ext cx="44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i="0" smtClean="0">
                    <a:solidFill>
                      <a:srgbClr val="000000"/>
                    </a:solidFill>
                    <a:latin typeface="Arial" charset="0"/>
                  </a:rPr>
                  <a:t>SYNACK</a:t>
                </a:r>
              </a:p>
            </p:txBody>
          </p:sp>
        </p:grpSp>
        <p:grpSp>
          <p:nvGrpSpPr>
            <p:cNvPr id="215138" name="Group 409"/>
            <p:cNvGrpSpPr>
              <a:grpSpLocks/>
            </p:cNvGrpSpPr>
            <p:nvPr/>
          </p:nvGrpSpPr>
          <p:grpSpPr bwMode="auto">
            <a:xfrm>
              <a:off x="2805" y="3893"/>
              <a:ext cx="444" cy="154"/>
              <a:chOff x="2717" y="3676"/>
              <a:chExt cx="444" cy="154"/>
            </a:xfrm>
          </p:grpSpPr>
          <p:sp>
            <p:nvSpPr>
              <p:cNvPr id="92260" name="Rectangle 410"/>
              <p:cNvSpPr>
                <a:spLocks noChangeArrowheads="1"/>
              </p:cNvSpPr>
              <p:nvPr/>
            </p:nvSpPr>
            <p:spPr bwMode="auto">
              <a:xfrm>
                <a:off x="2775" y="3710"/>
                <a:ext cx="328" cy="8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61" name="Rectangle 411"/>
              <p:cNvSpPr>
                <a:spLocks noChangeArrowheads="1"/>
              </p:cNvSpPr>
              <p:nvPr/>
            </p:nvSpPr>
            <p:spPr bwMode="auto">
              <a:xfrm>
                <a:off x="2759" y="3704"/>
                <a:ext cx="354" cy="94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62" name="Text Box 412"/>
              <p:cNvSpPr txBox="1">
                <a:spLocks noChangeArrowheads="1"/>
              </p:cNvSpPr>
              <p:nvPr/>
            </p:nvSpPr>
            <p:spPr bwMode="auto">
              <a:xfrm>
                <a:off x="2717" y="3676"/>
                <a:ext cx="44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i="0" smtClean="0">
                    <a:solidFill>
                      <a:srgbClr val="000000"/>
                    </a:solidFill>
                    <a:latin typeface="Arial" charset="0"/>
                  </a:rPr>
                  <a:t>SYNACK</a:t>
                </a:r>
              </a:p>
            </p:txBody>
          </p:sp>
        </p:grpSp>
      </p:grpSp>
      <p:grpSp>
        <p:nvGrpSpPr>
          <p:cNvPr id="706982" name="Group 422"/>
          <p:cNvGrpSpPr>
            <a:grpSpLocks/>
          </p:cNvGrpSpPr>
          <p:nvPr/>
        </p:nvGrpSpPr>
        <p:grpSpPr bwMode="auto">
          <a:xfrm>
            <a:off x="311150" y="4772025"/>
            <a:ext cx="1081088" cy="244475"/>
            <a:chOff x="2709" y="3989"/>
            <a:chExt cx="681" cy="154"/>
          </a:xfrm>
        </p:grpSpPr>
        <p:sp>
          <p:nvSpPr>
            <p:cNvPr id="92242" name="Rectangle 413"/>
            <p:cNvSpPr>
              <a:spLocks noChangeArrowheads="1"/>
            </p:cNvSpPr>
            <p:nvPr/>
          </p:nvSpPr>
          <p:spPr bwMode="auto">
            <a:xfrm>
              <a:off x="2709" y="3992"/>
              <a:ext cx="681" cy="1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243" name="Rectangle 414"/>
            <p:cNvSpPr>
              <a:spLocks noChangeArrowheads="1"/>
            </p:cNvSpPr>
            <p:nvPr/>
          </p:nvSpPr>
          <p:spPr bwMode="auto">
            <a:xfrm>
              <a:off x="2837" y="4017"/>
              <a:ext cx="96" cy="9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244" name="Rectangle 415"/>
            <p:cNvSpPr>
              <a:spLocks noChangeArrowheads="1"/>
            </p:cNvSpPr>
            <p:nvPr/>
          </p:nvSpPr>
          <p:spPr bwMode="auto">
            <a:xfrm>
              <a:off x="2828" y="4006"/>
              <a:ext cx="480" cy="112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245" name="Rectangle 416"/>
            <p:cNvSpPr>
              <a:spLocks noChangeArrowheads="1"/>
            </p:cNvSpPr>
            <p:nvPr/>
          </p:nvSpPr>
          <p:spPr bwMode="auto">
            <a:xfrm>
              <a:off x="2722" y="4008"/>
              <a:ext cx="94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246" name="Rectangle 417"/>
            <p:cNvSpPr>
              <a:spLocks noChangeArrowheads="1"/>
            </p:cNvSpPr>
            <p:nvPr/>
          </p:nvSpPr>
          <p:spPr bwMode="auto">
            <a:xfrm>
              <a:off x="3320" y="4007"/>
              <a:ext cx="60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5126" name="Group 418"/>
            <p:cNvGrpSpPr>
              <a:grpSpLocks/>
            </p:cNvGrpSpPr>
            <p:nvPr/>
          </p:nvGrpSpPr>
          <p:grpSpPr bwMode="auto">
            <a:xfrm>
              <a:off x="2901" y="3989"/>
              <a:ext cx="444" cy="154"/>
              <a:chOff x="2717" y="3676"/>
              <a:chExt cx="444" cy="154"/>
            </a:xfrm>
          </p:grpSpPr>
          <p:sp>
            <p:nvSpPr>
              <p:cNvPr id="92248" name="Rectangle 419"/>
              <p:cNvSpPr>
                <a:spLocks noChangeArrowheads="1"/>
              </p:cNvSpPr>
              <p:nvPr/>
            </p:nvSpPr>
            <p:spPr bwMode="auto">
              <a:xfrm>
                <a:off x="2775" y="3710"/>
                <a:ext cx="328" cy="8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49" name="Rectangle 420"/>
              <p:cNvSpPr>
                <a:spLocks noChangeArrowheads="1"/>
              </p:cNvSpPr>
              <p:nvPr/>
            </p:nvSpPr>
            <p:spPr bwMode="auto">
              <a:xfrm>
                <a:off x="2759" y="3704"/>
                <a:ext cx="354" cy="94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50" name="Text Box 421"/>
              <p:cNvSpPr txBox="1">
                <a:spLocks noChangeArrowheads="1"/>
              </p:cNvSpPr>
              <p:nvPr/>
            </p:nvSpPr>
            <p:spPr bwMode="auto">
              <a:xfrm>
                <a:off x="2717" y="3676"/>
                <a:ext cx="44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i="0" smtClean="0">
                    <a:solidFill>
                      <a:srgbClr val="000000"/>
                    </a:solidFill>
                    <a:latin typeface="Arial" charset="0"/>
                  </a:rPr>
                  <a:t>SYNACK</a:t>
                </a:r>
              </a:p>
            </p:txBody>
          </p:sp>
        </p:grpSp>
      </p:grpSp>
      <p:sp>
        <p:nvSpPr>
          <p:cNvPr id="706984" name="Rectangle 424"/>
          <p:cNvSpPr>
            <a:spLocks noChangeArrowheads="1"/>
          </p:cNvSpPr>
          <p:nvPr/>
        </p:nvSpPr>
        <p:spPr bwMode="auto">
          <a:xfrm>
            <a:off x="5183188" y="4916488"/>
            <a:ext cx="3787775" cy="98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0"/>
              <a:buChar char="v"/>
              <a:defRPr/>
            </a:pPr>
            <a:r>
              <a:rPr lang="en-US" sz="2000" i="0">
                <a:solidFill>
                  <a:srgbClr val="000000"/>
                </a:solidFill>
                <a:latin typeface="Gill Sans MT" charset="0"/>
                <a:ea typeface="ＭＳ Ｐゴシック" charset="0"/>
              </a:rPr>
              <a:t>web server responds with </a:t>
            </a:r>
            <a:r>
              <a:rPr lang="en-US" sz="2000">
                <a:solidFill>
                  <a:srgbClr val="C00000"/>
                </a:solidFill>
                <a:latin typeface="Gill Sans MT" charset="0"/>
                <a:ea typeface="ＭＳ Ｐゴシック" charset="0"/>
              </a:rPr>
              <a:t>TCP SYNACK</a:t>
            </a:r>
            <a:r>
              <a:rPr lang="en-US" sz="2000" i="0">
                <a:solidFill>
                  <a:srgbClr val="C00000"/>
                </a:solidFill>
                <a:latin typeface="Gill Sans MT" charset="0"/>
                <a:ea typeface="ＭＳ Ｐゴシック" charset="0"/>
              </a:rPr>
              <a:t> </a:t>
            </a:r>
            <a:r>
              <a:rPr lang="en-US" sz="2000" i="0">
                <a:solidFill>
                  <a:srgbClr val="000000"/>
                </a:solidFill>
                <a:latin typeface="Gill Sans MT" charset="0"/>
                <a:ea typeface="ＭＳ Ｐゴシック" charset="0"/>
              </a:rPr>
              <a:t>(step 2 in 3-way handshake)</a:t>
            </a:r>
          </a:p>
        </p:txBody>
      </p:sp>
      <p:grpSp>
        <p:nvGrpSpPr>
          <p:cNvPr id="215072" name="Group 110"/>
          <p:cNvGrpSpPr>
            <a:grpSpLocks/>
          </p:cNvGrpSpPr>
          <p:nvPr/>
        </p:nvGrpSpPr>
        <p:grpSpPr bwMode="auto">
          <a:xfrm>
            <a:off x="5213350" y="2041525"/>
            <a:ext cx="757238" cy="379413"/>
            <a:chOff x="2466" y="2026"/>
            <a:chExt cx="477" cy="282"/>
          </a:xfrm>
        </p:grpSpPr>
        <p:sp>
          <p:nvSpPr>
            <p:cNvPr id="215107" name="Oval 111"/>
            <p:cNvSpPr>
              <a:spLocks noChangeArrowheads="1"/>
            </p:cNvSpPr>
            <p:nvPr/>
          </p:nvSpPr>
          <p:spPr bwMode="auto">
            <a:xfrm>
              <a:off x="2466" y="2168"/>
              <a:ext cx="476" cy="14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15108" name="Line 112"/>
            <p:cNvSpPr>
              <a:spLocks noChangeShapeType="1"/>
            </p:cNvSpPr>
            <p:nvPr/>
          </p:nvSpPr>
          <p:spPr bwMode="auto">
            <a:xfrm>
              <a:off x="2470" y="2125"/>
              <a:ext cx="1" cy="8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09" name="Rectangle 113"/>
            <p:cNvSpPr>
              <a:spLocks noChangeArrowheads="1"/>
            </p:cNvSpPr>
            <p:nvPr/>
          </p:nvSpPr>
          <p:spPr bwMode="auto">
            <a:xfrm>
              <a:off x="2470" y="2125"/>
              <a:ext cx="472" cy="111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i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15110" name="Oval 114"/>
            <p:cNvSpPr>
              <a:spLocks noChangeArrowheads="1"/>
            </p:cNvSpPr>
            <p:nvPr/>
          </p:nvSpPr>
          <p:spPr bwMode="auto">
            <a:xfrm>
              <a:off x="2466" y="2026"/>
              <a:ext cx="476" cy="16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215111" name="Group 115"/>
            <p:cNvGrpSpPr>
              <a:grpSpLocks/>
            </p:cNvGrpSpPr>
            <p:nvPr/>
          </p:nvGrpSpPr>
          <p:grpSpPr bwMode="auto">
            <a:xfrm>
              <a:off x="2581" y="2061"/>
              <a:ext cx="236" cy="94"/>
              <a:chOff x="2848" y="848"/>
              <a:chExt cx="140" cy="98"/>
            </a:xfrm>
          </p:grpSpPr>
          <p:sp>
            <p:nvSpPr>
              <p:cNvPr id="215118" name="Line 116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119" name="Line 117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120" name="Line 118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5112" name="Group 119"/>
            <p:cNvGrpSpPr>
              <a:grpSpLocks/>
            </p:cNvGrpSpPr>
            <p:nvPr/>
          </p:nvGrpSpPr>
          <p:grpSpPr bwMode="auto">
            <a:xfrm flipV="1">
              <a:off x="2581" y="2060"/>
              <a:ext cx="236" cy="94"/>
              <a:chOff x="2848" y="848"/>
              <a:chExt cx="140" cy="98"/>
            </a:xfrm>
          </p:grpSpPr>
          <p:sp>
            <p:nvSpPr>
              <p:cNvPr id="215115" name="Line 120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116" name="Line 121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117" name="Line 122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15113" name="Line 123"/>
            <p:cNvSpPr>
              <a:spLocks noChangeShapeType="1"/>
            </p:cNvSpPr>
            <p:nvPr/>
          </p:nvSpPr>
          <p:spPr bwMode="auto">
            <a:xfrm flipH="1">
              <a:off x="2942" y="2109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114" name="Line 124"/>
            <p:cNvSpPr>
              <a:spLocks noChangeShapeType="1"/>
            </p:cNvSpPr>
            <p:nvPr/>
          </p:nvSpPr>
          <p:spPr bwMode="auto">
            <a:xfrm flipH="1">
              <a:off x="2466" y="2117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5073" name="Group 248"/>
          <p:cNvGrpSpPr>
            <a:grpSpLocks/>
          </p:cNvGrpSpPr>
          <p:nvPr/>
        </p:nvGrpSpPr>
        <p:grpSpPr bwMode="auto">
          <a:xfrm>
            <a:off x="2470150" y="4932363"/>
            <a:ext cx="333375" cy="581025"/>
            <a:chOff x="4140" y="429"/>
            <a:chExt cx="1425" cy="2396"/>
          </a:xfrm>
        </p:grpSpPr>
        <p:sp>
          <p:nvSpPr>
            <p:cNvPr id="215075" name="Freeform 148"/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26 w 354"/>
                <a:gd name="T1" fmla="*/ 0 h 2742"/>
                <a:gd name="T2" fmla="*/ 145 w 354"/>
                <a:gd name="T3" fmla="*/ 164 h 2742"/>
                <a:gd name="T4" fmla="*/ 142 w 354"/>
                <a:gd name="T5" fmla="*/ 1268 h 2742"/>
                <a:gd name="T6" fmla="*/ 0 w 354"/>
                <a:gd name="T7" fmla="*/ 1325 h 2742"/>
                <a:gd name="T8" fmla="*/ 26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197" name="Rectangle 149"/>
            <p:cNvSpPr>
              <a:spLocks noChangeArrowheads="1"/>
            </p:cNvSpPr>
            <p:nvPr/>
          </p:nvSpPr>
          <p:spPr bwMode="auto">
            <a:xfrm>
              <a:off x="4208" y="429"/>
              <a:ext cx="1045" cy="2285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5077" name="Freeform 150"/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3 w 211"/>
                <a:gd name="T1" fmla="*/ 0 h 2537"/>
                <a:gd name="T2" fmla="*/ 87 w 211"/>
                <a:gd name="T3" fmla="*/ 106 h 2537"/>
                <a:gd name="T4" fmla="*/ 3 w 211"/>
                <a:gd name="T5" fmla="*/ 1208 h 2537"/>
                <a:gd name="T6" fmla="*/ 3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078" name="Freeform 151"/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136 w 328"/>
                <a:gd name="T3" fmla="*/ 62 h 226"/>
                <a:gd name="T4" fmla="*/ 135 w 328"/>
                <a:gd name="T5" fmla="*/ 110 h 226"/>
                <a:gd name="T6" fmla="*/ 0 w 328"/>
                <a:gd name="T7" fmla="*/ 49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00" name="Rectangle 152"/>
            <p:cNvSpPr>
              <a:spLocks noChangeArrowheads="1"/>
            </p:cNvSpPr>
            <p:nvPr/>
          </p:nvSpPr>
          <p:spPr bwMode="auto">
            <a:xfrm>
              <a:off x="4215" y="691"/>
              <a:ext cx="590" cy="5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5080" name="Group 153"/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92226" name="AutoShape 154"/>
              <p:cNvSpPr>
                <a:spLocks noChangeArrowheads="1"/>
              </p:cNvSpPr>
              <p:nvPr/>
            </p:nvSpPr>
            <p:spPr bwMode="auto">
              <a:xfrm>
                <a:off x="616" y="2571"/>
                <a:ext cx="720" cy="1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27" name="AutoShape 155"/>
              <p:cNvSpPr>
                <a:spLocks noChangeArrowheads="1"/>
              </p:cNvSpPr>
              <p:nvPr/>
            </p:nvSpPr>
            <p:spPr bwMode="auto">
              <a:xfrm>
                <a:off x="633" y="2590"/>
                <a:ext cx="686" cy="10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2202" name="Rectangle 156"/>
            <p:cNvSpPr>
              <a:spLocks noChangeArrowheads="1"/>
            </p:cNvSpPr>
            <p:nvPr/>
          </p:nvSpPr>
          <p:spPr bwMode="auto">
            <a:xfrm>
              <a:off x="4221" y="1018"/>
              <a:ext cx="597" cy="4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5082" name="Group 157"/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92224" name="AutoShape 158"/>
              <p:cNvSpPr>
                <a:spLocks noChangeArrowheads="1"/>
              </p:cNvSpPr>
              <p:nvPr/>
            </p:nvSpPr>
            <p:spPr bwMode="auto">
              <a:xfrm>
                <a:off x="610" y="2566"/>
                <a:ext cx="728" cy="14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25" name="AutoShape 159"/>
              <p:cNvSpPr>
                <a:spLocks noChangeArrowheads="1"/>
              </p:cNvSpPr>
              <p:nvPr/>
            </p:nvSpPr>
            <p:spPr bwMode="auto">
              <a:xfrm>
                <a:off x="627" y="2580"/>
                <a:ext cx="694" cy="10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2204" name="Rectangle 160"/>
            <p:cNvSpPr>
              <a:spLocks noChangeArrowheads="1"/>
            </p:cNvSpPr>
            <p:nvPr/>
          </p:nvSpPr>
          <p:spPr bwMode="auto">
            <a:xfrm>
              <a:off x="4215" y="1359"/>
              <a:ext cx="597" cy="4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205" name="Rectangle 161"/>
            <p:cNvSpPr>
              <a:spLocks noChangeArrowheads="1"/>
            </p:cNvSpPr>
            <p:nvPr/>
          </p:nvSpPr>
          <p:spPr bwMode="auto">
            <a:xfrm>
              <a:off x="4228" y="1653"/>
              <a:ext cx="597" cy="4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5085" name="Group 162"/>
            <p:cNvGrpSpPr>
              <a:grpSpLocks/>
            </p:cNvGrpSpPr>
            <p:nvPr/>
          </p:nvGrpSpPr>
          <p:grpSpPr bwMode="auto">
            <a:xfrm>
              <a:off x="4735" y="1627"/>
              <a:ext cx="582" cy="151"/>
              <a:chOff x="614" y="2568"/>
              <a:chExt cx="725" cy="139"/>
            </a:xfrm>
          </p:grpSpPr>
          <p:sp>
            <p:nvSpPr>
              <p:cNvPr id="92222" name="AutoShape 163"/>
              <p:cNvSpPr>
                <a:spLocks noChangeArrowheads="1"/>
              </p:cNvSpPr>
              <p:nvPr/>
            </p:nvSpPr>
            <p:spPr bwMode="auto">
              <a:xfrm>
                <a:off x="617" y="2568"/>
                <a:ext cx="719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23" name="AutoShape 164"/>
              <p:cNvSpPr>
                <a:spLocks noChangeArrowheads="1"/>
              </p:cNvSpPr>
              <p:nvPr/>
            </p:nvSpPr>
            <p:spPr bwMode="auto">
              <a:xfrm>
                <a:off x="634" y="2586"/>
                <a:ext cx="685" cy="10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5086" name="Freeform 165"/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136 w 328"/>
                <a:gd name="T3" fmla="*/ 61 h 226"/>
                <a:gd name="T4" fmla="*/ 135 w 328"/>
                <a:gd name="T5" fmla="*/ 108 h 226"/>
                <a:gd name="T6" fmla="*/ 0 w 328"/>
                <a:gd name="T7" fmla="*/ 47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215087" name="Group 166"/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92220" name="AutoShape 167"/>
              <p:cNvSpPr>
                <a:spLocks noChangeArrowheads="1"/>
              </p:cNvSpPr>
              <p:nvPr/>
            </p:nvSpPr>
            <p:spPr bwMode="auto">
              <a:xfrm>
                <a:off x="612" y="2567"/>
                <a:ext cx="727" cy="13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2221" name="AutoShape 168"/>
              <p:cNvSpPr>
                <a:spLocks noChangeArrowheads="1"/>
              </p:cNvSpPr>
              <p:nvPr/>
            </p:nvSpPr>
            <p:spPr bwMode="auto">
              <a:xfrm>
                <a:off x="629" y="2580"/>
                <a:ext cx="693" cy="10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2209" name="Rectangle 169"/>
            <p:cNvSpPr>
              <a:spLocks noChangeArrowheads="1"/>
            </p:cNvSpPr>
            <p:nvPr/>
          </p:nvSpPr>
          <p:spPr bwMode="auto">
            <a:xfrm>
              <a:off x="5253" y="429"/>
              <a:ext cx="68" cy="229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5089" name="Freeform 170"/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120 w 296"/>
                <a:gd name="T3" fmla="*/ 69 h 256"/>
                <a:gd name="T4" fmla="*/ 122 w 296"/>
                <a:gd name="T5" fmla="*/ 122 h 256"/>
                <a:gd name="T6" fmla="*/ 0 w 296"/>
                <a:gd name="T7" fmla="*/ 47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5090" name="Freeform 171"/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126 w 304"/>
                <a:gd name="T3" fmla="*/ 79 h 288"/>
                <a:gd name="T4" fmla="*/ 118 w 304"/>
                <a:gd name="T5" fmla="*/ 139 h 288"/>
                <a:gd name="T6" fmla="*/ 3 w 304"/>
                <a:gd name="T7" fmla="*/ 60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12" name="Oval 172"/>
            <p:cNvSpPr>
              <a:spLocks noChangeArrowheads="1"/>
            </p:cNvSpPr>
            <p:nvPr/>
          </p:nvSpPr>
          <p:spPr bwMode="auto">
            <a:xfrm>
              <a:off x="5518" y="2609"/>
              <a:ext cx="47" cy="9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5092" name="Freeform 173"/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51 h 240"/>
                <a:gd name="T2" fmla="*/ 2 w 306"/>
                <a:gd name="T3" fmla="*/ 116 h 240"/>
                <a:gd name="T4" fmla="*/ 126 w 306"/>
                <a:gd name="T5" fmla="*/ 53 h 240"/>
                <a:gd name="T6" fmla="*/ 123 w 306"/>
                <a:gd name="T7" fmla="*/ 0 h 240"/>
                <a:gd name="T8" fmla="*/ 0 w 306"/>
                <a:gd name="T9" fmla="*/ 51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214" name="AutoShape 174"/>
            <p:cNvSpPr>
              <a:spLocks noChangeArrowheads="1"/>
            </p:cNvSpPr>
            <p:nvPr/>
          </p:nvSpPr>
          <p:spPr bwMode="auto">
            <a:xfrm>
              <a:off x="4140" y="2681"/>
              <a:ext cx="1201" cy="144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215" name="AutoShape 175"/>
            <p:cNvSpPr>
              <a:spLocks noChangeArrowheads="1"/>
            </p:cNvSpPr>
            <p:nvPr/>
          </p:nvSpPr>
          <p:spPr bwMode="auto">
            <a:xfrm>
              <a:off x="4208" y="2714"/>
              <a:ext cx="1065" cy="7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216" name="Oval 176"/>
            <p:cNvSpPr>
              <a:spLocks noChangeArrowheads="1"/>
            </p:cNvSpPr>
            <p:nvPr/>
          </p:nvSpPr>
          <p:spPr bwMode="auto">
            <a:xfrm>
              <a:off x="4310" y="2380"/>
              <a:ext cx="156" cy="144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217" name="Oval 177"/>
            <p:cNvSpPr>
              <a:spLocks noChangeArrowheads="1"/>
            </p:cNvSpPr>
            <p:nvPr/>
          </p:nvSpPr>
          <p:spPr bwMode="auto">
            <a:xfrm>
              <a:off x="4486" y="2386"/>
              <a:ext cx="163" cy="13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2218" name="Oval 178"/>
            <p:cNvSpPr>
              <a:spLocks noChangeArrowheads="1"/>
            </p:cNvSpPr>
            <p:nvPr/>
          </p:nvSpPr>
          <p:spPr bwMode="auto">
            <a:xfrm>
              <a:off x="4663" y="2380"/>
              <a:ext cx="156" cy="144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219" name="Rectangle 179"/>
            <p:cNvSpPr>
              <a:spLocks noChangeArrowheads="1"/>
            </p:cNvSpPr>
            <p:nvPr/>
          </p:nvSpPr>
          <p:spPr bwMode="auto">
            <a:xfrm>
              <a:off x="5063" y="1836"/>
              <a:ext cx="81" cy="759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215074" name="Picture 6" descr="underline_ba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9413" y="641350"/>
            <a:ext cx="8228012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06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706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706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42 0.00625 L 0.00764 0.08467 L 0.36285 0.08767 L 0.26996 0.22878 L 0.33698 0.22739 L 0.55069 0.01874 L 0.29583 0.52209 L 0.02882 0.5251 L 0.02882 0.41545 " pathEditMode="relative" rAng="0" ptsTypes="AAAAAAAAA">
                                      <p:cBhvr>
                                        <p:cTn id="27" dur="2000" fill="hold"/>
                                        <p:tgtEl>
                                          <p:spTgt spid="7068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" y="259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7068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70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06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7068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7068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706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706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15591E-6 L -1.66667E-6 0.09415 L 0.28593 0.09091 L 0.52934 -0.40111 L 0.30937 -0.18182 L 0.23403 -0.19755 L 0.32118 -0.33079 L -0.01997 -0.33079 L -0.01875 -0.41846 " pathEditMode="relative" ptsTypes="AAAAAAAAA">
                                      <p:cBhvr>
                                        <p:cTn id="63" dur="2000" fill="hold"/>
                                        <p:tgtEl>
                                          <p:spTgt spid="7069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7069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7068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7068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7069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1000"/>
                                        <p:tgtEl>
                                          <p:spTgt spid="706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60" grpId="0"/>
      <p:bldP spid="706661" grpId="0"/>
      <p:bldP spid="706662" grpId="0"/>
      <p:bldP spid="706984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6065" name="Group 300"/>
          <p:cNvGrpSpPr>
            <a:grpSpLocks/>
          </p:cNvGrpSpPr>
          <p:nvPr/>
        </p:nvGrpSpPr>
        <p:grpSpPr bwMode="auto">
          <a:xfrm>
            <a:off x="773113" y="1273175"/>
            <a:ext cx="3554412" cy="3067050"/>
            <a:chOff x="773113" y="1273175"/>
            <a:chExt cx="3554412" cy="3066395"/>
          </a:xfrm>
        </p:grpSpPr>
        <p:sp>
          <p:nvSpPr>
            <p:cNvPr id="216312" name="Freeform 3"/>
            <p:cNvSpPr>
              <a:spLocks/>
            </p:cNvSpPr>
            <p:nvPr/>
          </p:nvSpPr>
          <p:spPr bwMode="auto">
            <a:xfrm>
              <a:off x="773113" y="1273175"/>
              <a:ext cx="3554412" cy="2754313"/>
            </a:xfrm>
            <a:custGeom>
              <a:avLst/>
              <a:gdLst>
                <a:gd name="T0" fmla="*/ 2147483647 w 2406"/>
                <a:gd name="T1" fmla="*/ 2147483647 h 958"/>
                <a:gd name="T2" fmla="*/ 2147483647 w 2406"/>
                <a:gd name="T3" fmla="*/ 2147483647 h 958"/>
                <a:gd name="T4" fmla="*/ 2147483647 w 2406"/>
                <a:gd name="T5" fmla="*/ 2147483647 h 958"/>
                <a:gd name="T6" fmla="*/ 2147483647 w 2406"/>
                <a:gd name="T7" fmla="*/ 2147483647 h 958"/>
                <a:gd name="T8" fmla="*/ 2147483647 w 2406"/>
                <a:gd name="T9" fmla="*/ 2147483647 h 958"/>
                <a:gd name="T10" fmla="*/ 2147483647 w 2406"/>
                <a:gd name="T11" fmla="*/ 2147483647 h 958"/>
                <a:gd name="T12" fmla="*/ 2147483647 w 2406"/>
                <a:gd name="T13" fmla="*/ 2147483647 h 958"/>
                <a:gd name="T14" fmla="*/ 2147483647 w 2406"/>
                <a:gd name="T15" fmla="*/ 2147483647 h 958"/>
                <a:gd name="T16" fmla="*/ 2147483647 w 2406"/>
                <a:gd name="T17" fmla="*/ 2147483647 h 958"/>
                <a:gd name="T18" fmla="*/ 2147483647 w 2406"/>
                <a:gd name="T19" fmla="*/ 2147483647 h 958"/>
                <a:gd name="T20" fmla="*/ 2147483647 w 2406"/>
                <a:gd name="T21" fmla="*/ 2147483647 h 958"/>
                <a:gd name="T22" fmla="*/ 2147483647 w 2406"/>
                <a:gd name="T23" fmla="*/ 2147483647 h 958"/>
                <a:gd name="T24" fmla="*/ 2147483647 w 2406"/>
                <a:gd name="T25" fmla="*/ 2147483647 h 95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06"/>
                <a:gd name="T40" fmla="*/ 0 h 958"/>
                <a:gd name="T41" fmla="*/ 2406 w 2406"/>
                <a:gd name="T42" fmla="*/ 958 h 95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06" h="958">
                  <a:moveTo>
                    <a:pt x="2192" y="274"/>
                  </a:moveTo>
                  <a:cubicBezTo>
                    <a:pt x="1978" y="94"/>
                    <a:pt x="1990" y="122"/>
                    <a:pt x="1857" y="77"/>
                  </a:cubicBezTo>
                  <a:cubicBezTo>
                    <a:pt x="1724" y="32"/>
                    <a:pt x="1584" y="0"/>
                    <a:pt x="1393" y="7"/>
                  </a:cubicBezTo>
                  <a:cubicBezTo>
                    <a:pt x="1202" y="14"/>
                    <a:pt x="898" y="84"/>
                    <a:pt x="713" y="122"/>
                  </a:cubicBezTo>
                  <a:cubicBezTo>
                    <a:pt x="528" y="160"/>
                    <a:pt x="395" y="168"/>
                    <a:pt x="280" y="234"/>
                  </a:cubicBezTo>
                  <a:cubicBezTo>
                    <a:pt x="166" y="301"/>
                    <a:pt x="52" y="432"/>
                    <a:pt x="26" y="522"/>
                  </a:cubicBezTo>
                  <a:cubicBezTo>
                    <a:pt x="0" y="612"/>
                    <a:pt x="81" y="711"/>
                    <a:pt x="122" y="773"/>
                  </a:cubicBezTo>
                  <a:cubicBezTo>
                    <a:pt x="163" y="835"/>
                    <a:pt x="99" y="877"/>
                    <a:pt x="273" y="894"/>
                  </a:cubicBezTo>
                  <a:cubicBezTo>
                    <a:pt x="447" y="911"/>
                    <a:pt x="938" y="866"/>
                    <a:pt x="1169" y="876"/>
                  </a:cubicBezTo>
                  <a:cubicBezTo>
                    <a:pt x="1400" y="886"/>
                    <a:pt x="1499" y="950"/>
                    <a:pt x="1659" y="954"/>
                  </a:cubicBezTo>
                  <a:cubicBezTo>
                    <a:pt x="1819" y="958"/>
                    <a:pt x="2014" y="958"/>
                    <a:pt x="2129" y="897"/>
                  </a:cubicBezTo>
                  <a:cubicBezTo>
                    <a:pt x="2244" y="836"/>
                    <a:pt x="2327" y="856"/>
                    <a:pt x="2350" y="591"/>
                  </a:cubicBezTo>
                  <a:cubicBezTo>
                    <a:pt x="2373" y="326"/>
                    <a:pt x="2406" y="454"/>
                    <a:pt x="2192" y="274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313" name="Line 36"/>
            <p:cNvSpPr>
              <a:spLocks noChangeShapeType="1"/>
            </p:cNvSpPr>
            <p:nvPr/>
          </p:nvSpPr>
          <p:spPr bwMode="auto">
            <a:xfrm flipV="1">
              <a:off x="3775075" y="2344738"/>
              <a:ext cx="155575" cy="1428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14" name="Line 43"/>
            <p:cNvSpPr>
              <a:spLocks noChangeShapeType="1"/>
            </p:cNvSpPr>
            <p:nvPr/>
          </p:nvSpPr>
          <p:spPr bwMode="auto">
            <a:xfrm flipV="1">
              <a:off x="2665413" y="2517775"/>
              <a:ext cx="69532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15" name="Line 44"/>
            <p:cNvSpPr>
              <a:spLocks noChangeShapeType="1"/>
            </p:cNvSpPr>
            <p:nvPr/>
          </p:nvSpPr>
          <p:spPr bwMode="auto">
            <a:xfrm flipV="1">
              <a:off x="3924300" y="2201863"/>
              <a:ext cx="138113" cy="1428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316" name="Line 48"/>
            <p:cNvSpPr>
              <a:spLocks noChangeShapeType="1"/>
            </p:cNvSpPr>
            <p:nvPr/>
          </p:nvSpPr>
          <p:spPr bwMode="auto">
            <a:xfrm flipV="1">
              <a:off x="3279775" y="2736850"/>
              <a:ext cx="512763" cy="61277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438" name="Text Box 240"/>
            <p:cNvSpPr txBox="1">
              <a:spLocks noChangeArrowheads="1"/>
            </p:cNvSpPr>
            <p:nvPr/>
          </p:nvSpPr>
          <p:spPr bwMode="auto">
            <a:xfrm>
              <a:off x="2562225" y="3815807"/>
              <a:ext cx="1211263" cy="5237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i="1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router</a:t>
              </a:r>
            </a:p>
            <a:p>
              <a:pPr>
                <a:defRPr/>
              </a:pPr>
              <a:r>
                <a:rPr lang="en-US" sz="140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(runs DHCP)</a:t>
              </a:r>
            </a:p>
          </p:txBody>
        </p:sp>
        <p:grpSp>
          <p:nvGrpSpPr>
            <p:cNvPr id="216318" name="Group 356"/>
            <p:cNvGrpSpPr>
              <a:grpSpLocks/>
            </p:cNvGrpSpPr>
            <p:nvPr/>
          </p:nvGrpSpPr>
          <p:grpSpPr bwMode="auto">
            <a:xfrm>
              <a:off x="1653422" y="1982680"/>
              <a:ext cx="843032" cy="814871"/>
              <a:chOff x="313" y="1497"/>
              <a:chExt cx="1152" cy="1014"/>
            </a:xfrm>
          </p:grpSpPr>
          <p:pic>
            <p:nvPicPr>
              <p:cNvPr id="216370" name="Picture 354" descr="laptop_stylized_small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13" y="1727"/>
                <a:ext cx="1152" cy="7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6371" name="Picture 355" descr="antenna_stylized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34" y="1497"/>
                <a:ext cx="1113" cy="6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93440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6925" y="2423867"/>
              <a:ext cx="879475" cy="349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310" name="Rectangle 43"/>
            <p:cNvSpPr>
              <a:spLocks noChangeArrowheads="1"/>
            </p:cNvSpPr>
            <p:nvPr/>
          </p:nvSpPr>
          <p:spPr bwMode="auto">
            <a:xfrm rot="16200000" flipH="1">
              <a:off x="3589349" y="3549138"/>
              <a:ext cx="104753" cy="244475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50000">
                  <a:schemeClr val="bg1"/>
                </a:gs>
                <a:gs pos="100000">
                  <a:srgbClr val="008000"/>
                </a:gs>
              </a:gsLst>
              <a:lin ang="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1" name="Rectangle 43"/>
            <p:cNvSpPr>
              <a:spLocks noChangeArrowheads="1"/>
            </p:cNvSpPr>
            <p:nvPr/>
          </p:nvSpPr>
          <p:spPr bwMode="auto">
            <a:xfrm rot="2460490">
              <a:off x="3206750" y="3274585"/>
              <a:ext cx="82550" cy="247597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50000">
                  <a:schemeClr val="bg1"/>
                </a:gs>
                <a:gs pos="100000">
                  <a:srgbClr val="008000"/>
                </a:gs>
              </a:gsLst>
              <a:lin ang="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2" name="Rectangle 43"/>
            <p:cNvSpPr>
              <a:spLocks noChangeArrowheads="1"/>
            </p:cNvSpPr>
            <p:nvPr/>
          </p:nvSpPr>
          <p:spPr bwMode="auto">
            <a:xfrm rot="-5400000">
              <a:off x="2499531" y="2388124"/>
              <a:ext cx="111101" cy="296863"/>
            </a:xfrm>
            <a:prstGeom prst="rect">
              <a:avLst/>
            </a:prstGeom>
            <a:gradFill rotWithShape="1">
              <a:gsLst>
                <a:gs pos="0">
                  <a:srgbClr val="008000"/>
                </a:gs>
                <a:gs pos="50000">
                  <a:schemeClr val="bg1"/>
                </a:gs>
                <a:gs pos="100000">
                  <a:srgbClr val="008000"/>
                </a:gs>
              </a:gsLst>
              <a:lin ang="0" scaled="1"/>
            </a:gradFill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6323" name="Group 248"/>
            <p:cNvGrpSpPr>
              <a:grpSpLocks/>
            </p:cNvGrpSpPr>
            <p:nvPr/>
          </p:nvGrpSpPr>
          <p:grpSpPr bwMode="auto">
            <a:xfrm>
              <a:off x="2597285" y="3210128"/>
              <a:ext cx="332569" cy="581078"/>
              <a:chOff x="4140" y="429"/>
              <a:chExt cx="1425" cy="2396"/>
            </a:xfrm>
          </p:grpSpPr>
          <p:sp>
            <p:nvSpPr>
              <p:cNvPr id="216338" name="Freeform 148"/>
              <p:cNvSpPr>
                <a:spLocks/>
              </p:cNvSpPr>
              <p:nvPr/>
            </p:nvSpPr>
            <p:spPr bwMode="auto">
              <a:xfrm>
                <a:off x="5268" y="433"/>
                <a:ext cx="283" cy="2286"/>
              </a:xfrm>
              <a:custGeom>
                <a:avLst/>
                <a:gdLst>
                  <a:gd name="T0" fmla="*/ 26 w 354"/>
                  <a:gd name="T1" fmla="*/ 0 h 2742"/>
                  <a:gd name="T2" fmla="*/ 145 w 354"/>
                  <a:gd name="T3" fmla="*/ 164 h 2742"/>
                  <a:gd name="T4" fmla="*/ 142 w 354"/>
                  <a:gd name="T5" fmla="*/ 1268 h 2742"/>
                  <a:gd name="T6" fmla="*/ 0 w 354"/>
                  <a:gd name="T7" fmla="*/ 1325 h 2742"/>
                  <a:gd name="T8" fmla="*/ 26 w 354"/>
                  <a:gd name="T9" fmla="*/ 0 h 27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4" h="2742">
                    <a:moveTo>
                      <a:pt x="63" y="0"/>
                    </a:moveTo>
                    <a:lnTo>
                      <a:pt x="354" y="339"/>
                    </a:lnTo>
                    <a:lnTo>
                      <a:pt x="346" y="2624"/>
                    </a:lnTo>
                    <a:lnTo>
                      <a:pt x="0" y="2742"/>
                    </a:lnTo>
                    <a:lnTo>
                      <a:pt x="6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460" name="Rectangle 149"/>
              <p:cNvSpPr>
                <a:spLocks noChangeArrowheads="1"/>
              </p:cNvSpPr>
              <p:nvPr/>
            </p:nvSpPr>
            <p:spPr bwMode="auto">
              <a:xfrm>
                <a:off x="4207" y="426"/>
                <a:ext cx="1048" cy="2291"/>
              </a:xfrm>
              <a:prstGeom prst="rect">
                <a:avLst/>
              </a:pr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40" name="Freeform 150"/>
              <p:cNvSpPr>
                <a:spLocks/>
              </p:cNvSpPr>
              <p:nvPr/>
            </p:nvSpPr>
            <p:spPr bwMode="auto">
              <a:xfrm>
                <a:off x="5321" y="570"/>
                <a:ext cx="169" cy="2115"/>
              </a:xfrm>
              <a:custGeom>
                <a:avLst/>
                <a:gdLst>
                  <a:gd name="T0" fmla="*/ 3 w 211"/>
                  <a:gd name="T1" fmla="*/ 0 h 2537"/>
                  <a:gd name="T2" fmla="*/ 87 w 211"/>
                  <a:gd name="T3" fmla="*/ 106 h 2537"/>
                  <a:gd name="T4" fmla="*/ 3 w 211"/>
                  <a:gd name="T5" fmla="*/ 1208 h 2537"/>
                  <a:gd name="T6" fmla="*/ 3 w 211"/>
                  <a:gd name="T7" fmla="*/ 0 h 253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1" h="2537">
                    <a:moveTo>
                      <a:pt x="7" y="0"/>
                    </a:moveTo>
                    <a:cubicBezTo>
                      <a:pt x="7" y="0"/>
                      <a:pt x="57" y="28"/>
                      <a:pt x="211" y="218"/>
                    </a:cubicBezTo>
                    <a:cubicBezTo>
                      <a:pt x="0" y="1229"/>
                      <a:pt x="41" y="2537"/>
                      <a:pt x="7" y="2501"/>
                    </a:cubicBezTo>
                    <a:lnTo>
                      <a:pt x="7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F8F8F8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341" name="Freeform 151"/>
              <p:cNvSpPr>
                <a:spLocks/>
              </p:cNvSpPr>
              <p:nvPr/>
            </p:nvSpPr>
            <p:spPr bwMode="auto">
              <a:xfrm>
                <a:off x="5284" y="1640"/>
                <a:ext cx="263" cy="189"/>
              </a:xfrm>
              <a:custGeom>
                <a:avLst/>
                <a:gdLst>
                  <a:gd name="T0" fmla="*/ 2 w 328"/>
                  <a:gd name="T1" fmla="*/ 0 h 226"/>
                  <a:gd name="T2" fmla="*/ 136 w 328"/>
                  <a:gd name="T3" fmla="*/ 62 h 226"/>
                  <a:gd name="T4" fmla="*/ 135 w 328"/>
                  <a:gd name="T5" fmla="*/ 110 h 226"/>
                  <a:gd name="T6" fmla="*/ 0 w 328"/>
                  <a:gd name="T7" fmla="*/ 49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463" name="Rectangle 152"/>
              <p:cNvSpPr>
                <a:spLocks noChangeArrowheads="1"/>
              </p:cNvSpPr>
              <p:nvPr/>
            </p:nvSpPr>
            <p:spPr bwMode="auto">
              <a:xfrm>
                <a:off x="4214" y="688"/>
                <a:ext cx="592" cy="5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6343" name="Group 153"/>
              <p:cNvGrpSpPr>
                <a:grpSpLocks/>
              </p:cNvGrpSpPr>
              <p:nvPr/>
            </p:nvGrpSpPr>
            <p:grpSpPr bwMode="auto">
              <a:xfrm>
                <a:off x="4749" y="668"/>
                <a:ext cx="581" cy="145"/>
                <a:chOff x="614" y="2568"/>
                <a:chExt cx="725" cy="139"/>
              </a:xfrm>
            </p:grpSpPr>
            <p:sp>
              <p:nvSpPr>
                <p:cNvPr id="93489" name="AutoShape 154"/>
                <p:cNvSpPr>
                  <a:spLocks noChangeArrowheads="1"/>
                </p:cNvSpPr>
                <p:nvPr/>
              </p:nvSpPr>
              <p:spPr bwMode="auto">
                <a:xfrm>
                  <a:off x="617" y="2569"/>
                  <a:ext cx="721" cy="1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3490" name="AutoShape 155"/>
                <p:cNvSpPr>
                  <a:spLocks noChangeArrowheads="1"/>
                </p:cNvSpPr>
                <p:nvPr/>
              </p:nvSpPr>
              <p:spPr bwMode="auto">
                <a:xfrm>
                  <a:off x="634" y="2587"/>
                  <a:ext cx="688" cy="100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3465" name="Rectangle 156"/>
              <p:cNvSpPr>
                <a:spLocks noChangeArrowheads="1"/>
              </p:cNvSpPr>
              <p:nvPr/>
            </p:nvSpPr>
            <p:spPr bwMode="auto">
              <a:xfrm>
                <a:off x="4221" y="1015"/>
                <a:ext cx="599" cy="5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6345" name="Group 157"/>
              <p:cNvGrpSpPr>
                <a:grpSpLocks/>
              </p:cNvGrpSpPr>
              <p:nvPr/>
            </p:nvGrpSpPr>
            <p:grpSpPr bwMode="auto">
              <a:xfrm>
                <a:off x="4747" y="994"/>
                <a:ext cx="581" cy="134"/>
                <a:chOff x="614" y="2568"/>
                <a:chExt cx="725" cy="139"/>
              </a:xfrm>
            </p:grpSpPr>
            <p:sp>
              <p:nvSpPr>
                <p:cNvPr id="93487" name="AutoShape 158"/>
                <p:cNvSpPr>
                  <a:spLocks noChangeArrowheads="1"/>
                </p:cNvSpPr>
                <p:nvPr/>
              </p:nvSpPr>
              <p:spPr bwMode="auto">
                <a:xfrm>
                  <a:off x="611" y="2570"/>
                  <a:ext cx="730" cy="13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3488" name="AutoShape 159"/>
                <p:cNvSpPr>
                  <a:spLocks noChangeArrowheads="1"/>
                </p:cNvSpPr>
                <p:nvPr/>
              </p:nvSpPr>
              <p:spPr bwMode="auto">
                <a:xfrm>
                  <a:off x="628" y="2583"/>
                  <a:ext cx="696" cy="109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3467" name="Rectangle 160"/>
              <p:cNvSpPr>
                <a:spLocks noChangeArrowheads="1"/>
              </p:cNvSpPr>
              <p:nvPr/>
            </p:nvSpPr>
            <p:spPr bwMode="auto">
              <a:xfrm>
                <a:off x="4214" y="1356"/>
                <a:ext cx="599" cy="4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468" name="Rectangle 161"/>
              <p:cNvSpPr>
                <a:spLocks noChangeArrowheads="1"/>
              </p:cNvSpPr>
              <p:nvPr/>
            </p:nvSpPr>
            <p:spPr bwMode="auto">
              <a:xfrm>
                <a:off x="4228" y="1657"/>
                <a:ext cx="599" cy="46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6348" name="Group 162"/>
              <p:cNvGrpSpPr>
                <a:grpSpLocks/>
              </p:cNvGrpSpPr>
              <p:nvPr/>
            </p:nvGrpSpPr>
            <p:grpSpPr bwMode="auto">
              <a:xfrm>
                <a:off x="4735" y="1627"/>
                <a:ext cx="582" cy="151"/>
                <a:chOff x="614" y="2568"/>
                <a:chExt cx="725" cy="139"/>
              </a:xfrm>
            </p:grpSpPr>
            <p:sp>
              <p:nvSpPr>
                <p:cNvPr id="93485" name="AutoShape 163"/>
                <p:cNvSpPr>
                  <a:spLocks noChangeArrowheads="1"/>
                </p:cNvSpPr>
                <p:nvPr/>
              </p:nvSpPr>
              <p:spPr bwMode="auto">
                <a:xfrm>
                  <a:off x="618" y="2571"/>
                  <a:ext cx="720" cy="13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3486" name="AutoShape 164"/>
                <p:cNvSpPr>
                  <a:spLocks noChangeArrowheads="1"/>
                </p:cNvSpPr>
                <p:nvPr/>
              </p:nvSpPr>
              <p:spPr bwMode="auto">
                <a:xfrm>
                  <a:off x="635" y="2589"/>
                  <a:ext cx="686" cy="102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216349" name="Freeform 165"/>
              <p:cNvSpPr>
                <a:spLocks/>
              </p:cNvSpPr>
              <p:nvPr/>
            </p:nvSpPr>
            <p:spPr bwMode="auto">
              <a:xfrm>
                <a:off x="5288" y="1354"/>
                <a:ext cx="263" cy="188"/>
              </a:xfrm>
              <a:custGeom>
                <a:avLst/>
                <a:gdLst>
                  <a:gd name="T0" fmla="*/ 2 w 328"/>
                  <a:gd name="T1" fmla="*/ 0 h 226"/>
                  <a:gd name="T2" fmla="*/ 136 w 328"/>
                  <a:gd name="T3" fmla="*/ 61 h 226"/>
                  <a:gd name="T4" fmla="*/ 135 w 328"/>
                  <a:gd name="T5" fmla="*/ 108 h 226"/>
                  <a:gd name="T6" fmla="*/ 0 w 328"/>
                  <a:gd name="T7" fmla="*/ 47 h 226"/>
                  <a:gd name="T8" fmla="*/ 2 w 328"/>
                  <a:gd name="T9" fmla="*/ 0 h 2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8" h="226">
                    <a:moveTo>
                      <a:pt x="4" y="0"/>
                    </a:moveTo>
                    <a:cubicBezTo>
                      <a:pt x="60" y="10"/>
                      <a:pt x="182" y="74"/>
                      <a:pt x="328" y="128"/>
                    </a:cubicBezTo>
                    <a:cubicBezTo>
                      <a:pt x="326" y="162"/>
                      <a:pt x="326" y="158"/>
                      <a:pt x="326" y="226"/>
                    </a:cubicBezTo>
                    <a:cubicBezTo>
                      <a:pt x="326" y="226"/>
                      <a:pt x="169" y="155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16350" name="Group 166"/>
              <p:cNvGrpSpPr>
                <a:grpSpLocks/>
              </p:cNvGrpSpPr>
              <p:nvPr/>
            </p:nvGrpSpPr>
            <p:grpSpPr bwMode="auto">
              <a:xfrm>
                <a:off x="4739" y="1327"/>
                <a:ext cx="582" cy="139"/>
                <a:chOff x="614" y="2568"/>
                <a:chExt cx="725" cy="139"/>
              </a:xfrm>
            </p:grpSpPr>
            <p:sp>
              <p:nvSpPr>
                <p:cNvPr id="93483" name="AutoShape 167"/>
                <p:cNvSpPr>
                  <a:spLocks noChangeArrowheads="1"/>
                </p:cNvSpPr>
                <p:nvPr/>
              </p:nvSpPr>
              <p:spPr bwMode="auto">
                <a:xfrm>
                  <a:off x="613" y="2571"/>
                  <a:ext cx="729" cy="13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3484" name="AutoShape 168"/>
                <p:cNvSpPr>
                  <a:spLocks noChangeArrowheads="1"/>
                </p:cNvSpPr>
                <p:nvPr/>
              </p:nvSpPr>
              <p:spPr bwMode="auto">
                <a:xfrm>
                  <a:off x="630" y="2584"/>
                  <a:ext cx="695" cy="105"/>
                </a:xfrm>
                <a:prstGeom prst="roundRect">
                  <a:avLst>
                    <a:gd name="adj" fmla="val 50000"/>
                  </a:avLst>
                </a:prstGeom>
                <a:gradFill rotWithShape="1">
                  <a:gsLst>
                    <a:gs pos="0">
                      <a:srgbClr val="0000FF"/>
                    </a:gs>
                    <a:gs pos="50000">
                      <a:srgbClr val="99CCFF"/>
                    </a:gs>
                    <a:gs pos="100000">
                      <a:srgbClr val="0000FF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3472" name="Rectangle 169"/>
              <p:cNvSpPr>
                <a:spLocks noChangeArrowheads="1"/>
              </p:cNvSpPr>
              <p:nvPr/>
            </p:nvSpPr>
            <p:spPr bwMode="auto">
              <a:xfrm>
                <a:off x="5255" y="426"/>
                <a:ext cx="68" cy="2297"/>
              </a:xfrm>
              <a:prstGeom prst="rect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DDDDDD"/>
                  </a:gs>
                  <a:gs pos="100000">
                    <a:srgbClr val="333333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52" name="Freeform 170"/>
              <p:cNvSpPr>
                <a:spLocks/>
              </p:cNvSpPr>
              <p:nvPr/>
            </p:nvSpPr>
            <p:spPr bwMode="auto">
              <a:xfrm>
                <a:off x="5312" y="1007"/>
                <a:ext cx="237" cy="213"/>
              </a:xfrm>
              <a:custGeom>
                <a:avLst/>
                <a:gdLst>
                  <a:gd name="T0" fmla="*/ 2 w 296"/>
                  <a:gd name="T1" fmla="*/ 0 h 256"/>
                  <a:gd name="T2" fmla="*/ 120 w 296"/>
                  <a:gd name="T3" fmla="*/ 69 h 256"/>
                  <a:gd name="T4" fmla="*/ 122 w 296"/>
                  <a:gd name="T5" fmla="*/ 122 h 256"/>
                  <a:gd name="T6" fmla="*/ 0 w 296"/>
                  <a:gd name="T7" fmla="*/ 47 h 256"/>
                  <a:gd name="T8" fmla="*/ 2 w 296"/>
                  <a:gd name="T9" fmla="*/ 0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6" h="256">
                    <a:moveTo>
                      <a:pt x="4" y="0"/>
                    </a:moveTo>
                    <a:cubicBezTo>
                      <a:pt x="55" y="10"/>
                      <a:pt x="144" y="68"/>
                      <a:pt x="292" y="144"/>
                    </a:cubicBezTo>
                    <a:cubicBezTo>
                      <a:pt x="290" y="178"/>
                      <a:pt x="296" y="188"/>
                      <a:pt x="296" y="256"/>
                    </a:cubicBezTo>
                    <a:cubicBezTo>
                      <a:pt x="296" y="256"/>
                      <a:pt x="160" y="176"/>
                      <a:pt x="0" y="100"/>
                    </a:cubicBezTo>
                    <a:cubicBezTo>
                      <a:pt x="0" y="48"/>
                      <a:pt x="4" y="17"/>
                      <a:pt x="4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6353" name="Freeform 171"/>
              <p:cNvSpPr>
                <a:spLocks/>
              </p:cNvSpPr>
              <p:nvPr/>
            </p:nvSpPr>
            <p:spPr bwMode="auto">
              <a:xfrm>
                <a:off x="5315" y="680"/>
                <a:ext cx="244" cy="240"/>
              </a:xfrm>
              <a:custGeom>
                <a:avLst/>
                <a:gdLst>
                  <a:gd name="T0" fmla="*/ 0 w 304"/>
                  <a:gd name="T1" fmla="*/ 0 h 288"/>
                  <a:gd name="T2" fmla="*/ 126 w 304"/>
                  <a:gd name="T3" fmla="*/ 79 h 288"/>
                  <a:gd name="T4" fmla="*/ 118 w 304"/>
                  <a:gd name="T5" fmla="*/ 139 h 288"/>
                  <a:gd name="T6" fmla="*/ 3 w 304"/>
                  <a:gd name="T7" fmla="*/ 60 h 288"/>
                  <a:gd name="T8" fmla="*/ 0 w 304"/>
                  <a:gd name="T9" fmla="*/ 0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4" h="288">
                    <a:moveTo>
                      <a:pt x="0" y="0"/>
                    </a:moveTo>
                    <a:cubicBezTo>
                      <a:pt x="51" y="10"/>
                      <a:pt x="148" y="76"/>
                      <a:pt x="304" y="164"/>
                    </a:cubicBezTo>
                    <a:cubicBezTo>
                      <a:pt x="302" y="198"/>
                      <a:pt x="284" y="220"/>
                      <a:pt x="284" y="288"/>
                    </a:cubicBezTo>
                    <a:cubicBezTo>
                      <a:pt x="284" y="288"/>
                      <a:pt x="163" y="179"/>
                      <a:pt x="8" y="124"/>
                    </a:cubicBezTo>
                    <a:cubicBezTo>
                      <a:pt x="8" y="72"/>
                      <a:pt x="0" y="17"/>
                      <a:pt x="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29292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475" name="Oval 172"/>
              <p:cNvSpPr>
                <a:spLocks noChangeArrowheads="1"/>
              </p:cNvSpPr>
              <p:nvPr/>
            </p:nvSpPr>
            <p:spPr bwMode="auto">
              <a:xfrm>
                <a:off x="5520" y="2612"/>
                <a:ext cx="48" cy="98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6355" name="Freeform 173"/>
              <p:cNvSpPr>
                <a:spLocks/>
              </p:cNvSpPr>
              <p:nvPr/>
            </p:nvSpPr>
            <p:spPr bwMode="auto">
              <a:xfrm>
                <a:off x="5302" y="2614"/>
                <a:ext cx="245" cy="200"/>
              </a:xfrm>
              <a:custGeom>
                <a:avLst/>
                <a:gdLst>
                  <a:gd name="T0" fmla="*/ 0 w 306"/>
                  <a:gd name="T1" fmla="*/ 51 h 240"/>
                  <a:gd name="T2" fmla="*/ 2 w 306"/>
                  <a:gd name="T3" fmla="*/ 116 h 240"/>
                  <a:gd name="T4" fmla="*/ 126 w 306"/>
                  <a:gd name="T5" fmla="*/ 53 h 240"/>
                  <a:gd name="T6" fmla="*/ 123 w 306"/>
                  <a:gd name="T7" fmla="*/ 0 h 240"/>
                  <a:gd name="T8" fmla="*/ 0 w 306"/>
                  <a:gd name="T9" fmla="*/ 51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06" h="240">
                    <a:moveTo>
                      <a:pt x="0" y="106"/>
                    </a:moveTo>
                    <a:lnTo>
                      <a:pt x="2" y="240"/>
                    </a:lnTo>
                    <a:lnTo>
                      <a:pt x="306" y="110"/>
                    </a:lnTo>
                    <a:lnTo>
                      <a:pt x="300" y="0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33333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477" name="AutoShape 174"/>
              <p:cNvSpPr>
                <a:spLocks noChangeArrowheads="1"/>
              </p:cNvSpPr>
              <p:nvPr/>
            </p:nvSpPr>
            <p:spPr bwMode="auto">
              <a:xfrm>
                <a:off x="4139" y="2678"/>
                <a:ext cx="1204" cy="164"/>
              </a:xfrm>
              <a:prstGeom prst="roundRect">
                <a:avLst>
                  <a:gd name="adj" fmla="val 50000"/>
                </a:avLst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478" name="AutoShape 175"/>
              <p:cNvSpPr>
                <a:spLocks noChangeArrowheads="1"/>
              </p:cNvSpPr>
              <p:nvPr/>
            </p:nvSpPr>
            <p:spPr bwMode="auto">
              <a:xfrm>
                <a:off x="4207" y="2717"/>
                <a:ext cx="1068" cy="8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479" name="Oval 176"/>
              <p:cNvSpPr>
                <a:spLocks noChangeArrowheads="1"/>
              </p:cNvSpPr>
              <p:nvPr/>
            </p:nvSpPr>
            <p:spPr bwMode="auto">
              <a:xfrm>
                <a:off x="4309" y="2383"/>
                <a:ext cx="156" cy="144"/>
              </a:xfrm>
              <a:prstGeom prst="ellipse">
                <a:avLst/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480" name="Oval 177"/>
              <p:cNvSpPr>
                <a:spLocks noChangeArrowheads="1"/>
              </p:cNvSpPr>
              <p:nvPr/>
            </p:nvSpPr>
            <p:spPr bwMode="auto">
              <a:xfrm>
                <a:off x="4486" y="2383"/>
                <a:ext cx="163" cy="14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93481" name="Oval 178"/>
              <p:cNvSpPr>
                <a:spLocks noChangeArrowheads="1"/>
              </p:cNvSpPr>
              <p:nvPr/>
            </p:nvSpPr>
            <p:spPr bwMode="auto">
              <a:xfrm>
                <a:off x="4663" y="2383"/>
                <a:ext cx="156" cy="144"/>
              </a:xfrm>
              <a:prstGeom prst="ellipse">
                <a:avLst/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482" name="Rectangle 179"/>
              <p:cNvSpPr>
                <a:spLocks noChangeArrowheads="1"/>
              </p:cNvSpPr>
              <p:nvPr/>
            </p:nvSpPr>
            <p:spPr bwMode="auto">
              <a:xfrm>
                <a:off x="5065" y="1834"/>
                <a:ext cx="82" cy="772"/>
              </a:xfrm>
              <a:prstGeom prst="rect">
                <a:avLst/>
              </a:prstGeom>
              <a:solidFill>
                <a:srgbClr val="29292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6324" name="Group 48"/>
            <p:cNvGrpSpPr>
              <a:grpSpLocks/>
            </p:cNvGrpSpPr>
            <p:nvPr/>
          </p:nvGrpSpPr>
          <p:grpSpPr bwMode="auto">
            <a:xfrm>
              <a:off x="2795471" y="3465563"/>
              <a:ext cx="735669" cy="376863"/>
              <a:chOff x="3600" y="219"/>
              <a:chExt cx="360" cy="175"/>
            </a:xfrm>
          </p:grpSpPr>
          <p:sp>
            <p:nvSpPr>
              <p:cNvPr id="93446" name="Oval 49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447" name="Line 50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3448" name="Line 51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3449" name="Rectangle 52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3" cy="59"/>
              </a:xfrm>
              <a:prstGeom prst="rect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sz="2400" i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3450" name="Oval 53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6330" name="Group 54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93456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93457" name="Line 5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93458" name="Line 5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  <p:grpSp>
            <p:nvGrpSpPr>
              <p:cNvPr id="216331" name="Group 58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93453" name="Line 5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93454" name="Line 6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  <p:sp>
              <p:nvSpPr>
                <p:cNvPr id="93455" name="Line 61"/>
                <p:cNvSpPr>
                  <a:spLocks noChangeShapeType="1"/>
                </p:cNvSpPr>
                <p:nvPr/>
              </p:nvSpPr>
              <p:spPr bwMode="auto">
                <a:xfrm>
                  <a:off x="2894" y="853"/>
                  <a:ext cx="52" cy="9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latin typeface="Comic Sans MS" charset="0"/>
                    <a:ea typeface="ＭＳ Ｐゴシック" charset="0"/>
                  </a:endParaRPr>
                </a:p>
              </p:txBody>
            </p:sp>
          </p:grpSp>
        </p:grpSp>
      </p:grpSp>
      <p:sp>
        <p:nvSpPr>
          <p:cNvPr id="9318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i="0" dirty="0" smtClean="0">
                <a:solidFill>
                  <a:srgbClr val="000000"/>
                </a:solidFill>
                <a:latin typeface="Arial" charset="0"/>
              </a:rPr>
              <a:t>Link </a:t>
            </a:r>
            <a:r>
              <a:rPr lang="en-US" i="0" dirty="0">
                <a:solidFill>
                  <a:srgbClr val="000000"/>
                </a:solidFill>
                <a:latin typeface="Arial" charset="0"/>
              </a:rPr>
              <a:t>Layer</a:t>
            </a:r>
          </a:p>
        </p:txBody>
      </p:sp>
      <p:sp>
        <p:nvSpPr>
          <p:cNvPr id="931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5-</a:t>
            </a:r>
            <a:fld id="{AB05EE50-DA1D-467D-BCEF-4D01D60EEDB5}" type="slidenum">
              <a:rPr lang="en-US">
                <a:solidFill>
                  <a:srgbClr val="000000"/>
                </a:solidFill>
              </a:rPr>
              <a:pPr/>
              <a:t>49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16068" name="Freeform 2"/>
          <p:cNvSpPr>
            <a:spLocks/>
          </p:cNvSpPr>
          <p:nvPr/>
        </p:nvSpPr>
        <p:spPr bwMode="auto">
          <a:xfrm>
            <a:off x="322263" y="4619625"/>
            <a:ext cx="3963987" cy="1716088"/>
          </a:xfrm>
          <a:custGeom>
            <a:avLst/>
            <a:gdLst>
              <a:gd name="T0" fmla="*/ 2147483647 w 2497"/>
              <a:gd name="T1" fmla="*/ 2147483647 h 1081"/>
              <a:gd name="T2" fmla="*/ 2147483647 w 2497"/>
              <a:gd name="T3" fmla="*/ 2147483647 h 1081"/>
              <a:gd name="T4" fmla="*/ 2147483647 w 2497"/>
              <a:gd name="T5" fmla="*/ 2147483647 h 1081"/>
              <a:gd name="T6" fmla="*/ 2147483647 w 2497"/>
              <a:gd name="T7" fmla="*/ 2147483647 h 1081"/>
              <a:gd name="T8" fmla="*/ 2147483647 w 2497"/>
              <a:gd name="T9" fmla="*/ 2147483647 h 1081"/>
              <a:gd name="T10" fmla="*/ 2147483647 w 2497"/>
              <a:gd name="T11" fmla="*/ 2147483647 h 1081"/>
              <a:gd name="T12" fmla="*/ 2147483647 w 2497"/>
              <a:gd name="T13" fmla="*/ 2147483647 h 1081"/>
              <a:gd name="T14" fmla="*/ 2147483647 w 2497"/>
              <a:gd name="T15" fmla="*/ 2147483647 h 1081"/>
              <a:gd name="T16" fmla="*/ 2147483647 w 2497"/>
              <a:gd name="T17" fmla="*/ 2147483647 h 1081"/>
              <a:gd name="T18" fmla="*/ 2147483647 w 2497"/>
              <a:gd name="T19" fmla="*/ 2147483647 h 1081"/>
              <a:gd name="T20" fmla="*/ 2147483647 w 2497"/>
              <a:gd name="T21" fmla="*/ 2147483647 h 1081"/>
              <a:gd name="T22" fmla="*/ 2147483647 w 2497"/>
              <a:gd name="T23" fmla="*/ 2147483647 h 1081"/>
              <a:gd name="T24" fmla="*/ 2147483647 w 2497"/>
              <a:gd name="T25" fmla="*/ 2147483647 h 1081"/>
              <a:gd name="T26" fmla="*/ 2147483647 w 2497"/>
              <a:gd name="T27" fmla="*/ 2147483647 h 1081"/>
              <a:gd name="T28" fmla="*/ 2147483647 w 2497"/>
              <a:gd name="T29" fmla="*/ 2147483647 h 1081"/>
              <a:gd name="T30" fmla="*/ 2147483647 w 2497"/>
              <a:gd name="T31" fmla="*/ 2147483647 h 108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497" h="1081">
                <a:moveTo>
                  <a:pt x="475" y="274"/>
                </a:moveTo>
                <a:cubicBezTo>
                  <a:pt x="381" y="316"/>
                  <a:pt x="280" y="389"/>
                  <a:pt x="204" y="437"/>
                </a:cubicBezTo>
                <a:cubicBezTo>
                  <a:pt x="128" y="485"/>
                  <a:pt x="42" y="503"/>
                  <a:pt x="21" y="559"/>
                </a:cubicBezTo>
                <a:cubicBezTo>
                  <a:pt x="0" y="615"/>
                  <a:pt x="56" y="734"/>
                  <a:pt x="75" y="776"/>
                </a:cubicBezTo>
                <a:cubicBezTo>
                  <a:pt x="94" y="818"/>
                  <a:pt x="116" y="789"/>
                  <a:pt x="136" y="810"/>
                </a:cubicBezTo>
                <a:cubicBezTo>
                  <a:pt x="156" y="831"/>
                  <a:pt x="167" y="876"/>
                  <a:pt x="197" y="905"/>
                </a:cubicBezTo>
                <a:cubicBezTo>
                  <a:pt x="227" y="934"/>
                  <a:pt x="231" y="970"/>
                  <a:pt x="319" y="986"/>
                </a:cubicBezTo>
                <a:cubicBezTo>
                  <a:pt x="407" y="1002"/>
                  <a:pt x="554" y="1003"/>
                  <a:pt x="726" y="1000"/>
                </a:cubicBezTo>
                <a:cubicBezTo>
                  <a:pt x="898" y="997"/>
                  <a:pt x="1146" y="961"/>
                  <a:pt x="1349" y="966"/>
                </a:cubicBezTo>
                <a:cubicBezTo>
                  <a:pt x="1552" y="971"/>
                  <a:pt x="1785" y="1028"/>
                  <a:pt x="1945" y="1033"/>
                </a:cubicBezTo>
                <a:cubicBezTo>
                  <a:pt x="2105" y="1038"/>
                  <a:pt x="2225" y="1081"/>
                  <a:pt x="2311" y="993"/>
                </a:cubicBezTo>
                <a:cubicBezTo>
                  <a:pt x="2397" y="905"/>
                  <a:pt x="2497" y="662"/>
                  <a:pt x="2460" y="506"/>
                </a:cubicBezTo>
                <a:cubicBezTo>
                  <a:pt x="2423" y="350"/>
                  <a:pt x="2280" y="116"/>
                  <a:pt x="2088" y="58"/>
                </a:cubicBezTo>
                <a:cubicBezTo>
                  <a:pt x="1896" y="0"/>
                  <a:pt x="1528" y="138"/>
                  <a:pt x="1308" y="159"/>
                </a:cubicBezTo>
                <a:cubicBezTo>
                  <a:pt x="1088" y="180"/>
                  <a:pt x="906" y="167"/>
                  <a:pt x="766" y="186"/>
                </a:cubicBezTo>
                <a:cubicBezTo>
                  <a:pt x="626" y="205"/>
                  <a:pt x="569" y="232"/>
                  <a:pt x="475" y="274"/>
                </a:cubicBezTo>
                <a:close/>
              </a:path>
            </a:pathLst>
          </a:custGeom>
          <a:gradFill rotWithShape="1">
            <a:gsLst>
              <a:gs pos="0">
                <a:srgbClr val="00CCFF"/>
              </a:gs>
              <a:gs pos="100000">
                <a:srgbClr val="FFFFFF"/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16069" name="Freeform 3"/>
          <p:cNvSpPr>
            <a:spLocks/>
          </p:cNvSpPr>
          <p:nvPr/>
        </p:nvSpPr>
        <p:spPr bwMode="auto">
          <a:xfrm>
            <a:off x="4751388" y="871538"/>
            <a:ext cx="1919287" cy="2227262"/>
          </a:xfrm>
          <a:custGeom>
            <a:avLst/>
            <a:gdLst>
              <a:gd name="T0" fmla="*/ 2147483647 w 1209"/>
              <a:gd name="T1" fmla="*/ 2147483647 h 1403"/>
              <a:gd name="T2" fmla="*/ 2147483647 w 1209"/>
              <a:gd name="T3" fmla="*/ 2147483647 h 1403"/>
              <a:gd name="T4" fmla="*/ 2147483647 w 1209"/>
              <a:gd name="T5" fmla="*/ 2147483647 h 1403"/>
              <a:gd name="T6" fmla="*/ 2147483647 w 1209"/>
              <a:gd name="T7" fmla="*/ 2147483647 h 1403"/>
              <a:gd name="T8" fmla="*/ 2147483647 w 1209"/>
              <a:gd name="T9" fmla="*/ 2147483647 h 1403"/>
              <a:gd name="T10" fmla="*/ 2147483647 w 1209"/>
              <a:gd name="T11" fmla="*/ 2147483647 h 1403"/>
              <a:gd name="T12" fmla="*/ 2147483647 w 1209"/>
              <a:gd name="T13" fmla="*/ 2147483647 h 1403"/>
              <a:gd name="T14" fmla="*/ 2147483647 w 1209"/>
              <a:gd name="T15" fmla="*/ 2147483647 h 1403"/>
              <a:gd name="T16" fmla="*/ 2147483647 w 1209"/>
              <a:gd name="T17" fmla="*/ 2147483647 h 1403"/>
              <a:gd name="T18" fmla="*/ 2147483647 w 1209"/>
              <a:gd name="T19" fmla="*/ 2147483647 h 1403"/>
              <a:gd name="T20" fmla="*/ 2147483647 w 1209"/>
              <a:gd name="T21" fmla="*/ 2147483647 h 1403"/>
              <a:gd name="T22" fmla="*/ 2147483647 w 1209"/>
              <a:gd name="T23" fmla="*/ 2147483647 h 140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209" h="1403">
                <a:moveTo>
                  <a:pt x="84" y="528"/>
                </a:moveTo>
                <a:cubicBezTo>
                  <a:pt x="51" y="600"/>
                  <a:pt x="28" y="643"/>
                  <a:pt x="16" y="705"/>
                </a:cubicBezTo>
                <a:cubicBezTo>
                  <a:pt x="4" y="767"/>
                  <a:pt x="0" y="845"/>
                  <a:pt x="9" y="901"/>
                </a:cubicBezTo>
                <a:cubicBezTo>
                  <a:pt x="18" y="957"/>
                  <a:pt x="44" y="983"/>
                  <a:pt x="70" y="1043"/>
                </a:cubicBezTo>
                <a:cubicBezTo>
                  <a:pt x="96" y="1103"/>
                  <a:pt x="130" y="1210"/>
                  <a:pt x="165" y="1260"/>
                </a:cubicBezTo>
                <a:cubicBezTo>
                  <a:pt x="200" y="1310"/>
                  <a:pt x="223" y="1324"/>
                  <a:pt x="280" y="1342"/>
                </a:cubicBezTo>
                <a:cubicBezTo>
                  <a:pt x="337" y="1360"/>
                  <a:pt x="393" y="1368"/>
                  <a:pt x="510" y="1369"/>
                </a:cubicBezTo>
                <a:cubicBezTo>
                  <a:pt x="627" y="1370"/>
                  <a:pt x="775" y="1403"/>
                  <a:pt x="985" y="1348"/>
                </a:cubicBezTo>
                <a:cubicBezTo>
                  <a:pt x="1195" y="1293"/>
                  <a:pt x="1209" y="54"/>
                  <a:pt x="985" y="27"/>
                </a:cubicBezTo>
                <a:cubicBezTo>
                  <a:pt x="761" y="0"/>
                  <a:pt x="606" y="115"/>
                  <a:pt x="477" y="156"/>
                </a:cubicBezTo>
                <a:cubicBezTo>
                  <a:pt x="348" y="197"/>
                  <a:pt x="280" y="207"/>
                  <a:pt x="212" y="271"/>
                </a:cubicBezTo>
                <a:cubicBezTo>
                  <a:pt x="144" y="335"/>
                  <a:pt x="117" y="456"/>
                  <a:pt x="84" y="528"/>
                </a:cubicBezTo>
                <a:close/>
              </a:path>
            </a:pathLst>
          </a:custGeom>
          <a:gradFill rotWithShape="1">
            <a:gsLst>
              <a:gs pos="0">
                <a:srgbClr val="00CCFF"/>
              </a:gs>
              <a:gs pos="100000">
                <a:srgbClr val="FFFFFF"/>
              </a:gs>
            </a:gsLst>
            <a:lin ang="0" scaled="1"/>
          </a:gra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93191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361363" cy="973138"/>
          </a:xfrm>
        </p:spPr>
        <p:txBody>
          <a:bodyPr/>
          <a:lstStyle/>
          <a:p>
            <a:r>
              <a:rPr lang="en-US" sz="3600" smtClean="0"/>
              <a:t>A day in the life… HTTP request/reply </a:t>
            </a:r>
          </a:p>
        </p:txBody>
      </p:sp>
      <p:grpSp>
        <p:nvGrpSpPr>
          <p:cNvPr id="216071" name="Group 35"/>
          <p:cNvGrpSpPr>
            <a:grpSpLocks/>
          </p:cNvGrpSpPr>
          <p:nvPr/>
        </p:nvGrpSpPr>
        <p:grpSpPr bwMode="auto">
          <a:xfrm>
            <a:off x="1195388" y="1081088"/>
            <a:ext cx="976312" cy="1460500"/>
            <a:chOff x="651" y="681"/>
            <a:chExt cx="615" cy="920"/>
          </a:xfrm>
        </p:grpSpPr>
        <p:sp>
          <p:nvSpPr>
            <p:cNvPr id="216304" name="Freeform 36"/>
            <p:cNvSpPr>
              <a:spLocks/>
            </p:cNvSpPr>
            <p:nvPr/>
          </p:nvSpPr>
          <p:spPr bwMode="auto">
            <a:xfrm>
              <a:off x="662" y="698"/>
              <a:ext cx="604" cy="903"/>
            </a:xfrm>
            <a:custGeom>
              <a:avLst/>
              <a:gdLst>
                <a:gd name="T0" fmla="*/ 496 w 604"/>
                <a:gd name="T1" fmla="*/ 0 h 903"/>
                <a:gd name="T2" fmla="*/ 604 w 604"/>
                <a:gd name="T3" fmla="*/ 903 h 903"/>
                <a:gd name="T4" fmla="*/ 0 w 604"/>
                <a:gd name="T5" fmla="*/ 788 h 903"/>
                <a:gd name="T6" fmla="*/ 456 w 604"/>
                <a:gd name="T7" fmla="*/ 750 h 903"/>
                <a:gd name="T8" fmla="*/ 496 w 604"/>
                <a:gd name="T9" fmla="*/ 0 h 9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4" h="903">
                  <a:moveTo>
                    <a:pt x="496" y="0"/>
                  </a:moveTo>
                  <a:lnTo>
                    <a:pt x="604" y="903"/>
                  </a:lnTo>
                  <a:lnTo>
                    <a:pt x="0" y="788"/>
                  </a:lnTo>
                  <a:lnTo>
                    <a:pt x="456" y="750"/>
                  </a:lnTo>
                  <a:lnTo>
                    <a:pt x="496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216305" name="Group 37"/>
            <p:cNvGrpSpPr>
              <a:grpSpLocks/>
            </p:cNvGrpSpPr>
            <p:nvPr/>
          </p:nvGrpSpPr>
          <p:grpSpPr bwMode="auto">
            <a:xfrm>
              <a:off x="651" y="681"/>
              <a:ext cx="500" cy="828"/>
              <a:chOff x="569" y="2954"/>
              <a:chExt cx="500" cy="828"/>
            </a:xfrm>
          </p:grpSpPr>
          <p:sp>
            <p:nvSpPr>
              <p:cNvPr id="93427" name="Rectangle 38"/>
              <p:cNvSpPr>
                <a:spLocks noChangeArrowheads="1"/>
              </p:cNvSpPr>
              <p:nvPr/>
            </p:nvSpPr>
            <p:spPr bwMode="auto">
              <a:xfrm>
                <a:off x="576" y="2973"/>
                <a:ext cx="493" cy="79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428" name="Text Box 39"/>
              <p:cNvSpPr txBox="1">
                <a:spLocks noChangeArrowheads="1"/>
              </p:cNvSpPr>
              <p:nvPr/>
            </p:nvSpPr>
            <p:spPr bwMode="auto">
              <a:xfrm>
                <a:off x="607" y="2954"/>
                <a:ext cx="449" cy="8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HTTP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TCP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IP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Eth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Phy</a:t>
                </a:r>
              </a:p>
            </p:txBody>
          </p:sp>
          <p:sp>
            <p:nvSpPr>
              <p:cNvPr id="93429" name="Line 40"/>
              <p:cNvSpPr>
                <a:spLocks noChangeShapeType="1"/>
              </p:cNvSpPr>
              <p:nvPr/>
            </p:nvSpPr>
            <p:spPr bwMode="auto">
              <a:xfrm>
                <a:off x="578" y="3130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3430" name="Line 41"/>
              <p:cNvSpPr>
                <a:spLocks noChangeShapeType="1"/>
              </p:cNvSpPr>
              <p:nvPr/>
            </p:nvSpPr>
            <p:spPr bwMode="auto">
              <a:xfrm>
                <a:off x="575" y="3289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3431" name="Line 42"/>
              <p:cNvSpPr>
                <a:spLocks noChangeShapeType="1"/>
              </p:cNvSpPr>
              <p:nvPr/>
            </p:nvSpPr>
            <p:spPr bwMode="auto">
              <a:xfrm>
                <a:off x="572" y="3448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3432" name="Line 43"/>
              <p:cNvSpPr>
                <a:spLocks noChangeShapeType="1"/>
              </p:cNvSpPr>
              <p:nvPr/>
            </p:nvSpPr>
            <p:spPr bwMode="auto">
              <a:xfrm>
                <a:off x="569" y="3607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</p:grpSp>
      </p:grpSp>
      <p:grpSp>
        <p:nvGrpSpPr>
          <p:cNvPr id="707628" name="Group 44"/>
          <p:cNvGrpSpPr>
            <a:grpSpLocks/>
          </p:cNvGrpSpPr>
          <p:nvPr/>
        </p:nvGrpSpPr>
        <p:grpSpPr bwMode="auto">
          <a:xfrm>
            <a:off x="442913" y="1054100"/>
            <a:ext cx="515937" cy="333375"/>
            <a:chOff x="328" y="678"/>
            <a:chExt cx="325" cy="210"/>
          </a:xfrm>
        </p:grpSpPr>
        <p:grpSp>
          <p:nvGrpSpPr>
            <p:cNvPr id="216300" name="Group 45"/>
            <p:cNvGrpSpPr>
              <a:grpSpLocks/>
            </p:cNvGrpSpPr>
            <p:nvPr/>
          </p:nvGrpSpPr>
          <p:grpSpPr bwMode="auto">
            <a:xfrm>
              <a:off x="328" y="693"/>
              <a:ext cx="325" cy="154"/>
              <a:chOff x="844" y="3337"/>
              <a:chExt cx="325" cy="154"/>
            </a:xfrm>
          </p:grpSpPr>
          <p:sp>
            <p:nvSpPr>
              <p:cNvPr id="93423" name="Rectangle 46"/>
              <p:cNvSpPr>
                <a:spLocks noChangeArrowheads="1"/>
              </p:cNvSpPr>
              <p:nvPr/>
            </p:nvSpPr>
            <p:spPr bwMode="auto">
              <a:xfrm>
                <a:off x="889" y="3370"/>
                <a:ext cx="245" cy="8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424" name="Text Box 47"/>
              <p:cNvSpPr txBox="1">
                <a:spLocks noChangeArrowheads="1"/>
              </p:cNvSpPr>
              <p:nvPr/>
            </p:nvSpPr>
            <p:spPr bwMode="auto">
              <a:xfrm>
                <a:off x="844" y="3337"/>
                <a:ext cx="325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i="0" smtClean="0">
                    <a:solidFill>
                      <a:srgbClr val="FFFFFF"/>
                    </a:solidFill>
                    <a:latin typeface="Arial" charset="0"/>
                  </a:rPr>
                  <a:t>HTTP</a:t>
                </a:r>
              </a:p>
            </p:txBody>
          </p:sp>
        </p:grpSp>
        <p:sp>
          <p:nvSpPr>
            <p:cNvPr id="93422" name="AutoShape 48"/>
            <p:cNvSpPr>
              <a:spLocks noChangeArrowheads="1"/>
            </p:cNvSpPr>
            <p:nvPr/>
          </p:nvSpPr>
          <p:spPr bwMode="auto">
            <a:xfrm>
              <a:off x="396" y="678"/>
              <a:ext cx="240" cy="210"/>
            </a:xfrm>
            <a:prstGeom prst="downArrow">
              <a:avLst>
                <a:gd name="adj1" fmla="val 49167"/>
                <a:gd name="adj2" fmla="val 24292"/>
              </a:avLst>
            </a:prstGeom>
            <a:gradFill rotWithShape="1">
              <a:gsLst>
                <a:gs pos="0">
                  <a:srgbClr val="FF0000">
                    <a:alpha val="25000"/>
                  </a:srgbClr>
                </a:gs>
                <a:gs pos="100000">
                  <a:srgbClr val="FF0000">
                    <a:alpha val="25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707633" name="Rectangle 49"/>
          <p:cNvSpPr>
            <a:spLocks noChangeArrowheads="1"/>
          </p:cNvSpPr>
          <p:nvPr/>
        </p:nvSpPr>
        <p:spPr bwMode="auto">
          <a:xfrm>
            <a:off x="5183188" y="3105150"/>
            <a:ext cx="3441700" cy="95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0"/>
              <a:buChar char="v"/>
              <a:defRPr/>
            </a:pPr>
            <a:r>
              <a:rPr lang="en-US" sz="2000">
                <a:solidFill>
                  <a:srgbClr val="C00000"/>
                </a:solidFill>
                <a:latin typeface="Gill Sans MT" charset="0"/>
                <a:ea typeface="ＭＳ Ｐゴシック" charset="0"/>
              </a:rPr>
              <a:t>HTTP request</a:t>
            </a:r>
            <a:r>
              <a:rPr lang="en-US" sz="2000" i="0">
                <a:solidFill>
                  <a:srgbClr val="C00000"/>
                </a:solidFill>
                <a:latin typeface="Gill Sans MT" charset="0"/>
                <a:ea typeface="ＭＳ Ｐゴシック" charset="0"/>
              </a:rPr>
              <a:t> </a:t>
            </a:r>
            <a:r>
              <a:rPr lang="en-US" sz="2000" i="0">
                <a:solidFill>
                  <a:srgbClr val="000000"/>
                </a:solidFill>
                <a:latin typeface="Gill Sans MT" charset="0"/>
                <a:ea typeface="ＭＳ Ｐゴシック" charset="0"/>
              </a:rPr>
              <a:t>sent into TCP socket</a:t>
            </a:r>
          </a:p>
        </p:txBody>
      </p:sp>
      <p:sp>
        <p:nvSpPr>
          <p:cNvPr id="707634" name="Rectangle 50"/>
          <p:cNvSpPr>
            <a:spLocks noChangeArrowheads="1"/>
          </p:cNvSpPr>
          <p:nvPr/>
        </p:nvSpPr>
        <p:spPr bwMode="auto">
          <a:xfrm>
            <a:off x="5176838" y="3797300"/>
            <a:ext cx="3787775" cy="98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0"/>
              <a:buChar char="v"/>
              <a:defRPr/>
            </a:pPr>
            <a:r>
              <a:rPr lang="en-US" sz="2000" i="0">
                <a:solidFill>
                  <a:srgbClr val="000000"/>
                </a:solidFill>
                <a:latin typeface="Gill Sans MT" charset="0"/>
                <a:ea typeface="ＭＳ Ｐゴシック" charset="0"/>
              </a:rPr>
              <a:t>IP datagram containing HTTP request routed to www.google.com</a:t>
            </a:r>
          </a:p>
        </p:txBody>
      </p:sp>
      <p:sp>
        <p:nvSpPr>
          <p:cNvPr id="707635" name="Rectangle 51"/>
          <p:cNvSpPr>
            <a:spLocks noChangeArrowheads="1"/>
          </p:cNvSpPr>
          <p:nvPr/>
        </p:nvSpPr>
        <p:spPr bwMode="auto">
          <a:xfrm>
            <a:off x="5189538" y="5702300"/>
            <a:ext cx="3865562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0"/>
              <a:buChar char="v"/>
              <a:defRPr/>
            </a:pPr>
            <a:r>
              <a:rPr lang="en-US" sz="2000" i="0">
                <a:solidFill>
                  <a:srgbClr val="000000"/>
                </a:solidFill>
                <a:latin typeface="Gill Sans MT" charset="0"/>
                <a:ea typeface="ＭＳ Ｐゴシック" charset="0"/>
              </a:rPr>
              <a:t>IP datagram containing HTTP reply routed back to client</a:t>
            </a:r>
          </a:p>
        </p:txBody>
      </p:sp>
      <p:grpSp>
        <p:nvGrpSpPr>
          <p:cNvPr id="216076" name="Group 166"/>
          <p:cNvGrpSpPr>
            <a:grpSpLocks/>
          </p:cNvGrpSpPr>
          <p:nvPr/>
        </p:nvGrpSpPr>
        <p:grpSpPr bwMode="auto">
          <a:xfrm>
            <a:off x="3795713" y="2409825"/>
            <a:ext cx="1576387" cy="1287463"/>
            <a:chOff x="3228" y="1776"/>
            <a:chExt cx="252" cy="96"/>
          </a:xfrm>
        </p:grpSpPr>
        <p:sp>
          <p:nvSpPr>
            <p:cNvPr id="216298" name="Line 164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99" name="Line 165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6077" name="Group 167"/>
          <p:cNvGrpSpPr>
            <a:grpSpLocks/>
          </p:cNvGrpSpPr>
          <p:nvPr/>
        </p:nvGrpSpPr>
        <p:grpSpPr bwMode="auto">
          <a:xfrm flipH="1">
            <a:off x="5600700" y="2424113"/>
            <a:ext cx="400050" cy="152400"/>
            <a:chOff x="3228" y="1776"/>
            <a:chExt cx="252" cy="96"/>
          </a:xfrm>
        </p:grpSpPr>
        <p:sp>
          <p:nvSpPr>
            <p:cNvPr id="216296" name="Line 168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97" name="Line 169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6078" name="Group 170"/>
          <p:cNvGrpSpPr>
            <a:grpSpLocks/>
          </p:cNvGrpSpPr>
          <p:nvPr/>
        </p:nvGrpSpPr>
        <p:grpSpPr bwMode="auto">
          <a:xfrm flipH="1" flipV="1">
            <a:off x="5753100" y="1900238"/>
            <a:ext cx="400050" cy="152400"/>
            <a:chOff x="3228" y="1776"/>
            <a:chExt cx="252" cy="96"/>
          </a:xfrm>
        </p:grpSpPr>
        <p:sp>
          <p:nvSpPr>
            <p:cNvPr id="216294" name="Line 171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95" name="Line 172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6079" name="Group 110"/>
          <p:cNvGrpSpPr>
            <a:grpSpLocks/>
          </p:cNvGrpSpPr>
          <p:nvPr/>
        </p:nvGrpSpPr>
        <p:grpSpPr bwMode="auto">
          <a:xfrm>
            <a:off x="3057525" y="5273675"/>
            <a:ext cx="757238" cy="379413"/>
            <a:chOff x="2466" y="2026"/>
            <a:chExt cx="477" cy="282"/>
          </a:xfrm>
        </p:grpSpPr>
        <p:sp>
          <p:nvSpPr>
            <p:cNvPr id="216280" name="Oval 111"/>
            <p:cNvSpPr>
              <a:spLocks noChangeArrowheads="1"/>
            </p:cNvSpPr>
            <p:nvPr/>
          </p:nvSpPr>
          <p:spPr bwMode="auto">
            <a:xfrm>
              <a:off x="2466" y="2168"/>
              <a:ext cx="476" cy="14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16281" name="Line 112"/>
            <p:cNvSpPr>
              <a:spLocks noChangeShapeType="1"/>
            </p:cNvSpPr>
            <p:nvPr/>
          </p:nvSpPr>
          <p:spPr bwMode="auto">
            <a:xfrm>
              <a:off x="2470" y="2125"/>
              <a:ext cx="1" cy="8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282" name="Rectangle 113"/>
            <p:cNvSpPr>
              <a:spLocks noChangeArrowheads="1"/>
            </p:cNvSpPr>
            <p:nvPr/>
          </p:nvSpPr>
          <p:spPr bwMode="auto">
            <a:xfrm>
              <a:off x="2470" y="2125"/>
              <a:ext cx="472" cy="111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i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16283" name="Oval 114"/>
            <p:cNvSpPr>
              <a:spLocks noChangeArrowheads="1"/>
            </p:cNvSpPr>
            <p:nvPr/>
          </p:nvSpPr>
          <p:spPr bwMode="auto">
            <a:xfrm>
              <a:off x="2466" y="2026"/>
              <a:ext cx="476" cy="16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216284" name="Group 115"/>
            <p:cNvGrpSpPr>
              <a:grpSpLocks/>
            </p:cNvGrpSpPr>
            <p:nvPr/>
          </p:nvGrpSpPr>
          <p:grpSpPr bwMode="auto">
            <a:xfrm>
              <a:off x="2581" y="2061"/>
              <a:ext cx="236" cy="94"/>
              <a:chOff x="2848" y="848"/>
              <a:chExt cx="140" cy="98"/>
            </a:xfrm>
          </p:grpSpPr>
          <p:sp>
            <p:nvSpPr>
              <p:cNvPr id="216291" name="Line 116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6292" name="Line 117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6293" name="Line 118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6285" name="Group 119"/>
            <p:cNvGrpSpPr>
              <a:grpSpLocks/>
            </p:cNvGrpSpPr>
            <p:nvPr/>
          </p:nvGrpSpPr>
          <p:grpSpPr bwMode="auto">
            <a:xfrm flipV="1">
              <a:off x="2581" y="2060"/>
              <a:ext cx="236" cy="94"/>
              <a:chOff x="2848" y="848"/>
              <a:chExt cx="140" cy="98"/>
            </a:xfrm>
          </p:grpSpPr>
          <p:sp>
            <p:nvSpPr>
              <p:cNvPr id="216288" name="Line 120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6289" name="Line 121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6290" name="Line 122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16286" name="Line 123"/>
            <p:cNvSpPr>
              <a:spLocks noChangeShapeType="1"/>
            </p:cNvSpPr>
            <p:nvPr/>
          </p:nvSpPr>
          <p:spPr bwMode="auto">
            <a:xfrm flipH="1">
              <a:off x="2942" y="2109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287" name="Line 124"/>
            <p:cNvSpPr>
              <a:spLocks noChangeShapeType="1"/>
            </p:cNvSpPr>
            <p:nvPr/>
          </p:nvSpPr>
          <p:spPr bwMode="auto">
            <a:xfrm flipH="1">
              <a:off x="2466" y="2117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6080" name="Line 136"/>
          <p:cNvSpPr>
            <a:spLocks noChangeShapeType="1"/>
          </p:cNvSpPr>
          <p:nvPr/>
        </p:nvSpPr>
        <p:spPr bwMode="auto">
          <a:xfrm flipV="1">
            <a:off x="2543175" y="5443538"/>
            <a:ext cx="4905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6081" name="Text Box 137"/>
          <p:cNvSpPr txBox="1">
            <a:spLocks noChangeArrowheads="1"/>
          </p:cNvSpPr>
          <p:nvPr/>
        </p:nvSpPr>
        <p:spPr bwMode="auto">
          <a:xfrm>
            <a:off x="1003300" y="5835650"/>
            <a:ext cx="15954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i="0">
                <a:solidFill>
                  <a:srgbClr val="000000"/>
                </a:solidFill>
                <a:latin typeface="Arial" pitchFamily="34" charset="0"/>
              </a:rPr>
              <a:t>64.233.169.105</a:t>
            </a:r>
          </a:p>
        </p:txBody>
      </p:sp>
      <p:sp>
        <p:nvSpPr>
          <p:cNvPr id="216082" name="Text Box 138"/>
          <p:cNvSpPr txBox="1">
            <a:spLocks noChangeArrowheads="1"/>
          </p:cNvSpPr>
          <p:nvPr/>
        </p:nvSpPr>
        <p:spPr bwMode="auto">
          <a:xfrm>
            <a:off x="971550" y="5541963"/>
            <a:ext cx="1177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600" i="0">
                <a:solidFill>
                  <a:srgbClr val="000000"/>
                </a:solidFill>
                <a:latin typeface="Arial" pitchFamily="34" charset="0"/>
              </a:rPr>
              <a:t>web server</a:t>
            </a:r>
          </a:p>
        </p:txBody>
      </p:sp>
      <p:grpSp>
        <p:nvGrpSpPr>
          <p:cNvPr id="216083" name="Group 194"/>
          <p:cNvGrpSpPr>
            <a:grpSpLocks/>
          </p:cNvGrpSpPr>
          <p:nvPr/>
        </p:nvGrpSpPr>
        <p:grpSpPr bwMode="auto">
          <a:xfrm>
            <a:off x="2970213" y="5649913"/>
            <a:ext cx="295275" cy="114300"/>
            <a:chOff x="3228" y="1776"/>
            <a:chExt cx="252" cy="96"/>
          </a:xfrm>
        </p:grpSpPr>
        <p:sp>
          <p:nvSpPr>
            <p:cNvPr id="216278" name="Line 195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79" name="Line 196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6084" name="Group 200"/>
          <p:cNvGrpSpPr>
            <a:grpSpLocks/>
          </p:cNvGrpSpPr>
          <p:nvPr/>
        </p:nvGrpSpPr>
        <p:grpSpPr bwMode="auto">
          <a:xfrm flipH="1" flipV="1">
            <a:off x="3813175" y="5354638"/>
            <a:ext cx="295275" cy="114300"/>
            <a:chOff x="3228" y="1776"/>
            <a:chExt cx="252" cy="96"/>
          </a:xfrm>
        </p:grpSpPr>
        <p:sp>
          <p:nvSpPr>
            <p:cNvPr id="216276" name="Line 201"/>
            <p:cNvSpPr>
              <a:spLocks noChangeShapeType="1"/>
            </p:cNvSpPr>
            <p:nvPr/>
          </p:nvSpPr>
          <p:spPr bwMode="auto">
            <a:xfrm flipV="1">
              <a:off x="3339" y="1776"/>
              <a:ext cx="14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6277" name="Line 202"/>
            <p:cNvSpPr>
              <a:spLocks noChangeShapeType="1"/>
            </p:cNvSpPr>
            <p:nvPr/>
          </p:nvSpPr>
          <p:spPr bwMode="auto">
            <a:xfrm flipV="1">
              <a:off x="3228" y="1833"/>
              <a:ext cx="102" cy="3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3206" name="Line 112"/>
          <p:cNvSpPr>
            <a:spLocks noChangeShapeType="1"/>
          </p:cNvSpPr>
          <p:nvPr/>
        </p:nvSpPr>
        <p:spPr bwMode="auto">
          <a:xfrm flipH="1">
            <a:off x="3594100" y="2432050"/>
            <a:ext cx="1882775" cy="2892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>
              <a:latin typeface="Comic Sans MS" charset="0"/>
              <a:ea typeface="ＭＳ Ｐゴシック" charset="0"/>
            </a:endParaRPr>
          </a:p>
        </p:txBody>
      </p:sp>
      <p:grpSp>
        <p:nvGrpSpPr>
          <p:cNvPr id="216086" name="Group 145"/>
          <p:cNvGrpSpPr>
            <a:grpSpLocks/>
          </p:cNvGrpSpPr>
          <p:nvPr/>
        </p:nvGrpSpPr>
        <p:grpSpPr bwMode="auto">
          <a:xfrm>
            <a:off x="1509713" y="3965575"/>
            <a:ext cx="976312" cy="1460500"/>
            <a:chOff x="4000" y="1895"/>
            <a:chExt cx="615" cy="920"/>
          </a:xfrm>
        </p:grpSpPr>
        <p:sp>
          <p:nvSpPr>
            <p:cNvPr id="216268" name="Freeform 146"/>
            <p:cNvSpPr>
              <a:spLocks/>
            </p:cNvSpPr>
            <p:nvPr/>
          </p:nvSpPr>
          <p:spPr bwMode="auto">
            <a:xfrm>
              <a:off x="4011" y="1912"/>
              <a:ext cx="604" cy="903"/>
            </a:xfrm>
            <a:custGeom>
              <a:avLst/>
              <a:gdLst>
                <a:gd name="T0" fmla="*/ 496 w 604"/>
                <a:gd name="T1" fmla="*/ 0 h 903"/>
                <a:gd name="T2" fmla="*/ 604 w 604"/>
                <a:gd name="T3" fmla="*/ 903 h 903"/>
                <a:gd name="T4" fmla="*/ 0 w 604"/>
                <a:gd name="T5" fmla="*/ 788 h 903"/>
                <a:gd name="T6" fmla="*/ 456 w 604"/>
                <a:gd name="T7" fmla="*/ 750 h 903"/>
                <a:gd name="T8" fmla="*/ 496 w 604"/>
                <a:gd name="T9" fmla="*/ 0 h 9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4" h="903">
                  <a:moveTo>
                    <a:pt x="496" y="0"/>
                  </a:moveTo>
                  <a:lnTo>
                    <a:pt x="604" y="903"/>
                  </a:lnTo>
                  <a:lnTo>
                    <a:pt x="0" y="788"/>
                  </a:lnTo>
                  <a:lnTo>
                    <a:pt x="456" y="750"/>
                  </a:lnTo>
                  <a:lnTo>
                    <a:pt x="496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0000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216269" name="Group 147"/>
            <p:cNvGrpSpPr>
              <a:grpSpLocks/>
            </p:cNvGrpSpPr>
            <p:nvPr/>
          </p:nvGrpSpPr>
          <p:grpSpPr bwMode="auto">
            <a:xfrm>
              <a:off x="4000" y="1895"/>
              <a:ext cx="500" cy="828"/>
              <a:chOff x="569" y="2954"/>
              <a:chExt cx="500" cy="828"/>
            </a:xfrm>
          </p:grpSpPr>
          <p:sp>
            <p:nvSpPr>
              <p:cNvPr id="93391" name="Rectangle 148"/>
              <p:cNvSpPr>
                <a:spLocks noChangeArrowheads="1"/>
              </p:cNvSpPr>
              <p:nvPr/>
            </p:nvSpPr>
            <p:spPr bwMode="auto">
              <a:xfrm>
                <a:off x="576" y="2973"/>
                <a:ext cx="493" cy="79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392" name="Text Box 149"/>
              <p:cNvSpPr txBox="1">
                <a:spLocks noChangeArrowheads="1"/>
              </p:cNvSpPr>
              <p:nvPr/>
            </p:nvSpPr>
            <p:spPr bwMode="auto">
              <a:xfrm>
                <a:off x="607" y="2954"/>
                <a:ext cx="449" cy="8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HTTP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TCP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IP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Eth</a:t>
                </a:r>
              </a:p>
              <a:p>
                <a:pPr algn="ctr">
                  <a:defRPr/>
                </a:pPr>
                <a:r>
                  <a:rPr lang="en-US" sz="1600" i="0" smtClean="0">
                    <a:solidFill>
                      <a:srgbClr val="000000"/>
                    </a:solidFill>
                    <a:latin typeface="Arial" charset="0"/>
                  </a:rPr>
                  <a:t>Phy</a:t>
                </a:r>
              </a:p>
            </p:txBody>
          </p:sp>
          <p:sp>
            <p:nvSpPr>
              <p:cNvPr id="93393" name="Line 150"/>
              <p:cNvSpPr>
                <a:spLocks noChangeShapeType="1"/>
              </p:cNvSpPr>
              <p:nvPr/>
            </p:nvSpPr>
            <p:spPr bwMode="auto">
              <a:xfrm>
                <a:off x="578" y="3130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3394" name="Line 151"/>
              <p:cNvSpPr>
                <a:spLocks noChangeShapeType="1"/>
              </p:cNvSpPr>
              <p:nvPr/>
            </p:nvSpPr>
            <p:spPr bwMode="auto">
              <a:xfrm>
                <a:off x="575" y="3289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3395" name="Line 152"/>
              <p:cNvSpPr>
                <a:spLocks noChangeShapeType="1"/>
              </p:cNvSpPr>
              <p:nvPr/>
            </p:nvSpPr>
            <p:spPr bwMode="auto">
              <a:xfrm>
                <a:off x="572" y="3448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  <p:sp>
            <p:nvSpPr>
              <p:cNvPr id="93396" name="Line 153"/>
              <p:cNvSpPr>
                <a:spLocks noChangeShapeType="1"/>
              </p:cNvSpPr>
              <p:nvPr/>
            </p:nvSpPr>
            <p:spPr bwMode="auto">
              <a:xfrm>
                <a:off x="569" y="3607"/>
                <a:ext cx="4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latin typeface="Comic Sans MS" charset="0"/>
                  <a:ea typeface="ＭＳ Ｐゴシック" charset="0"/>
                </a:endParaRPr>
              </a:p>
            </p:txBody>
          </p:sp>
        </p:grpSp>
      </p:grpSp>
      <p:sp>
        <p:nvSpPr>
          <p:cNvPr id="707813" name="Rectangle 229"/>
          <p:cNvSpPr>
            <a:spLocks noChangeArrowheads="1"/>
          </p:cNvSpPr>
          <p:nvPr/>
        </p:nvSpPr>
        <p:spPr bwMode="auto">
          <a:xfrm>
            <a:off x="5183188" y="4735513"/>
            <a:ext cx="3787775" cy="98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0"/>
              <a:buChar char="v"/>
              <a:defRPr/>
            </a:pPr>
            <a:r>
              <a:rPr lang="en-US" sz="2000" i="0">
                <a:solidFill>
                  <a:srgbClr val="000000"/>
                </a:solidFill>
                <a:latin typeface="Gill Sans MT" charset="0"/>
                <a:ea typeface="ＭＳ Ｐゴシック" charset="0"/>
              </a:rPr>
              <a:t>web server responds with </a:t>
            </a:r>
            <a:r>
              <a:rPr lang="en-US" sz="2000">
                <a:solidFill>
                  <a:srgbClr val="C00000"/>
                </a:solidFill>
                <a:latin typeface="Gill Sans MT" charset="0"/>
                <a:ea typeface="ＭＳ Ｐゴシック" charset="0"/>
              </a:rPr>
              <a:t>HTTP reply</a:t>
            </a:r>
            <a:r>
              <a:rPr lang="en-US" sz="2000" i="0">
                <a:solidFill>
                  <a:srgbClr val="C00000"/>
                </a:solidFill>
                <a:latin typeface="Gill Sans MT" charset="0"/>
                <a:ea typeface="ＭＳ Ｐゴシック" charset="0"/>
              </a:rPr>
              <a:t> </a:t>
            </a:r>
            <a:r>
              <a:rPr lang="en-US" sz="2000" i="0">
                <a:solidFill>
                  <a:srgbClr val="000000"/>
                </a:solidFill>
                <a:latin typeface="Gill Sans MT" charset="0"/>
                <a:ea typeface="ＭＳ Ｐゴシック" charset="0"/>
              </a:rPr>
              <a:t>(containing web page)</a:t>
            </a:r>
          </a:p>
        </p:txBody>
      </p:sp>
      <p:grpSp>
        <p:nvGrpSpPr>
          <p:cNvPr id="707941" name="Group 357"/>
          <p:cNvGrpSpPr>
            <a:grpSpLocks/>
          </p:cNvGrpSpPr>
          <p:nvPr/>
        </p:nvGrpSpPr>
        <p:grpSpPr bwMode="auto">
          <a:xfrm>
            <a:off x="88900" y="1363663"/>
            <a:ext cx="1081088" cy="1058862"/>
            <a:chOff x="56" y="859"/>
            <a:chExt cx="681" cy="667"/>
          </a:xfrm>
        </p:grpSpPr>
        <p:grpSp>
          <p:nvGrpSpPr>
            <p:cNvPr id="216237" name="Group 230"/>
            <p:cNvGrpSpPr>
              <a:grpSpLocks/>
            </p:cNvGrpSpPr>
            <p:nvPr/>
          </p:nvGrpSpPr>
          <p:grpSpPr bwMode="auto">
            <a:xfrm>
              <a:off x="290" y="874"/>
              <a:ext cx="379" cy="154"/>
              <a:chOff x="740" y="3209"/>
              <a:chExt cx="379" cy="154"/>
            </a:xfrm>
          </p:grpSpPr>
          <p:grpSp>
            <p:nvGrpSpPr>
              <p:cNvPr id="216263" name="Group 231"/>
              <p:cNvGrpSpPr>
                <a:grpSpLocks/>
              </p:cNvGrpSpPr>
              <p:nvPr/>
            </p:nvGrpSpPr>
            <p:grpSpPr bwMode="auto">
              <a:xfrm>
                <a:off x="794" y="3209"/>
                <a:ext cx="325" cy="154"/>
                <a:chOff x="844" y="3337"/>
                <a:chExt cx="325" cy="154"/>
              </a:xfrm>
            </p:grpSpPr>
            <p:sp>
              <p:nvSpPr>
                <p:cNvPr id="93387" name="Rectangle 232"/>
                <p:cNvSpPr>
                  <a:spLocks noChangeArrowheads="1"/>
                </p:cNvSpPr>
                <p:nvPr/>
              </p:nvSpPr>
              <p:spPr bwMode="auto">
                <a:xfrm>
                  <a:off x="889" y="3370"/>
                  <a:ext cx="245" cy="86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3388" name="Text Box 233"/>
                <p:cNvSpPr txBox="1">
                  <a:spLocks noChangeArrowheads="1"/>
                </p:cNvSpPr>
                <p:nvPr/>
              </p:nvSpPr>
              <p:spPr bwMode="auto">
                <a:xfrm>
                  <a:off x="844" y="3337"/>
                  <a:ext cx="325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>
                    <a:defRPr/>
                  </a:pPr>
                  <a:r>
                    <a:rPr lang="en-US" sz="1000" i="0" smtClean="0">
                      <a:solidFill>
                        <a:srgbClr val="FFFFFF"/>
                      </a:solidFill>
                      <a:latin typeface="Arial" charset="0"/>
                    </a:rPr>
                    <a:t>HTTP</a:t>
                  </a:r>
                </a:p>
              </p:txBody>
            </p:sp>
          </p:grpSp>
          <p:sp>
            <p:nvSpPr>
              <p:cNvPr id="93385" name="Rectangle 234"/>
              <p:cNvSpPr>
                <a:spLocks noChangeArrowheads="1"/>
              </p:cNvSpPr>
              <p:nvPr/>
            </p:nvSpPr>
            <p:spPr bwMode="auto">
              <a:xfrm>
                <a:off x="750" y="3244"/>
                <a:ext cx="88" cy="8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386" name="Rectangle 235"/>
              <p:cNvSpPr>
                <a:spLocks noChangeArrowheads="1"/>
              </p:cNvSpPr>
              <p:nvPr/>
            </p:nvSpPr>
            <p:spPr bwMode="auto">
              <a:xfrm>
                <a:off x="740" y="3238"/>
                <a:ext cx="354" cy="94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6238" name="Group 236"/>
            <p:cNvGrpSpPr>
              <a:grpSpLocks/>
            </p:cNvGrpSpPr>
            <p:nvPr/>
          </p:nvGrpSpPr>
          <p:grpSpPr bwMode="auto">
            <a:xfrm>
              <a:off x="290" y="1022"/>
              <a:ext cx="379" cy="154"/>
              <a:chOff x="836" y="3305"/>
              <a:chExt cx="379" cy="154"/>
            </a:xfrm>
          </p:grpSpPr>
          <p:grpSp>
            <p:nvGrpSpPr>
              <p:cNvPr id="216257" name="Group 237"/>
              <p:cNvGrpSpPr>
                <a:grpSpLocks/>
              </p:cNvGrpSpPr>
              <p:nvPr/>
            </p:nvGrpSpPr>
            <p:grpSpPr bwMode="auto">
              <a:xfrm>
                <a:off x="890" y="3305"/>
                <a:ext cx="325" cy="154"/>
                <a:chOff x="844" y="3337"/>
                <a:chExt cx="325" cy="154"/>
              </a:xfrm>
            </p:grpSpPr>
            <p:sp>
              <p:nvSpPr>
                <p:cNvPr id="93382" name="Rectangle 238"/>
                <p:cNvSpPr>
                  <a:spLocks noChangeArrowheads="1"/>
                </p:cNvSpPr>
                <p:nvPr/>
              </p:nvSpPr>
              <p:spPr bwMode="auto">
                <a:xfrm>
                  <a:off x="889" y="3370"/>
                  <a:ext cx="245" cy="86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3383" name="Text Box 239"/>
                <p:cNvSpPr txBox="1">
                  <a:spLocks noChangeArrowheads="1"/>
                </p:cNvSpPr>
                <p:nvPr/>
              </p:nvSpPr>
              <p:spPr bwMode="auto">
                <a:xfrm>
                  <a:off x="844" y="3337"/>
                  <a:ext cx="325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>
                    <a:defRPr/>
                  </a:pPr>
                  <a:r>
                    <a:rPr lang="en-US" sz="1000" i="0" smtClean="0">
                      <a:solidFill>
                        <a:srgbClr val="FFFFFF"/>
                      </a:solidFill>
                      <a:latin typeface="Arial" charset="0"/>
                    </a:rPr>
                    <a:t>HTTP</a:t>
                  </a:r>
                </a:p>
              </p:txBody>
            </p:sp>
          </p:grpSp>
          <p:grpSp>
            <p:nvGrpSpPr>
              <p:cNvPr id="216258" name="Group 240"/>
              <p:cNvGrpSpPr>
                <a:grpSpLocks/>
              </p:cNvGrpSpPr>
              <p:nvPr/>
            </p:nvGrpSpPr>
            <p:grpSpPr bwMode="auto">
              <a:xfrm>
                <a:off x="836" y="3334"/>
                <a:ext cx="354" cy="94"/>
                <a:chOff x="836" y="3334"/>
                <a:chExt cx="354" cy="94"/>
              </a:xfrm>
            </p:grpSpPr>
            <p:sp>
              <p:nvSpPr>
                <p:cNvPr id="93380" name="Rectangle 241"/>
                <p:cNvSpPr>
                  <a:spLocks noChangeArrowheads="1"/>
                </p:cNvSpPr>
                <p:nvPr/>
              </p:nvSpPr>
              <p:spPr bwMode="auto">
                <a:xfrm>
                  <a:off x="846" y="3340"/>
                  <a:ext cx="88" cy="8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3381" name="Rectangle 242"/>
                <p:cNvSpPr>
                  <a:spLocks noChangeArrowheads="1"/>
                </p:cNvSpPr>
                <p:nvPr/>
              </p:nvSpPr>
              <p:spPr bwMode="auto">
                <a:xfrm>
                  <a:off x="836" y="3334"/>
                  <a:ext cx="354" cy="94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216239" name="Group 243"/>
            <p:cNvGrpSpPr>
              <a:grpSpLocks/>
            </p:cNvGrpSpPr>
            <p:nvPr/>
          </p:nvGrpSpPr>
          <p:grpSpPr bwMode="auto">
            <a:xfrm>
              <a:off x="177" y="1042"/>
              <a:ext cx="480" cy="112"/>
              <a:chOff x="627" y="3377"/>
              <a:chExt cx="480" cy="112"/>
            </a:xfrm>
          </p:grpSpPr>
          <p:sp>
            <p:nvSpPr>
              <p:cNvPr id="93376" name="Rectangle 244"/>
              <p:cNvSpPr>
                <a:spLocks noChangeArrowheads="1"/>
              </p:cNvSpPr>
              <p:nvPr/>
            </p:nvSpPr>
            <p:spPr bwMode="auto">
              <a:xfrm>
                <a:off x="636" y="3388"/>
                <a:ext cx="96" cy="9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377" name="Rectangle 245"/>
              <p:cNvSpPr>
                <a:spLocks noChangeArrowheads="1"/>
              </p:cNvSpPr>
              <p:nvPr/>
            </p:nvSpPr>
            <p:spPr bwMode="auto">
              <a:xfrm>
                <a:off x="627" y="3377"/>
                <a:ext cx="480" cy="112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6240" name="Group 246"/>
            <p:cNvGrpSpPr>
              <a:grpSpLocks/>
            </p:cNvGrpSpPr>
            <p:nvPr/>
          </p:nvGrpSpPr>
          <p:grpSpPr bwMode="auto">
            <a:xfrm>
              <a:off x="56" y="1189"/>
              <a:ext cx="681" cy="154"/>
              <a:chOff x="504" y="3523"/>
              <a:chExt cx="681" cy="154"/>
            </a:xfrm>
          </p:grpSpPr>
          <p:grpSp>
            <p:nvGrpSpPr>
              <p:cNvPr id="216242" name="Group 247"/>
              <p:cNvGrpSpPr>
                <a:grpSpLocks/>
              </p:cNvGrpSpPr>
              <p:nvPr/>
            </p:nvGrpSpPr>
            <p:grpSpPr bwMode="auto">
              <a:xfrm>
                <a:off x="623" y="3523"/>
                <a:ext cx="492" cy="154"/>
                <a:chOff x="723" y="3453"/>
                <a:chExt cx="492" cy="154"/>
              </a:xfrm>
            </p:grpSpPr>
            <p:grpSp>
              <p:nvGrpSpPr>
                <p:cNvPr id="216246" name="Group 248"/>
                <p:cNvGrpSpPr>
                  <a:grpSpLocks/>
                </p:cNvGrpSpPr>
                <p:nvPr/>
              </p:nvGrpSpPr>
              <p:grpSpPr bwMode="auto">
                <a:xfrm>
                  <a:off x="836" y="3453"/>
                  <a:ext cx="379" cy="154"/>
                  <a:chOff x="836" y="3305"/>
                  <a:chExt cx="379" cy="154"/>
                </a:xfrm>
              </p:grpSpPr>
              <p:grpSp>
                <p:nvGrpSpPr>
                  <p:cNvPr id="216249" name="Group 249"/>
                  <p:cNvGrpSpPr>
                    <a:grpSpLocks/>
                  </p:cNvGrpSpPr>
                  <p:nvPr/>
                </p:nvGrpSpPr>
                <p:grpSpPr bwMode="auto">
                  <a:xfrm>
                    <a:off x="890" y="3305"/>
                    <a:ext cx="325" cy="154"/>
                    <a:chOff x="844" y="3337"/>
                    <a:chExt cx="325" cy="154"/>
                  </a:xfrm>
                </p:grpSpPr>
                <p:sp>
                  <p:nvSpPr>
                    <p:cNvPr id="93374" name="Rectangle 2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89" y="3370"/>
                      <a:ext cx="245" cy="86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93375" name="Text Box 25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44" y="3337"/>
                      <a:ext cx="325" cy="1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>
                        <a:defRPr i="1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0"/>
                        </a:defRPr>
                      </a:lvl1pPr>
                      <a:lvl2pPr marL="742950" indent="-285750">
                        <a:defRPr i="1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0"/>
                        </a:defRPr>
                      </a:lvl2pPr>
                      <a:lvl3pPr marL="1143000" indent="-228600">
                        <a:defRPr i="1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0"/>
                        </a:defRPr>
                      </a:lvl3pPr>
                      <a:lvl4pPr marL="1600200" indent="-228600">
                        <a:defRPr i="1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0"/>
                        </a:defRPr>
                      </a:lvl4pPr>
                      <a:lvl5pPr marL="2057400" indent="-228600">
                        <a:defRPr i="1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i="1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i="1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i="1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i="1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0"/>
                        </a:defRPr>
                      </a:lvl9pPr>
                    </a:lstStyle>
                    <a:p>
                      <a:pPr>
                        <a:defRPr/>
                      </a:pPr>
                      <a:r>
                        <a:rPr lang="en-US" sz="1000" i="0" smtClean="0">
                          <a:solidFill>
                            <a:srgbClr val="FFFFFF"/>
                          </a:solidFill>
                          <a:latin typeface="Arial" charset="0"/>
                        </a:rPr>
                        <a:t>HTTP</a:t>
                      </a:r>
                    </a:p>
                  </p:txBody>
                </p:sp>
              </p:grpSp>
              <p:grpSp>
                <p:nvGrpSpPr>
                  <p:cNvPr id="216250" name="Group 252"/>
                  <p:cNvGrpSpPr>
                    <a:grpSpLocks/>
                  </p:cNvGrpSpPr>
                  <p:nvPr/>
                </p:nvGrpSpPr>
                <p:grpSpPr bwMode="auto">
                  <a:xfrm>
                    <a:off x="836" y="3334"/>
                    <a:ext cx="354" cy="94"/>
                    <a:chOff x="836" y="3334"/>
                    <a:chExt cx="354" cy="94"/>
                  </a:xfrm>
                </p:grpSpPr>
                <p:sp>
                  <p:nvSpPr>
                    <p:cNvPr id="93372" name="Rectangle 2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46" y="3340"/>
                      <a:ext cx="88" cy="82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93373" name="Rectangle 2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36" y="3334"/>
                      <a:ext cx="354" cy="94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accent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</p:grpSp>
            <p:sp>
              <p:nvSpPr>
                <p:cNvPr id="93368" name="Rectangle 255"/>
                <p:cNvSpPr>
                  <a:spLocks noChangeArrowheads="1"/>
                </p:cNvSpPr>
                <p:nvPr/>
              </p:nvSpPr>
              <p:spPr bwMode="auto">
                <a:xfrm>
                  <a:off x="732" y="3484"/>
                  <a:ext cx="96" cy="93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3369" name="Rectangle 256"/>
                <p:cNvSpPr>
                  <a:spLocks noChangeArrowheads="1"/>
                </p:cNvSpPr>
                <p:nvPr/>
              </p:nvSpPr>
              <p:spPr bwMode="auto">
                <a:xfrm>
                  <a:off x="723" y="3473"/>
                  <a:ext cx="480" cy="112"/>
                </a:xfrm>
                <a:prstGeom prst="rect">
                  <a:avLst/>
                </a:prstGeom>
                <a:noFill/>
                <a:ln w="9525">
                  <a:solidFill>
                    <a:schemeClr val="accent2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3364" name="Rectangle 257"/>
              <p:cNvSpPr>
                <a:spLocks noChangeArrowheads="1"/>
              </p:cNvSpPr>
              <p:nvPr/>
            </p:nvSpPr>
            <p:spPr bwMode="auto">
              <a:xfrm>
                <a:off x="517" y="3545"/>
                <a:ext cx="94" cy="10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365" name="Rectangle 258"/>
              <p:cNvSpPr>
                <a:spLocks noChangeArrowheads="1"/>
              </p:cNvSpPr>
              <p:nvPr/>
            </p:nvSpPr>
            <p:spPr bwMode="auto">
              <a:xfrm>
                <a:off x="1115" y="3544"/>
                <a:ext cx="60" cy="10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366" name="Rectangle 259"/>
              <p:cNvSpPr>
                <a:spLocks noChangeArrowheads="1"/>
              </p:cNvSpPr>
              <p:nvPr/>
            </p:nvSpPr>
            <p:spPr bwMode="auto">
              <a:xfrm>
                <a:off x="504" y="3529"/>
                <a:ext cx="681" cy="13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3362" name="AutoShape 356"/>
            <p:cNvSpPr>
              <a:spLocks noChangeArrowheads="1"/>
            </p:cNvSpPr>
            <p:nvPr/>
          </p:nvSpPr>
          <p:spPr bwMode="auto">
            <a:xfrm>
              <a:off x="341" y="859"/>
              <a:ext cx="240" cy="667"/>
            </a:xfrm>
            <a:prstGeom prst="downArrow">
              <a:avLst>
                <a:gd name="adj1" fmla="val 49167"/>
                <a:gd name="adj2" fmla="val 67511"/>
              </a:avLst>
            </a:prstGeom>
            <a:gradFill rotWithShape="1">
              <a:gsLst>
                <a:gs pos="0">
                  <a:srgbClr val="FF0000">
                    <a:alpha val="25000"/>
                  </a:srgbClr>
                </a:gs>
                <a:gs pos="100000">
                  <a:srgbClr val="FF0000">
                    <a:alpha val="25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707973" name="Group 389"/>
          <p:cNvGrpSpPr>
            <a:grpSpLocks/>
          </p:cNvGrpSpPr>
          <p:nvPr/>
        </p:nvGrpSpPr>
        <p:grpSpPr bwMode="auto">
          <a:xfrm>
            <a:off x="92075" y="1890713"/>
            <a:ext cx="1081088" cy="244475"/>
            <a:chOff x="0" y="2762"/>
            <a:chExt cx="681" cy="154"/>
          </a:xfrm>
        </p:grpSpPr>
        <p:sp>
          <p:nvSpPr>
            <p:cNvPr id="93345" name="Rectangle 388"/>
            <p:cNvSpPr>
              <a:spLocks noChangeArrowheads="1"/>
            </p:cNvSpPr>
            <p:nvPr/>
          </p:nvSpPr>
          <p:spPr bwMode="auto">
            <a:xfrm>
              <a:off x="0" y="2768"/>
              <a:ext cx="681" cy="1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6225" name="Group 376"/>
            <p:cNvGrpSpPr>
              <a:grpSpLocks/>
            </p:cNvGrpSpPr>
            <p:nvPr/>
          </p:nvGrpSpPr>
          <p:grpSpPr bwMode="auto">
            <a:xfrm>
              <a:off x="119" y="2762"/>
              <a:ext cx="492" cy="154"/>
              <a:chOff x="723" y="3453"/>
              <a:chExt cx="492" cy="154"/>
            </a:xfrm>
          </p:grpSpPr>
          <p:grpSp>
            <p:nvGrpSpPr>
              <p:cNvPr id="216228" name="Group 377"/>
              <p:cNvGrpSpPr>
                <a:grpSpLocks/>
              </p:cNvGrpSpPr>
              <p:nvPr/>
            </p:nvGrpSpPr>
            <p:grpSpPr bwMode="auto">
              <a:xfrm>
                <a:off x="836" y="3453"/>
                <a:ext cx="379" cy="154"/>
                <a:chOff x="836" y="3305"/>
                <a:chExt cx="379" cy="154"/>
              </a:xfrm>
            </p:grpSpPr>
            <p:grpSp>
              <p:nvGrpSpPr>
                <p:cNvPr id="216231" name="Group 378"/>
                <p:cNvGrpSpPr>
                  <a:grpSpLocks/>
                </p:cNvGrpSpPr>
                <p:nvPr/>
              </p:nvGrpSpPr>
              <p:grpSpPr bwMode="auto">
                <a:xfrm>
                  <a:off x="890" y="3305"/>
                  <a:ext cx="325" cy="154"/>
                  <a:chOff x="844" y="3337"/>
                  <a:chExt cx="325" cy="154"/>
                </a:xfrm>
              </p:grpSpPr>
              <p:sp>
                <p:nvSpPr>
                  <p:cNvPr id="93356" name="Rectangle 379"/>
                  <p:cNvSpPr>
                    <a:spLocks noChangeArrowheads="1"/>
                  </p:cNvSpPr>
                  <p:nvPr/>
                </p:nvSpPr>
                <p:spPr bwMode="auto">
                  <a:xfrm>
                    <a:off x="889" y="3370"/>
                    <a:ext cx="245" cy="86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3357" name="Text Box 38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44" y="3337"/>
                    <a:ext cx="325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1000" i="0" smtClean="0">
                        <a:solidFill>
                          <a:srgbClr val="FFFFFF"/>
                        </a:solidFill>
                        <a:latin typeface="Arial" charset="0"/>
                      </a:rPr>
                      <a:t>HTTP</a:t>
                    </a:r>
                  </a:p>
                </p:txBody>
              </p:sp>
            </p:grpSp>
            <p:grpSp>
              <p:nvGrpSpPr>
                <p:cNvPr id="216232" name="Group 381"/>
                <p:cNvGrpSpPr>
                  <a:grpSpLocks/>
                </p:cNvGrpSpPr>
                <p:nvPr/>
              </p:nvGrpSpPr>
              <p:grpSpPr bwMode="auto">
                <a:xfrm>
                  <a:off x="836" y="3334"/>
                  <a:ext cx="354" cy="94"/>
                  <a:chOff x="836" y="3334"/>
                  <a:chExt cx="354" cy="94"/>
                </a:xfrm>
              </p:grpSpPr>
              <p:sp>
                <p:nvSpPr>
                  <p:cNvPr id="93354" name="Rectangle 382"/>
                  <p:cNvSpPr>
                    <a:spLocks noChangeArrowheads="1"/>
                  </p:cNvSpPr>
                  <p:nvPr/>
                </p:nvSpPr>
                <p:spPr bwMode="auto">
                  <a:xfrm>
                    <a:off x="846" y="3340"/>
                    <a:ext cx="88" cy="82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3355" name="Rectangle 383"/>
                  <p:cNvSpPr>
                    <a:spLocks noChangeArrowheads="1"/>
                  </p:cNvSpPr>
                  <p:nvPr/>
                </p:nvSpPr>
                <p:spPr bwMode="auto">
                  <a:xfrm>
                    <a:off x="836" y="3334"/>
                    <a:ext cx="354" cy="94"/>
                  </a:xfrm>
                  <a:prstGeom prst="rect">
                    <a:avLst/>
                  </a:prstGeom>
                  <a:noFill/>
                  <a:ln w="9525">
                    <a:solidFill>
                      <a:schemeClr val="accent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sp>
            <p:nvSpPr>
              <p:cNvPr id="93350" name="Rectangle 384"/>
              <p:cNvSpPr>
                <a:spLocks noChangeArrowheads="1"/>
              </p:cNvSpPr>
              <p:nvPr/>
            </p:nvSpPr>
            <p:spPr bwMode="auto">
              <a:xfrm>
                <a:off x="732" y="3484"/>
                <a:ext cx="96" cy="9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351" name="Rectangle 385"/>
              <p:cNvSpPr>
                <a:spLocks noChangeArrowheads="1"/>
              </p:cNvSpPr>
              <p:nvPr/>
            </p:nvSpPr>
            <p:spPr bwMode="auto">
              <a:xfrm>
                <a:off x="723" y="3473"/>
                <a:ext cx="480" cy="112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3347" name="Rectangle 386"/>
            <p:cNvSpPr>
              <a:spLocks noChangeArrowheads="1"/>
            </p:cNvSpPr>
            <p:nvPr/>
          </p:nvSpPr>
          <p:spPr bwMode="auto">
            <a:xfrm>
              <a:off x="13" y="2784"/>
              <a:ext cx="94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348" name="Rectangle 387"/>
            <p:cNvSpPr>
              <a:spLocks noChangeArrowheads="1"/>
            </p:cNvSpPr>
            <p:nvPr/>
          </p:nvSpPr>
          <p:spPr bwMode="auto">
            <a:xfrm>
              <a:off x="611" y="2783"/>
              <a:ext cx="60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707975" name="Group 391"/>
          <p:cNvGrpSpPr>
            <a:grpSpLocks/>
          </p:cNvGrpSpPr>
          <p:nvPr/>
        </p:nvGrpSpPr>
        <p:grpSpPr bwMode="auto">
          <a:xfrm>
            <a:off x="411163" y="4051300"/>
            <a:ext cx="1081087" cy="949325"/>
            <a:chOff x="2231" y="3555"/>
            <a:chExt cx="681" cy="598"/>
          </a:xfrm>
        </p:grpSpPr>
        <p:grpSp>
          <p:nvGrpSpPr>
            <p:cNvPr id="216190" name="Group 392"/>
            <p:cNvGrpSpPr>
              <a:grpSpLocks/>
            </p:cNvGrpSpPr>
            <p:nvPr/>
          </p:nvGrpSpPr>
          <p:grpSpPr bwMode="auto">
            <a:xfrm>
              <a:off x="2231" y="3684"/>
              <a:ext cx="681" cy="469"/>
              <a:chOff x="152" y="970"/>
              <a:chExt cx="681" cy="469"/>
            </a:xfrm>
          </p:grpSpPr>
          <p:grpSp>
            <p:nvGrpSpPr>
              <p:cNvPr id="216194" name="Group 393"/>
              <p:cNvGrpSpPr>
                <a:grpSpLocks/>
              </p:cNvGrpSpPr>
              <p:nvPr/>
            </p:nvGrpSpPr>
            <p:grpSpPr bwMode="auto">
              <a:xfrm>
                <a:off x="386" y="970"/>
                <a:ext cx="379" cy="154"/>
                <a:chOff x="740" y="3209"/>
                <a:chExt cx="379" cy="154"/>
              </a:xfrm>
            </p:grpSpPr>
            <p:grpSp>
              <p:nvGrpSpPr>
                <p:cNvPr id="216219" name="Group 394"/>
                <p:cNvGrpSpPr>
                  <a:grpSpLocks/>
                </p:cNvGrpSpPr>
                <p:nvPr/>
              </p:nvGrpSpPr>
              <p:grpSpPr bwMode="auto">
                <a:xfrm>
                  <a:off x="794" y="3209"/>
                  <a:ext cx="325" cy="154"/>
                  <a:chOff x="844" y="3337"/>
                  <a:chExt cx="325" cy="154"/>
                </a:xfrm>
              </p:grpSpPr>
              <p:sp>
                <p:nvSpPr>
                  <p:cNvPr id="93343" name="Rectangle 395"/>
                  <p:cNvSpPr>
                    <a:spLocks noChangeArrowheads="1"/>
                  </p:cNvSpPr>
                  <p:nvPr/>
                </p:nvSpPr>
                <p:spPr bwMode="auto">
                  <a:xfrm>
                    <a:off x="889" y="3370"/>
                    <a:ext cx="245" cy="86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3344" name="Text Box 39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44" y="3337"/>
                    <a:ext cx="325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1000" i="0" smtClean="0">
                        <a:solidFill>
                          <a:srgbClr val="FFFFFF"/>
                        </a:solidFill>
                        <a:latin typeface="Arial" charset="0"/>
                      </a:rPr>
                      <a:t>HTTP</a:t>
                    </a:r>
                  </a:p>
                </p:txBody>
              </p:sp>
            </p:grpSp>
            <p:sp>
              <p:nvSpPr>
                <p:cNvPr id="93341" name="Rectangle 397"/>
                <p:cNvSpPr>
                  <a:spLocks noChangeArrowheads="1"/>
                </p:cNvSpPr>
                <p:nvPr/>
              </p:nvSpPr>
              <p:spPr bwMode="auto">
                <a:xfrm>
                  <a:off x="750" y="3244"/>
                  <a:ext cx="88" cy="8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3342" name="Rectangle 398"/>
                <p:cNvSpPr>
                  <a:spLocks noChangeArrowheads="1"/>
                </p:cNvSpPr>
                <p:nvPr/>
              </p:nvSpPr>
              <p:spPr bwMode="auto">
                <a:xfrm>
                  <a:off x="740" y="3238"/>
                  <a:ext cx="354" cy="94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16195" name="Group 399"/>
              <p:cNvGrpSpPr>
                <a:grpSpLocks/>
              </p:cNvGrpSpPr>
              <p:nvPr/>
            </p:nvGrpSpPr>
            <p:grpSpPr bwMode="auto">
              <a:xfrm>
                <a:off x="386" y="1118"/>
                <a:ext cx="379" cy="154"/>
                <a:chOff x="836" y="3305"/>
                <a:chExt cx="379" cy="154"/>
              </a:xfrm>
            </p:grpSpPr>
            <p:grpSp>
              <p:nvGrpSpPr>
                <p:cNvPr id="216213" name="Group 400"/>
                <p:cNvGrpSpPr>
                  <a:grpSpLocks/>
                </p:cNvGrpSpPr>
                <p:nvPr/>
              </p:nvGrpSpPr>
              <p:grpSpPr bwMode="auto">
                <a:xfrm>
                  <a:off x="890" y="3305"/>
                  <a:ext cx="325" cy="154"/>
                  <a:chOff x="844" y="3337"/>
                  <a:chExt cx="325" cy="154"/>
                </a:xfrm>
              </p:grpSpPr>
              <p:sp>
                <p:nvSpPr>
                  <p:cNvPr id="93338" name="Rectangle 401"/>
                  <p:cNvSpPr>
                    <a:spLocks noChangeArrowheads="1"/>
                  </p:cNvSpPr>
                  <p:nvPr/>
                </p:nvSpPr>
                <p:spPr bwMode="auto">
                  <a:xfrm>
                    <a:off x="889" y="3370"/>
                    <a:ext cx="245" cy="86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3339" name="Text Box 40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44" y="3337"/>
                    <a:ext cx="325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1000" i="0" smtClean="0">
                        <a:solidFill>
                          <a:srgbClr val="FFFFFF"/>
                        </a:solidFill>
                        <a:latin typeface="Arial" charset="0"/>
                      </a:rPr>
                      <a:t>HTTP</a:t>
                    </a:r>
                  </a:p>
                </p:txBody>
              </p:sp>
            </p:grpSp>
            <p:grpSp>
              <p:nvGrpSpPr>
                <p:cNvPr id="216214" name="Group 403"/>
                <p:cNvGrpSpPr>
                  <a:grpSpLocks/>
                </p:cNvGrpSpPr>
                <p:nvPr/>
              </p:nvGrpSpPr>
              <p:grpSpPr bwMode="auto">
                <a:xfrm>
                  <a:off x="836" y="3334"/>
                  <a:ext cx="354" cy="94"/>
                  <a:chOff x="836" y="3334"/>
                  <a:chExt cx="354" cy="94"/>
                </a:xfrm>
              </p:grpSpPr>
              <p:sp>
                <p:nvSpPr>
                  <p:cNvPr id="93336" name="Rectangle 404"/>
                  <p:cNvSpPr>
                    <a:spLocks noChangeArrowheads="1"/>
                  </p:cNvSpPr>
                  <p:nvPr/>
                </p:nvSpPr>
                <p:spPr bwMode="auto">
                  <a:xfrm>
                    <a:off x="846" y="3340"/>
                    <a:ext cx="88" cy="82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3337" name="Rectangle 405"/>
                  <p:cNvSpPr>
                    <a:spLocks noChangeArrowheads="1"/>
                  </p:cNvSpPr>
                  <p:nvPr/>
                </p:nvSpPr>
                <p:spPr bwMode="auto">
                  <a:xfrm>
                    <a:off x="836" y="3334"/>
                    <a:ext cx="354" cy="94"/>
                  </a:xfrm>
                  <a:prstGeom prst="rect">
                    <a:avLst/>
                  </a:prstGeom>
                  <a:noFill/>
                  <a:ln w="9525">
                    <a:solidFill>
                      <a:schemeClr val="accent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grpSp>
            <p:nvGrpSpPr>
              <p:cNvPr id="216196" name="Group 406"/>
              <p:cNvGrpSpPr>
                <a:grpSpLocks/>
              </p:cNvGrpSpPr>
              <p:nvPr/>
            </p:nvGrpSpPr>
            <p:grpSpPr bwMode="auto">
              <a:xfrm>
                <a:off x="273" y="1138"/>
                <a:ext cx="480" cy="112"/>
                <a:chOff x="627" y="3377"/>
                <a:chExt cx="480" cy="112"/>
              </a:xfrm>
            </p:grpSpPr>
            <p:sp>
              <p:nvSpPr>
                <p:cNvPr id="93332" name="Rectangle 407"/>
                <p:cNvSpPr>
                  <a:spLocks noChangeArrowheads="1"/>
                </p:cNvSpPr>
                <p:nvPr/>
              </p:nvSpPr>
              <p:spPr bwMode="auto">
                <a:xfrm>
                  <a:off x="636" y="3388"/>
                  <a:ext cx="96" cy="93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3333" name="Rectangle 408"/>
                <p:cNvSpPr>
                  <a:spLocks noChangeArrowheads="1"/>
                </p:cNvSpPr>
                <p:nvPr/>
              </p:nvSpPr>
              <p:spPr bwMode="auto">
                <a:xfrm>
                  <a:off x="627" y="3377"/>
                  <a:ext cx="480" cy="112"/>
                </a:xfrm>
                <a:prstGeom prst="rect">
                  <a:avLst/>
                </a:prstGeom>
                <a:noFill/>
                <a:ln w="9525">
                  <a:solidFill>
                    <a:schemeClr val="accent2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216197" name="Group 409"/>
              <p:cNvGrpSpPr>
                <a:grpSpLocks/>
              </p:cNvGrpSpPr>
              <p:nvPr/>
            </p:nvGrpSpPr>
            <p:grpSpPr bwMode="auto">
              <a:xfrm>
                <a:off x="152" y="1285"/>
                <a:ext cx="681" cy="154"/>
                <a:chOff x="504" y="3523"/>
                <a:chExt cx="681" cy="154"/>
              </a:xfrm>
            </p:grpSpPr>
            <p:grpSp>
              <p:nvGrpSpPr>
                <p:cNvPr id="216198" name="Group 410"/>
                <p:cNvGrpSpPr>
                  <a:grpSpLocks/>
                </p:cNvGrpSpPr>
                <p:nvPr/>
              </p:nvGrpSpPr>
              <p:grpSpPr bwMode="auto">
                <a:xfrm>
                  <a:off x="623" y="3523"/>
                  <a:ext cx="492" cy="154"/>
                  <a:chOff x="723" y="3453"/>
                  <a:chExt cx="492" cy="154"/>
                </a:xfrm>
              </p:grpSpPr>
              <p:grpSp>
                <p:nvGrpSpPr>
                  <p:cNvPr id="216202" name="Group 411"/>
                  <p:cNvGrpSpPr>
                    <a:grpSpLocks/>
                  </p:cNvGrpSpPr>
                  <p:nvPr/>
                </p:nvGrpSpPr>
                <p:grpSpPr bwMode="auto">
                  <a:xfrm>
                    <a:off x="836" y="3453"/>
                    <a:ext cx="379" cy="154"/>
                    <a:chOff x="836" y="3305"/>
                    <a:chExt cx="379" cy="154"/>
                  </a:xfrm>
                </p:grpSpPr>
                <p:grpSp>
                  <p:nvGrpSpPr>
                    <p:cNvPr id="216205" name="Group 41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90" y="3305"/>
                      <a:ext cx="325" cy="154"/>
                      <a:chOff x="844" y="3337"/>
                      <a:chExt cx="325" cy="154"/>
                    </a:xfrm>
                  </p:grpSpPr>
                  <p:sp>
                    <p:nvSpPr>
                      <p:cNvPr id="93330" name="Rectangle 41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89" y="3370"/>
                        <a:ext cx="245" cy="8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93331" name="Text Box 414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844" y="3337"/>
                        <a:ext cx="325" cy="1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>
                        <a:spAutoFit/>
                      </a:bodyPr>
                      <a:lstStyle>
                        <a:lvl1pPr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1pPr>
                        <a:lvl2pPr marL="742950" indent="-28575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2pPr>
                        <a:lvl3pPr marL="1143000" indent="-22860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3pPr>
                        <a:lvl4pPr marL="1600200" indent="-22860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4pPr>
                        <a:lvl5pPr marL="2057400" indent="-228600"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 i="1">
                            <a:solidFill>
                              <a:schemeClr val="tx1"/>
                            </a:solidFill>
                            <a:latin typeface="Comic Sans MS" charset="0"/>
                            <a:ea typeface="ＭＳ Ｐゴシック" charset="0"/>
                          </a:defRPr>
                        </a:lvl9pPr>
                      </a:lstStyle>
                      <a:p>
                        <a:pPr>
                          <a:defRPr/>
                        </a:pPr>
                        <a:r>
                          <a:rPr lang="en-US" sz="1000" i="0" smtClean="0">
                            <a:solidFill>
                              <a:srgbClr val="FFFFFF"/>
                            </a:solidFill>
                            <a:latin typeface="Arial" charset="0"/>
                          </a:rPr>
                          <a:t>HTTP</a:t>
                        </a:r>
                      </a:p>
                    </p:txBody>
                  </p:sp>
                </p:grpSp>
                <p:grpSp>
                  <p:nvGrpSpPr>
                    <p:cNvPr id="216206" name="Group 4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36" y="3334"/>
                      <a:ext cx="354" cy="94"/>
                      <a:chOff x="836" y="3334"/>
                      <a:chExt cx="354" cy="94"/>
                    </a:xfrm>
                  </p:grpSpPr>
                  <p:sp>
                    <p:nvSpPr>
                      <p:cNvPr id="93328" name="Rectangle 41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46" y="3340"/>
                        <a:ext cx="88" cy="82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93329" name="Rectangle 41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836" y="3334"/>
                        <a:ext cx="354" cy="94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</p:grpSp>
              <p:sp>
                <p:nvSpPr>
                  <p:cNvPr id="93324" name="Rectangle 418"/>
                  <p:cNvSpPr>
                    <a:spLocks noChangeArrowheads="1"/>
                  </p:cNvSpPr>
                  <p:nvPr/>
                </p:nvSpPr>
                <p:spPr bwMode="auto">
                  <a:xfrm>
                    <a:off x="732" y="3484"/>
                    <a:ext cx="96" cy="93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3325" name="Rectangle 419"/>
                  <p:cNvSpPr>
                    <a:spLocks noChangeArrowheads="1"/>
                  </p:cNvSpPr>
                  <p:nvPr/>
                </p:nvSpPr>
                <p:spPr bwMode="auto">
                  <a:xfrm>
                    <a:off x="723" y="3473"/>
                    <a:ext cx="480" cy="112"/>
                  </a:xfrm>
                  <a:prstGeom prst="rect">
                    <a:avLst/>
                  </a:prstGeom>
                  <a:noFill/>
                  <a:ln w="9525">
                    <a:solidFill>
                      <a:schemeClr val="accent2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  <p:sp>
              <p:nvSpPr>
                <p:cNvPr id="93320" name="Rectangle 420"/>
                <p:cNvSpPr>
                  <a:spLocks noChangeArrowheads="1"/>
                </p:cNvSpPr>
                <p:nvPr/>
              </p:nvSpPr>
              <p:spPr bwMode="auto">
                <a:xfrm>
                  <a:off x="517" y="3545"/>
                  <a:ext cx="94" cy="108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3321" name="Rectangle 421"/>
                <p:cNvSpPr>
                  <a:spLocks noChangeArrowheads="1"/>
                </p:cNvSpPr>
                <p:nvPr/>
              </p:nvSpPr>
              <p:spPr bwMode="auto">
                <a:xfrm>
                  <a:off x="1115" y="3544"/>
                  <a:ext cx="60" cy="108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3322" name="Rectangle 422"/>
                <p:cNvSpPr>
                  <a:spLocks noChangeArrowheads="1"/>
                </p:cNvSpPr>
                <p:nvPr/>
              </p:nvSpPr>
              <p:spPr bwMode="auto">
                <a:xfrm>
                  <a:off x="504" y="3529"/>
                  <a:ext cx="681" cy="13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216191" name="Group 423"/>
            <p:cNvGrpSpPr>
              <a:grpSpLocks/>
            </p:cNvGrpSpPr>
            <p:nvPr/>
          </p:nvGrpSpPr>
          <p:grpSpPr bwMode="auto">
            <a:xfrm>
              <a:off x="2517" y="3555"/>
              <a:ext cx="325" cy="154"/>
              <a:chOff x="844" y="3337"/>
              <a:chExt cx="325" cy="154"/>
            </a:xfrm>
          </p:grpSpPr>
          <p:sp>
            <p:nvSpPr>
              <p:cNvPr id="93313" name="Rectangle 424"/>
              <p:cNvSpPr>
                <a:spLocks noChangeArrowheads="1"/>
              </p:cNvSpPr>
              <p:nvPr/>
            </p:nvSpPr>
            <p:spPr bwMode="auto">
              <a:xfrm>
                <a:off x="889" y="3370"/>
                <a:ext cx="245" cy="8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314" name="Text Box 425"/>
              <p:cNvSpPr txBox="1">
                <a:spLocks noChangeArrowheads="1"/>
              </p:cNvSpPr>
              <p:nvPr/>
            </p:nvSpPr>
            <p:spPr bwMode="auto">
              <a:xfrm>
                <a:off x="844" y="3337"/>
                <a:ext cx="325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i="0" smtClean="0">
                    <a:solidFill>
                      <a:srgbClr val="FFFFFF"/>
                    </a:solidFill>
                    <a:latin typeface="Arial" charset="0"/>
                  </a:rPr>
                  <a:t>HTTP</a:t>
                </a:r>
              </a:p>
            </p:txBody>
          </p:sp>
        </p:grpSp>
      </p:grpSp>
      <p:grpSp>
        <p:nvGrpSpPr>
          <p:cNvPr id="708061" name="Group 477"/>
          <p:cNvGrpSpPr>
            <a:grpSpLocks/>
          </p:cNvGrpSpPr>
          <p:nvPr/>
        </p:nvGrpSpPr>
        <p:grpSpPr bwMode="auto">
          <a:xfrm>
            <a:off x="76200" y="1119188"/>
            <a:ext cx="1081088" cy="1016000"/>
            <a:chOff x="2256" y="3531"/>
            <a:chExt cx="681" cy="640"/>
          </a:xfrm>
        </p:grpSpPr>
        <p:grpSp>
          <p:nvGrpSpPr>
            <p:cNvPr id="216157" name="Group 321"/>
            <p:cNvGrpSpPr>
              <a:grpSpLocks/>
            </p:cNvGrpSpPr>
            <p:nvPr/>
          </p:nvGrpSpPr>
          <p:grpSpPr bwMode="auto">
            <a:xfrm>
              <a:off x="2482" y="3684"/>
              <a:ext cx="379" cy="154"/>
              <a:chOff x="740" y="3209"/>
              <a:chExt cx="379" cy="154"/>
            </a:xfrm>
          </p:grpSpPr>
          <p:grpSp>
            <p:nvGrpSpPr>
              <p:cNvPr id="216185" name="Group 322"/>
              <p:cNvGrpSpPr>
                <a:grpSpLocks/>
              </p:cNvGrpSpPr>
              <p:nvPr/>
            </p:nvGrpSpPr>
            <p:grpSpPr bwMode="auto">
              <a:xfrm>
                <a:off x="794" y="3209"/>
                <a:ext cx="325" cy="154"/>
                <a:chOff x="844" y="3337"/>
                <a:chExt cx="325" cy="154"/>
              </a:xfrm>
            </p:grpSpPr>
            <p:sp>
              <p:nvSpPr>
                <p:cNvPr id="93309" name="Rectangle 323"/>
                <p:cNvSpPr>
                  <a:spLocks noChangeArrowheads="1"/>
                </p:cNvSpPr>
                <p:nvPr/>
              </p:nvSpPr>
              <p:spPr bwMode="auto">
                <a:xfrm>
                  <a:off x="889" y="3370"/>
                  <a:ext cx="245" cy="86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3310" name="Text Box 324"/>
                <p:cNvSpPr txBox="1">
                  <a:spLocks noChangeArrowheads="1"/>
                </p:cNvSpPr>
                <p:nvPr/>
              </p:nvSpPr>
              <p:spPr bwMode="auto">
                <a:xfrm>
                  <a:off x="844" y="3337"/>
                  <a:ext cx="325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>
                    <a:defRPr/>
                  </a:pPr>
                  <a:r>
                    <a:rPr lang="en-US" sz="1000" i="0" smtClean="0">
                      <a:solidFill>
                        <a:srgbClr val="FFFFFF"/>
                      </a:solidFill>
                      <a:latin typeface="Arial" charset="0"/>
                    </a:rPr>
                    <a:t>HTTP</a:t>
                  </a:r>
                </a:p>
              </p:txBody>
            </p:sp>
          </p:grpSp>
          <p:sp>
            <p:nvSpPr>
              <p:cNvPr id="93307" name="Rectangle 325"/>
              <p:cNvSpPr>
                <a:spLocks noChangeArrowheads="1"/>
              </p:cNvSpPr>
              <p:nvPr/>
            </p:nvSpPr>
            <p:spPr bwMode="auto">
              <a:xfrm>
                <a:off x="750" y="3244"/>
                <a:ext cx="88" cy="8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308" name="Rectangle 326"/>
              <p:cNvSpPr>
                <a:spLocks noChangeArrowheads="1"/>
              </p:cNvSpPr>
              <p:nvPr/>
            </p:nvSpPr>
            <p:spPr bwMode="auto">
              <a:xfrm>
                <a:off x="740" y="3238"/>
                <a:ext cx="354" cy="94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6158" name="Group 327"/>
            <p:cNvGrpSpPr>
              <a:grpSpLocks/>
            </p:cNvGrpSpPr>
            <p:nvPr/>
          </p:nvGrpSpPr>
          <p:grpSpPr bwMode="auto">
            <a:xfrm>
              <a:off x="2482" y="3844"/>
              <a:ext cx="379" cy="154"/>
              <a:chOff x="836" y="3305"/>
              <a:chExt cx="379" cy="154"/>
            </a:xfrm>
          </p:grpSpPr>
          <p:grpSp>
            <p:nvGrpSpPr>
              <p:cNvPr id="216179" name="Group 328"/>
              <p:cNvGrpSpPr>
                <a:grpSpLocks/>
              </p:cNvGrpSpPr>
              <p:nvPr/>
            </p:nvGrpSpPr>
            <p:grpSpPr bwMode="auto">
              <a:xfrm>
                <a:off x="890" y="3305"/>
                <a:ext cx="325" cy="154"/>
                <a:chOff x="844" y="3337"/>
                <a:chExt cx="325" cy="154"/>
              </a:xfrm>
            </p:grpSpPr>
            <p:sp>
              <p:nvSpPr>
                <p:cNvPr id="93304" name="Rectangle 329"/>
                <p:cNvSpPr>
                  <a:spLocks noChangeArrowheads="1"/>
                </p:cNvSpPr>
                <p:nvPr/>
              </p:nvSpPr>
              <p:spPr bwMode="auto">
                <a:xfrm>
                  <a:off x="889" y="3370"/>
                  <a:ext cx="245" cy="86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3305" name="Text Box 330"/>
                <p:cNvSpPr txBox="1">
                  <a:spLocks noChangeArrowheads="1"/>
                </p:cNvSpPr>
                <p:nvPr/>
              </p:nvSpPr>
              <p:spPr bwMode="auto">
                <a:xfrm>
                  <a:off x="844" y="3337"/>
                  <a:ext cx="325" cy="15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i="1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>
                    <a:defRPr/>
                  </a:pPr>
                  <a:r>
                    <a:rPr lang="en-US" sz="1000" i="0" smtClean="0">
                      <a:solidFill>
                        <a:srgbClr val="FFFFFF"/>
                      </a:solidFill>
                      <a:latin typeface="Arial" charset="0"/>
                    </a:rPr>
                    <a:t>HTTP</a:t>
                  </a:r>
                </a:p>
              </p:txBody>
            </p:sp>
          </p:grpSp>
          <p:grpSp>
            <p:nvGrpSpPr>
              <p:cNvPr id="216180" name="Group 331"/>
              <p:cNvGrpSpPr>
                <a:grpSpLocks/>
              </p:cNvGrpSpPr>
              <p:nvPr/>
            </p:nvGrpSpPr>
            <p:grpSpPr bwMode="auto">
              <a:xfrm>
                <a:off x="836" y="3334"/>
                <a:ext cx="354" cy="94"/>
                <a:chOff x="836" y="3334"/>
                <a:chExt cx="354" cy="94"/>
              </a:xfrm>
            </p:grpSpPr>
            <p:sp>
              <p:nvSpPr>
                <p:cNvPr id="93302" name="Rectangle 332"/>
                <p:cNvSpPr>
                  <a:spLocks noChangeArrowheads="1"/>
                </p:cNvSpPr>
                <p:nvPr/>
              </p:nvSpPr>
              <p:spPr bwMode="auto">
                <a:xfrm>
                  <a:off x="846" y="3340"/>
                  <a:ext cx="88" cy="8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3303" name="Rectangle 333"/>
                <p:cNvSpPr>
                  <a:spLocks noChangeArrowheads="1"/>
                </p:cNvSpPr>
                <p:nvPr/>
              </p:nvSpPr>
              <p:spPr bwMode="auto">
                <a:xfrm>
                  <a:off x="836" y="3334"/>
                  <a:ext cx="354" cy="94"/>
                </a:xfrm>
                <a:prstGeom prst="rect">
                  <a:avLst/>
                </a:prstGeom>
                <a:noFill/>
                <a:ln w="9525">
                  <a:solidFill>
                    <a:schemeClr val="accent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216159" name="Group 334"/>
            <p:cNvGrpSpPr>
              <a:grpSpLocks/>
            </p:cNvGrpSpPr>
            <p:nvPr/>
          </p:nvGrpSpPr>
          <p:grpSpPr bwMode="auto">
            <a:xfrm>
              <a:off x="2369" y="3858"/>
              <a:ext cx="480" cy="112"/>
              <a:chOff x="627" y="3377"/>
              <a:chExt cx="480" cy="112"/>
            </a:xfrm>
          </p:grpSpPr>
          <p:sp>
            <p:nvSpPr>
              <p:cNvPr id="93298" name="Rectangle 335"/>
              <p:cNvSpPr>
                <a:spLocks noChangeArrowheads="1"/>
              </p:cNvSpPr>
              <p:nvPr/>
            </p:nvSpPr>
            <p:spPr bwMode="auto">
              <a:xfrm>
                <a:off x="636" y="3388"/>
                <a:ext cx="96" cy="9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299" name="Rectangle 336"/>
              <p:cNvSpPr>
                <a:spLocks noChangeArrowheads="1"/>
              </p:cNvSpPr>
              <p:nvPr/>
            </p:nvSpPr>
            <p:spPr bwMode="auto">
              <a:xfrm>
                <a:off x="627" y="3377"/>
                <a:ext cx="480" cy="112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6160" name="Group 360"/>
            <p:cNvGrpSpPr>
              <a:grpSpLocks/>
            </p:cNvGrpSpPr>
            <p:nvPr/>
          </p:nvGrpSpPr>
          <p:grpSpPr bwMode="auto">
            <a:xfrm>
              <a:off x="2534" y="3531"/>
              <a:ext cx="325" cy="154"/>
              <a:chOff x="844" y="3337"/>
              <a:chExt cx="325" cy="154"/>
            </a:xfrm>
          </p:grpSpPr>
          <p:sp>
            <p:nvSpPr>
              <p:cNvPr id="93296" name="Rectangle 361"/>
              <p:cNvSpPr>
                <a:spLocks noChangeArrowheads="1"/>
              </p:cNvSpPr>
              <p:nvPr/>
            </p:nvSpPr>
            <p:spPr bwMode="auto">
              <a:xfrm>
                <a:off x="889" y="3370"/>
                <a:ext cx="245" cy="86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297" name="Text Box 362"/>
              <p:cNvSpPr txBox="1">
                <a:spLocks noChangeArrowheads="1"/>
              </p:cNvSpPr>
              <p:nvPr/>
            </p:nvSpPr>
            <p:spPr bwMode="auto">
              <a:xfrm>
                <a:off x="844" y="3337"/>
                <a:ext cx="325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i="1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1000" i="0" smtClean="0">
                    <a:solidFill>
                      <a:srgbClr val="FFFFFF"/>
                    </a:solidFill>
                    <a:latin typeface="Arial" charset="0"/>
                  </a:rPr>
                  <a:t>HTTP</a:t>
                </a:r>
              </a:p>
            </p:txBody>
          </p:sp>
        </p:grpSp>
        <p:grpSp>
          <p:nvGrpSpPr>
            <p:cNvPr id="216161" name="Group 461"/>
            <p:cNvGrpSpPr>
              <a:grpSpLocks/>
            </p:cNvGrpSpPr>
            <p:nvPr/>
          </p:nvGrpSpPr>
          <p:grpSpPr bwMode="auto">
            <a:xfrm>
              <a:off x="2256" y="4017"/>
              <a:ext cx="681" cy="154"/>
              <a:chOff x="-341" y="3180"/>
              <a:chExt cx="681" cy="154"/>
            </a:xfrm>
          </p:grpSpPr>
          <p:sp>
            <p:nvSpPr>
              <p:cNvPr id="93283" name="Rectangle 457"/>
              <p:cNvSpPr>
                <a:spLocks noChangeArrowheads="1"/>
              </p:cNvSpPr>
              <p:nvPr/>
            </p:nvSpPr>
            <p:spPr bwMode="auto">
              <a:xfrm>
                <a:off x="-341" y="3186"/>
                <a:ext cx="681" cy="13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16163" name="Group 445"/>
              <p:cNvGrpSpPr>
                <a:grpSpLocks/>
              </p:cNvGrpSpPr>
              <p:nvPr/>
            </p:nvGrpSpPr>
            <p:grpSpPr bwMode="auto">
              <a:xfrm>
                <a:off x="-222" y="3180"/>
                <a:ext cx="492" cy="154"/>
                <a:chOff x="723" y="3453"/>
                <a:chExt cx="492" cy="154"/>
              </a:xfrm>
            </p:grpSpPr>
            <p:grpSp>
              <p:nvGrpSpPr>
                <p:cNvPr id="216166" name="Group 446"/>
                <p:cNvGrpSpPr>
                  <a:grpSpLocks/>
                </p:cNvGrpSpPr>
                <p:nvPr/>
              </p:nvGrpSpPr>
              <p:grpSpPr bwMode="auto">
                <a:xfrm>
                  <a:off x="836" y="3453"/>
                  <a:ext cx="379" cy="154"/>
                  <a:chOff x="836" y="3305"/>
                  <a:chExt cx="379" cy="154"/>
                </a:xfrm>
              </p:grpSpPr>
              <p:grpSp>
                <p:nvGrpSpPr>
                  <p:cNvPr id="216169" name="Group 447"/>
                  <p:cNvGrpSpPr>
                    <a:grpSpLocks/>
                  </p:cNvGrpSpPr>
                  <p:nvPr/>
                </p:nvGrpSpPr>
                <p:grpSpPr bwMode="auto">
                  <a:xfrm>
                    <a:off x="890" y="3305"/>
                    <a:ext cx="325" cy="154"/>
                    <a:chOff x="844" y="3337"/>
                    <a:chExt cx="325" cy="154"/>
                  </a:xfrm>
                </p:grpSpPr>
                <p:sp>
                  <p:nvSpPr>
                    <p:cNvPr id="93294" name="Rectangle 4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89" y="3370"/>
                      <a:ext cx="245" cy="86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93295" name="Text Box 44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44" y="3337"/>
                      <a:ext cx="325" cy="15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=""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>
                        <a:defRPr i="1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0"/>
                        </a:defRPr>
                      </a:lvl1pPr>
                      <a:lvl2pPr marL="742950" indent="-285750">
                        <a:defRPr i="1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0"/>
                        </a:defRPr>
                      </a:lvl2pPr>
                      <a:lvl3pPr marL="1143000" indent="-228600">
                        <a:defRPr i="1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0"/>
                        </a:defRPr>
                      </a:lvl3pPr>
                      <a:lvl4pPr marL="1600200" indent="-228600">
                        <a:defRPr i="1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0"/>
                        </a:defRPr>
                      </a:lvl4pPr>
                      <a:lvl5pPr marL="2057400" indent="-228600">
                        <a:defRPr i="1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i="1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i="1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i="1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i="1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0"/>
                        </a:defRPr>
                      </a:lvl9pPr>
                    </a:lstStyle>
                    <a:p>
                      <a:pPr>
                        <a:defRPr/>
                      </a:pPr>
                      <a:r>
                        <a:rPr lang="en-US" sz="1000" i="0" smtClean="0">
                          <a:solidFill>
                            <a:srgbClr val="FFFFFF"/>
                          </a:solidFill>
                          <a:latin typeface="Arial" charset="0"/>
                        </a:rPr>
                        <a:t>HTTP</a:t>
                      </a:r>
                    </a:p>
                  </p:txBody>
                </p:sp>
              </p:grpSp>
              <p:grpSp>
                <p:nvGrpSpPr>
                  <p:cNvPr id="216170" name="Group 450"/>
                  <p:cNvGrpSpPr>
                    <a:grpSpLocks/>
                  </p:cNvGrpSpPr>
                  <p:nvPr/>
                </p:nvGrpSpPr>
                <p:grpSpPr bwMode="auto">
                  <a:xfrm>
                    <a:off x="836" y="3334"/>
                    <a:ext cx="354" cy="94"/>
                    <a:chOff x="836" y="3334"/>
                    <a:chExt cx="354" cy="94"/>
                  </a:xfrm>
                </p:grpSpPr>
                <p:sp>
                  <p:nvSpPr>
                    <p:cNvPr id="93292" name="Rectangle 4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46" y="3340"/>
                      <a:ext cx="88" cy="82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solidFill>
                        <a:schemeClr val="bg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93293" name="Rectangle 4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36" y="3334"/>
                      <a:ext cx="354" cy="94"/>
                    </a:xfrm>
                    <a:prstGeom prst="rect">
                      <a:avLst/>
                    </a:prstGeom>
                    <a:noFill/>
                    <a:ln w="9525">
                      <a:solidFill>
                        <a:schemeClr val="accent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=""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AF507438-7753-43e0-B8FC-AC1667EBCBE1}">
                        <a14:hiddenEffects xmlns="" xmlns:a14="http://schemas.microsoft.com/office/drawing/2010/main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</p:grpSp>
            <p:sp>
              <p:nvSpPr>
                <p:cNvPr id="93288" name="Rectangle 453"/>
                <p:cNvSpPr>
                  <a:spLocks noChangeArrowheads="1"/>
                </p:cNvSpPr>
                <p:nvPr/>
              </p:nvSpPr>
              <p:spPr bwMode="auto">
                <a:xfrm>
                  <a:off x="732" y="3484"/>
                  <a:ext cx="96" cy="93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93289" name="Rectangle 454"/>
                <p:cNvSpPr>
                  <a:spLocks noChangeArrowheads="1"/>
                </p:cNvSpPr>
                <p:nvPr/>
              </p:nvSpPr>
              <p:spPr bwMode="auto">
                <a:xfrm>
                  <a:off x="723" y="3473"/>
                  <a:ext cx="480" cy="112"/>
                </a:xfrm>
                <a:prstGeom prst="rect">
                  <a:avLst/>
                </a:prstGeom>
                <a:noFill/>
                <a:ln w="9525">
                  <a:solidFill>
                    <a:schemeClr val="accent2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93285" name="Rectangle 455"/>
              <p:cNvSpPr>
                <a:spLocks noChangeArrowheads="1"/>
              </p:cNvSpPr>
              <p:nvPr/>
            </p:nvSpPr>
            <p:spPr bwMode="auto">
              <a:xfrm>
                <a:off x="-328" y="3202"/>
                <a:ext cx="94" cy="10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286" name="Rectangle 456"/>
              <p:cNvSpPr>
                <a:spLocks noChangeArrowheads="1"/>
              </p:cNvSpPr>
              <p:nvPr/>
            </p:nvSpPr>
            <p:spPr bwMode="auto">
              <a:xfrm>
                <a:off x="270" y="3201"/>
                <a:ext cx="60" cy="10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708046" name="Group 462"/>
          <p:cNvGrpSpPr>
            <a:grpSpLocks/>
          </p:cNvGrpSpPr>
          <p:nvPr/>
        </p:nvGrpSpPr>
        <p:grpSpPr bwMode="auto">
          <a:xfrm>
            <a:off x="414338" y="4756150"/>
            <a:ext cx="1081087" cy="244475"/>
            <a:chOff x="-341" y="3180"/>
            <a:chExt cx="681" cy="154"/>
          </a:xfrm>
        </p:grpSpPr>
        <p:sp>
          <p:nvSpPr>
            <p:cNvPr id="93265" name="Rectangle 463"/>
            <p:cNvSpPr>
              <a:spLocks noChangeArrowheads="1"/>
            </p:cNvSpPr>
            <p:nvPr/>
          </p:nvSpPr>
          <p:spPr bwMode="auto">
            <a:xfrm>
              <a:off x="-341" y="3186"/>
              <a:ext cx="681" cy="1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6145" name="Group 464"/>
            <p:cNvGrpSpPr>
              <a:grpSpLocks/>
            </p:cNvGrpSpPr>
            <p:nvPr/>
          </p:nvGrpSpPr>
          <p:grpSpPr bwMode="auto">
            <a:xfrm>
              <a:off x="-222" y="3180"/>
              <a:ext cx="492" cy="154"/>
              <a:chOff x="723" y="3453"/>
              <a:chExt cx="492" cy="154"/>
            </a:xfrm>
          </p:grpSpPr>
          <p:grpSp>
            <p:nvGrpSpPr>
              <p:cNvPr id="216148" name="Group 465"/>
              <p:cNvGrpSpPr>
                <a:grpSpLocks/>
              </p:cNvGrpSpPr>
              <p:nvPr/>
            </p:nvGrpSpPr>
            <p:grpSpPr bwMode="auto">
              <a:xfrm>
                <a:off x="836" y="3453"/>
                <a:ext cx="379" cy="154"/>
                <a:chOff x="836" y="3305"/>
                <a:chExt cx="379" cy="154"/>
              </a:xfrm>
            </p:grpSpPr>
            <p:grpSp>
              <p:nvGrpSpPr>
                <p:cNvPr id="216151" name="Group 466"/>
                <p:cNvGrpSpPr>
                  <a:grpSpLocks/>
                </p:cNvGrpSpPr>
                <p:nvPr/>
              </p:nvGrpSpPr>
              <p:grpSpPr bwMode="auto">
                <a:xfrm>
                  <a:off x="890" y="3305"/>
                  <a:ext cx="325" cy="154"/>
                  <a:chOff x="844" y="3337"/>
                  <a:chExt cx="325" cy="154"/>
                </a:xfrm>
              </p:grpSpPr>
              <p:sp>
                <p:nvSpPr>
                  <p:cNvPr id="93276" name="Rectangle 467"/>
                  <p:cNvSpPr>
                    <a:spLocks noChangeArrowheads="1"/>
                  </p:cNvSpPr>
                  <p:nvPr/>
                </p:nvSpPr>
                <p:spPr bwMode="auto">
                  <a:xfrm>
                    <a:off x="889" y="3370"/>
                    <a:ext cx="245" cy="86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3277" name="Text Box 46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44" y="3337"/>
                    <a:ext cx="325" cy="15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i="1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1000" i="0" smtClean="0">
                        <a:solidFill>
                          <a:srgbClr val="FFFFFF"/>
                        </a:solidFill>
                        <a:latin typeface="Arial" charset="0"/>
                      </a:rPr>
                      <a:t>HTTP</a:t>
                    </a:r>
                  </a:p>
                </p:txBody>
              </p:sp>
            </p:grpSp>
            <p:grpSp>
              <p:nvGrpSpPr>
                <p:cNvPr id="216152" name="Group 469"/>
                <p:cNvGrpSpPr>
                  <a:grpSpLocks/>
                </p:cNvGrpSpPr>
                <p:nvPr/>
              </p:nvGrpSpPr>
              <p:grpSpPr bwMode="auto">
                <a:xfrm>
                  <a:off x="836" y="3334"/>
                  <a:ext cx="354" cy="94"/>
                  <a:chOff x="836" y="3334"/>
                  <a:chExt cx="354" cy="94"/>
                </a:xfrm>
              </p:grpSpPr>
              <p:sp>
                <p:nvSpPr>
                  <p:cNvPr id="93274" name="Rectangle 470"/>
                  <p:cNvSpPr>
                    <a:spLocks noChangeArrowheads="1"/>
                  </p:cNvSpPr>
                  <p:nvPr/>
                </p:nvSpPr>
                <p:spPr bwMode="auto">
                  <a:xfrm>
                    <a:off x="846" y="3340"/>
                    <a:ext cx="88" cy="82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bg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93275" name="Rectangle 471"/>
                  <p:cNvSpPr>
                    <a:spLocks noChangeArrowheads="1"/>
                  </p:cNvSpPr>
                  <p:nvPr/>
                </p:nvSpPr>
                <p:spPr bwMode="auto">
                  <a:xfrm>
                    <a:off x="836" y="3334"/>
                    <a:ext cx="354" cy="94"/>
                  </a:xfrm>
                  <a:prstGeom prst="rect">
                    <a:avLst/>
                  </a:prstGeom>
                  <a:noFill/>
                  <a:ln w="9525">
                    <a:solidFill>
                      <a:schemeClr val="accent1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000000"/>
                      </a:solidFill>
                    </a:endParaRPr>
                  </a:p>
                </p:txBody>
              </p:sp>
            </p:grpSp>
          </p:grpSp>
          <p:sp>
            <p:nvSpPr>
              <p:cNvPr id="93270" name="Rectangle 472"/>
              <p:cNvSpPr>
                <a:spLocks noChangeArrowheads="1"/>
              </p:cNvSpPr>
              <p:nvPr/>
            </p:nvSpPr>
            <p:spPr bwMode="auto">
              <a:xfrm>
                <a:off x="732" y="3484"/>
                <a:ext cx="96" cy="9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271" name="Rectangle 473"/>
              <p:cNvSpPr>
                <a:spLocks noChangeArrowheads="1"/>
              </p:cNvSpPr>
              <p:nvPr/>
            </p:nvSpPr>
            <p:spPr bwMode="auto">
              <a:xfrm>
                <a:off x="723" y="3473"/>
                <a:ext cx="480" cy="112"/>
              </a:xfrm>
              <a:prstGeom prst="rect">
                <a:avLst/>
              </a:prstGeom>
              <a:noFill/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3267" name="Rectangle 474"/>
            <p:cNvSpPr>
              <a:spLocks noChangeArrowheads="1"/>
            </p:cNvSpPr>
            <p:nvPr/>
          </p:nvSpPr>
          <p:spPr bwMode="auto">
            <a:xfrm>
              <a:off x="-328" y="3202"/>
              <a:ext cx="94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268" name="Rectangle 475"/>
            <p:cNvSpPr>
              <a:spLocks noChangeArrowheads="1"/>
            </p:cNvSpPr>
            <p:nvPr/>
          </p:nvSpPr>
          <p:spPr bwMode="auto">
            <a:xfrm>
              <a:off x="270" y="3201"/>
              <a:ext cx="60" cy="10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708062" name="Picture 47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613" y="855663"/>
            <a:ext cx="1243012" cy="7683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08064" name="Rectangle 480"/>
          <p:cNvSpPr>
            <a:spLocks noChangeArrowheads="1"/>
          </p:cNvSpPr>
          <p:nvPr/>
        </p:nvSpPr>
        <p:spPr bwMode="auto">
          <a:xfrm>
            <a:off x="3357563" y="1019175"/>
            <a:ext cx="3865562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0"/>
              <a:buChar char="v"/>
              <a:defRPr/>
            </a:pPr>
            <a:r>
              <a:rPr lang="en-US" sz="2000" i="0">
                <a:solidFill>
                  <a:srgbClr val="000000"/>
                </a:solidFill>
                <a:latin typeface="Gill Sans MT" charset="0"/>
                <a:ea typeface="ＭＳ Ｐゴシック" charset="0"/>
              </a:rPr>
              <a:t>web page </a:t>
            </a:r>
            <a:r>
              <a:rPr lang="en-US" sz="2000">
                <a:solidFill>
                  <a:srgbClr val="C00000"/>
                </a:solidFill>
                <a:latin typeface="Gill Sans MT" charset="0"/>
                <a:ea typeface="ＭＳ Ｐゴシック" charset="0"/>
              </a:rPr>
              <a:t>finally (!!!)</a:t>
            </a:r>
            <a:r>
              <a:rPr lang="en-US" sz="2000" i="0">
                <a:solidFill>
                  <a:srgbClr val="C00000"/>
                </a:solidFill>
                <a:latin typeface="Gill Sans MT" charset="0"/>
                <a:ea typeface="ＭＳ Ｐゴシック" charset="0"/>
              </a:rPr>
              <a:t> </a:t>
            </a:r>
            <a:r>
              <a:rPr lang="en-US" sz="2000" i="0">
                <a:solidFill>
                  <a:srgbClr val="000000"/>
                </a:solidFill>
                <a:latin typeface="Gill Sans MT" charset="0"/>
                <a:ea typeface="ＭＳ Ｐゴシック" charset="0"/>
              </a:rPr>
              <a:t>displayed</a:t>
            </a:r>
          </a:p>
        </p:txBody>
      </p:sp>
      <p:grpSp>
        <p:nvGrpSpPr>
          <p:cNvPr id="216095" name="Group 248"/>
          <p:cNvGrpSpPr>
            <a:grpSpLocks/>
          </p:cNvGrpSpPr>
          <p:nvPr/>
        </p:nvGrpSpPr>
        <p:grpSpPr bwMode="auto">
          <a:xfrm>
            <a:off x="2470150" y="4932363"/>
            <a:ext cx="333375" cy="581025"/>
            <a:chOff x="4140" y="429"/>
            <a:chExt cx="1425" cy="2396"/>
          </a:xfrm>
        </p:grpSpPr>
        <p:sp>
          <p:nvSpPr>
            <p:cNvPr id="216112" name="Freeform 148"/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26 w 354"/>
                <a:gd name="T1" fmla="*/ 0 h 2742"/>
                <a:gd name="T2" fmla="*/ 145 w 354"/>
                <a:gd name="T3" fmla="*/ 164 h 2742"/>
                <a:gd name="T4" fmla="*/ 142 w 354"/>
                <a:gd name="T5" fmla="*/ 1268 h 2742"/>
                <a:gd name="T6" fmla="*/ 0 w 354"/>
                <a:gd name="T7" fmla="*/ 1325 h 2742"/>
                <a:gd name="T8" fmla="*/ 26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34" name="Rectangle 149"/>
            <p:cNvSpPr>
              <a:spLocks noChangeArrowheads="1"/>
            </p:cNvSpPr>
            <p:nvPr/>
          </p:nvSpPr>
          <p:spPr bwMode="auto">
            <a:xfrm>
              <a:off x="4208" y="429"/>
              <a:ext cx="1045" cy="2285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6114" name="Freeform 150"/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3 w 211"/>
                <a:gd name="T1" fmla="*/ 0 h 2537"/>
                <a:gd name="T2" fmla="*/ 87 w 211"/>
                <a:gd name="T3" fmla="*/ 106 h 2537"/>
                <a:gd name="T4" fmla="*/ 3 w 211"/>
                <a:gd name="T5" fmla="*/ 1208 h 2537"/>
                <a:gd name="T6" fmla="*/ 3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6115" name="Freeform 151"/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136 w 328"/>
                <a:gd name="T3" fmla="*/ 62 h 226"/>
                <a:gd name="T4" fmla="*/ 135 w 328"/>
                <a:gd name="T5" fmla="*/ 110 h 226"/>
                <a:gd name="T6" fmla="*/ 0 w 328"/>
                <a:gd name="T7" fmla="*/ 49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37" name="Rectangle 152"/>
            <p:cNvSpPr>
              <a:spLocks noChangeArrowheads="1"/>
            </p:cNvSpPr>
            <p:nvPr/>
          </p:nvSpPr>
          <p:spPr bwMode="auto">
            <a:xfrm>
              <a:off x="4215" y="691"/>
              <a:ext cx="590" cy="5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6117" name="Group 153"/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93263" name="AutoShape 154"/>
              <p:cNvSpPr>
                <a:spLocks noChangeArrowheads="1"/>
              </p:cNvSpPr>
              <p:nvPr/>
            </p:nvSpPr>
            <p:spPr bwMode="auto">
              <a:xfrm>
                <a:off x="616" y="2571"/>
                <a:ext cx="720" cy="1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264" name="AutoShape 155"/>
              <p:cNvSpPr>
                <a:spLocks noChangeArrowheads="1"/>
              </p:cNvSpPr>
              <p:nvPr/>
            </p:nvSpPr>
            <p:spPr bwMode="auto">
              <a:xfrm>
                <a:off x="633" y="2590"/>
                <a:ext cx="686" cy="10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3239" name="Rectangle 156"/>
            <p:cNvSpPr>
              <a:spLocks noChangeArrowheads="1"/>
            </p:cNvSpPr>
            <p:nvPr/>
          </p:nvSpPr>
          <p:spPr bwMode="auto">
            <a:xfrm>
              <a:off x="4221" y="1018"/>
              <a:ext cx="597" cy="4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6119" name="Group 157"/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93261" name="AutoShape 158"/>
              <p:cNvSpPr>
                <a:spLocks noChangeArrowheads="1"/>
              </p:cNvSpPr>
              <p:nvPr/>
            </p:nvSpPr>
            <p:spPr bwMode="auto">
              <a:xfrm>
                <a:off x="610" y="2566"/>
                <a:ext cx="728" cy="14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262" name="AutoShape 159"/>
              <p:cNvSpPr>
                <a:spLocks noChangeArrowheads="1"/>
              </p:cNvSpPr>
              <p:nvPr/>
            </p:nvSpPr>
            <p:spPr bwMode="auto">
              <a:xfrm>
                <a:off x="627" y="2580"/>
                <a:ext cx="694" cy="10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3241" name="Rectangle 160"/>
            <p:cNvSpPr>
              <a:spLocks noChangeArrowheads="1"/>
            </p:cNvSpPr>
            <p:nvPr/>
          </p:nvSpPr>
          <p:spPr bwMode="auto">
            <a:xfrm>
              <a:off x="4215" y="1359"/>
              <a:ext cx="597" cy="4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242" name="Rectangle 161"/>
            <p:cNvSpPr>
              <a:spLocks noChangeArrowheads="1"/>
            </p:cNvSpPr>
            <p:nvPr/>
          </p:nvSpPr>
          <p:spPr bwMode="auto">
            <a:xfrm>
              <a:off x="4228" y="1653"/>
              <a:ext cx="597" cy="4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216122" name="Group 162"/>
            <p:cNvGrpSpPr>
              <a:grpSpLocks/>
            </p:cNvGrpSpPr>
            <p:nvPr/>
          </p:nvGrpSpPr>
          <p:grpSpPr bwMode="auto">
            <a:xfrm>
              <a:off x="4735" y="1627"/>
              <a:ext cx="582" cy="151"/>
              <a:chOff x="614" y="2568"/>
              <a:chExt cx="725" cy="139"/>
            </a:xfrm>
          </p:grpSpPr>
          <p:sp>
            <p:nvSpPr>
              <p:cNvPr id="93259" name="AutoShape 163"/>
              <p:cNvSpPr>
                <a:spLocks noChangeArrowheads="1"/>
              </p:cNvSpPr>
              <p:nvPr/>
            </p:nvSpPr>
            <p:spPr bwMode="auto">
              <a:xfrm>
                <a:off x="617" y="2568"/>
                <a:ext cx="719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260" name="AutoShape 164"/>
              <p:cNvSpPr>
                <a:spLocks noChangeArrowheads="1"/>
              </p:cNvSpPr>
              <p:nvPr/>
            </p:nvSpPr>
            <p:spPr bwMode="auto">
              <a:xfrm>
                <a:off x="634" y="2586"/>
                <a:ext cx="685" cy="10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216123" name="Freeform 165"/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136 w 328"/>
                <a:gd name="T3" fmla="*/ 61 h 226"/>
                <a:gd name="T4" fmla="*/ 135 w 328"/>
                <a:gd name="T5" fmla="*/ 108 h 226"/>
                <a:gd name="T6" fmla="*/ 0 w 328"/>
                <a:gd name="T7" fmla="*/ 47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216124" name="Group 166"/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93257" name="AutoShape 167"/>
              <p:cNvSpPr>
                <a:spLocks noChangeArrowheads="1"/>
              </p:cNvSpPr>
              <p:nvPr/>
            </p:nvSpPr>
            <p:spPr bwMode="auto">
              <a:xfrm>
                <a:off x="612" y="2567"/>
                <a:ext cx="727" cy="13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93258" name="AutoShape 168"/>
              <p:cNvSpPr>
                <a:spLocks noChangeArrowheads="1"/>
              </p:cNvSpPr>
              <p:nvPr/>
            </p:nvSpPr>
            <p:spPr bwMode="auto">
              <a:xfrm>
                <a:off x="629" y="2580"/>
                <a:ext cx="693" cy="10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93246" name="Rectangle 169"/>
            <p:cNvSpPr>
              <a:spLocks noChangeArrowheads="1"/>
            </p:cNvSpPr>
            <p:nvPr/>
          </p:nvSpPr>
          <p:spPr bwMode="auto">
            <a:xfrm>
              <a:off x="5253" y="429"/>
              <a:ext cx="68" cy="2291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6126" name="Freeform 170"/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120 w 296"/>
                <a:gd name="T3" fmla="*/ 69 h 256"/>
                <a:gd name="T4" fmla="*/ 122 w 296"/>
                <a:gd name="T5" fmla="*/ 122 h 256"/>
                <a:gd name="T6" fmla="*/ 0 w 296"/>
                <a:gd name="T7" fmla="*/ 47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6127" name="Freeform 171"/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126 w 304"/>
                <a:gd name="T3" fmla="*/ 79 h 288"/>
                <a:gd name="T4" fmla="*/ 118 w 304"/>
                <a:gd name="T5" fmla="*/ 139 h 288"/>
                <a:gd name="T6" fmla="*/ 3 w 304"/>
                <a:gd name="T7" fmla="*/ 60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49" name="Oval 172"/>
            <p:cNvSpPr>
              <a:spLocks noChangeArrowheads="1"/>
            </p:cNvSpPr>
            <p:nvPr/>
          </p:nvSpPr>
          <p:spPr bwMode="auto">
            <a:xfrm>
              <a:off x="5518" y="2609"/>
              <a:ext cx="47" cy="9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6129" name="Freeform 173"/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51 h 240"/>
                <a:gd name="T2" fmla="*/ 2 w 306"/>
                <a:gd name="T3" fmla="*/ 116 h 240"/>
                <a:gd name="T4" fmla="*/ 126 w 306"/>
                <a:gd name="T5" fmla="*/ 53 h 240"/>
                <a:gd name="T6" fmla="*/ 123 w 306"/>
                <a:gd name="T7" fmla="*/ 0 h 240"/>
                <a:gd name="T8" fmla="*/ 0 w 306"/>
                <a:gd name="T9" fmla="*/ 51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3251" name="AutoShape 174"/>
            <p:cNvSpPr>
              <a:spLocks noChangeArrowheads="1"/>
            </p:cNvSpPr>
            <p:nvPr/>
          </p:nvSpPr>
          <p:spPr bwMode="auto">
            <a:xfrm>
              <a:off x="4140" y="2681"/>
              <a:ext cx="1201" cy="144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252" name="AutoShape 175"/>
            <p:cNvSpPr>
              <a:spLocks noChangeArrowheads="1"/>
            </p:cNvSpPr>
            <p:nvPr/>
          </p:nvSpPr>
          <p:spPr bwMode="auto">
            <a:xfrm>
              <a:off x="4208" y="2714"/>
              <a:ext cx="1065" cy="7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253" name="Oval 176"/>
            <p:cNvSpPr>
              <a:spLocks noChangeArrowheads="1"/>
            </p:cNvSpPr>
            <p:nvPr/>
          </p:nvSpPr>
          <p:spPr bwMode="auto">
            <a:xfrm>
              <a:off x="4310" y="2380"/>
              <a:ext cx="156" cy="144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254" name="Oval 177"/>
            <p:cNvSpPr>
              <a:spLocks noChangeArrowheads="1"/>
            </p:cNvSpPr>
            <p:nvPr/>
          </p:nvSpPr>
          <p:spPr bwMode="auto">
            <a:xfrm>
              <a:off x="4486" y="2386"/>
              <a:ext cx="163" cy="13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93255" name="Oval 178"/>
            <p:cNvSpPr>
              <a:spLocks noChangeArrowheads="1"/>
            </p:cNvSpPr>
            <p:nvPr/>
          </p:nvSpPr>
          <p:spPr bwMode="auto">
            <a:xfrm>
              <a:off x="4663" y="2380"/>
              <a:ext cx="156" cy="144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3256" name="Rectangle 179"/>
            <p:cNvSpPr>
              <a:spLocks noChangeArrowheads="1"/>
            </p:cNvSpPr>
            <p:nvPr/>
          </p:nvSpPr>
          <p:spPr bwMode="auto">
            <a:xfrm>
              <a:off x="5063" y="1836"/>
              <a:ext cx="81" cy="759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16096" name="Group 110"/>
          <p:cNvGrpSpPr>
            <a:grpSpLocks/>
          </p:cNvGrpSpPr>
          <p:nvPr/>
        </p:nvGrpSpPr>
        <p:grpSpPr bwMode="auto">
          <a:xfrm>
            <a:off x="5213350" y="2041525"/>
            <a:ext cx="757238" cy="379413"/>
            <a:chOff x="2466" y="2026"/>
            <a:chExt cx="477" cy="282"/>
          </a:xfrm>
        </p:grpSpPr>
        <p:sp>
          <p:nvSpPr>
            <p:cNvPr id="216098" name="Oval 111"/>
            <p:cNvSpPr>
              <a:spLocks noChangeArrowheads="1"/>
            </p:cNvSpPr>
            <p:nvPr/>
          </p:nvSpPr>
          <p:spPr bwMode="auto">
            <a:xfrm>
              <a:off x="2466" y="2168"/>
              <a:ext cx="476" cy="14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16099" name="Line 112"/>
            <p:cNvSpPr>
              <a:spLocks noChangeShapeType="1"/>
            </p:cNvSpPr>
            <p:nvPr/>
          </p:nvSpPr>
          <p:spPr bwMode="auto">
            <a:xfrm>
              <a:off x="2470" y="2125"/>
              <a:ext cx="1" cy="8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100" name="Rectangle 113"/>
            <p:cNvSpPr>
              <a:spLocks noChangeArrowheads="1"/>
            </p:cNvSpPr>
            <p:nvPr/>
          </p:nvSpPr>
          <p:spPr bwMode="auto">
            <a:xfrm>
              <a:off x="2470" y="2125"/>
              <a:ext cx="472" cy="111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i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16101" name="Oval 114"/>
            <p:cNvSpPr>
              <a:spLocks noChangeArrowheads="1"/>
            </p:cNvSpPr>
            <p:nvPr/>
          </p:nvSpPr>
          <p:spPr bwMode="auto">
            <a:xfrm>
              <a:off x="2466" y="2026"/>
              <a:ext cx="476" cy="160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en-US" i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216102" name="Group 115"/>
            <p:cNvGrpSpPr>
              <a:grpSpLocks/>
            </p:cNvGrpSpPr>
            <p:nvPr/>
          </p:nvGrpSpPr>
          <p:grpSpPr bwMode="auto">
            <a:xfrm>
              <a:off x="2581" y="2061"/>
              <a:ext cx="236" cy="94"/>
              <a:chOff x="2848" y="848"/>
              <a:chExt cx="140" cy="98"/>
            </a:xfrm>
          </p:grpSpPr>
          <p:sp>
            <p:nvSpPr>
              <p:cNvPr id="216109" name="Line 116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6110" name="Line 117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6111" name="Line 118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16103" name="Group 119"/>
            <p:cNvGrpSpPr>
              <a:grpSpLocks/>
            </p:cNvGrpSpPr>
            <p:nvPr/>
          </p:nvGrpSpPr>
          <p:grpSpPr bwMode="auto">
            <a:xfrm flipV="1">
              <a:off x="2581" y="2060"/>
              <a:ext cx="236" cy="94"/>
              <a:chOff x="2848" y="848"/>
              <a:chExt cx="140" cy="98"/>
            </a:xfrm>
          </p:grpSpPr>
          <p:sp>
            <p:nvSpPr>
              <p:cNvPr id="216106" name="Line 120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6107" name="Line 121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6108" name="Line 122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16104" name="Line 123"/>
            <p:cNvSpPr>
              <a:spLocks noChangeShapeType="1"/>
            </p:cNvSpPr>
            <p:nvPr/>
          </p:nvSpPr>
          <p:spPr bwMode="auto">
            <a:xfrm flipH="1">
              <a:off x="2942" y="2109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6105" name="Line 124"/>
            <p:cNvSpPr>
              <a:spLocks noChangeShapeType="1"/>
            </p:cNvSpPr>
            <p:nvPr/>
          </p:nvSpPr>
          <p:spPr bwMode="auto">
            <a:xfrm flipH="1">
              <a:off x="2466" y="2117"/>
              <a:ext cx="1" cy="12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216097" name="Picture 15" descr="underline_base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2425" y="671513"/>
            <a:ext cx="7769225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07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7079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7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7076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7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6.03747E-6 L -1.66667E-6 0.07357 L 0.36771 0.07056 L 0.26545 0.23434 L 0.35625 0.23133 L 0.54826 0.0199 L 0.30347 0.51932 L 0.03437 0.51932 L 0.03437 0.41962 " pathEditMode="relative" ptsTypes="AAAAAAAAA">
                                      <p:cBhvr>
                                        <p:cTn id="24" dur="2000" fill="hold"/>
                                        <p:tgtEl>
                                          <p:spTgt spid="7079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07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7079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7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7079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7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07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08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7079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7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5.8501E-6 L 0.00573 0.09969 L 0.28159 0.09646 L 0.52534 -0.418 L 0.31614 -0.18367 L 0.22986 -0.18668 L 0.32309 -0.36295 L -0.03438 -0.36295 L -0.03334 -0.42101 " pathEditMode="relative" ptsTypes="AAAAAAAAA">
                                      <p:cBhvr>
                                        <p:cTn id="54" dur="2000" fill="hold"/>
                                        <p:tgtEl>
                                          <p:spTgt spid="708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7080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8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708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1000"/>
                                        <p:tgtEl>
                                          <p:spTgt spid="708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3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708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7633" grpId="0"/>
      <p:bldP spid="707634" grpId="0"/>
      <p:bldP spid="707635" grpId="0"/>
      <p:bldP spid="707813" grpId="0"/>
      <p:bldP spid="708064" grpId="0"/>
      <p:bldP spid="70806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 layer functions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313109"/>
            <a:ext cx="7772400" cy="4648200"/>
          </a:xfrm>
        </p:spPr>
        <p:txBody>
          <a:bodyPr/>
          <a:lstStyle/>
          <a:p>
            <a:r>
              <a:rPr lang="en-US" sz="2400" dirty="0" smtClean="0"/>
              <a:t>Fragmentation, resemble data</a:t>
            </a:r>
          </a:p>
          <a:p>
            <a:r>
              <a:rPr lang="en-US" sz="2400" dirty="0" smtClean="0"/>
              <a:t>Addressing (IP addresses)</a:t>
            </a:r>
          </a:p>
          <a:p>
            <a:pPr lvl="1"/>
            <a:r>
              <a:rPr lang="en-US" sz="2000" dirty="0" smtClean="0"/>
              <a:t>Subnet</a:t>
            </a:r>
          </a:p>
          <a:p>
            <a:pPr lvl="2"/>
            <a:r>
              <a:rPr lang="en-US" sz="1800" dirty="0" smtClean="0"/>
              <a:t>Class-full address: Class A, Class B, Class C</a:t>
            </a:r>
          </a:p>
          <a:p>
            <a:pPr lvl="2"/>
            <a:r>
              <a:rPr lang="en-US" sz="1800" dirty="0" smtClean="0"/>
              <a:t>CIDR: Classless </a:t>
            </a:r>
            <a:r>
              <a:rPr lang="en-US" sz="1800" dirty="0" err="1" smtClean="0"/>
              <a:t>InterDomain</a:t>
            </a:r>
            <a:r>
              <a:rPr lang="en-US" sz="1800" dirty="0" smtClean="0"/>
              <a:t> Routing</a:t>
            </a:r>
          </a:p>
          <a:p>
            <a:pPr lvl="1"/>
            <a:r>
              <a:rPr lang="en-US" sz="2000" dirty="0" smtClean="0"/>
              <a:t>Gateway</a:t>
            </a:r>
          </a:p>
          <a:p>
            <a:pPr lvl="1"/>
            <a:r>
              <a:rPr lang="en-US" sz="2000" dirty="0" smtClean="0"/>
              <a:t>DHCP: dynamic host configuration protocol</a:t>
            </a:r>
          </a:p>
          <a:p>
            <a:pPr lvl="1"/>
            <a:r>
              <a:rPr lang="en-US" sz="2000" dirty="0" smtClean="0"/>
              <a:t>NAT: network address translation protocol</a:t>
            </a:r>
          </a:p>
          <a:p>
            <a:r>
              <a:rPr lang="en-US" sz="2400" dirty="0" smtClean="0"/>
              <a:t>ICMP: Internet Control Message Protocol</a:t>
            </a:r>
          </a:p>
          <a:p>
            <a:r>
              <a:rPr lang="en-US" sz="2400" dirty="0" smtClean="0"/>
              <a:t>IPv4 and IPv6, Tunneling</a:t>
            </a:r>
          </a:p>
          <a:p>
            <a:r>
              <a:rPr lang="en-US" sz="2400" dirty="0" smtClean="0"/>
              <a:t>Routing (link-state routing and distance vector routing)</a:t>
            </a:r>
          </a:p>
          <a:p>
            <a:r>
              <a:rPr lang="en-US" sz="2400" dirty="0" smtClean="0"/>
              <a:t>Multi-casting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Data Link Layer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5-</a:t>
            </a:r>
            <a:fld id="{382B89A5-D69C-4E04-8E2D-75F0B529899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>
                <a:latin typeface="Tahoma" charset="0"/>
              </a:rPr>
              <a:t>Network Layer</a:t>
            </a:r>
          </a:p>
        </p:txBody>
      </p:sp>
      <p:sp>
        <p:nvSpPr>
          <p:cNvPr id="460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4-</a:t>
            </a:r>
            <a:fld id="{B425810E-E1B5-47A0-9178-90D9D5AFC4F0}" type="slidenum">
              <a:rPr lang="en-US"/>
              <a:pPr/>
              <a:t>6</a:t>
            </a:fld>
            <a:endParaRPr lang="en-US"/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>
          <a:xfrm>
            <a:off x="438150" y="255588"/>
            <a:ext cx="6824663" cy="898525"/>
          </a:xfrm>
        </p:spPr>
        <p:txBody>
          <a:bodyPr/>
          <a:lstStyle/>
          <a:p>
            <a:pPr>
              <a:defRPr/>
            </a:pPr>
            <a:r>
              <a:rPr lang="en-US" sz="4000">
                <a:cs typeface="+mj-cs"/>
              </a:rPr>
              <a:t>DHCP client-server scenario</a:t>
            </a:r>
          </a:p>
        </p:txBody>
      </p:sp>
      <p:sp>
        <p:nvSpPr>
          <p:cNvPr id="46085" name="Rectangle 3"/>
          <p:cNvSpPr>
            <a:spLocks noChangeArrowheads="1"/>
          </p:cNvSpPr>
          <p:nvPr/>
        </p:nvSpPr>
        <p:spPr bwMode="auto">
          <a:xfrm>
            <a:off x="2408238" y="6037263"/>
            <a:ext cx="4978400" cy="3190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3" name="Rectangle 63"/>
          <p:cNvSpPr>
            <a:spLocks noChangeArrowheads="1"/>
          </p:cNvSpPr>
          <p:nvPr/>
        </p:nvSpPr>
        <p:spPr bwMode="auto">
          <a:xfrm>
            <a:off x="6210300" y="6770688"/>
            <a:ext cx="85725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70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en-US">
              <a:latin typeface="Comic Sans MS" pitchFamily="66" charset="0"/>
            </a:endParaRPr>
          </a:p>
        </p:txBody>
      </p:sp>
      <p:sp>
        <p:nvSpPr>
          <p:cNvPr id="46087" name="Text Box 97"/>
          <p:cNvSpPr txBox="1">
            <a:spLocks noChangeArrowheads="1"/>
          </p:cNvSpPr>
          <p:nvPr/>
        </p:nvSpPr>
        <p:spPr bwMode="auto">
          <a:xfrm>
            <a:off x="869950" y="1903413"/>
            <a:ext cx="1314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b="1" i="1" smtClean="0"/>
              <a:t>223.1.1.0/24</a:t>
            </a:r>
          </a:p>
        </p:txBody>
      </p:sp>
      <p:sp>
        <p:nvSpPr>
          <p:cNvPr id="46088" name="Text Box 98"/>
          <p:cNvSpPr txBox="1">
            <a:spLocks noChangeArrowheads="1"/>
          </p:cNvSpPr>
          <p:nvPr/>
        </p:nvSpPr>
        <p:spPr bwMode="auto">
          <a:xfrm>
            <a:off x="4348163" y="4398963"/>
            <a:ext cx="1314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b="1" i="1" smtClean="0"/>
              <a:t>223.1.2.0/24</a:t>
            </a:r>
          </a:p>
        </p:txBody>
      </p:sp>
      <p:sp>
        <p:nvSpPr>
          <p:cNvPr id="46089" name="Text Box 99"/>
          <p:cNvSpPr txBox="1">
            <a:spLocks noChangeArrowheads="1"/>
          </p:cNvSpPr>
          <p:nvPr/>
        </p:nvSpPr>
        <p:spPr bwMode="auto">
          <a:xfrm>
            <a:off x="2651125" y="5992813"/>
            <a:ext cx="1314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600" b="1" i="1" smtClean="0"/>
              <a:t>223.1.3.0/24</a:t>
            </a:r>
          </a:p>
        </p:txBody>
      </p:sp>
      <p:sp>
        <p:nvSpPr>
          <p:cNvPr id="46090" name="Rectangle 100"/>
          <p:cNvSpPr>
            <a:spLocks noChangeArrowheads="1"/>
          </p:cNvSpPr>
          <p:nvPr/>
        </p:nvSpPr>
        <p:spPr bwMode="auto">
          <a:xfrm>
            <a:off x="1663700" y="4233863"/>
            <a:ext cx="847725" cy="180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3498" name="Freeform 101"/>
          <p:cNvSpPr>
            <a:spLocks/>
          </p:cNvSpPr>
          <p:nvPr/>
        </p:nvSpPr>
        <p:spPr bwMode="auto">
          <a:xfrm>
            <a:off x="1076325" y="2173288"/>
            <a:ext cx="1941513" cy="2049462"/>
          </a:xfrm>
          <a:custGeom>
            <a:avLst/>
            <a:gdLst>
              <a:gd name="T0" fmla="*/ 2147483647 w 1223"/>
              <a:gd name="T1" fmla="*/ 2147483647 h 1291"/>
              <a:gd name="T2" fmla="*/ 2147483647 w 1223"/>
              <a:gd name="T3" fmla="*/ 2147483647 h 1291"/>
              <a:gd name="T4" fmla="*/ 2147483647 w 1223"/>
              <a:gd name="T5" fmla="*/ 2147483647 h 1291"/>
              <a:gd name="T6" fmla="*/ 2147483647 w 1223"/>
              <a:gd name="T7" fmla="*/ 2147483647 h 1291"/>
              <a:gd name="T8" fmla="*/ 2147483647 w 1223"/>
              <a:gd name="T9" fmla="*/ 2147483647 h 1291"/>
              <a:gd name="T10" fmla="*/ 2147483647 w 1223"/>
              <a:gd name="T11" fmla="*/ 2147483647 h 1291"/>
              <a:gd name="T12" fmla="*/ 2147483647 w 1223"/>
              <a:gd name="T13" fmla="*/ 2147483647 h 1291"/>
              <a:gd name="T14" fmla="*/ 2147483647 w 1223"/>
              <a:gd name="T15" fmla="*/ 2147483647 h 1291"/>
              <a:gd name="T16" fmla="*/ 2147483647 w 1223"/>
              <a:gd name="T17" fmla="*/ 2147483647 h 1291"/>
              <a:gd name="T18" fmla="*/ 2147483647 w 1223"/>
              <a:gd name="T19" fmla="*/ 2147483647 h 1291"/>
              <a:gd name="T20" fmla="*/ 2147483647 w 1223"/>
              <a:gd name="T21" fmla="*/ 2147483647 h 1291"/>
              <a:gd name="T22" fmla="*/ 2147483647 w 1223"/>
              <a:gd name="T23" fmla="*/ 2147483647 h 1291"/>
              <a:gd name="T24" fmla="*/ 2147483647 w 1223"/>
              <a:gd name="T25" fmla="*/ 2147483647 h 1291"/>
              <a:gd name="T26" fmla="*/ 2147483647 w 1223"/>
              <a:gd name="T27" fmla="*/ 2147483647 h 129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223" h="1291">
                <a:moveTo>
                  <a:pt x="1201" y="756"/>
                </a:moveTo>
                <a:cubicBezTo>
                  <a:pt x="1180" y="640"/>
                  <a:pt x="798" y="744"/>
                  <a:pt x="702" y="670"/>
                </a:cubicBezTo>
                <a:cubicBezTo>
                  <a:pt x="603" y="561"/>
                  <a:pt x="669" y="206"/>
                  <a:pt x="608" y="103"/>
                </a:cubicBezTo>
                <a:cubicBezTo>
                  <a:pt x="547" y="0"/>
                  <a:pt x="425" y="55"/>
                  <a:pt x="335" y="52"/>
                </a:cubicBezTo>
                <a:cubicBezTo>
                  <a:pt x="245" y="49"/>
                  <a:pt x="114" y="0"/>
                  <a:pt x="65" y="82"/>
                </a:cubicBezTo>
                <a:cubicBezTo>
                  <a:pt x="16" y="164"/>
                  <a:pt x="45" y="433"/>
                  <a:pt x="41" y="544"/>
                </a:cubicBezTo>
                <a:cubicBezTo>
                  <a:pt x="37" y="655"/>
                  <a:pt x="41" y="685"/>
                  <a:pt x="38" y="751"/>
                </a:cubicBezTo>
                <a:cubicBezTo>
                  <a:pt x="35" y="817"/>
                  <a:pt x="26" y="880"/>
                  <a:pt x="23" y="940"/>
                </a:cubicBezTo>
                <a:cubicBezTo>
                  <a:pt x="20" y="1000"/>
                  <a:pt x="0" y="1068"/>
                  <a:pt x="17" y="1114"/>
                </a:cubicBezTo>
                <a:cubicBezTo>
                  <a:pt x="34" y="1160"/>
                  <a:pt x="31" y="1198"/>
                  <a:pt x="128" y="1219"/>
                </a:cubicBezTo>
                <a:cubicBezTo>
                  <a:pt x="225" y="1240"/>
                  <a:pt x="509" y="1291"/>
                  <a:pt x="602" y="1243"/>
                </a:cubicBezTo>
                <a:cubicBezTo>
                  <a:pt x="695" y="1195"/>
                  <a:pt x="590" y="984"/>
                  <a:pt x="686" y="930"/>
                </a:cubicBezTo>
                <a:cubicBezTo>
                  <a:pt x="782" y="876"/>
                  <a:pt x="1091" y="945"/>
                  <a:pt x="1177" y="916"/>
                </a:cubicBezTo>
                <a:cubicBezTo>
                  <a:pt x="1208" y="864"/>
                  <a:pt x="1223" y="871"/>
                  <a:pt x="1201" y="756"/>
                </a:cubicBez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499" name="Freeform 102"/>
          <p:cNvSpPr>
            <a:spLocks/>
          </p:cNvSpPr>
          <p:nvPr/>
        </p:nvSpPr>
        <p:spPr bwMode="auto">
          <a:xfrm>
            <a:off x="3603625" y="2482850"/>
            <a:ext cx="1906588" cy="1958975"/>
          </a:xfrm>
          <a:custGeom>
            <a:avLst/>
            <a:gdLst>
              <a:gd name="T0" fmla="*/ 2147483647 w 1201"/>
              <a:gd name="T1" fmla="*/ 2147483647 h 1234"/>
              <a:gd name="T2" fmla="*/ 2147483647 w 1201"/>
              <a:gd name="T3" fmla="*/ 2147483647 h 1234"/>
              <a:gd name="T4" fmla="*/ 2147483647 w 1201"/>
              <a:gd name="T5" fmla="*/ 2147483647 h 1234"/>
              <a:gd name="T6" fmla="*/ 2147483647 w 1201"/>
              <a:gd name="T7" fmla="*/ 2147483647 h 1234"/>
              <a:gd name="T8" fmla="*/ 2147483647 w 1201"/>
              <a:gd name="T9" fmla="*/ 2147483647 h 1234"/>
              <a:gd name="T10" fmla="*/ 2147483647 w 1201"/>
              <a:gd name="T11" fmla="*/ 2147483647 h 1234"/>
              <a:gd name="T12" fmla="*/ 2147483647 w 1201"/>
              <a:gd name="T13" fmla="*/ 2147483647 h 1234"/>
              <a:gd name="T14" fmla="*/ 2147483647 w 1201"/>
              <a:gd name="T15" fmla="*/ 2147483647 h 1234"/>
              <a:gd name="T16" fmla="*/ 2147483647 w 1201"/>
              <a:gd name="T17" fmla="*/ 2147483647 h 1234"/>
              <a:gd name="T18" fmla="*/ 2147483647 w 1201"/>
              <a:gd name="T19" fmla="*/ 2147483647 h 1234"/>
              <a:gd name="T20" fmla="*/ 2147483647 w 1201"/>
              <a:gd name="T21" fmla="*/ 2147483647 h 1234"/>
              <a:gd name="T22" fmla="*/ 2147483647 w 1201"/>
              <a:gd name="T23" fmla="*/ 2147483647 h 1234"/>
              <a:gd name="T24" fmla="*/ 2147483647 w 1201"/>
              <a:gd name="T25" fmla="*/ 2147483647 h 1234"/>
              <a:gd name="T26" fmla="*/ 2147483647 w 1201"/>
              <a:gd name="T27" fmla="*/ 2147483647 h 123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201" h="1234">
                <a:moveTo>
                  <a:pt x="25" y="709"/>
                </a:moveTo>
                <a:cubicBezTo>
                  <a:pt x="49" y="824"/>
                  <a:pt x="428" y="709"/>
                  <a:pt x="526" y="780"/>
                </a:cubicBezTo>
                <a:cubicBezTo>
                  <a:pt x="624" y="851"/>
                  <a:pt x="543" y="1059"/>
                  <a:pt x="613" y="1134"/>
                </a:cubicBezTo>
                <a:cubicBezTo>
                  <a:pt x="683" y="1209"/>
                  <a:pt x="853" y="1234"/>
                  <a:pt x="946" y="1230"/>
                </a:cubicBezTo>
                <a:cubicBezTo>
                  <a:pt x="1039" y="1226"/>
                  <a:pt x="1141" y="1163"/>
                  <a:pt x="1171" y="1107"/>
                </a:cubicBezTo>
                <a:cubicBezTo>
                  <a:pt x="1201" y="1051"/>
                  <a:pt x="1135" y="963"/>
                  <a:pt x="1126" y="894"/>
                </a:cubicBezTo>
                <a:cubicBezTo>
                  <a:pt x="1117" y="825"/>
                  <a:pt x="1119" y="772"/>
                  <a:pt x="1114" y="693"/>
                </a:cubicBezTo>
                <a:cubicBezTo>
                  <a:pt x="1109" y="614"/>
                  <a:pt x="1095" y="502"/>
                  <a:pt x="1099" y="423"/>
                </a:cubicBezTo>
                <a:cubicBezTo>
                  <a:pt x="1103" y="344"/>
                  <a:pt x="1141" y="281"/>
                  <a:pt x="1141" y="216"/>
                </a:cubicBezTo>
                <a:cubicBezTo>
                  <a:pt x="1141" y="151"/>
                  <a:pt x="1185" y="56"/>
                  <a:pt x="1102" y="33"/>
                </a:cubicBezTo>
                <a:cubicBezTo>
                  <a:pt x="1019" y="10"/>
                  <a:pt x="740" y="0"/>
                  <a:pt x="646" y="81"/>
                </a:cubicBezTo>
                <a:cubicBezTo>
                  <a:pt x="552" y="162"/>
                  <a:pt x="635" y="441"/>
                  <a:pt x="535" y="519"/>
                </a:cubicBezTo>
                <a:cubicBezTo>
                  <a:pt x="435" y="597"/>
                  <a:pt x="129" y="516"/>
                  <a:pt x="44" y="548"/>
                </a:cubicBezTo>
                <a:cubicBezTo>
                  <a:pt x="15" y="601"/>
                  <a:pt x="0" y="594"/>
                  <a:pt x="25" y="709"/>
                </a:cubicBez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3500" name="Freeform 103"/>
          <p:cNvSpPr>
            <a:spLocks/>
          </p:cNvSpPr>
          <p:nvPr/>
        </p:nvSpPr>
        <p:spPr bwMode="auto">
          <a:xfrm>
            <a:off x="2276475" y="3916363"/>
            <a:ext cx="2041525" cy="1979612"/>
          </a:xfrm>
          <a:custGeom>
            <a:avLst/>
            <a:gdLst>
              <a:gd name="T0" fmla="*/ 2147483647 w 1286"/>
              <a:gd name="T1" fmla="*/ 2147483647 h 1247"/>
              <a:gd name="T2" fmla="*/ 2147483647 w 1286"/>
              <a:gd name="T3" fmla="*/ 2147483647 h 1247"/>
              <a:gd name="T4" fmla="*/ 2147483647 w 1286"/>
              <a:gd name="T5" fmla="*/ 2147483647 h 1247"/>
              <a:gd name="T6" fmla="*/ 2147483647 w 1286"/>
              <a:gd name="T7" fmla="*/ 2147483647 h 1247"/>
              <a:gd name="T8" fmla="*/ 2147483647 w 1286"/>
              <a:gd name="T9" fmla="*/ 2147483647 h 1247"/>
              <a:gd name="T10" fmla="*/ 2147483647 w 1286"/>
              <a:gd name="T11" fmla="*/ 2147483647 h 1247"/>
              <a:gd name="T12" fmla="*/ 2147483647 w 1286"/>
              <a:gd name="T13" fmla="*/ 2147483647 h 1247"/>
              <a:gd name="T14" fmla="*/ 2147483647 w 1286"/>
              <a:gd name="T15" fmla="*/ 2147483647 h 1247"/>
              <a:gd name="T16" fmla="*/ 2147483647 w 1286"/>
              <a:gd name="T17" fmla="*/ 2147483647 h 1247"/>
              <a:gd name="T18" fmla="*/ 2147483647 w 1286"/>
              <a:gd name="T19" fmla="*/ 2147483647 h 1247"/>
              <a:gd name="T20" fmla="*/ 2147483647 w 1286"/>
              <a:gd name="T21" fmla="*/ 2147483647 h 1247"/>
              <a:gd name="T22" fmla="*/ 2147483647 w 1286"/>
              <a:gd name="T23" fmla="*/ 2147483647 h 1247"/>
              <a:gd name="T24" fmla="*/ 2147483647 w 1286"/>
              <a:gd name="T25" fmla="*/ 2147483647 h 124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86" h="1247">
                <a:moveTo>
                  <a:pt x="587" y="30"/>
                </a:moveTo>
                <a:cubicBezTo>
                  <a:pt x="473" y="60"/>
                  <a:pt x="601" y="475"/>
                  <a:pt x="509" y="618"/>
                </a:cubicBezTo>
                <a:cubicBezTo>
                  <a:pt x="424" y="765"/>
                  <a:pt x="154" y="830"/>
                  <a:pt x="77" y="909"/>
                </a:cubicBezTo>
                <a:cubicBezTo>
                  <a:pt x="0" y="988"/>
                  <a:pt x="37" y="1043"/>
                  <a:pt x="47" y="1095"/>
                </a:cubicBezTo>
                <a:cubicBezTo>
                  <a:pt x="57" y="1147"/>
                  <a:pt x="71" y="1205"/>
                  <a:pt x="140" y="1224"/>
                </a:cubicBezTo>
                <a:cubicBezTo>
                  <a:pt x="209" y="1243"/>
                  <a:pt x="369" y="1212"/>
                  <a:pt x="461" y="1209"/>
                </a:cubicBezTo>
                <a:cubicBezTo>
                  <a:pt x="553" y="1206"/>
                  <a:pt x="571" y="1206"/>
                  <a:pt x="692" y="1209"/>
                </a:cubicBezTo>
                <a:cubicBezTo>
                  <a:pt x="813" y="1212"/>
                  <a:pt x="1094" y="1247"/>
                  <a:pt x="1190" y="1227"/>
                </a:cubicBezTo>
                <a:cubicBezTo>
                  <a:pt x="1286" y="1207"/>
                  <a:pt x="1279" y="1170"/>
                  <a:pt x="1271" y="1089"/>
                </a:cubicBezTo>
                <a:cubicBezTo>
                  <a:pt x="1263" y="1008"/>
                  <a:pt x="1217" y="818"/>
                  <a:pt x="1139" y="741"/>
                </a:cubicBezTo>
                <a:cubicBezTo>
                  <a:pt x="1061" y="664"/>
                  <a:pt x="865" y="743"/>
                  <a:pt x="800" y="627"/>
                </a:cubicBezTo>
                <a:cubicBezTo>
                  <a:pt x="735" y="511"/>
                  <a:pt x="785" y="142"/>
                  <a:pt x="749" y="42"/>
                </a:cubicBezTo>
                <a:cubicBezTo>
                  <a:pt x="695" y="15"/>
                  <a:pt x="701" y="0"/>
                  <a:pt x="587" y="30"/>
                </a:cubicBez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094" name="Line 104"/>
          <p:cNvSpPr>
            <a:spLocks noChangeShapeType="1"/>
          </p:cNvSpPr>
          <p:nvPr/>
        </p:nvSpPr>
        <p:spPr bwMode="auto">
          <a:xfrm>
            <a:off x="1625600" y="2695575"/>
            <a:ext cx="277813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400">
              <a:latin typeface="Arial" charset="0"/>
              <a:ea typeface="ＭＳ Ｐゴシック" charset="0"/>
            </a:endParaRPr>
          </a:p>
        </p:txBody>
      </p:sp>
      <p:sp>
        <p:nvSpPr>
          <p:cNvPr id="46096" name="Line 106"/>
          <p:cNvSpPr>
            <a:spLocks noChangeShapeType="1"/>
          </p:cNvSpPr>
          <p:nvPr/>
        </p:nvSpPr>
        <p:spPr bwMode="auto">
          <a:xfrm flipV="1">
            <a:off x="1674813" y="3416300"/>
            <a:ext cx="277812" cy="3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400">
              <a:latin typeface="Arial" charset="0"/>
              <a:ea typeface="ＭＳ Ｐゴシック" charset="0"/>
            </a:endParaRPr>
          </a:p>
        </p:txBody>
      </p:sp>
      <p:sp>
        <p:nvSpPr>
          <p:cNvPr id="46097" name="Line 107"/>
          <p:cNvSpPr>
            <a:spLocks noChangeShapeType="1"/>
          </p:cNvSpPr>
          <p:nvPr/>
        </p:nvSpPr>
        <p:spPr bwMode="auto">
          <a:xfrm>
            <a:off x="1635125" y="3967163"/>
            <a:ext cx="273050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400">
              <a:latin typeface="Arial" charset="0"/>
              <a:ea typeface="ＭＳ Ｐゴシック" charset="0"/>
            </a:endParaRPr>
          </a:p>
        </p:txBody>
      </p:sp>
      <p:sp>
        <p:nvSpPr>
          <p:cNvPr id="46098" name="Line 108"/>
          <p:cNvSpPr>
            <a:spLocks noChangeShapeType="1"/>
          </p:cNvSpPr>
          <p:nvPr/>
        </p:nvSpPr>
        <p:spPr bwMode="auto">
          <a:xfrm flipV="1">
            <a:off x="2478088" y="3544888"/>
            <a:ext cx="561975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400">
              <a:latin typeface="Arial" charset="0"/>
              <a:ea typeface="ＭＳ Ｐゴシック" charset="0"/>
            </a:endParaRPr>
          </a:p>
        </p:txBody>
      </p:sp>
      <p:sp>
        <p:nvSpPr>
          <p:cNvPr id="46099" name="Text Box 109"/>
          <p:cNvSpPr txBox="1">
            <a:spLocks noChangeArrowheads="1"/>
          </p:cNvSpPr>
          <p:nvPr/>
        </p:nvSpPr>
        <p:spPr bwMode="auto">
          <a:xfrm>
            <a:off x="1673225" y="2370138"/>
            <a:ext cx="933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/>
              <a:t>223.1.1.1</a:t>
            </a:r>
            <a:endParaRPr lang="en-US" sz="1400">
              <a:latin typeface="Comic Sans MS" pitchFamily="66" charset="0"/>
            </a:endParaRPr>
          </a:p>
        </p:txBody>
      </p:sp>
      <p:sp>
        <p:nvSpPr>
          <p:cNvPr id="46100" name="Text Box 111"/>
          <p:cNvSpPr txBox="1">
            <a:spLocks noChangeArrowheads="1"/>
          </p:cNvSpPr>
          <p:nvPr/>
        </p:nvSpPr>
        <p:spPr bwMode="auto">
          <a:xfrm>
            <a:off x="1558925" y="3995738"/>
            <a:ext cx="933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/>
              <a:t>223.1.1.3</a:t>
            </a:r>
            <a:endParaRPr lang="en-US" sz="1400">
              <a:latin typeface="Comic Sans MS" pitchFamily="66" charset="0"/>
            </a:endParaRPr>
          </a:p>
        </p:txBody>
      </p:sp>
      <p:sp>
        <p:nvSpPr>
          <p:cNvPr id="46101" name="Text Box 112"/>
          <p:cNvSpPr txBox="1">
            <a:spLocks noChangeArrowheads="1"/>
          </p:cNvSpPr>
          <p:nvPr/>
        </p:nvSpPr>
        <p:spPr bwMode="auto">
          <a:xfrm>
            <a:off x="2305050" y="3235325"/>
            <a:ext cx="933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/>
              <a:t>223.1.1.4</a:t>
            </a:r>
            <a:endParaRPr lang="en-US" sz="1400">
              <a:latin typeface="Comic Sans MS" pitchFamily="66" charset="0"/>
            </a:endParaRPr>
          </a:p>
        </p:txBody>
      </p:sp>
      <p:sp>
        <p:nvSpPr>
          <p:cNvPr id="46102" name="Line 113"/>
          <p:cNvSpPr>
            <a:spLocks noChangeShapeType="1"/>
          </p:cNvSpPr>
          <p:nvPr/>
        </p:nvSpPr>
        <p:spPr bwMode="auto">
          <a:xfrm flipV="1">
            <a:off x="3552825" y="3546475"/>
            <a:ext cx="533400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400">
              <a:latin typeface="Arial" charset="0"/>
              <a:ea typeface="ＭＳ Ｐゴシック" charset="0"/>
            </a:endParaRPr>
          </a:p>
        </p:txBody>
      </p:sp>
      <p:sp>
        <p:nvSpPr>
          <p:cNvPr id="46103" name="Text Box 114"/>
          <p:cNvSpPr txBox="1">
            <a:spLocks noChangeArrowheads="1"/>
          </p:cNvSpPr>
          <p:nvPr/>
        </p:nvSpPr>
        <p:spPr bwMode="auto">
          <a:xfrm>
            <a:off x="3425825" y="3236913"/>
            <a:ext cx="933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/>
              <a:t>223.1.2.9</a:t>
            </a:r>
            <a:endParaRPr lang="en-US" sz="1400">
              <a:latin typeface="Comic Sans MS" pitchFamily="66" charset="0"/>
            </a:endParaRPr>
          </a:p>
        </p:txBody>
      </p:sp>
      <p:sp>
        <p:nvSpPr>
          <p:cNvPr id="46105" name="Line 116"/>
          <p:cNvSpPr>
            <a:spLocks noChangeShapeType="1"/>
          </p:cNvSpPr>
          <p:nvPr/>
        </p:nvSpPr>
        <p:spPr bwMode="auto">
          <a:xfrm>
            <a:off x="4745038" y="2857500"/>
            <a:ext cx="234950" cy="6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400">
              <a:latin typeface="Arial" charset="0"/>
              <a:ea typeface="ＭＳ Ｐゴシック" charset="0"/>
            </a:endParaRPr>
          </a:p>
        </p:txBody>
      </p:sp>
      <p:sp>
        <p:nvSpPr>
          <p:cNvPr id="46106" name="Line 117"/>
          <p:cNvSpPr>
            <a:spLocks noChangeShapeType="1"/>
          </p:cNvSpPr>
          <p:nvPr/>
        </p:nvSpPr>
        <p:spPr bwMode="auto">
          <a:xfrm>
            <a:off x="4799013" y="4133850"/>
            <a:ext cx="234950" cy="6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400">
              <a:latin typeface="Arial" charset="0"/>
              <a:ea typeface="ＭＳ Ｐゴシック" charset="0"/>
            </a:endParaRPr>
          </a:p>
        </p:txBody>
      </p:sp>
      <p:sp>
        <p:nvSpPr>
          <p:cNvPr id="46107" name="Line 120"/>
          <p:cNvSpPr>
            <a:spLocks noChangeShapeType="1"/>
          </p:cNvSpPr>
          <p:nvPr/>
        </p:nvSpPr>
        <p:spPr bwMode="auto">
          <a:xfrm flipH="1">
            <a:off x="3311525" y="3886200"/>
            <a:ext cx="3175" cy="708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sp>
        <p:nvSpPr>
          <p:cNvPr id="46109" name="Line 122"/>
          <p:cNvSpPr>
            <a:spLocks noChangeShapeType="1"/>
          </p:cNvSpPr>
          <p:nvPr/>
        </p:nvSpPr>
        <p:spPr bwMode="auto">
          <a:xfrm flipH="1" flipV="1">
            <a:off x="2736850" y="5230813"/>
            <a:ext cx="3175" cy="241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400">
              <a:latin typeface="Arial" charset="0"/>
              <a:ea typeface="ＭＳ Ｐゴシック" charset="0"/>
            </a:endParaRPr>
          </a:p>
        </p:txBody>
      </p:sp>
      <p:sp>
        <p:nvSpPr>
          <p:cNvPr id="46110" name="Line 123"/>
          <p:cNvSpPr>
            <a:spLocks noChangeShapeType="1"/>
          </p:cNvSpPr>
          <p:nvPr/>
        </p:nvSpPr>
        <p:spPr bwMode="auto">
          <a:xfrm flipH="1" flipV="1">
            <a:off x="3878263" y="5164138"/>
            <a:ext cx="3175" cy="241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400">
              <a:latin typeface="Arial" charset="0"/>
              <a:ea typeface="ＭＳ Ｐゴシック" charset="0"/>
            </a:endParaRPr>
          </a:p>
        </p:txBody>
      </p:sp>
      <p:sp>
        <p:nvSpPr>
          <p:cNvPr id="46111" name="Text Box 124"/>
          <p:cNvSpPr txBox="1">
            <a:spLocks noChangeArrowheads="1"/>
          </p:cNvSpPr>
          <p:nvPr/>
        </p:nvSpPr>
        <p:spPr bwMode="auto">
          <a:xfrm>
            <a:off x="3849688" y="5041900"/>
            <a:ext cx="933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/>
              <a:t>223.1.3.2</a:t>
            </a:r>
            <a:endParaRPr lang="en-US" sz="1400">
              <a:latin typeface="Comic Sans MS" pitchFamily="66" charset="0"/>
            </a:endParaRPr>
          </a:p>
        </p:txBody>
      </p:sp>
      <p:sp>
        <p:nvSpPr>
          <p:cNvPr id="46112" name="Text Box 127"/>
          <p:cNvSpPr txBox="1">
            <a:spLocks noChangeArrowheads="1"/>
          </p:cNvSpPr>
          <p:nvPr/>
        </p:nvSpPr>
        <p:spPr bwMode="auto">
          <a:xfrm>
            <a:off x="1701800" y="5053013"/>
            <a:ext cx="933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/>
              <a:t>223.1.3.1</a:t>
            </a:r>
            <a:endParaRPr lang="en-US" sz="1400">
              <a:latin typeface="Comic Sans MS" pitchFamily="66" charset="0"/>
            </a:endParaRPr>
          </a:p>
        </p:txBody>
      </p:sp>
      <p:grpSp>
        <p:nvGrpSpPr>
          <p:cNvPr id="2" name="Group 129"/>
          <p:cNvGrpSpPr>
            <a:grpSpLocks/>
          </p:cNvGrpSpPr>
          <p:nvPr/>
        </p:nvGrpSpPr>
        <p:grpSpPr bwMode="auto">
          <a:xfrm>
            <a:off x="1071563" y="2397125"/>
            <a:ext cx="641350" cy="558800"/>
            <a:chOff x="-44" y="1473"/>
            <a:chExt cx="981" cy="1105"/>
          </a:xfrm>
        </p:grpSpPr>
        <p:pic>
          <p:nvPicPr>
            <p:cNvPr id="63615" name="Picture 130" descr="desktop_computer_stylized_medium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616" name="Freeform 131"/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1296 w 356"/>
                <a:gd name="T3" fmla="*/ 69 h 368"/>
                <a:gd name="T4" fmla="*/ 1537 w 356"/>
                <a:gd name="T5" fmla="*/ 1447 h 368"/>
                <a:gd name="T6" fmla="*/ 339 w 356"/>
                <a:gd name="T7" fmla="*/ 1810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3" name="Group 132"/>
          <p:cNvGrpSpPr>
            <a:grpSpLocks/>
          </p:cNvGrpSpPr>
          <p:nvPr/>
        </p:nvGrpSpPr>
        <p:grpSpPr bwMode="auto">
          <a:xfrm>
            <a:off x="1066800" y="3006725"/>
            <a:ext cx="641350" cy="558800"/>
            <a:chOff x="-44" y="1473"/>
            <a:chExt cx="981" cy="1105"/>
          </a:xfrm>
        </p:grpSpPr>
        <p:pic>
          <p:nvPicPr>
            <p:cNvPr id="63613" name="Picture 133" descr="desktop_computer_stylized_medium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614" name="Freeform 134"/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1296 w 356"/>
                <a:gd name="T3" fmla="*/ 69 h 368"/>
                <a:gd name="T4" fmla="*/ 1537 w 356"/>
                <a:gd name="T5" fmla="*/ 1447 h 368"/>
                <a:gd name="T6" fmla="*/ 339 w 356"/>
                <a:gd name="T7" fmla="*/ 1810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4" name="Group 135"/>
          <p:cNvGrpSpPr>
            <a:grpSpLocks/>
          </p:cNvGrpSpPr>
          <p:nvPr/>
        </p:nvGrpSpPr>
        <p:grpSpPr bwMode="auto">
          <a:xfrm>
            <a:off x="1095375" y="3616325"/>
            <a:ext cx="641350" cy="558800"/>
            <a:chOff x="-44" y="1473"/>
            <a:chExt cx="981" cy="1105"/>
          </a:xfrm>
        </p:grpSpPr>
        <p:pic>
          <p:nvPicPr>
            <p:cNvPr id="63611" name="Picture 136" descr="desktop_computer_stylized_medium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612" name="Freeform 137"/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1296 w 356"/>
                <a:gd name="T3" fmla="*/ 69 h 368"/>
                <a:gd name="T4" fmla="*/ 1537 w 356"/>
                <a:gd name="T5" fmla="*/ 1447 h 368"/>
                <a:gd name="T6" fmla="*/ 339 w 356"/>
                <a:gd name="T7" fmla="*/ 1810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5" name="Group 138"/>
          <p:cNvGrpSpPr>
            <a:grpSpLocks/>
          </p:cNvGrpSpPr>
          <p:nvPr/>
        </p:nvGrpSpPr>
        <p:grpSpPr bwMode="auto">
          <a:xfrm flipH="1">
            <a:off x="4803775" y="2565400"/>
            <a:ext cx="641350" cy="558800"/>
            <a:chOff x="-44" y="1473"/>
            <a:chExt cx="981" cy="1105"/>
          </a:xfrm>
        </p:grpSpPr>
        <p:pic>
          <p:nvPicPr>
            <p:cNvPr id="63609" name="Picture 139" descr="desktop_computer_stylized_medium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610" name="Freeform 140"/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1296 w 356"/>
                <a:gd name="T3" fmla="*/ 69 h 368"/>
                <a:gd name="T4" fmla="*/ 1537 w 356"/>
                <a:gd name="T5" fmla="*/ 1447 h 368"/>
                <a:gd name="T6" fmla="*/ 339 w 356"/>
                <a:gd name="T7" fmla="*/ 1810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6" name="Group 141"/>
          <p:cNvGrpSpPr>
            <a:grpSpLocks/>
          </p:cNvGrpSpPr>
          <p:nvPr/>
        </p:nvGrpSpPr>
        <p:grpSpPr bwMode="auto">
          <a:xfrm flipH="1">
            <a:off x="4878388" y="3844925"/>
            <a:ext cx="641350" cy="558800"/>
            <a:chOff x="-44" y="1473"/>
            <a:chExt cx="981" cy="1105"/>
          </a:xfrm>
        </p:grpSpPr>
        <p:pic>
          <p:nvPicPr>
            <p:cNvPr id="63607" name="Picture 142" descr="desktop_computer_stylized_medium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608" name="Freeform 143"/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1296 w 356"/>
                <a:gd name="T3" fmla="*/ 69 h 368"/>
                <a:gd name="T4" fmla="*/ 1537 w 356"/>
                <a:gd name="T5" fmla="*/ 1447 h 368"/>
                <a:gd name="T6" fmla="*/ 339 w 356"/>
                <a:gd name="T7" fmla="*/ 1810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7" name="Group 144"/>
          <p:cNvGrpSpPr>
            <a:grpSpLocks/>
          </p:cNvGrpSpPr>
          <p:nvPr/>
        </p:nvGrpSpPr>
        <p:grpSpPr bwMode="auto">
          <a:xfrm flipH="1">
            <a:off x="3670300" y="5368925"/>
            <a:ext cx="641350" cy="558800"/>
            <a:chOff x="-44" y="1473"/>
            <a:chExt cx="981" cy="1105"/>
          </a:xfrm>
        </p:grpSpPr>
        <p:pic>
          <p:nvPicPr>
            <p:cNvPr id="63605" name="Picture 145" descr="desktop_computer_stylized_medium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606" name="Freeform 146"/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1296 w 356"/>
                <a:gd name="T3" fmla="*/ 69 h 368"/>
                <a:gd name="T4" fmla="*/ 1537 w 356"/>
                <a:gd name="T5" fmla="*/ 1447 h 368"/>
                <a:gd name="T6" fmla="*/ 339 w 356"/>
                <a:gd name="T7" fmla="*/ 1810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8" name="Group 147"/>
          <p:cNvGrpSpPr>
            <a:grpSpLocks/>
          </p:cNvGrpSpPr>
          <p:nvPr/>
        </p:nvGrpSpPr>
        <p:grpSpPr bwMode="auto">
          <a:xfrm flipH="1">
            <a:off x="2506663" y="5410200"/>
            <a:ext cx="641350" cy="558800"/>
            <a:chOff x="-44" y="1473"/>
            <a:chExt cx="981" cy="1105"/>
          </a:xfrm>
        </p:grpSpPr>
        <p:pic>
          <p:nvPicPr>
            <p:cNvPr id="63603" name="Picture 148" descr="desktop_computer_stylized_medium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604" name="Freeform 149"/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1296 w 356"/>
                <a:gd name="T3" fmla="*/ 69 h 368"/>
                <a:gd name="T4" fmla="*/ 1537 w 356"/>
                <a:gd name="T5" fmla="*/ 1447 h 368"/>
                <a:gd name="T6" fmla="*/ 339 w 356"/>
                <a:gd name="T7" fmla="*/ 1810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9" name="Group 150"/>
          <p:cNvGrpSpPr>
            <a:grpSpLocks/>
          </p:cNvGrpSpPr>
          <p:nvPr/>
        </p:nvGrpSpPr>
        <p:grpSpPr bwMode="auto">
          <a:xfrm>
            <a:off x="2935288" y="3503613"/>
            <a:ext cx="698500" cy="355600"/>
            <a:chOff x="4396" y="1245"/>
            <a:chExt cx="672" cy="248"/>
          </a:xfrm>
        </p:grpSpPr>
        <p:sp>
          <p:nvSpPr>
            <p:cNvPr id="63595" name="Oval 407"/>
            <p:cNvSpPr>
              <a:spLocks noChangeArrowheads="1"/>
            </p:cNvSpPr>
            <p:nvPr/>
          </p:nvSpPr>
          <p:spPr bwMode="auto">
            <a:xfrm>
              <a:off x="4399" y="1355"/>
              <a:ext cx="666" cy="138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63596" name="Rectangle 410"/>
            <p:cNvSpPr>
              <a:spLocks noChangeArrowheads="1"/>
            </p:cNvSpPr>
            <p:nvPr/>
          </p:nvSpPr>
          <p:spPr bwMode="auto">
            <a:xfrm>
              <a:off x="4399" y="1339"/>
              <a:ext cx="669" cy="86"/>
            </a:xfrm>
            <a:prstGeom prst="rect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1400"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63597" name="Oval 411"/>
            <p:cNvSpPr>
              <a:spLocks noChangeArrowheads="1"/>
            </p:cNvSpPr>
            <p:nvPr/>
          </p:nvSpPr>
          <p:spPr bwMode="auto">
            <a:xfrm>
              <a:off x="4396" y="1245"/>
              <a:ext cx="667" cy="162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>
                <a:latin typeface="Times New Roman" pitchFamily="18" charset="0"/>
                <a:cs typeface="Arial" pitchFamily="34" charset="0"/>
              </a:endParaRPr>
            </a:p>
          </p:txBody>
        </p:sp>
        <p:grpSp>
          <p:nvGrpSpPr>
            <p:cNvPr id="10" name="Group 154"/>
            <p:cNvGrpSpPr>
              <a:grpSpLocks/>
            </p:cNvGrpSpPr>
            <p:nvPr/>
          </p:nvGrpSpPr>
          <p:grpSpPr bwMode="auto">
            <a:xfrm>
              <a:off x="4530" y="1287"/>
              <a:ext cx="377" cy="75"/>
              <a:chOff x="2468" y="1332"/>
              <a:chExt cx="310" cy="60"/>
            </a:xfrm>
          </p:grpSpPr>
          <p:sp>
            <p:nvSpPr>
              <p:cNvPr id="63601" name="Freeform 155"/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602" name="Freeform 156"/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6195" name="Line 157"/>
            <p:cNvSpPr>
              <a:spLocks noChangeShapeType="1"/>
            </p:cNvSpPr>
            <p:nvPr/>
          </p:nvSpPr>
          <p:spPr bwMode="auto">
            <a:xfrm>
              <a:off x="4399" y="1321"/>
              <a:ext cx="0" cy="10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400">
                <a:latin typeface="Arial" charset="0"/>
                <a:ea typeface="ＭＳ Ｐゴシック" charset="0"/>
              </a:endParaRPr>
            </a:p>
          </p:txBody>
        </p:sp>
        <p:sp>
          <p:nvSpPr>
            <p:cNvPr id="46196" name="Line 158"/>
            <p:cNvSpPr>
              <a:spLocks noChangeShapeType="1"/>
            </p:cNvSpPr>
            <p:nvPr/>
          </p:nvSpPr>
          <p:spPr bwMode="auto">
            <a:xfrm>
              <a:off x="5063" y="1326"/>
              <a:ext cx="0" cy="10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1400"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46121" name="Rectangle 162"/>
          <p:cNvSpPr>
            <a:spLocks noChangeArrowheads="1"/>
          </p:cNvSpPr>
          <p:nvPr/>
        </p:nvSpPr>
        <p:spPr bwMode="auto">
          <a:xfrm>
            <a:off x="1789113" y="3119438"/>
            <a:ext cx="288925" cy="233362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46122" name="Text Box 110"/>
          <p:cNvSpPr txBox="1">
            <a:spLocks noChangeArrowheads="1"/>
          </p:cNvSpPr>
          <p:nvPr/>
        </p:nvSpPr>
        <p:spPr bwMode="auto">
          <a:xfrm>
            <a:off x="1624013" y="3025775"/>
            <a:ext cx="933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/>
              <a:t>223.1.1.2</a:t>
            </a:r>
            <a:endParaRPr lang="en-US" sz="1400">
              <a:latin typeface="Comic Sans MS" pitchFamily="66" charset="0"/>
            </a:endParaRPr>
          </a:p>
        </p:txBody>
      </p:sp>
      <p:sp>
        <p:nvSpPr>
          <p:cNvPr id="46123" name="Rectangle 165"/>
          <p:cNvSpPr>
            <a:spLocks noChangeArrowheads="1"/>
          </p:cNvSpPr>
          <p:nvPr/>
        </p:nvSpPr>
        <p:spPr bwMode="auto">
          <a:xfrm>
            <a:off x="4530725" y="3829050"/>
            <a:ext cx="288925" cy="233363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46124" name="Rectangle 166"/>
          <p:cNvSpPr>
            <a:spLocks noChangeArrowheads="1"/>
          </p:cNvSpPr>
          <p:nvPr/>
        </p:nvSpPr>
        <p:spPr bwMode="auto">
          <a:xfrm>
            <a:off x="3178175" y="4014788"/>
            <a:ext cx="288925" cy="233362"/>
          </a:xfrm>
          <a:prstGeom prst="rect">
            <a:avLst/>
          </a:prstGeom>
          <a:solidFill>
            <a:srgbClr val="66CC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46125" name="Text Box 128"/>
          <p:cNvSpPr txBox="1">
            <a:spLocks noChangeArrowheads="1"/>
          </p:cNvSpPr>
          <p:nvPr/>
        </p:nvSpPr>
        <p:spPr bwMode="auto">
          <a:xfrm>
            <a:off x="2801938" y="3976688"/>
            <a:ext cx="10334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/>
              <a:t>223.1.3.27</a:t>
            </a:r>
            <a:endParaRPr lang="en-US" sz="1400">
              <a:latin typeface="Comic Sans MS" pitchFamily="66" charset="0"/>
            </a:endParaRPr>
          </a:p>
        </p:txBody>
      </p:sp>
      <p:sp>
        <p:nvSpPr>
          <p:cNvPr id="46126" name="Text Box 118"/>
          <p:cNvSpPr txBox="1">
            <a:spLocks noChangeArrowheads="1"/>
          </p:cNvSpPr>
          <p:nvPr/>
        </p:nvSpPr>
        <p:spPr bwMode="auto">
          <a:xfrm>
            <a:off x="3900488" y="3843338"/>
            <a:ext cx="933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/>
              <a:t>223.1.2.2</a:t>
            </a:r>
            <a:endParaRPr lang="en-US" sz="1400">
              <a:latin typeface="Comic Sans MS" pitchFamily="66" charset="0"/>
            </a:endParaRPr>
          </a:p>
        </p:txBody>
      </p:sp>
      <p:sp>
        <p:nvSpPr>
          <p:cNvPr id="46127" name="Text Box 119"/>
          <p:cNvSpPr txBox="1">
            <a:spLocks noChangeArrowheads="1"/>
          </p:cNvSpPr>
          <p:nvPr/>
        </p:nvSpPr>
        <p:spPr bwMode="auto">
          <a:xfrm>
            <a:off x="4730750" y="2327275"/>
            <a:ext cx="93345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/>
              <a:t>223.1.2.1</a:t>
            </a:r>
            <a:endParaRPr lang="en-US" sz="1400">
              <a:latin typeface="Comic Sans MS" pitchFamily="66" charset="0"/>
            </a:endParaRPr>
          </a:p>
        </p:txBody>
      </p:sp>
      <p:sp>
        <p:nvSpPr>
          <p:cNvPr id="46128" name="Text Box 168"/>
          <p:cNvSpPr txBox="1">
            <a:spLocks noChangeArrowheads="1"/>
          </p:cNvSpPr>
          <p:nvPr/>
        </p:nvSpPr>
        <p:spPr bwMode="auto">
          <a:xfrm>
            <a:off x="3465513" y="1760538"/>
            <a:ext cx="906462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5000"/>
              </a:lnSpc>
              <a:defRPr/>
            </a:pPr>
            <a:r>
              <a:rPr lang="en-US" sz="2000" i="1" smtClean="0">
                <a:solidFill>
                  <a:srgbClr val="CC0000"/>
                </a:solidFill>
              </a:rPr>
              <a:t>DHCP</a:t>
            </a:r>
          </a:p>
          <a:p>
            <a:pPr>
              <a:lnSpc>
                <a:spcPct val="85000"/>
              </a:lnSpc>
              <a:defRPr/>
            </a:pPr>
            <a:r>
              <a:rPr lang="en-US" sz="2000" i="1" smtClean="0">
                <a:solidFill>
                  <a:srgbClr val="CC0000"/>
                </a:solidFill>
              </a:rPr>
              <a:t>server</a:t>
            </a:r>
          </a:p>
        </p:txBody>
      </p:sp>
      <p:sp>
        <p:nvSpPr>
          <p:cNvPr id="46129" name="Text Box 170"/>
          <p:cNvSpPr txBox="1">
            <a:spLocks noChangeArrowheads="1"/>
          </p:cNvSpPr>
          <p:nvPr/>
        </p:nvSpPr>
        <p:spPr bwMode="auto">
          <a:xfrm>
            <a:off x="6627813" y="3059113"/>
            <a:ext cx="1820862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5000"/>
              </a:lnSpc>
              <a:defRPr/>
            </a:pPr>
            <a:r>
              <a:rPr lang="en-US" sz="2000" i="1" smtClean="0"/>
              <a:t>arriving </a:t>
            </a:r>
            <a:r>
              <a:rPr lang="en-US" sz="2000" i="1" smtClean="0">
                <a:solidFill>
                  <a:srgbClr val="CC0000"/>
                </a:solidFill>
              </a:rPr>
              <a:t>DHCP</a:t>
            </a:r>
          </a:p>
          <a:p>
            <a:pPr>
              <a:lnSpc>
                <a:spcPct val="85000"/>
              </a:lnSpc>
              <a:defRPr/>
            </a:pPr>
            <a:r>
              <a:rPr lang="en-US" sz="2000" i="1" smtClean="0">
                <a:solidFill>
                  <a:srgbClr val="CC0000"/>
                </a:solidFill>
              </a:rPr>
              <a:t>client</a:t>
            </a:r>
            <a:r>
              <a:rPr lang="en-US" sz="2000" i="1" smtClean="0"/>
              <a:t> needs </a:t>
            </a:r>
          </a:p>
          <a:p>
            <a:pPr>
              <a:lnSpc>
                <a:spcPct val="85000"/>
              </a:lnSpc>
              <a:defRPr/>
            </a:pPr>
            <a:r>
              <a:rPr lang="en-US" sz="2000" i="1" smtClean="0"/>
              <a:t>address in this</a:t>
            </a:r>
          </a:p>
          <a:p>
            <a:pPr>
              <a:lnSpc>
                <a:spcPct val="85000"/>
              </a:lnSpc>
              <a:defRPr/>
            </a:pPr>
            <a:r>
              <a:rPr lang="en-US" sz="2000" i="1" smtClean="0"/>
              <a:t>network</a:t>
            </a:r>
          </a:p>
        </p:txBody>
      </p:sp>
      <p:grpSp>
        <p:nvGrpSpPr>
          <p:cNvPr id="11" name="Group 195"/>
          <p:cNvGrpSpPr>
            <a:grpSpLocks/>
          </p:cNvGrpSpPr>
          <p:nvPr/>
        </p:nvGrpSpPr>
        <p:grpSpPr bwMode="auto">
          <a:xfrm>
            <a:off x="3873500" y="2395538"/>
            <a:ext cx="401638" cy="681037"/>
            <a:chOff x="4140" y="429"/>
            <a:chExt cx="1425" cy="2396"/>
          </a:xfrm>
        </p:grpSpPr>
        <p:sp>
          <p:nvSpPr>
            <p:cNvPr id="63563" name="Freeform 196"/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21 w 354"/>
                <a:gd name="T1" fmla="*/ 0 h 2742"/>
                <a:gd name="T2" fmla="*/ 116 w 354"/>
                <a:gd name="T3" fmla="*/ 137 h 2742"/>
                <a:gd name="T4" fmla="*/ 114 w 354"/>
                <a:gd name="T5" fmla="*/ 1057 h 2742"/>
                <a:gd name="T6" fmla="*/ 0 w 354"/>
                <a:gd name="T7" fmla="*/ 1105 h 2742"/>
                <a:gd name="T8" fmla="*/ 21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6160" name="Rectangle 197"/>
            <p:cNvSpPr>
              <a:spLocks noChangeArrowheads="1"/>
            </p:cNvSpPr>
            <p:nvPr/>
          </p:nvSpPr>
          <p:spPr bwMode="auto">
            <a:xfrm>
              <a:off x="4208" y="429"/>
              <a:ext cx="1048" cy="2284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63565" name="Freeform 198"/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2 w 211"/>
                <a:gd name="T1" fmla="*/ 0 h 2537"/>
                <a:gd name="T2" fmla="*/ 70 w 211"/>
                <a:gd name="T3" fmla="*/ 88 h 2537"/>
                <a:gd name="T4" fmla="*/ 2 w 211"/>
                <a:gd name="T5" fmla="*/ 1007 h 2537"/>
                <a:gd name="T6" fmla="*/ 2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3566" name="Freeform 199"/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109 w 328"/>
                <a:gd name="T3" fmla="*/ 52 h 226"/>
                <a:gd name="T4" fmla="*/ 108 w 328"/>
                <a:gd name="T5" fmla="*/ 92 h 226"/>
                <a:gd name="T6" fmla="*/ 0 w 328"/>
                <a:gd name="T7" fmla="*/ 41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6163" name="Rectangle 200"/>
            <p:cNvSpPr>
              <a:spLocks noChangeArrowheads="1"/>
            </p:cNvSpPr>
            <p:nvPr/>
          </p:nvSpPr>
          <p:spPr bwMode="auto">
            <a:xfrm>
              <a:off x="4213" y="691"/>
              <a:ext cx="597" cy="5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grpSp>
          <p:nvGrpSpPr>
            <p:cNvPr id="12" name="Group 201"/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46189" name="AutoShape 202"/>
              <p:cNvSpPr>
                <a:spLocks noChangeArrowheads="1"/>
              </p:cNvSpPr>
              <p:nvPr/>
            </p:nvSpPr>
            <p:spPr bwMode="auto">
              <a:xfrm>
                <a:off x="613" y="2569"/>
                <a:ext cx="724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46190" name="AutoShape 203"/>
              <p:cNvSpPr>
                <a:spLocks noChangeArrowheads="1"/>
              </p:cNvSpPr>
              <p:nvPr/>
            </p:nvSpPr>
            <p:spPr bwMode="auto">
              <a:xfrm>
                <a:off x="627" y="2585"/>
                <a:ext cx="689" cy="10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</p:grpSp>
        <p:sp>
          <p:nvSpPr>
            <p:cNvPr id="46165" name="Rectangle 204"/>
            <p:cNvSpPr>
              <a:spLocks noChangeArrowheads="1"/>
            </p:cNvSpPr>
            <p:nvPr/>
          </p:nvSpPr>
          <p:spPr bwMode="auto">
            <a:xfrm>
              <a:off x="4224" y="1021"/>
              <a:ext cx="597" cy="4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grpSp>
          <p:nvGrpSpPr>
            <p:cNvPr id="13" name="Group 205"/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46187" name="AutoShape 206"/>
              <p:cNvSpPr>
                <a:spLocks noChangeArrowheads="1"/>
              </p:cNvSpPr>
              <p:nvPr/>
            </p:nvSpPr>
            <p:spPr bwMode="auto">
              <a:xfrm>
                <a:off x="616" y="2567"/>
                <a:ext cx="724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46188" name="AutoShape 207"/>
              <p:cNvSpPr>
                <a:spLocks noChangeArrowheads="1"/>
              </p:cNvSpPr>
              <p:nvPr/>
            </p:nvSpPr>
            <p:spPr bwMode="auto">
              <a:xfrm>
                <a:off x="630" y="2584"/>
                <a:ext cx="689" cy="10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</p:grpSp>
        <p:sp>
          <p:nvSpPr>
            <p:cNvPr id="46167" name="Rectangle 208"/>
            <p:cNvSpPr>
              <a:spLocks noChangeArrowheads="1"/>
            </p:cNvSpPr>
            <p:nvPr/>
          </p:nvSpPr>
          <p:spPr bwMode="auto">
            <a:xfrm>
              <a:off x="4219" y="1356"/>
              <a:ext cx="591" cy="5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46168" name="Rectangle 209"/>
            <p:cNvSpPr>
              <a:spLocks noChangeArrowheads="1"/>
            </p:cNvSpPr>
            <p:nvPr/>
          </p:nvSpPr>
          <p:spPr bwMode="auto">
            <a:xfrm>
              <a:off x="4230" y="1658"/>
              <a:ext cx="591" cy="4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grpSp>
          <p:nvGrpSpPr>
            <p:cNvPr id="14" name="Group 210"/>
            <p:cNvGrpSpPr>
              <a:grpSpLocks/>
            </p:cNvGrpSpPr>
            <p:nvPr/>
          </p:nvGrpSpPr>
          <p:grpSpPr bwMode="auto">
            <a:xfrm>
              <a:off x="4735" y="1627"/>
              <a:ext cx="582" cy="151"/>
              <a:chOff x="614" y="2568"/>
              <a:chExt cx="725" cy="139"/>
            </a:xfrm>
          </p:grpSpPr>
          <p:sp>
            <p:nvSpPr>
              <p:cNvPr id="46185" name="AutoShape 211"/>
              <p:cNvSpPr>
                <a:spLocks noChangeArrowheads="1"/>
              </p:cNvSpPr>
              <p:nvPr/>
            </p:nvSpPr>
            <p:spPr bwMode="auto">
              <a:xfrm>
                <a:off x="617" y="2576"/>
                <a:ext cx="723" cy="13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46186" name="AutoShape 212"/>
              <p:cNvSpPr>
                <a:spLocks noChangeArrowheads="1"/>
              </p:cNvSpPr>
              <p:nvPr/>
            </p:nvSpPr>
            <p:spPr bwMode="auto">
              <a:xfrm>
                <a:off x="631" y="2586"/>
                <a:ext cx="688" cy="10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</p:grpSp>
        <p:sp>
          <p:nvSpPr>
            <p:cNvPr id="63574" name="Freeform 213"/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109 w 328"/>
                <a:gd name="T3" fmla="*/ 51 h 226"/>
                <a:gd name="T4" fmla="*/ 108 w 328"/>
                <a:gd name="T5" fmla="*/ 90 h 226"/>
                <a:gd name="T6" fmla="*/ 0 w 328"/>
                <a:gd name="T7" fmla="*/ 39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" name="Group 214"/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46183" name="AutoShape 215"/>
              <p:cNvSpPr>
                <a:spLocks noChangeArrowheads="1"/>
              </p:cNvSpPr>
              <p:nvPr/>
            </p:nvSpPr>
            <p:spPr bwMode="auto">
              <a:xfrm>
                <a:off x="612" y="2569"/>
                <a:ext cx="730" cy="14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46184" name="AutoShape 216"/>
              <p:cNvSpPr>
                <a:spLocks noChangeArrowheads="1"/>
              </p:cNvSpPr>
              <p:nvPr/>
            </p:nvSpPr>
            <p:spPr bwMode="auto">
              <a:xfrm>
                <a:off x="626" y="2586"/>
                <a:ext cx="695" cy="10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400"/>
              </a:p>
            </p:txBody>
          </p:sp>
        </p:grpSp>
        <p:sp>
          <p:nvSpPr>
            <p:cNvPr id="46172" name="Rectangle 217"/>
            <p:cNvSpPr>
              <a:spLocks noChangeArrowheads="1"/>
            </p:cNvSpPr>
            <p:nvPr/>
          </p:nvSpPr>
          <p:spPr bwMode="auto">
            <a:xfrm>
              <a:off x="5250" y="429"/>
              <a:ext cx="68" cy="2290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63577" name="Freeform 218"/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96 w 296"/>
                <a:gd name="T3" fmla="*/ 57 h 256"/>
                <a:gd name="T4" fmla="*/ 98 w 296"/>
                <a:gd name="T5" fmla="*/ 102 h 256"/>
                <a:gd name="T6" fmla="*/ 0 w 296"/>
                <a:gd name="T7" fmla="*/ 39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3578" name="Freeform 219"/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101 w 304"/>
                <a:gd name="T3" fmla="*/ 66 h 288"/>
                <a:gd name="T4" fmla="*/ 95 w 304"/>
                <a:gd name="T5" fmla="*/ 116 h 288"/>
                <a:gd name="T6" fmla="*/ 2 w 304"/>
                <a:gd name="T7" fmla="*/ 50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6175" name="Oval 220"/>
            <p:cNvSpPr>
              <a:spLocks noChangeArrowheads="1"/>
            </p:cNvSpPr>
            <p:nvPr/>
          </p:nvSpPr>
          <p:spPr bwMode="auto">
            <a:xfrm>
              <a:off x="5514" y="2613"/>
              <a:ext cx="51" cy="9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63580" name="Freeform 221"/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43 h 240"/>
                <a:gd name="T2" fmla="*/ 2 w 306"/>
                <a:gd name="T3" fmla="*/ 97 h 240"/>
                <a:gd name="T4" fmla="*/ 101 w 306"/>
                <a:gd name="T5" fmla="*/ 44 h 240"/>
                <a:gd name="T6" fmla="*/ 98 w 306"/>
                <a:gd name="T7" fmla="*/ 0 h 240"/>
                <a:gd name="T8" fmla="*/ 0 w 306"/>
                <a:gd name="T9" fmla="*/ 43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6177" name="AutoShape 222"/>
            <p:cNvSpPr>
              <a:spLocks noChangeArrowheads="1"/>
            </p:cNvSpPr>
            <p:nvPr/>
          </p:nvSpPr>
          <p:spPr bwMode="auto">
            <a:xfrm>
              <a:off x="4140" y="2680"/>
              <a:ext cx="1200" cy="145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46178" name="AutoShape 223"/>
            <p:cNvSpPr>
              <a:spLocks noChangeArrowheads="1"/>
            </p:cNvSpPr>
            <p:nvPr/>
          </p:nvSpPr>
          <p:spPr bwMode="auto">
            <a:xfrm>
              <a:off x="4208" y="2713"/>
              <a:ext cx="1070" cy="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46179" name="Oval 224"/>
            <p:cNvSpPr>
              <a:spLocks noChangeArrowheads="1"/>
            </p:cNvSpPr>
            <p:nvPr/>
          </p:nvSpPr>
          <p:spPr bwMode="auto">
            <a:xfrm>
              <a:off x="4309" y="2384"/>
              <a:ext cx="158" cy="140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46180" name="Oval 225"/>
            <p:cNvSpPr>
              <a:spLocks noChangeArrowheads="1"/>
            </p:cNvSpPr>
            <p:nvPr/>
          </p:nvSpPr>
          <p:spPr bwMode="auto">
            <a:xfrm>
              <a:off x="4484" y="2384"/>
              <a:ext cx="163" cy="14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en-US" sz="1400">
                <a:solidFill>
                  <a:srgbClr val="FF0000"/>
                </a:solidFill>
                <a:cs typeface="Arial" pitchFamily="34" charset="0"/>
              </a:endParaRPr>
            </a:p>
          </p:txBody>
        </p:sp>
        <p:sp>
          <p:nvSpPr>
            <p:cNvPr id="46181" name="Oval 226"/>
            <p:cNvSpPr>
              <a:spLocks noChangeArrowheads="1"/>
            </p:cNvSpPr>
            <p:nvPr/>
          </p:nvSpPr>
          <p:spPr bwMode="auto">
            <a:xfrm>
              <a:off x="4664" y="2384"/>
              <a:ext cx="158" cy="140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46182" name="Rectangle 227"/>
            <p:cNvSpPr>
              <a:spLocks noChangeArrowheads="1"/>
            </p:cNvSpPr>
            <p:nvPr/>
          </p:nvSpPr>
          <p:spPr bwMode="auto">
            <a:xfrm>
              <a:off x="5064" y="1836"/>
              <a:ext cx="84" cy="760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400"/>
            </a:p>
          </p:txBody>
        </p:sp>
      </p:grpSp>
      <p:grpSp>
        <p:nvGrpSpPr>
          <p:cNvPr id="16" name="Group 231"/>
          <p:cNvGrpSpPr>
            <a:grpSpLocks/>
          </p:cNvGrpSpPr>
          <p:nvPr/>
        </p:nvGrpSpPr>
        <p:grpSpPr bwMode="auto">
          <a:xfrm>
            <a:off x="5486400" y="3141663"/>
            <a:ext cx="1101725" cy="549275"/>
            <a:chOff x="3428" y="1798"/>
            <a:chExt cx="694" cy="346"/>
          </a:xfrm>
        </p:grpSpPr>
        <p:grpSp>
          <p:nvGrpSpPr>
            <p:cNvPr id="17" name="Group 229"/>
            <p:cNvGrpSpPr>
              <a:grpSpLocks/>
            </p:cNvGrpSpPr>
            <p:nvPr/>
          </p:nvGrpSpPr>
          <p:grpSpPr bwMode="auto">
            <a:xfrm>
              <a:off x="3628" y="1798"/>
              <a:ext cx="494" cy="346"/>
              <a:chOff x="4420" y="878"/>
              <a:chExt cx="614" cy="458"/>
            </a:xfrm>
          </p:grpSpPr>
          <p:pic>
            <p:nvPicPr>
              <p:cNvPr id="63541" name="Picture 173" descr="laptop_keyboard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109064" flipH="1">
                <a:off x="4420" y="1108"/>
                <a:ext cx="527" cy="2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3542" name="Freeform 174"/>
              <p:cNvSpPr>
                <a:spLocks/>
              </p:cNvSpPr>
              <p:nvPr/>
            </p:nvSpPr>
            <p:spPr bwMode="auto">
              <a:xfrm>
                <a:off x="4595" y="888"/>
                <a:ext cx="424" cy="297"/>
              </a:xfrm>
              <a:custGeom>
                <a:avLst/>
                <a:gdLst>
                  <a:gd name="T0" fmla="*/ 0 w 2982"/>
                  <a:gd name="T1" fmla="*/ 0 h 2442"/>
                  <a:gd name="T2" fmla="*/ 0 w 2982"/>
                  <a:gd name="T3" fmla="*/ 0 h 2442"/>
                  <a:gd name="T4" fmla="*/ 0 w 2982"/>
                  <a:gd name="T5" fmla="*/ 0 h 2442"/>
                  <a:gd name="T6" fmla="*/ 0 w 2982"/>
                  <a:gd name="T7" fmla="*/ 0 h 2442"/>
                  <a:gd name="T8" fmla="*/ 0 w 2982"/>
                  <a:gd name="T9" fmla="*/ 0 h 24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82" h="2442">
                    <a:moveTo>
                      <a:pt x="540" y="0"/>
                    </a:moveTo>
                    <a:lnTo>
                      <a:pt x="0" y="1734"/>
                    </a:lnTo>
                    <a:lnTo>
                      <a:pt x="2394" y="2442"/>
                    </a:lnTo>
                    <a:lnTo>
                      <a:pt x="2982" y="318"/>
                    </a:lnTo>
                    <a:lnTo>
                      <a:pt x="54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63543" name="Picture 175" descr="screen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616" y="895"/>
                <a:ext cx="385" cy="2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3544" name="Freeform 176"/>
              <p:cNvSpPr>
                <a:spLocks/>
              </p:cNvSpPr>
              <p:nvPr/>
            </p:nvSpPr>
            <p:spPr bwMode="auto">
              <a:xfrm>
                <a:off x="4672" y="879"/>
                <a:ext cx="359" cy="55"/>
              </a:xfrm>
              <a:custGeom>
                <a:avLst/>
                <a:gdLst>
                  <a:gd name="T0" fmla="*/ 0 w 2528"/>
                  <a:gd name="T1" fmla="*/ 0 h 455"/>
                  <a:gd name="T2" fmla="*/ 0 w 2528"/>
                  <a:gd name="T3" fmla="*/ 0 h 455"/>
                  <a:gd name="T4" fmla="*/ 0 w 2528"/>
                  <a:gd name="T5" fmla="*/ 0 h 455"/>
                  <a:gd name="T6" fmla="*/ 0 w 2528"/>
                  <a:gd name="T7" fmla="*/ 0 h 455"/>
                  <a:gd name="T8" fmla="*/ 0 w 2528"/>
                  <a:gd name="T9" fmla="*/ 0 h 4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28" h="455">
                    <a:moveTo>
                      <a:pt x="14" y="0"/>
                    </a:moveTo>
                    <a:lnTo>
                      <a:pt x="2528" y="341"/>
                    </a:lnTo>
                    <a:lnTo>
                      <a:pt x="2480" y="455"/>
                    </a:lnTo>
                    <a:lnTo>
                      <a:pt x="0" y="86"/>
                    </a:lnTo>
                    <a:lnTo>
                      <a:pt x="14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rgbClr val="EAEAEA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545" name="Freeform 177"/>
              <p:cNvSpPr>
                <a:spLocks/>
              </p:cNvSpPr>
              <p:nvPr/>
            </p:nvSpPr>
            <p:spPr bwMode="auto">
              <a:xfrm>
                <a:off x="4591" y="878"/>
                <a:ext cx="100" cy="230"/>
              </a:xfrm>
              <a:custGeom>
                <a:avLst/>
                <a:gdLst>
                  <a:gd name="T0" fmla="*/ 0 w 702"/>
                  <a:gd name="T1" fmla="*/ 0 h 1893"/>
                  <a:gd name="T2" fmla="*/ 0 w 702"/>
                  <a:gd name="T3" fmla="*/ 0 h 1893"/>
                  <a:gd name="T4" fmla="*/ 0 w 702"/>
                  <a:gd name="T5" fmla="*/ 0 h 1893"/>
                  <a:gd name="T6" fmla="*/ 0 w 702"/>
                  <a:gd name="T7" fmla="*/ 0 h 1893"/>
                  <a:gd name="T8" fmla="*/ 0 w 702"/>
                  <a:gd name="T9" fmla="*/ 0 h 18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02" h="1893">
                    <a:moveTo>
                      <a:pt x="579" y="0"/>
                    </a:moveTo>
                    <a:lnTo>
                      <a:pt x="0" y="1869"/>
                    </a:lnTo>
                    <a:lnTo>
                      <a:pt x="114" y="1893"/>
                    </a:lnTo>
                    <a:lnTo>
                      <a:pt x="702" y="51"/>
                    </a:lnTo>
                    <a:lnTo>
                      <a:pt x="579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546" name="Freeform 178"/>
              <p:cNvSpPr>
                <a:spLocks/>
              </p:cNvSpPr>
              <p:nvPr/>
            </p:nvSpPr>
            <p:spPr bwMode="auto">
              <a:xfrm>
                <a:off x="4921" y="920"/>
                <a:ext cx="108" cy="265"/>
              </a:xfrm>
              <a:custGeom>
                <a:avLst/>
                <a:gdLst>
                  <a:gd name="T0" fmla="*/ 0 w 756"/>
                  <a:gd name="T1" fmla="*/ 0 h 2184"/>
                  <a:gd name="T2" fmla="*/ 0 w 756"/>
                  <a:gd name="T3" fmla="*/ 0 h 2184"/>
                  <a:gd name="T4" fmla="*/ 0 w 756"/>
                  <a:gd name="T5" fmla="*/ 0 h 2184"/>
                  <a:gd name="T6" fmla="*/ 0 w 756"/>
                  <a:gd name="T7" fmla="*/ 0 h 2184"/>
                  <a:gd name="T8" fmla="*/ 0 w 756"/>
                  <a:gd name="T9" fmla="*/ 0 h 21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56" h="2184">
                    <a:moveTo>
                      <a:pt x="756" y="0"/>
                    </a:moveTo>
                    <a:lnTo>
                      <a:pt x="138" y="2184"/>
                    </a:lnTo>
                    <a:lnTo>
                      <a:pt x="0" y="2148"/>
                    </a:lnTo>
                    <a:lnTo>
                      <a:pt x="606" y="78"/>
                    </a:lnTo>
                    <a:lnTo>
                      <a:pt x="756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547" name="Freeform 179"/>
              <p:cNvSpPr>
                <a:spLocks/>
              </p:cNvSpPr>
              <p:nvPr/>
            </p:nvSpPr>
            <p:spPr bwMode="auto">
              <a:xfrm>
                <a:off x="4590" y="1097"/>
                <a:ext cx="394" cy="89"/>
              </a:xfrm>
              <a:custGeom>
                <a:avLst/>
                <a:gdLst>
                  <a:gd name="T0" fmla="*/ 0 w 2773"/>
                  <a:gd name="T1" fmla="*/ 0 h 738"/>
                  <a:gd name="T2" fmla="*/ 0 w 2773"/>
                  <a:gd name="T3" fmla="*/ 0 h 738"/>
                  <a:gd name="T4" fmla="*/ 0 w 2773"/>
                  <a:gd name="T5" fmla="*/ 0 h 738"/>
                  <a:gd name="T6" fmla="*/ 0 w 2773"/>
                  <a:gd name="T7" fmla="*/ 0 h 738"/>
                  <a:gd name="T8" fmla="*/ 0 w 2773"/>
                  <a:gd name="T9" fmla="*/ 0 h 7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73" h="738">
                    <a:moveTo>
                      <a:pt x="33" y="0"/>
                    </a:moveTo>
                    <a:lnTo>
                      <a:pt x="0" y="99"/>
                    </a:lnTo>
                    <a:lnTo>
                      <a:pt x="2436" y="738"/>
                    </a:lnTo>
                    <a:cubicBezTo>
                      <a:pt x="2499" y="501"/>
                      <a:pt x="2773" y="727"/>
                      <a:pt x="2373" y="603"/>
                    </a:cubicBezTo>
                    <a:lnTo>
                      <a:pt x="3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CC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548" name="Freeform 180"/>
              <p:cNvSpPr>
                <a:spLocks/>
              </p:cNvSpPr>
              <p:nvPr/>
            </p:nvSpPr>
            <p:spPr bwMode="auto">
              <a:xfrm>
                <a:off x="4933" y="922"/>
                <a:ext cx="101" cy="266"/>
              </a:xfrm>
              <a:custGeom>
                <a:avLst/>
                <a:gdLst>
                  <a:gd name="T0" fmla="*/ 0 w 637"/>
                  <a:gd name="T1" fmla="*/ 0 h 1659"/>
                  <a:gd name="T2" fmla="*/ 0 w 637"/>
                  <a:gd name="T3" fmla="*/ 0 h 1659"/>
                  <a:gd name="T4" fmla="*/ 0 w 637"/>
                  <a:gd name="T5" fmla="*/ 0 h 1659"/>
                  <a:gd name="T6" fmla="*/ 0 w 637"/>
                  <a:gd name="T7" fmla="*/ 0 h 1659"/>
                  <a:gd name="T8" fmla="*/ 0 w 637"/>
                  <a:gd name="T9" fmla="*/ 0 h 165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37" h="1659">
                    <a:moveTo>
                      <a:pt x="615" y="0"/>
                    </a:moveTo>
                    <a:lnTo>
                      <a:pt x="637" y="0"/>
                    </a:lnTo>
                    <a:lnTo>
                      <a:pt x="68" y="1659"/>
                    </a:lnTo>
                    <a:lnTo>
                      <a:pt x="0" y="1647"/>
                    </a:lnTo>
                    <a:lnTo>
                      <a:pt x="615" y="0"/>
                    </a:lnTo>
                    <a:close/>
                  </a:path>
                </a:pathLst>
              </a:custGeom>
              <a:solidFill>
                <a:srgbClr val="4D4D4D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549" name="Freeform 181"/>
              <p:cNvSpPr>
                <a:spLocks/>
              </p:cNvSpPr>
              <p:nvPr/>
            </p:nvSpPr>
            <p:spPr bwMode="auto">
              <a:xfrm>
                <a:off x="4590" y="1109"/>
                <a:ext cx="351" cy="88"/>
              </a:xfrm>
              <a:custGeom>
                <a:avLst/>
                <a:gdLst>
                  <a:gd name="T0" fmla="*/ 0 w 2216"/>
                  <a:gd name="T1" fmla="*/ 0 h 550"/>
                  <a:gd name="T2" fmla="*/ 0 w 2216"/>
                  <a:gd name="T3" fmla="*/ 0 h 550"/>
                  <a:gd name="T4" fmla="*/ 0 w 2216"/>
                  <a:gd name="T5" fmla="*/ 0 h 550"/>
                  <a:gd name="T6" fmla="*/ 0 w 2216"/>
                  <a:gd name="T7" fmla="*/ 0 h 550"/>
                  <a:gd name="T8" fmla="*/ 0 w 2216"/>
                  <a:gd name="T9" fmla="*/ 0 h 5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16" h="550">
                    <a:moveTo>
                      <a:pt x="0" y="0"/>
                    </a:moveTo>
                    <a:lnTo>
                      <a:pt x="9" y="57"/>
                    </a:lnTo>
                    <a:lnTo>
                      <a:pt x="2164" y="550"/>
                    </a:lnTo>
                    <a:lnTo>
                      <a:pt x="2216" y="49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rgbClr val="80808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8" name="Group 182"/>
              <p:cNvGrpSpPr>
                <a:grpSpLocks/>
              </p:cNvGrpSpPr>
              <p:nvPr/>
            </p:nvGrpSpPr>
            <p:grpSpPr bwMode="auto">
              <a:xfrm>
                <a:off x="4584" y="1203"/>
                <a:ext cx="119" cy="53"/>
                <a:chOff x="1740" y="2642"/>
                <a:chExt cx="752" cy="327"/>
              </a:xfrm>
            </p:grpSpPr>
            <p:sp>
              <p:nvSpPr>
                <p:cNvPr id="63557" name="Freeform 183"/>
                <p:cNvSpPr>
                  <a:spLocks/>
                </p:cNvSpPr>
                <p:nvPr/>
              </p:nvSpPr>
              <p:spPr bwMode="auto">
                <a:xfrm>
                  <a:off x="1740" y="2642"/>
                  <a:ext cx="752" cy="327"/>
                </a:xfrm>
                <a:custGeom>
                  <a:avLst/>
                  <a:gdLst>
                    <a:gd name="T0" fmla="*/ 293 w 752"/>
                    <a:gd name="T1" fmla="*/ 0 h 327"/>
                    <a:gd name="T2" fmla="*/ 752 w 752"/>
                    <a:gd name="T3" fmla="*/ 124 h 327"/>
                    <a:gd name="T4" fmla="*/ 470 w 752"/>
                    <a:gd name="T5" fmla="*/ 327 h 327"/>
                    <a:gd name="T6" fmla="*/ 0 w 752"/>
                    <a:gd name="T7" fmla="*/ 183 h 327"/>
                    <a:gd name="T8" fmla="*/ 293 w 752"/>
                    <a:gd name="T9" fmla="*/ 0 h 32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52" h="327">
                      <a:moveTo>
                        <a:pt x="293" y="0"/>
                      </a:moveTo>
                      <a:lnTo>
                        <a:pt x="752" y="124"/>
                      </a:lnTo>
                      <a:lnTo>
                        <a:pt x="470" y="327"/>
                      </a:lnTo>
                      <a:lnTo>
                        <a:pt x="0" y="183"/>
                      </a:lnTo>
                      <a:lnTo>
                        <a:pt x="293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558" name="Freeform 184"/>
                <p:cNvSpPr>
                  <a:spLocks/>
                </p:cNvSpPr>
                <p:nvPr/>
              </p:nvSpPr>
              <p:spPr bwMode="auto">
                <a:xfrm>
                  <a:off x="1754" y="2649"/>
                  <a:ext cx="726" cy="311"/>
                </a:xfrm>
                <a:custGeom>
                  <a:avLst/>
                  <a:gdLst>
                    <a:gd name="T0" fmla="*/ 282 w 726"/>
                    <a:gd name="T1" fmla="*/ 0 h 311"/>
                    <a:gd name="T2" fmla="*/ 726 w 726"/>
                    <a:gd name="T3" fmla="*/ 119 h 311"/>
                    <a:gd name="T4" fmla="*/ 457 w 726"/>
                    <a:gd name="T5" fmla="*/ 311 h 311"/>
                    <a:gd name="T6" fmla="*/ 0 w 726"/>
                    <a:gd name="T7" fmla="*/ 173 h 311"/>
                    <a:gd name="T8" fmla="*/ 282 w 726"/>
                    <a:gd name="T9" fmla="*/ 0 h 31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26" h="311">
                      <a:moveTo>
                        <a:pt x="282" y="0"/>
                      </a:moveTo>
                      <a:lnTo>
                        <a:pt x="726" y="119"/>
                      </a:lnTo>
                      <a:lnTo>
                        <a:pt x="457" y="311"/>
                      </a:lnTo>
                      <a:lnTo>
                        <a:pt x="0" y="173"/>
                      </a:lnTo>
                      <a:lnTo>
                        <a:pt x="282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4D4D4D"/>
                    </a:gs>
                    <a:gs pos="100000">
                      <a:srgbClr val="DDDDDD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559" name="Freeform 185"/>
                <p:cNvSpPr>
                  <a:spLocks/>
                </p:cNvSpPr>
                <p:nvPr/>
              </p:nvSpPr>
              <p:spPr bwMode="auto">
                <a:xfrm>
                  <a:off x="1808" y="2770"/>
                  <a:ext cx="258" cy="100"/>
                </a:xfrm>
                <a:custGeom>
                  <a:avLst/>
                  <a:gdLst>
                    <a:gd name="T0" fmla="*/ 0 w 258"/>
                    <a:gd name="T1" fmla="*/ 44 h 100"/>
                    <a:gd name="T2" fmla="*/ 75 w 258"/>
                    <a:gd name="T3" fmla="*/ 0 h 100"/>
                    <a:gd name="T4" fmla="*/ 258 w 258"/>
                    <a:gd name="T5" fmla="*/ 50 h 100"/>
                    <a:gd name="T6" fmla="*/ 183 w 258"/>
                    <a:gd name="T7" fmla="*/ 100 h 100"/>
                    <a:gd name="T8" fmla="*/ 0 w 258"/>
                    <a:gd name="T9" fmla="*/ 44 h 1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58" h="100">
                      <a:moveTo>
                        <a:pt x="0" y="44"/>
                      </a:moveTo>
                      <a:lnTo>
                        <a:pt x="75" y="0"/>
                      </a:lnTo>
                      <a:lnTo>
                        <a:pt x="258" y="50"/>
                      </a:lnTo>
                      <a:lnTo>
                        <a:pt x="183" y="100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560" name="Freeform 186"/>
                <p:cNvSpPr>
                  <a:spLocks/>
                </p:cNvSpPr>
                <p:nvPr/>
              </p:nvSpPr>
              <p:spPr bwMode="auto">
                <a:xfrm>
                  <a:off x="1799" y="2816"/>
                  <a:ext cx="194" cy="63"/>
                </a:xfrm>
                <a:custGeom>
                  <a:avLst/>
                  <a:gdLst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561" name="Freeform 187"/>
                <p:cNvSpPr>
                  <a:spLocks/>
                </p:cNvSpPr>
                <p:nvPr/>
              </p:nvSpPr>
              <p:spPr bwMode="auto">
                <a:xfrm>
                  <a:off x="2020" y="2834"/>
                  <a:ext cx="258" cy="102"/>
                </a:xfrm>
                <a:custGeom>
                  <a:avLst/>
                  <a:gdLst>
                    <a:gd name="T0" fmla="*/ 0 w 258"/>
                    <a:gd name="T1" fmla="*/ 46 h 102"/>
                    <a:gd name="T2" fmla="*/ 71 w 258"/>
                    <a:gd name="T3" fmla="*/ 0 h 102"/>
                    <a:gd name="T4" fmla="*/ 258 w 258"/>
                    <a:gd name="T5" fmla="*/ 52 h 102"/>
                    <a:gd name="T6" fmla="*/ 183 w 258"/>
                    <a:gd name="T7" fmla="*/ 102 h 102"/>
                    <a:gd name="T8" fmla="*/ 0 w 258"/>
                    <a:gd name="T9" fmla="*/ 46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58" h="102">
                      <a:moveTo>
                        <a:pt x="0" y="46"/>
                      </a:moveTo>
                      <a:lnTo>
                        <a:pt x="71" y="0"/>
                      </a:lnTo>
                      <a:lnTo>
                        <a:pt x="258" y="52"/>
                      </a:lnTo>
                      <a:lnTo>
                        <a:pt x="183" y="102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3562" name="Freeform 188"/>
                <p:cNvSpPr>
                  <a:spLocks/>
                </p:cNvSpPr>
                <p:nvPr/>
              </p:nvSpPr>
              <p:spPr bwMode="auto">
                <a:xfrm>
                  <a:off x="2011" y="2882"/>
                  <a:ext cx="194" cy="63"/>
                </a:xfrm>
                <a:custGeom>
                  <a:avLst/>
                  <a:gdLst>
                    <a:gd name="T0" fmla="*/ 12 w 194"/>
                    <a:gd name="T1" fmla="*/ 0 h 63"/>
                    <a:gd name="T2" fmla="*/ 194 w 194"/>
                    <a:gd name="T3" fmla="*/ 53 h 63"/>
                    <a:gd name="T4" fmla="*/ 180 w 194"/>
                    <a:gd name="T5" fmla="*/ 63 h 63"/>
                    <a:gd name="T6" fmla="*/ 0 w 194"/>
                    <a:gd name="T7" fmla="*/ 9 h 63"/>
                    <a:gd name="T8" fmla="*/ 12 w 194"/>
                    <a:gd name="T9" fmla="*/ 0 h 6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94" h="63">
                      <a:moveTo>
                        <a:pt x="12" y="0"/>
                      </a:moveTo>
                      <a:lnTo>
                        <a:pt x="194" y="53"/>
                      </a:lnTo>
                      <a:lnTo>
                        <a:pt x="180" y="63"/>
                      </a:lnTo>
                      <a:lnTo>
                        <a:pt x="0" y="9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0000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63551" name="Freeform 189"/>
              <p:cNvSpPr>
                <a:spLocks/>
              </p:cNvSpPr>
              <p:nvPr/>
            </p:nvSpPr>
            <p:spPr bwMode="auto">
              <a:xfrm>
                <a:off x="4788" y="1211"/>
                <a:ext cx="144" cy="116"/>
              </a:xfrm>
              <a:custGeom>
                <a:avLst/>
                <a:gdLst>
                  <a:gd name="T0" fmla="*/ 0 w 990"/>
                  <a:gd name="T1" fmla="*/ 0 h 792"/>
                  <a:gd name="T2" fmla="*/ 0 w 990"/>
                  <a:gd name="T3" fmla="*/ 0 h 792"/>
                  <a:gd name="T4" fmla="*/ 0 w 990"/>
                  <a:gd name="T5" fmla="*/ 0 h 792"/>
                  <a:gd name="T6" fmla="*/ 0 w 990"/>
                  <a:gd name="T7" fmla="*/ 0 h 792"/>
                  <a:gd name="T8" fmla="*/ 0 w 990"/>
                  <a:gd name="T9" fmla="*/ 0 h 7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90" h="792">
                    <a:moveTo>
                      <a:pt x="3" y="738"/>
                    </a:moveTo>
                    <a:lnTo>
                      <a:pt x="990" y="0"/>
                    </a:lnTo>
                    <a:lnTo>
                      <a:pt x="987" y="60"/>
                    </a:lnTo>
                    <a:lnTo>
                      <a:pt x="0" y="792"/>
                    </a:lnTo>
                    <a:lnTo>
                      <a:pt x="3" y="738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552" name="Freeform 190"/>
              <p:cNvSpPr>
                <a:spLocks/>
              </p:cNvSpPr>
              <p:nvPr/>
            </p:nvSpPr>
            <p:spPr bwMode="auto">
              <a:xfrm>
                <a:off x="4420" y="1220"/>
                <a:ext cx="369" cy="106"/>
              </a:xfrm>
              <a:custGeom>
                <a:avLst/>
                <a:gdLst>
                  <a:gd name="T0" fmla="*/ 0 w 2532"/>
                  <a:gd name="T1" fmla="*/ 0 h 723"/>
                  <a:gd name="T2" fmla="*/ 0 w 2532"/>
                  <a:gd name="T3" fmla="*/ 0 h 723"/>
                  <a:gd name="T4" fmla="*/ 0 w 2532"/>
                  <a:gd name="T5" fmla="*/ 0 h 723"/>
                  <a:gd name="T6" fmla="*/ 0 w 2532"/>
                  <a:gd name="T7" fmla="*/ 0 h 723"/>
                  <a:gd name="T8" fmla="*/ 0 w 2532"/>
                  <a:gd name="T9" fmla="*/ 0 h 723"/>
                  <a:gd name="T10" fmla="*/ 0 w 2532"/>
                  <a:gd name="T11" fmla="*/ 0 h 7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553" name="Freeform 191"/>
              <p:cNvSpPr>
                <a:spLocks/>
              </p:cNvSpPr>
              <p:nvPr/>
            </p:nvSpPr>
            <p:spPr bwMode="auto">
              <a:xfrm>
                <a:off x="4420" y="1201"/>
                <a:ext cx="4" cy="21"/>
              </a:xfrm>
              <a:custGeom>
                <a:avLst/>
                <a:gdLst>
                  <a:gd name="T0" fmla="*/ 0 w 26"/>
                  <a:gd name="T1" fmla="*/ 0 h 147"/>
                  <a:gd name="T2" fmla="*/ 0 w 26"/>
                  <a:gd name="T3" fmla="*/ 0 h 147"/>
                  <a:gd name="T4" fmla="*/ 0 w 26"/>
                  <a:gd name="T5" fmla="*/ 0 h 147"/>
                  <a:gd name="T6" fmla="*/ 0 w 26"/>
                  <a:gd name="T7" fmla="*/ 0 h 147"/>
                  <a:gd name="T8" fmla="*/ 0 w 26"/>
                  <a:gd name="T9" fmla="*/ 0 h 1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47">
                    <a:moveTo>
                      <a:pt x="26" y="10"/>
                    </a:moveTo>
                    <a:lnTo>
                      <a:pt x="23" y="147"/>
                    </a:lnTo>
                    <a:lnTo>
                      <a:pt x="0" y="144"/>
                    </a:lnTo>
                    <a:lnTo>
                      <a:pt x="3" y="0"/>
                    </a:lnTo>
                    <a:lnTo>
                      <a:pt x="26" y="1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554" name="Freeform 192"/>
              <p:cNvSpPr>
                <a:spLocks/>
              </p:cNvSpPr>
              <p:nvPr/>
            </p:nvSpPr>
            <p:spPr bwMode="auto">
              <a:xfrm>
                <a:off x="4421" y="1114"/>
                <a:ext cx="171" cy="88"/>
              </a:xfrm>
              <a:custGeom>
                <a:avLst/>
                <a:gdLst>
                  <a:gd name="T0" fmla="*/ 0 w 1176"/>
                  <a:gd name="T1" fmla="*/ 0 h 606"/>
                  <a:gd name="T2" fmla="*/ 0 w 1176"/>
                  <a:gd name="T3" fmla="*/ 0 h 606"/>
                  <a:gd name="T4" fmla="*/ 0 w 1176"/>
                  <a:gd name="T5" fmla="*/ 0 h 606"/>
                  <a:gd name="T6" fmla="*/ 0 w 1176"/>
                  <a:gd name="T7" fmla="*/ 0 h 606"/>
                  <a:gd name="T8" fmla="*/ 0 w 1176"/>
                  <a:gd name="T9" fmla="*/ 0 h 6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76" h="606">
                    <a:moveTo>
                      <a:pt x="1170" y="0"/>
                    </a:moveTo>
                    <a:lnTo>
                      <a:pt x="0" y="597"/>
                    </a:lnTo>
                    <a:lnTo>
                      <a:pt x="30" y="606"/>
                    </a:lnTo>
                    <a:lnTo>
                      <a:pt x="1176" y="18"/>
                    </a:lnTo>
                    <a:lnTo>
                      <a:pt x="1170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555" name="Freeform 193"/>
              <p:cNvSpPr>
                <a:spLocks/>
              </p:cNvSpPr>
              <p:nvPr/>
            </p:nvSpPr>
            <p:spPr bwMode="auto">
              <a:xfrm>
                <a:off x="4432" y="1205"/>
                <a:ext cx="350" cy="102"/>
              </a:xfrm>
              <a:custGeom>
                <a:avLst/>
                <a:gdLst>
                  <a:gd name="T0" fmla="*/ 0 w 2532"/>
                  <a:gd name="T1" fmla="*/ 0 h 723"/>
                  <a:gd name="T2" fmla="*/ 0 w 2532"/>
                  <a:gd name="T3" fmla="*/ 0 h 723"/>
                  <a:gd name="T4" fmla="*/ 0 w 2532"/>
                  <a:gd name="T5" fmla="*/ 0 h 723"/>
                  <a:gd name="T6" fmla="*/ 0 w 2532"/>
                  <a:gd name="T7" fmla="*/ 0 h 723"/>
                  <a:gd name="T8" fmla="*/ 0 w 2532"/>
                  <a:gd name="T9" fmla="*/ 0 h 723"/>
                  <a:gd name="T10" fmla="*/ 0 w 2532"/>
                  <a:gd name="T11" fmla="*/ 0 h 7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556" name="Freeform 194"/>
              <p:cNvSpPr>
                <a:spLocks/>
              </p:cNvSpPr>
              <p:nvPr/>
            </p:nvSpPr>
            <p:spPr bwMode="auto">
              <a:xfrm flipV="1">
                <a:off x="4782" y="1198"/>
                <a:ext cx="142" cy="105"/>
              </a:xfrm>
              <a:custGeom>
                <a:avLst/>
                <a:gdLst>
                  <a:gd name="T0" fmla="*/ 0 w 2532"/>
                  <a:gd name="T1" fmla="*/ 0 h 723"/>
                  <a:gd name="T2" fmla="*/ 0 w 2532"/>
                  <a:gd name="T3" fmla="*/ 0 h 723"/>
                  <a:gd name="T4" fmla="*/ 0 w 2532"/>
                  <a:gd name="T5" fmla="*/ 0 h 723"/>
                  <a:gd name="T6" fmla="*/ 0 w 2532"/>
                  <a:gd name="T7" fmla="*/ 0 h 723"/>
                  <a:gd name="T8" fmla="*/ 0 w 2532"/>
                  <a:gd name="T9" fmla="*/ 0 h 723"/>
                  <a:gd name="T10" fmla="*/ 0 w 2532"/>
                  <a:gd name="T11" fmla="*/ 0 h 72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532" h="723">
                    <a:moveTo>
                      <a:pt x="6" y="0"/>
                    </a:moveTo>
                    <a:cubicBezTo>
                      <a:pt x="16" y="0"/>
                      <a:pt x="26" y="0"/>
                      <a:pt x="36" y="0"/>
                    </a:cubicBezTo>
                    <a:lnTo>
                      <a:pt x="2532" y="678"/>
                    </a:lnTo>
                    <a:lnTo>
                      <a:pt x="2529" y="723"/>
                    </a:lnTo>
                    <a:lnTo>
                      <a:pt x="0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6136" name="Line 230"/>
            <p:cNvSpPr>
              <a:spLocks noChangeShapeType="1"/>
            </p:cNvSpPr>
            <p:nvPr/>
          </p:nvSpPr>
          <p:spPr bwMode="auto">
            <a:xfrm flipH="1">
              <a:off x="3428" y="2002"/>
              <a:ext cx="27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46132" name="AutoShape 232"/>
          <p:cNvSpPr>
            <a:spLocks noChangeArrowheads="1"/>
          </p:cNvSpPr>
          <p:nvPr/>
        </p:nvSpPr>
        <p:spPr bwMode="auto">
          <a:xfrm>
            <a:off x="5754688" y="3698875"/>
            <a:ext cx="976312" cy="374650"/>
          </a:xfrm>
          <a:prstGeom prst="leftArrow">
            <a:avLst>
              <a:gd name="adj1" fmla="val 50000"/>
              <a:gd name="adj2" fmla="val 65148"/>
            </a:avLst>
          </a:prstGeom>
          <a:gradFill rotWithShape="1">
            <a:gsLst>
              <a:gs pos="0">
                <a:srgbClr val="CC000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33" name="Line 233"/>
          <p:cNvSpPr>
            <a:spLocks noChangeShapeType="1"/>
          </p:cNvSpPr>
          <p:nvPr/>
        </p:nvSpPr>
        <p:spPr bwMode="auto">
          <a:xfrm flipH="1">
            <a:off x="4268788" y="2954338"/>
            <a:ext cx="314325" cy="47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defRPr/>
            </a:pPr>
            <a:endParaRPr lang="en-US" sz="1400">
              <a:latin typeface="Arial" charset="0"/>
              <a:ea typeface="ＭＳ Ｐゴシック" charset="0"/>
            </a:endParaRPr>
          </a:p>
        </p:txBody>
      </p:sp>
      <p:pic>
        <p:nvPicPr>
          <p:cNvPr id="63538" name="Picture 235" descr="underline_base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" y="931863"/>
            <a:ext cx="6399213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0" name="TextBox 129"/>
          <p:cNvSpPr txBox="1"/>
          <p:nvPr/>
        </p:nvSpPr>
        <p:spPr>
          <a:xfrm>
            <a:off x="546410" y="4415891"/>
            <a:ext cx="1501821" cy="58477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Router as</a:t>
            </a:r>
          </a:p>
          <a:p>
            <a:r>
              <a:rPr lang="en-US" sz="1600" dirty="0" smtClean="0"/>
              <a:t>a DHCP agent</a:t>
            </a:r>
            <a:endParaRPr lang="en-US" sz="1600" dirty="0"/>
          </a:p>
        </p:txBody>
      </p:sp>
      <p:cxnSp>
        <p:nvCxnSpPr>
          <p:cNvPr id="132" name="Straight Arrow Connector 131"/>
          <p:cNvCxnSpPr>
            <a:stCxn id="130" idx="3"/>
          </p:cNvCxnSpPr>
          <p:nvPr/>
        </p:nvCxnSpPr>
        <p:spPr bwMode="auto">
          <a:xfrm flipV="1">
            <a:off x="2048231" y="3847171"/>
            <a:ext cx="750725" cy="8611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>
                <a:latin typeface="Tahoma" charset="0"/>
              </a:rPr>
              <a:t>Network Layer</a:t>
            </a:r>
          </a:p>
        </p:txBody>
      </p:sp>
      <p:sp>
        <p:nvSpPr>
          <p:cNvPr id="471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4-</a:t>
            </a:r>
            <a:fld id="{B3DAF726-BDA4-42E8-9A09-40559834ACFA}" type="slidenum">
              <a:rPr lang="en-US"/>
              <a:pPr/>
              <a:t>7</a:t>
            </a:fld>
            <a:endParaRPr lang="en-US"/>
          </a:p>
        </p:txBody>
      </p:sp>
      <p:sp>
        <p:nvSpPr>
          <p:cNvPr id="65539" name="Text Box 7"/>
          <p:cNvSpPr txBox="1">
            <a:spLocks noChangeArrowheads="1"/>
          </p:cNvSpPr>
          <p:nvPr/>
        </p:nvSpPr>
        <p:spPr bwMode="auto">
          <a:xfrm>
            <a:off x="881063" y="1270000"/>
            <a:ext cx="23415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>
                <a:solidFill>
                  <a:srgbClr val="CC0000"/>
                </a:solidFill>
              </a:rPr>
              <a:t>DHCP server: 223.1.2.5</a:t>
            </a:r>
          </a:p>
        </p:txBody>
      </p:sp>
      <p:sp>
        <p:nvSpPr>
          <p:cNvPr id="65540" name="Text Box 8"/>
          <p:cNvSpPr txBox="1">
            <a:spLocks noChangeArrowheads="1"/>
          </p:cNvSpPr>
          <p:nvPr/>
        </p:nvSpPr>
        <p:spPr bwMode="auto">
          <a:xfrm>
            <a:off x="6037263" y="1311275"/>
            <a:ext cx="849312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5000"/>
              </a:lnSpc>
            </a:pPr>
            <a:r>
              <a:rPr lang="en-US" sz="1600">
                <a:solidFill>
                  <a:srgbClr val="CC0000"/>
                </a:solidFill>
              </a:rPr>
              <a:t>arriving</a:t>
            </a:r>
          </a:p>
          <a:p>
            <a:pPr algn="ctr">
              <a:lnSpc>
                <a:spcPct val="85000"/>
              </a:lnSpc>
            </a:pPr>
            <a:r>
              <a:rPr lang="en-US" sz="1600">
                <a:solidFill>
                  <a:srgbClr val="CC0000"/>
                </a:solidFill>
              </a:rPr>
              <a:t> client</a:t>
            </a:r>
            <a:endParaRPr lang="en-US">
              <a:solidFill>
                <a:srgbClr val="CC0000"/>
              </a:solidFill>
            </a:endParaRPr>
          </a:p>
        </p:txBody>
      </p:sp>
      <p:sp>
        <p:nvSpPr>
          <p:cNvPr id="65541" name="Line 9"/>
          <p:cNvSpPr>
            <a:spLocks noChangeShapeType="1"/>
          </p:cNvSpPr>
          <p:nvPr/>
        </p:nvSpPr>
        <p:spPr bwMode="auto">
          <a:xfrm flipH="1">
            <a:off x="1860550" y="2208213"/>
            <a:ext cx="4395788" cy="5365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5542" name="Line 10"/>
          <p:cNvSpPr>
            <a:spLocks noChangeShapeType="1"/>
          </p:cNvSpPr>
          <p:nvPr/>
        </p:nvSpPr>
        <p:spPr bwMode="auto">
          <a:xfrm flipH="1">
            <a:off x="1816100" y="2163763"/>
            <a:ext cx="11113" cy="4027487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5543" name="Line 11"/>
          <p:cNvSpPr>
            <a:spLocks noChangeShapeType="1"/>
          </p:cNvSpPr>
          <p:nvPr/>
        </p:nvSpPr>
        <p:spPr bwMode="auto">
          <a:xfrm flipH="1">
            <a:off x="6342063" y="2239963"/>
            <a:ext cx="11112" cy="41402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3389313" y="1343025"/>
            <a:ext cx="2673350" cy="1116013"/>
            <a:chOff x="11865" y="3885"/>
            <a:chExt cx="3720" cy="1260"/>
          </a:xfrm>
        </p:grpSpPr>
        <p:sp>
          <p:nvSpPr>
            <p:cNvPr id="65612" name="Text Box 24"/>
            <p:cNvSpPr txBox="1">
              <a:spLocks noChangeArrowheads="1"/>
            </p:cNvSpPr>
            <p:nvPr/>
          </p:nvSpPr>
          <p:spPr bwMode="auto">
            <a:xfrm>
              <a:off x="11865" y="3885"/>
              <a:ext cx="2062" cy="49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 b="1"/>
                <a:t>DHCP discover</a:t>
              </a:r>
              <a:endParaRPr lang="en-US" sz="1200" b="1">
                <a:latin typeface="Comic Sans MS" pitchFamily="66" charset="0"/>
              </a:endParaRPr>
            </a:p>
          </p:txBody>
        </p:sp>
        <p:sp>
          <p:nvSpPr>
            <p:cNvPr id="65613" name="Text Box 25"/>
            <p:cNvSpPr txBox="1">
              <a:spLocks noChangeArrowheads="1"/>
            </p:cNvSpPr>
            <p:nvPr/>
          </p:nvSpPr>
          <p:spPr bwMode="auto">
            <a:xfrm>
              <a:off x="12015" y="4231"/>
              <a:ext cx="3570" cy="91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200"/>
                <a:t>src : 0.0.0.0, 68     </a:t>
              </a:r>
            </a:p>
            <a:p>
              <a:r>
                <a:rPr lang="en-US" sz="1200"/>
                <a:t>dest.: 255.255.255.255,67</a:t>
              </a:r>
            </a:p>
            <a:p>
              <a:r>
                <a:rPr lang="en-US" sz="1200"/>
                <a:t>yiaddr:    0.0.0.0</a:t>
              </a:r>
            </a:p>
            <a:p>
              <a:r>
                <a:rPr lang="en-US" sz="1200"/>
                <a:t>transaction ID: 654</a:t>
              </a:r>
              <a:endParaRPr lang="en-US">
                <a:latin typeface="Comic Sans MS" pitchFamily="66" charset="0"/>
              </a:endParaRPr>
            </a:p>
          </p:txBody>
        </p:sp>
      </p:grpSp>
      <p:sp>
        <p:nvSpPr>
          <p:cNvPr id="65545" name="Line 26"/>
          <p:cNvSpPr>
            <a:spLocks noChangeShapeType="1"/>
          </p:cNvSpPr>
          <p:nvPr/>
        </p:nvSpPr>
        <p:spPr bwMode="auto">
          <a:xfrm>
            <a:off x="1903413" y="3194050"/>
            <a:ext cx="4395787" cy="53816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5546" name="Text Box 27"/>
          <p:cNvSpPr txBox="1">
            <a:spLocks noChangeArrowheads="1"/>
          </p:cNvSpPr>
          <p:nvPr/>
        </p:nvSpPr>
        <p:spPr bwMode="auto">
          <a:xfrm>
            <a:off x="3562350" y="2579688"/>
            <a:ext cx="1379538" cy="330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 b="1"/>
              <a:t>DHCP offer</a:t>
            </a:r>
            <a:endParaRPr lang="en-US">
              <a:latin typeface="Comic Sans MS" pitchFamily="66" charset="0"/>
            </a:endParaRPr>
          </a:p>
        </p:txBody>
      </p:sp>
      <p:sp>
        <p:nvSpPr>
          <p:cNvPr id="65547" name="Text Box 28"/>
          <p:cNvSpPr txBox="1">
            <a:spLocks noChangeArrowheads="1"/>
          </p:cNvSpPr>
          <p:nvPr/>
        </p:nvSpPr>
        <p:spPr bwMode="auto">
          <a:xfrm>
            <a:off x="3659188" y="2832100"/>
            <a:ext cx="2424112" cy="965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200"/>
              <a:t>src: 223.1.2.5, 67      </a:t>
            </a:r>
          </a:p>
          <a:p>
            <a:r>
              <a:rPr lang="en-US" sz="1200"/>
              <a:t>dest:  255.255.255.255, 68</a:t>
            </a:r>
          </a:p>
          <a:p>
            <a:r>
              <a:rPr lang="en-US" sz="1200"/>
              <a:t>yiaddrr: 223.1.2.4</a:t>
            </a:r>
          </a:p>
          <a:p>
            <a:r>
              <a:rPr lang="en-US" sz="1200"/>
              <a:t>transaction ID: 654</a:t>
            </a:r>
          </a:p>
          <a:p>
            <a:r>
              <a:rPr lang="en-US" sz="1200"/>
              <a:t>lifetime: 3600 secs</a:t>
            </a:r>
            <a:endParaRPr lang="en-US" sz="800">
              <a:latin typeface="Comic Sans MS" pitchFamily="66" charset="0"/>
            </a:endParaRPr>
          </a:p>
        </p:txBody>
      </p:sp>
      <p:sp>
        <p:nvSpPr>
          <p:cNvPr id="65548" name="Line 29"/>
          <p:cNvSpPr>
            <a:spLocks noChangeShapeType="1"/>
          </p:cNvSpPr>
          <p:nvPr/>
        </p:nvSpPr>
        <p:spPr bwMode="auto">
          <a:xfrm flipH="1">
            <a:off x="1795463" y="4422775"/>
            <a:ext cx="4395787" cy="5365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5549" name="Text Box 30"/>
          <p:cNvSpPr txBox="1">
            <a:spLocks noChangeArrowheads="1"/>
          </p:cNvSpPr>
          <p:nvPr/>
        </p:nvSpPr>
        <p:spPr bwMode="auto">
          <a:xfrm>
            <a:off x="1966913" y="3765550"/>
            <a:ext cx="1379537" cy="3286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 b="1"/>
              <a:t>DHCP request</a:t>
            </a:r>
            <a:endParaRPr lang="en-US">
              <a:latin typeface="Comic Sans MS" pitchFamily="66" charset="0"/>
            </a:endParaRPr>
          </a:p>
        </p:txBody>
      </p:sp>
      <p:sp>
        <p:nvSpPr>
          <p:cNvPr id="65550" name="Text Box 31"/>
          <p:cNvSpPr txBox="1">
            <a:spLocks noChangeArrowheads="1"/>
          </p:cNvSpPr>
          <p:nvPr/>
        </p:nvSpPr>
        <p:spPr bwMode="auto">
          <a:xfrm>
            <a:off x="2097088" y="4027488"/>
            <a:ext cx="2757487" cy="9985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200"/>
              <a:t>src:  0.0.0.0, 68     </a:t>
            </a:r>
          </a:p>
          <a:p>
            <a:r>
              <a:rPr lang="en-US" sz="1200"/>
              <a:t>dest::  255.255.255.255, 67</a:t>
            </a:r>
          </a:p>
          <a:p>
            <a:r>
              <a:rPr lang="en-US" sz="1200"/>
              <a:t>yiaddrr: 223.1.2.4</a:t>
            </a:r>
          </a:p>
          <a:p>
            <a:r>
              <a:rPr lang="en-US" sz="1200"/>
              <a:t>transaction ID: 655</a:t>
            </a:r>
          </a:p>
          <a:p>
            <a:r>
              <a:rPr lang="en-US" sz="1200"/>
              <a:t>lifetime: 3600 secs</a:t>
            </a:r>
            <a:endParaRPr lang="en-US">
              <a:latin typeface="Comic Sans MS" pitchFamily="66" charset="0"/>
            </a:endParaRPr>
          </a:p>
        </p:txBody>
      </p:sp>
      <p:sp>
        <p:nvSpPr>
          <p:cNvPr id="65551" name="Line 32"/>
          <p:cNvSpPr>
            <a:spLocks noChangeShapeType="1"/>
          </p:cNvSpPr>
          <p:nvPr/>
        </p:nvSpPr>
        <p:spPr bwMode="auto">
          <a:xfrm>
            <a:off x="1881188" y="5453063"/>
            <a:ext cx="4395787" cy="5381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5552" name="Text Box 33"/>
          <p:cNvSpPr txBox="1">
            <a:spLocks noChangeArrowheads="1"/>
          </p:cNvSpPr>
          <p:nvPr/>
        </p:nvSpPr>
        <p:spPr bwMode="auto">
          <a:xfrm>
            <a:off x="3519488" y="5168900"/>
            <a:ext cx="1379537" cy="3286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200" b="1"/>
              <a:t>DHCP ACK</a:t>
            </a:r>
            <a:endParaRPr lang="en-US">
              <a:latin typeface="Comic Sans MS" pitchFamily="66" charset="0"/>
            </a:endParaRPr>
          </a:p>
        </p:txBody>
      </p:sp>
      <p:sp>
        <p:nvSpPr>
          <p:cNvPr id="65553" name="Text Box 34"/>
          <p:cNvSpPr txBox="1">
            <a:spLocks noChangeArrowheads="1"/>
          </p:cNvSpPr>
          <p:nvPr/>
        </p:nvSpPr>
        <p:spPr bwMode="auto">
          <a:xfrm>
            <a:off x="3616325" y="5421313"/>
            <a:ext cx="2413000" cy="1019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200"/>
              <a:t>src: 223.1.2.5, 67      </a:t>
            </a:r>
          </a:p>
          <a:p>
            <a:r>
              <a:rPr lang="en-US" sz="1200"/>
              <a:t>dest:  255.255.255.255, 68</a:t>
            </a:r>
          </a:p>
          <a:p>
            <a:r>
              <a:rPr lang="en-US" sz="1200"/>
              <a:t>yiaddrr: 223.1.2.4</a:t>
            </a:r>
          </a:p>
          <a:p>
            <a:r>
              <a:rPr lang="en-US" sz="1200"/>
              <a:t>transaction ID: 655</a:t>
            </a:r>
          </a:p>
          <a:p>
            <a:r>
              <a:rPr lang="en-US" sz="1200"/>
              <a:t>lifetime: 3600 secs</a:t>
            </a:r>
            <a:endParaRPr lang="en-US" sz="1000">
              <a:latin typeface="Comic Sans MS" pitchFamily="66" charset="0"/>
            </a:endParaRPr>
          </a:p>
        </p:txBody>
      </p:sp>
      <p:grpSp>
        <p:nvGrpSpPr>
          <p:cNvPr id="3" name="Group 36"/>
          <p:cNvGrpSpPr>
            <a:grpSpLocks/>
          </p:cNvGrpSpPr>
          <p:nvPr/>
        </p:nvGrpSpPr>
        <p:grpSpPr bwMode="auto">
          <a:xfrm>
            <a:off x="6294438" y="1781175"/>
            <a:ext cx="784225" cy="549275"/>
            <a:chOff x="4420" y="878"/>
            <a:chExt cx="614" cy="458"/>
          </a:xfrm>
        </p:grpSpPr>
        <p:pic>
          <p:nvPicPr>
            <p:cNvPr id="65590" name="Picture 37" descr="laptop_keyboard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9064" flipH="1">
              <a:off x="4420" y="1108"/>
              <a:ext cx="527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591" name="Freeform 38"/>
            <p:cNvSpPr>
              <a:spLocks/>
            </p:cNvSpPr>
            <p:nvPr/>
          </p:nvSpPr>
          <p:spPr bwMode="auto">
            <a:xfrm>
              <a:off x="4595" y="888"/>
              <a:ext cx="424" cy="297"/>
            </a:xfrm>
            <a:custGeom>
              <a:avLst/>
              <a:gdLst>
                <a:gd name="T0" fmla="*/ 0 w 2982"/>
                <a:gd name="T1" fmla="*/ 0 h 2442"/>
                <a:gd name="T2" fmla="*/ 0 w 2982"/>
                <a:gd name="T3" fmla="*/ 0 h 2442"/>
                <a:gd name="T4" fmla="*/ 0 w 2982"/>
                <a:gd name="T5" fmla="*/ 0 h 2442"/>
                <a:gd name="T6" fmla="*/ 0 w 2982"/>
                <a:gd name="T7" fmla="*/ 0 h 2442"/>
                <a:gd name="T8" fmla="*/ 0 w 2982"/>
                <a:gd name="T9" fmla="*/ 0 h 24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82" h="2442">
                  <a:moveTo>
                    <a:pt x="540" y="0"/>
                  </a:moveTo>
                  <a:lnTo>
                    <a:pt x="0" y="1734"/>
                  </a:lnTo>
                  <a:lnTo>
                    <a:pt x="2394" y="2442"/>
                  </a:lnTo>
                  <a:lnTo>
                    <a:pt x="2982" y="318"/>
                  </a:lnTo>
                  <a:lnTo>
                    <a:pt x="54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65592" name="Picture 39" descr="scree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16" y="895"/>
              <a:ext cx="385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593" name="Freeform 40"/>
            <p:cNvSpPr>
              <a:spLocks/>
            </p:cNvSpPr>
            <p:nvPr/>
          </p:nvSpPr>
          <p:spPr bwMode="auto">
            <a:xfrm>
              <a:off x="4672" y="879"/>
              <a:ext cx="359" cy="55"/>
            </a:xfrm>
            <a:custGeom>
              <a:avLst/>
              <a:gdLst>
                <a:gd name="T0" fmla="*/ 0 w 2528"/>
                <a:gd name="T1" fmla="*/ 0 h 455"/>
                <a:gd name="T2" fmla="*/ 0 w 2528"/>
                <a:gd name="T3" fmla="*/ 0 h 455"/>
                <a:gd name="T4" fmla="*/ 0 w 2528"/>
                <a:gd name="T5" fmla="*/ 0 h 455"/>
                <a:gd name="T6" fmla="*/ 0 w 2528"/>
                <a:gd name="T7" fmla="*/ 0 h 455"/>
                <a:gd name="T8" fmla="*/ 0 w 2528"/>
                <a:gd name="T9" fmla="*/ 0 h 4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28" h="455">
                  <a:moveTo>
                    <a:pt x="14" y="0"/>
                  </a:moveTo>
                  <a:lnTo>
                    <a:pt x="2528" y="341"/>
                  </a:lnTo>
                  <a:lnTo>
                    <a:pt x="2480" y="455"/>
                  </a:lnTo>
                  <a:lnTo>
                    <a:pt x="0" y="86"/>
                  </a:lnTo>
                  <a:lnTo>
                    <a:pt x="14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EAEAEA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594" name="Freeform 41"/>
            <p:cNvSpPr>
              <a:spLocks/>
            </p:cNvSpPr>
            <p:nvPr/>
          </p:nvSpPr>
          <p:spPr bwMode="auto">
            <a:xfrm>
              <a:off x="4591" y="878"/>
              <a:ext cx="100" cy="230"/>
            </a:xfrm>
            <a:custGeom>
              <a:avLst/>
              <a:gdLst>
                <a:gd name="T0" fmla="*/ 0 w 702"/>
                <a:gd name="T1" fmla="*/ 0 h 1893"/>
                <a:gd name="T2" fmla="*/ 0 w 702"/>
                <a:gd name="T3" fmla="*/ 0 h 1893"/>
                <a:gd name="T4" fmla="*/ 0 w 702"/>
                <a:gd name="T5" fmla="*/ 0 h 1893"/>
                <a:gd name="T6" fmla="*/ 0 w 702"/>
                <a:gd name="T7" fmla="*/ 0 h 1893"/>
                <a:gd name="T8" fmla="*/ 0 w 702"/>
                <a:gd name="T9" fmla="*/ 0 h 18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2" h="1893">
                  <a:moveTo>
                    <a:pt x="579" y="0"/>
                  </a:moveTo>
                  <a:lnTo>
                    <a:pt x="0" y="1869"/>
                  </a:lnTo>
                  <a:lnTo>
                    <a:pt x="114" y="1893"/>
                  </a:lnTo>
                  <a:lnTo>
                    <a:pt x="702" y="51"/>
                  </a:lnTo>
                  <a:lnTo>
                    <a:pt x="579" y="0"/>
                  </a:lnTo>
                  <a:close/>
                </a:path>
              </a:pathLst>
            </a:custGeom>
            <a:solidFill>
              <a:srgbClr val="000099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595" name="Freeform 42"/>
            <p:cNvSpPr>
              <a:spLocks/>
            </p:cNvSpPr>
            <p:nvPr/>
          </p:nvSpPr>
          <p:spPr bwMode="auto">
            <a:xfrm>
              <a:off x="4921" y="920"/>
              <a:ext cx="108" cy="265"/>
            </a:xfrm>
            <a:custGeom>
              <a:avLst/>
              <a:gdLst>
                <a:gd name="T0" fmla="*/ 0 w 756"/>
                <a:gd name="T1" fmla="*/ 0 h 2184"/>
                <a:gd name="T2" fmla="*/ 0 w 756"/>
                <a:gd name="T3" fmla="*/ 0 h 2184"/>
                <a:gd name="T4" fmla="*/ 0 w 756"/>
                <a:gd name="T5" fmla="*/ 0 h 2184"/>
                <a:gd name="T6" fmla="*/ 0 w 756"/>
                <a:gd name="T7" fmla="*/ 0 h 2184"/>
                <a:gd name="T8" fmla="*/ 0 w 756"/>
                <a:gd name="T9" fmla="*/ 0 h 21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56" h="2184">
                  <a:moveTo>
                    <a:pt x="756" y="0"/>
                  </a:moveTo>
                  <a:lnTo>
                    <a:pt x="138" y="2184"/>
                  </a:lnTo>
                  <a:lnTo>
                    <a:pt x="0" y="2148"/>
                  </a:lnTo>
                  <a:lnTo>
                    <a:pt x="606" y="78"/>
                  </a:lnTo>
                  <a:lnTo>
                    <a:pt x="756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596" name="Freeform 43"/>
            <p:cNvSpPr>
              <a:spLocks/>
            </p:cNvSpPr>
            <p:nvPr/>
          </p:nvSpPr>
          <p:spPr bwMode="auto">
            <a:xfrm>
              <a:off x="4590" y="1097"/>
              <a:ext cx="394" cy="89"/>
            </a:xfrm>
            <a:custGeom>
              <a:avLst/>
              <a:gdLst>
                <a:gd name="T0" fmla="*/ 0 w 2773"/>
                <a:gd name="T1" fmla="*/ 0 h 738"/>
                <a:gd name="T2" fmla="*/ 0 w 2773"/>
                <a:gd name="T3" fmla="*/ 0 h 738"/>
                <a:gd name="T4" fmla="*/ 0 w 2773"/>
                <a:gd name="T5" fmla="*/ 0 h 738"/>
                <a:gd name="T6" fmla="*/ 0 w 2773"/>
                <a:gd name="T7" fmla="*/ 0 h 738"/>
                <a:gd name="T8" fmla="*/ 0 w 2773"/>
                <a:gd name="T9" fmla="*/ 0 h 7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73" h="738">
                  <a:moveTo>
                    <a:pt x="33" y="0"/>
                  </a:moveTo>
                  <a:lnTo>
                    <a:pt x="0" y="99"/>
                  </a:lnTo>
                  <a:lnTo>
                    <a:pt x="2436" y="738"/>
                  </a:lnTo>
                  <a:cubicBezTo>
                    <a:pt x="2499" y="501"/>
                    <a:pt x="2773" y="727"/>
                    <a:pt x="2373" y="603"/>
                  </a:cubicBezTo>
                  <a:lnTo>
                    <a:pt x="33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597" name="Freeform 44"/>
            <p:cNvSpPr>
              <a:spLocks/>
            </p:cNvSpPr>
            <p:nvPr/>
          </p:nvSpPr>
          <p:spPr bwMode="auto">
            <a:xfrm>
              <a:off x="4933" y="922"/>
              <a:ext cx="101" cy="266"/>
            </a:xfrm>
            <a:custGeom>
              <a:avLst/>
              <a:gdLst>
                <a:gd name="T0" fmla="*/ 0 w 637"/>
                <a:gd name="T1" fmla="*/ 0 h 1659"/>
                <a:gd name="T2" fmla="*/ 0 w 637"/>
                <a:gd name="T3" fmla="*/ 0 h 1659"/>
                <a:gd name="T4" fmla="*/ 0 w 637"/>
                <a:gd name="T5" fmla="*/ 0 h 1659"/>
                <a:gd name="T6" fmla="*/ 0 w 637"/>
                <a:gd name="T7" fmla="*/ 0 h 1659"/>
                <a:gd name="T8" fmla="*/ 0 w 637"/>
                <a:gd name="T9" fmla="*/ 0 h 16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7" h="1659">
                  <a:moveTo>
                    <a:pt x="615" y="0"/>
                  </a:moveTo>
                  <a:lnTo>
                    <a:pt x="637" y="0"/>
                  </a:lnTo>
                  <a:lnTo>
                    <a:pt x="68" y="1659"/>
                  </a:lnTo>
                  <a:lnTo>
                    <a:pt x="0" y="1647"/>
                  </a:lnTo>
                  <a:lnTo>
                    <a:pt x="615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598" name="Freeform 45"/>
            <p:cNvSpPr>
              <a:spLocks/>
            </p:cNvSpPr>
            <p:nvPr/>
          </p:nvSpPr>
          <p:spPr bwMode="auto">
            <a:xfrm>
              <a:off x="4590" y="1109"/>
              <a:ext cx="351" cy="88"/>
            </a:xfrm>
            <a:custGeom>
              <a:avLst/>
              <a:gdLst>
                <a:gd name="T0" fmla="*/ 0 w 2216"/>
                <a:gd name="T1" fmla="*/ 0 h 550"/>
                <a:gd name="T2" fmla="*/ 0 w 2216"/>
                <a:gd name="T3" fmla="*/ 0 h 550"/>
                <a:gd name="T4" fmla="*/ 0 w 2216"/>
                <a:gd name="T5" fmla="*/ 0 h 550"/>
                <a:gd name="T6" fmla="*/ 0 w 2216"/>
                <a:gd name="T7" fmla="*/ 0 h 550"/>
                <a:gd name="T8" fmla="*/ 0 w 2216"/>
                <a:gd name="T9" fmla="*/ 0 h 5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16" h="550">
                  <a:moveTo>
                    <a:pt x="0" y="0"/>
                  </a:moveTo>
                  <a:lnTo>
                    <a:pt x="9" y="57"/>
                  </a:lnTo>
                  <a:lnTo>
                    <a:pt x="2164" y="550"/>
                  </a:lnTo>
                  <a:lnTo>
                    <a:pt x="2216" y="49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4" name="Group 46"/>
            <p:cNvGrpSpPr>
              <a:grpSpLocks/>
            </p:cNvGrpSpPr>
            <p:nvPr/>
          </p:nvGrpSpPr>
          <p:grpSpPr bwMode="auto">
            <a:xfrm>
              <a:off x="4584" y="1203"/>
              <a:ext cx="119" cy="53"/>
              <a:chOff x="1740" y="2642"/>
              <a:chExt cx="752" cy="327"/>
            </a:xfrm>
          </p:grpSpPr>
          <p:sp>
            <p:nvSpPr>
              <p:cNvPr id="65606" name="Freeform 47"/>
              <p:cNvSpPr>
                <a:spLocks/>
              </p:cNvSpPr>
              <p:nvPr/>
            </p:nvSpPr>
            <p:spPr bwMode="auto">
              <a:xfrm>
                <a:off x="1740" y="2642"/>
                <a:ext cx="752" cy="327"/>
              </a:xfrm>
              <a:custGeom>
                <a:avLst/>
                <a:gdLst>
                  <a:gd name="T0" fmla="*/ 293 w 752"/>
                  <a:gd name="T1" fmla="*/ 0 h 327"/>
                  <a:gd name="T2" fmla="*/ 752 w 752"/>
                  <a:gd name="T3" fmla="*/ 124 h 327"/>
                  <a:gd name="T4" fmla="*/ 470 w 752"/>
                  <a:gd name="T5" fmla="*/ 327 h 327"/>
                  <a:gd name="T6" fmla="*/ 0 w 752"/>
                  <a:gd name="T7" fmla="*/ 183 h 327"/>
                  <a:gd name="T8" fmla="*/ 293 w 752"/>
                  <a:gd name="T9" fmla="*/ 0 h 3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52" h="327">
                    <a:moveTo>
                      <a:pt x="293" y="0"/>
                    </a:moveTo>
                    <a:lnTo>
                      <a:pt x="752" y="124"/>
                    </a:lnTo>
                    <a:lnTo>
                      <a:pt x="470" y="327"/>
                    </a:lnTo>
                    <a:lnTo>
                      <a:pt x="0" y="183"/>
                    </a:lnTo>
                    <a:lnTo>
                      <a:pt x="293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607" name="Freeform 48"/>
              <p:cNvSpPr>
                <a:spLocks/>
              </p:cNvSpPr>
              <p:nvPr/>
            </p:nvSpPr>
            <p:spPr bwMode="auto">
              <a:xfrm>
                <a:off x="1754" y="2649"/>
                <a:ext cx="726" cy="311"/>
              </a:xfrm>
              <a:custGeom>
                <a:avLst/>
                <a:gdLst>
                  <a:gd name="T0" fmla="*/ 282 w 726"/>
                  <a:gd name="T1" fmla="*/ 0 h 311"/>
                  <a:gd name="T2" fmla="*/ 726 w 726"/>
                  <a:gd name="T3" fmla="*/ 119 h 311"/>
                  <a:gd name="T4" fmla="*/ 457 w 726"/>
                  <a:gd name="T5" fmla="*/ 311 h 311"/>
                  <a:gd name="T6" fmla="*/ 0 w 726"/>
                  <a:gd name="T7" fmla="*/ 173 h 311"/>
                  <a:gd name="T8" fmla="*/ 282 w 726"/>
                  <a:gd name="T9" fmla="*/ 0 h 3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26" h="311">
                    <a:moveTo>
                      <a:pt x="282" y="0"/>
                    </a:moveTo>
                    <a:lnTo>
                      <a:pt x="726" y="119"/>
                    </a:lnTo>
                    <a:lnTo>
                      <a:pt x="457" y="311"/>
                    </a:lnTo>
                    <a:lnTo>
                      <a:pt x="0" y="173"/>
                    </a:lnTo>
                    <a:lnTo>
                      <a:pt x="282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D4D4D"/>
                  </a:gs>
                  <a:gs pos="100000">
                    <a:srgbClr val="DDDDDD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608" name="Freeform 49"/>
              <p:cNvSpPr>
                <a:spLocks/>
              </p:cNvSpPr>
              <p:nvPr/>
            </p:nvSpPr>
            <p:spPr bwMode="auto">
              <a:xfrm>
                <a:off x="1808" y="2770"/>
                <a:ext cx="258" cy="100"/>
              </a:xfrm>
              <a:custGeom>
                <a:avLst/>
                <a:gdLst>
                  <a:gd name="T0" fmla="*/ 0 w 258"/>
                  <a:gd name="T1" fmla="*/ 44 h 100"/>
                  <a:gd name="T2" fmla="*/ 75 w 258"/>
                  <a:gd name="T3" fmla="*/ 0 h 100"/>
                  <a:gd name="T4" fmla="*/ 258 w 258"/>
                  <a:gd name="T5" fmla="*/ 50 h 100"/>
                  <a:gd name="T6" fmla="*/ 183 w 258"/>
                  <a:gd name="T7" fmla="*/ 100 h 100"/>
                  <a:gd name="T8" fmla="*/ 0 w 258"/>
                  <a:gd name="T9" fmla="*/ 44 h 1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8" h="100">
                    <a:moveTo>
                      <a:pt x="0" y="44"/>
                    </a:moveTo>
                    <a:lnTo>
                      <a:pt x="75" y="0"/>
                    </a:lnTo>
                    <a:lnTo>
                      <a:pt x="258" y="50"/>
                    </a:lnTo>
                    <a:lnTo>
                      <a:pt x="183" y="100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609" name="Freeform 50"/>
              <p:cNvSpPr>
                <a:spLocks/>
              </p:cNvSpPr>
              <p:nvPr/>
            </p:nvSpPr>
            <p:spPr bwMode="auto">
              <a:xfrm>
                <a:off x="1799" y="2816"/>
                <a:ext cx="194" cy="63"/>
              </a:xfrm>
              <a:custGeom>
                <a:avLst/>
                <a:gdLst>
                  <a:gd name="T0" fmla="*/ 12 w 194"/>
                  <a:gd name="T1" fmla="*/ 0 h 63"/>
                  <a:gd name="T2" fmla="*/ 194 w 194"/>
                  <a:gd name="T3" fmla="*/ 53 h 63"/>
                  <a:gd name="T4" fmla="*/ 180 w 194"/>
                  <a:gd name="T5" fmla="*/ 63 h 63"/>
                  <a:gd name="T6" fmla="*/ 0 w 194"/>
                  <a:gd name="T7" fmla="*/ 9 h 63"/>
                  <a:gd name="T8" fmla="*/ 12 w 194"/>
                  <a:gd name="T9" fmla="*/ 0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" h="63">
                    <a:moveTo>
                      <a:pt x="12" y="0"/>
                    </a:moveTo>
                    <a:lnTo>
                      <a:pt x="194" y="53"/>
                    </a:lnTo>
                    <a:lnTo>
                      <a:pt x="180" y="63"/>
                    </a:lnTo>
                    <a:lnTo>
                      <a:pt x="0" y="9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610" name="Freeform 51"/>
              <p:cNvSpPr>
                <a:spLocks/>
              </p:cNvSpPr>
              <p:nvPr/>
            </p:nvSpPr>
            <p:spPr bwMode="auto">
              <a:xfrm>
                <a:off x="2020" y="2834"/>
                <a:ext cx="258" cy="102"/>
              </a:xfrm>
              <a:custGeom>
                <a:avLst/>
                <a:gdLst>
                  <a:gd name="T0" fmla="*/ 0 w 258"/>
                  <a:gd name="T1" fmla="*/ 46 h 102"/>
                  <a:gd name="T2" fmla="*/ 71 w 258"/>
                  <a:gd name="T3" fmla="*/ 0 h 102"/>
                  <a:gd name="T4" fmla="*/ 258 w 258"/>
                  <a:gd name="T5" fmla="*/ 52 h 102"/>
                  <a:gd name="T6" fmla="*/ 183 w 258"/>
                  <a:gd name="T7" fmla="*/ 102 h 102"/>
                  <a:gd name="T8" fmla="*/ 0 w 258"/>
                  <a:gd name="T9" fmla="*/ 46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8" h="102">
                    <a:moveTo>
                      <a:pt x="0" y="46"/>
                    </a:moveTo>
                    <a:lnTo>
                      <a:pt x="71" y="0"/>
                    </a:lnTo>
                    <a:lnTo>
                      <a:pt x="258" y="52"/>
                    </a:lnTo>
                    <a:lnTo>
                      <a:pt x="183" y="102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611" name="Freeform 52"/>
              <p:cNvSpPr>
                <a:spLocks/>
              </p:cNvSpPr>
              <p:nvPr/>
            </p:nvSpPr>
            <p:spPr bwMode="auto">
              <a:xfrm>
                <a:off x="2011" y="2882"/>
                <a:ext cx="194" cy="63"/>
              </a:xfrm>
              <a:custGeom>
                <a:avLst/>
                <a:gdLst>
                  <a:gd name="T0" fmla="*/ 12 w 194"/>
                  <a:gd name="T1" fmla="*/ 0 h 63"/>
                  <a:gd name="T2" fmla="*/ 194 w 194"/>
                  <a:gd name="T3" fmla="*/ 53 h 63"/>
                  <a:gd name="T4" fmla="*/ 180 w 194"/>
                  <a:gd name="T5" fmla="*/ 63 h 63"/>
                  <a:gd name="T6" fmla="*/ 0 w 194"/>
                  <a:gd name="T7" fmla="*/ 9 h 63"/>
                  <a:gd name="T8" fmla="*/ 12 w 194"/>
                  <a:gd name="T9" fmla="*/ 0 h 6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4" h="63">
                    <a:moveTo>
                      <a:pt x="12" y="0"/>
                    </a:moveTo>
                    <a:lnTo>
                      <a:pt x="194" y="53"/>
                    </a:lnTo>
                    <a:lnTo>
                      <a:pt x="180" y="63"/>
                    </a:lnTo>
                    <a:lnTo>
                      <a:pt x="0" y="9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000099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5600" name="Freeform 53"/>
            <p:cNvSpPr>
              <a:spLocks/>
            </p:cNvSpPr>
            <p:nvPr/>
          </p:nvSpPr>
          <p:spPr bwMode="auto">
            <a:xfrm>
              <a:off x="4788" y="1211"/>
              <a:ext cx="144" cy="116"/>
            </a:xfrm>
            <a:custGeom>
              <a:avLst/>
              <a:gdLst>
                <a:gd name="T0" fmla="*/ 0 w 990"/>
                <a:gd name="T1" fmla="*/ 0 h 792"/>
                <a:gd name="T2" fmla="*/ 0 w 990"/>
                <a:gd name="T3" fmla="*/ 0 h 792"/>
                <a:gd name="T4" fmla="*/ 0 w 990"/>
                <a:gd name="T5" fmla="*/ 0 h 792"/>
                <a:gd name="T6" fmla="*/ 0 w 990"/>
                <a:gd name="T7" fmla="*/ 0 h 792"/>
                <a:gd name="T8" fmla="*/ 0 w 990"/>
                <a:gd name="T9" fmla="*/ 0 h 7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90" h="792">
                  <a:moveTo>
                    <a:pt x="3" y="738"/>
                  </a:moveTo>
                  <a:lnTo>
                    <a:pt x="990" y="0"/>
                  </a:lnTo>
                  <a:lnTo>
                    <a:pt x="987" y="60"/>
                  </a:lnTo>
                  <a:lnTo>
                    <a:pt x="0" y="792"/>
                  </a:lnTo>
                  <a:lnTo>
                    <a:pt x="3" y="738"/>
                  </a:lnTo>
                  <a:close/>
                </a:path>
              </a:pathLst>
            </a:custGeom>
            <a:solidFill>
              <a:srgbClr val="000099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601" name="Freeform 54"/>
            <p:cNvSpPr>
              <a:spLocks/>
            </p:cNvSpPr>
            <p:nvPr/>
          </p:nvSpPr>
          <p:spPr bwMode="auto">
            <a:xfrm>
              <a:off x="4420" y="1220"/>
              <a:ext cx="369" cy="106"/>
            </a:xfrm>
            <a:custGeom>
              <a:avLst/>
              <a:gdLst>
                <a:gd name="T0" fmla="*/ 0 w 2532"/>
                <a:gd name="T1" fmla="*/ 0 h 723"/>
                <a:gd name="T2" fmla="*/ 0 w 2532"/>
                <a:gd name="T3" fmla="*/ 0 h 723"/>
                <a:gd name="T4" fmla="*/ 0 w 2532"/>
                <a:gd name="T5" fmla="*/ 0 h 723"/>
                <a:gd name="T6" fmla="*/ 0 w 2532"/>
                <a:gd name="T7" fmla="*/ 0 h 723"/>
                <a:gd name="T8" fmla="*/ 0 w 2532"/>
                <a:gd name="T9" fmla="*/ 0 h 723"/>
                <a:gd name="T10" fmla="*/ 0 w 2532"/>
                <a:gd name="T11" fmla="*/ 0 h 7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32" h="723">
                  <a:moveTo>
                    <a:pt x="6" y="0"/>
                  </a:moveTo>
                  <a:cubicBezTo>
                    <a:pt x="16" y="0"/>
                    <a:pt x="26" y="0"/>
                    <a:pt x="36" y="0"/>
                  </a:cubicBezTo>
                  <a:lnTo>
                    <a:pt x="2532" y="678"/>
                  </a:lnTo>
                  <a:lnTo>
                    <a:pt x="2529" y="723"/>
                  </a:lnTo>
                  <a:lnTo>
                    <a:pt x="0" y="2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99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602" name="Freeform 55"/>
            <p:cNvSpPr>
              <a:spLocks/>
            </p:cNvSpPr>
            <p:nvPr/>
          </p:nvSpPr>
          <p:spPr bwMode="auto">
            <a:xfrm>
              <a:off x="4420" y="1201"/>
              <a:ext cx="4" cy="21"/>
            </a:xfrm>
            <a:custGeom>
              <a:avLst/>
              <a:gdLst>
                <a:gd name="T0" fmla="*/ 0 w 26"/>
                <a:gd name="T1" fmla="*/ 0 h 147"/>
                <a:gd name="T2" fmla="*/ 0 w 26"/>
                <a:gd name="T3" fmla="*/ 0 h 147"/>
                <a:gd name="T4" fmla="*/ 0 w 26"/>
                <a:gd name="T5" fmla="*/ 0 h 147"/>
                <a:gd name="T6" fmla="*/ 0 w 26"/>
                <a:gd name="T7" fmla="*/ 0 h 147"/>
                <a:gd name="T8" fmla="*/ 0 w 26"/>
                <a:gd name="T9" fmla="*/ 0 h 1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147">
                  <a:moveTo>
                    <a:pt x="26" y="10"/>
                  </a:moveTo>
                  <a:lnTo>
                    <a:pt x="23" y="147"/>
                  </a:lnTo>
                  <a:lnTo>
                    <a:pt x="0" y="144"/>
                  </a:lnTo>
                  <a:lnTo>
                    <a:pt x="3" y="0"/>
                  </a:lnTo>
                  <a:lnTo>
                    <a:pt x="26" y="10"/>
                  </a:lnTo>
                  <a:close/>
                </a:path>
              </a:pathLst>
            </a:custGeom>
            <a:solidFill>
              <a:srgbClr val="000099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603" name="Freeform 56"/>
            <p:cNvSpPr>
              <a:spLocks/>
            </p:cNvSpPr>
            <p:nvPr/>
          </p:nvSpPr>
          <p:spPr bwMode="auto">
            <a:xfrm>
              <a:off x="4421" y="1114"/>
              <a:ext cx="171" cy="88"/>
            </a:xfrm>
            <a:custGeom>
              <a:avLst/>
              <a:gdLst>
                <a:gd name="T0" fmla="*/ 0 w 1176"/>
                <a:gd name="T1" fmla="*/ 0 h 606"/>
                <a:gd name="T2" fmla="*/ 0 w 1176"/>
                <a:gd name="T3" fmla="*/ 0 h 606"/>
                <a:gd name="T4" fmla="*/ 0 w 1176"/>
                <a:gd name="T5" fmla="*/ 0 h 606"/>
                <a:gd name="T6" fmla="*/ 0 w 1176"/>
                <a:gd name="T7" fmla="*/ 0 h 606"/>
                <a:gd name="T8" fmla="*/ 0 w 1176"/>
                <a:gd name="T9" fmla="*/ 0 h 6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76" h="606">
                  <a:moveTo>
                    <a:pt x="1170" y="0"/>
                  </a:moveTo>
                  <a:lnTo>
                    <a:pt x="0" y="597"/>
                  </a:lnTo>
                  <a:lnTo>
                    <a:pt x="30" y="606"/>
                  </a:lnTo>
                  <a:lnTo>
                    <a:pt x="1176" y="18"/>
                  </a:lnTo>
                  <a:lnTo>
                    <a:pt x="1170" y="0"/>
                  </a:lnTo>
                  <a:close/>
                </a:path>
              </a:pathLst>
            </a:custGeom>
            <a:solidFill>
              <a:srgbClr val="000099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604" name="Freeform 57"/>
            <p:cNvSpPr>
              <a:spLocks/>
            </p:cNvSpPr>
            <p:nvPr/>
          </p:nvSpPr>
          <p:spPr bwMode="auto">
            <a:xfrm>
              <a:off x="4432" y="1205"/>
              <a:ext cx="350" cy="102"/>
            </a:xfrm>
            <a:custGeom>
              <a:avLst/>
              <a:gdLst>
                <a:gd name="T0" fmla="*/ 0 w 2532"/>
                <a:gd name="T1" fmla="*/ 0 h 723"/>
                <a:gd name="T2" fmla="*/ 0 w 2532"/>
                <a:gd name="T3" fmla="*/ 0 h 723"/>
                <a:gd name="T4" fmla="*/ 0 w 2532"/>
                <a:gd name="T5" fmla="*/ 0 h 723"/>
                <a:gd name="T6" fmla="*/ 0 w 2532"/>
                <a:gd name="T7" fmla="*/ 0 h 723"/>
                <a:gd name="T8" fmla="*/ 0 w 2532"/>
                <a:gd name="T9" fmla="*/ 0 h 723"/>
                <a:gd name="T10" fmla="*/ 0 w 2532"/>
                <a:gd name="T11" fmla="*/ 0 h 7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32" h="723">
                  <a:moveTo>
                    <a:pt x="6" y="0"/>
                  </a:moveTo>
                  <a:cubicBezTo>
                    <a:pt x="16" y="0"/>
                    <a:pt x="26" y="0"/>
                    <a:pt x="36" y="0"/>
                  </a:cubicBezTo>
                  <a:lnTo>
                    <a:pt x="2532" y="678"/>
                  </a:lnTo>
                  <a:lnTo>
                    <a:pt x="2529" y="723"/>
                  </a:lnTo>
                  <a:lnTo>
                    <a:pt x="0" y="2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99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605" name="Freeform 58"/>
            <p:cNvSpPr>
              <a:spLocks/>
            </p:cNvSpPr>
            <p:nvPr/>
          </p:nvSpPr>
          <p:spPr bwMode="auto">
            <a:xfrm flipV="1">
              <a:off x="4782" y="1198"/>
              <a:ext cx="142" cy="105"/>
            </a:xfrm>
            <a:custGeom>
              <a:avLst/>
              <a:gdLst>
                <a:gd name="T0" fmla="*/ 0 w 2532"/>
                <a:gd name="T1" fmla="*/ 0 h 723"/>
                <a:gd name="T2" fmla="*/ 0 w 2532"/>
                <a:gd name="T3" fmla="*/ 0 h 723"/>
                <a:gd name="T4" fmla="*/ 0 w 2532"/>
                <a:gd name="T5" fmla="*/ 0 h 723"/>
                <a:gd name="T6" fmla="*/ 0 w 2532"/>
                <a:gd name="T7" fmla="*/ 0 h 723"/>
                <a:gd name="T8" fmla="*/ 0 w 2532"/>
                <a:gd name="T9" fmla="*/ 0 h 723"/>
                <a:gd name="T10" fmla="*/ 0 w 2532"/>
                <a:gd name="T11" fmla="*/ 0 h 7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32" h="723">
                  <a:moveTo>
                    <a:pt x="6" y="0"/>
                  </a:moveTo>
                  <a:cubicBezTo>
                    <a:pt x="16" y="0"/>
                    <a:pt x="26" y="0"/>
                    <a:pt x="36" y="0"/>
                  </a:cubicBezTo>
                  <a:lnTo>
                    <a:pt x="2532" y="678"/>
                  </a:lnTo>
                  <a:lnTo>
                    <a:pt x="2529" y="723"/>
                  </a:lnTo>
                  <a:lnTo>
                    <a:pt x="0" y="2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99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60"/>
          <p:cNvGrpSpPr>
            <a:grpSpLocks/>
          </p:cNvGrpSpPr>
          <p:nvPr/>
        </p:nvGrpSpPr>
        <p:grpSpPr bwMode="auto">
          <a:xfrm>
            <a:off x="1717675" y="1590675"/>
            <a:ext cx="334963" cy="536575"/>
            <a:chOff x="4140" y="429"/>
            <a:chExt cx="1425" cy="2396"/>
          </a:xfrm>
        </p:grpSpPr>
        <p:sp>
          <p:nvSpPr>
            <p:cNvPr id="65558" name="Freeform 61"/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21 w 354"/>
                <a:gd name="T1" fmla="*/ 0 h 2742"/>
                <a:gd name="T2" fmla="*/ 116 w 354"/>
                <a:gd name="T3" fmla="*/ 137 h 2742"/>
                <a:gd name="T4" fmla="*/ 114 w 354"/>
                <a:gd name="T5" fmla="*/ 1057 h 2742"/>
                <a:gd name="T6" fmla="*/ 0 w 354"/>
                <a:gd name="T7" fmla="*/ 1105 h 2742"/>
                <a:gd name="T8" fmla="*/ 21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128" name="Rectangle 62"/>
            <p:cNvSpPr>
              <a:spLocks noChangeArrowheads="1"/>
            </p:cNvSpPr>
            <p:nvPr/>
          </p:nvSpPr>
          <p:spPr bwMode="auto">
            <a:xfrm>
              <a:off x="4208" y="429"/>
              <a:ext cx="1047" cy="2283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60" name="Freeform 63"/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2 w 211"/>
                <a:gd name="T1" fmla="*/ 0 h 2537"/>
                <a:gd name="T2" fmla="*/ 70 w 211"/>
                <a:gd name="T3" fmla="*/ 88 h 2537"/>
                <a:gd name="T4" fmla="*/ 2 w 211"/>
                <a:gd name="T5" fmla="*/ 1007 h 2537"/>
                <a:gd name="T6" fmla="*/ 2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561" name="Freeform 64"/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109 w 328"/>
                <a:gd name="T3" fmla="*/ 52 h 226"/>
                <a:gd name="T4" fmla="*/ 108 w 328"/>
                <a:gd name="T5" fmla="*/ 92 h 226"/>
                <a:gd name="T6" fmla="*/ 0 w 328"/>
                <a:gd name="T7" fmla="*/ 41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131" name="Rectangle 65"/>
            <p:cNvSpPr>
              <a:spLocks noChangeArrowheads="1"/>
            </p:cNvSpPr>
            <p:nvPr/>
          </p:nvSpPr>
          <p:spPr bwMode="auto">
            <a:xfrm>
              <a:off x="4214" y="691"/>
              <a:ext cx="594" cy="5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" name="Group 66"/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47157" name="AutoShape 67"/>
              <p:cNvSpPr>
                <a:spLocks noChangeArrowheads="1"/>
              </p:cNvSpPr>
              <p:nvPr/>
            </p:nvSpPr>
            <p:spPr bwMode="auto">
              <a:xfrm>
                <a:off x="613" y="2570"/>
                <a:ext cx="725" cy="13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8" name="AutoShape 68"/>
              <p:cNvSpPr>
                <a:spLocks noChangeArrowheads="1"/>
              </p:cNvSpPr>
              <p:nvPr/>
            </p:nvSpPr>
            <p:spPr bwMode="auto">
              <a:xfrm>
                <a:off x="629" y="2584"/>
                <a:ext cx="691" cy="10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33" name="Rectangle 69"/>
            <p:cNvSpPr>
              <a:spLocks noChangeArrowheads="1"/>
            </p:cNvSpPr>
            <p:nvPr/>
          </p:nvSpPr>
          <p:spPr bwMode="auto">
            <a:xfrm>
              <a:off x="4221" y="1017"/>
              <a:ext cx="601" cy="5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" name="Group 70"/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47155" name="AutoShape 71"/>
              <p:cNvSpPr>
                <a:spLocks noChangeArrowheads="1"/>
              </p:cNvSpPr>
              <p:nvPr/>
            </p:nvSpPr>
            <p:spPr bwMode="auto">
              <a:xfrm>
                <a:off x="615" y="2570"/>
                <a:ext cx="725" cy="140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6" name="AutoShape 72"/>
              <p:cNvSpPr>
                <a:spLocks noChangeArrowheads="1"/>
              </p:cNvSpPr>
              <p:nvPr/>
            </p:nvSpPr>
            <p:spPr bwMode="auto">
              <a:xfrm>
                <a:off x="632" y="2585"/>
                <a:ext cx="691" cy="110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35" name="Rectangle 73"/>
            <p:cNvSpPr>
              <a:spLocks noChangeArrowheads="1"/>
            </p:cNvSpPr>
            <p:nvPr/>
          </p:nvSpPr>
          <p:spPr bwMode="auto">
            <a:xfrm>
              <a:off x="4214" y="1358"/>
              <a:ext cx="601" cy="5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6" name="Rectangle 74"/>
            <p:cNvSpPr>
              <a:spLocks noChangeArrowheads="1"/>
            </p:cNvSpPr>
            <p:nvPr/>
          </p:nvSpPr>
          <p:spPr bwMode="auto">
            <a:xfrm>
              <a:off x="4228" y="1655"/>
              <a:ext cx="594" cy="5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" name="Group 75"/>
            <p:cNvGrpSpPr>
              <a:grpSpLocks/>
            </p:cNvGrpSpPr>
            <p:nvPr/>
          </p:nvGrpSpPr>
          <p:grpSpPr bwMode="auto">
            <a:xfrm>
              <a:off x="4735" y="1627"/>
              <a:ext cx="582" cy="151"/>
              <a:chOff x="614" y="2568"/>
              <a:chExt cx="725" cy="139"/>
            </a:xfrm>
          </p:grpSpPr>
          <p:sp>
            <p:nvSpPr>
              <p:cNvPr id="47153" name="AutoShape 76"/>
              <p:cNvSpPr>
                <a:spLocks noChangeArrowheads="1"/>
              </p:cNvSpPr>
              <p:nvPr/>
            </p:nvSpPr>
            <p:spPr bwMode="auto">
              <a:xfrm>
                <a:off x="613" y="2568"/>
                <a:ext cx="724" cy="13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4" name="AutoShape 77"/>
              <p:cNvSpPr>
                <a:spLocks noChangeArrowheads="1"/>
              </p:cNvSpPr>
              <p:nvPr/>
            </p:nvSpPr>
            <p:spPr bwMode="auto">
              <a:xfrm>
                <a:off x="630" y="2581"/>
                <a:ext cx="690" cy="10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5569" name="Freeform 78"/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109 w 328"/>
                <a:gd name="T3" fmla="*/ 51 h 226"/>
                <a:gd name="T4" fmla="*/ 108 w 328"/>
                <a:gd name="T5" fmla="*/ 90 h 226"/>
                <a:gd name="T6" fmla="*/ 0 w 328"/>
                <a:gd name="T7" fmla="*/ 39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9" name="Group 79"/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47151" name="AutoShape 80"/>
              <p:cNvSpPr>
                <a:spLocks noChangeArrowheads="1"/>
              </p:cNvSpPr>
              <p:nvPr/>
            </p:nvSpPr>
            <p:spPr bwMode="auto">
              <a:xfrm>
                <a:off x="617" y="2570"/>
                <a:ext cx="724" cy="13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52" name="AutoShape 81"/>
              <p:cNvSpPr>
                <a:spLocks noChangeArrowheads="1"/>
              </p:cNvSpPr>
              <p:nvPr/>
            </p:nvSpPr>
            <p:spPr bwMode="auto">
              <a:xfrm>
                <a:off x="633" y="2584"/>
                <a:ext cx="690" cy="10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7140" name="Rectangle 82"/>
            <p:cNvSpPr>
              <a:spLocks noChangeArrowheads="1"/>
            </p:cNvSpPr>
            <p:nvPr/>
          </p:nvSpPr>
          <p:spPr bwMode="auto">
            <a:xfrm>
              <a:off x="5248" y="429"/>
              <a:ext cx="68" cy="2290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72" name="Freeform 83"/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96 w 296"/>
                <a:gd name="T3" fmla="*/ 57 h 256"/>
                <a:gd name="T4" fmla="*/ 98 w 296"/>
                <a:gd name="T5" fmla="*/ 102 h 256"/>
                <a:gd name="T6" fmla="*/ 0 w 296"/>
                <a:gd name="T7" fmla="*/ 39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5573" name="Freeform 84"/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101 w 304"/>
                <a:gd name="T3" fmla="*/ 66 h 288"/>
                <a:gd name="T4" fmla="*/ 95 w 304"/>
                <a:gd name="T5" fmla="*/ 116 h 288"/>
                <a:gd name="T6" fmla="*/ 2 w 304"/>
                <a:gd name="T7" fmla="*/ 50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143" name="Oval 85"/>
            <p:cNvSpPr>
              <a:spLocks noChangeArrowheads="1"/>
            </p:cNvSpPr>
            <p:nvPr/>
          </p:nvSpPr>
          <p:spPr bwMode="auto">
            <a:xfrm>
              <a:off x="5518" y="2612"/>
              <a:ext cx="47" cy="9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75" name="Freeform 86"/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43 h 240"/>
                <a:gd name="T2" fmla="*/ 2 w 306"/>
                <a:gd name="T3" fmla="*/ 97 h 240"/>
                <a:gd name="T4" fmla="*/ 101 w 306"/>
                <a:gd name="T5" fmla="*/ 44 h 240"/>
                <a:gd name="T6" fmla="*/ 98 w 306"/>
                <a:gd name="T7" fmla="*/ 0 h 240"/>
                <a:gd name="T8" fmla="*/ 0 w 306"/>
                <a:gd name="T9" fmla="*/ 43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145" name="AutoShape 87"/>
            <p:cNvSpPr>
              <a:spLocks noChangeArrowheads="1"/>
            </p:cNvSpPr>
            <p:nvPr/>
          </p:nvSpPr>
          <p:spPr bwMode="auto">
            <a:xfrm>
              <a:off x="4140" y="2676"/>
              <a:ext cx="1202" cy="149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46" name="AutoShape 88"/>
            <p:cNvSpPr>
              <a:spLocks noChangeArrowheads="1"/>
            </p:cNvSpPr>
            <p:nvPr/>
          </p:nvSpPr>
          <p:spPr bwMode="auto">
            <a:xfrm>
              <a:off x="4208" y="2712"/>
              <a:ext cx="1067" cy="7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47" name="Oval 89"/>
            <p:cNvSpPr>
              <a:spLocks noChangeArrowheads="1"/>
            </p:cNvSpPr>
            <p:nvPr/>
          </p:nvSpPr>
          <p:spPr bwMode="auto">
            <a:xfrm>
              <a:off x="4309" y="2385"/>
              <a:ext cx="155" cy="142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48" name="Oval 90"/>
            <p:cNvSpPr>
              <a:spLocks noChangeArrowheads="1"/>
            </p:cNvSpPr>
            <p:nvPr/>
          </p:nvSpPr>
          <p:spPr bwMode="auto">
            <a:xfrm>
              <a:off x="4484" y="2385"/>
              <a:ext cx="162" cy="14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/>
              <a:endParaRPr lang="en-US">
                <a:solidFill>
                  <a:srgbClr val="FF0000"/>
                </a:solidFill>
                <a:cs typeface="Arial" pitchFamily="34" charset="0"/>
              </a:endParaRPr>
            </a:p>
          </p:txBody>
        </p:sp>
        <p:sp>
          <p:nvSpPr>
            <p:cNvPr id="47149" name="Oval 91"/>
            <p:cNvSpPr>
              <a:spLocks noChangeArrowheads="1"/>
            </p:cNvSpPr>
            <p:nvPr/>
          </p:nvSpPr>
          <p:spPr bwMode="auto">
            <a:xfrm>
              <a:off x="4660" y="2378"/>
              <a:ext cx="162" cy="142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50" name="Rectangle 92"/>
            <p:cNvSpPr>
              <a:spLocks noChangeArrowheads="1"/>
            </p:cNvSpPr>
            <p:nvPr/>
          </p:nvSpPr>
          <p:spPr bwMode="auto">
            <a:xfrm>
              <a:off x="5065" y="1833"/>
              <a:ext cx="81" cy="766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7125" name="Rectangle 94"/>
          <p:cNvSpPr>
            <a:spLocks noGrp="1" noChangeArrowheads="1"/>
          </p:cNvSpPr>
          <p:nvPr>
            <p:ph type="title"/>
          </p:nvPr>
        </p:nvSpPr>
        <p:spPr>
          <a:xfrm>
            <a:off x="438150" y="255588"/>
            <a:ext cx="6824663" cy="898525"/>
          </a:xfrm>
        </p:spPr>
        <p:txBody>
          <a:bodyPr/>
          <a:lstStyle/>
          <a:p>
            <a:pPr>
              <a:defRPr/>
            </a:pPr>
            <a:r>
              <a:rPr lang="en-US">
                <a:cs typeface="+mj-cs"/>
              </a:rPr>
              <a:t>DHCP client-server scenario</a:t>
            </a:r>
          </a:p>
        </p:txBody>
      </p:sp>
      <p:pic>
        <p:nvPicPr>
          <p:cNvPr id="65557" name="Picture 95" descr="underline_base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" y="931863"/>
            <a:ext cx="6399213" cy="17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>
                <a:latin typeface="Tahoma" charset="0"/>
              </a:rPr>
              <a:t>Network Layer</a:t>
            </a:r>
          </a:p>
        </p:txBody>
      </p:sp>
      <p:sp>
        <p:nvSpPr>
          <p:cNvPr id="6553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/>
              <a:t>4-</a:t>
            </a:r>
            <a:fld id="{BCD44E33-E666-4F27-952A-B5FCE444F91B}" type="slidenum">
              <a:rPr lang="en-US"/>
              <a:pPr/>
              <a:t>8</a:t>
            </a:fld>
            <a:endParaRPr lang="en-US"/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124825" cy="876300"/>
          </a:xfrm>
        </p:spPr>
        <p:txBody>
          <a:bodyPr/>
          <a:lstStyle/>
          <a:p>
            <a:r>
              <a:rPr lang="en-US" sz="3600" smtClean="0">
                <a:ea typeface="ＭＳ Ｐゴシック" pitchFamily="34" charset="-128"/>
              </a:rPr>
              <a:t>ICMP: internet control message protocol</a:t>
            </a:r>
            <a:endParaRPr lang="en-US" smtClean="0">
              <a:ea typeface="ＭＳ Ｐゴシック" pitchFamily="34" charset="-128"/>
            </a:endParaRPr>
          </a:p>
        </p:txBody>
      </p:sp>
      <p:sp>
        <p:nvSpPr>
          <p:cNvPr id="6554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77838" y="1544638"/>
            <a:ext cx="3810000" cy="4648200"/>
          </a:xfrm>
        </p:spPr>
        <p:txBody>
          <a:bodyPr/>
          <a:lstStyle/>
          <a:p>
            <a:r>
              <a:rPr lang="en-US" sz="2400" smtClean="0">
                <a:ea typeface="ＭＳ Ｐゴシック" pitchFamily="34" charset="-128"/>
              </a:rPr>
              <a:t>used by hosts &amp; routers to communicate network-level information</a:t>
            </a:r>
          </a:p>
          <a:p>
            <a:pPr lvl="1"/>
            <a:r>
              <a:rPr lang="en-US" sz="2000" smtClean="0">
                <a:ea typeface="ＭＳ Ｐゴシック" pitchFamily="34" charset="-128"/>
              </a:rPr>
              <a:t>error reporting: unreachable host, network, port, protocol</a:t>
            </a:r>
          </a:p>
          <a:p>
            <a:pPr lvl="1"/>
            <a:r>
              <a:rPr lang="en-US" sz="2000" smtClean="0">
                <a:ea typeface="ＭＳ Ｐゴシック" pitchFamily="34" charset="-128"/>
              </a:rPr>
              <a:t>echo request/reply (used by ping)</a:t>
            </a:r>
          </a:p>
          <a:p>
            <a:r>
              <a:rPr lang="en-US" sz="2400" smtClean="0">
                <a:ea typeface="ＭＳ Ｐゴシック" pitchFamily="34" charset="-128"/>
              </a:rPr>
              <a:t>network-layer </a:t>
            </a:r>
            <a:r>
              <a:rPr lang="ja-JP" altLang="en-US" sz="2400" smtClean="0">
                <a:ea typeface="ＭＳ Ｐゴシック" pitchFamily="34" charset="-128"/>
              </a:rPr>
              <a:t>“</a:t>
            </a:r>
            <a:r>
              <a:rPr lang="en-US" altLang="ja-JP" sz="2400" smtClean="0">
                <a:ea typeface="ＭＳ Ｐゴシック" pitchFamily="34" charset="-128"/>
              </a:rPr>
              <a:t>above</a:t>
            </a:r>
            <a:r>
              <a:rPr lang="ja-JP" altLang="en-US" sz="2400" smtClean="0">
                <a:ea typeface="ＭＳ Ｐゴシック" pitchFamily="34" charset="-128"/>
              </a:rPr>
              <a:t>”</a:t>
            </a:r>
            <a:r>
              <a:rPr lang="en-US" altLang="ja-JP" sz="2400" smtClean="0">
                <a:ea typeface="ＭＳ Ｐゴシック" pitchFamily="34" charset="-128"/>
              </a:rPr>
              <a:t> IP:</a:t>
            </a:r>
          </a:p>
          <a:p>
            <a:pPr lvl="1"/>
            <a:r>
              <a:rPr lang="en-US" sz="2000" smtClean="0">
                <a:ea typeface="ＭＳ Ｐゴシック" pitchFamily="34" charset="-128"/>
              </a:rPr>
              <a:t>ICMP msgs carried in IP datagrams</a:t>
            </a:r>
          </a:p>
          <a:p>
            <a:r>
              <a:rPr lang="en-US" sz="2400" smtClean="0">
                <a:solidFill>
                  <a:srgbClr val="000099"/>
                </a:solidFill>
                <a:ea typeface="ＭＳ Ｐゴシック" pitchFamily="34" charset="-128"/>
              </a:rPr>
              <a:t>ICMP message:</a:t>
            </a:r>
            <a:r>
              <a:rPr lang="en-US" sz="2400" smtClean="0">
                <a:ea typeface="ＭＳ Ｐゴシック" pitchFamily="34" charset="-128"/>
              </a:rPr>
              <a:t> type, code plus first 8 bytes of IP datagram causing error</a:t>
            </a:r>
          </a:p>
        </p:txBody>
      </p:sp>
      <p:sp>
        <p:nvSpPr>
          <p:cNvPr id="65542" name="Text Box 4"/>
          <p:cNvSpPr txBox="1">
            <a:spLocks noChangeArrowheads="1"/>
          </p:cNvSpPr>
          <p:nvPr/>
        </p:nvSpPr>
        <p:spPr bwMode="auto">
          <a:xfrm>
            <a:off x="4584700" y="1760538"/>
            <a:ext cx="4260850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u="sng"/>
              <a:t>Type</a:t>
            </a:r>
            <a:r>
              <a:rPr lang="en-US"/>
              <a:t>  </a:t>
            </a:r>
            <a:r>
              <a:rPr lang="en-US" u="sng"/>
              <a:t>Code</a:t>
            </a:r>
            <a:r>
              <a:rPr lang="en-US"/>
              <a:t>  </a:t>
            </a:r>
            <a:r>
              <a:rPr lang="en-US" u="sng"/>
              <a:t>description</a:t>
            </a:r>
            <a:endParaRPr lang="en-US"/>
          </a:p>
          <a:p>
            <a:r>
              <a:rPr lang="en-US"/>
              <a:t>0        0         echo reply (ping)</a:t>
            </a:r>
          </a:p>
          <a:p>
            <a:r>
              <a:rPr lang="en-US"/>
              <a:t>3        0         dest. network unreachable</a:t>
            </a:r>
          </a:p>
          <a:p>
            <a:r>
              <a:rPr lang="en-US"/>
              <a:t>3        1         dest host unreachable</a:t>
            </a:r>
          </a:p>
          <a:p>
            <a:r>
              <a:rPr lang="en-US"/>
              <a:t>3        2         dest protocol unreachable</a:t>
            </a:r>
          </a:p>
          <a:p>
            <a:r>
              <a:rPr lang="en-US"/>
              <a:t>3        3         dest port unreachable</a:t>
            </a:r>
          </a:p>
          <a:p>
            <a:r>
              <a:rPr lang="en-US"/>
              <a:t>3        6         dest network unknown</a:t>
            </a:r>
          </a:p>
          <a:p>
            <a:r>
              <a:rPr lang="en-US"/>
              <a:t>3        7         dest host unknown</a:t>
            </a:r>
          </a:p>
          <a:p>
            <a:r>
              <a:rPr lang="en-US"/>
              <a:t>4        0         source quench (congestion</a:t>
            </a:r>
          </a:p>
          <a:p>
            <a:r>
              <a:rPr lang="en-US"/>
              <a:t>                     control - not used)</a:t>
            </a:r>
          </a:p>
          <a:p>
            <a:r>
              <a:rPr lang="en-US"/>
              <a:t>8        0         echo request (ping)</a:t>
            </a:r>
          </a:p>
          <a:p>
            <a:r>
              <a:rPr lang="en-US"/>
              <a:t>9        0         route advertisement</a:t>
            </a:r>
          </a:p>
          <a:p>
            <a:r>
              <a:rPr lang="en-US"/>
              <a:t>10      0         router discovery</a:t>
            </a:r>
          </a:p>
          <a:p>
            <a:r>
              <a:rPr lang="en-US"/>
              <a:t>11      0         TTL expired</a:t>
            </a:r>
          </a:p>
          <a:p>
            <a:r>
              <a:rPr lang="en-US"/>
              <a:t>12      0         bad IP header</a:t>
            </a:r>
          </a:p>
          <a:p>
            <a:endParaRPr lang="en-US"/>
          </a:p>
        </p:txBody>
      </p:sp>
      <p:pic>
        <p:nvPicPr>
          <p:cNvPr id="84998" name="Picture 5" descr="underline_base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825" y="955675"/>
            <a:ext cx="7769225" cy="17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ICMP Packet Format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Network Layer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4-</a:t>
            </a:r>
            <a:fld id="{E7528697-F1AF-45CD-AD24-AC7097AF089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Picture 7" descr="icm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475" y="1538287"/>
            <a:ext cx="7639050" cy="378142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27829</TotalTime>
  <Words>3780</Words>
  <Application>Microsoft Office PowerPoint</Application>
  <PresentationFormat>On-screen Show (4:3)</PresentationFormat>
  <Paragraphs>1107</Paragraphs>
  <Slides>49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Default Design</vt:lpstr>
      <vt:lpstr>Picture</vt:lpstr>
      <vt:lpstr>Review for mid-term exam</vt:lpstr>
      <vt:lpstr>Internet Protocol (IP)</vt:lpstr>
      <vt:lpstr>IP datagram format</vt:lpstr>
      <vt:lpstr>Review of TCP segment structure</vt:lpstr>
      <vt:lpstr>IP layer functions</vt:lpstr>
      <vt:lpstr>DHCP client-server scenario</vt:lpstr>
      <vt:lpstr>DHCP client-server scenario</vt:lpstr>
      <vt:lpstr>ICMP: internet control message protocol</vt:lpstr>
      <vt:lpstr>ICMP Packet Format</vt:lpstr>
      <vt:lpstr>IPv6 datagram format</vt:lpstr>
      <vt:lpstr>Transition from IPv4 to IPv6</vt:lpstr>
      <vt:lpstr>Tunneling</vt:lpstr>
      <vt:lpstr>A Link-State Routing Algorithm</vt:lpstr>
      <vt:lpstr>Dijsktra’s Algorithm</vt:lpstr>
      <vt:lpstr>Distance vector algorithm </vt:lpstr>
      <vt:lpstr>Distance vector algorithm </vt:lpstr>
      <vt:lpstr>Routing on the Internet</vt:lpstr>
      <vt:lpstr>Data link layer protocols</vt:lpstr>
      <vt:lpstr>MAC protocols: taxonomy</vt:lpstr>
      <vt:lpstr>Channel partition</vt:lpstr>
      <vt:lpstr>“Taking turns” MAC protocols</vt:lpstr>
      <vt:lpstr>Random access protocols</vt:lpstr>
      <vt:lpstr>Examples of random access protocols</vt:lpstr>
      <vt:lpstr>Ethernet specifics:</vt:lpstr>
      <vt:lpstr>Characteristics of selected wireless links</vt:lpstr>
      <vt:lpstr>CDMA encode/decode</vt:lpstr>
      <vt:lpstr>CDMA: two-sender interference</vt:lpstr>
      <vt:lpstr>The complete sender protocol</vt:lpstr>
      <vt:lpstr>Collision avoidance mechanism</vt:lpstr>
      <vt:lpstr>802.11 frame: addressing</vt:lpstr>
      <vt:lpstr>Slide 31</vt:lpstr>
      <vt:lpstr>Slide 32</vt:lpstr>
      <vt:lpstr>Cellular networks: the first hop</vt:lpstr>
      <vt:lpstr>IEEE 802.11, 15, 16 compared</vt:lpstr>
      <vt:lpstr>Slide 35</vt:lpstr>
      <vt:lpstr>Mobile IP</vt:lpstr>
      <vt:lpstr>Mobile IP: indirect routing</vt:lpstr>
      <vt:lpstr>ICMP: Internet Control Message Protocol review</vt:lpstr>
      <vt:lpstr>Mobile IP: agent discovery</vt:lpstr>
      <vt:lpstr>Flags in ICMP mobile extension</vt:lpstr>
      <vt:lpstr>Mobile IP: registration example</vt:lpstr>
      <vt:lpstr>Synthesis: a day in the life of a web request</vt:lpstr>
      <vt:lpstr>A day in the life: scenario</vt:lpstr>
      <vt:lpstr>A day in the life… connecting to the Internet</vt:lpstr>
      <vt:lpstr>A day in the life… connecting to the Internet</vt:lpstr>
      <vt:lpstr>A day in the life… ARP (before DNS, before HTTP)</vt:lpstr>
      <vt:lpstr>A day in the life… using DNS</vt:lpstr>
      <vt:lpstr>A day in the life…TCP connection carrying HTTP</vt:lpstr>
      <vt:lpstr>A day in the life… HTTP request/reply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3rd Edition, Chapter 5</dc:title>
  <dc:creator>Jim Kurose and Keith Ross</dc:creator>
  <cp:lastModifiedBy>xmeng</cp:lastModifiedBy>
  <cp:revision>343</cp:revision>
  <cp:lastPrinted>2011-11-07T02:22:15Z</cp:lastPrinted>
  <dcterms:created xsi:type="dcterms:W3CDTF">1999-10-08T19:08:27Z</dcterms:created>
  <dcterms:modified xsi:type="dcterms:W3CDTF">2013-04-10T18:16:40Z</dcterms:modified>
</cp:coreProperties>
</file>