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7" r:id="rId4"/>
    <p:sldId id="259" r:id="rId5"/>
    <p:sldId id="258" r:id="rId6"/>
    <p:sldId id="261" r:id="rId7"/>
    <p:sldId id="262" r:id="rId8"/>
    <p:sldId id="268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t>8/25/12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33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t>8/25/12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32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t>8/25/12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832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t>8/25/12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44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t>8/25/12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983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t>8/25/12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287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t>8/25/12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41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t>8/25/12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519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t>8/25/12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011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t>8/25/12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737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t>8/25/12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64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C9A33-7840-024B-A879-BDCFA64EDA65}" type="datetimeFigureOut">
              <a:rPr lang="en-US" smtClean="0"/>
              <a:t>8/25/12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0328A-55CD-D84D-9C83-7DDA691E2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0256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100" y="758825"/>
            <a:ext cx="7772400" cy="1470025"/>
          </a:xfrm>
        </p:spPr>
        <p:txBody>
          <a:bodyPr/>
          <a:lstStyle/>
          <a:p>
            <a:r>
              <a:rPr lang="en-US" dirty="0" smtClean="0"/>
              <a:t>Achilles Tendinopathy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6500" y="2705100"/>
            <a:ext cx="6400800" cy="17526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“</a:t>
            </a:r>
            <a:r>
              <a:rPr lang="en-US" i="1" dirty="0"/>
              <a:t>“But I must have the confidence and I must be worthy of the great DiMaggio who does all things perfectly even with the pain of the bone spur </a:t>
            </a:r>
            <a:r>
              <a:rPr lang="en-US" i="1" dirty="0" smtClean="0"/>
              <a:t>( Achilles) in </a:t>
            </a:r>
            <a:r>
              <a:rPr lang="en-US" i="1" dirty="0"/>
              <a:t>his </a:t>
            </a:r>
            <a:r>
              <a:rPr lang="en-US" i="1" dirty="0" smtClean="0"/>
              <a:t>heel.</a:t>
            </a:r>
            <a:r>
              <a:rPr lang="en-US" i="1" dirty="0"/>
              <a:t>”</a:t>
            </a:r>
            <a:br>
              <a:rPr lang="en-US" i="1" dirty="0"/>
            </a:br>
            <a:endParaRPr lang="en-US" i="1" dirty="0" smtClean="0"/>
          </a:p>
          <a:p>
            <a:r>
              <a:rPr lang="en-US" b="1" dirty="0" smtClean="0"/>
              <a:t>Ernest </a:t>
            </a:r>
            <a:r>
              <a:rPr lang="en-US" b="1" dirty="0"/>
              <a:t>Hemmingway, </a:t>
            </a:r>
            <a:r>
              <a:rPr lang="en-US" b="1" u="sng" dirty="0"/>
              <a:t>The Old Man and the Sea</a:t>
            </a:r>
            <a:r>
              <a:rPr lang="en-US" b="1" dirty="0"/>
              <a:t>, 1952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10432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Eccentric Strengthening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43881"/>
            <a:ext cx="5462578" cy="4525963"/>
          </a:xfrm>
        </p:spPr>
        <p:txBody>
          <a:bodyPr/>
          <a:lstStyle/>
          <a:p>
            <a:r>
              <a:rPr lang="en-US" dirty="0" smtClean="0"/>
              <a:t>Done on a step</a:t>
            </a:r>
          </a:p>
          <a:p>
            <a:r>
              <a:rPr lang="en-US" dirty="0" smtClean="0"/>
              <a:t>“Up on two/down on one”</a:t>
            </a:r>
          </a:p>
          <a:p>
            <a:r>
              <a:rPr lang="en-US" dirty="0" smtClean="0"/>
              <a:t>Emphasize negative ( downward) phase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041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Stretches-Two Types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4983" y="1795729"/>
            <a:ext cx="3264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Straight Knee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5635472" y="1785808"/>
            <a:ext cx="21728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Bent Knee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643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Surgical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86626" cy="4525963"/>
          </a:xfrm>
        </p:spPr>
        <p:txBody>
          <a:bodyPr/>
          <a:lstStyle/>
          <a:p>
            <a:r>
              <a:rPr lang="en-US" dirty="0" smtClean="0"/>
              <a:t>Resect diseased tendon</a:t>
            </a:r>
          </a:p>
          <a:p>
            <a:r>
              <a:rPr lang="en-US" dirty="0" smtClean="0"/>
              <a:t>Remove calcifications and spurs</a:t>
            </a:r>
          </a:p>
          <a:p>
            <a:r>
              <a:rPr lang="en-US" dirty="0" smtClean="0"/>
              <a:t>Effective!!</a:t>
            </a:r>
          </a:p>
          <a:p>
            <a:r>
              <a:rPr lang="en-US" dirty="0" smtClean="0"/>
              <a:t>BUT…</a:t>
            </a:r>
          </a:p>
          <a:p>
            <a:pPr lvl="1"/>
            <a:r>
              <a:rPr lang="en-US" dirty="0" smtClean="0"/>
              <a:t>Requires immobilization</a:t>
            </a:r>
          </a:p>
          <a:p>
            <a:pPr lvl="1"/>
            <a:r>
              <a:rPr lang="en-US" dirty="0" smtClean="0"/>
              <a:t>Slow recovery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60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Achilles Tendinopathy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57131" cy="4525963"/>
          </a:xfrm>
        </p:spPr>
        <p:txBody>
          <a:bodyPr>
            <a:normAutofit fontScale="92500"/>
          </a:bodyPr>
          <a:lstStyle/>
          <a:p>
            <a:r>
              <a:rPr lang="en-US" sz="4400" dirty="0" smtClean="0"/>
              <a:t>Common</a:t>
            </a:r>
          </a:p>
          <a:p>
            <a:r>
              <a:rPr lang="en-US" sz="4400" dirty="0" smtClean="0"/>
              <a:t>Difficult to treat</a:t>
            </a:r>
          </a:p>
          <a:p>
            <a:r>
              <a:rPr lang="en-US" sz="4400" dirty="0" smtClean="0"/>
              <a:t>Slow to heal</a:t>
            </a:r>
          </a:p>
          <a:p>
            <a:r>
              <a:rPr lang="en-US" sz="4400" dirty="0" smtClean="0"/>
              <a:t>Often recurrent</a:t>
            </a:r>
          </a:p>
          <a:p>
            <a:r>
              <a:rPr lang="en-US" sz="4400" dirty="0" smtClean="0"/>
              <a:t>Requires treatment!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25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Risk Population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72000" cy="4525963"/>
          </a:xfrm>
        </p:spPr>
        <p:txBody>
          <a:bodyPr/>
          <a:lstStyle/>
          <a:p>
            <a:r>
              <a:rPr lang="en-US" dirty="0" smtClean="0"/>
              <a:t>Athletes</a:t>
            </a:r>
          </a:p>
          <a:p>
            <a:pPr lvl="1"/>
            <a:r>
              <a:rPr lang="en-US" dirty="0" smtClean="0"/>
              <a:t>Runners</a:t>
            </a:r>
          </a:p>
          <a:p>
            <a:pPr lvl="1"/>
            <a:r>
              <a:rPr lang="en-US" dirty="0" smtClean="0"/>
              <a:t>Impact athletes</a:t>
            </a:r>
          </a:p>
          <a:p>
            <a:r>
              <a:rPr lang="en-US" dirty="0" smtClean="0"/>
              <a:t>Sedentary</a:t>
            </a:r>
          </a:p>
          <a:p>
            <a:pPr lvl="1"/>
            <a:r>
              <a:rPr lang="en-US" dirty="0" smtClean="0"/>
              <a:t>Excessive body weight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358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86112" cy="4525963"/>
          </a:xfrm>
        </p:spPr>
        <p:txBody>
          <a:bodyPr/>
          <a:lstStyle/>
          <a:p>
            <a:r>
              <a:rPr lang="en-US" dirty="0" smtClean="0"/>
              <a:t>Burning pain</a:t>
            </a:r>
          </a:p>
          <a:p>
            <a:r>
              <a:rPr lang="en-US" dirty="0" smtClean="0"/>
              <a:t>Swelling</a:t>
            </a:r>
          </a:p>
          <a:p>
            <a:r>
              <a:rPr lang="en-US" dirty="0" smtClean="0"/>
              <a:t>Stiffness</a:t>
            </a:r>
          </a:p>
          <a:p>
            <a:r>
              <a:rPr lang="en-US" dirty="0" smtClean="0"/>
              <a:t>Nodule formation</a:t>
            </a:r>
          </a:p>
          <a:p>
            <a:r>
              <a:rPr lang="en-US" dirty="0" smtClean="0"/>
              <a:t>Calcification or spur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174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417638"/>
            <a:ext cx="7188200" cy="4525963"/>
          </a:xfrm>
        </p:spPr>
        <p:txBody>
          <a:bodyPr>
            <a:noAutofit/>
          </a:bodyPr>
          <a:lstStyle/>
          <a:p>
            <a:r>
              <a:rPr lang="en-US" sz="4000" dirty="0" err="1" smtClean="0"/>
              <a:t>Insertional</a:t>
            </a:r>
            <a:r>
              <a:rPr lang="en-US" sz="4000" dirty="0" smtClean="0"/>
              <a:t> (sedentary)</a:t>
            </a:r>
          </a:p>
          <a:p>
            <a:pPr lvl="1"/>
            <a:r>
              <a:rPr lang="en-US" sz="4000" dirty="0" smtClean="0"/>
              <a:t>Pain at tendon/heel bone junction</a:t>
            </a:r>
          </a:p>
          <a:p>
            <a:r>
              <a:rPr lang="en-US" sz="4000" dirty="0" err="1" smtClean="0"/>
              <a:t>Noninsertional</a:t>
            </a:r>
            <a:r>
              <a:rPr lang="en-US" sz="4000" dirty="0" smtClean="0"/>
              <a:t> (athletes)</a:t>
            </a:r>
          </a:p>
          <a:p>
            <a:pPr lvl="1"/>
            <a:r>
              <a:rPr lang="en-US" sz="4000" dirty="0" smtClean="0"/>
              <a:t>Pain in the tendon, just above heel bone</a:t>
            </a:r>
          </a:p>
        </p:txBody>
      </p:sp>
    </p:spTree>
    <p:extLst>
      <p:ext uri="{BB962C8B-B14F-4D97-AF65-F5344CB8AC3E}">
        <p14:creationId xmlns:p14="http://schemas.microsoft.com/office/powerpoint/2010/main" val="3659174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Nonoperative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3908307" cy="4525963"/>
          </a:xfrm>
        </p:spPr>
        <p:txBody>
          <a:bodyPr/>
          <a:lstStyle/>
          <a:p>
            <a:r>
              <a:rPr lang="en-US" dirty="0" smtClean="0"/>
              <a:t>Rest</a:t>
            </a:r>
          </a:p>
          <a:p>
            <a:r>
              <a:rPr lang="en-US" dirty="0" smtClean="0"/>
              <a:t>Ice</a:t>
            </a:r>
          </a:p>
          <a:p>
            <a:r>
              <a:rPr lang="en-US" dirty="0" smtClean="0"/>
              <a:t>Heel lift</a:t>
            </a:r>
          </a:p>
          <a:p>
            <a:r>
              <a:rPr lang="en-US" dirty="0" smtClean="0"/>
              <a:t>Physical therapy</a:t>
            </a:r>
          </a:p>
          <a:p>
            <a:r>
              <a:rPr lang="en-US" dirty="0" smtClean="0"/>
              <a:t>Stretching/strengthening</a:t>
            </a:r>
          </a:p>
          <a:p>
            <a:r>
              <a:rPr lang="en-US" dirty="0" smtClean="0"/>
              <a:t>Immobilization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240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Newer Treatment : Shock Wave 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790700"/>
            <a:ext cx="5148507" cy="4525963"/>
          </a:xfrm>
        </p:spPr>
        <p:txBody>
          <a:bodyPr/>
          <a:lstStyle/>
          <a:p>
            <a:r>
              <a:rPr lang="en-US" dirty="0" smtClean="0"/>
              <a:t>Safe</a:t>
            </a:r>
          </a:p>
          <a:p>
            <a:r>
              <a:rPr lang="en-US" dirty="0" smtClean="0"/>
              <a:t>Effective</a:t>
            </a:r>
          </a:p>
          <a:p>
            <a:r>
              <a:rPr lang="en-US" dirty="0" smtClean="0"/>
              <a:t>Noninvasive</a:t>
            </a:r>
          </a:p>
          <a:p>
            <a:r>
              <a:rPr lang="en-US" dirty="0" smtClean="0"/>
              <a:t>In-office treatment</a:t>
            </a:r>
          </a:p>
          <a:p>
            <a:r>
              <a:rPr lang="en-US" dirty="0" smtClean="0"/>
              <a:t>Popular in Europe/South America</a:t>
            </a:r>
          </a:p>
          <a:p>
            <a:r>
              <a:rPr lang="en-US" dirty="0" smtClean="0"/>
              <a:t>Less available in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151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Newer Treatment : Shock </a:t>
            </a:r>
            <a:r>
              <a:rPr lang="en-US" dirty="0" smtClean="0"/>
              <a:t>Wave 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32037"/>
            <a:ext cx="6099637" cy="45259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Enhances</a:t>
            </a:r>
            <a:r>
              <a:rPr lang="en-US" sz="4000" dirty="0" smtClean="0"/>
              <a:t> </a:t>
            </a:r>
            <a:r>
              <a:rPr lang="en-US" sz="4000" dirty="0" smtClean="0"/>
              <a:t>tendon healing</a:t>
            </a:r>
          </a:p>
          <a:p>
            <a:pPr lvl="1"/>
            <a:r>
              <a:rPr lang="en-US" sz="4000" dirty="0" smtClean="0"/>
              <a:t>“Brings blood to tissue with poor blood supply”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867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Injection Therapies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925" y="1662621"/>
            <a:ext cx="4999683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Platelet Rich Plasma ( PRP)</a:t>
            </a:r>
          </a:p>
          <a:p>
            <a:pPr lvl="1"/>
            <a:r>
              <a:rPr lang="en-US" dirty="0" smtClean="0"/>
              <a:t>Works in animals</a:t>
            </a:r>
          </a:p>
          <a:p>
            <a:pPr lvl="1"/>
            <a:r>
              <a:rPr lang="en-US" dirty="0" smtClean="0"/>
              <a:t>Controversial in humans</a:t>
            </a:r>
          </a:p>
          <a:p>
            <a:pPr lvl="1"/>
            <a:r>
              <a:rPr lang="en-US" dirty="0" smtClean="0"/>
              <a:t>Expensive</a:t>
            </a:r>
          </a:p>
          <a:p>
            <a:r>
              <a:rPr lang="en-US" dirty="0" smtClean="0"/>
              <a:t>Steroids…..Risky!!	</a:t>
            </a:r>
          </a:p>
          <a:p>
            <a:pPr lvl="1"/>
            <a:r>
              <a:rPr lang="en-US" dirty="0" smtClean="0"/>
              <a:t>Tendon ruptures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794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NDINOPATHYPP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TENDINOPATHYPPTHEME.thmx</Template>
  <TotalTime>48</TotalTime>
  <Words>225</Words>
  <Application>Microsoft Macintosh PowerPoint</Application>
  <PresentationFormat>On-screen Show (4:3)</PresentationFormat>
  <Paragraphs>64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TENDINOPATHYPPTHEME</vt:lpstr>
      <vt:lpstr>Achilles Tendinopathy</vt:lpstr>
      <vt:lpstr>Achilles Tendinopathy</vt:lpstr>
      <vt:lpstr>At Risk Population</vt:lpstr>
      <vt:lpstr>Symptoms</vt:lpstr>
      <vt:lpstr>Two Types</vt:lpstr>
      <vt:lpstr>Nonoperative Treatment</vt:lpstr>
      <vt:lpstr>Newer Treatment : Shock Wave Therapy</vt:lpstr>
      <vt:lpstr>Newer Treatment : Shock Wave Therapy</vt:lpstr>
      <vt:lpstr>Injection Therapies</vt:lpstr>
      <vt:lpstr>Eccentric Strengthening</vt:lpstr>
      <vt:lpstr>Best Stretches-Two Types</vt:lpstr>
      <vt:lpstr>Surgical Options</vt:lpstr>
    </vt:vector>
  </TitlesOfParts>
  <Company>SUN Orthopedics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Achilles Tendinopathy</dc:title>
  <dc:creator>john Furia</dc:creator>
  <cp:lastModifiedBy>john Furia</cp:lastModifiedBy>
  <cp:revision>16</cp:revision>
  <dcterms:created xsi:type="dcterms:W3CDTF">2012-07-29T00:01:41Z</dcterms:created>
  <dcterms:modified xsi:type="dcterms:W3CDTF">2012-08-25T15:45:21Z</dcterms:modified>
</cp:coreProperties>
</file>