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1" r:id="rId2"/>
    <p:sldId id="269" r:id="rId3"/>
    <p:sldId id="257" r:id="rId4"/>
    <p:sldId id="259" r:id="rId5"/>
    <p:sldId id="272" r:id="rId6"/>
    <p:sldId id="260" r:id="rId7"/>
    <p:sldId id="268" r:id="rId8"/>
    <p:sldId id="261" r:id="rId9"/>
    <p:sldId id="265" r:id="rId10"/>
    <p:sldId id="262" r:id="rId11"/>
    <p:sldId id="263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78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50C9A33-7840-024B-A879-BDCFA64EDA65}" type="datetimeFigureOut">
              <a:rPr lang="en-US" smtClean="0"/>
              <a:pPr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Peroneal</a:t>
            </a:r>
            <a:r>
              <a:rPr lang="en-US" dirty="0" smtClean="0"/>
              <a:t> tendinopathy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9053" y="1944410"/>
            <a:ext cx="668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“My </a:t>
            </a:r>
            <a:r>
              <a:rPr lang="en-US" sz="4000" dirty="0"/>
              <a:t>P</a:t>
            </a:r>
            <a:r>
              <a:rPr lang="en-US" sz="4000" dirty="0" smtClean="0"/>
              <a:t>ainful Ankle!”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1643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2" y="365760"/>
            <a:ext cx="8995238" cy="548640"/>
          </a:xfrm>
        </p:spPr>
        <p:txBody>
          <a:bodyPr/>
          <a:lstStyle/>
          <a:p>
            <a:r>
              <a:rPr lang="en-US" sz="3400" dirty="0" smtClean="0"/>
              <a:t>Newer Treatment : Shock Wave Therapy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62" y="1056437"/>
            <a:ext cx="6099637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Safe</a:t>
            </a:r>
          </a:p>
          <a:p>
            <a:r>
              <a:rPr lang="en-US" sz="3600" dirty="0" smtClean="0"/>
              <a:t>Noninvasive</a:t>
            </a:r>
          </a:p>
          <a:p>
            <a:r>
              <a:rPr lang="en-US" sz="3600" dirty="0" smtClean="0"/>
              <a:t>In-office procedure</a:t>
            </a:r>
          </a:p>
          <a:p>
            <a:r>
              <a:rPr lang="en-US" sz="3600" dirty="0" smtClean="0"/>
              <a:t>Enhances tendon healing</a:t>
            </a:r>
          </a:p>
          <a:p>
            <a:pPr lvl="1"/>
            <a:r>
              <a:rPr lang="en-US" sz="3600" dirty="0" smtClean="0"/>
              <a:t>“Brings blood to tissue with poor blood supply”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6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Surgical Options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29" y="1138899"/>
            <a:ext cx="7206557" cy="3579849"/>
          </a:xfrm>
        </p:spPr>
        <p:txBody>
          <a:bodyPr>
            <a:noAutofit/>
          </a:bodyPr>
          <a:lstStyle/>
          <a:p>
            <a:r>
              <a:rPr lang="en-US" sz="3600" dirty="0" smtClean="0"/>
              <a:t>Debridement of diseased tendon</a:t>
            </a:r>
          </a:p>
          <a:p>
            <a:r>
              <a:rPr lang="en-US" sz="3600" dirty="0" smtClean="0"/>
              <a:t>Removal of swollen “scar tissue” (“</a:t>
            </a:r>
            <a:r>
              <a:rPr lang="en-US" sz="3600" dirty="0" err="1" smtClean="0"/>
              <a:t>synovectomy</a:t>
            </a:r>
            <a:r>
              <a:rPr lang="en-US" sz="3600" dirty="0" smtClean="0"/>
              <a:t>”)</a:t>
            </a:r>
          </a:p>
          <a:p>
            <a:r>
              <a:rPr lang="en-US" sz="3600" dirty="0" smtClean="0"/>
              <a:t>Repair of tears</a:t>
            </a:r>
          </a:p>
          <a:p>
            <a:r>
              <a:rPr lang="en-US" sz="3600" dirty="0" smtClean="0"/>
              <a:t>Possible tendon transfers</a:t>
            </a:r>
          </a:p>
          <a:p>
            <a:r>
              <a:rPr lang="en-US" sz="3600" dirty="0" smtClean="0"/>
              <a:t>Requires some immobilization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86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Other Surgical Options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29" y="1430999"/>
            <a:ext cx="3982071" cy="3579849"/>
          </a:xfrm>
        </p:spPr>
        <p:txBody>
          <a:bodyPr>
            <a:noAutofit/>
          </a:bodyPr>
          <a:lstStyle/>
          <a:p>
            <a:r>
              <a:rPr lang="en-US" sz="3600" dirty="0" smtClean="0"/>
              <a:t>Tendon transfers</a:t>
            </a:r>
          </a:p>
          <a:p>
            <a:r>
              <a:rPr lang="en-US" sz="3600" dirty="0" smtClean="0"/>
              <a:t>Bone realignment procedures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6152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Peroneal</a:t>
            </a:r>
            <a:r>
              <a:rPr lang="en-US" dirty="0" smtClean="0"/>
              <a:t> Tendons: Connect Muscles to bones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55" y="1711177"/>
            <a:ext cx="6174719" cy="3579849"/>
          </a:xfrm>
        </p:spPr>
        <p:txBody>
          <a:bodyPr>
            <a:noAutofit/>
          </a:bodyPr>
          <a:lstStyle/>
          <a:p>
            <a:r>
              <a:rPr lang="en-US" sz="4000" dirty="0" smtClean="0"/>
              <a:t>Common cause of “outside” ankle pain</a:t>
            </a:r>
          </a:p>
          <a:p>
            <a:r>
              <a:rPr lang="en-US" sz="4000" dirty="0" smtClean="0"/>
              <a:t>Usually result of overuse</a:t>
            </a:r>
          </a:p>
          <a:p>
            <a:r>
              <a:rPr lang="en-US" sz="4000" dirty="0" smtClean="0"/>
              <a:t>Slow to heal!</a:t>
            </a:r>
          </a:p>
        </p:txBody>
      </p:sp>
    </p:spTree>
    <p:extLst>
      <p:ext uri="{BB962C8B-B14F-4D97-AF65-F5344CB8AC3E}">
        <p14:creationId xmlns:p14="http://schemas.microsoft.com/office/powerpoint/2010/main" val="284125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259" y="185330"/>
            <a:ext cx="3130243" cy="548640"/>
          </a:xfrm>
        </p:spPr>
        <p:txBody>
          <a:bodyPr/>
          <a:lstStyle/>
          <a:p>
            <a:r>
              <a:rPr lang="en-US" sz="3600" dirty="0" smtClean="0"/>
              <a:t>Anatomy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758" y="723358"/>
            <a:ext cx="4999683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 Tendons:</a:t>
            </a:r>
          </a:p>
          <a:p>
            <a:r>
              <a:rPr lang="en-US" sz="3600" dirty="0" smtClean="0"/>
              <a:t>	Peroneus </a:t>
            </a:r>
            <a:r>
              <a:rPr lang="en-US" sz="3600" dirty="0" err="1" smtClean="0"/>
              <a:t>longus</a:t>
            </a:r>
            <a:endParaRPr lang="en-US" sz="3600" dirty="0" smtClean="0"/>
          </a:p>
          <a:p>
            <a:r>
              <a:rPr lang="en-US" sz="3600" dirty="0" smtClean="0"/>
              <a:t>	Peroneus </a:t>
            </a:r>
            <a:r>
              <a:rPr lang="en-US" sz="3600" dirty="0" err="1" smtClean="0"/>
              <a:t>brevis</a:t>
            </a:r>
            <a:endParaRPr lang="en-US" sz="3600" dirty="0" smtClean="0"/>
          </a:p>
          <a:p>
            <a:r>
              <a:rPr lang="en-US" sz="3600" dirty="0" smtClean="0"/>
              <a:t>Location: outside part </a:t>
            </a:r>
          </a:p>
          <a:p>
            <a:r>
              <a:rPr lang="en-US" sz="3600" dirty="0" smtClean="0"/>
              <a:t>of ankle</a:t>
            </a:r>
          </a:p>
          <a:p>
            <a:r>
              <a:rPr lang="en-US" sz="3600" dirty="0" smtClean="0"/>
              <a:t>Function: turn ankle up and out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857" y="185330"/>
            <a:ext cx="4322729" cy="3850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86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Symptoms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186105"/>
            <a:ext cx="3949488" cy="3579849"/>
          </a:xfrm>
        </p:spPr>
        <p:txBody>
          <a:bodyPr>
            <a:normAutofit fontScale="85000" lnSpcReduction="10000"/>
          </a:bodyPr>
          <a:lstStyle/>
          <a:p>
            <a:r>
              <a:rPr lang="en-US" sz="5800" dirty="0" smtClean="0"/>
              <a:t>“</a:t>
            </a:r>
            <a:r>
              <a:rPr lang="en-US" sz="5800" dirty="0" err="1" smtClean="0"/>
              <a:t>Burning”pain</a:t>
            </a:r>
            <a:endParaRPr lang="en-US" sz="5800" dirty="0"/>
          </a:p>
          <a:p>
            <a:r>
              <a:rPr lang="en-US" sz="5800" dirty="0"/>
              <a:t>S</a:t>
            </a:r>
            <a:r>
              <a:rPr lang="en-US" sz="5800" dirty="0" smtClean="0"/>
              <a:t>welling </a:t>
            </a:r>
          </a:p>
          <a:p>
            <a:r>
              <a:rPr lang="en-US" sz="5800" dirty="0" smtClean="0"/>
              <a:t>“Catching”</a:t>
            </a:r>
          </a:p>
          <a:p>
            <a:r>
              <a:rPr lang="en-US" sz="5800" dirty="0" smtClean="0"/>
              <a:t>“Popping”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88" y="1367630"/>
            <a:ext cx="4852672" cy="36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95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Symptoms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518" y="1186105"/>
            <a:ext cx="3760470" cy="3579849"/>
          </a:xfrm>
        </p:spPr>
        <p:txBody>
          <a:bodyPr>
            <a:normAutofit fontScale="62500" lnSpcReduction="20000"/>
          </a:bodyPr>
          <a:lstStyle/>
          <a:p>
            <a:r>
              <a:rPr lang="en-US" sz="5800" dirty="0" smtClean="0"/>
              <a:t>Stiffness</a:t>
            </a:r>
          </a:p>
          <a:p>
            <a:r>
              <a:rPr lang="en-US" sz="5800" dirty="0" smtClean="0"/>
              <a:t>Worse with…</a:t>
            </a:r>
          </a:p>
          <a:p>
            <a:r>
              <a:rPr lang="en-US" sz="5800" dirty="0"/>
              <a:t>	</a:t>
            </a:r>
            <a:r>
              <a:rPr lang="en-US" sz="5800" dirty="0" smtClean="0"/>
              <a:t>Prolonged standing</a:t>
            </a:r>
          </a:p>
          <a:p>
            <a:r>
              <a:rPr lang="en-US" sz="5800" dirty="0"/>
              <a:t>	</a:t>
            </a:r>
            <a:r>
              <a:rPr lang="en-US" sz="5800" dirty="0" smtClean="0"/>
              <a:t>Walking on uneven surfaces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88" y="1367630"/>
            <a:ext cx="4852672" cy="36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8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At Risk Population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100628"/>
            <a:ext cx="3670300" cy="3579849"/>
          </a:xfrm>
        </p:spPr>
        <p:txBody>
          <a:bodyPr>
            <a:noAutofit/>
          </a:bodyPr>
          <a:lstStyle/>
          <a:p>
            <a:r>
              <a:rPr lang="en-US" sz="3600" dirty="0" smtClean="0"/>
              <a:t>Athletes</a:t>
            </a:r>
          </a:p>
          <a:p>
            <a:r>
              <a:rPr lang="en-US" sz="3600" dirty="0"/>
              <a:t>	</a:t>
            </a:r>
            <a:r>
              <a:rPr lang="en-US" sz="3600" dirty="0" smtClean="0"/>
              <a:t>Hikers/skiers</a:t>
            </a:r>
          </a:p>
          <a:p>
            <a:r>
              <a:rPr lang="en-US" sz="3600" dirty="0" smtClean="0"/>
              <a:t>Sedentary	</a:t>
            </a:r>
          </a:p>
          <a:p>
            <a:r>
              <a:rPr lang="en-US" sz="3600" dirty="0"/>
              <a:t>	</a:t>
            </a:r>
            <a:r>
              <a:rPr lang="en-US" sz="3600" dirty="0" smtClean="0"/>
              <a:t>Overweight</a:t>
            </a:r>
            <a:endParaRPr lang="en-US" sz="3600" dirty="0"/>
          </a:p>
          <a:p>
            <a:r>
              <a:rPr lang="en-US" sz="3600" dirty="0" smtClean="0"/>
              <a:t>Diabetics</a:t>
            </a:r>
          </a:p>
        </p:txBody>
      </p:sp>
    </p:spTree>
    <p:extLst>
      <p:ext uri="{BB962C8B-B14F-4D97-AF65-F5344CB8AC3E}">
        <p14:creationId xmlns:p14="http://schemas.microsoft.com/office/powerpoint/2010/main" val="41986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Common Causes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1227628"/>
            <a:ext cx="8737950" cy="357984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Overuse</a:t>
            </a:r>
          </a:p>
          <a:p>
            <a:r>
              <a:rPr lang="en-US" sz="3600" dirty="0" smtClean="0"/>
              <a:t>Running on uneven surfaces ( sides of road)</a:t>
            </a:r>
          </a:p>
          <a:p>
            <a:r>
              <a:rPr lang="en-US" sz="3600" dirty="0" smtClean="0"/>
              <a:t>Tight calf muscles</a:t>
            </a:r>
          </a:p>
          <a:p>
            <a:r>
              <a:rPr lang="en-US" sz="3600" dirty="0" smtClean="0"/>
              <a:t>Excessively flat feet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583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789" y="365760"/>
            <a:ext cx="9033640" cy="548640"/>
          </a:xfrm>
        </p:spPr>
        <p:txBody>
          <a:bodyPr>
            <a:noAutofit/>
          </a:bodyPr>
          <a:lstStyle/>
          <a:p>
            <a:r>
              <a:rPr lang="en-US" sz="3400" dirty="0" smtClean="0"/>
              <a:t>Traditional Nonoperative Treatment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023301"/>
            <a:ext cx="5447742" cy="4525963"/>
          </a:xfrm>
        </p:spPr>
        <p:txBody>
          <a:bodyPr>
            <a:noAutofit/>
          </a:bodyPr>
          <a:lstStyle/>
          <a:p>
            <a:r>
              <a:rPr lang="en-US" sz="3600" dirty="0" smtClean="0"/>
              <a:t>Rest</a:t>
            </a:r>
          </a:p>
          <a:p>
            <a:r>
              <a:rPr lang="en-US" sz="3600" dirty="0" smtClean="0"/>
              <a:t>Ice </a:t>
            </a:r>
          </a:p>
          <a:p>
            <a:r>
              <a:rPr lang="en-US" sz="3600" dirty="0"/>
              <a:t>H</a:t>
            </a:r>
            <a:r>
              <a:rPr lang="en-US" sz="3600" dirty="0" smtClean="0"/>
              <a:t>eel insert</a:t>
            </a:r>
          </a:p>
          <a:p>
            <a:r>
              <a:rPr lang="en-US" sz="3600" dirty="0" smtClean="0"/>
              <a:t>Deep tissue massage</a:t>
            </a:r>
          </a:p>
          <a:p>
            <a:r>
              <a:rPr lang="en-US" sz="3600" dirty="0" smtClean="0"/>
              <a:t>Orthotics</a:t>
            </a:r>
          </a:p>
          <a:p>
            <a:r>
              <a:rPr lang="en-US" sz="3600" dirty="0" smtClean="0"/>
              <a:t>Physical therapy modalities</a:t>
            </a:r>
          </a:p>
        </p:txBody>
      </p:sp>
    </p:spTree>
    <p:extLst>
      <p:ext uri="{BB962C8B-B14F-4D97-AF65-F5344CB8AC3E}">
        <p14:creationId xmlns:p14="http://schemas.microsoft.com/office/powerpoint/2010/main" val="41986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Immobilization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43" y="1466958"/>
            <a:ext cx="4428352" cy="357984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Walking boot</a:t>
            </a:r>
          </a:p>
          <a:p>
            <a:r>
              <a:rPr lang="en-US" sz="3600" dirty="0" smtClean="0"/>
              <a:t>Usually 2-4 weeks</a:t>
            </a:r>
          </a:p>
          <a:p>
            <a:r>
              <a:rPr lang="en-US" sz="3600" dirty="0" smtClean="0"/>
              <a:t>Often helpful</a:t>
            </a:r>
          </a:p>
          <a:p>
            <a:r>
              <a:rPr lang="en-US" sz="3600" dirty="0" smtClean="0"/>
              <a:t>“Burns no bridges”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86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188</TotalTime>
  <Words>154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Angles</vt:lpstr>
      <vt:lpstr>Peroneal tendinopathy</vt:lpstr>
      <vt:lpstr>Peroneal Tendons: Connect Muscles to bones</vt:lpstr>
      <vt:lpstr>Anatomy</vt:lpstr>
      <vt:lpstr>Symptoms</vt:lpstr>
      <vt:lpstr>Symptoms</vt:lpstr>
      <vt:lpstr>At Risk Population</vt:lpstr>
      <vt:lpstr>Common Causes</vt:lpstr>
      <vt:lpstr>Traditional Nonoperative Treatment</vt:lpstr>
      <vt:lpstr>Immobilization</vt:lpstr>
      <vt:lpstr>Newer Treatment : Shock Wave Therapy</vt:lpstr>
      <vt:lpstr>Surgical Options</vt:lpstr>
      <vt:lpstr>Other Surgical Options</vt:lpstr>
    </vt:vector>
  </TitlesOfParts>
  <Company>SUN Orthopedics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Achilles Tendinopathy</dc:title>
  <dc:creator>john Furia</dc:creator>
  <cp:lastModifiedBy>"Library &amp; IT"</cp:lastModifiedBy>
  <cp:revision>34</cp:revision>
  <dcterms:created xsi:type="dcterms:W3CDTF">2012-07-29T00:01:41Z</dcterms:created>
  <dcterms:modified xsi:type="dcterms:W3CDTF">2012-10-26T19:41:31Z</dcterms:modified>
</cp:coreProperties>
</file>