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264" r:id="rId3"/>
    <p:sldId id="257" r:id="rId4"/>
    <p:sldId id="276" r:id="rId5"/>
    <p:sldId id="260" r:id="rId6"/>
    <p:sldId id="258" r:id="rId7"/>
    <p:sldId id="274" r:id="rId8"/>
    <p:sldId id="259" r:id="rId9"/>
    <p:sldId id="263" r:id="rId10"/>
    <p:sldId id="277" r:id="rId11"/>
    <p:sldId id="261" r:id="rId12"/>
    <p:sldId id="262" r:id="rId13"/>
    <p:sldId id="26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9E83-24D9-984C-95C6-B76234DA1761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70D44-0374-CD47-93AE-383AA914A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61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7A1B0-AE94-44F8-98D2-F75274E110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33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3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83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24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98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28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114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851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0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373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6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9A33-7840-024B-A879-BDCFA64EDA65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328A-55CD-D84D-9C83-7DDA691E2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6025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98476"/>
            <a:ext cx="78105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My Ankle…Posterior </a:t>
            </a:r>
            <a:r>
              <a:rPr lang="en-US" dirty="0" err="1" smtClean="0"/>
              <a:t>Tibial</a:t>
            </a:r>
            <a:r>
              <a:rPr lang="en-US" dirty="0" smtClean="0"/>
              <a:t> Tendon Insufficiency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WINNT\Profiles\Administrator\Desktop\Pes Planus-pes cavus\Untitled_018.jpg"/>
          <p:cNvPicPr>
            <a:picLocks noChangeAspect="1" noChangeArrowheads="1"/>
          </p:cNvPicPr>
          <p:nvPr/>
        </p:nvPicPr>
        <p:blipFill>
          <a:blip r:embed="rId3" cstate="print"/>
          <a:srcRect l="14598" t="12085" b="12085"/>
          <a:stretch>
            <a:fillRect/>
          </a:stretch>
        </p:blipFill>
        <p:spPr bwMode="auto">
          <a:xfrm>
            <a:off x="4495800" y="1752600"/>
            <a:ext cx="4419600" cy="2655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6261" name="Picture 5" descr="C:\WINNT\Profiles\Administrator\Desktop\Pes Planus-pes cavus\D5_Untitled_001.jpg"/>
          <p:cNvPicPr>
            <a:picLocks noChangeAspect="1" noChangeArrowheads="1"/>
          </p:cNvPicPr>
          <p:nvPr/>
        </p:nvPicPr>
        <p:blipFill>
          <a:blip r:embed="rId4" cstate="print"/>
          <a:srcRect b="24377"/>
          <a:stretch>
            <a:fillRect/>
          </a:stretch>
        </p:blipFill>
        <p:spPr bwMode="auto">
          <a:xfrm>
            <a:off x="152400" y="1905000"/>
            <a:ext cx="4225925" cy="472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6262" name="Picture 6" descr="C:\WINNT\Profiles\Administrator\Desktop\Pes Planus-pes cavus\Untitled_007.jpg"/>
          <p:cNvPicPr>
            <a:picLocks noChangeAspect="1" noChangeArrowheads="1"/>
          </p:cNvPicPr>
          <p:nvPr/>
        </p:nvPicPr>
        <p:blipFill>
          <a:blip r:embed="rId5" cstate="print"/>
          <a:srcRect b="12061"/>
          <a:stretch>
            <a:fillRect/>
          </a:stretch>
        </p:blipFill>
        <p:spPr bwMode="auto">
          <a:xfrm>
            <a:off x="4953000" y="4327525"/>
            <a:ext cx="4191000" cy="2492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Progression Over Time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2326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Nonoperative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7715"/>
            <a:ext cx="4384325" cy="4525963"/>
          </a:xfrm>
        </p:spPr>
        <p:txBody>
          <a:bodyPr/>
          <a:lstStyle/>
          <a:p>
            <a:r>
              <a:rPr lang="en-US" dirty="0" smtClean="0"/>
              <a:t>Anti-inflammatory medication</a:t>
            </a:r>
          </a:p>
          <a:p>
            <a:r>
              <a:rPr lang="en-US" dirty="0" smtClean="0"/>
              <a:t>Orthotics</a:t>
            </a:r>
          </a:p>
          <a:p>
            <a:r>
              <a:rPr lang="en-US" dirty="0" smtClean="0"/>
              <a:t>Braces</a:t>
            </a:r>
          </a:p>
          <a:p>
            <a:r>
              <a:rPr lang="en-US" dirty="0" smtClean="0"/>
              <a:t>Immobilization</a:t>
            </a:r>
          </a:p>
          <a:p>
            <a:r>
              <a:rPr lang="en-US" dirty="0" smtClean="0"/>
              <a:t>Physical therapy</a:t>
            </a:r>
          </a:p>
          <a:p>
            <a:pPr lvl="1"/>
            <a:r>
              <a:rPr lang="en-US" dirty="0" smtClean="0"/>
              <a:t>Modalities</a:t>
            </a:r>
          </a:p>
          <a:p>
            <a:pPr lvl="1"/>
            <a:r>
              <a:rPr lang="en-US" dirty="0" smtClean="0"/>
              <a:t>Strengthening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2830"/>
          <a:stretch/>
        </p:blipFill>
        <p:spPr>
          <a:xfrm>
            <a:off x="5823718" y="1917715"/>
            <a:ext cx="3148315" cy="4967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899" y="1772793"/>
            <a:ext cx="2420762" cy="3515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6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5641" y="817059"/>
            <a:ext cx="5631083" cy="1143000"/>
          </a:xfrm>
        </p:spPr>
        <p:txBody>
          <a:bodyPr/>
          <a:lstStyle/>
          <a:p>
            <a:r>
              <a:rPr lang="en-US" dirty="0" smtClean="0"/>
              <a:t>Surgical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674" y="291056"/>
            <a:ext cx="6395013" cy="40887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</a:t>
            </a:r>
          </a:p>
          <a:p>
            <a:r>
              <a:rPr lang="en-US" dirty="0" smtClean="0"/>
              <a:t>Depends on stage</a:t>
            </a:r>
          </a:p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Tendon debridement</a:t>
            </a:r>
          </a:p>
          <a:p>
            <a:pPr lvl="1"/>
            <a:r>
              <a:rPr lang="en-US" dirty="0" smtClean="0"/>
              <a:t>Tendon transfers</a:t>
            </a:r>
          </a:p>
          <a:p>
            <a:pPr lvl="1"/>
            <a:r>
              <a:rPr lang="en-US" dirty="0" smtClean="0"/>
              <a:t>Bone realignments</a:t>
            </a:r>
          </a:p>
          <a:p>
            <a:pPr lvl="1"/>
            <a:r>
              <a:rPr lang="en-US" dirty="0" smtClean="0"/>
              <a:t>Bone Fusions</a:t>
            </a:r>
          </a:p>
          <a:p>
            <a:pPr lvl="1"/>
            <a:r>
              <a:rPr lang="en-US" dirty="0" smtClean="0"/>
              <a:t>Combinations of above</a:t>
            </a:r>
            <a:endParaRPr lang="en-US" dirty="0"/>
          </a:p>
        </p:txBody>
      </p:sp>
      <p:pic>
        <p:nvPicPr>
          <p:cNvPr id="4" name="Picture 6" descr="post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226" y="4264958"/>
            <a:ext cx="4572000" cy="2517321"/>
          </a:xfrm>
          <a:prstGeom prst="rect">
            <a:avLst/>
          </a:prstGeom>
          <a:noFill/>
        </p:spPr>
      </p:pic>
      <p:pic>
        <p:nvPicPr>
          <p:cNvPr id="5" name="Picture 7" descr="Copy (2) of P628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9290" y="3572047"/>
            <a:ext cx="4038600" cy="3210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61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Heel Bone Realignment and Tendon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900467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Popular surgical option</a:t>
            </a:r>
          </a:p>
          <a:p>
            <a:r>
              <a:rPr lang="en-US" sz="3600" dirty="0" smtClean="0"/>
              <a:t>Usually…..</a:t>
            </a:r>
          </a:p>
          <a:p>
            <a:pPr lvl="1"/>
            <a:r>
              <a:rPr lang="en-US" sz="3600" dirty="0" smtClean="0"/>
              <a:t>Corrects deformity</a:t>
            </a:r>
          </a:p>
          <a:p>
            <a:pPr lvl="1"/>
            <a:r>
              <a:rPr lang="en-US" sz="3600" dirty="0" smtClean="0"/>
              <a:t>Reduces pain</a:t>
            </a:r>
          </a:p>
          <a:p>
            <a:pPr lvl="1"/>
            <a:r>
              <a:rPr lang="en-US" sz="3600" dirty="0" smtClean="0"/>
              <a:t>Improves strength</a:t>
            </a:r>
          </a:p>
        </p:txBody>
      </p:sp>
      <p:pic>
        <p:nvPicPr>
          <p:cNvPr id="5" name="Picture 4" descr="C:\WINDOWS\Desktop\pictures\arthrodesis\triple\calcaneal osteotomy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200" y="3136900"/>
            <a:ext cx="3657600" cy="344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1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21" y="76191"/>
            <a:ext cx="8229600" cy="1143000"/>
          </a:xfrm>
        </p:spPr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0629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Nonoperative treatment-fair</a:t>
            </a:r>
          </a:p>
          <a:p>
            <a:r>
              <a:rPr lang="en-US" sz="4000" dirty="0" smtClean="0"/>
              <a:t>Surgical treatment-mostly good/excellent</a:t>
            </a:r>
          </a:p>
          <a:p>
            <a:r>
              <a:rPr lang="en-US" sz="4000" dirty="0" smtClean="0"/>
              <a:t>But….</a:t>
            </a:r>
          </a:p>
          <a:p>
            <a:pPr lvl="1"/>
            <a:r>
              <a:rPr lang="en-US" sz="4000" dirty="0" smtClean="0"/>
              <a:t>Requires immobilization</a:t>
            </a:r>
          </a:p>
          <a:p>
            <a:pPr lvl="1"/>
            <a:r>
              <a:rPr lang="en-US" sz="4000" dirty="0" smtClean="0"/>
              <a:t>Protected weight bearing</a:t>
            </a:r>
          </a:p>
          <a:p>
            <a:pPr lvl="1"/>
            <a:r>
              <a:rPr lang="en-US" sz="4000" dirty="0" smtClean="0"/>
              <a:t>Lengthy recovery</a:t>
            </a:r>
            <a:endParaRPr lang="en-US" sz="4000" dirty="0"/>
          </a:p>
        </p:txBody>
      </p:sp>
      <p:pic>
        <p:nvPicPr>
          <p:cNvPr id="5" name="Picture 4" descr="stickman_question_mark_thinking_pc_1600_cl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7" y="3007919"/>
            <a:ext cx="3501789" cy="4053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40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979"/>
            <a:ext cx="8229600" cy="1143000"/>
          </a:xfrm>
        </p:spPr>
        <p:txBody>
          <a:bodyPr/>
          <a:lstStyle/>
          <a:p>
            <a:r>
              <a:rPr lang="en-US" dirty="0" smtClean="0"/>
              <a:t>Posterior </a:t>
            </a:r>
            <a:r>
              <a:rPr lang="en-US" dirty="0" err="1" smtClean="0"/>
              <a:t>Tibial</a:t>
            </a:r>
            <a:r>
              <a:rPr lang="en-US" dirty="0" smtClean="0"/>
              <a:t> Tendon (PTT)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48133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ig tendon</a:t>
            </a:r>
          </a:p>
          <a:p>
            <a:r>
              <a:rPr lang="en-US" sz="3600" dirty="0" smtClean="0"/>
              <a:t>Location: Inside part of ankle</a:t>
            </a:r>
          </a:p>
          <a:p>
            <a:r>
              <a:rPr lang="en-US" sz="3600" dirty="0" smtClean="0"/>
              <a:t>Function:</a:t>
            </a:r>
          </a:p>
          <a:p>
            <a:pPr lvl="1"/>
            <a:r>
              <a:rPr lang="en-US" sz="3600" dirty="0" smtClean="0"/>
              <a:t>Turn foot in</a:t>
            </a:r>
          </a:p>
          <a:p>
            <a:pPr lvl="1"/>
            <a:r>
              <a:rPr lang="en-US" sz="3600" dirty="0" smtClean="0"/>
              <a:t>Maintain the arch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97" t="2701"/>
          <a:stretch/>
        </p:blipFill>
        <p:spPr>
          <a:xfrm>
            <a:off x="4914900" y="1566946"/>
            <a:ext cx="4089400" cy="5151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76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65" y="1661960"/>
            <a:ext cx="5511067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Gradual onset</a:t>
            </a:r>
          </a:p>
          <a:p>
            <a:r>
              <a:rPr lang="en-US" sz="4400" dirty="0" smtClean="0"/>
              <a:t>Arch collapses</a:t>
            </a:r>
          </a:p>
          <a:p>
            <a:r>
              <a:rPr lang="en-US" sz="4400" dirty="0" smtClean="0"/>
              <a:t>Foot becomes very flat</a:t>
            </a:r>
          </a:p>
          <a:p>
            <a:endParaRPr lang="en-US" dirty="0"/>
          </a:p>
        </p:txBody>
      </p:sp>
      <p:pic>
        <p:nvPicPr>
          <p:cNvPr id="4" name="Picture 5" descr="Untitled_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2413" y="2374901"/>
            <a:ext cx="364106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86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5" y="1661960"/>
            <a:ext cx="5277635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“Foot roles inward”</a:t>
            </a:r>
          </a:p>
          <a:p>
            <a:r>
              <a:rPr lang="en-US" sz="5400" dirty="0" smtClean="0"/>
              <a:t>Progressive pain/deformity</a:t>
            </a:r>
          </a:p>
          <a:p>
            <a:endParaRPr lang="en-US" dirty="0"/>
          </a:p>
        </p:txBody>
      </p:sp>
      <p:pic>
        <p:nvPicPr>
          <p:cNvPr id="5" name="Picture 1028" descr="C:\WINNT\Profiles\Administrator\Desktop\Pes Planus-pes cavus\Untitled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1661960"/>
            <a:ext cx="4076700" cy="494521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H="1">
            <a:off x="7353300" y="3200400"/>
            <a:ext cx="330200" cy="1016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53300" y="4216400"/>
            <a:ext cx="228600" cy="12319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0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PTT Tendinopathy : Symptoms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021" y="1546613"/>
            <a:ext cx="482291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Arch pain/swelling</a:t>
            </a:r>
          </a:p>
          <a:p>
            <a:r>
              <a:rPr lang="en-US" sz="4400" dirty="0" smtClean="0"/>
              <a:t>Arch collapses</a:t>
            </a:r>
          </a:p>
          <a:p>
            <a:r>
              <a:rPr lang="en-US" sz="4400" dirty="0" smtClean="0"/>
              <a:t>Acquired flat foot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5" name="Picture 2" descr="C:\WINDOWS\Desktop\pictures\PTT insufficiency\Grade III medial 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931" y="2260600"/>
            <a:ext cx="3857514" cy="435430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724400" y="2260600"/>
            <a:ext cx="1320800" cy="189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6784"/>
            <a:ext cx="5079056" cy="4525963"/>
          </a:xfrm>
        </p:spPr>
        <p:txBody>
          <a:bodyPr/>
          <a:lstStyle/>
          <a:p>
            <a:r>
              <a:rPr lang="en-US" sz="5400" dirty="0" smtClean="0"/>
              <a:t>Decreased strength</a:t>
            </a:r>
          </a:p>
          <a:p>
            <a:r>
              <a:rPr lang="en-US" sz="5400" dirty="0" smtClean="0"/>
              <a:t>Cannot rise on one foot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WINNT\Profiles\Administrator\Desktop\Pes Planus-pes cavus\D3_Untitled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814" y="2036784"/>
            <a:ext cx="4489186" cy="471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42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at risk?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021" y="1546613"/>
            <a:ext cx="4822910" cy="4525963"/>
          </a:xfrm>
        </p:spPr>
        <p:txBody>
          <a:bodyPr/>
          <a:lstStyle/>
          <a:p>
            <a:r>
              <a:rPr lang="en-US" sz="4400" dirty="0" smtClean="0"/>
              <a:t>Usually middle-aged and older individuals</a:t>
            </a:r>
          </a:p>
          <a:p>
            <a:r>
              <a:rPr lang="en-US" sz="4400" dirty="0" smtClean="0"/>
              <a:t>Females &gt; males</a:t>
            </a:r>
          </a:p>
          <a:p>
            <a:r>
              <a:rPr lang="en-US" sz="4400" dirty="0" smtClean="0"/>
              <a:t>Often sedentary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144" y="1865522"/>
            <a:ext cx="3841750" cy="4654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00200"/>
            <a:ext cx="3973745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Excessive body weight</a:t>
            </a:r>
          </a:p>
          <a:p>
            <a:r>
              <a:rPr lang="en-US" sz="4400" dirty="0" smtClean="0"/>
              <a:t>Preexisting flat feet</a:t>
            </a:r>
          </a:p>
          <a:p>
            <a:r>
              <a:rPr lang="en-US" sz="4400" dirty="0" smtClean="0"/>
              <a:t>Diabetes</a:t>
            </a:r>
          </a:p>
        </p:txBody>
      </p:sp>
      <p:pic>
        <p:nvPicPr>
          <p:cNvPr id="5" name="Picture 3" descr="DSC01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443037"/>
            <a:ext cx="3543300" cy="2671763"/>
          </a:xfrm>
          <a:prstGeom prst="rect">
            <a:avLst/>
          </a:prstGeom>
        </p:spPr>
      </p:pic>
      <p:pic>
        <p:nvPicPr>
          <p:cNvPr id="6" name="Picture 5" descr="new orleans 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91101" y="4246563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37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Stages ( Severity of Condition)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187"/>
            <a:ext cx="3683231" cy="4525963"/>
          </a:xfrm>
        </p:spPr>
        <p:txBody>
          <a:bodyPr/>
          <a:lstStyle/>
          <a:p>
            <a:r>
              <a:rPr lang="en-US" dirty="0" smtClean="0"/>
              <a:t>Stage I-Early </a:t>
            </a:r>
          </a:p>
          <a:p>
            <a:pPr lvl="1"/>
            <a:r>
              <a:rPr lang="en-US" dirty="0" smtClean="0"/>
              <a:t>no deformity</a:t>
            </a:r>
          </a:p>
          <a:p>
            <a:r>
              <a:rPr lang="en-US" dirty="0" smtClean="0"/>
              <a:t>Stage II-Moderate</a:t>
            </a:r>
          </a:p>
          <a:p>
            <a:pPr lvl="1"/>
            <a:r>
              <a:rPr lang="en-US" dirty="0" smtClean="0"/>
              <a:t>painful, flexible flat foot</a:t>
            </a:r>
          </a:p>
          <a:p>
            <a:r>
              <a:rPr lang="en-US" dirty="0" smtClean="0"/>
              <a:t>Stage III-Advanced</a:t>
            </a:r>
          </a:p>
          <a:p>
            <a:pPr lvl="1"/>
            <a:r>
              <a:rPr lang="en-US" dirty="0" smtClean="0"/>
              <a:t>Stiff/painful flat foot</a:t>
            </a:r>
            <a:endParaRPr lang="en-US" dirty="0"/>
          </a:p>
        </p:txBody>
      </p:sp>
      <p:pic>
        <p:nvPicPr>
          <p:cNvPr id="4" name="Picture 1026" descr="C:\WINNT\Profiles\Administrator\Desktop\Pes Planus-pes cavus\Untitled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0736" y="1143000"/>
            <a:ext cx="2350555" cy="2689867"/>
          </a:xfrm>
          <a:prstGeom prst="rect">
            <a:avLst/>
          </a:prstGeom>
          <a:noFill/>
        </p:spPr>
      </p:pic>
      <p:pic>
        <p:nvPicPr>
          <p:cNvPr id="5" name="Picture 6" descr="C:\WINDOWS\Desktop\hindfoot revision\t.JPG"/>
          <p:cNvPicPr>
            <a:picLocks noChangeAspect="1" noChangeArrowheads="1"/>
          </p:cNvPicPr>
          <p:nvPr/>
        </p:nvPicPr>
        <p:blipFill rotWithShape="1">
          <a:blip r:embed="rId3" cstate="print"/>
          <a:srcRect l="47259"/>
          <a:stretch/>
        </p:blipFill>
        <p:spPr bwMode="auto">
          <a:xfrm>
            <a:off x="5185457" y="3737072"/>
            <a:ext cx="2040451" cy="29621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 descr="C:\WINNT\Profiles\Administrator\Desktop\Pes Planus-pes cavus\Untitled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961" y="1143000"/>
            <a:ext cx="2643543" cy="2878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64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179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My Ankle…Posterior Tibial Tendon Insufficiency</vt:lpstr>
      <vt:lpstr>Posterior Tibial Tendon (PTT)</vt:lpstr>
      <vt:lpstr>Typical Presentation</vt:lpstr>
      <vt:lpstr>Over Time….</vt:lpstr>
      <vt:lpstr>PTT Tendinopathy : Symptoms</vt:lpstr>
      <vt:lpstr>Symptoms</vt:lpstr>
      <vt:lpstr>Who is at risk?</vt:lpstr>
      <vt:lpstr>Other Risk Factors</vt:lpstr>
      <vt:lpstr>Stages ( Severity of Condition)</vt:lpstr>
      <vt:lpstr>Progression Over Time</vt:lpstr>
      <vt:lpstr>Traditional Nonoperative Treatment</vt:lpstr>
      <vt:lpstr>Surgical Options</vt:lpstr>
      <vt:lpstr>Heel Bone Realignment and Tendon Transfer</vt:lpstr>
      <vt:lpstr>Prognosis</vt:lpstr>
    </vt:vector>
  </TitlesOfParts>
  <Company>SUN Orthopedics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Achilles Tendinopathy</dc:title>
  <dc:creator>john Furia</dc:creator>
  <cp:lastModifiedBy>xmeng</cp:lastModifiedBy>
  <cp:revision>56</cp:revision>
  <dcterms:created xsi:type="dcterms:W3CDTF">2012-07-29T00:01:41Z</dcterms:created>
  <dcterms:modified xsi:type="dcterms:W3CDTF">2012-10-26T11:32:08Z</dcterms:modified>
</cp:coreProperties>
</file>