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1" r:id="rId2"/>
    <p:sldId id="293" r:id="rId3"/>
    <p:sldId id="309" r:id="rId4"/>
    <p:sldId id="312" r:id="rId5"/>
    <p:sldId id="287" r:id="rId6"/>
    <p:sldId id="294" r:id="rId7"/>
    <p:sldId id="297" r:id="rId8"/>
    <p:sldId id="310" r:id="rId9"/>
    <p:sldId id="296" r:id="rId10"/>
    <p:sldId id="299" r:id="rId11"/>
    <p:sldId id="298" r:id="rId12"/>
    <p:sldId id="300" r:id="rId13"/>
    <p:sldId id="303" r:id="rId14"/>
    <p:sldId id="304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69"/>
  </p:normalViewPr>
  <p:slideViewPr>
    <p:cSldViewPr snapToGrid="0">
      <p:cViewPr varScale="1">
        <p:scale>
          <a:sx n="83" d="100"/>
          <a:sy n="83" d="100"/>
        </p:scale>
        <p:origin x="23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C8C8-8E7A-D840-8DA3-ED3CDFCC0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4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mtClean="0">
                <a:latin typeface="Times New Roman"/>
              </a:rPr>
              <a:t>&lt;date/time&gt;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491C5BD-93CA-4D67-9568-7203A3FB639A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091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fld id="{EFE36019-A0A7-4704-A6E0-99E1D4CB20D8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lstStyle/>
          <a:p>
            <a:r>
              <a:rPr lang="en-US" strike="noStrike">
                <a:latin typeface="Times New Roman"/>
                <a:ea typeface="ＭＳ Ｐゴシック"/>
              </a:rPr>
              <a:t>still before the quiz… (syllabus is in the back of your handout…)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787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fld id="{EFE36019-A0A7-4704-A6E0-99E1D4CB20D8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lstStyle/>
          <a:p>
            <a:r>
              <a:rPr lang="en-US" strike="noStrike">
                <a:latin typeface="Times New Roman"/>
                <a:ea typeface="ＭＳ Ｐゴシック"/>
              </a:rPr>
              <a:t>still before the quiz… (syllabus is in the back of your handout…)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787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fld id="{EFE36019-A0A7-4704-A6E0-99E1D4CB20D8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83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20-Jan-2016</a:t>
            </a:r>
            <a:r>
              <a:rPr lang="en-US" baseline="0" dirty="0" smtClean="0"/>
              <a:t>: Stopped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91C5BD-93CA-4D67-9568-7203A3FB639A}" type="slidenum">
              <a:rPr lang="en-US" sz="1400" smtClean="0">
                <a:latin typeface="Times New Roman"/>
              </a:rPr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91C5BD-93CA-4D67-9568-7203A3FB639A}" type="slidenum">
              <a:rPr lang="uk-UA" sz="1400" smtClean="0">
                <a:latin typeface="Times New Roman"/>
              </a:rPr>
              <a:pPr algn="r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39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 cstate="print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 cstate="print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xmeng@bucknell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.bucknell.edu/~csci204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008/" TargetMode="External"/><Relationship Id="rId2" Type="http://schemas.openxmlformats.org/officeDocument/2006/relationships/hyperlink" Target="https://google.github.io/styleguide/pyguid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5363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Palatino Linotype"/>
                <a:cs typeface="Palatino Linotype"/>
              </a:rPr>
              <a:t>Intro to Computer Science II</a:t>
            </a:r>
            <a:endParaRPr lang="en-US" sz="3600" dirty="0">
              <a:latin typeface="Palatino Linotype"/>
              <a:cs typeface="Palatino Lino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25511" y="2045388"/>
            <a:ext cx="7632689" cy="98785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i="1" dirty="0" smtClean="0"/>
              <a:t>“Every program depends on algorithms and data structures, but few programs depend on the invention of them”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89109" y="2942537"/>
            <a:ext cx="214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Kernighan &amp; Pike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818" y="3733640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Prof. Xiannong Meng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818" y="419530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Office Hours</a:t>
            </a:r>
            <a:r>
              <a:rPr lang="en-US" b="1" dirty="0" smtClean="0"/>
              <a:t>: </a:t>
            </a:r>
            <a:r>
              <a:rPr lang="en-US" dirty="0" smtClean="0"/>
              <a:t>M 2-3, WF 2-4, R 2-3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818" y="458084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Office: </a:t>
            </a:r>
            <a:r>
              <a:rPr lang="en-US" dirty="0" smtClean="0"/>
              <a:t>Dana 212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7777" y="4944331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Email: </a:t>
            </a:r>
            <a:r>
              <a:rPr lang="en-US" dirty="0" smtClean="0">
                <a:hlinkClick r:id="rId2"/>
              </a:rPr>
              <a:t>xmeng@bucknell.edu</a:t>
            </a:r>
            <a:endParaRPr lang="en-US" b="1" dirty="0" smtClean="0"/>
          </a:p>
          <a:p>
            <a:r>
              <a:rPr lang="en-US" b="1" dirty="0" smtClean="0"/>
              <a:t>Phone:</a:t>
            </a:r>
            <a:r>
              <a:rPr lang="en-US" dirty="0" smtClean="0"/>
              <a:t> 570-577-1214 (x 71214 on campus)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List Review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861099"/>
            <a:ext cx="8229240" cy="4774651"/>
          </a:xfrm>
        </p:spPr>
        <p:txBody>
          <a:bodyPr anchor="t"/>
          <a:lstStyle/>
          <a:p>
            <a:pPr algn="l"/>
            <a:r>
              <a:rPr lang="en-US" sz="2000" dirty="0" smtClean="0"/>
              <a:t>Accessing and manipulating Python Lists</a:t>
            </a:r>
            <a:endParaRPr lang="en-US" sz="2000" b="1" dirty="0" smtClean="0"/>
          </a:p>
          <a:p>
            <a:pPr algn="l"/>
            <a:endParaRPr lang="en-US" dirty="0"/>
          </a:p>
          <a:p>
            <a:pPr algn="l"/>
            <a:r>
              <a:rPr lang="en-US" sz="2800" dirty="0" smtClean="0"/>
              <a:t>Some useful list operators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+ (</a:t>
            </a:r>
            <a:r>
              <a:rPr lang="en-US" dirty="0" err="1" smtClean="0"/>
              <a:t>concat</a:t>
            </a:r>
            <a:r>
              <a:rPr lang="en-US" dirty="0" smtClean="0"/>
              <a:t>), * (</a:t>
            </a:r>
            <a:r>
              <a:rPr lang="en-US" dirty="0" err="1" smtClean="0"/>
              <a:t>mult</a:t>
            </a:r>
            <a:r>
              <a:rPr lang="en-US" dirty="0" smtClean="0"/>
              <a:t>), : (slicing)</a:t>
            </a:r>
          </a:p>
          <a:p>
            <a:pPr algn="l"/>
            <a:endParaRPr lang="en-US" dirty="0"/>
          </a:p>
          <a:p>
            <a:pPr algn="l"/>
            <a:r>
              <a:rPr lang="en-US" sz="2800" dirty="0" smtClean="0"/>
              <a:t>List methods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ppend, extend, insert, pop</a:t>
            </a:r>
            <a:endParaRPr lang="en-US" dirty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Comprehensions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Build lists from existing lists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Ex:</a:t>
            </a:r>
          </a:p>
          <a:p>
            <a:pPr lvl="1" algn="l"/>
            <a:r>
              <a:rPr lang="en-US" sz="2000" dirty="0"/>
              <a:t>	</a:t>
            </a:r>
            <a:r>
              <a:rPr lang="en-US" sz="2000" dirty="0" err="1" smtClean="0"/>
              <a:t>my_list</a:t>
            </a:r>
            <a:r>
              <a:rPr lang="en-US" sz="2000" dirty="0" smtClean="0"/>
              <a:t>  </a:t>
            </a:r>
            <a:r>
              <a:rPr lang="en-US" sz="2000" dirty="0"/>
              <a:t>= [x*2 for  x in range  (10) ]</a:t>
            </a:r>
            <a:endParaRPr lang="en-US" sz="2000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List Review (Examples)</a:t>
            </a:r>
            <a:endParaRPr lang="en-US" sz="4000" dirty="0">
              <a:latin typeface="+mj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b="19834"/>
          <a:stretch/>
        </p:blipFill>
        <p:spPr bwMode="auto">
          <a:xfrm>
            <a:off x="2576513" y="1546545"/>
            <a:ext cx="3244850" cy="7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3429000"/>
            <a:ext cx="21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&gt;&gt;&gt; [4, 12, 2]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r="21673" b="13048"/>
          <a:stretch/>
        </p:blipFill>
        <p:spPr bwMode="auto">
          <a:xfrm>
            <a:off x="2236788" y="3957082"/>
            <a:ext cx="25415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b="21192"/>
          <a:stretch/>
        </p:blipFill>
        <p:spPr bwMode="auto">
          <a:xfrm>
            <a:off x="5259388" y="2945844"/>
            <a:ext cx="3244850" cy="7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3" t="22177" r="-882" b="14122"/>
          <a:stretch/>
        </p:blipFill>
        <p:spPr bwMode="auto">
          <a:xfrm>
            <a:off x="8434388" y="2909887"/>
            <a:ext cx="741362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1127125" y="2286000"/>
            <a:ext cx="3071813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6375" y="2624651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</a:t>
            </a:r>
            <a:r>
              <a:rPr lang="en-US" dirty="0" smtClean="0"/>
              <a:t>[0:3]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1" idx="2"/>
            <a:endCxn id="14" idx="0"/>
          </p:cNvCxnSpPr>
          <p:nvPr/>
        </p:nvCxnSpPr>
        <p:spPr>
          <a:xfrm flipH="1">
            <a:off x="3507582" y="2286000"/>
            <a:ext cx="691356" cy="1671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12678" y="2967512"/>
            <a:ext cx="226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test_list.pop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1" idx="2"/>
            <a:endCxn id="17" idx="0"/>
          </p:cNvCxnSpPr>
          <p:nvPr/>
        </p:nvCxnSpPr>
        <p:spPr>
          <a:xfrm>
            <a:off x="4198938" y="2286000"/>
            <a:ext cx="2682875" cy="65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21363" y="2302250"/>
            <a:ext cx="307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test_list.append</a:t>
            </a:r>
            <a:r>
              <a:rPr lang="en-US" dirty="0" smtClean="0"/>
              <a:t>(17)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List Review (Examples)</a:t>
            </a:r>
            <a:endParaRPr lang="en-US" sz="4000" dirty="0">
              <a:latin typeface="+mj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b="19834"/>
          <a:stretch/>
        </p:blipFill>
        <p:spPr bwMode="auto">
          <a:xfrm>
            <a:off x="2576513" y="1546545"/>
            <a:ext cx="3244850" cy="7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342900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(Abstract view of </a:t>
            </a:r>
            <a:r>
              <a:rPr lang="en-US" dirty="0" err="1" smtClean="0"/>
              <a:t>test_list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67125" y="4232305"/>
            <a:ext cx="349250" cy="301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b="21192"/>
          <a:stretch/>
        </p:blipFill>
        <p:spPr bwMode="auto">
          <a:xfrm>
            <a:off x="5259388" y="2945844"/>
            <a:ext cx="3244850" cy="7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3" t="22177" r="-882" b="14122"/>
          <a:stretch/>
        </p:blipFill>
        <p:spPr bwMode="auto">
          <a:xfrm>
            <a:off x="8434388" y="2909887"/>
            <a:ext cx="741362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1127125" y="2286000"/>
            <a:ext cx="3071813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6375" y="2624651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</a:t>
            </a:r>
            <a:r>
              <a:rPr lang="en-US" dirty="0" smtClean="0"/>
              <a:t>*3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>
            <a:off x="4198938" y="2286000"/>
            <a:ext cx="0" cy="1671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77804" y="2909887"/>
            <a:ext cx="162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</a:t>
            </a:r>
            <a:r>
              <a:rPr lang="en-US" dirty="0" smtClean="0"/>
              <a:t>[0:4]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1" idx="2"/>
            <a:endCxn id="17" idx="0"/>
          </p:cNvCxnSpPr>
          <p:nvPr/>
        </p:nvCxnSpPr>
        <p:spPr>
          <a:xfrm>
            <a:off x="4198938" y="2286000"/>
            <a:ext cx="2682875" cy="65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99113" y="2302250"/>
            <a:ext cx="307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test_list.append</a:t>
            </a:r>
            <a:r>
              <a:rPr lang="en-US" dirty="0" smtClean="0"/>
              <a:t>([17])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09988" y="4418519"/>
            <a:ext cx="21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&gt;&gt;&gt; [4, 12, 2, 34]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1" b="19834"/>
          <a:stretch/>
        </p:blipFill>
        <p:spPr bwMode="auto">
          <a:xfrm>
            <a:off x="15875" y="3957082"/>
            <a:ext cx="3244850" cy="7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77804" y="3982512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(Command Line output)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3" t="29982" r="1565" b="21382"/>
          <a:stretch/>
        </p:blipFill>
        <p:spPr bwMode="auto">
          <a:xfrm>
            <a:off x="8477039" y="3048001"/>
            <a:ext cx="578442" cy="5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254875" y="3730625"/>
            <a:ext cx="0" cy="187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93999" y="5674787"/>
            <a:ext cx="635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when we use * with this version of </a:t>
            </a:r>
            <a:r>
              <a:rPr lang="en-US" dirty="0" err="1" smtClean="0"/>
              <a:t>test_list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9150" y="2613025"/>
            <a:ext cx="21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(Abstract view)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Strings Review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76885" y="1832964"/>
            <a:ext cx="8484235" cy="3457025"/>
          </a:xfrm>
        </p:spPr>
        <p:txBody>
          <a:bodyPr anchor="t"/>
          <a:lstStyle/>
          <a:p>
            <a:pPr algn="l"/>
            <a:r>
              <a:rPr lang="en-US" sz="2400" dirty="0" smtClean="0"/>
              <a:t>Strings operate in a very similar way to lists, but they are </a:t>
            </a:r>
            <a:r>
              <a:rPr lang="en-US" sz="2400" b="1" dirty="0" smtClean="0"/>
              <a:t>immutable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Lets say </a:t>
            </a:r>
            <a:r>
              <a:rPr lang="en-US" sz="2400" dirty="0" err="1" smtClean="0"/>
              <a:t>test_string</a:t>
            </a:r>
            <a:r>
              <a:rPr lang="en-US" sz="2400" dirty="0" smtClean="0"/>
              <a:t> = ‘team’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What happens when I execute </a:t>
            </a:r>
            <a:r>
              <a:rPr lang="en-US" sz="2400" dirty="0" err="1" smtClean="0"/>
              <a:t>test_string</a:t>
            </a:r>
            <a:r>
              <a:rPr lang="en-US" sz="2400" dirty="0" smtClean="0"/>
              <a:t>[1] = ‘l’ ?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algn="l"/>
            <a:r>
              <a:rPr lang="en-US" sz="2400" dirty="0" smtClean="0"/>
              <a:t>Several Methods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split, upper, lower, count, find, … </a:t>
            </a:r>
            <a:r>
              <a:rPr lang="en-US" sz="1600" dirty="0" smtClean="0">
                <a:hlinkClick r:id="rId3"/>
              </a:rPr>
              <a:t>https://</a:t>
            </a:r>
            <a:r>
              <a:rPr lang="en-US" sz="1600" dirty="0" err="1" smtClean="0">
                <a:hlinkClick r:id="rId3"/>
              </a:rPr>
              <a:t>docs.python.org</a:t>
            </a:r>
            <a:r>
              <a:rPr lang="en-US" sz="1600" dirty="0" smtClean="0">
                <a:hlinkClick r:id="rId3"/>
              </a:rPr>
              <a:t>/3/library/</a:t>
            </a:r>
            <a:r>
              <a:rPr lang="en-US" sz="1600" dirty="0" err="1" smtClean="0">
                <a:hlinkClick r:id="rId3"/>
              </a:rPr>
              <a:t>stdtypes.html#textseq</a:t>
            </a:r>
            <a:r>
              <a:rPr lang="en-US" sz="1600" dirty="0" smtClean="0"/>
              <a:t> </a:t>
            </a:r>
          </a:p>
          <a:p>
            <a:pPr algn="l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Dictionaries Review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17230" y="1353099"/>
            <a:ext cx="8921750" cy="5298526"/>
          </a:xfrm>
        </p:spPr>
        <p:txBody>
          <a:bodyPr anchor="t"/>
          <a:lstStyle/>
          <a:p>
            <a:pPr algn="l"/>
            <a:r>
              <a:rPr lang="en-US" sz="2400" dirty="0" smtClean="0"/>
              <a:t>Dictionaries contain a </a:t>
            </a:r>
            <a:r>
              <a:rPr lang="en-US" sz="2400" i="1" dirty="0" smtClean="0"/>
              <a:t>key</a:t>
            </a:r>
            <a:r>
              <a:rPr lang="en-US" sz="2400" dirty="0" smtClean="0"/>
              <a:t> and a corresponding </a:t>
            </a:r>
            <a:r>
              <a:rPr lang="en-US" sz="2400" i="1" dirty="0" smtClean="0"/>
              <a:t>value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i="1" dirty="0" smtClean="0"/>
              <a:t>Ex. </a:t>
            </a:r>
            <a:r>
              <a:rPr lang="en-US" sz="2400" dirty="0" smtClean="0"/>
              <a:t>B10FB = </a:t>
            </a:r>
            <a:r>
              <a:rPr lang="en-US" sz="2000" dirty="0" smtClean="0"/>
              <a:t>{‘PSU’ : ‘Penn State’, ‘OSU’ : ‘Ohio State’, ‘MSU’ : ‘Michigan State’, ‘Mary’ : ‘Maryland’, ‘Rut’ : ‘Rutgers’, ‘</a:t>
            </a:r>
            <a:r>
              <a:rPr lang="en-US" sz="2000" dirty="0" err="1" smtClean="0"/>
              <a:t>Ind</a:t>
            </a:r>
            <a:r>
              <a:rPr lang="en-US" sz="2000" dirty="0" smtClean="0"/>
              <a:t>’: ‘Indiana’}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B10FB[‘PSU’] returns…..’Penn State’</a:t>
            </a:r>
          </a:p>
          <a:p>
            <a:pPr marL="342900" lvl="8" indent="-342900" algn="l">
              <a:buFont typeface="Arial"/>
              <a:buChar char="•"/>
            </a:pPr>
            <a:r>
              <a:rPr lang="en-US" sz="2400" dirty="0" smtClean="0"/>
              <a:t>What if we didn’t know which B10 teams were in B10FB?</a:t>
            </a:r>
          </a:p>
          <a:p>
            <a:pPr marL="342900" lvl="6" indent="-342900" algn="l">
              <a:buFont typeface="Arial"/>
              <a:buChar char="•"/>
            </a:pPr>
            <a:r>
              <a:rPr lang="en-US" sz="2000" dirty="0" smtClean="0"/>
              <a:t>B10FB[‘</a:t>
            </a:r>
            <a:r>
              <a:rPr lang="en-US" sz="2000" dirty="0" err="1" smtClean="0"/>
              <a:t>Umich</a:t>
            </a:r>
            <a:r>
              <a:rPr lang="en-US" sz="2000" dirty="0" smtClean="0"/>
              <a:t>’] throws an error, BUT B10FB.get(‘</a:t>
            </a:r>
            <a:r>
              <a:rPr lang="en-US" sz="2000" dirty="0" err="1" smtClean="0"/>
              <a:t>Umich</a:t>
            </a:r>
            <a:r>
              <a:rPr lang="en-US" sz="2000" dirty="0" smtClean="0"/>
              <a:t>’) simply returns </a:t>
            </a:r>
            <a:r>
              <a:rPr lang="en-US" sz="2000" i="1" dirty="0" smtClean="0"/>
              <a:t>None</a:t>
            </a:r>
          </a:p>
          <a:p>
            <a:pPr marL="342900" lvl="4" indent="-342900" algn="l"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25048" b="17194"/>
          <a:stretch/>
        </p:blipFill>
        <p:spPr>
          <a:xfrm>
            <a:off x="1063625" y="2651125"/>
            <a:ext cx="6064250" cy="2333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Classroom exercise</a:t>
            </a:r>
            <a:endParaRPr lang="en-US" sz="40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457200" y="1418400"/>
            <a:ext cx="8229240" cy="1805119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Take as inputs from the user a sequence of nick names, and a sequence of full names, both groups separated by commas. Build a dictionary with the nick names as key and full names as value. Example: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52656"/>
            <a:ext cx="7888147" cy="20313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Consolas" pitchFamily="49" charset="0"/>
              </a:rPr>
              <a:t>Enter nicknames separated by commas:'bb, cc, dd'</a:t>
            </a:r>
          </a:p>
          <a:p>
            <a:r>
              <a:rPr lang="en-US">
                <a:latin typeface="Consolas" pitchFamily="49" charset="0"/>
              </a:rPr>
              <a:t>Enter full names separated by commas:'bob barker,chris christie, donny darko’</a:t>
            </a:r>
          </a:p>
          <a:p>
            <a:endParaRPr lang="en-US">
              <a:latin typeface="Consolas" pitchFamily="49" charset="0"/>
            </a:endParaRPr>
          </a:p>
          <a:p>
            <a:r>
              <a:rPr lang="en-US">
                <a:latin typeface="Consolas" pitchFamily="49" charset="0"/>
              </a:rPr>
              <a:t>bob barker or bb for short.</a:t>
            </a:r>
          </a:p>
          <a:p>
            <a:r>
              <a:rPr lang="en-US">
                <a:latin typeface="Consolas" pitchFamily="49" charset="0"/>
              </a:rPr>
              <a:t>chris christie or cc for short.</a:t>
            </a:r>
          </a:p>
          <a:p>
            <a:r>
              <a:rPr lang="en-US">
                <a:latin typeface="Consolas" pitchFamily="49" charset="0"/>
              </a:rPr>
              <a:t>donny darko or dd for short.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9333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Retrieve the starting source code from the course website</a:t>
            </a:r>
          </a:p>
          <a:p>
            <a:r>
              <a:rPr lang="en-US" sz="2400" dirty="0" smtClean="0">
                <a:hlinkClick r:id="rId2"/>
              </a:rPr>
              <a:t>www.eg.bucknell.edu/~csci204/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6"/>
            <a:ext cx="9144000" cy="1144800"/>
          </a:xfrm>
        </p:spPr>
        <p:txBody>
          <a:bodyPr/>
          <a:lstStyle/>
          <a:p>
            <a:pPr algn="ctr"/>
            <a:r>
              <a:rPr lang="en-US" sz="3600" dirty="0" smtClean="0"/>
              <a:t>What will we do in class this semester?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269230"/>
          </a:xfrm>
        </p:spPr>
        <p:txBody>
          <a:bodyPr anchor="t"/>
          <a:lstStyle/>
          <a:p>
            <a:r>
              <a:rPr lang="en-US" sz="2400" dirty="0" smtClean="0"/>
              <a:t>Lecture (but just to get the declarative knowledge down)</a:t>
            </a:r>
          </a:p>
          <a:p>
            <a:pPr marL="342900" lvl="2" indent="-342900">
              <a:buFont typeface="Arial"/>
              <a:buChar char="•"/>
            </a:pPr>
            <a:r>
              <a:rPr lang="en-US" sz="2400" dirty="0" smtClean="0"/>
              <a:t>PowerPoints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Active Learning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Group activities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Discussion and reflection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4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3600"/>
            <a:ext cx="8559440" cy="1144800"/>
          </a:xfrm>
        </p:spPr>
        <p:txBody>
          <a:bodyPr/>
          <a:lstStyle/>
          <a:p>
            <a:r>
              <a:rPr lang="en-US" sz="2400" dirty="0" smtClean="0"/>
              <a:t>I may repeat things you may have seen before (e.g., in a lab)!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997" y="1651000"/>
            <a:ext cx="7763443" cy="43973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3"/>
          <p:cNvSpPr/>
          <p:nvPr/>
        </p:nvSpPr>
        <p:spPr>
          <a:xfrm>
            <a:off x="1219320" y="228600"/>
            <a:ext cx="6933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trike="noStrike" dirty="0" smtClean="0">
                <a:solidFill>
                  <a:srgbClr val="000000"/>
                </a:solidFill>
                <a:latin typeface="+mj-lt"/>
                <a:ea typeface="ＭＳ Ｐゴシック"/>
              </a:rPr>
              <a:t>Syllabus</a:t>
            </a:r>
            <a:endParaRPr dirty="0">
              <a:latin typeface="+mj-lt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533520" y="1386000"/>
            <a:ext cx="2195612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dirty="0" smtClean="0">
                <a:solidFill>
                  <a:srgbClr val="000000"/>
                </a:solidFill>
                <a:ea typeface="ＭＳ Ｐゴシック"/>
              </a:rPr>
              <a:t>Course website</a:t>
            </a:r>
            <a:endParaRPr dirty="0"/>
          </a:p>
        </p:txBody>
      </p:sp>
      <p:sp>
        <p:nvSpPr>
          <p:cNvPr id="151" name="CustomShape 7"/>
          <p:cNvSpPr/>
          <p:nvPr/>
        </p:nvSpPr>
        <p:spPr>
          <a:xfrm>
            <a:off x="2806560" y="1447920"/>
            <a:ext cx="580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 smtClean="0">
                <a:solidFill>
                  <a:srgbClr val="008000"/>
                </a:solidFill>
                <a:ea typeface="ＭＳ Ｐゴシック"/>
              </a:rPr>
              <a:t>http://www.eg.bucknell.edu/~csci204/</a:t>
            </a:r>
            <a:endParaRPr dirty="0"/>
          </a:p>
        </p:txBody>
      </p:sp>
      <p:sp>
        <p:nvSpPr>
          <p:cNvPr id="159" name="CustomShape 15"/>
          <p:cNvSpPr/>
          <p:nvPr/>
        </p:nvSpPr>
        <p:spPr>
          <a:xfrm>
            <a:off x="533520" y="2908501"/>
            <a:ext cx="2590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Course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/>
              </a:rPr>
              <a:t>Moodle</a:t>
            </a: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 site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en-US"/>
          </a:p>
        </p:txBody>
      </p:sp>
      <p:sp>
        <p:nvSpPr>
          <p:cNvPr id="15" name="CustomShape 7"/>
          <p:cNvSpPr/>
          <p:nvPr/>
        </p:nvSpPr>
        <p:spPr>
          <a:xfrm>
            <a:off x="2882880" y="3003272"/>
            <a:ext cx="580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8000"/>
                </a:solidFill>
                <a:ea typeface="ＭＳ Ｐゴシック"/>
              </a:rPr>
              <a:t>http://moodle.bucknell.edu/course/view.php?id=26802</a:t>
            </a:r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2778369" y="19944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Syllabus, schedule, lab, projects,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82880" y="38232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Submit work, </a:t>
            </a:r>
            <a:r>
              <a:rPr lang="en-US" dirty="0" smtClean="0"/>
              <a:t> </a:t>
            </a:r>
            <a:r>
              <a:rPr lang="en-US" dirty="0" smtClean="0"/>
              <a:t>check grades</a:t>
            </a:r>
            <a:endParaRPr lang="en-US" dirty="0"/>
          </a:p>
        </p:txBody>
      </p:sp>
      <p:sp>
        <p:nvSpPr>
          <p:cNvPr id="10" name="CustomShape 15"/>
          <p:cNvSpPr/>
          <p:nvPr/>
        </p:nvSpPr>
        <p:spPr>
          <a:xfrm>
            <a:off x="570170" y="4866550"/>
            <a:ext cx="2590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Prof. </a:t>
            </a:r>
            <a:r>
              <a:rPr lang="en-US" sz="2800" b="1" dirty="0" err="1" smtClean="0">
                <a:solidFill>
                  <a:srgbClr val="000000"/>
                </a:solidFill>
                <a:ea typeface="ＭＳ Ｐゴシック"/>
              </a:rPr>
              <a:t>Meng’s</a:t>
            </a: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Moodle site</a:t>
            </a:r>
            <a:endParaRPr dirty="0"/>
          </a:p>
        </p:txBody>
      </p:sp>
      <p:sp>
        <p:nvSpPr>
          <p:cNvPr id="11" name="CustomShape 7"/>
          <p:cNvSpPr/>
          <p:nvPr/>
        </p:nvSpPr>
        <p:spPr>
          <a:xfrm>
            <a:off x="2919530" y="4961319"/>
            <a:ext cx="580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8000"/>
                </a:solidFill>
                <a:ea typeface="ＭＳ Ｐゴシック"/>
              </a:rPr>
              <a:t>http://</a:t>
            </a:r>
            <a:r>
              <a:rPr lang="en-US" sz="2000" b="1" dirty="0" smtClean="0">
                <a:solidFill>
                  <a:srgbClr val="008000"/>
                </a:solidFill>
                <a:ea typeface="ＭＳ Ｐゴシック"/>
              </a:rPr>
              <a:t>moodle.bucknell.edu/course/view.php?id=25388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2884805" y="5804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Online quizzes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3"/>
          <p:cNvSpPr/>
          <p:nvPr/>
        </p:nvSpPr>
        <p:spPr>
          <a:xfrm>
            <a:off x="1219320" y="228600"/>
            <a:ext cx="6933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trike="noStrike" dirty="0" smtClean="0">
                <a:solidFill>
                  <a:srgbClr val="000000"/>
                </a:solidFill>
                <a:latin typeface="+mj-lt"/>
                <a:ea typeface="ＭＳ Ｐゴシック"/>
              </a:rPr>
              <a:t>Syllabus</a:t>
            </a:r>
            <a:endParaRPr dirty="0">
              <a:latin typeface="+mj-lt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533520" y="1386000"/>
            <a:ext cx="1828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dirty="0">
                <a:solidFill>
                  <a:srgbClr val="000000"/>
                </a:solidFill>
                <a:ea typeface="ＭＳ Ｐゴシック"/>
              </a:rPr>
              <a:t>Lectures</a:t>
            </a:r>
            <a:endParaRPr dirty="0"/>
          </a:p>
        </p:txBody>
      </p:sp>
      <p:sp>
        <p:nvSpPr>
          <p:cNvPr id="150" name="CustomShape 6"/>
          <p:cNvSpPr/>
          <p:nvPr/>
        </p:nvSpPr>
        <p:spPr>
          <a:xfrm>
            <a:off x="457200" y="4992969"/>
            <a:ext cx="2590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dirty="0">
                <a:solidFill>
                  <a:srgbClr val="000000"/>
                </a:solidFill>
                <a:ea typeface="ＭＳ Ｐゴシック"/>
              </a:rPr>
              <a:t>Office Hours</a:t>
            </a:r>
            <a:endParaRPr dirty="0"/>
          </a:p>
        </p:txBody>
      </p:sp>
      <p:sp>
        <p:nvSpPr>
          <p:cNvPr id="151" name="CustomShape 7"/>
          <p:cNvSpPr/>
          <p:nvPr/>
        </p:nvSpPr>
        <p:spPr>
          <a:xfrm>
            <a:off x="2806560" y="1447920"/>
            <a:ext cx="580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8000"/>
                </a:solidFill>
                <a:ea typeface="ＭＳ Ｐゴシック"/>
              </a:rPr>
              <a:t>MWF:</a:t>
            </a:r>
            <a:r>
              <a:rPr lang="en-US" sz="2000" strike="noStrike" dirty="0">
                <a:solidFill>
                  <a:srgbClr val="000000"/>
                </a:solidFill>
                <a:ea typeface="ＭＳ Ｐゴシック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</a:rPr>
              <a:t>11 am</a:t>
            </a:r>
            <a:r>
              <a:rPr lang="en-US" sz="2000" strike="noStrike" dirty="0" smtClean="0">
                <a:solidFill>
                  <a:srgbClr val="000000"/>
                </a:solidFill>
                <a:ea typeface="ＭＳ Ｐゴシック"/>
              </a:rPr>
              <a:t> </a:t>
            </a:r>
            <a:endParaRPr dirty="0"/>
          </a:p>
        </p:txBody>
      </p:sp>
      <p:sp>
        <p:nvSpPr>
          <p:cNvPr id="155" name="CustomShape 11"/>
          <p:cNvSpPr/>
          <p:nvPr/>
        </p:nvSpPr>
        <p:spPr>
          <a:xfrm>
            <a:off x="2806560" y="5145609"/>
            <a:ext cx="618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8000"/>
                </a:solidFill>
                <a:ea typeface="ＭＳ Ｐゴシック"/>
              </a:rPr>
              <a:t>M</a:t>
            </a:r>
            <a:r>
              <a:rPr lang="en-US" sz="2000" b="1" strike="noStrike" dirty="0" smtClean="0">
                <a:solidFill>
                  <a:srgbClr val="008000"/>
                </a:solidFill>
                <a:ea typeface="ＭＳ Ｐゴシック"/>
              </a:rPr>
              <a:t>: </a:t>
            </a:r>
            <a:r>
              <a:rPr lang="en-US" sz="2000" strike="noStrike" dirty="0" smtClean="0">
                <a:ea typeface="ＭＳ Ｐゴシック"/>
              </a:rPr>
              <a:t>2-3 PM</a:t>
            </a:r>
            <a:r>
              <a:rPr lang="en-US" sz="2000" b="1" dirty="0">
                <a:ea typeface="ＭＳ Ｐゴシック"/>
              </a:rPr>
              <a:t>,</a:t>
            </a:r>
            <a:r>
              <a:rPr lang="en-US" sz="2000" b="1" strike="noStrike" dirty="0" smtClean="0">
                <a:solidFill>
                  <a:srgbClr val="008000"/>
                </a:solidFill>
                <a:ea typeface="ＭＳ Ｐゴシック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ea typeface="ＭＳ Ｐゴシック"/>
              </a:rPr>
              <a:t>WF: </a:t>
            </a:r>
            <a:r>
              <a:rPr lang="en-US" sz="2000" dirty="0" smtClean="0">
                <a:ea typeface="ＭＳ Ｐゴシック"/>
              </a:rPr>
              <a:t>2-4 PM,</a:t>
            </a:r>
            <a:r>
              <a:rPr lang="en-US" sz="2000" dirty="0" smtClean="0">
                <a:ea typeface="ＭＳ Ｐゴシック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ea typeface="ＭＳ Ｐゴシック"/>
              </a:rPr>
              <a:t>Th</a:t>
            </a:r>
            <a:r>
              <a:rPr lang="en-US" sz="2000" b="1" dirty="0" smtClean="0">
                <a:solidFill>
                  <a:srgbClr val="008000"/>
                </a:solidFill>
                <a:ea typeface="ＭＳ Ｐゴシック"/>
              </a:rPr>
              <a:t>: </a:t>
            </a:r>
            <a:r>
              <a:rPr lang="en-US" sz="2000" dirty="0" smtClean="0">
                <a:ea typeface="ＭＳ Ｐゴシック"/>
              </a:rPr>
              <a:t>2</a:t>
            </a:r>
            <a:r>
              <a:rPr lang="en-US" sz="2000" dirty="0" smtClean="0">
                <a:ea typeface="ＭＳ Ｐゴシック"/>
              </a:rPr>
              <a:t>-3 </a:t>
            </a:r>
            <a:r>
              <a:rPr lang="en-US" sz="2000" dirty="0" smtClean="0">
                <a:ea typeface="ＭＳ Ｐゴシック"/>
              </a:rPr>
              <a:t>PM</a:t>
            </a:r>
            <a:r>
              <a:rPr lang="en-US" sz="2000" strike="noStrike" dirty="0" smtClean="0">
                <a:solidFill>
                  <a:srgbClr val="000000"/>
                </a:solidFill>
                <a:ea typeface="ＭＳ Ｐゴシック"/>
              </a:rPr>
              <a:t>;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212</a:t>
            </a:r>
            <a:r>
              <a:rPr lang="en-US" sz="2000" strike="noStrike" dirty="0" smtClean="0">
                <a:solidFill>
                  <a:srgbClr val="000000"/>
                </a:solidFill>
                <a:ea typeface="ＭＳ Ｐゴシック"/>
              </a:rPr>
              <a:t> Dana</a:t>
            </a:r>
            <a:endParaRPr dirty="0"/>
          </a:p>
        </p:txBody>
      </p:sp>
      <p:sp>
        <p:nvSpPr>
          <p:cNvPr id="156" name="CustomShape 12"/>
          <p:cNvSpPr/>
          <p:nvPr/>
        </p:nvSpPr>
        <p:spPr>
          <a:xfrm>
            <a:off x="2806560" y="1905120"/>
            <a:ext cx="553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Key skills, topics, and their motivation</a:t>
            </a:r>
            <a:endParaRPr dirty="0"/>
          </a:p>
        </p:txBody>
      </p:sp>
      <p:sp>
        <p:nvSpPr>
          <p:cNvPr id="157" name="CustomShape 13"/>
          <p:cNvSpPr/>
          <p:nvPr/>
        </p:nvSpPr>
        <p:spPr>
          <a:xfrm>
            <a:off x="2806560" y="2347313"/>
            <a:ext cx="5803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 smtClean="0">
                <a:solidFill>
                  <a:srgbClr val="3333CC"/>
                </a:solidFill>
                <a:ea typeface="ＭＳ Ｐゴシック"/>
              </a:rPr>
              <a:t>I’d </a:t>
            </a:r>
            <a:r>
              <a:rPr lang="en-US" sz="2000" b="1" strike="noStrike" dirty="0">
                <a:solidFill>
                  <a:srgbClr val="3333CC"/>
                </a:solidFill>
                <a:ea typeface="ＭＳ Ｐゴシック"/>
              </a:rPr>
              <a:t>like to see you!  </a:t>
            </a: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Let </a:t>
            </a:r>
            <a:r>
              <a:rPr lang="en-US" sz="2000" dirty="0" smtClean="0">
                <a:solidFill>
                  <a:srgbClr val="3333CC"/>
                </a:solidFill>
                <a:ea typeface="ＭＳ Ｐゴシック"/>
              </a:rPr>
              <a:t>me</a:t>
            </a:r>
            <a:r>
              <a:rPr lang="en-US" sz="2000" strike="noStrike" dirty="0" smtClean="0">
                <a:solidFill>
                  <a:srgbClr val="3333CC"/>
                </a:solidFill>
                <a:ea typeface="ＭＳ Ｐゴシック"/>
              </a:rPr>
              <a:t> </a:t>
            </a: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know if you’ll be </a:t>
            </a:r>
            <a:r>
              <a:rPr lang="en-US" sz="2000" dirty="0" smtClean="0">
                <a:solidFill>
                  <a:srgbClr val="3333CC"/>
                </a:solidFill>
                <a:ea typeface="ＭＳ Ｐゴシック"/>
              </a:rPr>
              <a:t>absent</a:t>
            </a:r>
            <a:r>
              <a:rPr lang="en-US" sz="2000" strike="noStrike" dirty="0" smtClean="0">
                <a:solidFill>
                  <a:srgbClr val="3333CC"/>
                </a:solidFill>
                <a:ea typeface="ＭＳ Ｐゴシック"/>
              </a:rPr>
              <a:t>…</a:t>
            </a:r>
            <a:endParaRPr dirty="0"/>
          </a:p>
        </p:txBody>
      </p:sp>
      <p:sp>
        <p:nvSpPr>
          <p:cNvPr id="159" name="CustomShape 15"/>
          <p:cNvSpPr/>
          <p:nvPr/>
        </p:nvSpPr>
        <p:spPr>
          <a:xfrm>
            <a:off x="533520" y="3260880"/>
            <a:ext cx="2590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ea typeface="ＭＳ Ｐゴシック"/>
              </a:rPr>
              <a:t>Lab</a:t>
            </a:r>
            <a:endParaRPr/>
          </a:p>
        </p:txBody>
      </p:sp>
      <p:sp>
        <p:nvSpPr>
          <p:cNvPr id="160" name="CustomShape 16"/>
          <p:cNvSpPr/>
          <p:nvPr/>
        </p:nvSpPr>
        <p:spPr>
          <a:xfrm>
            <a:off x="2845934" y="3664080"/>
            <a:ext cx="4719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Guided work on the material.</a:t>
            </a:r>
            <a:endParaRPr dirty="0"/>
          </a:p>
        </p:txBody>
      </p:sp>
      <p:sp>
        <p:nvSpPr>
          <p:cNvPr id="161" name="CustomShape 17"/>
          <p:cNvSpPr/>
          <p:nvPr/>
        </p:nvSpPr>
        <p:spPr>
          <a:xfrm>
            <a:off x="2806560" y="3351240"/>
            <a:ext cx="63370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ea typeface="ＭＳ Ｐゴシック"/>
              </a:rPr>
              <a:t>Th</a:t>
            </a:r>
            <a:r>
              <a:rPr lang="en-US" sz="2000" b="1" dirty="0">
                <a:solidFill>
                  <a:srgbClr val="008000"/>
                </a:solidFill>
                <a:ea typeface="ＭＳ Ｐゴシック"/>
              </a:rPr>
              <a:t>: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10-12 pm,</a:t>
            </a:r>
            <a:r>
              <a:rPr lang="en-US" sz="2000" b="1" strike="noStrike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000" strike="noStrike" dirty="0" smtClean="0">
                <a:solidFill>
                  <a:srgbClr val="000000"/>
                </a:solidFill>
                <a:ea typeface="ＭＳ Ｐゴシック"/>
              </a:rPr>
              <a:t>1-3 pm, 3-5 pm</a:t>
            </a:r>
            <a:endParaRPr dirty="0"/>
          </a:p>
        </p:txBody>
      </p:sp>
      <p:sp>
        <p:nvSpPr>
          <p:cNvPr id="162" name="CustomShape 18"/>
          <p:cNvSpPr/>
          <p:nvPr/>
        </p:nvSpPr>
        <p:spPr>
          <a:xfrm>
            <a:off x="2855880" y="3958560"/>
            <a:ext cx="5830560" cy="8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You are required to attend </a:t>
            </a:r>
            <a:r>
              <a:rPr lang="en-US" sz="2000" dirty="0" smtClean="0">
                <a:solidFill>
                  <a:srgbClr val="3333CC"/>
                </a:solidFill>
                <a:ea typeface="ＭＳ Ｐゴシック"/>
              </a:rPr>
              <a:t>your</a:t>
            </a:r>
            <a:r>
              <a:rPr lang="en-US" sz="2000" strike="noStrike" dirty="0" smtClean="0">
                <a:solidFill>
                  <a:srgbClr val="3333CC"/>
                </a:solidFill>
                <a:ea typeface="ＭＳ Ｐゴシック"/>
              </a:rPr>
              <a:t> </a:t>
            </a: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section.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7" name="CustomShape 33"/>
          <p:cNvSpPr/>
          <p:nvPr/>
        </p:nvSpPr>
        <p:spPr>
          <a:xfrm>
            <a:off x="2855880" y="4275249"/>
            <a:ext cx="4343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Let </a:t>
            </a:r>
            <a:r>
              <a:rPr lang="en-US" sz="2000" dirty="0" smtClean="0">
                <a:solidFill>
                  <a:srgbClr val="3333CC"/>
                </a:solidFill>
                <a:ea typeface="ＭＳ Ｐゴシック"/>
              </a:rPr>
              <a:t>the lab instructor</a:t>
            </a:r>
            <a:r>
              <a:rPr lang="en-US" sz="2000" strike="noStrike" dirty="0" smtClean="0">
                <a:solidFill>
                  <a:srgbClr val="3333CC"/>
                </a:solidFill>
                <a:ea typeface="ＭＳ Ｐゴシック"/>
              </a:rPr>
              <a:t> </a:t>
            </a:r>
            <a:r>
              <a:rPr lang="en-US" sz="2000" strike="noStrike" dirty="0">
                <a:solidFill>
                  <a:srgbClr val="3333CC"/>
                </a:solidFill>
                <a:ea typeface="ＭＳ Ｐゴシック"/>
              </a:rPr>
              <a:t>know if you’ll be </a:t>
            </a:r>
            <a:r>
              <a:rPr lang="en-US" sz="2000" dirty="0" smtClean="0">
                <a:solidFill>
                  <a:srgbClr val="3333CC"/>
                </a:solidFill>
                <a:ea typeface="ＭＳ Ｐゴシック"/>
              </a:rPr>
              <a:t>absent</a:t>
            </a:r>
            <a:r>
              <a:rPr lang="en-US" sz="2400" strike="noStrike" dirty="0" smtClean="0">
                <a:solidFill>
                  <a:srgbClr val="3333CC"/>
                </a:solidFill>
                <a:ea typeface="ＭＳ Ｐゴシック"/>
              </a:rPr>
              <a:t>…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3"/>
          <p:cNvSpPr/>
          <p:nvPr/>
        </p:nvSpPr>
        <p:spPr>
          <a:xfrm>
            <a:off x="1219320" y="228600"/>
            <a:ext cx="6933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trike="noStrike" dirty="0" smtClean="0">
                <a:solidFill>
                  <a:srgbClr val="000000"/>
                </a:solidFill>
                <a:ea typeface="ＭＳ Ｐゴシック"/>
              </a:rPr>
              <a:t>Syllabus</a:t>
            </a:r>
            <a:endParaRPr dirty="0"/>
          </a:p>
        </p:txBody>
      </p:sp>
      <p:sp>
        <p:nvSpPr>
          <p:cNvPr id="149" name="CustomShape 5"/>
          <p:cNvSpPr/>
          <p:nvPr/>
        </p:nvSpPr>
        <p:spPr>
          <a:xfrm>
            <a:off x="533520" y="1386000"/>
            <a:ext cx="1828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/>
              </a:rPr>
              <a:t>Grading</a:t>
            </a:r>
            <a:endParaRPr dirty="0"/>
          </a:p>
        </p:txBody>
      </p:sp>
      <p:sp>
        <p:nvSpPr>
          <p:cNvPr id="151" name="CustomShape 7"/>
          <p:cNvSpPr/>
          <p:nvPr/>
        </p:nvSpPr>
        <p:spPr>
          <a:xfrm>
            <a:off x="2806560" y="1447919"/>
            <a:ext cx="5803560" cy="2441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ea typeface="ＭＳ Ｐゴシック"/>
              </a:rPr>
              <a:t>Projects			</a:t>
            </a:r>
            <a:r>
              <a:rPr lang="en-US" dirty="0" smtClean="0">
                <a:ea typeface="ＭＳ Ｐゴシック"/>
              </a:rPr>
              <a:t>16</a:t>
            </a:r>
            <a:r>
              <a:rPr lang="en-US" strike="noStrike" dirty="0" smtClean="0">
                <a:ea typeface="ＭＳ Ｐゴシック"/>
              </a:rPr>
              <a:t>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Professionalism	  8%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Quiz/HW		10%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Labs			16%</a:t>
            </a:r>
            <a:br>
              <a:rPr lang="en-US" dirty="0" smtClean="0"/>
            </a:br>
            <a:r>
              <a:rPr lang="en-US" dirty="0" smtClean="0"/>
              <a:t>Mid-term exams	30%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Final Exam		20%</a:t>
            </a: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979" y="3476625"/>
            <a:ext cx="3003757" cy="227084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18" idx="0"/>
          </p:cNvCxnSpPr>
          <p:nvPr/>
        </p:nvCxnSpPr>
        <p:spPr>
          <a:xfrm flipH="1">
            <a:off x="2235858" y="1902960"/>
            <a:ext cx="570702" cy="1573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125" y="3889374"/>
            <a:ext cx="2492375" cy="249237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852754" y="2281862"/>
            <a:ext cx="962866" cy="181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7542" y="2066509"/>
            <a:ext cx="2443370" cy="206057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900198" y="1635674"/>
            <a:ext cx="1888531" cy="779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What will we cover?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269230"/>
          </a:xfrm>
        </p:spPr>
        <p:txBody>
          <a:bodyPr anchor="t"/>
          <a:lstStyle/>
          <a:p>
            <a:r>
              <a:rPr lang="en-US" sz="2400" dirty="0" smtClean="0"/>
              <a:t>Data Structures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Particular way to organize and manipulate data (e.g., </a:t>
            </a:r>
            <a:r>
              <a:rPr lang="en-US" sz="2400" b="1" dirty="0" smtClean="0"/>
              <a:t>list</a:t>
            </a:r>
            <a:r>
              <a:rPr lang="en-US" sz="2000" dirty="0" smtClean="0"/>
              <a:t>, stack, queue, trees, array</a:t>
            </a:r>
          </a:p>
          <a:p>
            <a:endParaRPr lang="en-US" sz="2000" dirty="0"/>
          </a:p>
          <a:p>
            <a:r>
              <a:rPr lang="en-US" sz="2400" dirty="0" smtClean="0"/>
              <a:t>Data Abstraction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Data type </a:t>
            </a:r>
            <a:r>
              <a:rPr lang="en-US" sz="2000" i="1" dirty="0" smtClean="0"/>
              <a:t>properties</a:t>
            </a:r>
            <a:r>
              <a:rPr lang="en-US" sz="2000" dirty="0" smtClean="0"/>
              <a:t> (independent of implementation)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r>
              <a:rPr lang="en-US" sz="2400" dirty="0" smtClean="0"/>
              <a:t>Algorithms &amp; Algorithm Analysis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Common algorithms, searching, sorting</a:t>
            </a:r>
          </a:p>
          <a:p>
            <a:endParaRPr lang="en-US" sz="2000" dirty="0"/>
          </a:p>
          <a:p>
            <a:r>
              <a:rPr lang="en-US" sz="2000" dirty="0" smtClean="0"/>
              <a:t>Advanced Python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OOP, classes, inheritance, exceptions, etc.</a:t>
            </a:r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What will we cover?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518383"/>
            <a:ext cx="8229240" cy="4269230"/>
          </a:xfrm>
        </p:spPr>
        <p:txBody>
          <a:bodyPr anchor="t"/>
          <a:lstStyle/>
          <a:p>
            <a:r>
              <a:rPr lang="en-US" sz="2400" dirty="0" smtClean="0"/>
              <a:t>Program design and style will be important!</a:t>
            </a:r>
          </a:p>
          <a:p>
            <a:endParaRPr lang="en-US" sz="2400" b="1" i="1" dirty="0"/>
          </a:p>
          <a:p>
            <a:pPr marL="342900" indent="-342900">
              <a:buFontTx/>
              <a:buChar char="-"/>
            </a:pPr>
            <a:r>
              <a:rPr lang="en-US" sz="2400" b="1" i="1" dirty="0" smtClean="0">
                <a:hlinkClick r:id="rId2"/>
              </a:rPr>
              <a:t>https://google.github.io/styleguide/pyguide.html</a:t>
            </a:r>
            <a:endParaRPr lang="en-US" sz="2400" b="1" i="1" dirty="0" smtClean="0"/>
          </a:p>
          <a:p>
            <a:pPr marL="285750" indent="-285750">
              <a:buFontTx/>
              <a:buChar char="-"/>
            </a:pPr>
            <a:r>
              <a:rPr lang="en-US" sz="2400" b="1" i="1" dirty="0"/>
              <a:t> </a:t>
            </a:r>
            <a:r>
              <a:rPr lang="en-US" sz="2400" b="1" i="1" dirty="0" smtClean="0">
                <a:hlinkClick r:id="rId3"/>
              </a:rPr>
              <a:t>https://www.python.org/dev/peps/pep-0008/#function-names</a:t>
            </a:r>
            <a:endParaRPr lang="en-US" sz="2400" b="1" i="1" dirty="0" smtClean="0"/>
          </a:p>
          <a:p>
            <a:pPr marL="285750" indent="-285750">
              <a:buFontTx/>
              <a:buChar char="-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45"/>
            <a:ext cx="8229240" cy="1144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List Review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591225"/>
            <a:ext cx="8229240" cy="1144800"/>
          </a:xfrm>
        </p:spPr>
        <p:txBody>
          <a:bodyPr anchor="t"/>
          <a:lstStyle/>
          <a:p>
            <a:pPr algn="l"/>
            <a:r>
              <a:rPr lang="en-US" sz="2000" dirty="0" smtClean="0"/>
              <a:t>Python Lists are </a:t>
            </a:r>
            <a:r>
              <a:rPr lang="en-US" sz="2000" b="1" dirty="0" smtClean="0"/>
              <a:t>Mutable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What does this mean?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  <a:p>
            <a:pPr algn="l"/>
            <a:r>
              <a:rPr lang="en-US" dirty="0" err="1" smtClean="0"/>
              <a:t>test_list</a:t>
            </a:r>
            <a:r>
              <a:rPr lang="en-US" dirty="0" smtClean="0"/>
              <a:t> = [14, 2, 42, 3, 24]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D70459-44AE-4329-9938-16C992EFD9D0}" type="slidenum">
              <a:rPr lang="en-US" sz="1200" strike="noStrike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17408</TotalTime>
  <Words>744</Words>
  <Application>Microsoft Office PowerPoint</Application>
  <PresentationFormat>On-screen Show (4:3)</PresentationFormat>
  <Paragraphs>148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Consolas</vt:lpstr>
      <vt:lpstr>DejaVu Sans</vt:lpstr>
      <vt:lpstr>Palatino Linotype</vt:lpstr>
      <vt:lpstr>StarSymbol</vt:lpstr>
      <vt:lpstr>Times New Roman</vt:lpstr>
      <vt:lpstr>Office Theme</vt:lpstr>
      <vt:lpstr>Intro to Computer Science II</vt:lpstr>
      <vt:lpstr>What will we do in class this semester?</vt:lpstr>
      <vt:lpstr>I may repeat things you may have seen before (e.g., in a lab)!</vt:lpstr>
      <vt:lpstr>PowerPoint Presentation</vt:lpstr>
      <vt:lpstr>PowerPoint Presentation</vt:lpstr>
      <vt:lpstr>PowerPoint Presentation</vt:lpstr>
      <vt:lpstr>What will we cover?</vt:lpstr>
      <vt:lpstr>What will we cover?</vt:lpstr>
      <vt:lpstr>List Review</vt:lpstr>
      <vt:lpstr>List Review</vt:lpstr>
      <vt:lpstr>List Review (Examples)</vt:lpstr>
      <vt:lpstr>List Review (Examples)</vt:lpstr>
      <vt:lpstr>Strings Review</vt:lpstr>
      <vt:lpstr>Dictionaries Review</vt:lpstr>
      <vt:lpstr>Classroom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Xiannong Meng</dc:creator>
  <cp:lastModifiedBy>Xiannong Meng</cp:lastModifiedBy>
  <cp:revision>194</cp:revision>
  <cp:lastPrinted>2013-08-28T09:28:14Z</cp:lastPrinted>
  <dcterms:modified xsi:type="dcterms:W3CDTF">2017-08-20T13:35:17Z</dcterms:modified>
  <dc:language>en-US</dc:language>
</cp:coreProperties>
</file>