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39"/>
    <p:restoredTop sz="94760"/>
  </p:normalViewPr>
  <p:slideViewPr>
    <p:cSldViewPr snapToGrid="0">
      <p:cViewPr varScale="1">
        <p:scale>
          <a:sx n="68" d="100"/>
          <a:sy n="68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64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20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21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491C5BD-93CA-4D67-9568-7203A3FB639A}" type="slidenum">
              <a:rPr lang="en-US" sz="1400">
                <a:latin typeface="Times New Roman"/>
              </a:rPr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87091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146297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B0E508-6F57-43C9-A20C-F11DBB73965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37861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FC6D1F-5047-4A41-8035-C70B3596725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45437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F6E3C7-F33D-4303-B67A-E7BC3331626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48277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AC5A0B-BE18-44CC-8DF1-98695C14C6E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34807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4004EF-3D3B-4BB1-A22D-E386BF379F4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243617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6A3FFD-DE12-4B00-9266-5FCED808090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72342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99F75C-5C4E-4749-8322-05653FD89C2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18215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9C0FAE-0CF8-417D-B746-30FA46C9390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04911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F507F4-83C6-49F2-BE7B-6A9D9B1B0A3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82732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13FD25-6BB1-4D35-AE68-0CD1C960FB5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52777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430B5B-7D33-4C53-8E4C-67CF52675BB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72688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F9B0DC-76B0-4A91-892E-4E6878BCB58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93333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CE1723-4DE9-4EC7-AEBD-050B925FA20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98519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FA5A82-0C4A-48C2-9BD1-2DA09F05C35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2216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440"/>
            <a:ext cx="82292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44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44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 cstate="print"/>
          <a:stretch/>
        </p:blipFill>
        <p:spPr>
          <a:xfrm>
            <a:off x="2079000" y="16041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 cstate="print"/>
          <a:stretch/>
        </p:blipFill>
        <p:spPr>
          <a:xfrm>
            <a:off x="2079000" y="1604160"/>
            <a:ext cx="4985280" cy="397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44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44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440"/>
            <a:ext cx="82292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 sz="2400" strike="noStrike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 strike="noStrike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 strike="noStrike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en-US" sz="1200" strike="noStrike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587077"/>
            <a:ext cx="726804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Intro to Computer Science II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3206749"/>
            <a:ext cx="4114440" cy="1244673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2D Arrays, Lists</a:t>
            </a:r>
            <a:r>
              <a:rPr lang="en-US" sz="3200" smtClean="0">
                <a:ea typeface="ＭＳ Ｐゴシック"/>
              </a:rPr>
              <a:t>, </a:t>
            </a:r>
            <a:r>
              <a:rPr lang="en-US" sz="3200" smtClean="0">
                <a:ea typeface="ＭＳ Ｐゴシック"/>
              </a:rPr>
              <a:t>and User </a:t>
            </a:r>
            <a:r>
              <a:rPr lang="en-US" sz="3200" dirty="0" smtClean="0">
                <a:ea typeface="ＭＳ Ｐゴシック"/>
              </a:rPr>
              <a:t>Modules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521722" cy="225497"/>
          </a:xfrm>
          <a:prstGeom prst="rect">
            <a:avLst/>
          </a:prstGeom>
        </p:spPr>
        <p:txBody>
          <a:bodyPr/>
          <a:lstStyle/>
          <a:p>
            <a:fld id="{FE8E6098-4D0D-4AB8-97E5-4B5901D8A315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Implementing the 2-D Array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There are various approaches that can be used to implement a 2-D array.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Use a single 1-D array with the elements arranged by row or column.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Use a 1-D array of 1-D arrays</a:t>
            </a:r>
            <a:r>
              <a:rPr lang="en-US" altLang="en-US" sz="2400" dirty="0" smtClean="0">
                <a:latin typeface="+mn-lt"/>
              </a:rPr>
              <a:t>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>
                <a:latin typeface="+mn-lt"/>
              </a:rPr>
              <a:t>Use lists</a:t>
            </a:r>
            <a:endParaRPr lang="en-US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6726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0" y="6428520"/>
            <a:ext cx="577993" cy="429479"/>
          </a:xfrm>
          <a:prstGeom prst="rect">
            <a:avLst/>
          </a:prstGeom>
        </p:spPr>
        <p:txBody>
          <a:bodyPr/>
          <a:lstStyle/>
          <a:p>
            <a:fld id="{9D68CED2-5E68-41D4-A4BF-B141A124C460}" type="slidenum">
              <a:rPr lang="en-US" altLang="en-US"/>
              <a:pPr/>
              <a:t>11</a:t>
            </a:fld>
            <a:endParaRPr lang="en-US" altLang="en-US" dirty="0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Array of Arrays Implementation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Each row is stored within its own 1-D array. 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A 1-D array is used to store references to each row array.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8241" y="3341161"/>
            <a:ext cx="7513920" cy="22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312789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298721" y="6485205"/>
            <a:ext cx="507654" cy="234195"/>
          </a:xfrm>
          <a:prstGeom prst="rect">
            <a:avLst/>
          </a:prstGeom>
        </p:spPr>
        <p:txBody>
          <a:bodyPr/>
          <a:lstStyle/>
          <a:p>
            <a:fld id="{21DB2090-98C3-4BC9-8F24-AC4E89DB34C2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277281" y="1797480"/>
            <a:ext cx="5087520" cy="387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__init__(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_rows</a:t>
            </a:r>
            <a:r>
              <a:rPr lang="en-US" altLang="en-US" sz="1451" dirty="0">
                <a:latin typeface="Courier New" panose="02070309020205020404" pitchFamily="49" charset="0"/>
              </a:rPr>
              <a:t>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n_cols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Array( </a:t>
            </a:r>
            <a:r>
              <a:rPr lang="en-US" altLang="en-US" sz="1451" dirty="0" err="1">
                <a:latin typeface="Courier New" panose="02070309020205020404" pitchFamily="49" charset="0"/>
              </a:rPr>
              <a:t>numRows</a:t>
            </a:r>
            <a:r>
              <a:rPr lang="en-US" altLang="en-US" sz="1451" dirty="0">
                <a:latin typeface="Courier New" panose="02070309020205020404" pitchFamily="49" charset="0"/>
              </a:rPr>
              <a:t> ) 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] = Array(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n_cols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num_rows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num_cols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[0</a:t>
            </a:r>
            <a:r>
              <a:rPr lang="en-US" altLang="en-US" sz="1451" dirty="0">
                <a:latin typeface="Courier New" panose="02070309020205020404" pitchFamily="49" charset="0"/>
              </a:rPr>
              <a:t>]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clear( self, </a:t>
            </a:r>
            <a:r>
              <a:rPr lang="en-US" altLang="en-US" sz="1451" dirty="0" smtClean="0">
                <a:latin typeface="Courier New" panose="02070309020205020404" pitchFamily="49" charset="0"/>
              </a:rPr>
              <a:t>value = 0):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row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451" dirty="0">
                <a:latin typeface="Courier New" panose="02070309020205020404" pitchFamily="49" charset="0"/>
              </a:rPr>
              <a:t>()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</a:t>
            </a:r>
            <a:r>
              <a:rPr lang="en-US" altLang="en-US" sz="1451" dirty="0" err="1">
                <a:latin typeface="Courier New" panose="02070309020205020404" pitchFamily="49" charset="0"/>
              </a:rPr>
              <a:t>row.clear</a:t>
            </a:r>
            <a:r>
              <a:rPr lang="en-US" altLang="en-US" sz="1451" dirty="0">
                <a:latin typeface="Courier New" panose="02070309020205020404" pitchFamily="49" charset="0"/>
              </a:rPr>
              <a:t>( value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</p:spTree>
    <p:extLst>
      <p:ext uri="{BB962C8B-B14F-4D97-AF65-F5344CB8AC3E}">
        <p14:creationId xmlns:p14="http://schemas.microsoft.com/office/powerpoint/2010/main" xmlns="" val="3499235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0" y="6428521"/>
            <a:ext cx="465451" cy="253633"/>
          </a:xfrm>
          <a:prstGeom prst="rect">
            <a:avLst/>
          </a:prstGeom>
        </p:spPr>
        <p:txBody>
          <a:bodyPr/>
          <a:lstStyle/>
          <a:p>
            <a:fld id="{8B742C3B-55B7-40D7-A5B7-2A9CFDA80FB8}" type="slidenum">
              <a:rPr lang="en-US" altLang="en-US"/>
              <a:pPr/>
              <a:t>13</a:t>
            </a:fld>
            <a:endParaRPr lang="en-US" altLang="en-US" dirty="0"/>
          </a:p>
        </p:txBody>
      </p:sp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Subscript notation:</a:t>
            </a:r>
          </a:p>
          <a:p>
            <a:pPr marL="783372" lvl="1" indent="-293764">
              <a:lnSpc>
                <a:spcPct val="94000"/>
              </a:lnSpc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   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y = x[r, c]  </a:t>
            </a:r>
            <a:r>
              <a:rPr lang="en-US" altLang="en-US" sz="2400" dirty="0" smtClean="0">
                <a:latin typeface="Courier New" pitchFamily="49" charset="0"/>
                <a:cs typeface="Courier New" pitchFamily="49" charset="0"/>
              </a:rPr>
              <a:t>x[r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, c] = z</a:t>
            </a:r>
          </a:p>
          <a:p>
            <a:pPr marL="783372" lvl="1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Subscripts are passed to the methods as a </a:t>
            </a:r>
            <a:r>
              <a:rPr lang="en-US" altLang="en-US" sz="2400" dirty="0" err="1">
                <a:latin typeface="+mn-lt"/>
              </a:rPr>
              <a:t>tuple</a:t>
            </a:r>
            <a:r>
              <a:rPr lang="en-US" altLang="en-US" sz="2400" dirty="0">
                <a:latin typeface="+mn-lt"/>
              </a:rPr>
              <a:t>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Must verify the size of the </a:t>
            </a:r>
            <a:r>
              <a:rPr lang="en-US" altLang="en-US" sz="2400" dirty="0" err="1">
                <a:latin typeface="+mn-lt"/>
              </a:rPr>
              <a:t>tuple</a:t>
            </a:r>
            <a:r>
              <a:rPr lang="en-US" altLang="en-US" sz="24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47518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298720" y="6428521"/>
            <a:ext cx="577993" cy="225497"/>
          </a:xfrm>
          <a:prstGeom prst="rect">
            <a:avLst/>
          </a:prstGeom>
        </p:spPr>
        <p:txBody>
          <a:bodyPr/>
          <a:lstStyle/>
          <a:p>
            <a:fld id="{AE25641B-A46D-46A8-AA30-9BB4BA5C98E7}" type="slidenum">
              <a:rPr lang="en-US" altLang="en-US"/>
              <a:pPr/>
              <a:t>14</a:t>
            </a:fld>
            <a:endParaRPr lang="en-US" altLang="en-US" dirty="0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179361" y="1797480"/>
            <a:ext cx="7741440" cy="387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getitem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         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451" dirty="0" smtClean="0">
                <a:latin typeface="Courier New" panose="02070309020205020404" pitchFamily="49" charset="0"/>
              </a:rPr>
              <a:t>(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) == 2, "Invalid number of array subscripts."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row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[0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[1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row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row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451" dirty="0">
                <a:latin typeface="Courier New" panose="02070309020205020404" pitchFamily="49" charset="0"/>
              </a:rPr>
              <a:t>()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and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self.num_cols</a:t>
            </a:r>
            <a:r>
              <a:rPr lang="en-US" altLang="en-US" sz="1451" dirty="0">
                <a:latin typeface="Courier New" panose="02070309020205020404" pitchFamily="49" charset="0"/>
              </a:rPr>
              <a:t>(),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"Array subscript out of range."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[row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]                        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</p:spTree>
    <p:extLst>
      <p:ext uri="{BB962C8B-B14F-4D97-AF65-F5344CB8AC3E}">
        <p14:creationId xmlns:p14="http://schemas.microsoft.com/office/powerpoint/2010/main" xmlns="" val="3585896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298720" y="6457071"/>
            <a:ext cx="493587" cy="262330"/>
          </a:xfrm>
          <a:prstGeom prst="rect">
            <a:avLst/>
          </a:prstGeom>
        </p:spPr>
        <p:txBody>
          <a:bodyPr/>
          <a:lstStyle/>
          <a:p>
            <a:fld id="{8B7D822C-B0B4-418F-A779-97FAD6CBDF54}" type="slidenum">
              <a:rPr lang="en-US" altLang="en-US"/>
              <a:pPr/>
              <a:t>15</a:t>
            </a:fld>
            <a:endParaRPr lang="en-US" altLang="en-US" dirty="0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5058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179361" y="1797480"/>
            <a:ext cx="7639200" cy="387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setitem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, value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451" dirty="0" smtClean="0">
                <a:latin typeface="Courier New" panose="02070309020205020404" pitchFamily="49" charset="0"/>
              </a:rPr>
              <a:t>(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) == 2, "Invalid number of array subscripts."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row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[0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[1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row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row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451" dirty="0">
                <a:latin typeface="Courier New" panose="02070309020205020404" pitchFamily="49" charset="0"/>
              </a:rPr>
              <a:t>()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and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self.num_cols</a:t>
            </a:r>
            <a:r>
              <a:rPr lang="en-US" altLang="en-US" sz="1451" dirty="0">
                <a:latin typeface="Courier New" panose="02070309020205020404" pitchFamily="49" charset="0"/>
              </a:rPr>
              <a:t>(),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"Array subscript out of range."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[row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] = value          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</p:spTree>
    <p:extLst>
      <p:ext uri="{BB962C8B-B14F-4D97-AF65-F5344CB8AC3E}">
        <p14:creationId xmlns:p14="http://schemas.microsoft.com/office/powerpoint/2010/main" xmlns="" val="272201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88D879F7-B37F-416E-A096-6DA69FF02D0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 smtClean="0">
                <a:latin typeface="+mj-lt"/>
              </a:rPr>
              <a:t>Arrays And Lists</a:t>
            </a:r>
            <a:endParaRPr lang="en-US" altLang="en-US" dirty="0">
              <a:latin typeface="+mj-lt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lvl="1" indent="-293764">
              <a:spcAft>
                <a:spcPts val="9797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>
                <a:latin typeface="+mn-lt"/>
              </a:rPr>
              <a:t>An array </a:t>
            </a:r>
            <a:r>
              <a:rPr lang="en-US" altLang="en-US" sz="2400" dirty="0">
                <a:latin typeface="+mn-lt"/>
              </a:rPr>
              <a:t>has to be </a:t>
            </a:r>
            <a:r>
              <a:rPr lang="en-US" altLang="en-US" sz="2400" dirty="0" smtClean="0">
                <a:latin typeface="+mn-lt"/>
              </a:rPr>
              <a:t>created and initialized </a:t>
            </a:r>
            <a:r>
              <a:rPr lang="en-US" altLang="en-US" sz="2400" dirty="0">
                <a:latin typeface="+mn-lt"/>
              </a:rPr>
              <a:t>before it can be used.</a:t>
            </a:r>
          </a:p>
          <a:p>
            <a:pPr marL="783372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elements are like any other variable.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we must keep track of the size of the array.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381760" y="2428921"/>
            <a:ext cx="2766240" cy="52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s</a:t>
            </a:r>
            <a:r>
              <a:rPr lang="en-US" altLang="en-US" sz="2000" dirty="0" smtClean="0">
                <a:latin typeface="Courier New" panose="02070309020205020404" pitchFamily="49" charset="0"/>
              </a:rPr>
              <a:t>lots = [None for 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in range(5)]</a:t>
            </a:r>
          </a:p>
          <a:p>
            <a:pPr>
              <a:lnSpc>
                <a:spcPct val="94000"/>
              </a:lnSpc>
            </a:pPr>
            <a:r>
              <a:rPr lang="en-US" altLang="en-US" sz="2000" b="1" dirty="0" smtClean="0">
                <a:latin typeface="Courier New" panose="02070309020205020404" pitchFamily="49" charset="0"/>
              </a:rPr>
              <a:t>for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in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range(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2000" dirty="0" smtClean="0">
                <a:latin typeface="Courier New" panose="02070309020205020404" pitchFamily="49" charset="0"/>
              </a:rPr>
              <a:t>(slots)):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print(slots[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2000" dirty="0" smtClean="0">
                <a:latin typeface="Courier New" panose="02070309020205020404" pitchFamily="49" charset="0"/>
              </a:rPr>
              <a:t>])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760" y="4769641"/>
            <a:ext cx="4377600" cy="77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9419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511404EC-8E4B-4EF0-8D27-FB3B02C9985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List: Construction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The Python list interface provides an abstraction to the actual underlying implementation.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567521" y="2913481"/>
            <a:ext cx="4010400" cy="262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p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y_list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>
                <a:latin typeface="Courier New" panose="02070309020205020404" pitchFamily="49" charset="0"/>
              </a:rPr>
              <a:t>= [ 4, 12, 2, 34, 17 ]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0321" y="3763081"/>
            <a:ext cx="2943360" cy="1213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25914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B02641EE-F741-4C01-B4F5-50171BC825B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Arrays of 2 or more dimensions are not supported at the hardware level.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Most languages provide some mechanism for creating and managing multi-dimensional arrays.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2-D arrays are very </a:t>
            </a:r>
            <a:r>
              <a:rPr lang="en-US" altLang="en-US" sz="2400" dirty="0" smtClean="0">
                <a:latin typeface="+mn-lt"/>
              </a:rPr>
              <a:t>common data structure </a:t>
            </a:r>
            <a:r>
              <a:rPr lang="en-US" altLang="en-US" sz="2400" dirty="0">
                <a:latin typeface="+mn-lt"/>
              </a:rPr>
              <a:t>in computer science.</a:t>
            </a:r>
          </a:p>
        </p:txBody>
      </p:sp>
    </p:spTree>
    <p:extLst>
      <p:ext uri="{BB962C8B-B14F-4D97-AF65-F5344CB8AC3E}">
        <p14:creationId xmlns:p14="http://schemas.microsoft.com/office/powerpoint/2010/main" xmlns="" val="329552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86E06EA3-D905-49E3-9746-7490BDB1D31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ADT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A 2-D </a:t>
            </a:r>
            <a:r>
              <a:rPr lang="en-US" altLang="en-US" sz="2400" i="1" dirty="0">
                <a:solidFill>
                  <a:srgbClr val="104475"/>
                </a:solidFill>
                <a:latin typeface="+mn-lt"/>
              </a:rPr>
              <a:t>array</a:t>
            </a:r>
            <a:r>
              <a:rPr lang="en-US" altLang="en-US" sz="2400" dirty="0">
                <a:latin typeface="+mn-lt"/>
              </a:rPr>
              <a:t> consists of a collection of elements organized into rows and columns.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Elements are referenced by row and column </a:t>
            </a:r>
            <a:r>
              <a:rPr lang="en-US" altLang="en-US" sz="2400" dirty="0" smtClean="0">
                <a:latin typeface="+mn-lt"/>
              </a:rPr>
              <a:t>index (start </a:t>
            </a:r>
            <a:r>
              <a:rPr lang="en-US" altLang="en-US" sz="2400" dirty="0">
                <a:latin typeface="+mn-lt"/>
              </a:rPr>
              <a:t>at 0).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Once created, array size can not be changed.</a:t>
            </a:r>
          </a:p>
        </p:txBody>
      </p:sp>
      <p:graphicFrame>
        <p:nvGraphicFramePr>
          <p:cNvPr id="348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6068474"/>
              </p:ext>
            </p:extLst>
          </p:nvPr>
        </p:nvGraphicFramePr>
        <p:xfrm>
          <a:off x="2694241" y="3897000"/>
          <a:ext cx="3756960" cy="2527351"/>
        </p:xfrm>
        <a:graphic>
          <a:graphicData uri="http://schemas.openxmlformats.org/drawingml/2006/table">
            <a:tbl>
              <a:tblPr/>
              <a:tblGrid>
                <a:gridCol w="3756960"/>
              </a:tblGrid>
              <a:tr h="2480251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Array2D(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nrows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ncols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num_rows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num_cols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clear( value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getitem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</a:t>
                      </a:r>
                      <a:r>
                        <a:rPr kumimoji="0" lang="en-US" altLang="en-US" sz="1600" b="0" i="1" u="none" strike="noStrike" cap="none" normalizeH="0" baseline="-2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, i</a:t>
                      </a:r>
                      <a:r>
                        <a:rPr kumimoji="0" lang="en-US" altLang="en-US" sz="1800" b="0" i="1" u="none" strike="noStrike" cap="none" normalizeH="0" baseline="-2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setitem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</a:t>
                      </a:r>
                      <a:r>
                        <a:rPr kumimoji="0" lang="en-US" altLang="en-US" sz="1600" b="0" i="1" u="none" strike="noStrike" cap="none" normalizeH="0" baseline="-2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, i</a:t>
                      </a:r>
                      <a:r>
                        <a:rPr kumimoji="0" lang="en-US" altLang="en-US" sz="1800" b="0" i="1" u="none" strike="noStrike" cap="none" normalizeH="0" baseline="-2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, value )</a:t>
                      </a:r>
                    </a:p>
                  </a:txBody>
                  <a:tcPr marL="57473" marR="57473" marT="188747" marB="172746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13078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81C51F98-31E9-4D10-A81C-8ABE0ECB0B0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2400" dirty="0">
                <a:latin typeface="+mj-lt"/>
              </a:rPr>
              <a:t>2-D Array Example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Suppose we have a text file containing exam grades for multiple students.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Extract the grades from the file.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Store them in a 2-D array.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Compute the average exam grades</a:t>
            </a:r>
            <a:r>
              <a:rPr lang="en-US" altLang="en-US" sz="2400" dirty="0" smtClean="0">
                <a:latin typeface="+mn-lt"/>
              </a:rPr>
              <a:t>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>
                <a:latin typeface="+mn-lt"/>
              </a:rPr>
              <a:t>Example: </a:t>
            </a:r>
            <a:r>
              <a:rPr lang="en-US" altLang="en-US" sz="2400" i="1" dirty="0" smtClean="0">
                <a:latin typeface="+mn-lt"/>
              </a:rPr>
              <a:t>n</a:t>
            </a:r>
            <a:r>
              <a:rPr lang="en-US" altLang="en-US" sz="2400" dirty="0" smtClean="0">
                <a:latin typeface="+mn-lt"/>
              </a:rPr>
              <a:t> (7) </a:t>
            </a:r>
            <a:r>
              <a:rPr lang="en-US" altLang="en-US" sz="2400" dirty="0" smtClean="0">
                <a:latin typeface="+mn-lt"/>
              </a:rPr>
              <a:t>students with </a:t>
            </a:r>
            <a:r>
              <a:rPr lang="en-US" altLang="en-US" sz="2400" i="1" dirty="0" smtClean="0">
                <a:latin typeface="+mn-lt"/>
              </a:rPr>
              <a:t>m</a:t>
            </a:r>
            <a:r>
              <a:rPr lang="en-US" altLang="en-US" sz="2400" dirty="0" smtClean="0">
                <a:latin typeface="+mn-lt"/>
              </a:rPr>
              <a:t> (3) </a:t>
            </a:r>
            <a:r>
              <a:rPr lang="en-US" altLang="en-US" sz="2400" dirty="0" smtClean="0">
                <a:latin typeface="+mn-lt"/>
              </a:rPr>
              <a:t>grades each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289453" y="4026601"/>
            <a:ext cx="1874880" cy="2547360"/>
          </a:xfrm>
          <a:prstGeom prst="rect">
            <a:avLst/>
          </a:prstGeom>
          <a:solidFill>
            <a:srgbClr val="E6E6E6"/>
          </a:solidFill>
          <a:ln w="126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39" tIns="111354" rIns="97639" bIns="97639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7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3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90   96   92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85   91   89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82   73   84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69   82   86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95   88   91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78   64   84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92   85   89</a:t>
            </a:r>
          </a:p>
        </p:txBody>
      </p:sp>
    </p:spTree>
    <p:extLst>
      <p:ext uri="{BB962C8B-B14F-4D97-AF65-F5344CB8AC3E}">
        <p14:creationId xmlns:p14="http://schemas.microsoft.com/office/powerpoint/2010/main" xmlns="" val="142422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5E486CAA-A00F-4989-84AC-7296839F947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Example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277281" y="1601640"/>
            <a:ext cx="7079040" cy="459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from</a:t>
            </a:r>
            <a:r>
              <a:rPr lang="en-US" altLang="en-US" sz="1451" dirty="0">
                <a:latin typeface="Courier New" panose="02070309020205020404" pitchFamily="49" charset="0"/>
              </a:rPr>
              <a:t> array </a:t>
            </a:r>
            <a:r>
              <a:rPr lang="en-US" altLang="en-US" sz="1451" b="1" dirty="0">
                <a:latin typeface="Courier New" panose="02070309020205020404" pitchFamily="49" charset="0"/>
              </a:rPr>
              <a:t>import</a:t>
            </a:r>
            <a:r>
              <a:rPr lang="en-US" altLang="en-US" sz="1451" dirty="0">
                <a:latin typeface="Courier New" panose="02070309020205020404" pitchFamily="49" charset="0"/>
              </a:rPr>
              <a:t> Array2D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Open the text file for reading.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g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rade_file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open( filename, "r"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Extract the first two values; indicate the size of the array.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n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um_exams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int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grade_file.readline</a:t>
            </a:r>
            <a:r>
              <a:rPr lang="en-US" altLang="en-US" sz="1451" dirty="0">
                <a:latin typeface="Courier New" panose="02070309020205020404" pitchFamily="49" charset="0"/>
              </a:rPr>
              <a:t>() )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n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um_students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int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>
                <a:latin typeface="Courier New" panose="02070309020205020404" pitchFamily="49" charset="0"/>
              </a:rPr>
              <a:t>gradeFile.readline</a:t>
            </a:r>
            <a:r>
              <a:rPr lang="en-US" altLang="en-US" sz="1451" dirty="0">
                <a:latin typeface="Courier New" panose="02070309020205020404" pitchFamily="49" charset="0"/>
              </a:rPr>
              <a:t>()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Create the 2-D array to store the grades.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e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xam_grades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Array2D(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num_students</a:t>
            </a:r>
            <a:r>
              <a:rPr lang="en-US" altLang="en-US" sz="1451" dirty="0">
                <a:latin typeface="Courier New" panose="02070309020205020404" pitchFamily="49" charset="0"/>
              </a:rPr>
              <a:t>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Extract the grades from the remaining lines.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student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grade_file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grades = </a:t>
            </a:r>
            <a:r>
              <a:rPr lang="en-US" altLang="en-US" sz="1451" dirty="0" err="1">
                <a:latin typeface="Courier New" panose="02070309020205020404" pitchFamily="49" charset="0"/>
              </a:rPr>
              <a:t>student.split</a:t>
            </a:r>
            <a:r>
              <a:rPr lang="en-US" altLang="en-US" sz="1451" dirty="0">
                <a:latin typeface="Courier New" panose="02070309020205020404" pitchFamily="49" charset="0"/>
              </a:rPr>
              <a:t>()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j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exam_grades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i,j</a:t>
            </a:r>
            <a:r>
              <a:rPr lang="en-US" altLang="en-US" sz="1451" dirty="0">
                <a:latin typeface="Courier New" panose="02070309020205020404" pitchFamily="49" charset="0"/>
              </a:rPr>
              <a:t>] =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451" dirty="0">
                <a:latin typeface="Courier New" panose="02070309020205020404" pitchFamily="49" charset="0"/>
              </a:rPr>
              <a:t>( grades[j] ) 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+= 1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Close the text file.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g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rade_file.close</a:t>
            </a:r>
            <a:r>
              <a:rPr lang="en-US" altLang="en-US" sz="1451" dirty="0">
                <a:latin typeface="Courier New" panose="02070309020205020404" pitchFamily="49" charset="0"/>
              </a:rPr>
              <a:t>()  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 dirty="0">
                <a:solidFill>
                  <a:srgbClr val="FFFFFF"/>
                </a:solidFill>
              </a:rPr>
              <a:t>avggrades.py</a:t>
            </a:r>
          </a:p>
        </p:txBody>
      </p:sp>
    </p:spTree>
    <p:extLst>
      <p:ext uri="{BB962C8B-B14F-4D97-AF65-F5344CB8AC3E}">
        <p14:creationId xmlns:p14="http://schemas.microsoft.com/office/powerpoint/2010/main" xmlns="" val="50363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562E5660-02E6-44EA-930E-3B1D0E32C21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Example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The contents of the 2-D array produced by the previous code segment.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8721" y="2151721"/>
            <a:ext cx="1857600" cy="406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064961" y="3227401"/>
            <a:ext cx="1874880" cy="2547360"/>
          </a:xfrm>
          <a:prstGeom prst="rect">
            <a:avLst/>
          </a:prstGeom>
          <a:solidFill>
            <a:srgbClr val="E6E6E6"/>
          </a:solidFill>
          <a:ln w="126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39" tIns="111354" rIns="97639" bIns="97639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7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3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90   96   92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85   91   89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82   73   84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69   82   86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95   88   91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78   64   84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92   85   89</a:t>
            </a:r>
          </a:p>
        </p:txBody>
      </p:sp>
    </p:spTree>
    <p:extLst>
      <p:ext uri="{BB962C8B-B14F-4D97-AF65-F5344CB8AC3E}">
        <p14:creationId xmlns:p14="http://schemas.microsoft.com/office/powerpoint/2010/main" xmlns="" val="3309708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43D76ED8-ECBB-4FBB-BC70-E6C152310BF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Example</a:t>
            </a:r>
          </a:p>
        </p:txBody>
      </p:sp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4976640" cy="457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Compute each student's average exam grade.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num_students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total 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j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total +=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exam_grades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i,j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exam_avg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total /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print</a:t>
            </a:r>
            <a:r>
              <a:rPr lang="en-US" altLang="en-US" sz="1451" dirty="0">
                <a:latin typeface="Courier New" panose="02070309020205020404" pitchFamily="49" charset="0"/>
              </a:rPr>
              <a:t>( "%2d:  %6.2f" % (i+1,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exam_avg</a:t>
            </a:r>
            <a:r>
              <a:rPr lang="en-US" altLang="en-US" sz="1451" dirty="0">
                <a:latin typeface="Courier New" panose="02070309020205020404" pitchFamily="49" charset="0"/>
              </a:rPr>
              <a:t>) )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avggrades.py</a:t>
            </a:r>
          </a:p>
        </p:txBody>
      </p:sp>
    </p:spTree>
    <p:extLst>
      <p:ext uri="{BB962C8B-B14F-4D97-AF65-F5344CB8AC3E}">
        <p14:creationId xmlns:p14="http://schemas.microsoft.com/office/powerpoint/2010/main" xmlns="" val="1711128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20708</TotalTime>
  <Words>912</Words>
  <Application>Microsoft Office PowerPoint</Application>
  <PresentationFormat>On-screen Show (4:3)</PresentationFormat>
  <Paragraphs>176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Arrays And Lists</vt:lpstr>
      <vt:lpstr>List: Construction</vt:lpstr>
      <vt:lpstr>2-D Arrays</vt:lpstr>
      <vt:lpstr>2-D Array ADT</vt:lpstr>
      <vt:lpstr>2-D Array Example</vt:lpstr>
      <vt:lpstr>2-D Array Example</vt:lpstr>
      <vt:lpstr>2-D Array Example</vt:lpstr>
      <vt:lpstr>2-D Array Example</vt:lpstr>
      <vt:lpstr>Implementing the 2-D Array</vt:lpstr>
      <vt:lpstr>Array of Arrays Implementation</vt:lpstr>
      <vt:lpstr>2-D Array Implementation</vt:lpstr>
      <vt:lpstr>2-D Array Implementation</vt:lpstr>
      <vt:lpstr>2-D Array Implementation</vt:lpstr>
      <vt:lpstr>2-D Array Implementation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Xiannong Meng</cp:lastModifiedBy>
  <cp:revision>259</cp:revision>
  <cp:lastPrinted>2013-08-28T09:28:14Z</cp:lastPrinted>
  <dcterms:modified xsi:type="dcterms:W3CDTF">2017-08-23T01:26:28Z</dcterms:modified>
  <dc:language>en-US</dc:language>
</cp:coreProperties>
</file>