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93" r:id="rId2"/>
    <p:sldId id="266" r:id="rId3"/>
    <p:sldId id="268" r:id="rId4"/>
    <p:sldId id="267" r:id="rId5"/>
    <p:sldId id="292" r:id="rId6"/>
    <p:sldId id="272" r:id="rId7"/>
    <p:sldId id="294" r:id="rId8"/>
    <p:sldId id="295" r:id="rId9"/>
    <p:sldId id="296" r:id="rId10"/>
    <p:sldId id="297" r:id="rId11"/>
    <p:sldId id="298" r:id="rId12"/>
    <p:sldId id="299" r:id="rId13"/>
    <p:sldId id="273" r:id="rId14"/>
    <p:sldId id="277" r:id="rId15"/>
    <p:sldId id="269" r:id="rId16"/>
    <p:sldId id="278" r:id="rId17"/>
    <p:sldId id="276" r:id="rId18"/>
    <p:sldId id="282" r:id="rId19"/>
    <p:sldId id="283" r:id="rId20"/>
    <p:sldId id="30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61" autoAdjust="0"/>
  </p:normalViewPr>
  <p:slideViewPr>
    <p:cSldViewPr snapToGrid="0" snapToObjects="1">
      <p:cViewPr varScale="1">
        <p:scale>
          <a:sx n="76" d="100"/>
          <a:sy n="76" d="100"/>
        </p:scale>
        <p:origin x="26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BCBF2-F22D-FC4D-A174-28B7428B8D70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FB70-5828-4B4D-A7B0-91A8D38A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9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object should always manage its own internal</a:t>
            </a:r>
            <a:r>
              <a:rPr lang="en-US" baseline="0" dirty="0" smtClean="0"/>
              <a:t> state. It is responsible for how it carries out its own actions! Analogous to how a </a:t>
            </a:r>
            <a:r>
              <a:rPr lang="en-US" baseline="0" smtClean="0"/>
              <a:t>restaurant operates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44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factors here? What would you need to know?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50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FB70-5828-4B4D-A7B0-91A8D38A1E3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7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Draw it for </a:t>
            </a:r>
            <a:r>
              <a:rPr lang="en-US" dirty="0" err="1" smtClean="0"/>
              <a:t>Pacman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Powerful idea… because</a:t>
            </a:r>
            <a:r>
              <a:rPr lang="en-US" baseline="0" dirty="0" smtClean="0"/>
              <a:t> I’ve noticed that it is how my son learn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Loves T-Rex. This is how he roars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FB70-5828-4B4D-A7B0-91A8D38A1E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1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587077"/>
            <a:ext cx="726804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Intro to Computer Science II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3206749"/>
            <a:ext cx="4114440" cy="1244673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Object-Oriented Design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Student(Person)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 smtClean="0"/>
          </a:p>
          <a:p>
            <a:pPr lvl="1"/>
            <a:r>
              <a:rPr lang="en-US" dirty="0" smtClean="0"/>
              <a:t>Major</a:t>
            </a:r>
          </a:p>
          <a:p>
            <a:pPr lvl="1"/>
            <a:r>
              <a:rPr lang="en-US" dirty="0" smtClean="0"/>
              <a:t>Class year</a:t>
            </a:r>
          </a:p>
          <a:p>
            <a:pPr lvl="1"/>
            <a:r>
              <a:rPr lang="en-US" dirty="0" smtClean="0"/>
              <a:t>GPA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ttend_class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ake_exam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lay_club_sports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Employee(Person)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 smtClean="0"/>
          </a:p>
          <a:p>
            <a:pPr lvl="1"/>
            <a:r>
              <a:rPr lang="en-US" dirty="0" smtClean="0"/>
              <a:t>Department</a:t>
            </a:r>
          </a:p>
          <a:p>
            <a:pPr lvl="1"/>
            <a:r>
              <a:rPr lang="en-US" dirty="0" smtClean="0"/>
              <a:t>Work schedule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et_paid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ttend_meeting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11400" y="2209800"/>
            <a:ext cx="45081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Your example(s)?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2978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Encapsulation</a:t>
            </a:r>
            <a:r>
              <a:rPr lang="en-US" dirty="0" smtClean="0"/>
              <a:t> and O-O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Encapsulation</a:t>
            </a:r>
          </a:p>
          <a:p>
            <a:pPr lvl="1"/>
            <a:r>
              <a:rPr lang="en-US" dirty="0" smtClean="0"/>
              <a:t>The grouping of data and methods together into one package in such a way that the internal representation of the object is hidden</a:t>
            </a:r>
          </a:p>
          <a:p>
            <a:pPr lvl="1"/>
            <a:r>
              <a:rPr lang="en-US" dirty="0" smtClean="0"/>
              <a:t>All interaction with the object is performed only through the object's methods</a:t>
            </a:r>
          </a:p>
          <a:p>
            <a:pPr lvl="1"/>
            <a:r>
              <a:rPr lang="en-US" b="1" dirty="0" smtClean="0"/>
              <a:t>Why is encapsulation an important part of the design process?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An object should always manage its own internal state!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An object is responsible for itself and how it carries out its own actions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1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Encapsulation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5900"/>
          </a:xfrm>
        </p:spPr>
        <p:txBody>
          <a:bodyPr/>
          <a:lstStyle/>
          <a:p>
            <a:r>
              <a:rPr lang="en-US" dirty="0" smtClean="0"/>
              <a:t>Our Array class example:</a:t>
            </a:r>
          </a:p>
          <a:p>
            <a:pPr lvl="1"/>
            <a:r>
              <a:rPr lang="en-US" dirty="0" smtClean="0"/>
              <a:t>How Array class is defined is hidden, weather an array of </a:t>
            </a:r>
            <a:r>
              <a:rPr lang="en-US" dirty="0" err="1" smtClean="0"/>
              <a:t>ctype</a:t>
            </a:r>
            <a:r>
              <a:rPr lang="en-US" dirty="0" smtClean="0"/>
              <a:t> objects, or a Python list</a:t>
            </a:r>
          </a:p>
          <a:p>
            <a:pPr lvl="1"/>
            <a:r>
              <a:rPr lang="en-US" dirty="0" smtClean="0"/>
              <a:t>To the outside world, all we need to know is how to use 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4200" y="4264680"/>
            <a:ext cx="4910319" cy="52322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grades = Array2D(7, 3)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1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OO Design: </a:t>
            </a:r>
            <a:r>
              <a:rPr lang="en-US" dirty="0" smtClean="0"/>
              <a:t>Coupling vs. Cohesion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Coupling</a:t>
            </a:r>
            <a:r>
              <a:rPr lang="en-US" dirty="0" smtClean="0"/>
              <a:t> – (aka dependency) – the degree to which each object relies on all of the other objects in the system</a:t>
            </a:r>
          </a:p>
          <a:p>
            <a:r>
              <a:rPr lang="en-US" b="1" dirty="0" smtClean="0"/>
              <a:t>Cohesion</a:t>
            </a:r>
            <a:r>
              <a:rPr lang="en-US" dirty="0" smtClean="0"/>
              <a:t> – the degree to which all of the functionality in an object are related</a:t>
            </a:r>
          </a:p>
          <a:p>
            <a:r>
              <a:rPr lang="en-US" dirty="0" smtClean="0"/>
              <a:t>What does a good OOD strive for?</a:t>
            </a:r>
          </a:p>
          <a:p>
            <a:pPr lvl="1"/>
            <a:r>
              <a:rPr lang="en-US" b="1" dirty="0" smtClean="0"/>
              <a:t>Low coupling</a:t>
            </a:r>
          </a:p>
          <a:p>
            <a:pPr lvl="2"/>
            <a:r>
              <a:rPr lang="en-US" dirty="0" smtClean="0"/>
              <a:t>High coupling means high interclass dependencies</a:t>
            </a:r>
          </a:p>
          <a:p>
            <a:pPr lvl="2"/>
            <a:r>
              <a:rPr lang="en-US" dirty="0" smtClean="0"/>
              <a:t>Minimize coupling to avoid a "snowball effect" of change in one class</a:t>
            </a:r>
          </a:p>
          <a:p>
            <a:pPr lvl="1"/>
            <a:r>
              <a:rPr lang="en-US" b="1" dirty="0" smtClean="0"/>
              <a:t>High cohesion</a:t>
            </a:r>
          </a:p>
          <a:p>
            <a:pPr lvl="2"/>
            <a:r>
              <a:rPr lang="en-US" dirty="0" smtClean="0"/>
              <a:t>All public data and methods should all be related directly to the concept the class represents</a:t>
            </a:r>
          </a:p>
        </p:txBody>
      </p:sp>
    </p:spTree>
    <p:extLst>
      <p:ext uri="{BB962C8B-B14F-4D97-AF65-F5344CB8AC3E}">
        <p14:creationId xmlns:p14="http://schemas.microsoft.com/office/powerpoint/2010/main" val="411939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Relationship: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strongest class relationship</a:t>
            </a:r>
          </a:p>
          <a:p>
            <a:r>
              <a:rPr lang="en-US" dirty="0" smtClean="0"/>
              <a:t>Models the </a:t>
            </a:r>
            <a:r>
              <a:rPr lang="en-US" b="1" dirty="0" smtClean="0"/>
              <a:t>“is-a” </a:t>
            </a:r>
            <a:r>
              <a:rPr lang="en-US" dirty="0" smtClean="0"/>
              <a:t>relationship</a:t>
            </a:r>
          </a:p>
          <a:p>
            <a:r>
              <a:rPr lang="en-US" dirty="0" smtClean="0"/>
              <a:t>From an SE view, inheritance is POWERFUL, yet simple concept. </a:t>
            </a:r>
          </a:p>
          <a:p>
            <a:pPr lvl="1"/>
            <a:r>
              <a:rPr lang="en-US" dirty="0" smtClean="0"/>
              <a:t>Idea – extend what you already have by adding only those capabilities / features you need</a:t>
            </a:r>
          </a:p>
          <a:p>
            <a:pPr lvl="1"/>
            <a:r>
              <a:rPr lang="en-US" dirty="0" smtClean="0"/>
              <a:t>It can save an enormous amount of development time through </a:t>
            </a:r>
            <a:r>
              <a:rPr lang="en-US" b="1" u="sng" dirty="0" smtClean="0"/>
              <a:t>code reuse!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16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5242305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Vehicles</a:t>
            </a:r>
            <a:endParaRPr lang="en-US" dirty="0"/>
          </a:p>
        </p:txBody>
      </p:sp>
      <p:pic>
        <p:nvPicPr>
          <p:cNvPr id="962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34" y="1524000"/>
            <a:ext cx="837009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2000" y="1828800"/>
            <a:ext cx="22098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What attributes do objects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Sedan</a:t>
            </a:r>
            <a:r>
              <a:rPr lang="en-US" dirty="0" smtClean="0"/>
              <a:t> have?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5334000"/>
            <a:ext cx="22098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What attributes do objects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Truck</a:t>
            </a:r>
            <a:r>
              <a:rPr lang="en-US" dirty="0" smtClean="0"/>
              <a:t> have?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85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8-31 at 12.46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5" y="1049867"/>
            <a:ext cx="5982839" cy="433493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70133" y="1271601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ig_bird</a:t>
            </a:r>
            <a:r>
              <a:rPr lang="en-US" dirty="0" smtClean="0"/>
              <a:t> = Bird()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70133" y="2304535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ig_bird.fly</a:t>
            </a:r>
            <a:r>
              <a:rPr lang="en-US" dirty="0" smtClean="0"/>
              <a:t>()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20935" y="3523737"/>
            <a:ext cx="1795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ig_bird.eat</a:t>
            </a:r>
            <a:r>
              <a:rPr lang="en-US" dirty="0" smtClean="0"/>
              <a:t>(20)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51511" y="4573604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ig_bird.fly</a:t>
            </a:r>
            <a:r>
              <a:rPr lang="en-US" dirty="0" smtClean="0"/>
              <a:t>()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6318" y="269875"/>
            <a:ext cx="4764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 Example for Class Bird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597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8-31 at 12.46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3" y="84665"/>
            <a:ext cx="4603981" cy="3335867"/>
          </a:xfrm>
          <a:prstGeom prst="rect">
            <a:avLst/>
          </a:prstGeom>
        </p:spPr>
      </p:pic>
      <p:pic>
        <p:nvPicPr>
          <p:cNvPr id="2" name="Picture 1" descr="Screen Shot 2014-08-31 at 12.50.2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3" y="3606800"/>
            <a:ext cx="5614158" cy="3187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54750" y="3571875"/>
            <a:ext cx="220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heezy = Penguin()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54750" y="4110514"/>
            <a:ext cx="143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dirty="0" err="1" smtClean="0"/>
              <a:t>heezy.fly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54750" y="4656535"/>
            <a:ext cx="1694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</a:t>
            </a:r>
            <a:r>
              <a:rPr lang="en-US" dirty="0" err="1" smtClean="0"/>
              <a:t>heezy.eat</a:t>
            </a:r>
            <a:r>
              <a:rPr lang="en-US" dirty="0" smtClean="0"/>
              <a:t>(10)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54750" y="5291019"/>
            <a:ext cx="1723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wheezy.swim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7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318226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Object-Oriented Design </a:t>
            </a:r>
            <a:r>
              <a:rPr lang="en-US" dirty="0" smtClean="0"/>
              <a:t>is the process of planning a system of interacting </a:t>
            </a:r>
            <a:r>
              <a:rPr lang="en-US" i="1" dirty="0" smtClean="0"/>
              <a:t>objects</a:t>
            </a:r>
            <a:r>
              <a:rPr lang="en-US" dirty="0" smtClean="0"/>
              <a:t> for the purpose of solving a software problem. It is one approach to software design.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738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out your computer</a:t>
            </a:r>
          </a:p>
          <a:p>
            <a:r>
              <a:rPr lang="en-US" dirty="0" smtClean="0"/>
              <a:t>Write the code for class Vehicle and its subclasses Car and </a:t>
            </a:r>
            <a:r>
              <a:rPr lang="en-US" dirty="0" smtClean="0"/>
              <a:t>Truck in a file named </a:t>
            </a:r>
            <a:r>
              <a:rPr lang="en-US" i="1" dirty="0" smtClean="0"/>
              <a:t>vehicle.py</a:t>
            </a:r>
          </a:p>
          <a:p>
            <a:r>
              <a:rPr lang="en-US" dirty="0" smtClean="0"/>
              <a:t>Write the code in a separate file named </a:t>
            </a:r>
            <a:r>
              <a:rPr lang="en-US" i="1" dirty="0" smtClean="0"/>
              <a:t>vehicle_app.py</a:t>
            </a:r>
            <a:r>
              <a:rPr lang="en-US" dirty="0" smtClean="0"/>
              <a:t> for testing the Vehicle class that creates a few Car and Truck objects and prints </a:t>
            </a:r>
            <a:r>
              <a:rPr lang="en-US" dirty="0" smtClean="0"/>
              <a:t>their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5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318226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Object-Oriented Design </a:t>
            </a:r>
            <a:r>
              <a:rPr lang="en-US" dirty="0" smtClean="0"/>
              <a:t>is the process of planning a system of interacting </a:t>
            </a:r>
            <a:r>
              <a:rPr lang="en-US" b="1" i="1" dirty="0" smtClean="0"/>
              <a:t>objects</a:t>
            </a:r>
            <a:r>
              <a:rPr lang="en-US" dirty="0" smtClean="0"/>
              <a:t> for the purpose of solving a software problem. It is one approach to software design.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809807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Objects</a:t>
            </a:r>
            <a:r>
              <a:rPr lang="en-US" sz="2400" dirty="0" smtClean="0"/>
              <a:t> – Any physical or logical elements.</a:t>
            </a:r>
          </a:p>
          <a:p>
            <a:r>
              <a:rPr lang="en-US" sz="2400" dirty="0" smtClean="0"/>
              <a:t>Objects are distinguished first by their </a:t>
            </a:r>
            <a:r>
              <a:rPr lang="en-US" sz="2400" b="1" u="sng" dirty="0" smtClean="0"/>
              <a:t>class</a:t>
            </a:r>
            <a:r>
              <a:rPr lang="en-US" sz="2400" dirty="0" smtClean="0"/>
              <a:t>ification (or just </a:t>
            </a:r>
            <a:r>
              <a:rPr lang="en-US" sz="2400" b="1" dirty="0" smtClean="0"/>
              <a:t>class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Objects classified as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Dogs</a:t>
            </a:r>
            <a:r>
              <a:rPr lang="en-US" sz="2400" dirty="0" smtClean="0"/>
              <a:t> are different than you and I, which are classified as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Human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Objects of a specific class are called </a:t>
            </a:r>
            <a:r>
              <a:rPr lang="en-US" sz="2400" b="1" dirty="0" smtClean="0"/>
              <a:t>instances</a:t>
            </a:r>
            <a:r>
              <a:rPr lang="en-US" sz="2400" dirty="0" smtClean="0"/>
              <a:t> of the class.</a:t>
            </a:r>
          </a:p>
          <a:p>
            <a:pPr lvl="1"/>
            <a:r>
              <a:rPr lang="en-US" sz="2400" dirty="0" smtClean="0"/>
              <a:t>You </a:t>
            </a:r>
            <a:r>
              <a:rPr lang="en-US" sz="2400" dirty="0" smtClean="0"/>
              <a:t>and I are instances </a:t>
            </a:r>
            <a:r>
              <a:rPr lang="en-US" sz="2400" dirty="0" smtClean="0"/>
              <a:t>of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Human</a:t>
            </a:r>
          </a:p>
        </p:txBody>
      </p:sp>
    </p:spTree>
    <p:extLst>
      <p:ext uri="{BB962C8B-B14F-4D97-AF65-F5344CB8AC3E}">
        <p14:creationId xmlns:p14="http://schemas.microsoft.com/office/powerpoint/2010/main" val="82516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763604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Objects have a set of </a:t>
            </a:r>
            <a:r>
              <a:rPr lang="en-US" i="1" dirty="0" smtClean="0"/>
              <a:t>characteristics</a:t>
            </a:r>
            <a:r>
              <a:rPr lang="en-US" dirty="0" smtClean="0"/>
              <a:t> that make them unique</a:t>
            </a:r>
          </a:p>
          <a:p>
            <a:pPr lvl="1"/>
            <a:r>
              <a:rPr lang="en-US" dirty="0" smtClean="0"/>
              <a:t>What are some of our characteristics that make each of us unique?</a:t>
            </a:r>
          </a:p>
          <a:p>
            <a:pPr lvl="2"/>
            <a:r>
              <a:rPr lang="en-US" dirty="0" smtClean="0"/>
              <a:t>Eye color, Hair color, Sleeping, Hungry</a:t>
            </a:r>
          </a:p>
          <a:p>
            <a:pPr lvl="1"/>
            <a:r>
              <a:rPr lang="en-US" dirty="0" smtClean="0"/>
              <a:t>In O-O terminology, these are called </a:t>
            </a:r>
            <a:r>
              <a:rPr lang="en-US" b="1" dirty="0" smtClean="0"/>
              <a:t>attributes</a:t>
            </a:r>
            <a:r>
              <a:rPr lang="en-US" dirty="0" smtClean="0"/>
              <a:t>, or </a:t>
            </a:r>
            <a:r>
              <a:rPr lang="en-US" b="1" dirty="0" smtClean="0"/>
              <a:t>fields, </a:t>
            </a:r>
            <a:r>
              <a:rPr lang="en-US" dirty="0" smtClean="0"/>
              <a:t>or </a:t>
            </a:r>
            <a:r>
              <a:rPr lang="en-US" b="1" dirty="0" smtClean="0"/>
              <a:t>properties</a:t>
            </a:r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dirty="0" smtClean="0"/>
              <a:t>Characteristics </a:t>
            </a:r>
            <a:r>
              <a:rPr lang="en-US" dirty="0" smtClean="0"/>
              <a:t>(</a:t>
            </a:r>
            <a:r>
              <a:rPr lang="en-US" b="1" dirty="0" smtClean="0"/>
              <a:t>attributes</a:t>
            </a:r>
            <a:r>
              <a:rPr lang="en-US" dirty="0" smtClean="0"/>
              <a:t>) have </a:t>
            </a:r>
            <a:r>
              <a:rPr lang="en-US" i="1" dirty="0" smtClean="0"/>
              <a:t>values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These values determine the </a:t>
            </a:r>
            <a:r>
              <a:rPr lang="en-US" b="1" dirty="0" smtClean="0"/>
              <a:t>state</a:t>
            </a:r>
            <a:r>
              <a:rPr lang="en-US" dirty="0" smtClean="0"/>
              <a:t> of an object at any time</a:t>
            </a:r>
          </a:p>
          <a:p>
            <a:pPr lvl="1"/>
            <a:r>
              <a:rPr lang="en-US" dirty="0" smtClean="0"/>
              <a:t>Most values are temporal, changing over time (for example, hair!) </a:t>
            </a:r>
          </a:p>
          <a:p>
            <a:pPr lvl="2"/>
            <a:r>
              <a:rPr lang="en-US" dirty="0" smtClean="0"/>
              <a:t>NOTE - If they are not temporal, then they may make good named constants in your code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92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3396"/>
            <a:ext cx="8229600" cy="1143000"/>
          </a:xfrm>
        </p:spPr>
        <p:txBody>
          <a:bodyPr/>
          <a:lstStyle/>
          <a:p>
            <a:r>
              <a:rPr lang="en-US" dirty="0" smtClean="0"/>
              <a:t>Examples of Classes and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2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</a:t>
            </a:r>
            <a:r>
              <a:rPr lang="en-US" dirty="0" smtClean="0"/>
              <a:t>(attributes)</a:t>
            </a:r>
            <a:endParaRPr lang="en-US" dirty="0" smtClean="0"/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Color</a:t>
            </a:r>
          </a:p>
          <a:p>
            <a:pPr lvl="1"/>
            <a:r>
              <a:rPr lang="en-US" dirty="0" smtClean="0"/>
              <a:t>Weight</a:t>
            </a:r>
          </a:p>
          <a:p>
            <a:r>
              <a:rPr lang="en-US" dirty="0" smtClean="0"/>
              <a:t>Methods </a:t>
            </a:r>
          </a:p>
          <a:p>
            <a:pPr lvl="1"/>
            <a:r>
              <a:rPr lang="en-US" dirty="0" err="1" smtClean="0"/>
              <a:t>b</a:t>
            </a:r>
            <a:r>
              <a:rPr lang="en-US" dirty="0" err="1" smtClean="0"/>
              <a:t>e_eaten</a:t>
            </a:r>
            <a:r>
              <a:rPr lang="en-US" dirty="0" smtClean="0"/>
              <a:t>()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Apple(Fruit)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 smtClean="0"/>
              <a:t>attributes</a:t>
            </a:r>
            <a:endParaRPr lang="en-US" dirty="0" smtClean="0"/>
          </a:p>
          <a:p>
            <a:pPr lvl="1"/>
            <a:r>
              <a:rPr lang="en-US" dirty="0" smtClean="0"/>
              <a:t>None</a:t>
            </a:r>
          </a:p>
          <a:p>
            <a:r>
              <a:rPr lang="en-US" dirty="0" smtClean="0"/>
              <a:t>Additional methods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hrow()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8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Orange(Fruit)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features</a:t>
            </a:r>
          </a:p>
          <a:p>
            <a:pPr lvl="1"/>
            <a:r>
              <a:rPr lang="en-US" dirty="0" smtClean="0"/>
              <a:t>None</a:t>
            </a:r>
          </a:p>
          <a:p>
            <a:r>
              <a:rPr lang="en-US" dirty="0" smtClean="0"/>
              <a:t>Additional methods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queeze()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 smtClean="0"/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Place of birth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at()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alk()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leep()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6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729</Words>
  <Application>Microsoft Office PowerPoint</Application>
  <PresentationFormat>On-screen Show (4:3)</PresentationFormat>
  <Paragraphs>117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Calibri</vt:lpstr>
      <vt:lpstr>Consolas</vt:lpstr>
      <vt:lpstr>Courier New</vt:lpstr>
      <vt:lpstr>Palatino Linotype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Examples of Classes and Objects</vt:lpstr>
      <vt:lpstr>Fruit</vt:lpstr>
      <vt:lpstr>Apple(Fruit)</vt:lpstr>
      <vt:lpstr>Orange(Fruit)</vt:lpstr>
      <vt:lpstr>Person</vt:lpstr>
      <vt:lpstr>Student(Person)</vt:lpstr>
      <vt:lpstr>Employee(Person)</vt:lpstr>
      <vt:lpstr>PowerPoint Presentation</vt:lpstr>
      <vt:lpstr>Encapsulation and O-O design</vt:lpstr>
      <vt:lpstr>Encapsulation Example</vt:lpstr>
      <vt:lpstr>OO Design: Coupling vs. Cohesion</vt:lpstr>
      <vt:lpstr>Relationship: Inheritance</vt:lpstr>
      <vt:lpstr>Example: Vehicles</vt:lpstr>
      <vt:lpstr>PowerPoint Presentation</vt:lpstr>
      <vt:lpstr>PowerPoint Presentation</vt:lpstr>
      <vt:lpstr>Design Exercise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99</cp:revision>
  <dcterms:created xsi:type="dcterms:W3CDTF">2014-08-26T14:03:51Z</dcterms:created>
  <dcterms:modified xsi:type="dcterms:W3CDTF">2017-08-24T18:14:35Z</dcterms:modified>
</cp:coreProperties>
</file>