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76" r:id="rId2"/>
    <p:sldId id="300" r:id="rId3"/>
    <p:sldId id="293" r:id="rId4"/>
    <p:sldId id="301" r:id="rId5"/>
    <p:sldId id="302" r:id="rId6"/>
    <p:sldId id="303" r:id="rId7"/>
    <p:sldId id="304" r:id="rId8"/>
    <p:sldId id="305" r:id="rId9"/>
    <p:sldId id="306" r:id="rId10"/>
    <p:sldId id="308" r:id="rId11"/>
    <p:sldId id="307" r:id="rId12"/>
    <p:sldId id="309" r:id="rId13"/>
    <p:sldId id="31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61" autoAdjust="0"/>
  </p:normalViewPr>
  <p:slideViewPr>
    <p:cSldViewPr snapToGrid="0" snapToObjects="1">
      <p:cViewPr varScale="1">
        <p:scale>
          <a:sx n="63" d="100"/>
          <a:sy n="63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BCBF2-F22D-FC4D-A174-28B7428B8D70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FB70-5828-4B4D-A7B0-91A8D38A1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919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3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14502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exception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Vehicles</a:t>
            </a:r>
            <a:endParaRPr lang="en-US" dirty="0"/>
          </a:p>
        </p:txBody>
      </p:sp>
      <p:pic>
        <p:nvPicPr>
          <p:cNvPr id="962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34" y="1524000"/>
            <a:ext cx="8370094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62000" y="1828800"/>
            <a:ext cx="22098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What attributes do objects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Sedan</a:t>
            </a:r>
            <a:r>
              <a:rPr lang="en-US" dirty="0" smtClean="0"/>
              <a:t> have?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5334000"/>
            <a:ext cx="22098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What attributes do objects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Truck</a:t>
            </a:r>
            <a:r>
              <a:rPr lang="en-US" dirty="0" smtClean="0"/>
              <a:t> have?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685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1: use conditions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out your computer, write a Python program segment based on the program in the previous example to enforce the range of input values. Let’s try to use conditions first.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88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1: use conditions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7555" y="1173480"/>
            <a:ext cx="7373172" cy="397031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num = </a:t>
            </a:r>
            <a:r>
              <a:rPr lang="en-US" dirty="0" smtClean="0"/>
              <a:t>0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while </a:t>
            </a:r>
            <a:r>
              <a:rPr lang="en-US" dirty="0">
                <a:solidFill>
                  <a:schemeClr val="accent6"/>
                </a:solidFill>
              </a:rPr>
              <a:t>True</a:t>
            </a:r>
            <a:r>
              <a:rPr lang="en-US" dirty="0" smtClean="0">
                <a:solidFill>
                  <a:schemeClr val="accent6"/>
                </a:solidFill>
              </a:rPr>
              <a:t>: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</a:t>
            </a:r>
            <a:r>
              <a:rPr lang="en-US" dirty="0">
                <a:solidFill>
                  <a:schemeClr val="accent6"/>
                </a:solidFill>
              </a:rPr>
              <a:t>try</a:t>
            </a:r>
            <a:r>
              <a:rPr lang="en-US" dirty="0" smtClean="0">
                <a:solidFill>
                  <a:schemeClr val="accent6"/>
                </a:solidFill>
              </a:rPr>
              <a:t>:</a:t>
            </a:r>
          </a:p>
          <a:p>
            <a:r>
              <a:rPr lang="en-US" dirty="0" smtClean="0"/>
              <a:t>       </a:t>
            </a:r>
            <a:r>
              <a:rPr lang="en-US" dirty="0"/>
              <a:t>v = </a:t>
            </a:r>
            <a:r>
              <a:rPr lang="en-US" dirty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"Enter a number: </a:t>
            </a:r>
            <a:r>
              <a:rPr lang="en-US" dirty="0" smtClean="0">
                <a:solidFill>
                  <a:srgbClr val="00B050"/>
                </a:solidFill>
              </a:rPr>
              <a:t>"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</a:t>
            </a:r>
            <a:r>
              <a:rPr lang="en-US" dirty="0"/>
              <a:t>num = 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/>
              <a:t>(v</a:t>
            </a:r>
            <a:r>
              <a:rPr lang="en-US" dirty="0" smtClean="0"/>
              <a:t>)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if</a:t>
            </a:r>
            <a:r>
              <a:rPr lang="en-US" dirty="0" smtClean="0"/>
              <a:t> num &gt;= </a:t>
            </a:r>
            <a:r>
              <a:rPr lang="en-US" dirty="0" err="1" smtClean="0"/>
              <a:t>low_limit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and</a:t>
            </a:r>
            <a:r>
              <a:rPr lang="en-US" dirty="0" smtClean="0"/>
              <a:t> num &lt;= </a:t>
            </a:r>
            <a:r>
              <a:rPr lang="en-US" dirty="0" err="1" smtClean="0"/>
              <a:t>hi_limit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smtClean="0"/>
              <a:t>       </a:t>
            </a:r>
            <a:r>
              <a:rPr lang="en-US" dirty="0" smtClean="0"/>
              <a:t>		</a:t>
            </a:r>
            <a:r>
              <a:rPr lang="en-US" dirty="0" smtClean="0">
                <a:solidFill>
                  <a:schemeClr val="accent6"/>
                </a:solidFill>
              </a:rPr>
              <a:t>break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        else: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              </a:t>
            </a:r>
            <a:r>
              <a:rPr lang="en-US" dirty="0" smtClean="0">
                <a:solidFill>
                  <a:srgbClr val="7030A0"/>
                </a:solidFill>
              </a:rPr>
              <a:t>print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‘Value out of range.’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>
                <a:solidFill>
                  <a:schemeClr val="accent6"/>
                </a:solidFill>
              </a:rPr>
              <a:t>except</a:t>
            </a:r>
            <a:r>
              <a:rPr lang="en-US" dirty="0"/>
              <a:t> </a:t>
            </a:r>
            <a:r>
              <a:rPr lang="en-US" dirty="0" err="1" smtClean="0"/>
              <a:t>ValueError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   </a:t>
            </a:r>
            <a:r>
              <a:rPr lang="en-US" dirty="0">
                <a:solidFill>
                  <a:srgbClr val="FF0000"/>
                </a:solidFill>
              </a:rPr>
              <a:t># if v is a non-numeric string, the type of exception is "</a:t>
            </a:r>
            <a:r>
              <a:rPr lang="en-US" dirty="0" err="1" smtClean="0">
                <a:solidFill>
                  <a:srgbClr val="FF0000"/>
                </a:solidFill>
              </a:rPr>
              <a:t>ValueError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</a:p>
          <a:p>
            <a:r>
              <a:rPr lang="en-US" dirty="0" smtClean="0"/>
              <a:t>       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‘Value </a:t>
            </a:r>
            <a:r>
              <a:rPr lang="en-US" dirty="0" smtClean="0">
                <a:solidFill>
                  <a:srgbClr val="00B050"/>
                </a:solidFill>
              </a:rPr>
              <a:t>Type Error</a:t>
            </a:r>
            <a:r>
              <a:rPr lang="en-US" dirty="0" smtClean="0">
                <a:solidFill>
                  <a:srgbClr val="00B050"/>
                </a:solidFill>
              </a:rPr>
              <a:t>’)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'value of input '</a:t>
            </a:r>
            <a:r>
              <a:rPr lang="en-US" dirty="0"/>
              <a:t> + 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/>
              <a:t>(</a:t>
            </a:r>
            <a:r>
              <a:rPr lang="en-US" dirty="0" err="1"/>
              <a:t>num</a:t>
            </a:r>
            <a:r>
              <a:rPr lang="en-US" dirty="0"/>
              <a:t>))</a:t>
            </a:r>
          </a:p>
        </p:txBody>
      </p:sp>
      <p:pic>
        <p:nvPicPr>
          <p:cNvPr id="5" name="Picture 4" descr="range_tes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7826" y="3767243"/>
            <a:ext cx="4134427" cy="275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5887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Try 2: define your own exception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2960" y="1417638"/>
            <a:ext cx="6250429" cy="20313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UserException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(Exception):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__init__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self.__name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__ =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‘</a:t>
            </a:r>
            <a:r>
              <a:rPr lang="en-US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MyException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’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__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__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‘Raise ‘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self.__name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__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2960" y="3718560"/>
            <a:ext cx="5974713" cy="20313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while True:</a:t>
            </a:r>
          </a:p>
          <a:p>
            <a:r>
              <a:rPr lang="en-US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   try: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value =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'Type something : '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value ==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'exit'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break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except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UserException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'Try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again ...'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" name="Picture 7" descr="user_exce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075" y="4084320"/>
            <a:ext cx="4569405" cy="25811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Exercise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Define two Python exception classes to handle the cases when a value is out of range.</a:t>
            </a:r>
          </a:p>
          <a:p>
            <a:pPr lvl="1"/>
            <a:r>
              <a:rPr lang="en-US" dirty="0" smtClean="0"/>
              <a:t>One is named “</a:t>
            </a:r>
            <a:r>
              <a:rPr lang="en-US" dirty="0" err="1" smtClean="0"/>
              <a:t>ValueTooSmall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The other is “</a:t>
            </a:r>
            <a:r>
              <a:rPr lang="en-US" dirty="0" err="1" smtClean="0"/>
              <a:t>ValueTooLarge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Use these two exception classes to enforce that a user must type in an integer in a given range.</a:t>
            </a:r>
          </a:p>
          <a:p>
            <a:r>
              <a:rPr lang="en-US" dirty="0" smtClean="0"/>
              <a:t>Use the two user-defined exceptions in program “</a:t>
            </a:r>
            <a:r>
              <a:rPr lang="en-US" i="1" dirty="0" smtClean="0"/>
              <a:t>limit_range.py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out your computer</a:t>
            </a:r>
          </a:p>
          <a:p>
            <a:r>
              <a:rPr lang="en-US" dirty="0" smtClean="0"/>
              <a:t>Write the code for class Vehicle and its subclasses Car and Truck in a file named </a:t>
            </a:r>
            <a:r>
              <a:rPr lang="en-US" i="1" dirty="0" smtClean="0"/>
              <a:t>vehicle.py</a:t>
            </a:r>
          </a:p>
          <a:p>
            <a:r>
              <a:rPr lang="en-US" dirty="0" smtClean="0"/>
              <a:t>Write the code in a separate file named </a:t>
            </a:r>
            <a:r>
              <a:rPr lang="en-US" i="1" dirty="0" smtClean="0"/>
              <a:t>vehicle_app.py</a:t>
            </a:r>
            <a:r>
              <a:rPr lang="en-US" dirty="0" smtClean="0"/>
              <a:t> for testing the Vehicle class that creates a few Car and Truck objects and prints their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665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587077"/>
            <a:ext cx="726804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Intro to Computer Science II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3206749"/>
            <a:ext cx="4114440" cy="1244673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Modules and Exceptions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57613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“Exceptions” in Python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1506835"/>
            <a:ext cx="8456161" cy="1007765"/>
            <a:chOff x="457200" y="1506835"/>
            <a:chExt cx="8456161" cy="1007765"/>
          </a:xfrm>
        </p:grpSpPr>
        <p:sp>
          <p:nvSpPr>
            <p:cNvPr id="4" name="TextBox 3"/>
            <p:cNvSpPr txBox="1"/>
            <p:nvPr/>
          </p:nvSpPr>
          <p:spPr>
            <a:xfrm>
              <a:off x="685800" y="1506835"/>
              <a:ext cx="6694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Look back the example we had last time.</a:t>
              </a:r>
              <a:r>
                <a:rPr lang="en-US" sz="2000" dirty="0" smtClean="0"/>
                <a:t> </a:t>
              </a:r>
              <a:endParaRPr lang="en-US" sz="2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57200" y="2145268"/>
              <a:ext cx="84561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num_students</a:t>
              </a:r>
              <a:r>
                <a:rPr lang="en-US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dirty="0" err="1" smtClean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dirty="0" smtClean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input</a:t>
              </a:r>
              <a:r>
                <a:rPr lang="en-US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dirty="0" smtClean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‘Enter the number of students : ‘</a:t>
              </a:r>
              <a:r>
                <a:rPr lang="en-US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))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85800" y="2870200"/>
            <a:ext cx="6736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What if we typed a non-numerical input?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90933" y="3591052"/>
            <a:ext cx="5935546" cy="255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526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“Exception” Happens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Python will complain and stop execution of the program</a:t>
            </a:r>
          </a:p>
          <a:p>
            <a:r>
              <a:rPr lang="en-US" dirty="0" smtClean="0"/>
              <a:t>What if we want to handle the case(s) ourselves so we can control the program execution?</a:t>
            </a:r>
          </a:p>
          <a:p>
            <a:r>
              <a:rPr lang="en-US" dirty="0" smtClean="0"/>
              <a:t>In the example above, we’d like to ask the user to try again if the input is wrong.</a:t>
            </a:r>
          </a:p>
          <a:p>
            <a:r>
              <a:rPr lang="en-US" dirty="0" smtClean="0"/>
              <a:t>For example, we want the user to input a numerical value, we can also require a specific value range!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355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Defined Exceptions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7455" y="1522968"/>
            <a:ext cx="3559179" cy="286232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smtClean="0"/>
              <a:t>0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while </a:t>
            </a:r>
            <a:r>
              <a:rPr lang="en-US" dirty="0">
                <a:solidFill>
                  <a:schemeClr val="accent6"/>
                </a:solidFill>
              </a:rPr>
              <a:t>True</a:t>
            </a:r>
            <a:r>
              <a:rPr lang="en-US" dirty="0" smtClean="0">
                <a:solidFill>
                  <a:schemeClr val="accent6"/>
                </a:solidFill>
              </a:rPr>
              <a:t>: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</a:t>
            </a:r>
            <a:r>
              <a:rPr lang="en-US" dirty="0">
                <a:solidFill>
                  <a:schemeClr val="accent6"/>
                </a:solidFill>
              </a:rPr>
              <a:t>try</a:t>
            </a:r>
            <a:r>
              <a:rPr lang="en-US" dirty="0" smtClean="0">
                <a:solidFill>
                  <a:schemeClr val="accent6"/>
                </a:solidFill>
              </a:rPr>
              <a:t>:</a:t>
            </a:r>
          </a:p>
          <a:p>
            <a:r>
              <a:rPr lang="en-US" dirty="0" smtClean="0"/>
              <a:t>       </a:t>
            </a:r>
            <a:r>
              <a:rPr lang="en-US" dirty="0"/>
              <a:t>v = </a:t>
            </a:r>
            <a:r>
              <a:rPr lang="en-US" dirty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"Enter a number: </a:t>
            </a:r>
            <a:r>
              <a:rPr lang="en-US" dirty="0" smtClean="0">
                <a:solidFill>
                  <a:srgbClr val="00B050"/>
                </a:solidFill>
              </a:rPr>
              <a:t>"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</a:t>
            </a:r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/>
              <a:t>(v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</a:t>
            </a:r>
            <a:r>
              <a:rPr lang="en-US" dirty="0" smtClean="0">
                <a:solidFill>
                  <a:schemeClr val="accent6"/>
                </a:solidFill>
              </a:rPr>
              <a:t>break</a:t>
            </a:r>
          </a:p>
          <a:p>
            <a:r>
              <a:rPr lang="en-US" dirty="0" smtClean="0"/>
              <a:t>   </a:t>
            </a:r>
            <a:r>
              <a:rPr lang="en-US" dirty="0">
                <a:solidFill>
                  <a:schemeClr val="accent6"/>
                </a:solidFill>
              </a:rPr>
              <a:t>except</a:t>
            </a:r>
            <a:r>
              <a:rPr lang="en-US" dirty="0"/>
              <a:t> Exception </a:t>
            </a:r>
            <a:r>
              <a:rPr lang="en-US" dirty="0" smtClean="0"/>
              <a:t>: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	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'Input error ' </a:t>
            </a:r>
            <a:r>
              <a:rPr lang="en-US" dirty="0"/>
              <a:t>+ </a:t>
            </a:r>
            <a:r>
              <a:rPr lang="en-US" dirty="0" smtClean="0"/>
              <a:t>v)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'value of input '</a:t>
            </a:r>
            <a:r>
              <a:rPr lang="en-US" dirty="0"/>
              <a:t> + 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/>
              <a:t>(</a:t>
            </a:r>
            <a:r>
              <a:rPr lang="en-US" dirty="0" err="1"/>
              <a:t>num</a:t>
            </a:r>
            <a:r>
              <a:rPr lang="en-US" dirty="0"/>
              <a:t>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18219" y="2689356"/>
            <a:ext cx="4113892" cy="2631943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84262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Type of Exceptions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0955" y="1624568"/>
            <a:ext cx="7373172" cy="3139321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smtClean="0"/>
              <a:t>0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while </a:t>
            </a:r>
            <a:r>
              <a:rPr lang="en-US" dirty="0">
                <a:solidFill>
                  <a:schemeClr val="accent6"/>
                </a:solidFill>
              </a:rPr>
              <a:t>True</a:t>
            </a:r>
            <a:r>
              <a:rPr lang="en-US" dirty="0" smtClean="0">
                <a:solidFill>
                  <a:schemeClr val="accent6"/>
                </a:solidFill>
              </a:rPr>
              <a:t>: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</a:t>
            </a:r>
            <a:r>
              <a:rPr lang="en-US" dirty="0">
                <a:solidFill>
                  <a:schemeClr val="accent6"/>
                </a:solidFill>
              </a:rPr>
              <a:t>try</a:t>
            </a:r>
            <a:r>
              <a:rPr lang="en-US" dirty="0" smtClean="0">
                <a:solidFill>
                  <a:schemeClr val="accent6"/>
                </a:solidFill>
              </a:rPr>
              <a:t>:</a:t>
            </a:r>
          </a:p>
          <a:p>
            <a:r>
              <a:rPr lang="en-US" dirty="0" smtClean="0"/>
              <a:t>       </a:t>
            </a:r>
            <a:r>
              <a:rPr lang="en-US" dirty="0"/>
              <a:t>v = </a:t>
            </a:r>
            <a:r>
              <a:rPr lang="en-US" dirty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"Enter a number: </a:t>
            </a:r>
            <a:r>
              <a:rPr lang="en-US" dirty="0" smtClean="0">
                <a:solidFill>
                  <a:srgbClr val="00B050"/>
                </a:solidFill>
              </a:rPr>
              <a:t>"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</a:t>
            </a:r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/>
              <a:t>(v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</a:t>
            </a:r>
            <a:r>
              <a:rPr lang="en-US" dirty="0" smtClean="0">
                <a:solidFill>
                  <a:schemeClr val="accent6"/>
                </a:solidFill>
              </a:rPr>
              <a:t>break</a:t>
            </a:r>
          </a:p>
          <a:p>
            <a:r>
              <a:rPr lang="en-US" dirty="0" smtClean="0"/>
              <a:t>   </a:t>
            </a:r>
            <a:r>
              <a:rPr lang="en-US" dirty="0">
                <a:solidFill>
                  <a:schemeClr val="accent6"/>
                </a:solidFill>
              </a:rPr>
              <a:t>except</a:t>
            </a:r>
            <a:r>
              <a:rPr lang="en-US" dirty="0"/>
              <a:t> Exception </a:t>
            </a:r>
            <a:r>
              <a:rPr lang="en-US" dirty="0">
                <a:solidFill>
                  <a:schemeClr val="accent6"/>
                </a:solidFill>
              </a:rPr>
              <a:t>as</a:t>
            </a:r>
            <a:r>
              <a:rPr lang="en-US" dirty="0"/>
              <a:t> ex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   </a:t>
            </a:r>
            <a:r>
              <a:rPr lang="en-US" dirty="0">
                <a:solidFill>
                  <a:srgbClr val="FF0000"/>
                </a:solidFill>
              </a:rPr>
              <a:t># if v is a non-numeric string, the type of exception is "</a:t>
            </a:r>
            <a:r>
              <a:rPr lang="en-US" dirty="0" err="1" smtClean="0">
                <a:solidFill>
                  <a:srgbClr val="FF0000"/>
                </a:solidFill>
              </a:rPr>
              <a:t>ValueError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</a:p>
          <a:p>
            <a:r>
              <a:rPr lang="en-US" dirty="0" smtClean="0"/>
              <a:t>       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'Input error ' </a:t>
            </a:r>
            <a:r>
              <a:rPr lang="en-US" dirty="0"/>
              <a:t>+ v + </a:t>
            </a:r>
            <a:r>
              <a:rPr lang="en-US" dirty="0">
                <a:solidFill>
                  <a:srgbClr val="00B050"/>
                </a:solidFill>
              </a:rPr>
              <a:t>' exception type '</a:t>
            </a:r>
            <a:r>
              <a:rPr lang="en-US" dirty="0"/>
              <a:t> + </a:t>
            </a:r>
            <a:r>
              <a:rPr lang="en-US" dirty="0">
                <a:solidFill>
                  <a:srgbClr val="7030A0"/>
                </a:solidFill>
              </a:rPr>
              <a:t>type</a:t>
            </a:r>
            <a:r>
              <a:rPr lang="en-US" dirty="0"/>
              <a:t>(ex).__name</a:t>
            </a:r>
            <a:r>
              <a:rPr lang="en-US" dirty="0" smtClean="0"/>
              <a:t>__)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'value of input '</a:t>
            </a:r>
            <a:r>
              <a:rPr lang="en-US" dirty="0"/>
              <a:t> + 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/>
              <a:t>(</a:t>
            </a:r>
            <a:r>
              <a:rPr lang="en-US" dirty="0" err="1"/>
              <a:t>num</a:t>
            </a:r>
            <a:r>
              <a:rPr lang="en-US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xmlns="" val="331074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a Specific Exception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0955" y="1624568"/>
            <a:ext cx="7373172" cy="3139321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smtClean="0"/>
              <a:t>0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while </a:t>
            </a:r>
            <a:r>
              <a:rPr lang="en-US" dirty="0">
                <a:solidFill>
                  <a:schemeClr val="accent6"/>
                </a:solidFill>
              </a:rPr>
              <a:t>True</a:t>
            </a:r>
            <a:r>
              <a:rPr lang="en-US" dirty="0" smtClean="0">
                <a:solidFill>
                  <a:schemeClr val="accent6"/>
                </a:solidFill>
              </a:rPr>
              <a:t>: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  </a:t>
            </a:r>
            <a:r>
              <a:rPr lang="en-US" dirty="0">
                <a:solidFill>
                  <a:schemeClr val="accent6"/>
                </a:solidFill>
              </a:rPr>
              <a:t>try</a:t>
            </a:r>
            <a:r>
              <a:rPr lang="en-US" dirty="0" smtClean="0">
                <a:solidFill>
                  <a:schemeClr val="accent6"/>
                </a:solidFill>
              </a:rPr>
              <a:t>:</a:t>
            </a:r>
          </a:p>
          <a:p>
            <a:r>
              <a:rPr lang="en-US" dirty="0" smtClean="0"/>
              <a:t>       </a:t>
            </a:r>
            <a:r>
              <a:rPr lang="en-US" dirty="0"/>
              <a:t>v = </a:t>
            </a:r>
            <a:r>
              <a:rPr lang="en-US" dirty="0">
                <a:solidFill>
                  <a:srgbClr val="7030A0"/>
                </a:solidFill>
              </a:rPr>
              <a:t>input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"Enter a number: </a:t>
            </a:r>
            <a:r>
              <a:rPr lang="en-US" dirty="0" smtClean="0">
                <a:solidFill>
                  <a:srgbClr val="00B050"/>
                </a:solidFill>
              </a:rPr>
              <a:t>"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</a:t>
            </a:r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/>
              <a:t>(v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</a:t>
            </a:r>
            <a:r>
              <a:rPr lang="en-US" dirty="0" smtClean="0">
                <a:solidFill>
                  <a:schemeClr val="accent6"/>
                </a:solidFill>
              </a:rPr>
              <a:t>break</a:t>
            </a:r>
          </a:p>
          <a:p>
            <a:r>
              <a:rPr lang="en-US" dirty="0" smtClean="0"/>
              <a:t>   </a:t>
            </a:r>
            <a:r>
              <a:rPr lang="en-US" dirty="0">
                <a:solidFill>
                  <a:schemeClr val="accent6"/>
                </a:solidFill>
              </a:rPr>
              <a:t>except</a:t>
            </a:r>
            <a:r>
              <a:rPr lang="en-US" dirty="0"/>
              <a:t> </a:t>
            </a:r>
            <a:r>
              <a:rPr lang="en-US" dirty="0" err="1" smtClean="0"/>
              <a:t>ValueError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   </a:t>
            </a:r>
            <a:r>
              <a:rPr lang="en-US" dirty="0">
                <a:solidFill>
                  <a:srgbClr val="FF0000"/>
                </a:solidFill>
              </a:rPr>
              <a:t># if v is a non-numeric string, the type of exception is "</a:t>
            </a:r>
            <a:r>
              <a:rPr lang="en-US" dirty="0" err="1" smtClean="0">
                <a:solidFill>
                  <a:srgbClr val="FF0000"/>
                </a:solidFill>
              </a:rPr>
              <a:t>ValueError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</a:p>
          <a:p>
            <a:r>
              <a:rPr lang="en-US" dirty="0" smtClean="0"/>
              <a:t>       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‘</a:t>
            </a:r>
            <a:r>
              <a:rPr lang="en-US" smtClean="0">
                <a:solidFill>
                  <a:srgbClr val="00B050"/>
                </a:solidFill>
              </a:rPr>
              <a:t>Value Error’)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'value of input '</a:t>
            </a:r>
            <a:r>
              <a:rPr lang="en-US" dirty="0"/>
              <a:t> + 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/>
              <a:t>(</a:t>
            </a:r>
            <a:r>
              <a:rPr lang="en-US" dirty="0" err="1"/>
              <a:t>num</a:t>
            </a:r>
            <a:r>
              <a:rPr lang="en-US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xmlns="" val="38588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Defined Exceptions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above example, we used Python defined </a:t>
            </a:r>
            <a:r>
              <a:rPr lang="en-US" i="1" dirty="0" smtClean="0"/>
              <a:t>Exception</a:t>
            </a:r>
            <a:r>
              <a:rPr lang="en-US" dirty="0" smtClean="0"/>
              <a:t> or </a:t>
            </a:r>
            <a:r>
              <a:rPr lang="en-US" i="1" dirty="0" err="1" smtClean="0"/>
              <a:t>ValueError</a:t>
            </a:r>
            <a:r>
              <a:rPr lang="en-US" dirty="0" smtClean="0"/>
              <a:t> exception.</a:t>
            </a:r>
          </a:p>
          <a:p>
            <a:r>
              <a:rPr lang="en-US" dirty="0" smtClean="0"/>
              <a:t>There are many pre-defined exceptions</a:t>
            </a:r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docs.python.org/3/library/exceptions.html</a:t>
            </a:r>
            <a:endParaRPr lang="en-US" dirty="0" smtClean="0"/>
          </a:p>
          <a:p>
            <a:r>
              <a:rPr lang="en-US" dirty="0" smtClean="0"/>
              <a:t>There are occasions in which the programmers want their own exceptions.</a:t>
            </a:r>
          </a:p>
          <a:p>
            <a:r>
              <a:rPr lang="en-US" dirty="0" smtClean="0"/>
              <a:t>For example,  we want to control the range of input, in addition to the type being int.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628</Words>
  <Application>Microsoft Office PowerPoint</Application>
  <PresentationFormat>On-screen Show (4:3)</PresentationFormat>
  <Paragraphs>99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Example: Vehicles</vt:lpstr>
      <vt:lpstr>Design Exercise</vt:lpstr>
      <vt:lpstr>Slide 3</vt:lpstr>
      <vt:lpstr>“Exceptions” in Python</vt:lpstr>
      <vt:lpstr>When “Exception” Happens</vt:lpstr>
      <vt:lpstr>Python Defined Exceptions</vt:lpstr>
      <vt:lpstr>Find the Type of Exceptions</vt:lpstr>
      <vt:lpstr>Catch a Specific Exception</vt:lpstr>
      <vt:lpstr>User Defined Exceptions</vt:lpstr>
      <vt:lpstr>Try 1: use conditions</vt:lpstr>
      <vt:lpstr>Try 1: use conditions</vt:lpstr>
      <vt:lpstr>Try 2: define your own exception</vt:lpstr>
      <vt:lpstr>Your Exercise</vt:lpstr>
    </vt:vector>
  </TitlesOfParts>
  <Company>Bucknell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111</cp:revision>
  <dcterms:created xsi:type="dcterms:W3CDTF">2014-08-26T14:03:51Z</dcterms:created>
  <dcterms:modified xsi:type="dcterms:W3CDTF">2017-08-26T20:50:14Z</dcterms:modified>
</cp:coreProperties>
</file>