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7"/>
  </p:notesMasterIdLst>
  <p:sldIdLst>
    <p:sldId id="293" r:id="rId2"/>
    <p:sldId id="316" r:id="rId3"/>
    <p:sldId id="317" r:id="rId4"/>
    <p:sldId id="294" r:id="rId5"/>
    <p:sldId id="295" r:id="rId6"/>
    <p:sldId id="296" r:id="rId7"/>
    <p:sldId id="297" r:id="rId8"/>
    <p:sldId id="298" r:id="rId9"/>
    <p:sldId id="299" r:id="rId10"/>
    <p:sldId id="300" r:id="rId11"/>
    <p:sldId id="301" r:id="rId12"/>
    <p:sldId id="302" r:id="rId13"/>
    <p:sldId id="303" r:id="rId14"/>
    <p:sldId id="304" r:id="rId15"/>
    <p:sldId id="305" r:id="rId16"/>
    <p:sldId id="306" r:id="rId17"/>
    <p:sldId id="307" r:id="rId18"/>
    <p:sldId id="308" r:id="rId19"/>
    <p:sldId id="309" r:id="rId20"/>
    <p:sldId id="310" r:id="rId21"/>
    <p:sldId id="311" r:id="rId22"/>
    <p:sldId id="312" r:id="rId23"/>
    <p:sldId id="313" r:id="rId24"/>
    <p:sldId id="314" r:id="rId25"/>
    <p:sldId id="315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861" autoAdjust="0"/>
  </p:normalViewPr>
  <p:slideViewPr>
    <p:cSldViewPr snapToGrid="0" snapToObjects="1">
      <p:cViewPr varScale="1">
        <p:scale>
          <a:sx n="76" d="100"/>
          <a:sy n="76" d="100"/>
        </p:scale>
        <p:origin x="260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3BCBF2-F22D-FC4D-A174-28B7428B8D70}" type="datetimeFigureOut">
              <a:rPr lang="en-US" smtClean="0"/>
              <a:pPr/>
              <a:t>9/4/2017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5FFB70-5828-4B4D-A7B0-91A8D38A1E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190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TextShape 1"/>
          <p:cNvSpPr txBox="1"/>
          <p:nvPr/>
        </p:nvSpPr>
        <p:spPr>
          <a:xfrm>
            <a:off x="3886200" y="868680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>
              <a:lnSpc>
                <a:spcPct val="100000"/>
              </a:lnSpc>
            </a:pPr>
            <a:fld id="{8F7B04B0-F537-40CD-8864-A81A69644531}" type="slidenum">
              <a:rPr lang="en-US" sz="1200" strike="noStrike">
                <a:solidFill>
                  <a:srgbClr val="000000"/>
                </a:solidFill>
                <a:latin typeface="Times New Roman"/>
                <a:ea typeface="ＭＳ Ｐゴシック"/>
              </a:rPr>
              <a:pPr>
                <a:lnSpc>
                  <a:spcPct val="100000"/>
                </a:lnSpc>
              </a:pPr>
              <a:t>1</a:t>
            </a:fld>
            <a:endParaRPr/>
          </a:p>
        </p:txBody>
      </p:sp>
      <p:sp>
        <p:nvSpPr>
          <p:cNvPr id="408" name="PlaceHolder 2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8840" cy="4114440"/>
          </a:xfrm>
          <a:prstGeom prst="rect">
            <a:avLst/>
          </a:prstGeom>
        </p:spPr>
        <p:txBody>
          <a:bodyPr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450223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66C3461-B529-4C23-B9FC-50EC669E56C3}" type="slidenum">
              <a:rPr lang="en-US"/>
              <a:pPr/>
              <a:t>12</a:t>
            </a:fld>
            <a:endParaRPr lang="en-US"/>
          </a:p>
        </p:txBody>
      </p:sp>
      <p:sp>
        <p:nvSpPr>
          <p:cNvPr id="13414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414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6915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193F0C3-83D9-4E78-964E-046C6A5643A6}" type="slidenum">
              <a:rPr lang="en-US"/>
              <a:pPr/>
              <a:t>13</a:t>
            </a:fld>
            <a:endParaRPr lang="en-US"/>
          </a:p>
        </p:txBody>
      </p:sp>
      <p:sp>
        <p:nvSpPr>
          <p:cNvPr id="1351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517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0645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50EF4F0-3902-4AC7-A693-E4B90D78BC8A}" type="slidenum">
              <a:rPr lang="en-US"/>
              <a:pPr/>
              <a:t>14</a:t>
            </a:fld>
            <a:endParaRPr lang="en-US"/>
          </a:p>
        </p:txBody>
      </p:sp>
      <p:sp>
        <p:nvSpPr>
          <p:cNvPr id="1361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61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15119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74A293E-E5AB-48D5-96C5-A3463FBEFBC7}" type="slidenum">
              <a:rPr lang="en-US"/>
              <a:pPr/>
              <a:t>15</a:t>
            </a:fld>
            <a:endParaRPr lang="en-US"/>
          </a:p>
        </p:txBody>
      </p:sp>
      <p:sp>
        <p:nvSpPr>
          <p:cNvPr id="1372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72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01957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22FED5C-90AF-4FDD-9937-E6BEDDB4EBA7}" type="slidenum">
              <a:rPr lang="en-US"/>
              <a:pPr/>
              <a:t>16</a:t>
            </a:fld>
            <a:endParaRPr lang="en-US"/>
          </a:p>
        </p:txBody>
      </p:sp>
      <p:sp>
        <p:nvSpPr>
          <p:cNvPr id="13824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824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87196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F31B496-04EB-4A7F-9DA5-510D49917714}" type="slidenum">
              <a:rPr lang="en-US"/>
              <a:pPr/>
              <a:t>17</a:t>
            </a:fld>
            <a:endParaRPr lang="en-US"/>
          </a:p>
        </p:txBody>
      </p:sp>
      <p:sp>
        <p:nvSpPr>
          <p:cNvPr id="13926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926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71285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20A8A3F-2B9E-47C1-8B9F-00DBF7290990}" type="slidenum">
              <a:rPr lang="en-US"/>
              <a:pPr/>
              <a:t>18</a:t>
            </a:fld>
            <a:endParaRPr lang="en-US"/>
          </a:p>
        </p:txBody>
      </p:sp>
      <p:sp>
        <p:nvSpPr>
          <p:cNvPr id="14028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029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10456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630159D-9896-4A82-8053-29CF7F7F6FD3}" type="slidenum">
              <a:rPr lang="en-US"/>
              <a:pPr/>
              <a:t>19</a:t>
            </a:fld>
            <a:endParaRPr lang="en-US"/>
          </a:p>
        </p:txBody>
      </p:sp>
      <p:sp>
        <p:nvSpPr>
          <p:cNvPr id="14131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131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15667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8B4CA42-5EE3-43D0-A789-337814870C17}" type="slidenum">
              <a:rPr lang="en-US"/>
              <a:pPr/>
              <a:t>20</a:t>
            </a:fld>
            <a:endParaRPr lang="en-US"/>
          </a:p>
        </p:txBody>
      </p:sp>
      <p:sp>
        <p:nvSpPr>
          <p:cNvPr id="142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2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78129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5D0D83C-2553-4BAB-A781-628EE0C15430}" type="slidenum">
              <a:rPr lang="en-US"/>
              <a:pPr/>
              <a:t>21</a:t>
            </a:fld>
            <a:endParaRPr lang="en-US"/>
          </a:p>
        </p:txBody>
      </p:sp>
      <p:sp>
        <p:nvSpPr>
          <p:cNvPr id="14336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6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2520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F1A7BC2-86D2-43C0-ABE8-954B06FA96CE}" type="slidenum">
              <a:rPr lang="en-US"/>
              <a:pPr/>
              <a:t>4</a:t>
            </a:fld>
            <a:endParaRPr lang="en-US"/>
          </a:p>
        </p:txBody>
      </p:sp>
      <p:sp>
        <p:nvSpPr>
          <p:cNvPr id="12595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59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08138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7C7CAEF-4B04-4974-908A-AB30338295FA}" type="slidenum">
              <a:rPr lang="en-US"/>
              <a:pPr/>
              <a:t>22</a:t>
            </a:fld>
            <a:endParaRPr lang="en-US"/>
          </a:p>
        </p:txBody>
      </p:sp>
      <p:sp>
        <p:nvSpPr>
          <p:cNvPr id="1443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43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53989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D13A3FB-B54C-4D11-A1AB-91540AFAE4F1}" type="slidenum">
              <a:rPr lang="en-US"/>
              <a:pPr/>
              <a:t>23</a:t>
            </a:fld>
            <a:endParaRPr lang="en-US"/>
          </a:p>
        </p:txBody>
      </p:sp>
      <p:sp>
        <p:nvSpPr>
          <p:cNvPr id="14540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541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46669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C703D96-86E1-4430-B23B-721FFC55C61F}" type="slidenum">
              <a:rPr lang="en-US"/>
              <a:pPr/>
              <a:t>24</a:t>
            </a:fld>
            <a:endParaRPr lang="en-US"/>
          </a:p>
        </p:txBody>
      </p:sp>
      <p:sp>
        <p:nvSpPr>
          <p:cNvPr id="146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6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96549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BC8BEF8-34A0-48D8-8DAA-66AA13B957B9}" type="slidenum">
              <a:rPr lang="en-US"/>
              <a:pPr/>
              <a:t>25</a:t>
            </a:fld>
            <a:endParaRPr lang="en-US"/>
          </a:p>
        </p:txBody>
      </p:sp>
      <p:sp>
        <p:nvSpPr>
          <p:cNvPr id="147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7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3549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4E71D59-318C-41E0-BD91-EEDECF7052CE}" type="slidenum">
              <a:rPr lang="en-US"/>
              <a:pPr/>
              <a:t>5</a:t>
            </a:fld>
            <a:endParaRPr lang="en-US"/>
          </a:p>
        </p:txBody>
      </p:sp>
      <p:sp>
        <p:nvSpPr>
          <p:cNvPr id="1269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697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3786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24131E5-CA35-4892-9DEC-9C211794095E}" type="slidenum">
              <a:rPr lang="en-US"/>
              <a:pPr/>
              <a:t>6</a:t>
            </a:fld>
            <a:endParaRPr lang="en-US"/>
          </a:p>
        </p:txBody>
      </p:sp>
      <p:sp>
        <p:nvSpPr>
          <p:cNvPr id="1280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80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2626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34E8001-6C53-45F5-8D49-F88AAE77F2EA}" type="slidenum">
              <a:rPr lang="en-US"/>
              <a:pPr/>
              <a:t>7</a:t>
            </a:fld>
            <a:endParaRPr lang="en-US"/>
          </a:p>
        </p:txBody>
      </p:sp>
      <p:sp>
        <p:nvSpPr>
          <p:cNvPr id="12902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902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531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9C16FBE-1D68-44F8-AAF5-3634DA0BB1DA}" type="slidenum">
              <a:rPr lang="en-US"/>
              <a:pPr/>
              <a:t>8</a:t>
            </a:fld>
            <a:endParaRPr lang="en-US"/>
          </a:p>
        </p:txBody>
      </p:sp>
      <p:sp>
        <p:nvSpPr>
          <p:cNvPr id="13004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00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4776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9F4B51D-C940-430F-8499-2855F95CE8BF}" type="slidenum">
              <a:rPr lang="en-US"/>
              <a:pPr/>
              <a:t>9</a:t>
            </a:fld>
            <a:endParaRPr lang="en-US"/>
          </a:p>
        </p:txBody>
      </p:sp>
      <p:sp>
        <p:nvSpPr>
          <p:cNvPr id="1310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107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9335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5E496D1-352F-4B5C-96F4-ED17839DEE43}" type="slidenum">
              <a:rPr lang="en-US"/>
              <a:pPr/>
              <a:t>10</a:t>
            </a:fld>
            <a:endParaRPr lang="en-US"/>
          </a:p>
        </p:txBody>
      </p:sp>
      <p:sp>
        <p:nvSpPr>
          <p:cNvPr id="1320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20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1366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7F53483-A482-46D9-BD23-296EFAF86331}" type="slidenum">
              <a:rPr lang="en-US"/>
              <a:pPr/>
              <a:t>11</a:t>
            </a:fld>
            <a:endParaRPr lang="en-US"/>
          </a:p>
        </p:txBody>
      </p:sp>
      <p:sp>
        <p:nvSpPr>
          <p:cNvPr id="1331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0413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9/4/2017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4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9/4/2017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952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9/4/2017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760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9/4/2017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58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9/4/2017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124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9/4/2017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687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9/4/2017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933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9/4/2017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43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9/4/2017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239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9/4/2017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398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9/4/2017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989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8/27/2014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Intro to Intro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Prof. Evan Peck</a:t>
            </a:r>
            <a:fld id="{9105DF03-1079-5F46-BBF5-B451F2A1FC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430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ustomShape 3"/>
          <p:cNvSpPr/>
          <p:nvPr/>
        </p:nvSpPr>
        <p:spPr>
          <a:xfrm>
            <a:off x="914400" y="587077"/>
            <a:ext cx="7268040" cy="1309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4000" strike="noStrike" dirty="0" smtClean="0">
                <a:solidFill>
                  <a:schemeClr val="tx2"/>
                </a:solidFill>
                <a:latin typeface="+mj-lt"/>
                <a:ea typeface="ＭＳ Ｐゴシック"/>
              </a:rPr>
              <a:t>Intro to Computer Science II</a:t>
            </a:r>
            <a:endParaRPr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26" name="CustomShape 5"/>
          <p:cNvSpPr/>
          <p:nvPr/>
        </p:nvSpPr>
        <p:spPr>
          <a:xfrm>
            <a:off x="2292357" y="3206749"/>
            <a:ext cx="4114440" cy="1244673"/>
          </a:xfrm>
          <a:prstGeom prst="rect">
            <a:avLst/>
          </a:prstGeom>
          <a:noFill/>
          <a:ln w="19080">
            <a:noFill/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3200" dirty="0" smtClean="0">
                <a:ea typeface="ＭＳ Ｐゴシック"/>
              </a:rPr>
              <a:t>Recursions  (2)</a:t>
            </a:r>
            <a:endParaRPr sz="1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9D70459-44AE-4329-9938-16C992EFD9D0}" type="slidenum">
              <a:rPr lang="uk-UA" sz="1200" strike="noStrike" smtClean="0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</a:pPr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57613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E3C18D94-CF39-4E1D-AAED-EEE870EBD39A}" type="slidenum">
              <a:rPr lang="en-US"/>
              <a:pPr/>
              <a:t>10</a:t>
            </a:fld>
            <a:endParaRPr lang="en-US"/>
          </a:p>
        </p:txBody>
      </p:sp>
      <p:sp>
        <p:nvSpPr>
          <p:cNvPr id="59393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52640" cy="1144921"/>
          </a:xfrm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Queen Moves</a:t>
            </a:r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0" y="1656174"/>
            <a:ext cx="7659360" cy="4526396"/>
          </a:xfrm>
          <a:ln/>
        </p:spPr>
        <p:txBody>
          <a:bodyPr/>
          <a:lstStyle/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The queen can move and attack any piece of the opponent by moving in any direction along a straight line.</a:t>
            </a:r>
          </a:p>
        </p:txBody>
      </p:sp>
      <p:pic>
        <p:nvPicPr>
          <p:cNvPr id="5939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90240" y="3297326"/>
            <a:ext cx="2962080" cy="296239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7A8F2064-61D5-413F-895D-EDDA8648542C}" type="slidenum">
              <a:rPr lang="en-US"/>
              <a:pPr/>
              <a:t>11</a:t>
            </a:fld>
            <a:endParaRPr lang="en-US"/>
          </a:p>
        </p:txBody>
      </p:sp>
      <p:sp>
        <p:nvSpPr>
          <p:cNvPr id="60417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52640" cy="1144921"/>
          </a:xfrm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Sample Solutions</a:t>
            </a:r>
          </a:p>
        </p:txBody>
      </p:sp>
      <p:pic>
        <p:nvPicPr>
          <p:cNvPr id="6041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4081" y="2076699"/>
            <a:ext cx="7397280" cy="331522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8569E8A8-EEBB-4FC0-8871-0F3583148512}" type="slidenum">
              <a:rPr lang="en-US"/>
              <a:pPr/>
              <a:t>12</a:t>
            </a:fld>
            <a:endParaRPr lang="en-US"/>
          </a:p>
        </p:txBody>
      </p:sp>
      <p:sp>
        <p:nvSpPr>
          <p:cNvPr id="61441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52640" cy="1144921"/>
          </a:xfrm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4-Queens Problem</a:t>
            </a:r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0" y="1458054"/>
            <a:ext cx="7659360" cy="4526396"/>
          </a:xfrm>
          <a:ln/>
        </p:spPr>
        <p:txBody>
          <a:bodyPr/>
          <a:lstStyle/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To develop an algorithm, we consider the smaller 4-queens problem.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Since no two queens can occupy the same column, we can proceed one column at a time.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Place a queen in position (0, 0).</a:t>
            </a:r>
          </a:p>
        </p:txBody>
      </p:sp>
      <p:pic>
        <p:nvPicPr>
          <p:cNvPr id="6144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35200" y="4647657"/>
            <a:ext cx="2073600" cy="207381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72D2169F-629D-4E48-B954-E8BB5EFF15F2}" type="slidenum">
              <a:rPr lang="en-US"/>
              <a:pPr/>
              <a:t>13</a:t>
            </a:fld>
            <a:endParaRPr lang="en-US"/>
          </a:p>
        </p:txBody>
      </p:sp>
      <p:sp>
        <p:nvSpPr>
          <p:cNvPr id="62465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52640" cy="1144921"/>
          </a:xfrm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4-Queens Problem</a:t>
            </a:r>
          </a:p>
        </p:txBody>
      </p:sp>
      <p:sp>
        <p:nvSpPr>
          <p:cNvPr id="624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0" y="1656174"/>
            <a:ext cx="7659360" cy="4526396"/>
          </a:xfrm>
          <a:ln/>
        </p:spPr>
        <p:txBody>
          <a:bodyPr/>
          <a:lstStyle/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This move eliminates a number of squares for the placement of additional queens.</a:t>
            </a:r>
          </a:p>
        </p:txBody>
      </p:sp>
      <p:pic>
        <p:nvPicPr>
          <p:cNvPr id="6246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35200" y="2903345"/>
            <a:ext cx="2073600" cy="207381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E739E68A-E1B8-4DB4-AE2C-B6314907EB26}" type="slidenum">
              <a:rPr lang="en-US"/>
              <a:pPr/>
              <a:t>14</a:t>
            </a:fld>
            <a:endParaRPr lang="en-US"/>
          </a:p>
        </p:txBody>
      </p:sp>
      <p:sp>
        <p:nvSpPr>
          <p:cNvPr id="63489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52640" cy="1144921"/>
          </a:xfrm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4-Queens Problem</a:t>
            </a:r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0" y="1656174"/>
            <a:ext cx="7659360" cy="4526396"/>
          </a:xfrm>
          <a:ln/>
        </p:spPr>
        <p:txBody>
          <a:bodyPr/>
          <a:lstStyle/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We move to the second column and place a queen at position (2, 1)</a:t>
            </a:r>
          </a:p>
        </p:txBody>
      </p:sp>
      <p:pic>
        <p:nvPicPr>
          <p:cNvPr id="6349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35200" y="2903345"/>
            <a:ext cx="2073600" cy="207381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69DBD6B3-F97B-4B98-BAEB-E05EFF39E676}" type="slidenum">
              <a:rPr lang="en-US"/>
              <a:pPr/>
              <a:t>15</a:t>
            </a:fld>
            <a:endParaRPr lang="en-US"/>
          </a:p>
        </p:txBody>
      </p:sp>
      <p:sp>
        <p:nvSpPr>
          <p:cNvPr id="64513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52640" cy="1144921"/>
          </a:xfrm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4-Queens Problem</a:t>
            </a:r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99000" y="1358783"/>
            <a:ext cx="7659360" cy="4526396"/>
          </a:xfrm>
          <a:ln/>
        </p:spPr>
        <p:txBody>
          <a:bodyPr/>
          <a:lstStyle/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The 3</a:t>
            </a:r>
            <a:r>
              <a:rPr lang="en-US" baseline="33000" dirty="0"/>
              <a:t>rd</a:t>
            </a:r>
            <a:r>
              <a:rPr lang="en-US" dirty="0"/>
              <a:t> queen should be placed </a:t>
            </a:r>
            <a:r>
              <a:rPr lang="en-US" dirty="0" smtClean="0"/>
              <a:t>in the 3</a:t>
            </a:r>
            <a:r>
              <a:rPr lang="en-US" baseline="33000" dirty="0" smtClean="0"/>
              <a:t>rd</a:t>
            </a:r>
            <a:r>
              <a:rPr lang="en-US" dirty="0" smtClean="0"/>
              <a:t> column. </a:t>
            </a:r>
            <a:endParaRPr lang="en-US" dirty="0"/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But there are no open cells in the third column.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So there is no solution based on the placement of the first 2 queens.</a:t>
            </a:r>
          </a:p>
        </p:txBody>
      </p:sp>
      <p:pic>
        <p:nvPicPr>
          <p:cNvPr id="6451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35200" y="4658890"/>
            <a:ext cx="2073600" cy="207381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54F93C2A-44A2-4547-ACF5-7B8E4AC85B62}" type="slidenum">
              <a:rPr lang="en-US"/>
              <a:pPr/>
              <a:t>16</a:t>
            </a:fld>
            <a:endParaRPr lang="en-US"/>
          </a:p>
        </p:txBody>
      </p:sp>
      <p:sp>
        <p:nvSpPr>
          <p:cNvPr id="65537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52640" cy="1144921"/>
          </a:xfrm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4-Queens Problem</a:t>
            </a:r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0" y="1656174"/>
            <a:ext cx="7659360" cy="4526396"/>
          </a:xfrm>
          <a:ln/>
        </p:spPr>
        <p:txBody>
          <a:bodyPr/>
          <a:lstStyle/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We have to backtrack: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go back to the previous column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pickup the last queen placed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try to find another valid cell in that column.</a:t>
            </a:r>
          </a:p>
        </p:txBody>
      </p:sp>
      <p:pic>
        <p:nvPicPr>
          <p:cNvPr id="6553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35200" y="3927164"/>
            <a:ext cx="2073600" cy="207381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A21FB4CA-1623-4936-BCBC-B678ACF3F615}" type="slidenum">
              <a:rPr lang="en-US"/>
              <a:pPr/>
              <a:t>17</a:t>
            </a:fld>
            <a:endParaRPr lang="en-US"/>
          </a:p>
        </p:txBody>
      </p:sp>
      <p:sp>
        <p:nvSpPr>
          <p:cNvPr id="66561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52640" cy="1144921"/>
          </a:xfrm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4-Queens Problem</a:t>
            </a:r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0" y="1656174"/>
            <a:ext cx="7659360" cy="4526396"/>
          </a:xfrm>
          <a:ln/>
        </p:spPr>
        <p:txBody>
          <a:bodyPr/>
          <a:lstStyle/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Place a queen at position (3,1) and move forward.</a:t>
            </a:r>
          </a:p>
        </p:txBody>
      </p:sp>
      <p:pic>
        <p:nvPicPr>
          <p:cNvPr id="6656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35200" y="2695963"/>
            <a:ext cx="2073600" cy="207381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EB11C7B0-6B8B-4391-948E-37593F58C770}" type="slidenum">
              <a:rPr lang="en-US"/>
              <a:pPr/>
              <a:t>18</a:t>
            </a:fld>
            <a:endParaRPr lang="en-US"/>
          </a:p>
        </p:txBody>
      </p:sp>
      <p:sp>
        <p:nvSpPr>
          <p:cNvPr id="67585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52640" cy="1144921"/>
          </a:xfrm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4-Queens Problem</a:t>
            </a:r>
          </a:p>
        </p:txBody>
      </p:sp>
      <p:sp>
        <p:nvSpPr>
          <p:cNvPr id="675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0" y="1656174"/>
            <a:ext cx="7659360" cy="4526396"/>
          </a:xfrm>
          <a:ln/>
        </p:spPr>
        <p:txBody>
          <a:bodyPr/>
          <a:lstStyle/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In the 3</a:t>
            </a:r>
            <a:r>
              <a:rPr lang="en-US" baseline="33000" dirty="0"/>
              <a:t>rd</a:t>
            </a:r>
            <a:r>
              <a:rPr lang="en-US" dirty="0"/>
              <a:t> column, we can now place a queen at position (1,2).</a:t>
            </a: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But now we have no open slots in the 4</a:t>
            </a:r>
            <a:r>
              <a:rPr lang="en-US" baseline="33000" dirty="0"/>
              <a:t>th</a:t>
            </a:r>
            <a:r>
              <a:rPr lang="en-US" dirty="0"/>
              <a:t> column.</a:t>
            </a:r>
          </a:p>
        </p:txBody>
      </p:sp>
      <p:pic>
        <p:nvPicPr>
          <p:cNvPr id="6758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35200" y="3850357"/>
            <a:ext cx="2073600" cy="207381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1F872BB1-20BF-4BB2-AF82-7552549A97AC}" type="slidenum">
              <a:rPr lang="en-US"/>
              <a:pPr/>
              <a:t>19</a:t>
            </a:fld>
            <a:endParaRPr lang="en-US"/>
          </a:p>
        </p:txBody>
      </p:sp>
      <p:sp>
        <p:nvSpPr>
          <p:cNvPr id="68609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52640" cy="1144921"/>
          </a:xfrm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4-Queens Problem</a:t>
            </a:r>
          </a:p>
        </p:txBody>
      </p:sp>
      <p:sp>
        <p:nvSpPr>
          <p:cNvPr id="686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0" y="1656174"/>
            <a:ext cx="7659360" cy="4526396"/>
          </a:xfrm>
          <a:ln/>
        </p:spPr>
        <p:txBody>
          <a:bodyPr/>
          <a:lstStyle/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We again must backtrack and pick up the queen from the 3</a:t>
            </a:r>
            <a:r>
              <a:rPr lang="en-US" baseline="33000" dirty="0"/>
              <a:t>rd</a:t>
            </a:r>
            <a:r>
              <a:rPr lang="en-US" dirty="0"/>
              <a:t> column.</a:t>
            </a: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But there are no other empty cells in the 3</a:t>
            </a:r>
            <a:r>
              <a:rPr lang="en-US" baseline="33000" dirty="0"/>
              <a:t>rd</a:t>
            </a:r>
            <a:r>
              <a:rPr lang="en-US" dirty="0"/>
              <a:t> column. </a:t>
            </a:r>
          </a:p>
        </p:txBody>
      </p:sp>
      <p:pic>
        <p:nvPicPr>
          <p:cNvPr id="6861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35200" y="4282532"/>
            <a:ext cx="2073600" cy="207381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Recursive binary search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6175" y="1532109"/>
            <a:ext cx="5671649" cy="4246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48038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D6981BB8-0A4D-4081-AB9F-F8F8CB01A749}" type="slidenum">
              <a:rPr lang="en-US"/>
              <a:pPr/>
              <a:t>20</a:t>
            </a:fld>
            <a:endParaRPr lang="en-US"/>
          </a:p>
        </p:txBody>
      </p:sp>
      <p:sp>
        <p:nvSpPr>
          <p:cNvPr id="69633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52640" cy="1144921"/>
          </a:xfrm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4-Queens Problem</a:t>
            </a:r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0" y="1656174"/>
            <a:ext cx="7659360" cy="4526396"/>
          </a:xfrm>
          <a:ln/>
        </p:spPr>
        <p:txBody>
          <a:bodyPr/>
          <a:lstStyle/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We must backtrack yet again and pick up the queen from the 2</a:t>
            </a:r>
            <a:r>
              <a:rPr lang="en-US" baseline="33000" dirty="0"/>
              <a:t>rd</a:t>
            </a:r>
            <a:r>
              <a:rPr lang="en-US" dirty="0"/>
              <a:t> column.</a:t>
            </a: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But there are no other empty cells in the 2</a:t>
            </a:r>
            <a:r>
              <a:rPr lang="en-US" baseline="33000" dirty="0"/>
              <a:t>nd</a:t>
            </a:r>
            <a:r>
              <a:rPr lang="en-US" dirty="0"/>
              <a:t> </a:t>
            </a:r>
            <a:r>
              <a:rPr lang="en-US" baseline="33000" dirty="0"/>
              <a:t> </a:t>
            </a:r>
            <a:r>
              <a:rPr lang="en-US" dirty="0"/>
              <a:t> column either.</a:t>
            </a:r>
          </a:p>
        </p:txBody>
      </p:sp>
      <p:pic>
        <p:nvPicPr>
          <p:cNvPr id="6963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35200" y="4108752"/>
            <a:ext cx="2073600" cy="207381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AB5AB765-835E-4284-B820-6357B1DFB03D}" type="slidenum">
              <a:rPr lang="en-US"/>
              <a:pPr/>
              <a:t>21</a:t>
            </a:fld>
            <a:endParaRPr lang="en-US"/>
          </a:p>
        </p:txBody>
      </p:sp>
      <p:sp>
        <p:nvSpPr>
          <p:cNvPr id="70657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52640" cy="1144921"/>
          </a:xfrm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4-Queens Problem</a:t>
            </a:r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656174"/>
            <a:ext cx="7812000" cy="4526396"/>
          </a:xfrm>
          <a:ln/>
        </p:spPr>
        <p:txBody>
          <a:bodyPr/>
          <a:lstStyle/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So we backtrack one more time and pick up the queen from the 1</a:t>
            </a:r>
            <a:r>
              <a:rPr lang="en-US" baseline="33000" dirty="0"/>
              <a:t>st</a:t>
            </a:r>
            <a:r>
              <a:rPr lang="en-US" dirty="0"/>
              <a:t> column.</a:t>
            </a: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We then try again to place a queen in the 1</a:t>
            </a:r>
            <a:r>
              <a:rPr lang="en-US" baseline="33000" dirty="0"/>
              <a:t>st</a:t>
            </a:r>
            <a:r>
              <a:rPr lang="en-US" dirty="0"/>
              <a:t>  column.</a:t>
            </a:r>
          </a:p>
        </p:txBody>
      </p:sp>
      <p:pic>
        <p:nvPicPr>
          <p:cNvPr id="7065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35200" y="3893433"/>
            <a:ext cx="2073600" cy="207381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26FB79B7-1929-4EE8-9CA6-A0EB06DA8E42}" type="slidenum">
              <a:rPr lang="en-US"/>
              <a:pPr/>
              <a:t>22</a:t>
            </a:fld>
            <a:endParaRPr lang="en-US"/>
          </a:p>
        </p:txBody>
      </p:sp>
      <p:sp>
        <p:nvSpPr>
          <p:cNvPr id="71681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52640" cy="1144921"/>
          </a:xfrm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4-Queens Problem</a:t>
            </a:r>
          </a:p>
        </p:txBody>
      </p:sp>
      <p:sp>
        <p:nvSpPr>
          <p:cNvPr id="716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0" y="1656174"/>
            <a:ext cx="7659360" cy="4526396"/>
          </a:xfrm>
          <a:ln/>
        </p:spPr>
        <p:txBody>
          <a:bodyPr/>
          <a:lstStyle/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In the 1</a:t>
            </a:r>
            <a:r>
              <a:rPr lang="en-US" baseline="33000" dirty="0"/>
              <a:t>st</a:t>
            </a:r>
            <a:r>
              <a:rPr lang="en-US" dirty="0"/>
              <a:t> column, we can place a queen at position (1, 0).  </a:t>
            </a:r>
          </a:p>
        </p:txBody>
      </p:sp>
      <p:pic>
        <p:nvPicPr>
          <p:cNvPr id="7168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35200" y="3344793"/>
            <a:ext cx="2073600" cy="207381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662D5093-C3B5-4DC5-9BF1-0297F1857705}" type="slidenum">
              <a:rPr lang="en-US"/>
              <a:pPr/>
              <a:t>23</a:t>
            </a:fld>
            <a:endParaRPr lang="en-US"/>
          </a:p>
        </p:txBody>
      </p:sp>
      <p:sp>
        <p:nvSpPr>
          <p:cNvPr id="72705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52640" cy="1144921"/>
          </a:xfrm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4-Queens Problem</a:t>
            </a:r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0" y="1656174"/>
            <a:ext cx="7659360" cy="4526396"/>
          </a:xfrm>
          <a:ln/>
        </p:spPr>
        <p:txBody>
          <a:bodyPr/>
          <a:lstStyle/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We again continue with the process and attempt to find open positions in each of the remaining columns.</a:t>
            </a: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We can use a similar approach to solve the original 8-queens problem. </a:t>
            </a:r>
          </a:p>
        </p:txBody>
      </p:sp>
      <p:pic>
        <p:nvPicPr>
          <p:cNvPr id="7270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53600" y="4512956"/>
            <a:ext cx="7212960" cy="184339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81B7D4CC-C3B7-46C6-A31C-C2CB3C0512D5}" type="slidenum">
              <a:rPr lang="en-US"/>
              <a:pPr/>
              <a:t>24</a:t>
            </a:fld>
            <a:endParaRPr lang="en-US"/>
          </a:p>
        </p:txBody>
      </p:sp>
      <p:sp>
        <p:nvSpPr>
          <p:cNvPr id="73729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52640" cy="1144921"/>
          </a:xfrm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N-Queens Board ADT</a:t>
            </a:r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0" y="1656174"/>
            <a:ext cx="7659360" cy="4526396"/>
          </a:xfrm>
          <a:ln/>
        </p:spPr>
        <p:txBody>
          <a:bodyPr/>
          <a:lstStyle/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The </a:t>
            </a:r>
            <a:r>
              <a:rPr lang="en-US" i="1" dirty="0">
                <a:solidFill>
                  <a:srgbClr val="003B7C"/>
                </a:solidFill>
              </a:rPr>
              <a:t>n-queens board</a:t>
            </a:r>
            <a:r>
              <a:rPr lang="en-US" dirty="0"/>
              <a:t> is used for positioning queens on a square board for use in solving the n-queens problem.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consists of </a:t>
            </a:r>
            <a:r>
              <a:rPr lang="en-US" i="1" dirty="0"/>
              <a:t>n x n</a:t>
            </a:r>
            <a:r>
              <a:rPr lang="en-US" dirty="0"/>
              <a:t> squares.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each square is identified by index </a:t>
            </a:r>
            <a:r>
              <a:rPr lang="en-US" i="1" dirty="0"/>
              <a:t>[0...n)</a:t>
            </a:r>
          </a:p>
        </p:txBody>
      </p:sp>
      <p:graphicFrame>
        <p:nvGraphicFramePr>
          <p:cNvPr id="73731" name="Group 3"/>
          <p:cNvGraphicFramePr>
            <a:graphicFrameLocks noGrp="1"/>
          </p:cNvGraphicFramePr>
          <p:nvPr/>
        </p:nvGraphicFramePr>
        <p:xfrm>
          <a:off x="1723681" y="4960170"/>
          <a:ext cx="6222240" cy="1761305"/>
        </p:xfrm>
        <a:graphic>
          <a:graphicData uri="http://schemas.openxmlformats.org/drawingml/2006/table">
            <a:tbl>
              <a:tblPr/>
              <a:tblGrid>
                <a:gridCol w="3111840"/>
                <a:gridCol w="3110400"/>
              </a:tblGrid>
              <a:tr h="1761305">
                <a:tc>
                  <a:txBody>
                    <a:bodyPr/>
                    <a:lstStyle/>
                    <a:p>
                      <a:pPr marL="431800" marR="0" lvl="1" indent="-21590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rgbClr val="000000"/>
                        </a:buClr>
                        <a:buSzPct val="45000"/>
                        <a:buFont typeface="Wingdings" charset="2"/>
                        <a:buChar char="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WenQuanYi Zen Hei" charset="0"/>
                          <a:cs typeface="WenQuanYi Zen Hei" charset="0"/>
                        </a:rPr>
                        <a:t>NQueensBoard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WenQuanYi Zen Hei" charset="0"/>
                          <a:cs typeface="WenQuanYi Zen Hei" charset="0"/>
                        </a:rPr>
                        <a:t>( n )</a:t>
                      </a:r>
                    </a:p>
                    <a:p>
                      <a:pPr marL="431800" marR="0" lvl="1" indent="-21590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rgbClr val="000000"/>
                        </a:buClr>
                        <a:buSzPct val="45000"/>
                        <a:buFont typeface="Wingdings" charset="2"/>
                        <a:buChar char="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WenQuanYi Zen Hei" charset="0"/>
                          <a:cs typeface="WenQuanYi Zen Hei" charset="0"/>
                        </a:rPr>
                        <a:t>size()</a:t>
                      </a:r>
                    </a:p>
                    <a:p>
                      <a:pPr marL="431800" marR="0" lvl="1" indent="-21590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rgbClr val="000000"/>
                        </a:buClr>
                        <a:buSzPct val="45000"/>
                        <a:buFont typeface="Wingdings" charset="2"/>
                        <a:buChar char="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WenQuanYi Zen Hei" charset="0"/>
                          <a:cs typeface="WenQuanYi Zen Hei" charset="0"/>
                        </a:rPr>
                        <a:t>numQueens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WenQuanYi Zen Hei" charset="0"/>
                          <a:cs typeface="WenQuanYi Zen Hei" charset="0"/>
                        </a:rPr>
                        <a:t>()</a:t>
                      </a:r>
                    </a:p>
                    <a:p>
                      <a:pPr marL="431800" marR="0" lvl="1" indent="-21590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rgbClr val="000000"/>
                        </a:buClr>
                        <a:buSzPct val="45000"/>
                        <a:buFont typeface="Wingdings" charset="2"/>
                        <a:buChar char="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WenQuanYi Zen Hei" charset="0"/>
                          <a:cs typeface="WenQuanYi Zen Hei" charset="0"/>
                        </a:rPr>
                        <a:t>unguarded( row,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WenQuanYi Zen Hei" charset="0"/>
                          <a:cs typeface="WenQuanYi Zen Hei" charset="0"/>
                        </a:rPr>
                        <a:t>col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WenQuanYi Zen Hei" charset="0"/>
                          <a:cs typeface="WenQuanYi Zen Hei" charset="0"/>
                        </a:rPr>
                        <a:t> )</a:t>
                      </a:r>
                    </a:p>
                  </a:txBody>
                  <a:tcPr marL="57473" marR="57473" marT="188766" marB="57479" horzOverflow="overflow">
                    <a:lnL>
                      <a:noFill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CDE"/>
                    </a:solidFill>
                  </a:tcPr>
                </a:tc>
                <a:tc>
                  <a:txBody>
                    <a:bodyPr/>
                    <a:lstStyle/>
                    <a:p>
                      <a:pPr marL="431800" marR="0" lvl="1" indent="-21590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rgbClr val="000000"/>
                        </a:buClr>
                        <a:buSzPct val="45000"/>
                        <a:buFont typeface="Wingdings" charset="2"/>
                        <a:buChar char="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WenQuanYi Zen Hei" charset="0"/>
                          <a:cs typeface="WenQuanYi Zen Hei" charset="0"/>
                        </a:rPr>
                        <a:t>placeQueen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WenQuanYi Zen Hei" charset="0"/>
                          <a:cs typeface="WenQuanYi Zen Hei" charset="0"/>
                        </a:rPr>
                        <a:t>( row,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WenQuanYi Zen Hei" charset="0"/>
                          <a:cs typeface="WenQuanYi Zen Hei" charset="0"/>
                        </a:rPr>
                        <a:t>col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WenQuanYi Zen Hei" charset="0"/>
                          <a:cs typeface="WenQuanYi Zen Hei" charset="0"/>
                        </a:rPr>
                        <a:t> )</a:t>
                      </a:r>
                    </a:p>
                    <a:p>
                      <a:pPr marL="431800" marR="0" lvl="1" indent="-21590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rgbClr val="000000"/>
                        </a:buClr>
                        <a:buSzPct val="45000"/>
                        <a:buFont typeface="Wingdings" charset="2"/>
                        <a:buChar char="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WenQuanYi Zen Hei" charset="0"/>
                          <a:cs typeface="WenQuanYi Zen Hei" charset="0"/>
                        </a:rPr>
                        <a:t>removeQueen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WenQuanYi Zen Hei" charset="0"/>
                          <a:cs typeface="WenQuanYi Zen Hei" charset="0"/>
                        </a:rPr>
                        <a:t>( row,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WenQuanYi Zen Hei" charset="0"/>
                          <a:cs typeface="WenQuanYi Zen Hei" charset="0"/>
                        </a:rPr>
                        <a:t>col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WenQuanYi Zen Hei" charset="0"/>
                          <a:cs typeface="WenQuanYi Zen Hei" charset="0"/>
                        </a:rPr>
                        <a:t> )</a:t>
                      </a:r>
                    </a:p>
                    <a:p>
                      <a:pPr marL="431800" marR="0" lvl="1" indent="-21590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rgbClr val="000000"/>
                        </a:buClr>
                        <a:buSzPct val="45000"/>
                        <a:buFont typeface="Wingdings" charset="2"/>
                        <a:buChar char="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WenQuanYi Zen Hei" charset="0"/>
                          <a:cs typeface="WenQuanYi Zen Hei" charset="0"/>
                        </a:rPr>
                        <a:t>reset()</a:t>
                      </a:r>
                    </a:p>
                    <a:p>
                      <a:pPr marL="431800" marR="0" lvl="1" indent="-21590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rgbClr val="000000"/>
                        </a:buClr>
                        <a:buSzPct val="45000"/>
                        <a:buFont typeface="Wingdings" charset="2"/>
                        <a:buChar char="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WenQuanYi Zen Hei" charset="0"/>
                          <a:cs typeface="WenQuanYi Zen Hei" charset="0"/>
                        </a:rPr>
                        <a:t>draw()</a:t>
                      </a:r>
                    </a:p>
                  </a:txBody>
                  <a:tcPr marL="57473" marR="57473" marT="188766" marB="57479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60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CD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F88FCAAE-EB0F-441B-A076-4EAC16F20FD4}" type="slidenum">
              <a:rPr lang="en-US"/>
              <a:pPr/>
              <a:t>25</a:t>
            </a:fld>
            <a:endParaRPr lang="en-US"/>
          </a:p>
        </p:txBody>
      </p:sp>
      <p:sp>
        <p:nvSpPr>
          <p:cNvPr id="74753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52640" cy="1144921"/>
          </a:xfrm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8-Queens Solution</a:t>
            </a:r>
          </a:p>
        </p:txBody>
      </p:sp>
      <p:sp>
        <p:nvSpPr>
          <p:cNvPr id="74754" name="Text Box 2"/>
          <p:cNvSpPr txBox="1">
            <a:spLocks noChangeArrowheads="1"/>
          </p:cNvSpPr>
          <p:nvPr/>
        </p:nvSpPr>
        <p:spPr bwMode="auto">
          <a:xfrm>
            <a:off x="1647360" y="1602889"/>
            <a:ext cx="5847840" cy="358309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12343" rIns="0" bIns="0"/>
          <a:lstStyle/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def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solveNQueens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( board, 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col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):   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</a:tabLst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board.numQueens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() == 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board.size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() :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</a:tabLst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 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True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</a:tabLst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else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: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</a:tabLst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 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for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row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in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range( 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board.size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() ):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</a:tabLst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   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board.unguarded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( row, 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col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):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</a:tabLst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      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board.placeQueen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( row, 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col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)      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</a:tabLst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     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board.solveNQueens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( board, col+1 ) :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</a:tabLst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       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True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</a:tabLst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     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else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: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</a:tabLst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        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board.removeQueen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( row, 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col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) 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</a:tabLst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         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</a:tabLst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 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False      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</a:tabLst>
            </a:pPr>
            <a:endParaRPr lang="en-US" dirty="0">
              <a:solidFill>
                <a:srgbClr val="000000"/>
              </a:solidFill>
              <a:latin typeface="Courier New" pitchFamily="49" charset="0"/>
              <a:ea typeface="Bitstream Vera Sans" charset="0"/>
              <a:cs typeface="Bitstream Vera Sans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 if a number is a prime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719" y="1417638"/>
            <a:ext cx="7572182" cy="3925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63398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D8F23CE7-20A2-4A35-8F6B-BC57D30AC801}" type="slidenum">
              <a:rPr lang="en-US"/>
              <a:pPr/>
              <a:t>4</a:t>
            </a:fld>
            <a:endParaRPr lang="en-US"/>
          </a:p>
        </p:txBody>
      </p:sp>
      <p:sp>
        <p:nvSpPr>
          <p:cNvPr id="53249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52640" cy="1144921"/>
          </a:xfrm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Playing Tic-</a:t>
            </a:r>
            <a:r>
              <a:rPr lang="en-US" dirty="0" err="1"/>
              <a:t>Tac</a:t>
            </a:r>
            <a:r>
              <a:rPr lang="en-US" dirty="0"/>
              <a:t>-Toe</a:t>
            </a:r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0" y="1656174"/>
            <a:ext cx="7659360" cy="4526396"/>
          </a:xfrm>
          <a:ln/>
        </p:spPr>
        <p:txBody>
          <a:bodyPr/>
          <a:lstStyle/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Consider the game of tic-tac-toe</a:t>
            </a: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If you play tic-tac-toe against a computer, how does the computer make its decisions?</a:t>
            </a:r>
          </a:p>
        </p:txBody>
      </p:sp>
      <p:pic>
        <p:nvPicPr>
          <p:cNvPr id="532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03040" y="4339176"/>
            <a:ext cx="1843200" cy="184339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5325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69280" y="4339176"/>
            <a:ext cx="1843200" cy="184339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47B5C4C5-BBD2-4E65-A26B-4A69F97E78DF}" type="slidenum">
              <a:rPr lang="en-US"/>
              <a:pPr/>
              <a:t>5</a:t>
            </a:fld>
            <a:endParaRPr lang="en-US"/>
          </a:p>
        </p:txBody>
      </p:sp>
      <p:sp>
        <p:nvSpPr>
          <p:cNvPr id="54273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52640" cy="1144921"/>
          </a:xfrm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Game Tree</a:t>
            </a:r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0" y="1418550"/>
            <a:ext cx="7659360" cy="4526396"/>
          </a:xfrm>
          <a:ln/>
        </p:spPr>
        <p:txBody>
          <a:bodyPr>
            <a:normAutofit lnSpcReduction="10000"/>
          </a:bodyPr>
          <a:lstStyle/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Provides the sequence of all possible moves that can be made in the game for both opponents.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The computer can evaluate the game tree and determine its best move.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For tic-tac-toe, the best move is one that</a:t>
            </a:r>
          </a:p>
          <a:p>
            <a:pPr marL="1175057" lvl="2" indent="-260644">
              <a:buSzPct val="75000"/>
              <a:buFont typeface="Symbol" charset="2"/>
              <a:buChar char="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allows it to win before its opponent</a:t>
            </a:r>
          </a:p>
          <a:p>
            <a:pPr marL="1175057" lvl="2" indent="-260644">
              <a:buSzPct val="75000"/>
              <a:buFont typeface="Symbol" charset="2"/>
              <a:buChar char="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in the fewest possible moves.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The “computer” can evaluate every possible move much faster than a human.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7C4D4F2A-9DC1-4D7B-980D-26F6E87B3F9A}" type="slidenum">
              <a:rPr lang="en-US"/>
              <a:pPr/>
              <a:t>6</a:t>
            </a:fld>
            <a:endParaRPr lang="en-US"/>
          </a:p>
        </p:txBody>
      </p:sp>
      <p:sp>
        <p:nvSpPr>
          <p:cNvPr id="55297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52640" cy="1144921"/>
          </a:xfrm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Game Tree Example</a:t>
            </a:r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0" y="1656174"/>
            <a:ext cx="7659360" cy="4526396"/>
          </a:xfrm>
          <a:ln/>
        </p:spPr>
        <p:txBody>
          <a:bodyPr/>
          <a:lstStyle/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Suppose you </a:t>
            </a:r>
            <a:r>
              <a:rPr lang="en-US" dirty="0" smtClean="0"/>
              <a:t>(O) have </a:t>
            </a:r>
            <a:r>
              <a:rPr lang="en-US" dirty="0"/>
              <a:t>been playing against the </a:t>
            </a:r>
            <a:r>
              <a:rPr lang="en-US" dirty="0" smtClean="0"/>
              <a:t>computer (X)</a:t>
            </a:r>
            <a:endParaRPr lang="en-US" dirty="0"/>
          </a:p>
          <a:p>
            <a:pPr marL="391686" indent="-293764">
              <a:buSzPct val="45000"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and now it's the computer's turn.</a:t>
            </a:r>
          </a:p>
        </p:txBody>
      </p:sp>
      <p:pic>
        <p:nvPicPr>
          <p:cNvPr id="552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50400" y="3570621"/>
            <a:ext cx="1843200" cy="184339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DB747F03-DD92-4DA8-AC73-CBE2B3E6629D}" type="slidenum">
              <a:rPr lang="en-US"/>
              <a:pPr/>
              <a:t>7</a:t>
            </a:fld>
            <a:endParaRPr lang="en-US"/>
          </a:p>
        </p:txBody>
      </p:sp>
      <p:sp>
        <p:nvSpPr>
          <p:cNvPr id="56321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52640" cy="1144921"/>
          </a:xfrm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Game Tree Example</a:t>
            </a:r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0" y="1656174"/>
            <a:ext cx="7659360" cy="4526396"/>
          </a:xfrm>
          <a:ln/>
        </p:spPr>
        <p:txBody>
          <a:bodyPr/>
          <a:lstStyle/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The computer would need to evaluate all of </a:t>
            </a:r>
            <a:r>
              <a:rPr lang="en-US" dirty="0" smtClean="0"/>
              <a:t>its </a:t>
            </a:r>
            <a:r>
              <a:rPr lang="en-US" dirty="0"/>
              <a:t>possible moves to determine the best.</a:t>
            </a:r>
          </a:p>
        </p:txBody>
      </p:sp>
      <p:pic>
        <p:nvPicPr>
          <p:cNvPr id="563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41760" y="2695963"/>
            <a:ext cx="7560000" cy="310640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BF42F5FE-C256-4A76-A1C7-2BA9B8AE045F}" type="slidenum">
              <a:rPr lang="en-US"/>
              <a:pPr/>
              <a:t>8</a:t>
            </a:fld>
            <a:endParaRPr lang="en-US"/>
          </a:p>
        </p:txBody>
      </p:sp>
      <p:sp>
        <p:nvSpPr>
          <p:cNvPr id="57345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52640" cy="1144921"/>
          </a:xfrm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Game Tree Example</a:t>
            </a:r>
          </a:p>
        </p:txBody>
      </p:sp>
      <p:sp>
        <p:nvSpPr>
          <p:cNvPr id="573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0" y="1418550"/>
            <a:ext cx="7659360" cy="1498506"/>
          </a:xfrm>
          <a:ln/>
        </p:spPr>
        <p:txBody>
          <a:bodyPr>
            <a:normAutofit lnSpcReduction="10000"/>
          </a:bodyPr>
          <a:lstStyle/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The following figure shows the rest of the tree for a movement in the upper-right square.</a:t>
            </a:r>
          </a:p>
        </p:txBody>
      </p:sp>
      <p:pic>
        <p:nvPicPr>
          <p:cNvPr id="573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01960" y="2778142"/>
            <a:ext cx="4534560" cy="377031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5725BBAB-DE0B-489A-814B-2316B4E86C36}" type="slidenum">
              <a:rPr lang="en-US"/>
              <a:pPr/>
              <a:t>9</a:t>
            </a:fld>
            <a:endParaRPr lang="en-US"/>
          </a:p>
        </p:txBody>
      </p:sp>
      <p:sp>
        <p:nvSpPr>
          <p:cNvPr id="58369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52640" cy="1144921"/>
          </a:xfrm>
          <a:solidFill>
            <a:srgbClr val="E6E6E6"/>
          </a:solidFill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The 8-Queens Problem</a:t>
            </a:r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0" y="1656174"/>
            <a:ext cx="7659360" cy="4526396"/>
          </a:xfrm>
          <a:ln/>
        </p:spPr>
        <p:txBody>
          <a:bodyPr/>
          <a:lstStyle/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The task is to place 8 queens onto a chessboard such that no queen can </a:t>
            </a:r>
            <a:r>
              <a:rPr lang="en-US" dirty="0" smtClean="0"/>
              <a:t>attack </a:t>
            </a:r>
            <a:r>
              <a:rPr lang="en-US" dirty="0"/>
              <a:t>another queen.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Uses a standard 8 x 8 chess board.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There are 92 solutions to this problem.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Element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2394</TotalTime>
  <Words>760</Words>
  <Application>Microsoft Office PowerPoint</Application>
  <PresentationFormat>On-screen Show (4:3)</PresentationFormat>
  <Paragraphs>136</Paragraphs>
  <Slides>25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6" baseType="lpstr">
      <vt:lpstr>ＭＳ Ｐゴシック</vt:lpstr>
      <vt:lpstr>Arial</vt:lpstr>
      <vt:lpstr>Bitstream Vera Sans</vt:lpstr>
      <vt:lpstr>Calibri</vt:lpstr>
      <vt:lpstr>Courier New</vt:lpstr>
      <vt:lpstr>Palatino Linotype</vt:lpstr>
      <vt:lpstr>Symbol</vt:lpstr>
      <vt:lpstr>Times New Roman</vt:lpstr>
      <vt:lpstr>WenQuanYi Zen Hei</vt:lpstr>
      <vt:lpstr>Wingdings</vt:lpstr>
      <vt:lpstr>Office Theme</vt:lpstr>
      <vt:lpstr>PowerPoint Presentation</vt:lpstr>
      <vt:lpstr>Recursive binary search</vt:lpstr>
      <vt:lpstr>Check if a number is a prime</vt:lpstr>
      <vt:lpstr>Playing Tic-Tac-Toe</vt:lpstr>
      <vt:lpstr>Game Tree</vt:lpstr>
      <vt:lpstr>Game Tree Example</vt:lpstr>
      <vt:lpstr>Game Tree Example</vt:lpstr>
      <vt:lpstr>Game Tree Example</vt:lpstr>
      <vt:lpstr>The 8-Queens Problem</vt:lpstr>
      <vt:lpstr>Queen Moves</vt:lpstr>
      <vt:lpstr>Sample Solutions</vt:lpstr>
      <vt:lpstr>4-Queens Problem</vt:lpstr>
      <vt:lpstr>4-Queens Problem</vt:lpstr>
      <vt:lpstr>4-Queens Problem</vt:lpstr>
      <vt:lpstr>4-Queens Problem</vt:lpstr>
      <vt:lpstr>4-Queens Problem</vt:lpstr>
      <vt:lpstr>4-Queens Problem</vt:lpstr>
      <vt:lpstr>4-Queens Problem</vt:lpstr>
      <vt:lpstr>4-Queens Problem</vt:lpstr>
      <vt:lpstr>4-Queens Problem</vt:lpstr>
      <vt:lpstr>4-Queens Problem</vt:lpstr>
      <vt:lpstr>4-Queens Problem</vt:lpstr>
      <vt:lpstr>4-Queens Problem</vt:lpstr>
      <vt:lpstr>N-Queens Board ADT</vt:lpstr>
      <vt:lpstr>8-Queens Solution</vt:lpstr>
    </vt:vector>
  </TitlesOfParts>
  <Company>Bucknell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 to Computer Science II</dc:title>
  <dc:creator>Evan Peck</dc:creator>
  <cp:lastModifiedBy>Xiannong Meng</cp:lastModifiedBy>
  <cp:revision>120</cp:revision>
  <dcterms:created xsi:type="dcterms:W3CDTF">2014-08-26T14:03:51Z</dcterms:created>
  <dcterms:modified xsi:type="dcterms:W3CDTF">2017-09-04T13:54:07Z</dcterms:modified>
</cp:coreProperties>
</file>