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93" r:id="rId2"/>
    <p:sldId id="316" r:id="rId3"/>
    <p:sldId id="317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61" autoAdjust="0"/>
  </p:normalViewPr>
  <p:slideViewPr>
    <p:cSldViewPr snapToGrid="0" snapToObjects="1">
      <p:cViewPr varScale="1">
        <p:scale>
          <a:sx n="76" d="100"/>
          <a:sy n="76" d="100"/>
        </p:scale>
        <p:origin x="26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CBF2-F22D-FC4D-A174-28B7428B8D70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FB70-5828-4B4D-A7B0-91A8D38A1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6C3461-B529-4C23-B9FC-50EC669E56C3}" type="slidenum">
              <a:rPr lang="en-US"/>
              <a:pPr/>
              <a:t>12</a:t>
            </a:fld>
            <a:endParaRPr lang="en-US"/>
          </a:p>
        </p:txBody>
      </p:sp>
      <p:sp>
        <p:nvSpPr>
          <p:cNvPr id="134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91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93F0C3-83D9-4E78-964E-046C6A5643A6}" type="slidenum">
              <a:rPr lang="en-US"/>
              <a:pPr/>
              <a:t>13</a:t>
            </a:fld>
            <a:endParaRPr lang="en-US"/>
          </a:p>
        </p:txBody>
      </p:sp>
      <p:sp>
        <p:nvSpPr>
          <p:cNvPr id="135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64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0EF4F0-3902-4AC7-A693-E4B90D78BC8A}" type="slidenum">
              <a:rPr lang="en-US"/>
              <a:pPr/>
              <a:t>14</a:t>
            </a:fld>
            <a:endParaRPr lang="en-US"/>
          </a:p>
        </p:txBody>
      </p:sp>
      <p:sp>
        <p:nvSpPr>
          <p:cNvPr id="136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51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4A293E-E5AB-48D5-96C5-A3463FBEFBC7}" type="slidenum">
              <a:rPr lang="en-US"/>
              <a:pPr/>
              <a:t>15</a:t>
            </a:fld>
            <a:endParaRPr lang="en-US"/>
          </a:p>
        </p:txBody>
      </p:sp>
      <p:sp>
        <p:nvSpPr>
          <p:cNvPr id="137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19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2FED5C-90AF-4FDD-9937-E6BEDDB4EBA7}" type="slidenum">
              <a:rPr lang="en-US"/>
              <a:pPr/>
              <a:t>16</a:t>
            </a:fld>
            <a:endParaRPr lang="en-US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71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31B496-04EB-4A7F-9DA5-510D49917714}" type="slidenum">
              <a:rPr lang="en-US"/>
              <a:pPr/>
              <a:t>17</a:t>
            </a:fld>
            <a:endParaRPr lang="en-US"/>
          </a:p>
        </p:txBody>
      </p:sp>
      <p:sp>
        <p:nvSpPr>
          <p:cNvPr id="139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12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0A8A3F-2B9E-47C1-8B9F-00DBF7290990}" type="slidenum">
              <a:rPr lang="en-US"/>
              <a:pPr/>
              <a:t>18</a:t>
            </a:fld>
            <a:endParaRPr lang="en-US"/>
          </a:p>
        </p:txBody>
      </p:sp>
      <p:sp>
        <p:nvSpPr>
          <p:cNvPr id="140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04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30159D-9896-4A82-8053-29CF7F7F6FD3}" type="slidenum">
              <a:rPr lang="en-US"/>
              <a:pPr/>
              <a:t>19</a:t>
            </a:fld>
            <a:endParaRPr lang="en-US"/>
          </a:p>
        </p:txBody>
      </p:sp>
      <p:sp>
        <p:nvSpPr>
          <p:cNvPr id="141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56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B4CA42-5EE3-43D0-A789-337814870C17}" type="slidenum">
              <a:rPr lang="en-US"/>
              <a:pPr/>
              <a:t>20</a:t>
            </a:fld>
            <a:endParaRPr lang="en-US"/>
          </a:p>
        </p:txBody>
      </p:sp>
      <p:sp>
        <p:nvSpPr>
          <p:cNvPr id="142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81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D0D83C-2553-4BAB-A781-628EE0C15430}" type="slidenum">
              <a:rPr lang="en-US"/>
              <a:pPr/>
              <a:t>21</a:t>
            </a:fld>
            <a:endParaRPr lang="en-US"/>
          </a:p>
        </p:txBody>
      </p:sp>
      <p:sp>
        <p:nvSpPr>
          <p:cNvPr id="143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5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1A7BC2-86D2-43C0-ABE8-954B06FA96CE}" type="slidenum">
              <a:rPr lang="en-US"/>
              <a:pPr/>
              <a:t>4</a:t>
            </a:fld>
            <a:endParaRPr lang="en-US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81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C7CAEF-4B04-4974-908A-AB30338295FA}" type="slidenum">
              <a:rPr lang="en-US"/>
              <a:pPr/>
              <a:t>22</a:t>
            </a:fld>
            <a:endParaRPr lang="en-US"/>
          </a:p>
        </p:txBody>
      </p:sp>
      <p:sp>
        <p:nvSpPr>
          <p:cNvPr id="144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39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13A3FB-B54C-4D11-A1AB-91540AFAE4F1}" type="slidenum">
              <a:rPr lang="en-US"/>
              <a:pPr/>
              <a:t>23</a:t>
            </a:fld>
            <a:endParaRPr lang="en-US"/>
          </a:p>
        </p:txBody>
      </p:sp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66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703D96-86E1-4430-B23B-721FFC55C61F}" type="slidenum">
              <a:rPr lang="en-US"/>
              <a:pPr/>
              <a:t>24</a:t>
            </a:fld>
            <a:endParaRPr lang="en-US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654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C8BEF8-34A0-48D8-8DAA-66AA13B957B9}" type="slidenum">
              <a:rPr lang="en-US"/>
              <a:pPr/>
              <a:t>25</a:t>
            </a:fld>
            <a:endParaRPr lang="en-US"/>
          </a:p>
        </p:txBody>
      </p:sp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E71D59-318C-41E0-BD91-EEDECF7052CE}" type="slidenum">
              <a:rPr lang="en-US"/>
              <a:pPr/>
              <a:t>5</a:t>
            </a:fld>
            <a:endParaRPr lang="en-US"/>
          </a:p>
        </p:txBody>
      </p:sp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7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4131E5-CA35-4892-9DEC-9C211794095E}" type="slidenum">
              <a:rPr lang="en-US"/>
              <a:pPr/>
              <a:t>6</a:t>
            </a:fld>
            <a:endParaRPr lang="en-US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62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4E8001-6C53-45F5-8D49-F88AAE77F2EA}" type="slidenum">
              <a:rPr lang="en-US"/>
              <a:pPr/>
              <a:t>7</a:t>
            </a:fld>
            <a:endParaRPr lang="en-US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3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C16FBE-1D68-44F8-AAF5-3634DA0BB1DA}" type="slidenum">
              <a:rPr lang="en-US"/>
              <a:pPr/>
              <a:t>8</a:t>
            </a:fld>
            <a:endParaRPr lang="en-US"/>
          </a:p>
        </p:txBody>
      </p:sp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77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F4B51D-C940-430F-8499-2855F95CE8BF}" type="slidenum">
              <a:rPr lang="en-US"/>
              <a:pPr/>
              <a:t>9</a:t>
            </a:fld>
            <a:endParaRPr lang="en-US"/>
          </a:p>
        </p:txBody>
      </p:sp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E496D1-352F-4B5C-96F4-ED17839DEE43}" type="slidenum">
              <a:rPr lang="en-US"/>
              <a:pPr/>
              <a:t>10</a:t>
            </a:fld>
            <a:endParaRPr lang="en-US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36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F53483-A482-46D9-BD23-296EFAF86331}" type="slidenum">
              <a:rPr lang="en-US"/>
              <a:pPr/>
              <a:t>11</a:t>
            </a:fld>
            <a:endParaRPr lang="en-US"/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4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587077"/>
            <a:ext cx="726804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Intro to Computer Science II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3206749"/>
            <a:ext cx="4114440" cy="1244673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Recursions  (2)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3C18D94-CF39-4E1D-AAED-EEE870EBD39A}" type="slidenum">
              <a:rPr lang="en-US"/>
              <a:pPr/>
              <a:t>10</a:t>
            </a:fld>
            <a:endParaRPr lang="en-US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Queen Moves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queen can move and attack any piece of the opponent by moving in any direction along a straight line.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0240" y="3297326"/>
            <a:ext cx="2962080" cy="2962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A8F2064-61D5-413F-895D-EDDA8648542C}" type="slidenum">
              <a:rPr lang="en-US"/>
              <a:pPr/>
              <a:t>11</a:t>
            </a:fld>
            <a:endParaRPr lang="en-US"/>
          </a:p>
        </p:txBody>
      </p:sp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Sample Solutions</a:t>
            </a: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4081" y="2076699"/>
            <a:ext cx="7397280" cy="3315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569E8A8-EEBB-4FC0-8871-0F3583148512}" type="slidenum">
              <a:rPr lang="en-US"/>
              <a:pPr/>
              <a:t>12</a:t>
            </a:fld>
            <a:endParaRPr lang="en-US"/>
          </a:p>
        </p:txBody>
      </p:sp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5805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To develop an algorithm, we consider the smaller 4-queens problem.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Since no two queens can occupy the same column, we can proceed one column at a time.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Place a queen in position (0, 0).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4647657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D2169F-629D-4E48-B954-E8BB5EFF15F2}" type="slidenum">
              <a:rPr lang="en-US"/>
              <a:pPr/>
              <a:t>13</a:t>
            </a:fld>
            <a:endParaRPr lang="en-US"/>
          </a:p>
        </p:txBody>
      </p:sp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This move eliminates a number of squares for the placement of additional queens.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2903345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739E68A-E1B8-4DB4-AE2C-B6314907EB26}" type="slidenum">
              <a:rPr lang="en-US"/>
              <a:pPr/>
              <a:t>14</a:t>
            </a:fld>
            <a:endParaRPr lang="en-US"/>
          </a:p>
        </p:txBody>
      </p:sp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move to the second column and place a queen at position (2, 1)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2903345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9DBD6B3-F97B-4B98-BAEB-E05EFF39E676}" type="slidenum">
              <a:rPr lang="en-US"/>
              <a:pPr/>
              <a:t>15</a:t>
            </a:fld>
            <a:endParaRPr lang="en-US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9000" y="1358783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3</a:t>
            </a:r>
            <a:r>
              <a:rPr lang="en-US" baseline="33000" dirty="0"/>
              <a:t>rd</a:t>
            </a:r>
            <a:r>
              <a:rPr lang="en-US" dirty="0"/>
              <a:t> queen should be placed </a:t>
            </a:r>
            <a:r>
              <a:rPr lang="en-US" dirty="0" smtClean="0"/>
              <a:t>in the 3</a:t>
            </a:r>
            <a:r>
              <a:rPr lang="en-US" baseline="33000" dirty="0" smtClean="0"/>
              <a:t>rd</a:t>
            </a:r>
            <a:r>
              <a:rPr lang="en-US" dirty="0" smtClean="0"/>
              <a:t> column. 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But there are no open cells in the third column.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So there is no solution based on the placement of the first 2 queens.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4658890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4F93C2A-44A2-4547-ACF5-7B8E4AC85B62}" type="slidenum">
              <a:rPr lang="en-US"/>
              <a:pPr/>
              <a:t>16</a:t>
            </a:fld>
            <a:endParaRPr lang="en-US"/>
          </a:p>
        </p:txBody>
      </p:sp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have to backtrack: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go back to the previous column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pickup the last queen placed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try to find another valid cell in that column.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3927164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21FB4CA-1623-4936-BCBC-B678ACF3F615}" type="slidenum">
              <a:rPr lang="en-US"/>
              <a:pPr/>
              <a:t>17</a:t>
            </a:fld>
            <a:endParaRPr lang="en-US"/>
          </a:p>
        </p:txBody>
      </p:sp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Place a queen at position (3,1) and move forward.</a:t>
            </a: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2695963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B11C7B0-6B8B-4391-948E-37593F58C770}" type="slidenum">
              <a:rPr lang="en-US"/>
              <a:pPr/>
              <a:t>18</a:t>
            </a:fld>
            <a:endParaRPr lang="en-US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 the 3</a:t>
            </a:r>
            <a:r>
              <a:rPr lang="en-US" baseline="33000" dirty="0"/>
              <a:t>rd</a:t>
            </a:r>
            <a:r>
              <a:rPr lang="en-US" dirty="0"/>
              <a:t> column, we can now place a queen at position (1,2).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But now we have no open slots in the 4</a:t>
            </a:r>
            <a:r>
              <a:rPr lang="en-US" baseline="33000" dirty="0"/>
              <a:t>th</a:t>
            </a:r>
            <a:r>
              <a:rPr lang="en-US" dirty="0"/>
              <a:t> column.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3850357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F872BB1-20BF-4BB2-AF82-7552549A97AC}" type="slidenum">
              <a:rPr lang="en-US"/>
              <a:pPr/>
              <a:t>19</a:t>
            </a:fld>
            <a:endParaRPr lang="en-US"/>
          </a:p>
        </p:txBody>
      </p:sp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again must backtrack and pick up the queen from the 3</a:t>
            </a:r>
            <a:r>
              <a:rPr lang="en-US" baseline="33000" dirty="0"/>
              <a:t>rd</a:t>
            </a:r>
            <a:r>
              <a:rPr lang="en-US" dirty="0"/>
              <a:t> column.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But there are no other empty cells in the 3</a:t>
            </a:r>
            <a:r>
              <a:rPr lang="en-US" baseline="33000" dirty="0"/>
              <a:t>rd</a:t>
            </a:r>
            <a:r>
              <a:rPr lang="en-US" dirty="0"/>
              <a:t> column. 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4282532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binary search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175" y="1532109"/>
            <a:ext cx="5671649" cy="424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03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981BB8-0A4D-4081-AB9F-F8F8CB01A749}" type="slidenum">
              <a:rPr lang="en-US"/>
              <a:pPr/>
              <a:t>20</a:t>
            </a:fld>
            <a:endParaRPr lang="en-US"/>
          </a:p>
        </p:txBody>
      </p:sp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must backtrack yet again and pick up the queen from the 2</a:t>
            </a:r>
            <a:r>
              <a:rPr lang="en-US" baseline="33000" dirty="0"/>
              <a:t>rd</a:t>
            </a:r>
            <a:r>
              <a:rPr lang="en-US" dirty="0"/>
              <a:t> column.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But there are no other empty cells in the 2</a:t>
            </a:r>
            <a:r>
              <a:rPr lang="en-US" baseline="33000" dirty="0"/>
              <a:t>nd</a:t>
            </a:r>
            <a:r>
              <a:rPr lang="en-US" dirty="0"/>
              <a:t> </a:t>
            </a:r>
            <a:r>
              <a:rPr lang="en-US" baseline="33000" dirty="0"/>
              <a:t> </a:t>
            </a:r>
            <a:r>
              <a:rPr lang="en-US" dirty="0"/>
              <a:t> column either.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4108752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5AB765-835E-4284-B820-6357B1DFB03D}" type="slidenum">
              <a:rPr lang="en-US"/>
              <a:pPr/>
              <a:t>21</a:t>
            </a:fld>
            <a:endParaRPr lang="en-US"/>
          </a:p>
        </p:txBody>
      </p:sp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174"/>
            <a:ext cx="781200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So we backtrack one more time and pick up the queen from the 1</a:t>
            </a:r>
            <a:r>
              <a:rPr lang="en-US" baseline="33000" dirty="0"/>
              <a:t>st</a:t>
            </a:r>
            <a:r>
              <a:rPr lang="en-US" dirty="0"/>
              <a:t> column.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then try again to place a queen in the 1</a:t>
            </a:r>
            <a:r>
              <a:rPr lang="en-US" baseline="33000" dirty="0"/>
              <a:t>st</a:t>
            </a:r>
            <a:r>
              <a:rPr lang="en-US" dirty="0"/>
              <a:t>  column.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3893433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FB79B7-1929-4EE8-9CA6-A0EB06DA8E42}" type="slidenum">
              <a:rPr lang="en-US"/>
              <a:pPr/>
              <a:t>22</a:t>
            </a:fld>
            <a:endParaRPr lang="en-US"/>
          </a:p>
        </p:txBody>
      </p:sp>
      <p:sp>
        <p:nvSpPr>
          <p:cNvPr id="716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 the 1</a:t>
            </a:r>
            <a:r>
              <a:rPr lang="en-US" baseline="33000" dirty="0"/>
              <a:t>st</a:t>
            </a:r>
            <a:r>
              <a:rPr lang="en-US" dirty="0"/>
              <a:t> column, we can place a queen at position (1, 0).  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200" y="3344793"/>
            <a:ext cx="2073600" cy="2073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62D5093-C3B5-4DC5-9BF1-0297F1857705}" type="slidenum">
              <a:rPr lang="en-US"/>
              <a:pPr/>
              <a:t>23</a:t>
            </a:fld>
            <a:endParaRPr lang="en-US"/>
          </a:p>
        </p:txBody>
      </p:sp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again continue with the process and attempt to find open positions in each of the remaining columns.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can use a similar approach to solve the original 8-queens problem. </a:t>
            </a:r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3600" y="4512956"/>
            <a:ext cx="7212960" cy="1843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1B7D4CC-C3B7-46C6-A31C-C2CB3C0512D5}" type="slidenum">
              <a:rPr lang="en-US"/>
              <a:pPr/>
              <a:t>24</a:t>
            </a:fld>
            <a:endParaRPr lang="en-US"/>
          </a:p>
        </p:txBody>
      </p:sp>
      <p:sp>
        <p:nvSpPr>
          <p:cNvPr id="737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N-Queens Board ADT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</a:t>
            </a:r>
            <a:r>
              <a:rPr lang="en-US" i="1" dirty="0">
                <a:solidFill>
                  <a:srgbClr val="003B7C"/>
                </a:solidFill>
              </a:rPr>
              <a:t>n-queens board</a:t>
            </a:r>
            <a:r>
              <a:rPr lang="en-US" dirty="0"/>
              <a:t> is used for positioning queens on a square board for use in solving the n-queens problem.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consists of </a:t>
            </a:r>
            <a:r>
              <a:rPr lang="en-US" i="1" dirty="0"/>
              <a:t>n x n</a:t>
            </a:r>
            <a:r>
              <a:rPr lang="en-US" dirty="0"/>
              <a:t> squares.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each square is identified by index </a:t>
            </a:r>
            <a:r>
              <a:rPr lang="en-US" i="1" dirty="0"/>
              <a:t>[0...n)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/>
        </p:nvGraphicFramePr>
        <p:xfrm>
          <a:off x="1723681" y="4960170"/>
          <a:ext cx="6222240" cy="1761305"/>
        </p:xfrm>
        <a:graphic>
          <a:graphicData uri="http://schemas.openxmlformats.org/drawingml/2006/table">
            <a:tbl>
              <a:tblPr/>
              <a:tblGrid>
                <a:gridCol w="3111840"/>
                <a:gridCol w="3110400"/>
              </a:tblGrid>
              <a:tr h="1761305">
                <a:tc>
                  <a:txBody>
                    <a:bodyPr/>
                    <a:lstStyle/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NQueensBoard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n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size()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numQueens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unguarded( row,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col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</a:txBody>
                  <a:tcPr marL="57473" marR="57473" marT="188766" marB="57479" horzOverflow="overflow">
                    <a:lnL>
                      <a:noFill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placeQueen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row,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col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removeQueen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row,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col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reset()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draw()</a:t>
                      </a:r>
                    </a:p>
                  </a:txBody>
                  <a:tcPr marL="57473" marR="57473" marT="188766" marB="57479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88FCAAE-EB0F-441B-A076-4EAC16F20FD4}" type="slidenum">
              <a:rPr lang="en-US"/>
              <a:pPr/>
              <a:t>25</a:t>
            </a:fld>
            <a:endParaRPr lang="en-US"/>
          </a:p>
        </p:txBody>
      </p:sp>
      <p:sp>
        <p:nvSpPr>
          <p:cNvPr id="747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8-Queens Solution</a:t>
            </a: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647360" y="1602889"/>
            <a:ext cx="5847840" cy="3583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2343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solveNQueens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board,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col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):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board.numQueens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board.size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()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True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row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range(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board.size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() ):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board.unguarded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row,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col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board.placeQueen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row,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col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   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board.solveNQueens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board, col+1 )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True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board.removeQueen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row,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col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False   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if a number is a prime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9" y="1417638"/>
            <a:ext cx="7572182" cy="392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3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8F23CE7-20A2-4A35-8F6B-BC57D30AC801}" type="slidenum">
              <a:rPr lang="en-US"/>
              <a:pPr/>
              <a:t>4</a:t>
            </a:fld>
            <a:endParaRPr lang="en-US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Playing Tic-</a:t>
            </a:r>
            <a:r>
              <a:rPr lang="en-US" dirty="0" err="1"/>
              <a:t>Tac</a:t>
            </a:r>
            <a:r>
              <a:rPr lang="en-US" dirty="0"/>
              <a:t>-Toe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Consider the game of tic-tac-toe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If you play tic-tac-toe against a computer, how does the computer make its decisions?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3040" y="4339176"/>
            <a:ext cx="1843200" cy="1843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9280" y="4339176"/>
            <a:ext cx="1843200" cy="1843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B5C4C5-BBD2-4E65-A26B-4A69F97E78DF}" type="slidenum">
              <a:rPr lang="en-US"/>
              <a:pPr/>
              <a:t>5</a:t>
            </a:fld>
            <a:endParaRPr lang="en-US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Game Tree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18550"/>
            <a:ext cx="7659360" cy="452639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Provides the sequence of all possible moves that can be made in the game for both opponents.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computer can evaluate the game tree and determine its best move.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For tic-tac-toe, the best move is one that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allows it to win before its opponent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 the fewest possible moves.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“computer” can evaluate every possible move much faster than a human.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C4D4F2A-9DC1-4D7B-980D-26F6E87B3F9A}" type="slidenum">
              <a:rPr lang="en-US"/>
              <a:pPr/>
              <a:t>6</a:t>
            </a:fld>
            <a:endParaRPr lang="en-US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Game Tree Example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Suppose you </a:t>
            </a:r>
            <a:r>
              <a:rPr lang="en-US" dirty="0" smtClean="0"/>
              <a:t>(O) have </a:t>
            </a:r>
            <a:r>
              <a:rPr lang="en-US" dirty="0"/>
              <a:t>been playing against the </a:t>
            </a:r>
            <a:r>
              <a:rPr lang="en-US" dirty="0" smtClean="0"/>
              <a:t>computer (X)</a:t>
            </a:r>
            <a:endParaRPr lang="en-US" dirty="0"/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and now it's the computer's turn.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0400" y="3570621"/>
            <a:ext cx="1843200" cy="1843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B747F03-DD92-4DA8-AC73-CBE2B3E6629D}" type="slidenum">
              <a:rPr lang="en-US"/>
              <a:pPr/>
              <a:t>7</a:t>
            </a:fld>
            <a:endParaRPr lang="en-US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Game Tree Example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computer would need to evaluate all of </a:t>
            </a:r>
            <a:r>
              <a:rPr lang="en-US" dirty="0" smtClean="0"/>
              <a:t>its </a:t>
            </a:r>
            <a:r>
              <a:rPr lang="en-US" dirty="0"/>
              <a:t>possible moves to determine the best.</a:t>
            </a: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1760" y="2695963"/>
            <a:ext cx="7560000" cy="31064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F42F5FE-C256-4A76-A1C7-2BA9B8AE045F}" type="slidenum">
              <a:rPr lang="en-US"/>
              <a:pPr/>
              <a:t>8</a:t>
            </a:fld>
            <a:endParaRPr 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Game Tree Example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18550"/>
            <a:ext cx="7659360" cy="149850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following figure shows the rest of the tree for a movement in the upper-right square.</a:t>
            </a: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960" y="2778142"/>
            <a:ext cx="4534560" cy="37703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725BBAB-DE0B-489A-814B-2316B4E86C36}" type="slidenum">
              <a:rPr lang="en-US"/>
              <a:pPr/>
              <a:t>9</a:t>
            </a:fld>
            <a:endParaRPr lang="en-US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solidFill>
            <a:srgbClr val="E6E6E6"/>
          </a:solidFill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8-Queens Problem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task is to place 8 queens onto a chessboard such that no queen can </a:t>
            </a:r>
            <a:r>
              <a:rPr lang="en-US" dirty="0" smtClean="0"/>
              <a:t>attack </a:t>
            </a:r>
            <a:r>
              <a:rPr lang="en-US" dirty="0"/>
              <a:t>another queen.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Uses a standard 8 x 8 chess board.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There are 92 solutions to this problem.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760</Words>
  <Application>Microsoft Office PowerPoint</Application>
  <PresentationFormat>On-screen Show (4:3)</PresentationFormat>
  <Paragraphs>136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ＭＳ Ｐゴシック</vt:lpstr>
      <vt:lpstr>Arial</vt:lpstr>
      <vt:lpstr>Bitstream Vera Sans</vt:lpstr>
      <vt:lpstr>Calibri</vt:lpstr>
      <vt:lpstr>Courier New</vt:lpstr>
      <vt:lpstr>Palatino Linotype</vt:lpstr>
      <vt:lpstr>Symbol</vt:lpstr>
      <vt:lpstr>Times New Roman</vt:lpstr>
      <vt:lpstr>WenQuanYi Zen Hei</vt:lpstr>
      <vt:lpstr>Wingdings</vt:lpstr>
      <vt:lpstr>Office Theme</vt:lpstr>
      <vt:lpstr>PowerPoint Presentation</vt:lpstr>
      <vt:lpstr>Recursive binary search</vt:lpstr>
      <vt:lpstr>Check if a number is a prime</vt:lpstr>
      <vt:lpstr>Playing Tic-Tac-Toe</vt:lpstr>
      <vt:lpstr>Game Tree</vt:lpstr>
      <vt:lpstr>Game Tree Example</vt:lpstr>
      <vt:lpstr>Game Tree Example</vt:lpstr>
      <vt:lpstr>Game Tree Example</vt:lpstr>
      <vt:lpstr>The 8-Queens Problem</vt:lpstr>
      <vt:lpstr>Queen Moves</vt:lpstr>
      <vt:lpstr>Sample Solutions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N-Queens Board ADT</vt:lpstr>
      <vt:lpstr>8-Queens Solution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120</cp:revision>
  <dcterms:created xsi:type="dcterms:W3CDTF">2014-08-26T14:03:51Z</dcterms:created>
  <dcterms:modified xsi:type="dcterms:W3CDTF">2017-09-04T13:54:07Z</dcterms:modified>
</cp:coreProperties>
</file>