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8" r:id="rId2"/>
    <p:sldId id="256" r:id="rId3"/>
    <p:sldId id="276" r:id="rId4"/>
    <p:sldId id="279" r:id="rId5"/>
    <p:sldId id="258" r:id="rId6"/>
    <p:sldId id="261" r:id="rId7"/>
    <p:sldId id="263" r:id="rId8"/>
    <p:sldId id="265" r:id="rId9"/>
    <p:sldId id="280" r:id="rId10"/>
    <p:sldId id="259" r:id="rId11"/>
    <p:sldId id="264" r:id="rId12"/>
    <p:sldId id="257" r:id="rId13"/>
    <p:sldId id="269" r:id="rId14"/>
    <p:sldId id="270" r:id="rId15"/>
    <p:sldId id="271" r:id="rId16"/>
    <p:sldId id="273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25" autoAdjust="0"/>
  </p:normalViewPr>
  <p:slideViewPr>
    <p:cSldViewPr snapToGrid="0" snapToObjects="1"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7CAF4-2021-CD4B-9C93-23D40BD1B98D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9C0B7-EE91-5747-BEFC-14B568E6E0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57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we need to know in order to determine how fast this will run?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9C0B7-EE91-5747-BEFC-14B568E6E0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87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959726-6305-8046-9514-FFB0FDF17D29}" type="slidenum">
              <a:rPr lang="en-US"/>
              <a:pPr/>
              <a:t>13</a:t>
            </a:fld>
            <a:endParaRPr lang="en-US"/>
          </a:p>
        </p:txBody>
      </p:sp>
      <p:sp>
        <p:nvSpPr>
          <p:cNvPr id="1013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13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172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55D600-D989-4940-8504-76CE291D9BE4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24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912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180A6B-2840-3F48-95ED-F640BA0BDD34}" type="slidenum">
              <a:rPr lang="en-US"/>
              <a:pPr/>
              <a:t>15</a:t>
            </a:fld>
            <a:endParaRPr lang="en-US"/>
          </a:p>
        </p:txBody>
      </p:sp>
      <p:sp>
        <p:nvSpPr>
          <p:cNvPr id="1034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34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992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5602A3-D1E5-F640-99D0-9573278790DA}" type="slidenum">
              <a:rPr lang="en-US"/>
              <a:pPr/>
              <a:t>16</a:t>
            </a:fld>
            <a:endParaRPr lang="en-US"/>
          </a:p>
        </p:txBody>
      </p:sp>
      <p:sp>
        <p:nvSpPr>
          <p:cNvPr id="1054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54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06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D229AD-61C3-754E-BA5D-7550CAA65E8A}" type="slidenum">
              <a:rPr lang="en-US"/>
              <a:pPr/>
              <a:t>17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3230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D229AD-61C3-754E-BA5D-7550CAA65E8A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11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577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663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98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214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4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877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86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26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99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22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065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4540-2154-BC48-8D57-3E8D13878646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5FDE9-6C9C-4943-8F0E-FDFDF26B34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0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Km1K-DVNNk" TargetMode="External"/><Relationship Id="rId2" Type="http://schemas.openxmlformats.org/officeDocument/2006/relationships/hyperlink" Target="https://www.youtube.com/watch?v=VH9ZDWAqfY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gocheatsheet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ence.slc.edu/jmarshall/courses/2002/spring/cs50/BigO/index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113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51"/>
            <a:ext cx="8229600" cy="114300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00961" y="1312885"/>
            <a:ext cx="7697787" cy="4989513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 smtClean="0"/>
              <a:t>Given a function </a:t>
            </a:r>
            <a:r>
              <a:rPr lang="en-US" i="1" dirty="0" smtClean="0"/>
              <a:t>T(n)</a:t>
            </a:r>
          </a:p>
          <a:p>
            <a:pPr marL="863600" lvl="1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 smtClean="0"/>
              <a:t># of steps required for an input of size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pPr marL="863600" lvl="1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 smtClean="0"/>
              <a:t>Ex:   T</a:t>
            </a:r>
            <a:r>
              <a:rPr lang="en-US" baseline="-33000" dirty="0" smtClean="0"/>
              <a:t>2</a:t>
            </a:r>
            <a:r>
              <a:rPr lang="en-US" dirty="0" smtClean="0"/>
              <a:t>(n) = n</a:t>
            </a:r>
            <a:r>
              <a:rPr lang="en-US" baseline="33000" dirty="0" smtClean="0"/>
              <a:t>2</a:t>
            </a:r>
            <a:r>
              <a:rPr lang="en-US" dirty="0" smtClean="0"/>
              <a:t> + n</a:t>
            </a:r>
          </a:p>
          <a:p>
            <a:pPr marL="431800" indent="-323850">
              <a:spcBef>
                <a:spcPts val="3600"/>
              </a:spcBef>
              <a:spcAft>
                <a:spcPts val="9363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 smtClean="0"/>
              <a:t>Suppose there exist a function </a:t>
            </a:r>
            <a:r>
              <a:rPr lang="en-US" i="1" dirty="0" smtClean="0"/>
              <a:t>f(n)</a:t>
            </a:r>
            <a:r>
              <a:rPr lang="en-US" dirty="0" smtClean="0"/>
              <a:t> for all integers </a:t>
            </a:r>
            <a:r>
              <a:rPr lang="en-US" i="1" dirty="0" smtClean="0"/>
              <a:t>n </a:t>
            </a:r>
            <a:r>
              <a:rPr lang="en-US" i="1" u="sng" dirty="0" smtClean="0"/>
              <a:t>&gt;</a:t>
            </a:r>
            <a:r>
              <a:rPr lang="en-US" i="1" dirty="0" smtClean="0"/>
              <a:t> 0</a:t>
            </a:r>
            <a:r>
              <a:rPr lang="en-US" dirty="0" smtClean="0"/>
              <a:t>  such that</a:t>
            </a:r>
          </a:p>
          <a:p>
            <a:pPr marL="431800" indent="-323850">
              <a:buSzPct val="45000"/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 smtClean="0"/>
              <a:t>for some constant </a:t>
            </a:r>
            <a:r>
              <a:rPr lang="en-US" i="1" dirty="0" smtClean="0"/>
              <a:t>c</a:t>
            </a:r>
            <a:r>
              <a:rPr lang="en-US" dirty="0" smtClean="0"/>
              <a:t> and for all large values of </a:t>
            </a:r>
            <a:r>
              <a:rPr lang="en-US" i="1" dirty="0" smtClean="0"/>
              <a:t>n </a:t>
            </a:r>
            <a:r>
              <a:rPr lang="en-US" i="1" u="sng" dirty="0" smtClean="0"/>
              <a:t>&gt;</a:t>
            </a:r>
            <a:r>
              <a:rPr lang="en-US" i="1" dirty="0" smtClean="0"/>
              <a:t> m</a:t>
            </a:r>
            <a:r>
              <a:rPr lang="en-US" dirty="0" smtClean="0"/>
              <a:t> (a constant).</a:t>
            </a:r>
          </a:p>
          <a:p>
            <a:pPr marL="431800" indent="-323850">
              <a:buSzPct val="45000"/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i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41441" y="4587875"/>
            <a:ext cx="24193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 algn="ctr"/>
            <a:r>
              <a:rPr lang="en-US" sz="2800" dirty="0"/>
              <a:t>T(n) </a:t>
            </a:r>
            <a:r>
              <a:rPr lang="en-US" sz="2800" u="sng" dirty="0"/>
              <a:t>&lt;</a:t>
            </a:r>
            <a:r>
              <a:rPr lang="en-US" sz="2800" dirty="0"/>
              <a:t> c f(n)</a:t>
            </a:r>
          </a:p>
        </p:txBody>
      </p:sp>
    </p:spTree>
    <p:extLst>
      <p:ext uri="{BB962C8B-B14F-4D97-AF65-F5344CB8AC3E}">
        <p14:creationId xmlns:p14="http://schemas.microsoft.com/office/powerpoint/2010/main" xmlns="" val="1965837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73" y="2485641"/>
            <a:ext cx="8229600" cy="1143000"/>
          </a:xfrm>
        </p:spPr>
        <p:txBody>
          <a:bodyPr/>
          <a:lstStyle/>
          <a:p>
            <a:r>
              <a:rPr lang="en-US" dirty="0" smtClean="0"/>
              <a:t>Code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60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8393" y="929676"/>
            <a:ext cx="31325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 n^2 + 10 n log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8393" y="2129865"/>
            <a:ext cx="22771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</a:t>
            </a:r>
            <a:r>
              <a:rPr lang="en-US" sz="3200" dirty="0" smtClean="0"/>
              <a:t> log n + n/2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5230" y="964230"/>
            <a:ext cx="13332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O(n^2)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52708" y="2221524"/>
            <a:ext cx="18257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O(n log 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8393" y="3382165"/>
            <a:ext cx="27697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0.01n + 100n^2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78393" y="4568857"/>
            <a:ext cx="25617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100n + 0.1n^2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55508" y="5668367"/>
            <a:ext cx="39799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  + 0.001n^3 + 0.025n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45230" y="3303600"/>
            <a:ext cx="13332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O(n^2)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45230" y="4568032"/>
            <a:ext cx="13332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O(n^2)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45230" y="5571544"/>
            <a:ext cx="13332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O(n^3)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46200"/>
            <a:ext cx="8229600" cy="1143000"/>
          </a:xfrm>
        </p:spPr>
        <p:txBody>
          <a:bodyPr/>
          <a:lstStyle/>
          <a:p>
            <a:r>
              <a:rPr lang="en-US" dirty="0" smtClean="0"/>
              <a:t>What is the Big 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419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Code Evaluation #1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949595" y="1885557"/>
            <a:ext cx="6646261" cy="410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800" b="1" dirty="0" err="1">
                <a:latin typeface="Courier New" charset="0"/>
              </a:rPr>
              <a:t>def</a:t>
            </a:r>
            <a:r>
              <a:rPr lang="en-US" sz="2800" dirty="0">
                <a:latin typeface="Courier New" charset="0"/>
              </a:rPr>
              <a:t> ex1(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for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b="1" dirty="0">
                <a:latin typeface="Courier New" charset="0"/>
              </a:rPr>
              <a:t>in</a:t>
            </a:r>
            <a:r>
              <a:rPr lang="en-US" sz="28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count +=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return</a:t>
            </a:r>
            <a:r>
              <a:rPr lang="en-US" sz="28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286064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Code Evaluation #2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73686" y="1781947"/>
            <a:ext cx="5076237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800" b="1" dirty="0" err="1">
                <a:latin typeface="Courier New" charset="0"/>
              </a:rPr>
              <a:t>def</a:t>
            </a:r>
            <a:r>
              <a:rPr lang="en-US" sz="2800" dirty="0">
                <a:latin typeface="Courier New" charset="0"/>
              </a:rPr>
              <a:t> ex2(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for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b="1" dirty="0">
                <a:latin typeface="Courier New" charset="0"/>
              </a:rPr>
              <a:t>in</a:t>
            </a:r>
            <a:r>
              <a:rPr lang="en-US" sz="28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for</a:t>
            </a:r>
            <a:r>
              <a:rPr lang="en-US" sz="2800" dirty="0">
                <a:latin typeface="Courier New" charset="0"/>
              </a:rPr>
              <a:t> j </a:t>
            </a:r>
            <a:r>
              <a:rPr lang="en-US" sz="2800" b="1" dirty="0">
                <a:latin typeface="Courier New" charset="0"/>
              </a:rPr>
              <a:t>in</a:t>
            </a:r>
            <a:r>
              <a:rPr lang="en-US" sz="28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return</a:t>
            </a:r>
            <a:r>
              <a:rPr lang="en-US" sz="28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3112041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553253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Code Evaluation #3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46366" y="1698174"/>
            <a:ext cx="3650400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400" b="1" dirty="0" err="1">
                <a:latin typeface="Courier New" charset="0"/>
              </a:rPr>
              <a:t>def</a:t>
            </a:r>
            <a:r>
              <a:rPr lang="en-US" sz="2400" dirty="0">
                <a:latin typeface="Courier New" charset="0"/>
              </a:rPr>
              <a:t> ex3(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for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b="1" dirty="0">
                <a:latin typeface="Courier New" charset="0"/>
              </a:rPr>
              <a:t>in</a:t>
            </a:r>
            <a:r>
              <a:rPr lang="en-US" sz="24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>
                <a:latin typeface="Courier New" charset="0"/>
              </a:rPr>
              <a:t>for</a:t>
            </a:r>
            <a:r>
              <a:rPr lang="en-US" sz="2400" dirty="0">
                <a:latin typeface="Courier New" charset="0"/>
              </a:rPr>
              <a:t> j </a:t>
            </a:r>
            <a:r>
              <a:rPr lang="en-US" sz="2400" b="1" dirty="0">
                <a:latin typeface="Courier New" charset="0"/>
              </a:rPr>
              <a:t>in</a:t>
            </a:r>
            <a:r>
              <a:rPr lang="en-US" sz="24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  count += 1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return</a:t>
            </a:r>
            <a:r>
              <a:rPr lang="en-US" sz="24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6366" y="4056529"/>
            <a:ext cx="3346560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400" b="1" dirty="0" err="1">
                <a:latin typeface="Courier New" charset="0"/>
              </a:rPr>
              <a:t>def</a:t>
            </a:r>
            <a:r>
              <a:rPr lang="en-US" sz="2400" dirty="0">
                <a:latin typeface="Courier New" charset="0"/>
              </a:rPr>
              <a:t> ex3b(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for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b="1" dirty="0">
                <a:latin typeface="Courier New" charset="0"/>
              </a:rPr>
              <a:t>in</a:t>
            </a:r>
            <a:r>
              <a:rPr lang="en-US" sz="24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count += </a:t>
            </a:r>
            <a:r>
              <a:rPr lang="en-US" sz="2400" dirty="0" smtClean="0">
                <a:latin typeface="Courier New" charset="0"/>
              </a:rPr>
              <a:t>ex3( </a:t>
            </a:r>
            <a:r>
              <a:rPr lang="en-US" sz="2400" dirty="0">
                <a:latin typeface="Courier New" charset="0"/>
              </a:rPr>
              <a:t>n )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return</a:t>
            </a:r>
            <a:r>
              <a:rPr lang="en-US" sz="24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883107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Code Evaluation #4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343136" y="1624009"/>
            <a:ext cx="3803040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800" b="1" dirty="0" err="1">
                <a:latin typeface="Courier New" charset="0"/>
              </a:rPr>
              <a:t>def</a:t>
            </a:r>
            <a:r>
              <a:rPr lang="en-US" sz="2800" dirty="0">
                <a:latin typeface="Courier New" charset="0"/>
              </a:rPr>
              <a:t> ex4(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for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b="1" dirty="0">
                <a:latin typeface="Courier New" charset="0"/>
              </a:rPr>
              <a:t>in</a:t>
            </a:r>
            <a:r>
              <a:rPr lang="en-US" sz="28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</a:t>
            </a:r>
            <a:r>
              <a:rPr lang="en-US" sz="2800" b="1" dirty="0">
                <a:latin typeface="Courier New" charset="0"/>
              </a:rPr>
              <a:t>for</a:t>
            </a:r>
            <a:r>
              <a:rPr lang="en-US" sz="2800" dirty="0">
                <a:latin typeface="Courier New" charset="0"/>
              </a:rPr>
              <a:t> j </a:t>
            </a:r>
            <a:r>
              <a:rPr lang="en-US" sz="2800" b="1" dirty="0">
                <a:latin typeface="Courier New" charset="0"/>
              </a:rPr>
              <a:t>in</a:t>
            </a:r>
            <a:r>
              <a:rPr lang="en-US" sz="2800" dirty="0">
                <a:latin typeface="Courier New" charset="0"/>
              </a:rPr>
              <a:t> range( 25 ):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  count += 1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return</a:t>
            </a:r>
            <a:r>
              <a:rPr lang="en-US" sz="28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1495123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095100D-7D55-E348-838E-E3F83B20E93F}" type="slidenum">
              <a:rPr lang="en-US"/>
              <a:pPr/>
              <a:t>17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Code Evaluation #6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417651" y="1418550"/>
            <a:ext cx="2433600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800" b="1" dirty="0" err="1">
                <a:latin typeface="Courier New" charset="0"/>
              </a:rPr>
              <a:t>def</a:t>
            </a:r>
            <a:r>
              <a:rPr lang="en-US" sz="2800" dirty="0">
                <a:latin typeface="Courier New" charset="0"/>
              </a:rPr>
              <a:t> ex6( n ):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= n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while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&gt;= 1 :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 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= </a:t>
            </a:r>
            <a:r>
              <a:rPr lang="en-US" sz="2800" dirty="0" err="1">
                <a:latin typeface="Courier New" charset="0"/>
              </a:rPr>
              <a:t>i</a:t>
            </a:r>
            <a:r>
              <a:rPr lang="en-US" sz="2800" dirty="0">
                <a:latin typeface="Courier New" charset="0"/>
              </a:rPr>
              <a:t> // 2  </a:t>
            </a:r>
          </a:p>
          <a:p>
            <a:pPr>
              <a:lnSpc>
                <a:spcPct val="94000"/>
              </a:lnSpc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b="1" dirty="0">
                <a:latin typeface="Courier New" charset="0"/>
              </a:rPr>
              <a:t>return</a:t>
            </a:r>
            <a:r>
              <a:rPr lang="en-US" sz="28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32678825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095100D-7D55-E348-838E-E3F83B20E93F}" type="slidenum">
              <a:rPr lang="en-US"/>
              <a:pPr/>
              <a:t>18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Code Evaluation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474828" y="1418550"/>
            <a:ext cx="2433600" cy="410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400" b="1" dirty="0" err="1">
                <a:latin typeface="Courier New" charset="0"/>
              </a:rPr>
              <a:t>def</a:t>
            </a:r>
            <a:r>
              <a:rPr lang="en-US" sz="2400" dirty="0">
                <a:latin typeface="Courier New" charset="0"/>
              </a:rPr>
              <a:t> ex6(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n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while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&gt;= 1 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// 2  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return</a:t>
            </a:r>
            <a:r>
              <a:rPr lang="en-US" sz="24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20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0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74828" y="4304773"/>
            <a:ext cx="3497760" cy="172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400" b="1" dirty="0" err="1">
                <a:latin typeface="Courier New" charset="0"/>
              </a:rPr>
              <a:t>def</a:t>
            </a:r>
            <a:r>
              <a:rPr lang="en-US" sz="2400" dirty="0">
                <a:latin typeface="Courier New" charset="0"/>
              </a:rPr>
              <a:t> ex7( n ):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for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b="1" dirty="0">
                <a:latin typeface="Courier New" charset="0"/>
              </a:rPr>
              <a:t>in</a:t>
            </a:r>
            <a:r>
              <a:rPr lang="en-US" sz="2400" dirty="0">
                <a:latin typeface="Courier New" charset="0"/>
              </a:rPr>
              <a:t> range( n ) :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  count += ex6( n )</a:t>
            </a:r>
          </a:p>
          <a:p>
            <a:pPr>
              <a:lnSpc>
                <a:spcPct val="94000"/>
              </a:lnSpc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b="1" dirty="0">
                <a:latin typeface="Courier New" charset="0"/>
              </a:rPr>
              <a:t>return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smtClean="0">
                <a:latin typeface="Courier New" charset="0"/>
              </a:rPr>
              <a:t>count</a:t>
            </a:r>
            <a:endParaRPr lang="en-US" sz="2400" i="1" dirty="0">
              <a:solidFill>
                <a:srgbClr val="003B7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586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4369" y="2347207"/>
            <a:ext cx="73212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nsolas"/>
                <a:cs typeface="Consolas"/>
              </a:rPr>
              <a:t>d</a:t>
            </a:r>
            <a:r>
              <a:rPr lang="en-US" sz="2400" dirty="0" err="1" smtClean="0">
                <a:latin typeface="Consolas"/>
                <a:cs typeface="Consolas"/>
              </a:rPr>
              <a:t>ef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is_name_in_list</a:t>
            </a:r>
            <a:r>
              <a:rPr lang="en-US" sz="2400" dirty="0" smtClean="0">
                <a:latin typeface="Consolas"/>
                <a:cs typeface="Consolas"/>
              </a:rPr>
              <a:t>(</a:t>
            </a:r>
            <a:r>
              <a:rPr lang="en-US" sz="2400" dirty="0" err="1" smtClean="0">
                <a:latin typeface="Consolas"/>
                <a:cs typeface="Consolas"/>
              </a:rPr>
              <a:t>my_list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dirty="0" err="1" smtClean="0">
                <a:latin typeface="Consolas"/>
                <a:cs typeface="Consolas"/>
              </a:rPr>
              <a:t>search_name</a:t>
            </a:r>
            <a:r>
              <a:rPr lang="en-US" sz="2400" dirty="0" smtClean="0">
                <a:latin typeface="Consolas"/>
                <a:cs typeface="Consolas"/>
              </a:rPr>
              <a:t>):</a:t>
            </a:r>
          </a:p>
          <a:p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latin typeface="Consolas"/>
                <a:cs typeface="Consolas"/>
              </a:rPr>
              <a:t>	</a:t>
            </a:r>
            <a:r>
              <a:rPr lang="en-US" sz="2400" dirty="0" smtClean="0">
                <a:latin typeface="Consolas"/>
                <a:cs typeface="Consolas"/>
              </a:rPr>
              <a:t>for item in </a:t>
            </a:r>
            <a:r>
              <a:rPr lang="en-US" sz="2400" dirty="0" err="1" smtClean="0">
                <a:latin typeface="Consolas"/>
                <a:cs typeface="Consolas"/>
              </a:rPr>
              <a:t>my_list</a:t>
            </a:r>
            <a:r>
              <a:rPr lang="en-US" sz="2400" dirty="0" smtClean="0">
                <a:latin typeface="Consolas"/>
                <a:cs typeface="Consolas"/>
              </a:rPr>
              <a:t>:</a:t>
            </a:r>
          </a:p>
          <a:p>
            <a:r>
              <a:rPr lang="en-US" sz="2400" i="1" dirty="0">
                <a:latin typeface="Consolas"/>
                <a:cs typeface="Consolas"/>
              </a:rPr>
              <a:t>	</a:t>
            </a:r>
            <a:r>
              <a:rPr lang="en-US" sz="2400" i="1" dirty="0" smtClean="0">
                <a:latin typeface="Consolas"/>
                <a:cs typeface="Consolas"/>
              </a:rPr>
              <a:t>	</a:t>
            </a:r>
            <a:r>
              <a:rPr lang="en-US" sz="2400" dirty="0" smtClean="0">
                <a:latin typeface="Consolas"/>
                <a:cs typeface="Consolas"/>
              </a:rPr>
              <a:t>if item == </a:t>
            </a:r>
            <a:r>
              <a:rPr lang="en-US" sz="2400" dirty="0" err="1" smtClean="0">
                <a:latin typeface="Consolas"/>
                <a:cs typeface="Consolas"/>
              </a:rPr>
              <a:t>search_name</a:t>
            </a:r>
            <a:r>
              <a:rPr lang="en-US" sz="2400" dirty="0" smtClean="0">
                <a:latin typeface="Consolas"/>
                <a:cs typeface="Consolas"/>
              </a:rPr>
              <a:t>:</a:t>
            </a:r>
          </a:p>
          <a:p>
            <a:r>
              <a:rPr lang="en-US" sz="2400" i="1" dirty="0">
                <a:latin typeface="Consolas"/>
                <a:cs typeface="Consolas"/>
              </a:rPr>
              <a:t>	</a:t>
            </a:r>
            <a:r>
              <a:rPr lang="en-US" sz="2400" i="1" dirty="0" smtClean="0">
                <a:latin typeface="Consolas"/>
                <a:cs typeface="Consolas"/>
              </a:rPr>
              <a:t>		</a:t>
            </a:r>
            <a:r>
              <a:rPr lang="en-US" sz="2400" dirty="0" smtClean="0">
                <a:latin typeface="Consolas"/>
                <a:cs typeface="Consolas"/>
              </a:rPr>
              <a:t>return True</a:t>
            </a:r>
            <a:endParaRPr lang="en-US" sz="2400" i="1" dirty="0" smtClean="0">
              <a:latin typeface="Consolas"/>
              <a:cs typeface="Consolas"/>
            </a:endParaRPr>
          </a:p>
          <a:p>
            <a:r>
              <a:rPr lang="en-US" sz="2400" dirty="0" smtClean="0">
                <a:latin typeface="Consolas"/>
                <a:cs typeface="Consolas"/>
              </a:rPr>
              <a:t>	return False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264" y="877300"/>
            <a:ext cx="78118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Pretend we had a list with x different names.</a:t>
            </a:r>
          </a:p>
          <a:p>
            <a:r>
              <a:rPr lang="en-US" sz="2800" i="1" dirty="0" smtClean="0"/>
              <a:t>We build the following method to see if a name is in</a:t>
            </a:r>
          </a:p>
          <a:p>
            <a:r>
              <a:rPr lang="en-US" sz="2800" i="1" dirty="0"/>
              <a:t>o</a:t>
            </a:r>
            <a:r>
              <a:rPr lang="en-US" sz="2800" i="1" dirty="0" smtClean="0"/>
              <a:t>ur list: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58264" y="5090880"/>
            <a:ext cx="79925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How do we measure the “speed” of a program?</a:t>
            </a:r>
          </a:p>
          <a:p>
            <a:r>
              <a:rPr lang="en-US" sz="2400" i="1" dirty="0" smtClean="0"/>
              <a:t>What do we need to know to determine how fast this will run?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xmlns="" val="1056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113" y="2374349"/>
            <a:ext cx="8229600" cy="70678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hlinkClick r:id="rId2"/>
              </a:rPr>
              <a:t>Large Scale Data</a:t>
            </a:r>
          </a:p>
          <a:p>
            <a:pPr lvl="1"/>
            <a:r>
              <a:rPr lang="en-US" sz="2400" dirty="0" smtClean="0">
                <a:hlinkClick r:id="rId2"/>
              </a:rPr>
              <a:t>Google, Twitter, Facebook.. Big Data</a:t>
            </a:r>
            <a:endParaRPr lang="en-US" sz="24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51565" y="1582291"/>
            <a:ext cx="4335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Computers are so fast! But… 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97113" y="3432315"/>
            <a:ext cx="4600713" cy="7067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Limited Resources </a:t>
            </a:r>
          </a:p>
          <a:p>
            <a:pPr lvl="1"/>
            <a:r>
              <a:rPr lang="en-US" sz="2400" dirty="0" smtClean="0"/>
              <a:t>phones</a:t>
            </a:r>
            <a:r>
              <a:rPr lang="en-US" sz="2000" dirty="0" smtClean="0"/>
              <a:t>, watches, wearable computing</a:t>
            </a:r>
          </a:p>
          <a:p>
            <a:pPr marL="0" indent="0">
              <a:buFont typeface="Arial"/>
              <a:buNone/>
            </a:pP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97113" y="4666976"/>
            <a:ext cx="8229600" cy="7067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hlinkClick r:id="rId3"/>
              </a:rPr>
              <a:t>High Performance Environments</a:t>
            </a:r>
          </a:p>
          <a:p>
            <a:pPr lvl="1"/>
            <a:r>
              <a:rPr lang="en-US" sz="2400" dirty="0">
                <a:hlinkClick r:id="rId3"/>
              </a:rPr>
              <a:t>m</a:t>
            </a:r>
            <a:r>
              <a:rPr lang="en-US" sz="2400" dirty="0" smtClean="0">
                <a:hlinkClick r:id="rId3"/>
              </a:rPr>
              <a:t>illiseconds matter</a:t>
            </a:r>
            <a:endParaRPr lang="en-US" sz="2000" dirty="0" smtClean="0"/>
          </a:p>
          <a:p>
            <a:pPr marL="0" indent="0">
              <a:buFont typeface="Arial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9137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 the work instead of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actually measure time, e.g., using the Linux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US" dirty="0" smtClean="0"/>
              <a:t> command, we can’t account for the speed differences among different computers.</a:t>
            </a:r>
          </a:p>
          <a:p>
            <a:r>
              <a:rPr lang="en-US" dirty="0" smtClean="0"/>
              <a:t>Rather, we’d measure the steps an algorithm or a program will take when comparing them.</a:t>
            </a:r>
          </a:p>
          <a:p>
            <a:r>
              <a:rPr lang="en-US" dirty="0" smtClean="0"/>
              <a:t>Try a few examples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US" dirty="0" smtClean="0"/>
              <a:t> command …</a:t>
            </a:r>
          </a:p>
        </p:txBody>
      </p:sp>
    </p:spTree>
    <p:extLst>
      <p:ext uri="{BB962C8B-B14F-4D97-AF65-F5344CB8AC3E}">
        <p14:creationId xmlns:p14="http://schemas.microsoft.com/office/powerpoint/2010/main" xmlns="" val="22457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count precise number of steps</a:t>
            </a:r>
          </a:p>
          <a:p>
            <a:r>
              <a:rPr lang="en-US" dirty="0" smtClean="0"/>
              <a:t>Classify algorithms by order of magnitude</a:t>
            </a:r>
          </a:p>
          <a:p>
            <a:pPr lvl="1"/>
            <a:r>
              <a:rPr lang="en-US" dirty="0" smtClean="0"/>
              <a:t>Execution time</a:t>
            </a:r>
          </a:p>
          <a:p>
            <a:pPr lvl="1"/>
            <a:r>
              <a:rPr lang="en-US" dirty="0" smtClean="0"/>
              <a:t>Space requirements</a:t>
            </a:r>
          </a:p>
          <a:p>
            <a:r>
              <a:rPr lang="en-US" dirty="0" smtClean="0"/>
              <a:t>Big O gives us a rough </a:t>
            </a:r>
            <a:r>
              <a:rPr lang="en-US" b="1" dirty="0" smtClean="0"/>
              <a:t>upper bound</a:t>
            </a:r>
          </a:p>
          <a:p>
            <a:r>
              <a:rPr lang="en-US" dirty="0" smtClean="0"/>
              <a:t>Goal is to give you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0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6605" y="626209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do we know what matters in code?</a:t>
            </a:r>
            <a:endParaRPr lang="en-US" sz="3200" dirty="0"/>
          </a:p>
        </p:txBody>
      </p:sp>
      <p:pic>
        <p:nvPicPr>
          <p:cNvPr id="5" name="Picture 4" descr="Screen Shot 2014-09-04 at 9.18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252" y="2023209"/>
            <a:ext cx="4487689" cy="27894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80000" y="2248387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91794" y="2975629"/>
            <a:ext cx="1131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* (10)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5162" y="3609297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45895" y="5029018"/>
            <a:ext cx="655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n+2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4820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6605" y="626209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do we know what matters in code?</a:t>
            </a:r>
            <a:endParaRPr lang="en-US" sz="3200" dirty="0"/>
          </a:p>
        </p:txBody>
      </p:sp>
      <p:pic>
        <p:nvPicPr>
          <p:cNvPr id="5" name="Picture 4" descr="Screen Shot 2014-09-04 at 9.18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252" y="2023209"/>
            <a:ext cx="4487689" cy="2789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6594" y="6134892"/>
            <a:ext cx="7318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Pay attention to what changes as the variables increases</a:t>
            </a:r>
            <a:endParaRPr lang="en-US" sz="2400" b="1" dirty="0"/>
          </a:p>
        </p:txBody>
      </p:sp>
      <p:pic>
        <p:nvPicPr>
          <p:cNvPr id="9" name="Picture 8" descr="Screen Shot 2014-09-04 at 9.27.1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2218" y="1769209"/>
            <a:ext cx="4118309" cy="37297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45895" y="5029018"/>
            <a:ext cx="655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+2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799959" y="5534728"/>
            <a:ext cx="655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+5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72616" y="5614164"/>
            <a:ext cx="843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O(n)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99716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9-04 at 9.46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9894" y="1720173"/>
            <a:ext cx="8656405" cy="33999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7079" y="655053"/>
            <a:ext cx="3285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Describing Growth</a:t>
            </a:r>
            <a:endParaRPr lang="en-US" sz="3200" dirty="0"/>
          </a:p>
        </p:txBody>
      </p:sp>
      <p:sp>
        <p:nvSpPr>
          <p:cNvPr id="6" name="TextBox 5">
            <a:hlinkClick r:id="rId3"/>
          </p:cNvPr>
          <p:cNvSpPr txBox="1"/>
          <p:nvPr/>
        </p:nvSpPr>
        <p:spPr>
          <a:xfrm>
            <a:off x="1229894" y="5061840"/>
            <a:ext cx="73122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Let’s Visualize It</a:t>
            </a:r>
          </a:p>
          <a:p>
            <a:r>
              <a:rPr lang="en-US" sz="2400" dirty="0" smtClean="0"/>
              <a:t>See for example: </a:t>
            </a:r>
          </a:p>
          <a:p>
            <a:r>
              <a:rPr lang="en-US" dirty="0">
                <a:hlinkClick r:id="rId4"/>
              </a:rPr>
              <a:t>http://science.slc.edu/jmarshall/courses/2002/spring/cs50/BigO/index.html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15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REALLY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out two examples</a:t>
            </a:r>
          </a:p>
          <a:p>
            <a:pPr lvl="1"/>
            <a:r>
              <a:rPr lang="en-US" dirty="0" smtClean="0"/>
              <a:t>b</a:t>
            </a:r>
            <a:r>
              <a:rPr lang="en-US" smtClean="0"/>
              <a:t>ubblesort.py</a:t>
            </a:r>
            <a:endParaRPr lang="en-US" dirty="0" smtClean="0"/>
          </a:p>
          <a:p>
            <a:pPr lvl="1"/>
            <a:r>
              <a:rPr lang="en-US" dirty="0" smtClean="0"/>
              <a:t>q</a:t>
            </a:r>
            <a:r>
              <a:rPr lang="en-US" dirty="0" smtClean="0"/>
              <a:t>uicksort.py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666</Words>
  <Application>Microsoft Office PowerPoint</Application>
  <PresentationFormat>On-screen Show (4:3)</PresentationFormat>
  <Paragraphs>152</Paragraphs>
  <Slides>18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Algorithm Analysis</vt:lpstr>
      <vt:lpstr>Slide 2</vt:lpstr>
      <vt:lpstr>Why does this matter?</vt:lpstr>
      <vt:lpstr>Measure the work instead of timing</vt:lpstr>
      <vt:lpstr>Big-O Notation</vt:lpstr>
      <vt:lpstr>How do we know what matters in code?</vt:lpstr>
      <vt:lpstr>How do we know what matters in code?</vt:lpstr>
      <vt:lpstr>Slide 8</vt:lpstr>
      <vt:lpstr>Does it REALLY matter?</vt:lpstr>
      <vt:lpstr>Definition</vt:lpstr>
      <vt:lpstr>Code Examples</vt:lpstr>
      <vt:lpstr>What is the Big O?</vt:lpstr>
      <vt:lpstr>Code Evaluation #1</vt:lpstr>
      <vt:lpstr>Code Evaluation #2</vt:lpstr>
      <vt:lpstr>Code Evaluation #3</vt:lpstr>
      <vt:lpstr>Code Evaluation #4</vt:lpstr>
      <vt:lpstr>Code Evaluation #6</vt:lpstr>
      <vt:lpstr>Code Evaluation #7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 Peck</dc:creator>
  <cp:lastModifiedBy>Xiannong Meng</cp:lastModifiedBy>
  <cp:revision>61</cp:revision>
  <dcterms:created xsi:type="dcterms:W3CDTF">2014-09-05T00:44:38Z</dcterms:created>
  <dcterms:modified xsi:type="dcterms:W3CDTF">2017-09-06T01:02:57Z</dcterms:modified>
</cp:coreProperties>
</file>